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app.xml" ContentType="application/vnd.openxmlformats-officedocument.extended-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10.xml" ContentType="application/vnd.openxmlformats-officedocument.drawingml.diagramColors+xml"/>
  <Override PartName="/ppt/diagrams/colors11.xml" ContentType="application/vnd.openxmlformats-officedocument.drawingml.diagramColors+xml"/>
  <Override PartName="/ppt/diagrams/colors12.xml" ContentType="application/vnd.openxmlformats-officedocument.drawingml.diagramColors+xml"/>
  <Override PartName="/ppt/diagrams/colors13.xml" ContentType="application/vnd.openxmlformats-officedocument.drawingml.diagramColors+xml"/>
  <Override PartName="/ppt/diagrams/colors14.xml" ContentType="application/vnd.openxmlformats-officedocument.drawingml.diagramColors+xml"/>
  <Override PartName="/ppt/diagrams/colors15.xml" ContentType="application/vnd.openxmlformats-officedocument.drawingml.diagramColors+xml"/>
  <Override PartName="/ppt/diagrams/colors16.xml" ContentType="application/vnd.openxmlformats-officedocument.drawingml.diagramColors+xml"/>
  <Override PartName="/ppt/diagrams/colors17.xml" ContentType="application/vnd.openxmlformats-officedocument.drawingml.diagramColors+xml"/>
  <Override PartName="/ppt/diagrams/colors18.xml" ContentType="application/vnd.openxmlformats-officedocument.drawingml.diagramColors+xml"/>
  <Override PartName="/ppt/diagrams/colors19.xml" ContentType="application/vnd.openxmlformats-officedocument.drawingml.diagramColors+xml"/>
  <Override PartName="/ppt/diagrams/colors2.xml" ContentType="application/vnd.openxmlformats-officedocument.drawingml.diagramColors+xml"/>
  <Override PartName="/ppt/diagrams/colors20.xml" ContentType="application/vnd.openxmlformats-officedocument.drawingml.diagramColors+xml"/>
  <Override PartName="/ppt/diagrams/colors21.xml" ContentType="application/vnd.openxmlformats-officedocument.drawingml.diagramColors+xml"/>
  <Override PartName="/ppt/diagrams/colors22.xml" ContentType="application/vnd.openxmlformats-officedocument.drawingml.diagramColors+xml"/>
  <Override PartName="/ppt/diagrams/colors23.xml" ContentType="application/vnd.openxmlformats-officedocument.drawingml.diagramColors+xml"/>
  <Override PartName="/ppt/diagrams/colors24.xml" ContentType="application/vnd.openxmlformats-officedocument.drawingml.diagramColors+xml"/>
  <Override PartName="/ppt/diagrams/colors25.xml" ContentType="application/vnd.openxmlformats-officedocument.drawingml.diagramColors+xml"/>
  <Override PartName="/ppt/diagrams/colors26.xml" ContentType="application/vnd.openxmlformats-officedocument.drawingml.diagramColors+xml"/>
  <Override PartName="/ppt/diagrams/colors27.xml" ContentType="application/vnd.openxmlformats-officedocument.drawingml.diagramColors+xml"/>
  <Override PartName="/ppt/diagrams/colors28.xml" ContentType="application/vnd.openxmlformats-officedocument.drawingml.diagramColors+xml"/>
  <Override PartName="/ppt/diagrams/colors29.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colors7.xml" ContentType="application/vnd.openxmlformats-officedocument.drawingml.diagramColors+xml"/>
  <Override PartName="/ppt/diagrams/colors8.xml" ContentType="application/vnd.openxmlformats-officedocument.drawingml.diagramColors+xml"/>
  <Override PartName="/ppt/diagrams/colors9.xml" ContentType="application/vnd.openxmlformats-officedocument.drawingml.diagramColors+xml"/>
  <Override PartName="/ppt/diagrams/data1.xml" ContentType="application/vnd.openxmlformats-officedocument.drawingml.diagramData+xml"/>
  <Override PartName="/ppt/diagrams/data10.xml" ContentType="application/vnd.openxmlformats-officedocument.drawingml.diagramData+xml"/>
  <Override PartName="/ppt/diagrams/data11.xml" ContentType="application/vnd.openxmlformats-officedocument.drawingml.diagramData+xml"/>
  <Override PartName="/ppt/diagrams/data12.xml" ContentType="application/vnd.openxmlformats-officedocument.drawingml.diagramData+xml"/>
  <Override PartName="/ppt/diagrams/data13.xml" ContentType="application/vnd.openxmlformats-officedocument.drawingml.diagramData+xml"/>
  <Override PartName="/ppt/diagrams/data14.xml" ContentType="application/vnd.openxmlformats-officedocument.drawingml.diagramData+xml"/>
  <Override PartName="/ppt/diagrams/data15.xml" ContentType="application/vnd.openxmlformats-officedocument.drawingml.diagramData+xml"/>
  <Override PartName="/ppt/diagrams/data16.xml" ContentType="application/vnd.openxmlformats-officedocument.drawingml.diagramData+xml"/>
  <Override PartName="/ppt/diagrams/data17.xml" ContentType="application/vnd.openxmlformats-officedocument.drawingml.diagramData+xml"/>
  <Override PartName="/ppt/diagrams/data18.xml" ContentType="application/vnd.openxmlformats-officedocument.drawingml.diagramData+xml"/>
  <Override PartName="/ppt/diagrams/data19.xml" ContentType="application/vnd.openxmlformats-officedocument.drawingml.diagramData+xml"/>
  <Override PartName="/ppt/diagrams/data2.xml" ContentType="application/vnd.openxmlformats-officedocument.drawingml.diagramData+xml"/>
  <Override PartName="/ppt/diagrams/data20.xml" ContentType="application/vnd.openxmlformats-officedocument.drawingml.diagramData+xml"/>
  <Override PartName="/ppt/diagrams/data21.xml" ContentType="application/vnd.openxmlformats-officedocument.drawingml.diagramData+xml"/>
  <Override PartName="/ppt/diagrams/data22.xml" ContentType="application/vnd.openxmlformats-officedocument.drawingml.diagramData+xml"/>
  <Override PartName="/ppt/diagrams/data23.xml" ContentType="application/vnd.openxmlformats-officedocument.drawingml.diagramData+xml"/>
  <Override PartName="/ppt/diagrams/data24.xml" ContentType="application/vnd.openxmlformats-officedocument.drawingml.diagramData+xml"/>
  <Override PartName="/ppt/diagrams/data25.xml" ContentType="application/vnd.openxmlformats-officedocument.drawingml.diagramData+xml"/>
  <Override PartName="/ppt/diagrams/data26.xml" ContentType="application/vnd.openxmlformats-officedocument.drawingml.diagramData+xml"/>
  <Override PartName="/ppt/diagrams/data27.xml" ContentType="application/vnd.openxmlformats-officedocument.drawingml.diagramData+xml"/>
  <Override PartName="/ppt/diagrams/data28.xml" ContentType="application/vnd.openxmlformats-officedocument.drawingml.diagramData+xml"/>
  <Override PartName="/ppt/diagrams/data29.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ata9.xml" ContentType="application/vnd.openxmlformats-officedocument.drawingml.diagramData+xml"/>
  <Override PartName="/ppt/diagrams/drawing1.xml" ContentType="application/vnd.ms-office.drawingml.diagramDrawing+xml"/>
  <Override PartName="/ppt/diagrams/drawing10.xml" ContentType="application/vnd.ms-office.drawingml.diagramDrawing+xml"/>
  <Override PartName="/ppt/diagrams/drawing11.xml" ContentType="application/vnd.ms-office.drawingml.diagramDrawing+xml"/>
  <Override PartName="/ppt/diagrams/drawing12.xml" ContentType="application/vnd.ms-office.drawingml.diagramDrawing+xml"/>
  <Override PartName="/ppt/diagrams/drawing13.xml" ContentType="application/vnd.ms-office.drawingml.diagramDrawing+xml"/>
  <Override PartName="/ppt/diagrams/drawing14.xml" ContentType="application/vnd.ms-office.drawingml.diagramDrawing+xml"/>
  <Override PartName="/ppt/diagrams/drawing15.xml" ContentType="application/vnd.ms-office.drawingml.diagramDrawing+xml"/>
  <Override PartName="/ppt/diagrams/drawing16.xml" ContentType="application/vnd.ms-office.drawingml.diagramDrawing+xml"/>
  <Override PartName="/ppt/diagrams/drawing17.xml" ContentType="application/vnd.ms-office.drawingml.diagramDrawing+xml"/>
  <Override PartName="/ppt/diagrams/drawing18.xml" ContentType="application/vnd.ms-office.drawingml.diagramDrawing+xml"/>
  <Override PartName="/ppt/diagrams/drawing19.xml" ContentType="application/vnd.ms-office.drawingml.diagramDrawing+xml"/>
  <Override PartName="/ppt/diagrams/drawing2.xml" ContentType="application/vnd.ms-office.drawingml.diagramDrawing+xml"/>
  <Override PartName="/ppt/diagrams/drawing20.xml" ContentType="application/vnd.ms-office.drawingml.diagramDrawing+xml"/>
  <Override PartName="/ppt/diagrams/drawing21.xml" ContentType="application/vnd.ms-office.drawingml.diagramDrawing+xml"/>
  <Override PartName="/ppt/diagrams/drawing22.xml" ContentType="application/vnd.ms-office.drawingml.diagramDrawing+xml"/>
  <Override PartName="/ppt/diagrams/drawing23.xml" ContentType="application/vnd.ms-office.drawingml.diagramDrawing+xml"/>
  <Override PartName="/ppt/diagrams/drawing24.xml" ContentType="application/vnd.ms-office.drawingml.diagramDrawing+xml"/>
  <Override PartName="/ppt/diagrams/drawing25.xml" ContentType="application/vnd.ms-office.drawingml.diagramDrawing+xml"/>
  <Override PartName="/ppt/diagrams/drawing26.xml" ContentType="application/vnd.ms-office.drawingml.diagramDrawing+xml"/>
  <Override PartName="/ppt/diagrams/drawing27.xml" ContentType="application/vnd.ms-office.drawingml.diagramDrawing+xml"/>
  <Override PartName="/ppt/diagrams/drawing28.xml" ContentType="application/vnd.ms-office.drawingml.diagramDrawing+xml"/>
  <Override PartName="/ppt/diagrams/drawing29.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drawing7.xml" ContentType="application/vnd.ms-office.drawingml.diagramDrawing+xml"/>
  <Override PartName="/ppt/diagrams/drawing8.xml" ContentType="application/vnd.ms-office.drawingml.diagramDrawing+xml"/>
  <Override PartName="/ppt/diagrams/drawing9.xml" ContentType="application/vnd.ms-office.drawingml.diagramDrawing+xml"/>
  <Override PartName="/ppt/diagrams/layout1.xml" ContentType="application/vnd.openxmlformats-officedocument.drawingml.diagramLayout+xml"/>
  <Override PartName="/ppt/diagrams/layout10.xml" ContentType="application/vnd.openxmlformats-officedocument.drawingml.diagramLayout+xml"/>
  <Override PartName="/ppt/diagrams/layout11.xml" ContentType="application/vnd.openxmlformats-officedocument.drawingml.diagramLayout+xml"/>
  <Override PartName="/ppt/diagrams/layout12.xml" ContentType="application/vnd.openxmlformats-officedocument.drawingml.diagramLayout+xml"/>
  <Override PartName="/ppt/diagrams/layout13.xml" ContentType="application/vnd.openxmlformats-officedocument.drawingml.diagramLayout+xml"/>
  <Override PartName="/ppt/diagrams/layout14.xml" ContentType="application/vnd.openxmlformats-officedocument.drawingml.diagramLayout+xml"/>
  <Override PartName="/ppt/diagrams/layout15.xml" ContentType="application/vnd.openxmlformats-officedocument.drawingml.diagramLayout+xml"/>
  <Override PartName="/ppt/diagrams/layout16.xml" ContentType="application/vnd.openxmlformats-officedocument.drawingml.diagramLayout+xml"/>
  <Override PartName="/ppt/diagrams/layout17.xml" ContentType="application/vnd.openxmlformats-officedocument.drawingml.diagramLayout+xml"/>
  <Override PartName="/ppt/diagrams/layout18.xml" ContentType="application/vnd.openxmlformats-officedocument.drawingml.diagramLayout+xml"/>
  <Override PartName="/ppt/diagrams/layout19.xml" ContentType="application/vnd.openxmlformats-officedocument.drawingml.diagramLayout+xml"/>
  <Override PartName="/ppt/diagrams/layout2.xml" ContentType="application/vnd.openxmlformats-officedocument.drawingml.diagramLayout+xml"/>
  <Override PartName="/ppt/diagrams/layout20.xml" ContentType="application/vnd.openxmlformats-officedocument.drawingml.diagramLayout+xml"/>
  <Override PartName="/ppt/diagrams/layout21.xml" ContentType="application/vnd.openxmlformats-officedocument.drawingml.diagramLayout+xml"/>
  <Override PartName="/ppt/diagrams/layout22.xml" ContentType="application/vnd.openxmlformats-officedocument.drawingml.diagramLayout+xml"/>
  <Override PartName="/ppt/diagrams/layout23.xml" ContentType="application/vnd.openxmlformats-officedocument.drawingml.diagramLayout+xml"/>
  <Override PartName="/ppt/diagrams/layout24.xml" ContentType="application/vnd.openxmlformats-officedocument.drawingml.diagramLayout+xml"/>
  <Override PartName="/ppt/diagrams/layout25.xml" ContentType="application/vnd.openxmlformats-officedocument.drawingml.diagramLayout+xml"/>
  <Override PartName="/ppt/diagrams/layout26.xml" ContentType="application/vnd.openxmlformats-officedocument.drawingml.diagramLayout+xml"/>
  <Override PartName="/ppt/diagrams/layout27.xml" ContentType="application/vnd.openxmlformats-officedocument.drawingml.diagramLayout+xml"/>
  <Override PartName="/ppt/diagrams/layout28.xml" ContentType="application/vnd.openxmlformats-officedocument.drawingml.diagramLayout+xml"/>
  <Override PartName="/ppt/diagrams/layout29.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layout7.xml" ContentType="application/vnd.openxmlformats-officedocument.drawingml.diagramLayout+xml"/>
  <Override PartName="/ppt/diagrams/layout8.xml" ContentType="application/vnd.openxmlformats-officedocument.drawingml.diagramLayout+xml"/>
  <Override PartName="/ppt/diagrams/layout9.xml" ContentType="application/vnd.openxmlformats-officedocument.drawingml.diagramLayout+xml"/>
  <Override PartName="/ppt/diagrams/quickStyle1.xml" ContentType="application/vnd.openxmlformats-officedocument.drawingml.diagramStyle+xml"/>
  <Override PartName="/ppt/diagrams/quickStyle10.xml" ContentType="application/vnd.openxmlformats-officedocument.drawingml.diagramStyle+xml"/>
  <Override PartName="/ppt/diagrams/quickStyle11.xml" ContentType="application/vnd.openxmlformats-officedocument.drawingml.diagramStyle+xml"/>
  <Override PartName="/ppt/diagrams/quickStyle12.xml" ContentType="application/vnd.openxmlformats-officedocument.drawingml.diagramStyle+xml"/>
  <Override PartName="/ppt/diagrams/quickStyle13.xml" ContentType="application/vnd.openxmlformats-officedocument.drawingml.diagramStyle+xml"/>
  <Override PartName="/ppt/diagrams/quickStyle14.xml" ContentType="application/vnd.openxmlformats-officedocument.drawingml.diagramStyle+xml"/>
  <Override PartName="/ppt/diagrams/quickStyle15.xml" ContentType="application/vnd.openxmlformats-officedocument.drawingml.diagramStyle+xml"/>
  <Override PartName="/ppt/diagrams/quickStyle16.xml" ContentType="application/vnd.openxmlformats-officedocument.drawingml.diagramStyle+xml"/>
  <Override PartName="/ppt/diagrams/quickStyle17.xml" ContentType="application/vnd.openxmlformats-officedocument.drawingml.diagramStyle+xml"/>
  <Override PartName="/ppt/diagrams/quickStyle18.xml" ContentType="application/vnd.openxmlformats-officedocument.drawingml.diagramStyle+xml"/>
  <Override PartName="/ppt/diagrams/quickStyle19.xml" ContentType="application/vnd.openxmlformats-officedocument.drawingml.diagramStyle+xml"/>
  <Override PartName="/ppt/diagrams/quickStyle2.xml" ContentType="application/vnd.openxmlformats-officedocument.drawingml.diagramStyle+xml"/>
  <Override PartName="/ppt/diagrams/quickStyle20.xml" ContentType="application/vnd.openxmlformats-officedocument.drawingml.diagramStyle+xml"/>
  <Override PartName="/ppt/diagrams/quickStyle21.xml" ContentType="application/vnd.openxmlformats-officedocument.drawingml.diagramStyle+xml"/>
  <Override PartName="/ppt/diagrams/quickStyle22.xml" ContentType="application/vnd.openxmlformats-officedocument.drawingml.diagramStyle+xml"/>
  <Override PartName="/ppt/diagrams/quickStyle23.xml" ContentType="application/vnd.openxmlformats-officedocument.drawingml.diagramStyle+xml"/>
  <Override PartName="/ppt/diagrams/quickStyle24.xml" ContentType="application/vnd.openxmlformats-officedocument.drawingml.diagramStyle+xml"/>
  <Override PartName="/ppt/diagrams/quickStyle25.xml" ContentType="application/vnd.openxmlformats-officedocument.drawingml.diagramStyle+xml"/>
  <Override PartName="/ppt/diagrams/quickStyle26.xml" ContentType="application/vnd.openxmlformats-officedocument.drawingml.diagramStyle+xml"/>
  <Override PartName="/ppt/diagrams/quickStyle27.xml" ContentType="application/vnd.openxmlformats-officedocument.drawingml.diagramStyle+xml"/>
  <Override PartName="/ppt/diagrams/quickStyle28.xml" ContentType="application/vnd.openxmlformats-officedocument.drawingml.diagramStyle+xml"/>
  <Override PartName="/ppt/diagrams/quickStyle29.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diagrams/quickStyle7.xml" ContentType="application/vnd.openxmlformats-officedocument.drawingml.diagramStyle+xml"/>
  <Override PartName="/ppt/diagrams/quickStyle8.xml" ContentType="application/vnd.openxmlformats-officedocument.drawingml.diagramStyle+xml"/>
  <Override PartName="/ppt/diagrams/quickStyle9.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revisionInfo.xml" ContentType="application/vnd.ms-powerpoint.revisioninfo+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viewProps.xml" ContentType="application/vnd.openxmlformats-officedocument.presentationml.viewProps+xml"/>
  <Override PartName="/ppt/webextensions/taskpanes.xml" ContentType="application/vnd.ms-office.webextensiontaskpanes+xml"/>
  <Override PartName="/ppt/webextensions/webextension1.xml" ContentType="application/vnd.ms-office.webextension+xml"/>
  <Override PartName="/docProps/core.xml" ContentType="application/vnd.openxmlformats-package.core-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4"/>
    <p:sldMasterId id="2147483736" r:id="rId5"/>
    <p:sldMasterId id="2147484001" r:id="rId6"/>
    <p:sldMasterId id="2147484447" r:id="rId7"/>
    <p:sldMasterId id="2147484506" r:id="rId8"/>
    <p:sldMasterId id="2147484554" r:id="rId9"/>
  </p:sldMasterIdLst>
  <p:notesMasterIdLst>
    <p:notesMasterId r:id="rId123"/>
  </p:notesMasterIdLst>
  <p:handoutMasterIdLst>
    <p:handoutMasterId r:id="rId124"/>
  </p:handoutMasterIdLst>
  <p:sldIdLst>
    <p:sldId id="1870" r:id="rId10"/>
    <p:sldId id="4463" r:id="rId11"/>
    <p:sldId id="2463" r:id="rId12"/>
    <p:sldId id="2380" r:id="rId13"/>
    <p:sldId id="5311" r:id="rId14"/>
    <p:sldId id="5262" r:id="rId15"/>
    <p:sldId id="4513" r:id="rId16"/>
    <p:sldId id="2395" r:id="rId17"/>
    <p:sldId id="292" r:id="rId18"/>
    <p:sldId id="5305" r:id="rId19"/>
    <p:sldId id="5306" r:id="rId20"/>
    <p:sldId id="5299" r:id="rId21"/>
    <p:sldId id="325" r:id="rId22"/>
    <p:sldId id="327" r:id="rId23"/>
    <p:sldId id="4464" r:id="rId24"/>
    <p:sldId id="2204" r:id="rId25"/>
    <p:sldId id="2189" r:id="rId26"/>
    <p:sldId id="322" r:id="rId27"/>
    <p:sldId id="2187" r:id="rId28"/>
    <p:sldId id="329" r:id="rId29"/>
    <p:sldId id="328" r:id="rId30"/>
    <p:sldId id="2188" r:id="rId31"/>
    <p:sldId id="5301" r:id="rId32"/>
    <p:sldId id="5302" r:id="rId33"/>
    <p:sldId id="5258" r:id="rId34"/>
    <p:sldId id="5283" r:id="rId35"/>
    <p:sldId id="2393" r:id="rId36"/>
    <p:sldId id="261" r:id="rId37"/>
    <p:sldId id="2368" r:id="rId38"/>
    <p:sldId id="2953" r:id="rId39"/>
    <p:sldId id="4457" r:id="rId40"/>
    <p:sldId id="3387" r:id="rId41"/>
    <p:sldId id="288" r:id="rId42"/>
    <p:sldId id="2370" r:id="rId43"/>
    <p:sldId id="3059" r:id="rId44"/>
    <p:sldId id="260" r:id="rId45"/>
    <p:sldId id="2361" r:id="rId46"/>
    <p:sldId id="1525" r:id="rId47"/>
    <p:sldId id="1526" r:id="rId48"/>
    <p:sldId id="2381" r:id="rId49"/>
    <p:sldId id="2444" r:id="rId50"/>
    <p:sldId id="2445" r:id="rId51"/>
    <p:sldId id="2448" r:id="rId52"/>
    <p:sldId id="5307" r:id="rId53"/>
    <p:sldId id="2508" r:id="rId54"/>
    <p:sldId id="4535" r:id="rId55"/>
    <p:sldId id="4572" r:id="rId56"/>
    <p:sldId id="5304" r:id="rId57"/>
    <p:sldId id="2447" r:id="rId58"/>
    <p:sldId id="2450" r:id="rId59"/>
    <p:sldId id="2451" r:id="rId60"/>
    <p:sldId id="2453" r:id="rId61"/>
    <p:sldId id="2499" r:id="rId62"/>
    <p:sldId id="3350" r:id="rId63"/>
    <p:sldId id="2509" r:id="rId64"/>
    <p:sldId id="321" r:id="rId65"/>
    <p:sldId id="4503" r:id="rId66"/>
    <p:sldId id="2374" r:id="rId67"/>
    <p:sldId id="3245" r:id="rId68"/>
    <p:sldId id="4499" r:id="rId69"/>
    <p:sldId id="3042" r:id="rId70"/>
    <p:sldId id="3039" r:id="rId71"/>
    <p:sldId id="4539" r:id="rId72"/>
    <p:sldId id="3044" r:id="rId73"/>
    <p:sldId id="3007" r:id="rId74"/>
    <p:sldId id="3047" r:id="rId75"/>
    <p:sldId id="4523" r:id="rId76"/>
    <p:sldId id="4546" r:id="rId77"/>
    <p:sldId id="4553" r:id="rId78"/>
    <p:sldId id="2422" r:id="rId79"/>
    <p:sldId id="4461" r:id="rId80"/>
    <p:sldId id="5243" r:id="rId81"/>
    <p:sldId id="5303" r:id="rId82"/>
    <p:sldId id="4466" r:id="rId83"/>
    <p:sldId id="4471" r:id="rId84"/>
    <p:sldId id="4468" r:id="rId85"/>
    <p:sldId id="4472" r:id="rId86"/>
    <p:sldId id="4467" r:id="rId87"/>
    <p:sldId id="2382" r:id="rId88"/>
    <p:sldId id="4462" r:id="rId89"/>
    <p:sldId id="2900" r:id="rId90"/>
    <p:sldId id="5295" r:id="rId91"/>
    <p:sldId id="2180" r:id="rId92"/>
    <p:sldId id="2178" r:id="rId93"/>
    <p:sldId id="4571" r:id="rId94"/>
    <p:sldId id="2228" r:id="rId95"/>
    <p:sldId id="2503" r:id="rId96"/>
    <p:sldId id="2400" r:id="rId97"/>
    <p:sldId id="2424" r:id="rId98"/>
    <p:sldId id="2401" r:id="rId99"/>
    <p:sldId id="2402" r:id="rId100"/>
    <p:sldId id="2190" r:id="rId101"/>
    <p:sldId id="2403" r:id="rId102"/>
    <p:sldId id="2192" r:id="rId103"/>
    <p:sldId id="2194" r:id="rId104"/>
    <p:sldId id="2195" r:id="rId105"/>
    <p:sldId id="4460" r:id="rId106"/>
    <p:sldId id="4506" r:id="rId107"/>
    <p:sldId id="4508" r:id="rId108"/>
    <p:sldId id="4512" r:id="rId109"/>
    <p:sldId id="4524" r:id="rId110"/>
    <p:sldId id="5310" r:id="rId111"/>
    <p:sldId id="2367" r:id="rId112"/>
    <p:sldId id="2497" r:id="rId113"/>
    <p:sldId id="2510" r:id="rId114"/>
    <p:sldId id="2236" r:id="rId115"/>
    <p:sldId id="2460" r:id="rId116"/>
    <p:sldId id="2442" r:id="rId117"/>
    <p:sldId id="5309" r:id="rId118"/>
    <p:sldId id="2384" r:id="rId119"/>
    <p:sldId id="5308" r:id="rId120"/>
    <p:sldId id="5312" r:id="rId121"/>
    <p:sldId id="278" r:id="rId122"/>
  </p:sldIdLst>
  <p:sldSz cx="12192000" cy="6858000"/>
  <p:notesSz cx="6858000" cy="16478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7D91D85-84E7-43EE-B8E7-7FD6B7C9F0D1}">
          <p14:sldIdLst>
            <p14:sldId id="1870"/>
            <p14:sldId id="4463"/>
            <p14:sldId id="2463"/>
            <p14:sldId id="2380"/>
            <p14:sldId id="5311"/>
            <p14:sldId id="5262"/>
            <p14:sldId id="4513"/>
            <p14:sldId id="2395"/>
            <p14:sldId id="292"/>
            <p14:sldId id="5305"/>
            <p14:sldId id="5306"/>
            <p14:sldId id="5299"/>
            <p14:sldId id="325"/>
            <p14:sldId id="327"/>
            <p14:sldId id="4464"/>
            <p14:sldId id="2204"/>
            <p14:sldId id="2189"/>
            <p14:sldId id="322"/>
            <p14:sldId id="2187"/>
            <p14:sldId id="329"/>
            <p14:sldId id="328"/>
            <p14:sldId id="2188"/>
            <p14:sldId id="5301"/>
            <p14:sldId id="5302"/>
            <p14:sldId id="5258"/>
            <p14:sldId id="5283"/>
            <p14:sldId id="2393"/>
            <p14:sldId id="261"/>
            <p14:sldId id="2368"/>
            <p14:sldId id="2953"/>
            <p14:sldId id="4457"/>
            <p14:sldId id="3387"/>
            <p14:sldId id="288"/>
            <p14:sldId id="2370"/>
            <p14:sldId id="3059"/>
            <p14:sldId id="260"/>
            <p14:sldId id="2361"/>
            <p14:sldId id="1525"/>
            <p14:sldId id="1526"/>
            <p14:sldId id="2381"/>
            <p14:sldId id="2444"/>
            <p14:sldId id="2445"/>
            <p14:sldId id="2448"/>
            <p14:sldId id="5307"/>
            <p14:sldId id="2508"/>
            <p14:sldId id="4535"/>
            <p14:sldId id="4572"/>
            <p14:sldId id="5304"/>
            <p14:sldId id="2447"/>
            <p14:sldId id="2450"/>
            <p14:sldId id="2451"/>
            <p14:sldId id="2453"/>
            <p14:sldId id="2499"/>
            <p14:sldId id="3350"/>
            <p14:sldId id="2509"/>
            <p14:sldId id="321"/>
            <p14:sldId id="4503"/>
            <p14:sldId id="2374"/>
            <p14:sldId id="3245"/>
            <p14:sldId id="4499"/>
            <p14:sldId id="3042"/>
            <p14:sldId id="3039"/>
            <p14:sldId id="4539"/>
            <p14:sldId id="3044"/>
            <p14:sldId id="3007"/>
            <p14:sldId id="3047"/>
            <p14:sldId id="4523"/>
            <p14:sldId id="4546"/>
            <p14:sldId id="4553"/>
            <p14:sldId id="2422"/>
            <p14:sldId id="4461"/>
            <p14:sldId id="5243"/>
            <p14:sldId id="5303"/>
            <p14:sldId id="4466"/>
            <p14:sldId id="4471"/>
            <p14:sldId id="4468"/>
            <p14:sldId id="4472"/>
            <p14:sldId id="4467"/>
            <p14:sldId id="2382"/>
            <p14:sldId id="4462"/>
            <p14:sldId id="2900"/>
            <p14:sldId id="5295"/>
            <p14:sldId id="2180"/>
            <p14:sldId id="2178"/>
            <p14:sldId id="4571"/>
            <p14:sldId id="2228"/>
            <p14:sldId id="2503"/>
            <p14:sldId id="2400"/>
            <p14:sldId id="2424"/>
            <p14:sldId id="2401"/>
            <p14:sldId id="2402"/>
            <p14:sldId id="2190"/>
            <p14:sldId id="2403"/>
            <p14:sldId id="2192"/>
            <p14:sldId id="2194"/>
            <p14:sldId id="2195"/>
            <p14:sldId id="4460"/>
            <p14:sldId id="4506"/>
            <p14:sldId id="4508"/>
            <p14:sldId id="4512"/>
            <p14:sldId id="4524"/>
            <p14:sldId id="5310"/>
            <p14:sldId id="2367"/>
            <p14:sldId id="2497"/>
            <p14:sldId id="2510"/>
            <p14:sldId id="2236"/>
            <p14:sldId id="2460"/>
            <p14:sldId id="2442"/>
            <p14:sldId id="5309"/>
            <p14:sldId id="2384"/>
            <p14:sldId id="5308"/>
            <p14:sldId id="5312"/>
            <p14:sldId id="27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7C0A"/>
    <a:srgbClr val="0B8D97"/>
    <a:srgbClr val="BD2121"/>
    <a:srgbClr val="555FAD"/>
    <a:srgbClr val="3DC1BD"/>
    <a:srgbClr val="FF6600"/>
    <a:srgbClr val="85B9F3"/>
    <a:srgbClr val="FF66CC"/>
    <a:srgbClr val="00FF99"/>
    <a:srgbClr val="DEDC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3F7A04-2ADB-4213-B845-0FCD1C36DFB3}" v="13" dt="2026-04-21T17:13:38.926"/>
  </p1510:revLst>
</p1510:revInfo>
</file>

<file path=ppt/tableStyles.xml><?xml version="1.0" encoding="utf-8"?>
<a:tblStyleLst xmlns:a="http://schemas.openxmlformats.org/drawingml/2006/main" def="{0660B408-B3CF-4A94-85FC-2B1E0A45F4A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256" autoAdjust="0"/>
  </p:normalViewPr>
  <p:slideViewPr>
    <p:cSldViewPr snapToGrid="0">
      <p:cViewPr varScale="1">
        <p:scale>
          <a:sx n="114" d="100"/>
          <a:sy n="114" d="100"/>
        </p:scale>
        <p:origin x="43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notesMaster" Target="notesMasters/notesMaster1.xml"/><Relationship Id="rId128" Type="http://schemas.openxmlformats.org/officeDocument/2006/relationships/theme" Target="theme/theme1.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handoutMaster" Target="handoutMasters/handoutMaster1.xml"/><Relationship Id="rId129" Type="http://schemas.openxmlformats.org/officeDocument/2006/relationships/tableStyles" Target="tableStyles.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microsoft.com/office/2015/10/relationships/revisionInfo" Target="revisionInfo.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commentAuthors" Target="commentAuthors.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customXml" Target="../customXml/item4.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viewProps" Target="viewProps.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7.xml"/></Relationships>
</file>

<file path=ppt/diagrams/_rels/data14.xml.rels><?xml version="1.0" encoding="UTF-8" standalone="yes"?>
<Relationships xmlns="http://schemas.openxmlformats.org/package/2006/relationships"><Relationship Id="rId1" Type="http://schemas.openxmlformats.org/officeDocument/2006/relationships/hyperlink" Target="https://documentation.calpads.org/Reports/EOY3New/Report7.15_Incident%20ActionsPersistentlyDangerousOffenseExpulsions/" TargetMode="External"/></Relationships>
</file>

<file path=ppt/diagrams/_rels/data16.xml.rels><?xml version="1.0" encoding="UTF-8" standalone="yes"?>
<Relationships xmlns="http://schemas.openxmlformats.org/package/2006/relationships"><Relationship Id="rId2" Type="http://schemas.openxmlformats.org/officeDocument/2006/relationships/hyperlink" Target="https://documentation.calpads.org/Reports/EOY3New/Report8.1_StudentProfile_List%28EOY3%29/" TargetMode="External"/><Relationship Id="rId1" Type="http://schemas.openxmlformats.org/officeDocument/2006/relationships/hyperlink" Target="https://documentation.calpads.org/Reports/EOY3New/Report1.21_CumulativeEnrollmentCount/" TargetMode="External"/></Relationships>
</file>

<file path=ppt/diagrams/_rels/data17.xml.rels><?xml version="1.0" encoding="UTF-8" standalone="yes"?>
<Relationships xmlns="http://schemas.openxmlformats.org/package/2006/relationships"><Relationship Id="rId2" Type="http://schemas.openxmlformats.org/officeDocument/2006/relationships/hyperlink" Target="https://documentation.calpads.org/Reports/EOY3New/Report1.23_GraduatesandCompletersStudentList/" TargetMode="External"/><Relationship Id="rId1" Type="http://schemas.openxmlformats.org/officeDocument/2006/relationships/hyperlink" Target="https://documentation.calpads.org/Reports/EOY3New/Report1.22_GraduatesandCompletersCount/#report-122-graduates-and-completers-count" TargetMode="External"/></Relationships>
</file>

<file path=ppt/diagrams/_rels/data18.xml.rels><?xml version="1.0" encoding="UTF-8" standalone="yes"?>
<Relationships xmlns="http://schemas.openxmlformats.org/package/2006/relationships"><Relationship Id="rId2" Type="http://schemas.openxmlformats.org/officeDocument/2006/relationships/hyperlink" Target="https://documentation.calpads.org/Reports/EOY3New/Report2.17_EnglishLanguageAcquisitionStatus-ELsReclassifiedRFEPStudentList%28EOY3%29/" TargetMode="External"/><Relationship Id="rId1" Type="http://schemas.openxmlformats.org/officeDocument/2006/relationships/hyperlink" Target="https://documentation.calpads.org/Reports/EOY3New/Report2.16_EnglishLanguageAcquisitionStatus-ELsReclassifiedRFEP%28EOY3%29/" TargetMode="External"/></Relationships>
</file>

<file path=ppt/diagrams/_rels/data19.xml.rels><?xml version="1.0" encoding="UTF-8" standalone="yes"?>
<Relationships xmlns="http://schemas.openxmlformats.org/package/2006/relationships"><Relationship Id="rId2" Type="http://schemas.openxmlformats.org/officeDocument/2006/relationships/hyperlink" Target="https://documentation.calpads.org/Reports/EOY3New/Report5.5_HomelessStudentList/" TargetMode="External"/><Relationship Id="rId1" Type="http://schemas.openxmlformats.org/officeDocument/2006/relationships/hyperlink" Target="https://documentation.calpads.org/Reports/EOY3New/Report5.4_HomelessStudentsEnrolledUnduplicatedCountbySchool/" TargetMode="External"/></Relationships>
</file>

<file path=ppt/diagrams/_rels/data20.xml.rels><?xml version="1.0" encoding="UTF-8" standalone="yes"?>
<Relationships xmlns="http://schemas.openxmlformats.org/package/2006/relationships"><Relationship Id="rId2" Type="http://schemas.openxmlformats.org/officeDocument/2006/relationships/hyperlink" Target="https://documentation.calpads.org/Reports/EOY3New/Report14.2_StudentAbsencesStudentList/" TargetMode="External"/><Relationship Id="rId1" Type="http://schemas.openxmlformats.org/officeDocument/2006/relationships/hyperlink" Target="https://documentation.calpads.org/Reports/EOY3New/Report14.1_StudentAbsenteeismCount/" TargetMode="External"/></Relationships>
</file>

<file path=ppt/diagrams/_rels/data21.xml.rels><?xml version="1.0" encoding="UTF-8" standalone="yes"?>
<Relationships xmlns="http://schemas.openxmlformats.org/package/2006/relationships"><Relationship Id="rId2" Type="http://schemas.openxmlformats.org/officeDocument/2006/relationships/hyperlink" Target="https://documentation.calpads.org/Reports/EOY3New/Report7.12_IncidentResultDetails/" TargetMode="External"/><Relationship Id="rId1" Type="http://schemas.openxmlformats.org/officeDocument/2006/relationships/hyperlink" Target="https://documentation.calpads.org/Reports/EOY3New/Report7.10_%20IncidentCount/" TargetMode="External"/></Relationships>
</file>

<file path=ppt/diagrams/_rels/data22.xml.rels><?xml version="1.0" encoding="UTF-8" standalone="yes"?>
<Relationships xmlns="http://schemas.openxmlformats.org/package/2006/relationships"><Relationship Id="rId1" Type="http://schemas.openxmlformats.org/officeDocument/2006/relationships/hyperlink" Target="https://documentation.calpads.org/Reports/EOY3New/Report7.11_IncidentResultCount/" TargetMode="External"/></Relationships>
</file>

<file path=ppt/diagrams/_rels/data23.xml.rels><?xml version="1.0" encoding="UTF-8" standalone="yes"?>
<Relationships xmlns="http://schemas.openxmlformats.org/package/2006/relationships"><Relationship Id="rId2" Type="http://schemas.openxmlformats.org/officeDocument/2006/relationships/hyperlink" Target="https://documentation.calpads.org/Reports/EOY3New/Report7.14_IncidentsOffensesStudentList/#report-714-student-offense-student-list" TargetMode="External"/><Relationship Id="rId1" Type="http://schemas.openxmlformats.org/officeDocument/2006/relationships/hyperlink" Target="https://documentation.calpads.org/Reports/EOY3New/Report7.13_Student%20OffenseCountbyOffense/" TargetMode="External"/></Relationships>
</file>

<file path=ppt/diagrams/_rels/data24.xml.rels><?xml version="1.0" encoding="UTF-8" standalone="yes"?>
<Relationships xmlns="http://schemas.openxmlformats.org/package/2006/relationships"><Relationship Id="rId2" Type="http://schemas.openxmlformats.org/officeDocument/2006/relationships/hyperlink" Target="https://documentation.calpads.org/Reports/EOY3New/Report7.18_IncidentRemovalsforStudentswithDisabilitiesStudentList/" TargetMode="External"/><Relationship Id="rId1" Type="http://schemas.openxmlformats.org/officeDocument/2006/relationships/hyperlink" Target="https://documentation.calpads.org/Reports/EOY3New/Report7.16_IncidentRemovalsforStudentswithDisabilitiesCount/" TargetMode="External"/></Relationships>
</file>

<file path=ppt/diagrams/_rels/data25.xml.rels><?xml version="1.0" encoding="UTF-8" standalone="yes"?>
<Relationships xmlns="http://schemas.openxmlformats.org/package/2006/relationships"><Relationship Id="rId1" Type="http://schemas.openxmlformats.org/officeDocument/2006/relationships/hyperlink" Target="https://documentation.calpads.org/Reports/EOY3New/Report7.17_UnilateralRemovalsforStudentswithDisabilitiesCount/" TargetMode="External"/></Relationships>
</file>

<file path=ppt/diagrams/_rels/data26.xml.rels><?xml version="1.0" encoding="UTF-8" standalone="yes"?>
<Relationships xmlns="http://schemas.openxmlformats.org/package/2006/relationships"><Relationship Id="rId2" Type="http://schemas.openxmlformats.org/officeDocument/2006/relationships/hyperlink" Target="https://documentation.calpads.org/Reports/EOY3New/Report14.2_StudentAbsencesStudentList/" TargetMode="External"/><Relationship Id="rId1" Type="http://schemas.openxmlformats.org/officeDocument/2006/relationships/hyperlink" Target="https://documentation.calpads.org/Reports/EOY3New/Report14.1_StudentAbsenteeismCount/" TargetMode="External"/></Relationships>
</file>

<file path=ppt/diagrams/_rels/drawing14.xml.rels><?xml version="1.0" encoding="UTF-8" standalone="yes"?>
<Relationships xmlns="http://schemas.openxmlformats.org/package/2006/relationships"><Relationship Id="rId1" Type="http://schemas.openxmlformats.org/officeDocument/2006/relationships/hyperlink" Target="https://documentation.calpads.org/Reports/EOY3New/Report7.15_Incident%20ActionsPersistentlyDangerousOffenseExpulsions/" TargetMode="External"/></Relationships>
</file>

<file path=ppt/diagrams/_rels/drawing16.xml.rels><?xml version="1.0" encoding="UTF-8" standalone="yes"?>
<Relationships xmlns="http://schemas.openxmlformats.org/package/2006/relationships"><Relationship Id="rId2" Type="http://schemas.openxmlformats.org/officeDocument/2006/relationships/hyperlink" Target="https://documentation.calpads.org/Reports/EOY3New/Report8.1_StudentProfile_List%28EOY3%29/" TargetMode="External"/><Relationship Id="rId1" Type="http://schemas.openxmlformats.org/officeDocument/2006/relationships/hyperlink" Target="https://documentation.calpads.org/Reports/EOY3New/Report1.21_CumulativeEnrollmentCount/" TargetMode="External"/></Relationships>
</file>

<file path=ppt/diagrams/_rels/drawing17.xml.rels><?xml version="1.0" encoding="UTF-8" standalone="yes"?>
<Relationships xmlns="http://schemas.openxmlformats.org/package/2006/relationships"><Relationship Id="rId2" Type="http://schemas.openxmlformats.org/officeDocument/2006/relationships/hyperlink" Target="https://documentation.calpads.org/Reports/EOY3New/Report1.23_GraduatesandCompletersStudentList/" TargetMode="External"/><Relationship Id="rId1" Type="http://schemas.openxmlformats.org/officeDocument/2006/relationships/hyperlink" Target="https://documentation.calpads.org/Reports/EOY3New/Report1.22_GraduatesandCompletersCount/#report-122-graduates-and-completers-count" TargetMode="External"/></Relationships>
</file>

<file path=ppt/diagrams/_rels/drawing18.xml.rels><?xml version="1.0" encoding="UTF-8" standalone="yes"?>
<Relationships xmlns="http://schemas.openxmlformats.org/package/2006/relationships"><Relationship Id="rId2" Type="http://schemas.openxmlformats.org/officeDocument/2006/relationships/hyperlink" Target="https://documentation.calpads.org/Reports/EOY3New/Report2.17_EnglishLanguageAcquisitionStatus-ELsReclassifiedRFEPStudentList%28EOY3%29/" TargetMode="External"/><Relationship Id="rId1" Type="http://schemas.openxmlformats.org/officeDocument/2006/relationships/hyperlink" Target="https://documentation.calpads.org/Reports/EOY3New/Report2.16_EnglishLanguageAcquisitionStatus-ELsReclassifiedRFEP%28EOY3%29/" TargetMode="External"/></Relationships>
</file>

<file path=ppt/diagrams/_rels/drawing19.xml.rels><?xml version="1.0" encoding="UTF-8" standalone="yes"?>
<Relationships xmlns="http://schemas.openxmlformats.org/package/2006/relationships"><Relationship Id="rId2" Type="http://schemas.openxmlformats.org/officeDocument/2006/relationships/hyperlink" Target="https://documentation.calpads.org/Reports/EOY3New/Report5.5_HomelessStudentList/" TargetMode="External"/><Relationship Id="rId1" Type="http://schemas.openxmlformats.org/officeDocument/2006/relationships/hyperlink" Target="https://documentation.calpads.org/Reports/EOY3New/Report5.4_HomelessStudentsEnrolledUnduplicatedCountbySchool/" TargetMode="External"/></Relationships>
</file>

<file path=ppt/diagrams/_rels/drawing20.xml.rels><?xml version="1.0" encoding="UTF-8" standalone="yes"?>
<Relationships xmlns="http://schemas.openxmlformats.org/package/2006/relationships"><Relationship Id="rId2" Type="http://schemas.openxmlformats.org/officeDocument/2006/relationships/hyperlink" Target="https://documentation.calpads.org/Reports/EOY3New/Report14.2_StudentAbsencesStudentList/" TargetMode="External"/><Relationship Id="rId1" Type="http://schemas.openxmlformats.org/officeDocument/2006/relationships/hyperlink" Target="https://documentation.calpads.org/Reports/EOY3New/Report14.1_StudentAbsenteeismCount/" TargetMode="External"/></Relationships>
</file>

<file path=ppt/diagrams/_rels/drawing21.xml.rels><?xml version="1.0" encoding="UTF-8" standalone="yes"?>
<Relationships xmlns="http://schemas.openxmlformats.org/package/2006/relationships"><Relationship Id="rId2" Type="http://schemas.openxmlformats.org/officeDocument/2006/relationships/hyperlink" Target="https://documentation.calpads.org/Reports/EOY3New/Report7.12_IncidentResultDetails/" TargetMode="External"/><Relationship Id="rId1" Type="http://schemas.openxmlformats.org/officeDocument/2006/relationships/hyperlink" Target="https://documentation.calpads.org/Reports/EOY3New/Report7.10_%20IncidentCount/" TargetMode="External"/></Relationships>
</file>

<file path=ppt/diagrams/_rels/drawing22.xml.rels><?xml version="1.0" encoding="UTF-8" standalone="yes"?>
<Relationships xmlns="http://schemas.openxmlformats.org/package/2006/relationships"><Relationship Id="rId1" Type="http://schemas.openxmlformats.org/officeDocument/2006/relationships/hyperlink" Target="https://documentation.calpads.org/Reports/EOY3New/Report7.11_IncidentResultCount/" TargetMode="External"/></Relationships>
</file>

<file path=ppt/diagrams/_rels/drawing23.xml.rels><?xml version="1.0" encoding="UTF-8" standalone="yes"?>
<Relationships xmlns="http://schemas.openxmlformats.org/package/2006/relationships"><Relationship Id="rId2" Type="http://schemas.openxmlformats.org/officeDocument/2006/relationships/hyperlink" Target="https://documentation.calpads.org/Reports/EOY3New/Report7.14_IncidentsOffensesStudentList/#report-714-student-offense-student-list" TargetMode="External"/><Relationship Id="rId1" Type="http://schemas.openxmlformats.org/officeDocument/2006/relationships/hyperlink" Target="https://documentation.calpads.org/Reports/EOY3New/Report7.13_Student%20OffenseCountbyOffense/" TargetMode="External"/></Relationships>
</file>

<file path=ppt/diagrams/_rels/drawing24.xml.rels><?xml version="1.0" encoding="UTF-8" standalone="yes"?>
<Relationships xmlns="http://schemas.openxmlformats.org/package/2006/relationships"><Relationship Id="rId2" Type="http://schemas.openxmlformats.org/officeDocument/2006/relationships/hyperlink" Target="https://documentation.calpads.org/Reports/EOY3New/Report7.18_IncidentRemovalsforStudentswithDisabilitiesStudentList/" TargetMode="External"/><Relationship Id="rId1" Type="http://schemas.openxmlformats.org/officeDocument/2006/relationships/hyperlink" Target="https://documentation.calpads.org/Reports/EOY3New/Report7.16_IncidentRemovalsforStudentswithDisabilitiesCount/" TargetMode="External"/></Relationships>
</file>

<file path=ppt/diagrams/_rels/drawing25.xml.rels><?xml version="1.0" encoding="UTF-8" standalone="yes"?>
<Relationships xmlns="http://schemas.openxmlformats.org/package/2006/relationships"><Relationship Id="rId1" Type="http://schemas.openxmlformats.org/officeDocument/2006/relationships/hyperlink" Target="https://documentation.calpads.org/Reports/EOY3New/Report7.17_UnilateralRemovalsforStudentswithDisabilitiesCount/" TargetMode="External"/></Relationships>
</file>

<file path=ppt/diagrams/_rels/drawing26.xml.rels><?xml version="1.0" encoding="UTF-8" standalone="yes"?>
<Relationships xmlns="http://schemas.openxmlformats.org/package/2006/relationships"><Relationship Id="rId2" Type="http://schemas.openxmlformats.org/officeDocument/2006/relationships/hyperlink" Target="https://documentation.calpads.org/Reports/EOY3New/Report14.2_StudentAbsencesStudentList/" TargetMode="External"/><Relationship Id="rId1" Type="http://schemas.openxmlformats.org/officeDocument/2006/relationships/hyperlink" Target="https://documentation.calpads.org/Reports/EOY3New/Report14.1_StudentAbsenteeismCount/"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A021EC-D55C-44C1-A33A-DBE83909BA8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8168DD6E-C1F8-4F15-AF71-F143DED16065}">
      <dgm:prSet phldrT="[Text]" phldr="0"/>
      <dgm:spPr>
        <a:solidFill>
          <a:srgbClr val="7CA07C">
            <a:alpha val="89804"/>
          </a:srgbClr>
        </a:solidFill>
      </dgm:spPr>
      <dgm:t>
        <a:bodyPr/>
        <a:lstStyle/>
        <a:p>
          <a:r>
            <a:rPr lang="en-US" b="1">
              <a:solidFill>
                <a:schemeClr val="tx1"/>
              </a:solidFill>
              <a:latin typeface="Arial Black"/>
            </a:rPr>
            <a:t>Introduction</a:t>
          </a:r>
          <a:endParaRPr lang="en-US">
            <a:solidFill>
              <a:schemeClr val="tx1"/>
            </a:solidFill>
          </a:endParaRPr>
        </a:p>
      </dgm:t>
    </dgm:pt>
    <dgm:pt modelId="{D59D1448-CB94-4963-9913-21D07E104E72}" type="parTrans" cxnId="{2F48DE74-4C25-45F3-A115-AF5FB6120F63}">
      <dgm:prSet/>
      <dgm:spPr/>
      <dgm:t>
        <a:bodyPr/>
        <a:lstStyle/>
        <a:p>
          <a:endParaRPr lang="en-US">
            <a:solidFill>
              <a:schemeClr val="tx1"/>
            </a:solidFill>
          </a:endParaRPr>
        </a:p>
      </dgm:t>
    </dgm:pt>
    <dgm:pt modelId="{1E9FFAC8-87A1-4A43-ADBD-32C69A094B54}" type="sibTrans" cxnId="{2F48DE74-4C25-45F3-A115-AF5FB6120F63}">
      <dgm:prSet/>
      <dgm:spPr/>
      <dgm:t>
        <a:bodyPr/>
        <a:lstStyle/>
        <a:p>
          <a:endParaRPr lang="en-US">
            <a:solidFill>
              <a:schemeClr val="tx1"/>
            </a:solidFill>
          </a:endParaRPr>
        </a:p>
      </dgm:t>
    </dgm:pt>
    <dgm:pt modelId="{10582A1E-161D-4A1E-B435-2D664E6E7C81}">
      <dgm:prSet phldrT="[Text]" phldr="0" custT="1"/>
      <dgm:spPr>
        <a:noFill/>
      </dgm:spPr>
      <dgm:t>
        <a:bodyPr/>
        <a:lstStyle/>
        <a:p>
          <a:pPr rtl="0"/>
          <a:r>
            <a:rPr lang="en-US" altLang="en-US" sz="1600" b="0">
              <a:solidFill>
                <a:schemeClr val="tx1"/>
              </a:solidFill>
            </a:rPr>
            <a:t>System Overview</a:t>
          </a:r>
          <a:endParaRPr lang="en-US" sz="1600" b="0">
            <a:solidFill>
              <a:schemeClr val="tx1"/>
            </a:solidFill>
          </a:endParaRPr>
        </a:p>
      </dgm:t>
    </dgm:pt>
    <dgm:pt modelId="{4DC8E2A5-8DE4-4C5A-9B57-664E5BD42192}" type="parTrans" cxnId="{DB3895A8-AD1D-4507-A1B9-8F05224F73CC}">
      <dgm:prSet/>
      <dgm:spPr/>
      <dgm:t>
        <a:bodyPr/>
        <a:lstStyle/>
        <a:p>
          <a:endParaRPr lang="en-US">
            <a:solidFill>
              <a:schemeClr val="tx1"/>
            </a:solidFill>
          </a:endParaRPr>
        </a:p>
      </dgm:t>
    </dgm:pt>
    <dgm:pt modelId="{24B11BB8-C5C3-49A6-A8E2-9FA8AB717248}" type="sibTrans" cxnId="{DB3895A8-AD1D-4507-A1B9-8F05224F73CC}">
      <dgm:prSet/>
      <dgm:spPr/>
      <dgm:t>
        <a:bodyPr/>
        <a:lstStyle/>
        <a:p>
          <a:endParaRPr lang="en-US">
            <a:solidFill>
              <a:schemeClr val="tx1"/>
            </a:solidFill>
          </a:endParaRPr>
        </a:p>
      </dgm:t>
    </dgm:pt>
    <dgm:pt modelId="{A139F051-93AE-4C9E-A45D-178CFC443E21}">
      <dgm:prSet phldrT="[Text]"/>
      <dgm:spPr/>
      <dgm:t>
        <a:bodyPr/>
        <a:lstStyle/>
        <a:p>
          <a:r>
            <a:rPr lang="en-US" b="1">
              <a:solidFill>
                <a:schemeClr val="tx1"/>
              </a:solidFill>
              <a:latin typeface="Arial Black"/>
            </a:rPr>
            <a:t>Basics</a:t>
          </a:r>
          <a:endParaRPr lang="en-US">
            <a:solidFill>
              <a:schemeClr val="tx1"/>
            </a:solidFill>
          </a:endParaRPr>
        </a:p>
      </dgm:t>
    </dgm:pt>
    <dgm:pt modelId="{C9A2B6FA-78C6-4DE0-A80B-BBFD00D09F0C}" type="parTrans" cxnId="{2C1E7EC0-2B60-4B9A-BD35-FA2D0A1C7B85}">
      <dgm:prSet/>
      <dgm:spPr/>
      <dgm:t>
        <a:bodyPr/>
        <a:lstStyle/>
        <a:p>
          <a:endParaRPr lang="en-US">
            <a:solidFill>
              <a:schemeClr val="tx1"/>
            </a:solidFill>
          </a:endParaRPr>
        </a:p>
      </dgm:t>
    </dgm:pt>
    <dgm:pt modelId="{7B14000E-0E70-4F97-A86B-D86644DE76FF}" type="sibTrans" cxnId="{2C1E7EC0-2B60-4B9A-BD35-FA2D0A1C7B85}">
      <dgm:prSet/>
      <dgm:spPr/>
      <dgm:t>
        <a:bodyPr/>
        <a:lstStyle/>
        <a:p>
          <a:endParaRPr lang="en-US">
            <a:solidFill>
              <a:schemeClr val="tx1"/>
            </a:solidFill>
          </a:endParaRPr>
        </a:p>
      </dgm:t>
    </dgm:pt>
    <dgm:pt modelId="{64DD7311-3C08-43C3-A8D9-110A64BB38A9}">
      <dgm:prSet phldrT="[Text]" custT="1"/>
      <dgm:spPr>
        <a:noFill/>
        <a:ln>
          <a:solidFill>
            <a:schemeClr val="accent1"/>
          </a:solidFill>
        </a:ln>
      </dgm:spPr>
      <dgm:t>
        <a:bodyPr/>
        <a:lstStyle/>
        <a:p>
          <a:r>
            <a:rPr lang="en-US" sz="1600" b="0">
              <a:solidFill>
                <a:schemeClr val="tx1"/>
              </a:solidFill>
            </a:rPr>
            <a:t>Submission: Data Population</a:t>
          </a:r>
        </a:p>
      </dgm:t>
    </dgm:pt>
    <dgm:pt modelId="{81B82FD3-F8E2-4DDD-B89B-4DC4B0EE65C2}" type="parTrans" cxnId="{61244263-73B9-44CF-BB5F-A6BE8923FA9D}">
      <dgm:prSet/>
      <dgm:spPr/>
      <dgm:t>
        <a:bodyPr/>
        <a:lstStyle/>
        <a:p>
          <a:endParaRPr lang="en-US">
            <a:solidFill>
              <a:schemeClr val="tx1"/>
            </a:solidFill>
          </a:endParaRPr>
        </a:p>
      </dgm:t>
    </dgm:pt>
    <dgm:pt modelId="{7345F03A-2A5E-4B3A-8322-A0B8CF35DD3D}" type="sibTrans" cxnId="{61244263-73B9-44CF-BB5F-A6BE8923FA9D}">
      <dgm:prSet/>
      <dgm:spPr/>
      <dgm:t>
        <a:bodyPr/>
        <a:lstStyle/>
        <a:p>
          <a:endParaRPr lang="en-US">
            <a:solidFill>
              <a:schemeClr val="tx1"/>
            </a:solidFill>
          </a:endParaRPr>
        </a:p>
      </dgm:t>
    </dgm:pt>
    <dgm:pt modelId="{B7799AF1-D484-486D-9DAB-325E821F59A3}">
      <dgm:prSet phldrT="[Text]" custT="1"/>
      <dgm:spPr/>
      <dgm:t>
        <a:bodyPr/>
        <a:lstStyle/>
        <a:p>
          <a:r>
            <a:rPr lang="en-US" sz="1600">
              <a:solidFill>
                <a:schemeClr val="tx1"/>
              </a:solidFill>
            </a:rPr>
            <a:t>File Type: Data Population</a:t>
          </a:r>
        </a:p>
      </dgm:t>
    </dgm:pt>
    <dgm:pt modelId="{F3B74A81-CA8D-4FB5-8287-77E49AF43BE0}" type="parTrans" cxnId="{A9D3D255-A2AF-44D5-AFB6-0C8AAD57DF4A}">
      <dgm:prSet/>
      <dgm:spPr/>
      <dgm:t>
        <a:bodyPr/>
        <a:lstStyle/>
        <a:p>
          <a:endParaRPr lang="en-US">
            <a:solidFill>
              <a:schemeClr val="tx1"/>
            </a:solidFill>
          </a:endParaRPr>
        </a:p>
      </dgm:t>
    </dgm:pt>
    <dgm:pt modelId="{E1461868-B11F-4B16-806B-DA754AF3F353}" type="sibTrans" cxnId="{A9D3D255-A2AF-44D5-AFB6-0C8AAD57DF4A}">
      <dgm:prSet/>
      <dgm:spPr/>
      <dgm:t>
        <a:bodyPr/>
        <a:lstStyle/>
        <a:p>
          <a:endParaRPr lang="en-US">
            <a:solidFill>
              <a:schemeClr val="tx1"/>
            </a:solidFill>
          </a:endParaRPr>
        </a:p>
      </dgm:t>
    </dgm:pt>
    <dgm:pt modelId="{0E481DC1-F15C-42F7-B5B7-FA5109090FEF}">
      <dgm:prSet phldrT="[Text]"/>
      <dgm:spPr>
        <a:solidFill>
          <a:srgbClr val="177799"/>
        </a:solidFill>
      </dgm:spPr>
      <dgm:t>
        <a:bodyPr/>
        <a:lstStyle/>
        <a:p>
          <a:r>
            <a:rPr lang="en-US" b="1">
              <a:solidFill>
                <a:schemeClr val="tx1"/>
              </a:solidFill>
            </a:rPr>
            <a:t>Data Collections</a:t>
          </a:r>
        </a:p>
      </dgm:t>
    </dgm:pt>
    <dgm:pt modelId="{A08D532F-9CB9-4DDF-BFAB-6515CBB68CEC}" type="parTrans" cxnId="{2FEFD63D-355A-4353-A1BE-80BBA2C2BCEC}">
      <dgm:prSet/>
      <dgm:spPr/>
      <dgm:t>
        <a:bodyPr/>
        <a:lstStyle/>
        <a:p>
          <a:endParaRPr lang="en-US">
            <a:solidFill>
              <a:schemeClr val="tx1"/>
            </a:solidFill>
          </a:endParaRPr>
        </a:p>
      </dgm:t>
    </dgm:pt>
    <dgm:pt modelId="{5D3FFCC1-6D1B-4919-AE1C-DCE9C0330EFE}" type="sibTrans" cxnId="{2FEFD63D-355A-4353-A1BE-80BBA2C2BCEC}">
      <dgm:prSet/>
      <dgm:spPr/>
      <dgm:t>
        <a:bodyPr/>
        <a:lstStyle/>
        <a:p>
          <a:endParaRPr lang="en-US">
            <a:solidFill>
              <a:schemeClr val="tx1"/>
            </a:solidFill>
          </a:endParaRPr>
        </a:p>
      </dgm:t>
    </dgm:pt>
    <dgm:pt modelId="{9E6FEBFF-C7CB-409D-9451-F4384C60EADB}">
      <dgm:prSet phldrT="[Text]" custT="1"/>
      <dgm:spPr>
        <a:noFill/>
        <a:ln w="12700">
          <a:solidFill>
            <a:schemeClr val="accent1"/>
          </a:solidFill>
        </a:ln>
      </dgm:spPr>
      <dgm:t>
        <a:bodyPr anchor="ctr"/>
        <a:lstStyle/>
        <a:p>
          <a:pPr algn="ctr"/>
          <a:r>
            <a:rPr lang="en-US" sz="1600">
              <a:solidFill>
                <a:schemeClr val="tx1"/>
              </a:solidFill>
            </a:rPr>
            <a:t>Fall 1-2 Reporting and Certification</a:t>
          </a:r>
        </a:p>
      </dgm:t>
    </dgm:pt>
    <dgm:pt modelId="{85FE5EB1-1EDE-49D5-83ED-848B8B42906F}" type="parTrans" cxnId="{E7625CD9-EEEF-4332-B482-0ED16EEA5741}">
      <dgm:prSet/>
      <dgm:spPr/>
      <dgm:t>
        <a:bodyPr/>
        <a:lstStyle/>
        <a:p>
          <a:endParaRPr lang="en-US">
            <a:solidFill>
              <a:schemeClr val="tx1"/>
            </a:solidFill>
          </a:endParaRPr>
        </a:p>
      </dgm:t>
    </dgm:pt>
    <dgm:pt modelId="{079EBFA9-6DAD-4376-877B-3CE3A7227136}" type="sibTrans" cxnId="{E7625CD9-EEEF-4332-B482-0ED16EEA5741}">
      <dgm:prSet/>
      <dgm:spPr/>
      <dgm:t>
        <a:bodyPr/>
        <a:lstStyle/>
        <a:p>
          <a:endParaRPr lang="en-US">
            <a:solidFill>
              <a:schemeClr val="tx1"/>
            </a:solidFill>
          </a:endParaRPr>
        </a:p>
      </dgm:t>
    </dgm:pt>
    <dgm:pt modelId="{0B0556BB-1EE8-408C-9ED0-D6D3A79807FA}">
      <dgm:prSet phldrT="[Text]" custT="1"/>
      <dgm:spPr>
        <a:solidFill>
          <a:schemeClr val="accent2">
            <a:lumMod val="60000"/>
            <a:lumOff val="40000"/>
            <a:alpha val="90000"/>
          </a:schemeClr>
        </a:solidFill>
      </dgm:spPr>
      <dgm:t>
        <a:bodyPr anchor="ctr"/>
        <a:lstStyle/>
        <a:p>
          <a:pPr algn="ctr">
            <a:buNone/>
          </a:pPr>
          <a:r>
            <a:rPr lang="en-US" sz="1600">
              <a:solidFill>
                <a:schemeClr val="tx1"/>
              </a:solidFill>
            </a:rPr>
            <a:t>EOY 1-2 Reporting and Certification</a:t>
          </a:r>
        </a:p>
      </dgm:t>
    </dgm:pt>
    <dgm:pt modelId="{FE9ABBC9-2ACF-4BF1-9447-A626A59E1D64}" type="parTrans" cxnId="{18B4ED15-E8B2-4E66-AF36-E28BCC71B9C3}">
      <dgm:prSet/>
      <dgm:spPr/>
      <dgm:t>
        <a:bodyPr/>
        <a:lstStyle/>
        <a:p>
          <a:endParaRPr lang="en-US">
            <a:solidFill>
              <a:schemeClr val="tx1"/>
            </a:solidFill>
          </a:endParaRPr>
        </a:p>
      </dgm:t>
    </dgm:pt>
    <dgm:pt modelId="{C36ACCFA-BDCC-48A3-A096-0638513ED910}" type="sibTrans" cxnId="{18B4ED15-E8B2-4E66-AF36-E28BCC71B9C3}">
      <dgm:prSet/>
      <dgm:spPr/>
      <dgm:t>
        <a:bodyPr/>
        <a:lstStyle/>
        <a:p>
          <a:endParaRPr lang="en-US">
            <a:solidFill>
              <a:schemeClr val="tx1"/>
            </a:solidFill>
          </a:endParaRPr>
        </a:p>
      </dgm:t>
    </dgm:pt>
    <dgm:pt modelId="{AD37D249-B5FA-4C9A-A54C-E2C276BBE1F3}">
      <dgm:prSet phldrT="[Text]"/>
      <dgm:spPr>
        <a:solidFill>
          <a:srgbClr val="008986"/>
        </a:solidFill>
      </dgm:spPr>
      <dgm:t>
        <a:bodyPr/>
        <a:lstStyle/>
        <a:p>
          <a:r>
            <a:rPr lang="en-US" b="1">
              <a:solidFill>
                <a:schemeClr val="tx1"/>
              </a:solidFill>
            </a:rPr>
            <a:t>Skill Building</a:t>
          </a:r>
        </a:p>
      </dgm:t>
    </dgm:pt>
    <dgm:pt modelId="{248C769C-B331-4BED-A8C9-8ED8A2F7F1CF}" type="parTrans" cxnId="{9924C52E-CFC9-434A-B9E4-8B1AF972B8BE}">
      <dgm:prSet/>
      <dgm:spPr/>
      <dgm:t>
        <a:bodyPr/>
        <a:lstStyle/>
        <a:p>
          <a:endParaRPr lang="en-US">
            <a:solidFill>
              <a:schemeClr val="tx1"/>
            </a:solidFill>
          </a:endParaRPr>
        </a:p>
      </dgm:t>
    </dgm:pt>
    <dgm:pt modelId="{413F49CC-5992-4E0F-894F-ED060D8254B0}" type="sibTrans" cxnId="{9924C52E-CFC9-434A-B9E4-8B1AF972B8BE}">
      <dgm:prSet/>
      <dgm:spPr/>
      <dgm:t>
        <a:bodyPr/>
        <a:lstStyle/>
        <a:p>
          <a:endParaRPr lang="en-US">
            <a:solidFill>
              <a:schemeClr val="tx1"/>
            </a:solidFill>
          </a:endParaRPr>
        </a:p>
      </dgm:t>
    </dgm:pt>
    <dgm:pt modelId="{1840CCAF-81EF-484D-A4C6-B34E41136218}">
      <dgm:prSet phldrT="[Text]" custT="1"/>
      <dgm:spPr/>
      <dgm:t>
        <a:bodyPr/>
        <a:lstStyle/>
        <a:p>
          <a:r>
            <a:rPr lang="en-US" sz="1600">
              <a:solidFill>
                <a:schemeClr val="tx1"/>
              </a:solidFill>
            </a:rPr>
            <a:t>Skill Building</a:t>
          </a:r>
        </a:p>
      </dgm:t>
    </dgm:pt>
    <dgm:pt modelId="{A2A9D434-60D1-43DD-928F-FBD7728AD44A}" type="parTrans" cxnId="{C7183F64-C6FC-41CD-B493-660E043D0E7F}">
      <dgm:prSet/>
      <dgm:spPr/>
      <dgm:t>
        <a:bodyPr/>
        <a:lstStyle/>
        <a:p>
          <a:endParaRPr lang="en-US">
            <a:solidFill>
              <a:schemeClr val="tx1"/>
            </a:solidFill>
          </a:endParaRPr>
        </a:p>
      </dgm:t>
    </dgm:pt>
    <dgm:pt modelId="{5990DAC7-C329-4428-B81A-46B0B83FD942}" type="sibTrans" cxnId="{C7183F64-C6FC-41CD-B493-660E043D0E7F}">
      <dgm:prSet/>
      <dgm:spPr/>
      <dgm:t>
        <a:bodyPr/>
        <a:lstStyle/>
        <a:p>
          <a:endParaRPr lang="en-US">
            <a:solidFill>
              <a:schemeClr val="tx1"/>
            </a:solidFill>
          </a:endParaRPr>
        </a:p>
      </dgm:t>
    </dgm:pt>
    <dgm:pt modelId="{B9066618-8CD9-48F3-B8EA-21156C5970AA}">
      <dgm:prSet phldrT="[Text]" phldr="0" custT="1"/>
      <dgm:spPr>
        <a:noFill/>
      </dgm:spPr>
      <dgm:t>
        <a:bodyPr/>
        <a:lstStyle/>
        <a:p>
          <a:r>
            <a:rPr lang="en-US" sz="1600" b="0">
              <a:solidFill>
                <a:schemeClr val="tx1"/>
              </a:solidFill>
              <a:latin typeface="+mn-lt"/>
            </a:rPr>
            <a:t>Data Privacy</a:t>
          </a:r>
          <a:endParaRPr lang="en-US" sz="1600" b="0">
            <a:solidFill>
              <a:schemeClr val="tx1"/>
            </a:solidFill>
          </a:endParaRPr>
        </a:p>
      </dgm:t>
    </dgm:pt>
    <dgm:pt modelId="{ACF18B79-F59A-4C8C-9D75-71811888B9E2}" type="parTrans" cxnId="{88CFAE2B-D4C4-439A-A93A-65DCA1AC1228}">
      <dgm:prSet/>
      <dgm:spPr/>
      <dgm:t>
        <a:bodyPr/>
        <a:lstStyle/>
        <a:p>
          <a:endParaRPr lang="en-US">
            <a:solidFill>
              <a:schemeClr val="tx1"/>
            </a:solidFill>
          </a:endParaRPr>
        </a:p>
      </dgm:t>
    </dgm:pt>
    <dgm:pt modelId="{8CF29508-8752-4AF9-82A6-E9B7A7E921E0}" type="sibTrans" cxnId="{88CFAE2B-D4C4-439A-A93A-65DCA1AC1228}">
      <dgm:prSet/>
      <dgm:spPr/>
      <dgm:t>
        <a:bodyPr/>
        <a:lstStyle/>
        <a:p>
          <a:endParaRPr lang="en-US">
            <a:solidFill>
              <a:schemeClr val="tx1"/>
            </a:solidFill>
          </a:endParaRPr>
        </a:p>
      </dgm:t>
    </dgm:pt>
    <dgm:pt modelId="{87CE2151-A147-4EB9-93E3-3BFB2CFAB326}">
      <dgm:prSet phldrT="[Text]"/>
      <dgm:spPr/>
      <dgm:t>
        <a:bodyPr/>
        <a:lstStyle/>
        <a:p>
          <a:r>
            <a:rPr lang="en-US" b="1">
              <a:solidFill>
                <a:schemeClr val="tx1"/>
              </a:solidFill>
            </a:rPr>
            <a:t>Data Population</a:t>
          </a:r>
        </a:p>
      </dgm:t>
    </dgm:pt>
    <dgm:pt modelId="{BA5306DA-3F97-4870-A0A0-EF3F34782110}" type="parTrans" cxnId="{6D269DAB-501B-44A2-850A-604C24C3D421}">
      <dgm:prSet/>
      <dgm:spPr/>
      <dgm:t>
        <a:bodyPr/>
        <a:lstStyle/>
        <a:p>
          <a:endParaRPr lang="en-US">
            <a:solidFill>
              <a:schemeClr val="tx1"/>
            </a:solidFill>
          </a:endParaRPr>
        </a:p>
      </dgm:t>
    </dgm:pt>
    <dgm:pt modelId="{8E3CBFE4-521D-43E8-ABC0-06867E8F9765}" type="sibTrans" cxnId="{6D269DAB-501B-44A2-850A-604C24C3D421}">
      <dgm:prSet/>
      <dgm:spPr/>
      <dgm:t>
        <a:bodyPr/>
        <a:lstStyle/>
        <a:p>
          <a:endParaRPr lang="en-US">
            <a:solidFill>
              <a:schemeClr val="tx1"/>
            </a:solidFill>
          </a:endParaRPr>
        </a:p>
      </dgm:t>
    </dgm:pt>
    <dgm:pt modelId="{4AED50ED-B46A-5949-9AC4-E461C0B8AEBD}">
      <dgm:prSet phldrT="[Text]" custT="1"/>
      <dgm:spPr/>
      <dgm:t>
        <a:bodyPr/>
        <a:lstStyle/>
        <a:p>
          <a:r>
            <a:rPr lang="en-US" sz="1600">
              <a:solidFill>
                <a:schemeClr val="tx1"/>
              </a:solidFill>
            </a:rPr>
            <a:t>CALPADS Basics</a:t>
          </a:r>
        </a:p>
      </dgm:t>
    </dgm:pt>
    <dgm:pt modelId="{6CF4C0EB-5110-E54C-B32B-9287F14FAD29}" type="parTrans" cxnId="{A34C4DA7-994C-E241-9518-2428F6F0F7B4}">
      <dgm:prSet/>
      <dgm:spPr/>
      <dgm:t>
        <a:bodyPr/>
        <a:lstStyle/>
        <a:p>
          <a:endParaRPr lang="en-US">
            <a:solidFill>
              <a:schemeClr val="tx1"/>
            </a:solidFill>
          </a:endParaRPr>
        </a:p>
      </dgm:t>
    </dgm:pt>
    <dgm:pt modelId="{70D8D119-9A97-744D-8A61-915B6B3F9174}" type="sibTrans" cxnId="{A34C4DA7-994C-E241-9518-2428F6F0F7B4}">
      <dgm:prSet/>
      <dgm:spPr/>
      <dgm:t>
        <a:bodyPr/>
        <a:lstStyle/>
        <a:p>
          <a:endParaRPr lang="en-US">
            <a:solidFill>
              <a:schemeClr val="tx1"/>
            </a:solidFill>
          </a:endParaRPr>
        </a:p>
      </dgm:t>
    </dgm:pt>
    <dgm:pt modelId="{D79267C7-AEEB-D748-8B33-2E55DBF3D274}">
      <dgm:prSet phldrT="[Text]" custT="1"/>
      <dgm:spPr/>
      <dgm:t>
        <a:bodyPr/>
        <a:lstStyle/>
        <a:p>
          <a:r>
            <a:rPr lang="en-US" sz="1600">
              <a:solidFill>
                <a:schemeClr val="tx1"/>
              </a:solidFill>
            </a:rPr>
            <a:t>CALPADS Basics (SELPA)</a:t>
          </a:r>
        </a:p>
      </dgm:t>
    </dgm:pt>
    <dgm:pt modelId="{17856E23-FC32-E644-A7B2-7359B5DA8D44}" type="parTrans" cxnId="{D6D0CCCD-E422-B342-A63D-D3F399EBF4CC}">
      <dgm:prSet/>
      <dgm:spPr/>
      <dgm:t>
        <a:bodyPr/>
        <a:lstStyle/>
        <a:p>
          <a:endParaRPr lang="en-US">
            <a:solidFill>
              <a:schemeClr val="tx1"/>
            </a:solidFill>
          </a:endParaRPr>
        </a:p>
      </dgm:t>
    </dgm:pt>
    <dgm:pt modelId="{01AE63F0-0FE2-1349-8E3B-FE3775BA3232}" type="sibTrans" cxnId="{D6D0CCCD-E422-B342-A63D-D3F399EBF4CC}">
      <dgm:prSet/>
      <dgm:spPr/>
      <dgm:t>
        <a:bodyPr/>
        <a:lstStyle/>
        <a:p>
          <a:endParaRPr lang="en-US">
            <a:solidFill>
              <a:schemeClr val="tx1"/>
            </a:solidFill>
          </a:endParaRPr>
        </a:p>
      </dgm:t>
    </dgm:pt>
    <dgm:pt modelId="{8140BA73-33B6-C942-9498-C6CF12E744FF}">
      <dgm:prSet phldrT="[Text]" custT="1"/>
      <dgm:spPr>
        <a:noFill/>
      </dgm:spPr>
      <dgm:t>
        <a:bodyPr anchor="ctr"/>
        <a:lstStyle/>
        <a:p>
          <a:pPr algn="ctr">
            <a:buNone/>
          </a:pPr>
          <a:r>
            <a:rPr lang="en-US" sz="1600">
              <a:solidFill>
                <a:schemeClr val="tx1"/>
              </a:solidFill>
            </a:rPr>
            <a:t>4 Year Cohort</a:t>
          </a:r>
        </a:p>
      </dgm:t>
    </dgm:pt>
    <dgm:pt modelId="{4C49CB04-1924-8841-95CA-56DBF7CE45E8}" type="parTrans" cxnId="{6471A6AE-AACB-CE4A-B2C2-1DD29EE06CAB}">
      <dgm:prSet/>
      <dgm:spPr/>
      <dgm:t>
        <a:bodyPr/>
        <a:lstStyle/>
        <a:p>
          <a:endParaRPr lang="en-US">
            <a:solidFill>
              <a:schemeClr val="tx1"/>
            </a:solidFill>
          </a:endParaRPr>
        </a:p>
      </dgm:t>
    </dgm:pt>
    <dgm:pt modelId="{444A83B5-16F0-6248-A841-A8BB0152839D}" type="sibTrans" cxnId="{6471A6AE-AACB-CE4A-B2C2-1DD29EE06CAB}">
      <dgm:prSet/>
      <dgm:spPr/>
      <dgm:t>
        <a:bodyPr/>
        <a:lstStyle/>
        <a:p>
          <a:endParaRPr lang="en-US">
            <a:solidFill>
              <a:schemeClr val="tx1"/>
            </a:solidFill>
          </a:endParaRPr>
        </a:p>
      </dgm:t>
    </dgm:pt>
    <dgm:pt modelId="{6CCF2305-EA68-4032-9E5B-E22AC63C2D7A}" type="pres">
      <dgm:prSet presAssocID="{4FA021EC-D55C-44C1-A33A-DBE83909BA85}" presName="diagram" presStyleCnt="0">
        <dgm:presLayoutVars>
          <dgm:chPref val="1"/>
          <dgm:dir/>
          <dgm:animOne val="branch"/>
          <dgm:animLvl val="lvl"/>
          <dgm:resizeHandles/>
        </dgm:presLayoutVars>
      </dgm:prSet>
      <dgm:spPr/>
    </dgm:pt>
    <dgm:pt modelId="{F6F011ED-C633-4054-8AF1-86397C5468F4}" type="pres">
      <dgm:prSet presAssocID="{8168DD6E-C1F8-4F15-AF71-F143DED16065}" presName="root" presStyleCnt="0"/>
      <dgm:spPr/>
    </dgm:pt>
    <dgm:pt modelId="{57118625-2DA5-48D2-8C8F-D5B7880550DB}" type="pres">
      <dgm:prSet presAssocID="{8168DD6E-C1F8-4F15-AF71-F143DED16065}" presName="rootComposite" presStyleCnt="0"/>
      <dgm:spPr/>
    </dgm:pt>
    <dgm:pt modelId="{2E8B098E-9954-421D-8377-3762920DF14E}" type="pres">
      <dgm:prSet presAssocID="{8168DD6E-C1F8-4F15-AF71-F143DED16065}" presName="rootText" presStyleLbl="node1" presStyleIdx="0" presStyleCnt="5" custScaleX="175517" custScaleY="97972" custLinFactNeighborX="-1899" custLinFactNeighborY="301"/>
      <dgm:spPr/>
    </dgm:pt>
    <dgm:pt modelId="{1446AC99-D53A-4B7A-89EB-47362C262397}" type="pres">
      <dgm:prSet presAssocID="{8168DD6E-C1F8-4F15-AF71-F143DED16065}" presName="rootConnector" presStyleLbl="node1" presStyleIdx="0" presStyleCnt="5"/>
      <dgm:spPr/>
    </dgm:pt>
    <dgm:pt modelId="{7D39DCC5-440A-4B8C-AC15-D3F4691BC5E3}" type="pres">
      <dgm:prSet presAssocID="{8168DD6E-C1F8-4F15-AF71-F143DED16065}" presName="childShape" presStyleCnt="0"/>
      <dgm:spPr/>
    </dgm:pt>
    <dgm:pt modelId="{590E7029-C9B2-481B-BA5A-2C3C0C1970E7}" type="pres">
      <dgm:prSet presAssocID="{4DC8E2A5-8DE4-4C5A-9B57-664E5BD42192}" presName="Name13" presStyleLbl="parChTrans1D2" presStyleIdx="0" presStyleCnt="10"/>
      <dgm:spPr/>
    </dgm:pt>
    <dgm:pt modelId="{4BB4FA0D-A3EE-4B3C-ABD2-31ECDD2EEEF7}" type="pres">
      <dgm:prSet presAssocID="{10582A1E-161D-4A1E-B435-2D664E6E7C81}" presName="childText" presStyleLbl="bgAcc1" presStyleIdx="0" presStyleCnt="10" custScaleX="182872" custScaleY="97279" custLinFactNeighborX="-103" custLinFactNeighborY="7785">
        <dgm:presLayoutVars>
          <dgm:bulletEnabled val="1"/>
        </dgm:presLayoutVars>
      </dgm:prSet>
      <dgm:spPr/>
    </dgm:pt>
    <dgm:pt modelId="{71131542-811F-4B34-B30B-97386FCA3A31}" type="pres">
      <dgm:prSet presAssocID="{ACF18B79-F59A-4C8C-9D75-71811888B9E2}" presName="Name13" presStyleLbl="parChTrans1D2" presStyleIdx="1" presStyleCnt="10"/>
      <dgm:spPr/>
    </dgm:pt>
    <dgm:pt modelId="{CF4A67DC-E8C6-40BD-889F-8D162005B4EC}" type="pres">
      <dgm:prSet presAssocID="{B9066618-8CD9-48F3-B8EA-21156C5970AA}" presName="childText" presStyleLbl="bgAcc1" presStyleIdx="1" presStyleCnt="10" custScaleX="184386">
        <dgm:presLayoutVars>
          <dgm:bulletEnabled val="1"/>
        </dgm:presLayoutVars>
      </dgm:prSet>
      <dgm:spPr/>
    </dgm:pt>
    <dgm:pt modelId="{5A303113-F83E-445E-A492-5A8F758228A0}" type="pres">
      <dgm:prSet presAssocID="{A139F051-93AE-4C9E-A45D-178CFC443E21}" presName="root" presStyleCnt="0"/>
      <dgm:spPr/>
    </dgm:pt>
    <dgm:pt modelId="{9AF6E8D4-A5CC-4D74-866F-0869A0E6017B}" type="pres">
      <dgm:prSet presAssocID="{A139F051-93AE-4C9E-A45D-178CFC443E21}" presName="rootComposite" presStyleCnt="0"/>
      <dgm:spPr/>
    </dgm:pt>
    <dgm:pt modelId="{2A107175-FE0D-48E9-B1E6-F78A8861E760}" type="pres">
      <dgm:prSet presAssocID="{A139F051-93AE-4C9E-A45D-178CFC443E21}" presName="rootText" presStyleLbl="node1" presStyleIdx="1" presStyleCnt="5" custScaleX="158666"/>
      <dgm:spPr/>
    </dgm:pt>
    <dgm:pt modelId="{C92D864A-7C17-4072-978C-961AE10C4B4B}" type="pres">
      <dgm:prSet presAssocID="{A139F051-93AE-4C9E-A45D-178CFC443E21}" presName="rootConnector" presStyleLbl="node1" presStyleIdx="1" presStyleCnt="5"/>
      <dgm:spPr/>
    </dgm:pt>
    <dgm:pt modelId="{9907FA34-7211-41EA-B900-C2377FCAF68A}" type="pres">
      <dgm:prSet presAssocID="{A139F051-93AE-4C9E-A45D-178CFC443E21}" presName="childShape" presStyleCnt="0"/>
      <dgm:spPr/>
    </dgm:pt>
    <dgm:pt modelId="{F5C8E4DE-47F2-D641-A048-18660726E6C2}" type="pres">
      <dgm:prSet presAssocID="{6CF4C0EB-5110-E54C-B32B-9287F14FAD29}" presName="Name13" presStyleLbl="parChTrans1D2" presStyleIdx="2" presStyleCnt="10"/>
      <dgm:spPr/>
    </dgm:pt>
    <dgm:pt modelId="{BBC00284-0FF7-6D49-8F23-04B81E99827C}" type="pres">
      <dgm:prSet presAssocID="{4AED50ED-B46A-5949-9AC4-E461C0B8AEBD}" presName="childText" presStyleLbl="bgAcc1" presStyleIdx="2" presStyleCnt="10" custScaleX="176056">
        <dgm:presLayoutVars>
          <dgm:bulletEnabled val="1"/>
        </dgm:presLayoutVars>
      </dgm:prSet>
      <dgm:spPr/>
    </dgm:pt>
    <dgm:pt modelId="{EB91547C-B25F-134E-91E4-FC75225187FE}" type="pres">
      <dgm:prSet presAssocID="{17856E23-FC32-E644-A7B2-7359B5DA8D44}" presName="Name13" presStyleLbl="parChTrans1D2" presStyleIdx="3" presStyleCnt="10"/>
      <dgm:spPr/>
    </dgm:pt>
    <dgm:pt modelId="{E343B3E2-F1B3-304B-91EB-353625664808}" type="pres">
      <dgm:prSet presAssocID="{D79267C7-AEEB-D748-8B33-2E55DBF3D274}" presName="childText" presStyleLbl="bgAcc1" presStyleIdx="3" presStyleCnt="10" custScaleX="175902">
        <dgm:presLayoutVars>
          <dgm:bulletEnabled val="1"/>
        </dgm:presLayoutVars>
      </dgm:prSet>
      <dgm:spPr/>
    </dgm:pt>
    <dgm:pt modelId="{DF56FC2F-6BA4-464A-8871-123F15149AB9}" type="pres">
      <dgm:prSet presAssocID="{87CE2151-A147-4EB9-93E3-3BFB2CFAB326}" presName="root" presStyleCnt="0"/>
      <dgm:spPr/>
    </dgm:pt>
    <dgm:pt modelId="{42831E91-ED93-4BAD-B5FD-C29B6648E93C}" type="pres">
      <dgm:prSet presAssocID="{87CE2151-A147-4EB9-93E3-3BFB2CFAB326}" presName="rootComposite" presStyleCnt="0"/>
      <dgm:spPr/>
    </dgm:pt>
    <dgm:pt modelId="{9FE2BB90-3871-4567-AEC8-D740C8B1162E}" type="pres">
      <dgm:prSet presAssocID="{87CE2151-A147-4EB9-93E3-3BFB2CFAB326}" presName="rootText" presStyleLbl="node1" presStyleIdx="2" presStyleCnt="5" custScaleX="158531"/>
      <dgm:spPr/>
    </dgm:pt>
    <dgm:pt modelId="{F2E10AA4-E48C-49C8-AF29-64350A96EEA7}" type="pres">
      <dgm:prSet presAssocID="{87CE2151-A147-4EB9-93E3-3BFB2CFAB326}" presName="rootConnector" presStyleLbl="node1" presStyleIdx="2" presStyleCnt="5"/>
      <dgm:spPr/>
    </dgm:pt>
    <dgm:pt modelId="{2D9B8C4A-AAEF-4C54-94EC-ACDA21FCCC02}" type="pres">
      <dgm:prSet presAssocID="{87CE2151-A147-4EB9-93E3-3BFB2CFAB326}" presName="childShape" presStyleCnt="0"/>
      <dgm:spPr/>
    </dgm:pt>
    <dgm:pt modelId="{76FC1566-7BD6-408D-B551-8DE3303DCB94}" type="pres">
      <dgm:prSet presAssocID="{81B82FD3-F8E2-4DDD-B89B-4DC4B0EE65C2}" presName="Name13" presStyleLbl="parChTrans1D2" presStyleIdx="4" presStyleCnt="10"/>
      <dgm:spPr/>
    </dgm:pt>
    <dgm:pt modelId="{546ECB60-046F-4CF9-9B5E-F93F82D7EAFE}" type="pres">
      <dgm:prSet presAssocID="{64DD7311-3C08-43C3-A8D9-110A64BB38A9}" presName="childText" presStyleLbl="bgAcc1" presStyleIdx="4" presStyleCnt="10" custScaleX="160652" custScaleY="134825" custLinFactNeighborY="-12861">
        <dgm:presLayoutVars>
          <dgm:bulletEnabled val="1"/>
        </dgm:presLayoutVars>
      </dgm:prSet>
      <dgm:spPr/>
    </dgm:pt>
    <dgm:pt modelId="{5F4FE63E-D045-4FE0-BED7-AC233FA05BC5}" type="pres">
      <dgm:prSet presAssocID="{F3B74A81-CA8D-4FB5-8287-77E49AF43BE0}" presName="Name13" presStyleLbl="parChTrans1D2" presStyleIdx="5" presStyleCnt="10"/>
      <dgm:spPr/>
    </dgm:pt>
    <dgm:pt modelId="{4827375E-E928-403A-9330-1B77E628E211}" type="pres">
      <dgm:prSet presAssocID="{B7799AF1-D484-486D-9DAB-325E821F59A3}" presName="childText" presStyleLbl="bgAcc1" presStyleIdx="5" presStyleCnt="10" custScaleX="160652" custScaleY="134825" custLinFactNeighborY="-12861">
        <dgm:presLayoutVars>
          <dgm:bulletEnabled val="1"/>
        </dgm:presLayoutVars>
      </dgm:prSet>
      <dgm:spPr/>
    </dgm:pt>
    <dgm:pt modelId="{C3A9C2C2-E932-4EF1-8822-62DF0674A80A}" type="pres">
      <dgm:prSet presAssocID="{0E481DC1-F15C-42F7-B5B7-FA5109090FEF}" presName="root" presStyleCnt="0"/>
      <dgm:spPr/>
    </dgm:pt>
    <dgm:pt modelId="{EE9B251E-5794-4415-8ED4-038471ECD64A}" type="pres">
      <dgm:prSet presAssocID="{0E481DC1-F15C-42F7-B5B7-FA5109090FEF}" presName="rootComposite" presStyleCnt="0"/>
      <dgm:spPr/>
    </dgm:pt>
    <dgm:pt modelId="{5FE69C41-8302-4ED9-B1A7-D79F37FF95A6}" type="pres">
      <dgm:prSet presAssocID="{0E481DC1-F15C-42F7-B5B7-FA5109090FEF}" presName="rootText" presStyleLbl="node1" presStyleIdx="3" presStyleCnt="5" custScaleX="177906"/>
      <dgm:spPr/>
    </dgm:pt>
    <dgm:pt modelId="{E64AC831-3D58-44A3-8E42-EDC416C4D846}" type="pres">
      <dgm:prSet presAssocID="{0E481DC1-F15C-42F7-B5B7-FA5109090FEF}" presName="rootConnector" presStyleLbl="node1" presStyleIdx="3" presStyleCnt="5"/>
      <dgm:spPr/>
    </dgm:pt>
    <dgm:pt modelId="{7A2117DC-6B9E-4A9F-9ECC-E5849117781A}" type="pres">
      <dgm:prSet presAssocID="{0E481DC1-F15C-42F7-B5B7-FA5109090FEF}" presName="childShape" presStyleCnt="0"/>
      <dgm:spPr/>
    </dgm:pt>
    <dgm:pt modelId="{28202B14-6AC1-4BB3-9DAE-4338390CA4B2}" type="pres">
      <dgm:prSet presAssocID="{85FE5EB1-1EDE-49D5-83ED-848B8B42906F}" presName="Name13" presStyleLbl="parChTrans1D2" presStyleIdx="6" presStyleCnt="10"/>
      <dgm:spPr/>
    </dgm:pt>
    <dgm:pt modelId="{D77A57CC-CC10-4EA0-A543-C71B877A1F73}" type="pres">
      <dgm:prSet presAssocID="{9E6FEBFF-C7CB-409D-9451-F4384C60EADB}" presName="childText" presStyleLbl="bgAcc1" presStyleIdx="6" presStyleCnt="10" custScaleX="184453" custScaleY="120323">
        <dgm:presLayoutVars>
          <dgm:bulletEnabled val="1"/>
        </dgm:presLayoutVars>
      </dgm:prSet>
      <dgm:spPr/>
    </dgm:pt>
    <dgm:pt modelId="{DF13BE71-12D8-4C6D-98B0-E887EFA96535}" type="pres">
      <dgm:prSet presAssocID="{FE9ABBC9-2ACF-4BF1-9447-A626A59E1D64}" presName="Name13" presStyleLbl="parChTrans1D2" presStyleIdx="7" presStyleCnt="10"/>
      <dgm:spPr/>
    </dgm:pt>
    <dgm:pt modelId="{ADBCA7FD-4696-404B-8581-2010A10D6EAD}" type="pres">
      <dgm:prSet presAssocID="{0B0556BB-1EE8-408C-9ED0-D6D3A79807FA}" presName="childText" presStyleLbl="bgAcc1" presStyleIdx="7" presStyleCnt="10" custScaleX="190862" custScaleY="136350">
        <dgm:presLayoutVars>
          <dgm:bulletEnabled val="1"/>
        </dgm:presLayoutVars>
      </dgm:prSet>
      <dgm:spPr/>
    </dgm:pt>
    <dgm:pt modelId="{3909728C-C39F-3649-970B-EC4820128263}" type="pres">
      <dgm:prSet presAssocID="{4C49CB04-1924-8841-95CA-56DBF7CE45E8}" presName="Name13" presStyleLbl="parChTrans1D2" presStyleIdx="8" presStyleCnt="10"/>
      <dgm:spPr/>
    </dgm:pt>
    <dgm:pt modelId="{AE95644B-06D1-734B-8F6F-2AFD77F73C8D}" type="pres">
      <dgm:prSet presAssocID="{8140BA73-33B6-C942-9498-C6CF12E744FF}" presName="childText" presStyleLbl="bgAcc1" presStyleIdx="8" presStyleCnt="10" custScaleX="190840">
        <dgm:presLayoutVars>
          <dgm:bulletEnabled val="1"/>
        </dgm:presLayoutVars>
      </dgm:prSet>
      <dgm:spPr/>
    </dgm:pt>
    <dgm:pt modelId="{918C881B-148C-416C-8533-447F6EA9A4F1}" type="pres">
      <dgm:prSet presAssocID="{AD37D249-B5FA-4C9A-A54C-E2C276BBE1F3}" presName="root" presStyleCnt="0"/>
      <dgm:spPr/>
    </dgm:pt>
    <dgm:pt modelId="{4A6E58B7-F10E-4048-AE11-C1A35D5713AD}" type="pres">
      <dgm:prSet presAssocID="{AD37D249-B5FA-4C9A-A54C-E2C276BBE1F3}" presName="rootComposite" presStyleCnt="0"/>
      <dgm:spPr/>
    </dgm:pt>
    <dgm:pt modelId="{BA2FC38C-5A59-41BB-B2FE-C9C8C019FE92}" type="pres">
      <dgm:prSet presAssocID="{AD37D249-B5FA-4C9A-A54C-E2C276BBE1F3}" presName="rootText" presStyleLbl="node1" presStyleIdx="4" presStyleCnt="5" custScaleX="153120"/>
      <dgm:spPr/>
    </dgm:pt>
    <dgm:pt modelId="{26D7E75A-B119-4E0D-AEA4-CA5199D132B6}" type="pres">
      <dgm:prSet presAssocID="{AD37D249-B5FA-4C9A-A54C-E2C276BBE1F3}" presName="rootConnector" presStyleLbl="node1" presStyleIdx="4" presStyleCnt="5"/>
      <dgm:spPr/>
    </dgm:pt>
    <dgm:pt modelId="{6BF3601C-2415-4AFB-BADE-ED8844EA5776}" type="pres">
      <dgm:prSet presAssocID="{AD37D249-B5FA-4C9A-A54C-E2C276BBE1F3}" presName="childShape" presStyleCnt="0"/>
      <dgm:spPr/>
    </dgm:pt>
    <dgm:pt modelId="{BA3C272B-145C-4833-A8A5-4153CCFEF045}" type="pres">
      <dgm:prSet presAssocID="{A2A9D434-60D1-43DD-928F-FBD7728AD44A}" presName="Name13" presStyleLbl="parChTrans1D2" presStyleIdx="9" presStyleCnt="10"/>
      <dgm:spPr/>
    </dgm:pt>
    <dgm:pt modelId="{3B815452-5C52-4C45-BACC-4A23F47BF82F}" type="pres">
      <dgm:prSet presAssocID="{1840CCAF-81EF-484D-A4C6-B34E41136218}" presName="childText" presStyleLbl="bgAcc1" presStyleIdx="9" presStyleCnt="10" custScaleX="162594">
        <dgm:presLayoutVars>
          <dgm:bulletEnabled val="1"/>
        </dgm:presLayoutVars>
      </dgm:prSet>
      <dgm:spPr/>
    </dgm:pt>
  </dgm:ptLst>
  <dgm:cxnLst>
    <dgm:cxn modelId="{01F4E901-A452-414C-8D3E-C4C15BE63BF4}" type="presOf" srcId="{10582A1E-161D-4A1E-B435-2D664E6E7C81}" destId="{4BB4FA0D-A3EE-4B3C-ABD2-31ECDD2EEEF7}" srcOrd="0" destOrd="0" presId="urn:microsoft.com/office/officeart/2005/8/layout/hierarchy3"/>
    <dgm:cxn modelId="{56F8000A-7326-4124-9CCE-04105738BFF0}" type="presOf" srcId="{0B0556BB-1EE8-408C-9ED0-D6D3A79807FA}" destId="{ADBCA7FD-4696-404B-8581-2010A10D6EAD}" srcOrd="0" destOrd="0" presId="urn:microsoft.com/office/officeart/2005/8/layout/hierarchy3"/>
    <dgm:cxn modelId="{0E73AD13-E1C7-4E49-8D1C-3684CA069DCB}" type="presOf" srcId="{B9066618-8CD9-48F3-B8EA-21156C5970AA}" destId="{CF4A67DC-E8C6-40BD-889F-8D162005B4EC}" srcOrd="0" destOrd="0" presId="urn:microsoft.com/office/officeart/2005/8/layout/hierarchy3"/>
    <dgm:cxn modelId="{18B4ED15-E8B2-4E66-AF36-E28BCC71B9C3}" srcId="{0E481DC1-F15C-42F7-B5B7-FA5109090FEF}" destId="{0B0556BB-1EE8-408C-9ED0-D6D3A79807FA}" srcOrd="1" destOrd="0" parTransId="{FE9ABBC9-2ACF-4BF1-9447-A626A59E1D64}" sibTransId="{C36ACCFA-BDCC-48A3-A096-0638513ED910}"/>
    <dgm:cxn modelId="{95493D1A-CCBB-4A47-933F-559550469271}" type="presOf" srcId="{0E481DC1-F15C-42F7-B5B7-FA5109090FEF}" destId="{E64AC831-3D58-44A3-8E42-EDC416C4D846}" srcOrd="1" destOrd="0" presId="urn:microsoft.com/office/officeart/2005/8/layout/hierarchy3"/>
    <dgm:cxn modelId="{88CFAE2B-D4C4-439A-A93A-65DCA1AC1228}" srcId="{8168DD6E-C1F8-4F15-AF71-F143DED16065}" destId="{B9066618-8CD9-48F3-B8EA-21156C5970AA}" srcOrd="1" destOrd="0" parTransId="{ACF18B79-F59A-4C8C-9D75-71811888B9E2}" sibTransId="{8CF29508-8752-4AF9-82A6-E9B7A7E921E0}"/>
    <dgm:cxn modelId="{9924C52E-CFC9-434A-B9E4-8B1AF972B8BE}" srcId="{4FA021EC-D55C-44C1-A33A-DBE83909BA85}" destId="{AD37D249-B5FA-4C9A-A54C-E2C276BBE1F3}" srcOrd="4" destOrd="0" parTransId="{248C769C-B331-4BED-A8C9-8ED8A2F7F1CF}" sibTransId="{413F49CC-5992-4E0F-894F-ED060D8254B0}"/>
    <dgm:cxn modelId="{E7AAD72E-4FA9-B440-A29C-0C5D963B5D38}" type="presOf" srcId="{17856E23-FC32-E644-A7B2-7359B5DA8D44}" destId="{EB91547C-B25F-134E-91E4-FC75225187FE}" srcOrd="0" destOrd="0" presId="urn:microsoft.com/office/officeart/2005/8/layout/hierarchy3"/>
    <dgm:cxn modelId="{2FEFD63D-355A-4353-A1BE-80BBA2C2BCEC}" srcId="{4FA021EC-D55C-44C1-A33A-DBE83909BA85}" destId="{0E481DC1-F15C-42F7-B5B7-FA5109090FEF}" srcOrd="3" destOrd="0" parTransId="{A08D532F-9CB9-4DDF-BFAB-6515CBB68CEC}" sibTransId="{5D3FFCC1-6D1B-4919-AE1C-DCE9C0330EFE}"/>
    <dgm:cxn modelId="{9125905D-A32B-6543-AA7B-072C03114884}" type="presOf" srcId="{4C49CB04-1924-8841-95CA-56DBF7CE45E8}" destId="{3909728C-C39F-3649-970B-EC4820128263}" srcOrd="0" destOrd="0" presId="urn:microsoft.com/office/officeart/2005/8/layout/hierarchy3"/>
    <dgm:cxn modelId="{61244263-73B9-44CF-BB5F-A6BE8923FA9D}" srcId="{87CE2151-A147-4EB9-93E3-3BFB2CFAB326}" destId="{64DD7311-3C08-43C3-A8D9-110A64BB38A9}" srcOrd="0" destOrd="0" parTransId="{81B82FD3-F8E2-4DDD-B89B-4DC4B0EE65C2}" sibTransId="{7345F03A-2A5E-4B3A-8322-A0B8CF35DD3D}"/>
    <dgm:cxn modelId="{C7183F64-C6FC-41CD-B493-660E043D0E7F}" srcId="{AD37D249-B5FA-4C9A-A54C-E2C276BBE1F3}" destId="{1840CCAF-81EF-484D-A4C6-B34E41136218}" srcOrd="0" destOrd="0" parTransId="{A2A9D434-60D1-43DD-928F-FBD7728AD44A}" sibTransId="{5990DAC7-C329-4428-B81A-46B0B83FD942}"/>
    <dgm:cxn modelId="{D7619D45-F215-4E60-A4A9-960FB941FC2A}" type="presOf" srcId="{AD37D249-B5FA-4C9A-A54C-E2C276BBE1F3}" destId="{26D7E75A-B119-4E0D-AEA4-CA5199D132B6}" srcOrd="1" destOrd="0" presId="urn:microsoft.com/office/officeart/2005/8/layout/hierarchy3"/>
    <dgm:cxn modelId="{59D20D4D-9C37-4F46-8AE5-525567846C93}" type="presOf" srcId="{AD37D249-B5FA-4C9A-A54C-E2C276BBE1F3}" destId="{BA2FC38C-5A59-41BB-B2FE-C9C8C019FE92}" srcOrd="0" destOrd="0" presId="urn:microsoft.com/office/officeart/2005/8/layout/hierarchy3"/>
    <dgm:cxn modelId="{B3F52E6D-53CE-4948-829E-DAD85B8F262F}" type="presOf" srcId="{6CF4C0EB-5110-E54C-B32B-9287F14FAD29}" destId="{F5C8E4DE-47F2-D641-A048-18660726E6C2}" srcOrd="0" destOrd="0" presId="urn:microsoft.com/office/officeart/2005/8/layout/hierarchy3"/>
    <dgm:cxn modelId="{77D8C951-69DB-4FDE-9B99-DB765F427781}" type="presOf" srcId="{87CE2151-A147-4EB9-93E3-3BFB2CFAB326}" destId="{9FE2BB90-3871-4567-AEC8-D740C8B1162E}" srcOrd="0" destOrd="0" presId="urn:microsoft.com/office/officeart/2005/8/layout/hierarchy3"/>
    <dgm:cxn modelId="{B3365572-7D15-4C11-B4AC-A05B01F709C6}" type="presOf" srcId="{ACF18B79-F59A-4C8C-9D75-71811888B9E2}" destId="{71131542-811F-4B34-B30B-97386FCA3A31}" srcOrd="0" destOrd="0" presId="urn:microsoft.com/office/officeart/2005/8/layout/hierarchy3"/>
    <dgm:cxn modelId="{2F48DE74-4C25-45F3-A115-AF5FB6120F63}" srcId="{4FA021EC-D55C-44C1-A33A-DBE83909BA85}" destId="{8168DD6E-C1F8-4F15-AF71-F143DED16065}" srcOrd="0" destOrd="0" parTransId="{D59D1448-CB94-4963-9913-21D07E104E72}" sibTransId="{1E9FFAC8-87A1-4A43-ADBD-32C69A094B54}"/>
    <dgm:cxn modelId="{A9D3D255-A2AF-44D5-AFB6-0C8AAD57DF4A}" srcId="{87CE2151-A147-4EB9-93E3-3BFB2CFAB326}" destId="{B7799AF1-D484-486D-9DAB-325E821F59A3}" srcOrd="1" destOrd="0" parTransId="{F3B74A81-CA8D-4FB5-8287-77E49AF43BE0}" sibTransId="{E1461868-B11F-4B16-806B-DA754AF3F353}"/>
    <dgm:cxn modelId="{B0813877-7E4C-4AC9-853C-A5B3D9986EB9}" type="presOf" srcId="{A139F051-93AE-4C9E-A45D-178CFC443E21}" destId="{2A107175-FE0D-48E9-B1E6-F78A8861E760}" srcOrd="0" destOrd="0" presId="urn:microsoft.com/office/officeart/2005/8/layout/hierarchy3"/>
    <dgm:cxn modelId="{8F1CE977-2D60-4609-A5D5-DA8677674CA2}" type="presOf" srcId="{1840CCAF-81EF-484D-A4C6-B34E41136218}" destId="{3B815452-5C52-4C45-BACC-4A23F47BF82F}" srcOrd="0" destOrd="0" presId="urn:microsoft.com/office/officeart/2005/8/layout/hierarchy3"/>
    <dgm:cxn modelId="{CA6E9658-AF2C-4922-9CFB-B9C8E46FFEDC}" type="presOf" srcId="{B7799AF1-D484-486D-9DAB-325E821F59A3}" destId="{4827375E-E928-403A-9330-1B77E628E211}" srcOrd="0" destOrd="0" presId="urn:microsoft.com/office/officeart/2005/8/layout/hierarchy3"/>
    <dgm:cxn modelId="{7243895A-4564-C449-8A5C-AB4D2A952472}" type="presOf" srcId="{D79267C7-AEEB-D748-8B33-2E55DBF3D274}" destId="{E343B3E2-F1B3-304B-91EB-353625664808}" srcOrd="0" destOrd="0" presId="urn:microsoft.com/office/officeart/2005/8/layout/hierarchy3"/>
    <dgm:cxn modelId="{7C17748A-0CEC-4419-A6BB-E7249ECC1DF1}" type="presOf" srcId="{8168DD6E-C1F8-4F15-AF71-F143DED16065}" destId="{2E8B098E-9954-421D-8377-3762920DF14E}" srcOrd="0" destOrd="0" presId="urn:microsoft.com/office/officeart/2005/8/layout/hierarchy3"/>
    <dgm:cxn modelId="{D9FECF8B-E21D-4526-A6A4-FAC1ABE5599C}" type="presOf" srcId="{FE9ABBC9-2ACF-4BF1-9447-A626A59E1D64}" destId="{DF13BE71-12D8-4C6D-98B0-E887EFA96535}" srcOrd="0" destOrd="0" presId="urn:microsoft.com/office/officeart/2005/8/layout/hierarchy3"/>
    <dgm:cxn modelId="{BBD9A592-2031-40C4-971F-F49D0B586CD5}" type="presOf" srcId="{8168DD6E-C1F8-4F15-AF71-F143DED16065}" destId="{1446AC99-D53A-4B7A-89EB-47362C262397}" srcOrd="1" destOrd="0" presId="urn:microsoft.com/office/officeart/2005/8/layout/hierarchy3"/>
    <dgm:cxn modelId="{EE260997-9027-4BED-84BC-0D617CA362B3}" type="presOf" srcId="{4FA021EC-D55C-44C1-A33A-DBE83909BA85}" destId="{6CCF2305-EA68-4032-9E5B-E22AC63C2D7A}" srcOrd="0" destOrd="0" presId="urn:microsoft.com/office/officeart/2005/8/layout/hierarchy3"/>
    <dgm:cxn modelId="{A498FBA3-96CE-4A76-A6FD-EDE2AA0A1E5F}" type="presOf" srcId="{A139F051-93AE-4C9E-A45D-178CFC443E21}" destId="{C92D864A-7C17-4072-978C-961AE10C4B4B}" srcOrd="1" destOrd="0" presId="urn:microsoft.com/office/officeart/2005/8/layout/hierarchy3"/>
    <dgm:cxn modelId="{A34C4DA7-994C-E241-9518-2428F6F0F7B4}" srcId="{A139F051-93AE-4C9E-A45D-178CFC443E21}" destId="{4AED50ED-B46A-5949-9AC4-E461C0B8AEBD}" srcOrd="0" destOrd="0" parTransId="{6CF4C0EB-5110-E54C-B32B-9287F14FAD29}" sibTransId="{70D8D119-9A97-744D-8A61-915B6B3F9174}"/>
    <dgm:cxn modelId="{DB3895A8-AD1D-4507-A1B9-8F05224F73CC}" srcId="{8168DD6E-C1F8-4F15-AF71-F143DED16065}" destId="{10582A1E-161D-4A1E-B435-2D664E6E7C81}" srcOrd="0" destOrd="0" parTransId="{4DC8E2A5-8DE4-4C5A-9B57-664E5BD42192}" sibTransId="{24B11BB8-C5C3-49A6-A8E2-9FA8AB717248}"/>
    <dgm:cxn modelId="{6D269DAB-501B-44A2-850A-604C24C3D421}" srcId="{4FA021EC-D55C-44C1-A33A-DBE83909BA85}" destId="{87CE2151-A147-4EB9-93E3-3BFB2CFAB326}" srcOrd="2" destOrd="0" parTransId="{BA5306DA-3F97-4870-A0A0-EF3F34782110}" sibTransId="{8E3CBFE4-521D-43E8-ABC0-06867E8F9765}"/>
    <dgm:cxn modelId="{6471A6AE-AACB-CE4A-B2C2-1DD29EE06CAB}" srcId="{0E481DC1-F15C-42F7-B5B7-FA5109090FEF}" destId="{8140BA73-33B6-C942-9498-C6CF12E744FF}" srcOrd="2" destOrd="0" parTransId="{4C49CB04-1924-8841-95CA-56DBF7CE45E8}" sibTransId="{444A83B5-16F0-6248-A841-A8BB0152839D}"/>
    <dgm:cxn modelId="{86695DB2-80BF-497E-8A8E-547598FCB23A}" type="presOf" srcId="{87CE2151-A147-4EB9-93E3-3BFB2CFAB326}" destId="{F2E10AA4-E48C-49C8-AF29-64350A96EEA7}" srcOrd="1" destOrd="0" presId="urn:microsoft.com/office/officeart/2005/8/layout/hierarchy3"/>
    <dgm:cxn modelId="{386CFFB6-4373-459F-97CF-7C549D96407B}" type="presOf" srcId="{F3B74A81-CA8D-4FB5-8287-77E49AF43BE0}" destId="{5F4FE63E-D045-4FE0-BED7-AC233FA05BC5}" srcOrd="0" destOrd="0" presId="urn:microsoft.com/office/officeart/2005/8/layout/hierarchy3"/>
    <dgm:cxn modelId="{1509E1BB-DE87-4AF6-A669-5865A03318FE}" type="presOf" srcId="{4DC8E2A5-8DE4-4C5A-9B57-664E5BD42192}" destId="{590E7029-C9B2-481B-BA5A-2C3C0C1970E7}" srcOrd="0" destOrd="0" presId="urn:microsoft.com/office/officeart/2005/8/layout/hierarchy3"/>
    <dgm:cxn modelId="{2C1E7EC0-2B60-4B9A-BD35-FA2D0A1C7B85}" srcId="{4FA021EC-D55C-44C1-A33A-DBE83909BA85}" destId="{A139F051-93AE-4C9E-A45D-178CFC443E21}" srcOrd="1" destOrd="0" parTransId="{C9A2B6FA-78C6-4DE0-A80B-BBFD00D09F0C}" sibTransId="{7B14000E-0E70-4F97-A86B-D86644DE76FF}"/>
    <dgm:cxn modelId="{2ACEE2C0-DFC7-41AB-BFAC-7A2E9CE37F33}" type="presOf" srcId="{A2A9D434-60D1-43DD-928F-FBD7728AD44A}" destId="{BA3C272B-145C-4833-A8A5-4153CCFEF045}" srcOrd="0" destOrd="0" presId="urn:microsoft.com/office/officeart/2005/8/layout/hierarchy3"/>
    <dgm:cxn modelId="{CAA1A2C6-5B82-4690-88AB-97081EE60613}" type="presOf" srcId="{0E481DC1-F15C-42F7-B5B7-FA5109090FEF}" destId="{5FE69C41-8302-4ED9-B1A7-D79F37FF95A6}" srcOrd="0" destOrd="0" presId="urn:microsoft.com/office/officeart/2005/8/layout/hierarchy3"/>
    <dgm:cxn modelId="{D6D0CCCD-E422-B342-A63D-D3F399EBF4CC}" srcId="{A139F051-93AE-4C9E-A45D-178CFC443E21}" destId="{D79267C7-AEEB-D748-8B33-2E55DBF3D274}" srcOrd="1" destOrd="0" parTransId="{17856E23-FC32-E644-A7B2-7359B5DA8D44}" sibTransId="{01AE63F0-0FE2-1349-8E3B-FE3775BA3232}"/>
    <dgm:cxn modelId="{E7625CD9-EEEF-4332-B482-0ED16EEA5741}" srcId="{0E481DC1-F15C-42F7-B5B7-FA5109090FEF}" destId="{9E6FEBFF-C7CB-409D-9451-F4384C60EADB}" srcOrd="0" destOrd="0" parTransId="{85FE5EB1-1EDE-49D5-83ED-848B8B42906F}" sibTransId="{079EBFA9-6DAD-4376-877B-3CE3A7227136}"/>
    <dgm:cxn modelId="{9C4CB1D9-FF32-40D8-83A5-B3630179FF8B}" type="presOf" srcId="{81B82FD3-F8E2-4DDD-B89B-4DC4B0EE65C2}" destId="{76FC1566-7BD6-408D-B551-8DE3303DCB94}" srcOrd="0" destOrd="0" presId="urn:microsoft.com/office/officeart/2005/8/layout/hierarchy3"/>
    <dgm:cxn modelId="{1224A0DC-E21E-CF48-A1DA-DFF42E1CCFEC}" type="presOf" srcId="{4AED50ED-B46A-5949-9AC4-E461C0B8AEBD}" destId="{BBC00284-0FF7-6D49-8F23-04B81E99827C}" srcOrd="0" destOrd="0" presId="urn:microsoft.com/office/officeart/2005/8/layout/hierarchy3"/>
    <dgm:cxn modelId="{1D4494E4-87EE-4FAC-ADB6-2D2BD1203966}" type="presOf" srcId="{85FE5EB1-1EDE-49D5-83ED-848B8B42906F}" destId="{28202B14-6AC1-4BB3-9DAE-4338390CA4B2}" srcOrd="0" destOrd="0" presId="urn:microsoft.com/office/officeart/2005/8/layout/hierarchy3"/>
    <dgm:cxn modelId="{49387EF2-B916-F14B-849A-601C06D56A36}" type="presOf" srcId="{8140BA73-33B6-C942-9498-C6CF12E744FF}" destId="{AE95644B-06D1-734B-8F6F-2AFD77F73C8D}" srcOrd="0" destOrd="0" presId="urn:microsoft.com/office/officeart/2005/8/layout/hierarchy3"/>
    <dgm:cxn modelId="{988B28F6-6E81-472D-8693-D6BB8216A3CD}" type="presOf" srcId="{9E6FEBFF-C7CB-409D-9451-F4384C60EADB}" destId="{D77A57CC-CC10-4EA0-A543-C71B877A1F73}" srcOrd="0" destOrd="0" presId="urn:microsoft.com/office/officeart/2005/8/layout/hierarchy3"/>
    <dgm:cxn modelId="{1D4073FA-24B8-4D21-A32A-71C2CA001524}" type="presOf" srcId="{64DD7311-3C08-43C3-A8D9-110A64BB38A9}" destId="{546ECB60-046F-4CF9-9B5E-F93F82D7EAFE}" srcOrd="0" destOrd="0" presId="urn:microsoft.com/office/officeart/2005/8/layout/hierarchy3"/>
    <dgm:cxn modelId="{B2A85591-F061-472E-8845-7EFF4F37B6E7}" type="presParOf" srcId="{6CCF2305-EA68-4032-9E5B-E22AC63C2D7A}" destId="{F6F011ED-C633-4054-8AF1-86397C5468F4}" srcOrd="0" destOrd="0" presId="urn:microsoft.com/office/officeart/2005/8/layout/hierarchy3"/>
    <dgm:cxn modelId="{4CEAF2A1-4CFB-457B-BCA1-978E9D2CB358}" type="presParOf" srcId="{F6F011ED-C633-4054-8AF1-86397C5468F4}" destId="{57118625-2DA5-48D2-8C8F-D5B7880550DB}" srcOrd="0" destOrd="0" presId="urn:microsoft.com/office/officeart/2005/8/layout/hierarchy3"/>
    <dgm:cxn modelId="{3E7D818F-6082-4AAC-B4D3-C18F04851208}" type="presParOf" srcId="{57118625-2DA5-48D2-8C8F-D5B7880550DB}" destId="{2E8B098E-9954-421D-8377-3762920DF14E}" srcOrd="0" destOrd="0" presId="urn:microsoft.com/office/officeart/2005/8/layout/hierarchy3"/>
    <dgm:cxn modelId="{66D66295-A7CF-4C01-B46D-169289BE8239}" type="presParOf" srcId="{57118625-2DA5-48D2-8C8F-D5B7880550DB}" destId="{1446AC99-D53A-4B7A-89EB-47362C262397}" srcOrd="1" destOrd="0" presId="urn:microsoft.com/office/officeart/2005/8/layout/hierarchy3"/>
    <dgm:cxn modelId="{E508587E-2ABF-4799-A3DD-9FFEC8E0BB53}" type="presParOf" srcId="{F6F011ED-C633-4054-8AF1-86397C5468F4}" destId="{7D39DCC5-440A-4B8C-AC15-D3F4691BC5E3}" srcOrd="1" destOrd="0" presId="urn:microsoft.com/office/officeart/2005/8/layout/hierarchy3"/>
    <dgm:cxn modelId="{B8C8ABC4-E639-4FEA-A191-B81E7050D481}" type="presParOf" srcId="{7D39DCC5-440A-4B8C-AC15-D3F4691BC5E3}" destId="{590E7029-C9B2-481B-BA5A-2C3C0C1970E7}" srcOrd="0" destOrd="0" presId="urn:microsoft.com/office/officeart/2005/8/layout/hierarchy3"/>
    <dgm:cxn modelId="{72340F11-740D-43B8-82D4-BC4550113EF1}" type="presParOf" srcId="{7D39DCC5-440A-4B8C-AC15-D3F4691BC5E3}" destId="{4BB4FA0D-A3EE-4B3C-ABD2-31ECDD2EEEF7}" srcOrd="1" destOrd="0" presId="urn:microsoft.com/office/officeart/2005/8/layout/hierarchy3"/>
    <dgm:cxn modelId="{EAB7A021-B276-4F84-8F1C-92DA989390BE}" type="presParOf" srcId="{7D39DCC5-440A-4B8C-AC15-D3F4691BC5E3}" destId="{71131542-811F-4B34-B30B-97386FCA3A31}" srcOrd="2" destOrd="0" presId="urn:microsoft.com/office/officeart/2005/8/layout/hierarchy3"/>
    <dgm:cxn modelId="{20583CBC-C5BE-4B25-BEDF-BB6CEFF531DC}" type="presParOf" srcId="{7D39DCC5-440A-4B8C-AC15-D3F4691BC5E3}" destId="{CF4A67DC-E8C6-40BD-889F-8D162005B4EC}" srcOrd="3" destOrd="0" presId="urn:microsoft.com/office/officeart/2005/8/layout/hierarchy3"/>
    <dgm:cxn modelId="{13F446F8-B09D-40AC-8617-9CDD3F6BB56E}" type="presParOf" srcId="{6CCF2305-EA68-4032-9E5B-E22AC63C2D7A}" destId="{5A303113-F83E-445E-A492-5A8F758228A0}" srcOrd="1" destOrd="0" presId="urn:microsoft.com/office/officeart/2005/8/layout/hierarchy3"/>
    <dgm:cxn modelId="{E6B8B9D2-B067-49D3-8422-5A8DD876D00D}" type="presParOf" srcId="{5A303113-F83E-445E-A492-5A8F758228A0}" destId="{9AF6E8D4-A5CC-4D74-866F-0869A0E6017B}" srcOrd="0" destOrd="0" presId="urn:microsoft.com/office/officeart/2005/8/layout/hierarchy3"/>
    <dgm:cxn modelId="{5A1DD44C-B770-412E-8FFD-7707B33B7CBB}" type="presParOf" srcId="{9AF6E8D4-A5CC-4D74-866F-0869A0E6017B}" destId="{2A107175-FE0D-48E9-B1E6-F78A8861E760}" srcOrd="0" destOrd="0" presId="urn:microsoft.com/office/officeart/2005/8/layout/hierarchy3"/>
    <dgm:cxn modelId="{48312539-9EA7-441E-A375-8C9EEBE48F24}" type="presParOf" srcId="{9AF6E8D4-A5CC-4D74-866F-0869A0E6017B}" destId="{C92D864A-7C17-4072-978C-961AE10C4B4B}" srcOrd="1" destOrd="0" presId="urn:microsoft.com/office/officeart/2005/8/layout/hierarchy3"/>
    <dgm:cxn modelId="{4C6BD36D-8B53-447A-B568-F59804E9A475}" type="presParOf" srcId="{5A303113-F83E-445E-A492-5A8F758228A0}" destId="{9907FA34-7211-41EA-B900-C2377FCAF68A}" srcOrd="1" destOrd="0" presId="urn:microsoft.com/office/officeart/2005/8/layout/hierarchy3"/>
    <dgm:cxn modelId="{822744DA-04B0-6E43-921E-7D182D58E020}" type="presParOf" srcId="{9907FA34-7211-41EA-B900-C2377FCAF68A}" destId="{F5C8E4DE-47F2-D641-A048-18660726E6C2}" srcOrd="0" destOrd="0" presId="urn:microsoft.com/office/officeart/2005/8/layout/hierarchy3"/>
    <dgm:cxn modelId="{06DC44BA-92BA-5646-A0FB-B3A632837E4C}" type="presParOf" srcId="{9907FA34-7211-41EA-B900-C2377FCAF68A}" destId="{BBC00284-0FF7-6D49-8F23-04B81E99827C}" srcOrd="1" destOrd="0" presId="urn:microsoft.com/office/officeart/2005/8/layout/hierarchy3"/>
    <dgm:cxn modelId="{BA4F622E-0327-004A-8A89-D2F8C2B72D88}" type="presParOf" srcId="{9907FA34-7211-41EA-B900-C2377FCAF68A}" destId="{EB91547C-B25F-134E-91E4-FC75225187FE}" srcOrd="2" destOrd="0" presId="urn:microsoft.com/office/officeart/2005/8/layout/hierarchy3"/>
    <dgm:cxn modelId="{280F67F0-95AB-AF47-A210-3FEF6E76B8DE}" type="presParOf" srcId="{9907FA34-7211-41EA-B900-C2377FCAF68A}" destId="{E343B3E2-F1B3-304B-91EB-353625664808}" srcOrd="3" destOrd="0" presId="urn:microsoft.com/office/officeart/2005/8/layout/hierarchy3"/>
    <dgm:cxn modelId="{1EE9614D-7F1B-4A66-B4B3-80594BF03D5F}" type="presParOf" srcId="{6CCF2305-EA68-4032-9E5B-E22AC63C2D7A}" destId="{DF56FC2F-6BA4-464A-8871-123F15149AB9}" srcOrd="2" destOrd="0" presId="urn:microsoft.com/office/officeart/2005/8/layout/hierarchy3"/>
    <dgm:cxn modelId="{1B7D73EC-27E3-4AD3-8FD8-6044549FF99C}" type="presParOf" srcId="{DF56FC2F-6BA4-464A-8871-123F15149AB9}" destId="{42831E91-ED93-4BAD-B5FD-C29B6648E93C}" srcOrd="0" destOrd="0" presId="urn:microsoft.com/office/officeart/2005/8/layout/hierarchy3"/>
    <dgm:cxn modelId="{54959DEA-3C12-4473-B51B-5FE9E18E6C0E}" type="presParOf" srcId="{42831E91-ED93-4BAD-B5FD-C29B6648E93C}" destId="{9FE2BB90-3871-4567-AEC8-D740C8B1162E}" srcOrd="0" destOrd="0" presId="urn:microsoft.com/office/officeart/2005/8/layout/hierarchy3"/>
    <dgm:cxn modelId="{E906DEB2-9CE1-4D0B-ABFF-FCDAB81205C0}" type="presParOf" srcId="{42831E91-ED93-4BAD-B5FD-C29B6648E93C}" destId="{F2E10AA4-E48C-49C8-AF29-64350A96EEA7}" srcOrd="1" destOrd="0" presId="urn:microsoft.com/office/officeart/2005/8/layout/hierarchy3"/>
    <dgm:cxn modelId="{15297D81-2238-4FC3-8304-CFC07670E14F}" type="presParOf" srcId="{DF56FC2F-6BA4-464A-8871-123F15149AB9}" destId="{2D9B8C4A-AAEF-4C54-94EC-ACDA21FCCC02}" srcOrd="1" destOrd="0" presId="urn:microsoft.com/office/officeart/2005/8/layout/hierarchy3"/>
    <dgm:cxn modelId="{61D16744-A75B-4707-96E3-FF4537BC4620}" type="presParOf" srcId="{2D9B8C4A-AAEF-4C54-94EC-ACDA21FCCC02}" destId="{76FC1566-7BD6-408D-B551-8DE3303DCB94}" srcOrd="0" destOrd="0" presId="urn:microsoft.com/office/officeart/2005/8/layout/hierarchy3"/>
    <dgm:cxn modelId="{AFB85790-9281-46B0-A526-A08B9DD6DDC4}" type="presParOf" srcId="{2D9B8C4A-AAEF-4C54-94EC-ACDA21FCCC02}" destId="{546ECB60-046F-4CF9-9B5E-F93F82D7EAFE}" srcOrd="1" destOrd="0" presId="urn:microsoft.com/office/officeart/2005/8/layout/hierarchy3"/>
    <dgm:cxn modelId="{B3D3D718-7790-4027-8CD9-26BE8D984CB2}" type="presParOf" srcId="{2D9B8C4A-AAEF-4C54-94EC-ACDA21FCCC02}" destId="{5F4FE63E-D045-4FE0-BED7-AC233FA05BC5}" srcOrd="2" destOrd="0" presId="urn:microsoft.com/office/officeart/2005/8/layout/hierarchy3"/>
    <dgm:cxn modelId="{A8D4F7E4-7E5F-4449-B660-1E06FDC3B457}" type="presParOf" srcId="{2D9B8C4A-AAEF-4C54-94EC-ACDA21FCCC02}" destId="{4827375E-E928-403A-9330-1B77E628E211}" srcOrd="3" destOrd="0" presId="urn:microsoft.com/office/officeart/2005/8/layout/hierarchy3"/>
    <dgm:cxn modelId="{C6A6222E-8137-4EFD-ADDC-5B6E06456234}" type="presParOf" srcId="{6CCF2305-EA68-4032-9E5B-E22AC63C2D7A}" destId="{C3A9C2C2-E932-4EF1-8822-62DF0674A80A}" srcOrd="3" destOrd="0" presId="urn:microsoft.com/office/officeart/2005/8/layout/hierarchy3"/>
    <dgm:cxn modelId="{B876E876-6F06-4856-96F7-1432832B199D}" type="presParOf" srcId="{C3A9C2C2-E932-4EF1-8822-62DF0674A80A}" destId="{EE9B251E-5794-4415-8ED4-038471ECD64A}" srcOrd="0" destOrd="0" presId="urn:microsoft.com/office/officeart/2005/8/layout/hierarchy3"/>
    <dgm:cxn modelId="{F417EAD0-BA15-4F3E-B5DD-078B6DFCC3F1}" type="presParOf" srcId="{EE9B251E-5794-4415-8ED4-038471ECD64A}" destId="{5FE69C41-8302-4ED9-B1A7-D79F37FF95A6}" srcOrd="0" destOrd="0" presId="urn:microsoft.com/office/officeart/2005/8/layout/hierarchy3"/>
    <dgm:cxn modelId="{22380E35-654F-4AE9-868B-74EBD1ED6A47}" type="presParOf" srcId="{EE9B251E-5794-4415-8ED4-038471ECD64A}" destId="{E64AC831-3D58-44A3-8E42-EDC416C4D846}" srcOrd="1" destOrd="0" presId="urn:microsoft.com/office/officeart/2005/8/layout/hierarchy3"/>
    <dgm:cxn modelId="{213887C8-3D07-486A-B1CE-A8FD40B7E902}" type="presParOf" srcId="{C3A9C2C2-E932-4EF1-8822-62DF0674A80A}" destId="{7A2117DC-6B9E-4A9F-9ECC-E5849117781A}" srcOrd="1" destOrd="0" presId="urn:microsoft.com/office/officeart/2005/8/layout/hierarchy3"/>
    <dgm:cxn modelId="{AD6565D1-B609-4CB8-B71C-507AABD8C592}" type="presParOf" srcId="{7A2117DC-6B9E-4A9F-9ECC-E5849117781A}" destId="{28202B14-6AC1-4BB3-9DAE-4338390CA4B2}" srcOrd="0" destOrd="0" presId="urn:microsoft.com/office/officeart/2005/8/layout/hierarchy3"/>
    <dgm:cxn modelId="{4A831F96-3D90-4ECB-A227-3D011FC8C2D7}" type="presParOf" srcId="{7A2117DC-6B9E-4A9F-9ECC-E5849117781A}" destId="{D77A57CC-CC10-4EA0-A543-C71B877A1F73}" srcOrd="1" destOrd="0" presId="urn:microsoft.com/office/officeart/2005/8/layout/hierarchy3"/>
    <dgm:cxn modelId="{F130B360-F9F9-48E5-ABCB-FA62E1ACAF9E}" type="presParOf" srcId="{7A2117DC-6B9E-4A9F-9ECC-E5849117781A}" destId="{DF13BE71-12D8-4C6D-98B0-E887EFA96535}" srcOrd="2" destOrd="0" presId="urn:microsoft.com/office/officeart/2005/8/layout/hierarchy3"/>
    <dgm:cxn modelId="{864929A1-9EE9-41E1-BEF2-33CF076EF511}" type="presParOf" srcId="{7A2117DC-6B9E-4A9F-9ECC-E5849117781A}" destId="{ADBCA7FD-4696-404B-8581-2010A10D6EAD}" srcOrd="3" destOrd="0" presId="urn:microsoft.com/office/officeart/2005/8/layout/hierarchy3"/>
    <dgm:cxn modelId="{93C84922-B6D5-F241-A789-2CD96834BBC2}" type="presParOf" srcId="{7A2117DC-6B9E-4A9F-9ECC-E5849117781A}" destId="{3909728C-C39F-3649-970B-EC4820128263}" srcOrd="4" destOrd="0" presId="urn:microsoft.com/office/officeart/2005/8/layout/hierarchy3"/>
    <dgm:cxn modelId="{0087E30D-4255-0D48-A676-63053C441BAE}" type="presParOf" srcId="{7A2117DC-6B9E-4A9F-9ECC-E5849117781A}" destId="{AE95644B-06D1-734B-8F6F-2AFD77F73C8D}" srcOrd="5" destOrd="0" presId="urn:microsoft.com/office/officeart/2005/8/layout/hierarchy3"/>
    <dgm:cxn modelId="{D9BB5676-851E-4326-8191-57D5555826B9}" type="presParOf" srcId="{6CCF2305-EA68-4032-9E5B-E22AC63C2D7A}" destId="{918C881B-148C-416C-8533-447F6EA9A4F1}" srcOrd="4" destOrd="0" presId="urn:microsoft.com/office/officeart/2005/8/layout/hierarchy3"/>
    <dgm:cxn modelId="{5DFA2799-D912-4A27-9170-E4F7D4503498}" type="presParOf" srcId="{918C881B-148C-416C-8533-447F6EA9A4F1}" destId="{4A6E58B7-F10E-4048-AE11-C1A35D5713AD}" srcOrd="0" destOrd="0" presId="urn:microsoft.com/office/officeart/2005/8/layout/hierarchy3"/>
    <dgm:cxn modelId="{8B721004-C823-48EE-B36C-43CBDE204BEB}" type="presParOf" srcId="{4A6E58B7-F10E-4048-AE11-C1A35D5713AD}" destId="{BA2FC38C-5A59-41BB-B2FE-C9C8C019FE92}" srcOrd="0" destOrd="0" presId="urn:microsoft.com/office/officeart/2005/8/layout/hierarchy3"/>
    <dgm:cxn modelId="{9E6DC2DB-2FC6-4969-A017-54CB72BD34F5}" type="presParOf" srcId="{4A6E58B7-F10E-4048-AE11-C1A35D5713AD}" destId="{26D7E75A-B119-4E0D-AEA4-CA5199D132B6}" srcOrd="1" destOrd="0" presId="urn:microsoft.com/office/officeart/2005/8/layout/hierarchy3"/>
    <dgm:cxn modelId="{5787D19F-0B29-44F3-8EB8-514EA2867774}" type="presParOf" srcId="{918C881B-148C-416C-8533-447F6EA9A4F1}" destId="{6BF3601C-2415-4AFB-BADE-ED8844EA5776}" srcOrd="1" destOrd="0" presId="urn:microsoft.com/office/officeart/2005/8/layout/hierarchy3"/>
    <dgm:cxn modelId="{2EA94EF1-4008-4978-958F-A16CE761A2AA}" type="presParOf" srcId="{6BF3601C-2415-4AFB-BADE-ED8844EA5776}" destId="{BA3C272B-145C-4833-A8A5-4153CCFEF045}" srcOrd="0" destOrd="0" presId="urn:microsoft.com/office/officeart/2005/8/layout/hierarchy3"/>
    <dgm:cxn modelId="{EFA49A3A-FB41-4B84-BC62-1D902D67C80A}" type="presParOf" srcId="{6BF3601C-2415-4AFB-BADE-ED8844EA5776}" destId="{3B815452-5C52-4C45-BACC-4A23F47BF82F}"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A1CAD46-9BC8-4167-B56F-5C033B04DBBD}"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64B8A69B-CB91-41F1-8E82-5C1F870E7B9E}">
      <dgm:prSet phldrT="[Text]">
        <dgm:style>
          <a:lnRef idx="3">
            <a:schemeClr val="lt1"/>
          </a:lnRef>
          <a:fillRef idx="1">
            <a:schemeClr val="accent1"/>
          </a:fillRef>
          <a:effectRef idx="1">
            <a:schemeClr val="accent1"/>
          </a:effectRef>
          <a:fontRef idx="minor">
            <a:schemeClr val="lt1"/>
          </a:fontRef>
        </dgm:style>
      </dgm:prSet>
      <dgm:spPr>
        <a:xfrm>
          <a:off x="570084" y="0"/>
          <a:ext cx="1443136" cy="1443136"/>
        </a:xfrm>
        <a:prstGeom prst="ellipse">
          <a:avLst/>
        </a:prstGeom>
        <a:solidFill>
          <a:srgbClr val="FF9900"/>
        </a:solidFill>
        <a:ln w="38100" cap="flat" cmpd="sng" algn="ctr">
          <a:solidFill>
            <a:srgbClr val="FFFFFF"/>
          </a:solidFill>
          <a:prstDash val="solid"/>
        </a:ln>
        <a:effectLst>
          <a:outerShdw blurRad="40000" dist="63500" dir="5400000" rotWithShape="0">
            <a:srgbClr val="000000">
              <a:alpha val="38000"/>
            </a:srgbClr>
          </a:outerShdw>
        </a:effectLst>
      </dgm:spPr>
      <dgm:t>
        <a:bodyPr/>
        <a:lstStyle/>
        <a:p>
          <a:pPr>
            <a:buNone/>
          </a:pPr>
          <a:endParaRPr lang="en-US" b="1">
            <a:solidFill>
              <a:srgbClr val="003366"/>
            </a:solidFill>
            <a:latin typeface="Arial"/>
            <a:ea typeface="+mn-ea"/>
            <a:cs typeface="+mn-cs"/>
          </a:endParaRPr>
        </a:p>
      </dgm:t>
    </dgm:pt>
    <dgm:pt modelId="{783619FF-49F2-466B-AB87-B7950228F2D1}" type="parTrans" cxnId="{3B2588C4-EF0A-45EB-AE0B-57ED2604AFA3}">
      <dgm:prSet/>
      <dgm:spPr/>
      <dgm:t>
        <a:bodyPr/>
        <a:lstStyle/>
        <a:p>
          <a:endParaRPr lang="en-US"/>
        </a:p>
      </dgm:t>
    </dgm:pt>
    <dgm:pt modelId="{2B5A7D9F-2819-4DDE-9620-EB4A6464637E}" type="sibTrans" cxnId="{3B2588C4-EF0A-45EB-AE0B-57ED2604AFA3}">
      <dgm:prSet/>
      <dgm:spPr/>
      <dgm:t>
        <a:bodyPr/>
        <a:lstStyle/>
        <a:p>
          <a:endParaRPr lang="en-US"/>
        </a:p>
      </dgm:t>
    </dgm:pt>
    <dgm:pt modelId="{12C14D0B-82B2-4A0E-ADFD-086C565D8A1F}">
      <dgm:prSet phldrT="[Text]" custT="1"/>
      <dgm:spPr>
        <a:xfrm>
          <a:off x="750476" y="360783"/>
          <a:ext cx="1082352" cy="1082352"/>
        </a:xfrm>
        <a:prstGeom prst="ellipse">
          <a:avLst/>
        </a:prstGeom>
        <a:solidFill>
          <a:srgbClr val="FFC000"/>
        </a:solidFill>
        <a:ln w="25400" cap="flat" cmpd="sng" algn="ctr">
          <a:solidFill>
            <a:srgbClr val="FFFFFF">
              <a:hueOff val="0"/>
              <a:satOff val="0"/>
              <a:lumOff val="0"/>
              <a:alphaOff val="0"/>
            </a:srgbClr>
          </a:solidFill>
          <a:prstDash val="solid"/>
        </a:ln>
        <a:effectLst/>
      </dgm:spPr>
      <dgm:t>
        <a:bodyPr/>
        <a:lstStyle/>
        <a:p>
          <a:pPr>
            <a:buNone/>
          </a:pPr>
          <a:endParaRPr lang="en-US" sz="900" b="1">
            <a:solidFill>
              <a:srgbClr val="FF0000"/>
            </a:solidFill>
            <a:latin typeface="Arial"/>
            <a:ea typeface="+mn-ea"/>
            <a:cs typeface="+mn-cs"/>
          </a:endParaRPr>
        </a:p>
      </dgm:t>
    </dgm:pt>
    <dgm:pt modelId="{DD968973-0FB1-4803-8DD1-1BD98CC975EE}" type="parTrans" cxnId="{5279AD03-E69C-4A58-8F86-F8320D3D9BAE}">
      <dgm:prSet/>
      <dgm:spPr/>
      <dgm:t>
        <a:bodyPr/>
        <a:lstStyle/>
        <a:p>
          <a:endParaRPr lang="en-US"/>
        </a:p>
      </dgm:t>
    </dgm:pt>
    <dgm:pt modelId="{3B262349-CB1F-4FD2-A42E-F5A646CB49D1}" type="sibTrans" cxnId="{5279AD03-E69C-4A58-8F86-F8320D3D9BAE}">
      <dgm:prSet/>
      <dgm:spPr/>
      <dgm:t>
        <a:bodyPr/>
        <a:lstStyle/>
        <a:p>
          <a:endParaRPr lang="en-US"/>
        </a:p>
      </dgm:t>
    </dgm:pt>
    <dgm:pt modelId="{54CB09B8-4B52-476C-8032-83FC144F3D40}">
      <dgm:prSet phldrT="[Text]" custT="1"/>
      <dgm:spPr>
        <a:xfrm>
          <a:off x="750476" y="360783"/>
          <a:ext cx="1082352" cy="1082352"/>
        </a:xfrm>
        <a:solidFill>
          <a:schemeClr val="accent4">
            <a:lumMod val="60000"/>
            <a:lumOff val="40000"/>
          </a:schemeClr>
        </a:solidFill>
        <a:ln w="25400" cap="flat" cmpd="sng" algn="ctr">
          <a:solidFill>
            <a:srgbClr val="FFFFFF">
              <a:hueOff val="0"/>
              <a:satOff val="0"/>
              <a:lumOff val="0"/>
              <a:alphaOff val="0"/>
            </a:srgbClr>
          </a:solidFill>
          <a:prstDash val="solid"/>
        </a:ln>
        <a:effectLst/>
      </dgm:spPr>
      <dgm:t>
        <a:bodyPr/>
        <a:lstStyle/>
        <a:p>
          <a:pPr>
            <a:buNone/>
          </a:pPr>
          <a:endParaRPr lang="en-US" sz="900" b="1">
            <a:solidFill>
              <a:schemeClr val="tx2"/>
            </a:solidFill>
            <a:latin typeface="Arial"/>
            <a:ea typeface="+mn-ea"/>
            <a:cs typeface="+mn-cs"/>
          </a:endParaRPr>
        </a:p>
      </dgm:t>
    </dgm:pt>
    <dgm:pt modelId="{D6AF100B-61EB-4EE3-9D16-BC259EDFC42A}" type="parTrans" cxnId="{AE914613-975B-40D6-89AF-0B892447DF82}">
      <dgm:prSet/>
      <dgm:spPr/>
      <dgm:t>
        <a:bodyPr/>
        <a:lstStyle/>
        <a:p>
          <a:endParaRPr lang="en-US"/>
        </a:p>
      </dgm:t>
    </dgm:pt>
    <dgm:pt modelId="{591237C2-B684-4ABA-9ABA-30A149DDF288}" type="sibTrans" cxnId="{AE914613-975B-40D6-89AF-0B892447DF82}">
      <dgm:prSet/>
      <dgm:spPr/>
      <dgm:t>
        <a:bodyPr/>
        <a:lstStyle/>
        <a:p>
          <a:endParaRPr lang="en-US"/>
        </a:p>
      </dgm:t>
    </dgm:pt>
    <dgm:pt modelId="{D5AE8664-7C32-45B3-B208-207BDF4902E3}">
      <dgm:prSet phldrT="[Text]" custT="1"/>
      <dgm:spPr>
        <a:xfrm>
          <a:off x="750476" y="360783"/>
          <a:ext cx="1082352" cy="1082352"/>
        </a:xfrm>
        <a:solidFill>
          <a:schemeClr val="accent4">
            <a:lumMod val="20000"/>
            <a:lumOff val="80000"/>
          </a:schemeClr>
        </a:solidFill>
        <a:ln w="25400" cap="flat" cmpd="sng" algn="ctr">
          <a:solidFill>
            <a:srgbClr val="FFFFFF">
              <a:hueOff val="0"/>
              <a:satOff val="0"/>
              <a:lumOff val="0"/>
              <a:alphaOff val="0"/>
            </a:srgbClr>
          </a:solidFill>
          <a:prstDash val="solid"/>
        </a:ln>
        <a:effectLst/>
      </dgm:spPr>
      <dgm:t>
        <a:bodyPr/>
        <a:lstStyle/>
        <a:p>
          <a:pPr>
            <a:buNone/>
          </a:pPr>
          <a:endParaRPr lang="en-US" sz="900" b="1">
            <a:solidFill>
              <a:schemeClr val="tx2"/>
            </a:solidFill>
            <a:latin typeface="Arial"/>
            <a:ea typeface="+mn-ea"/>
            <a:cs typeface="+mn-cs"/>
          </a:endParaRPr>
        </a:p>
      </dgm:t>
    </dgm:pt>
    <dgm:pt modelId="{8221F075-FB2B-4124-9298-9CE8B4C0FC4F}" type="parTrans" cxnId="{826DA90F-229C-4B8C-A9F4-AC127C782D57}">
      <dgm:prSet/>
      <dgm:spPr/>
      <dgm:t>
        <a:bodyPr/>
        <a:lstStyle/>
        <a:p>
          <a:endParaRPr lang="en-US"/>
        </a:p>
      </dgm:t>
    </dgm:pt>
    <dgm:pt modelId="{E8F5A45A-9F46-408A-8824-9C19576972D1}" type="sibTrans" cxnId="{826DA90F-229C-4B8C-A9F4-AC127C782D57}">
      <dgm:prSet/>
      <dgm:spPr/>
      <dgm:t>
        <a:bodyPr/>
        <a:lstStyle/>
        <a:p>
          <a:endParaRPr lang="en-US"/>
        </a:p>
      </dgm:t>
    </dgm:pt>
    <dgm:pt modelId="{2F384117-A2DE-43C9-8E9B-4AA548D969F9}" type="pres">
      <dgm:prSet presAssocID="{EA1CAD46-9BC8-4167-B56F-5C033B04DBBD}" presName="Name0" presStyleCnt="0">
        <dgm:presLayoutVars>
          <dgm:chMax val="7"/>
          <dgm:resizeHandles val="exact"/>
        </dgm:presLayoutVars>
      </dgm:prSet>
      <dgm:spPr/>
    </dgm:pt>
    <dgm:pt modelId="{5BB8BD8B-8790-4AA2-BF19-E5CBB9DD1F94}" type="pres">
      <dgm:prSet presAssocID="{EA1CAD46-9BC8-4167-B56F-5C033B04DBBD}" presName="comp1" presStyleCnt="0"/>
      <dgm:spPr/>
    </dgm:pt>
    <dgm:pt modelId="{86702E11-446E-4F28-94A6-17812B5BC4A5}" type="pres">
      <dgm:prSet presAssocID="{EA1CAD46-9BC8-4167-B56F-5C033B04DBBD}" presName="circle1" presStyleLbl="node1" presStyleIdx="0" presStyleCnt="4"/>
      <dgm:spPr/>
    </dgm:pt>
    <dgm:pt modelId="{58F05B3F-DDF2-46F7-A7D4-B84395CFEF22}" type="pres">
      <dgm:prSet presAssocID="{EA1CAD46-9BC8-4167-B56F-5C033B04DBBD}" presName="c1text" presStyleLbl="node1" presStyleIdx="0" presStyleCnt="4">
        <dgm:presLayoutVars>
          <dgm:bulletEnabled val="1"/>
        </dgm:presLayoutVars>
      </dgm:prSet>
      <dgm:spPr/>
    </dgm:pt>
    <dgm:pt modelId="{6B9C9889-4849-4D16-A1DF-75134BA52101}" type="pres">
      <dgm:prSet presAssocID="{EA1CAD46-9BC8-4167-B56F-5C033B04DBBD}" presName="comp2" presStyleCnt="0"/>
      <dgm:spPr/>
    </dgm:pt>
    <dgm:pt modelId="{738F3240-B1D1-4FC6-97A3-58EF869ABF37}" type="pres">
      <dgm:prSet presAssocID="{EA1CAD46-9BC8-4167-B56F-5C033B04DBBD}" presName="circle2" presStyleLbl="node1" presStyleIdx="1" presStyleCnt="4"/>
      <dgm:spPr/>
    </dgm:pt>
    <dgm:pt modelId="{A3E2096A-9E91-4966-B612-6A0F52869C3E}" type="pres">
      <dgm:prSet presAssocID="{EA1CAD46-9BC8-4167-B56F-5C033B04DBBD}" presName="c2text" presStyleLbl="node1" presStyleIdx="1" presStyleCnt="4">
        <dgm:presLayoutVars>
          <dgm:bulletEnabled val="1"/>
        </dgm:presLayoutVars>
      </dgm:prSet>
      <dgm:spPr/>
    </dgm:pt>
    <dgm:pt modelId="{4CF94408-2971-4C5F-9D6A-E56336294714}" type="pres">
      <dgm:prSet presAssocID="{EA1CAD46-9BC8-4167-B56F-5C033B04DBBD}" presName="comp3" presStyleCnt="0"/>
      <dgm:spPr/>
    </dgm:pt>
    <dgm:pt modelId="{42C9B6C1-07C9-45DB-9E17-DC36414A4587}" type="pres">
      <dgm:prSet presAssocID="{EA1CAD46-9BC8-4167-B56F-5C033B04DBBD}" presName="circle3" presStyleLbl="node1" presStyleIdx="2" presStyleCnt="4"/>
      <dgm:spPr>
        <a:prstGeom prst="ellipse">
          <a:avLst/>
        </a:prstGeom>
      </dgm:spPr>
    </dgm:pt>
    <dgm:pt modelId="{E334C05F-2406-4C6F-A1FF-9894779AD23F}" type="pres">
      <dgm:prSet presAssocID="{EA1CAD46-9BC8-4167-B56F-5C033B04DBBD}" presName="c3text" presStyleLbl="node1" presStyleIdx="2" presStyleCnt="4">
        <dgm:presLayoutVars>
          <dgm:bulletEnabled val="1"/>
        </dgm:presLayoutVars>
      </dgm:prSet>
      <dgm:spPr/>
    </dgm:pt>
    <dgm:pt modelId="{ED06C932-0FA4-4C29-8949-72FDBD0EC204}" type="pres">
      <dgm:prSet presAssocID="{EA1CAD46-9BC8-4167-B56F-5C033B04DBBD}" presName="comp4" presStyleCnt="0"/>
      <dgm:spPr/>
    </dgm:pt>
    <dgm:pt modelId="{D676FEF6-EBCA-47D5-8A47-55D0AB732A4C}" type="pres">
      <dgm:prSet presAssocID="{EA1CAD46-9BC8-4167-B56F-5C033B04DBBD}" presName="circle4" presStyleLbl="node1" presStyleIdx="3" presStyleCnt="4"/>
      <dgm:spPr/>
    </dgm:pt>
    <dgm:pt modelId="{DA5A8EAE-C250-4012-A8B3-693BB408A55C}" type="pres">
      <dgm:prSet presAssocID="{EA1CAD46-9BC8-4167-B56F-5C033B04DBBD}" presName="c4text" presStyleLbl="node1" presStyleIdx="3" presStyleCnt="4">
        <dgm:presLayoutVars>
          <dgm:bulletEnabled val="1"/>
        </dgm:presLayoutVars>
      </dgm:prSet>
      <dgm:spPr/>
    </dgm:pt>
  </dgm:ptLst>
  <dgm:cxnLst>
    <dgm:cxn modelId="{5279AD03-E69C-4A58-8F86-F8320D3D9BAE}" srcId="{EA1CAD46-9BC8-4167-B56F-5C033B04DBBD}" destId="{12C14D0B-82B2-4A0E-ADFD-086C565D8A1F}" srcOrd="1" destOrd="0" parTransId="{DD968973-0FB1-4803-8DD1-1BD98CC975EE}" sibTransId="{3B262349-CB1F-4FD2-A42E-F5A646CB49D1}"/>
    <dgm:cxn modelId="{826DA90F-229C-4B8C-A9F4-AC127C782D57}" srcId="{EA1CAD46-9BC8-4167-B56F-5C033B04DBBD}" destId="{D5AE8664-7C32-45B3-B208-207BDF4902E3}" srcOrd="3" destOrd="0" parTransId="{8221F075-FB2B-4124-9298-9CE8B4C0FC4F}" sibTransId="{E8F5A45A-9F46-408A-8824-9C19576972D1}"/>
    <dgm:cxn modelId="{AE914613-975B-40D6-89AF-0B892447DF82}" srcId="{EA1CAD46-9BC8-4167-B56F-5C033B04DBBD}" destId="{54CB09B8-4B52-476C-8032-83FC144F3D40}" srcOrd="2" destOrd="0" parTransId="{D6AF100B-61EB-4EE3-9D16-BC259EDFC42A}" sibTransId="{591237C2-B684-4ABA-9ABA-30A149DDF288}"/>
    <dgm:cxn modelId="{851E0B2A-DF70-429B-BFBE-9A1FB42707E8}" type="presOf" srcId="{64B8A69B-CB91-41F1-8E82-5C1F870E7B9E}" destId="{58F05B3F-DDF2-46F7-A7D4-B84395CFEF22}" srcOrd="1" destOrd="0" presId="urn:microsoft.com/office/officeart/2005/8/layout/venn2"/>
    <dgm:cxn modelId="{708A6137-E8ED-48EF-9A7D-79C066A8AB21}" type="presOf" srcId="{54CB09B8-4B52-476C-8032-83FC144F3D40}" destId="{E334C05F-2406-4C6F-A1FF-9894779AD23F}" srcOrd="1" destOrd="0" presId="urn:microsoft.com/office/officeart/2005/8/layout/venn2"/>
    <dgm:cxn modelId="{2A603B4A-D54B-4F17-906B-A3D132357AD9}" type="presOf" srcId="{D5AE8664-7C32-45B3-B208-207BDF4902E3}" destId="{DA5A8EAE-C250-4012-A8B3-693BB408A55C}" srcOrd="1" destOrd="0" presId="urn:microsoft.com/office/officeart/2005/8/layout/venn2"/>
    <dgm:cxn modelId="{AB69D652-EBF2-474D-9240-A8BD6E6F37F5}" type="presOf" srcId="{54CB09B8-4B52-476C-8032-83FC144F3D40}" destId="{42C9B6C1-07C9-45DB-9E17-DC36414A4587}" srcOrd="0" destOrd="0" presId="urn:microsoft.com/office/officeart/2005/8/layout/venn2"/>
    <dgm:cxn modelId="{DD9D6BB6-3695-4CE9-8A92-FD3BDAD7ABE0}" type="presOf" srcId="{D5AE8664-7C32-45B3-B208-207BDF4902E3}" destId="{D676FEF6-EBCA-47D5-8A47-55D0AB732A4C}" srcOrd="0" destOrd="0" presId="urn:microsoft.com/office/officeart/2005/8/layout/venn2"/>
    <dgm:cxn modelId="{4D67F3C3-D731-4FAF-8980-E5260BAE1747}" type="presOf" srcId="{12C14D0B-82B2-4A0E-ADFD-086C565D8A1F}" destId="{A3E2096A-9E91-4966-B612-6A0F52869C3E}" srcOrd="1" destOrd="0" presId="urn:microsoft.com/office/officeart/2005/8/layout/venn2"/>
    <dgm:cxn modelId="{3B2588C4-EF0A-45EB-AE0B-57ED2604AFA3}" srcId="{EA1CAD46-9BC8-4167-B56F-5C033B04DBBD}" destId="{64B8A69B-CB91-41F1-8E82-5C1F870E7B9E}" srcOrd="0" destOrd="0" parTransId="{783619FF-49F2-466B-AB87-B7950228F2D1}" sibTransId="{2B5A7D9F-2819-4DDE-9620-EB4A6464637E}"/>
    <dgm:cxn modelId="{876D85D4-D8CD-45CA-9851-C76A5CB9C17E}" type="presOf" srcId="{12C14D0B-82B2-4A0E-ADFD-086C565D8A1F}" destId="{738F3240-B1D1-4FC6-97A3-58EF869ABF37}" srcOrd="0" destOrd="0" presId="urn:microsoft.com/office/officeart/2005/8/layout/venn2"/>
    <dgm:cxn modelId="{C0F16AF3-2924-42F5-81D4-8AC5D0D72DD4}" type="presOf" srcId="{64B8A69B-CB91-41F1-8E82-5C1F870E7B9E}" destId="{86702E11-446E-4F28-94A6-17812B5BC4A5}" srcOrd="0" destOrd="0" presId="urn:microsoft.com/office/officeart/2005/8/layout/venn2"/>
    <dgm:cxn modelId="{B8FF46F6-4653-466C-B1E9-8CA7200837DA}" type="presOf" srcId="{EA1CAD46-9BC8-4167-B56F-5C033B04DBBD}" destId="{2F384117-A2DE-43C9-8E9B-4AA548D969F9}" srcOrd="0" destOrd="0" presId="urn:microsoft.com/office/officeart/2005/8/layout/venn2"/>
    <dgm:cxn modelId="{7BCE8B8A-97AA-43EE-A668-8E19941995CF}" type="presParOf" srcId="{2F384117-A2DE-43C9-8E9B-4AA548D969F9}" destId="{5BB8BD8B-8790-4AA2-BF19-E5CBB9DD1F94}" srcOrd="0" destOrd="0" presId="urn:microsoft.com/office/officeart/2005/8/layout/venn2"/>
    <dgm:cxn modelId="{BC221D0A-2082-4BA8-A12A-0DF188BEC39E}" type="presParOf" srcId="{5BB8BD8B-8790-4AA2-BF19-E5CBB9DD1F94}" destId="{86702E11-446E-4F28-94A6-17812B5BC4A5}" srcOrd="0" destOrd="0" presId="urn:microsoft.com/office/officeart/2005/8/layout/venn2"/>
    <dgm:cxn modelId="{F9AFC963-FAD8-418D-B67B-1E2B6858AB0E}" type="presParOf" srcId="{5BB8BD8B-8790-4AA2-BF19-E5CBB9DD1F94}" destId="{58F05B3F-DDF2-46F7-A7D4-B84395CFEF22}" srcOrd="1" destOrd="0" presId="urn:microsoft.com/office/officeart/2005/8/layout/venn2"/>
    <dgm:cxn modelId="{120096CD-D463-464C-AB5C-FFB27C7D04BC}" type="presParOf" srcId="{2F384117-A2DE-43C9-8E9B-4AA548D969F9}" destId="{6B9C9889-4849-4D16-A1DF-75134BA52101}" srcOrd="1" destOrd="0" presId="urn:microsoft.com/office/officeart/2005/8/layout/venn2"/>
    <dgm:cxn modelId="{43C0BC71-CA5C-41E1-921D-C4671AF03378}" type="presParOf" srcId="{6B9C9889-4849-4D16-A1DF-75134BA52101}" destId="{738F3240-B1D1-4FC6-97A3-58EF869ABF37}" srcOrd="0" destOrd="0" presId="urn:microsoft.com/office/officeart/2005/8/layout/venn2"/>
    <dgm:cxn modelId="{91EB11E6-77C1-4C91-A372-08CC3A311599}" type="presParOf" srcId="{6B9C9889-4849-4D16-A1DF-75134BA52101}" destId="{A3E2096A-9E91-4966-B612-6A0F52869C3E}" srcOrd="1" destOrd="0" presId="urn:microsoft.com/office/officeart/2005/8/layout/venn2"/>
    <dgm:cxn modelId="{5162B3C9-4EFE-46C2-B308-8736D7851EB1}" type="presParOf" srcId="{2F384117-A2DE-43C9-8E9B-4AA548D969F9}" destId="{4CF94408-2971-4C5F-9D6A-E56336294714}" srcOrd="2" destOrd="0" presId="urn:microsoft.com/office/officeart/2005/8/layout/venn2"/>
    <dgm:cxn modelId="{BDE57F80-CD94-436C-A449-3D3EF3612638}" type="presParOf" srcId="{4CF94408-2971-4C5F-9D6A-E56336294714}" destId="{42C9B6C1-07C9-45DB-9E17-DC36414A4587}" srcOrd="0" destOrd="0" presId="urn:microsoft.com/office/officeart/2005/8/layout/venn2"/>
    <dgm:cxn modelId="{2C6A15D6-735A-44EF-96BB-3D0C81CFFF5C}" type="presParOf" srcId="{4CF94408-2971-4C5F-9D6A-E56336294714}" destId="{E334C05F-2406-4C6F-A1FF-9894779AD23F}" srcOrd="1" destOrd="0" presId="urn:microsoft.com/office/officeart/2005/8/layout/venn2"/>
    <dgm:cxn modelId="{DEC170F4-EA68-4C51-8FD4-1BEE59F74A00}" type="presParOf" srcId="{2F384117-A2DE-43C9-8E9B-4AA548D969F9}" destId="{ED06C932-0FA4-4C29-8949-72FDBD0EC204}" srcOrd="3" destOrd="0" presId="urn:microsoft.com/office/officeart/2005/8/layout/venn2"/>
    <dgm:cxn modelId="{A36640BB-D0C2-4F10-AD59-F146773D876E}" type="presParOf" srcId="{ED06C932-0FA4-4C29-8949-72FDBD0EC204}" destId="{D676FEF6-EBCA-47D5-8A47-55D0AB732A4C}" srcOrd="0" destOrd="0" presId="urn:microsoft.com/office/officeart/2005/8/layout/venn2"/>
    <dgm:cxn modelId="{B3B95900-9D6C-4D0F-B598-D83151DBF958}" type="presParOf" srcId="{ED06C932-0FA4-4C29-8949-72FDBD0EC204}" destId="{DA5A8EAE-C250-4012-A8B3-693BB408A55C}" srcOrd="1" destOrd="0" presId="urn:microsoft.com/office/officeart/2005/8/layout/venn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A1CAD46-9BC8-4167-B56F-5C033B04DBBD}"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64B8A69B-CB91-41F1-8E82-5C1F870E7B9E}">
      <dgm:prSet phldrT="[Text]" custT="1">
        <dgm:style>
          <a:lnRef idx="3">
            <a:schemeClr val="lt1"/>
          </a:lnRef>
          <a:fillRef idx="1">
            <a:schemeClr val="accent1"/>
          </a:fillRef>
          <a:effectRef idx="1">
            <a:schemeClr val="accent1"/>
          </a:effectRef>
          <a:fontRef idx="minor">
            <a:schemeClr val="lt1"/>
          </a:fontRef>
        </dgm:style>
      </dgm:prSet>
      <dgm:spPr>
        <a:xfrm>
          <a:off x="660170" y="0"/>
          <a:ext cx="1908789" cy="1908789"/>
        </a:xfrm>
        <a:prstGeom prst="ellipse">
          <a:avLst/>
        </a:prstGeom>
        <a:solidFill>
          <a:srgbClr val="0060C0"/>
        </a:solidFill>
        <a:ln w="38100" cap="flat" cmpd="sng" algn="ctr">
          <a:solidFill>
            <a:srgbClr val="FFFFFF"/>
          </a:solidFill>
          <a:prstDash val="solid"/>
        </a:ln>
        <a:effectLst>
          <a:outerShdw blurRad="40000" dist="63500" dir="5400000" rotWithShape="0">
            <a:srgbClr val="000000">
              <a:alpha val="38000"/>
            </a:srgbClr>
          </a:outerShdw>
        </a:effectLst>
      </dgm:spPr>
      <dgm:t>
        <a:bodyPr/>
        <a:lstStyle/>
        <a:p>
          <a:pPr>
            <a:buNone/>
          </a:pPr>
          <a:r>
            <a:rPr lang="en-US" sz="900" b="0">
              <a:solidFill>
                <a:schemeClr val="bg1"/>
              </a:solidFill>
              <a:latin typeface="Arial"/>
              <a:ea typeface="+mn-ea"/>
              <a:cs typeface="+mn-cs"/>
            </a:rPr>
            <a:t>Student</a:t>
          </a:r>
        </a:p>
      </dgm:t>
    </dgm:pt>
    <dgm:pt modelId="{783619FF-49F2-466B-AB87-B7950228F2D1}" type="parTrans" cxnId="{3B2588C4-EF0A-45EB-AE0B-57ED2604AFA3}">
      <dgm:prSet/>
      <dgm:spPr/>
      <dgm:t>
        <a:bodyPr/>
        <a:lstStyle/>
        <a:p>
          <a:endParaRPr lang="en-US"/>
        </a:p>
      </dgm:t>
    </dgm:pt>
    <dgm:pt modelId="{2B5A7D9F-2819-4DDE-9620-EB4A6464637E}" type="sibTrans" cxnId="{3B2588C4-EF0A-45EB-AE0B-57ED2604AFA3}">
      <dgm:prSet/>
      <dgm:spPr/>
      <dgm:t>
        <a:bodyPr/>
        <a:lstStyle/>
        <a:p>
          <a:endParaRPr lang="en-US"/>
        </a:p>
      </dgm:t>
    </dgm:pt>
    <dgm:pt modelId="{12C14D0B-82B2-4A0E-ADFD-086C565D8A1F}">
      <dgm:prSet phldrT="[Text]"/>
      <dgm:spPr>
        <a:xfrm>
          <a:off x="898769" y="477197"/>
          <a:ext cx="1431591" cy="1431591"/>
        </a:xfrm>
        <a:solidFill>
          <a:srgbClr val="003366">
            <a:lumMod val="40000"/>
            <a:lumOff val="60000"/>
          </a:srgbClr>
        </a:solidFill>
        <a:ln w="25400" cap="flat" cmpd="sng" algn="ctr">
          <a:solidFill>
            <a:srgbClr val="FFFFFF">
              <a:hueOff val="0"/>
              <a:satOff val="0"/>
              <a:lumOff val="0"/>
              <a:alphaOff val="0"/>
            </a:srgbClr>
          </a:solidFill>
          <a:prstDash val="solid"/>
        </a:ln>
        <a:effectLst/>
      </dgm:spPr>
      <dgm:t>
        <a:bodyPr/>
        <a:lstStyle/>
        <a:p>
          <a:pPr>
            <a:buNone/>
          </a:pPr>
          <a:r>
            <a:rPr lang="en-US">
              <a:solidFill>
                <a:srgbClr val="002060"/>
              </a:solidFill>
              <a:latin typeface="Arial"/>
              <a:ea typeface="+mn-ea"/>
              <a:cs typeface="+mn-cs"/>
            </a:rPr>
            <a:t>Offense 2</a:t>
          </a:r>
        </a:p>
      </dgm:t>
    </dgm:pt>
    <dgm:pt modelId="{DD968973-0FB1-4803-8DD1-1BD98CC975EE}" type="parTrans" cxnId="{5279AD03-E69C-4A58-8F86-F8320D3D9BAE}">
      <dgm:prSet/>
      <dgm:spPr/>
      <dgm:t>
        <a:bodyPr/>
        <a:lstStyle/>
        <a:p>
          <a:endParaRPr lang="en-US"/>
        </a:p>
      </dgm:t>
    </dgm:pt>
    <dgm:pt modelId="{3B262349-CB1F-4FD2-A42E-F5A646CB49D1}" type="sibTrans" cxnId="{5279AD03-E69C-4A58-8F86-F8320D3D9BAE}">
      <dgm:prSet/>
      <dgm:spPr/>
      <dgm:t>
        <a:bodyPr/>
        <a:lstStyle/>
        <a:p>
          <a:endParaRPr lang="en-US"/>
        </a:p>
      </dgm:t>
    </dgm:pt>
    <dgm:pt modelId="{D2C5AE27-084C-45A5-AFB3-47D0E829A3F7}">
      <dgm:prSet phldrT="[Text]"/>
      <dgm:spPr>
        <a:xfrm>
          <a:off x="1137368" y="954394"/>
          <a:ext cx="954394" cy="954394"/>
        </a:xfrm>
        <a:solidFill>
          <a:srgbClr val="002A56">
            <a:lumMod val="10000"/>
            <a:lumOff val="90000"/>
          </a:srgbClr>
        </a:solidFill>
        <a:ln w="25400" cap="flat" cmpd="sng" algn="ctr">
          <a:solidFill>
            <a:srgbClr val="FFFFFF">
              <a:hueOff val="0"/>
              <a:satOff val="0"/>
              <a:lumOff val="0"/>
              <a:alphaOff val="0"/>
            </a:srgbClr>
          </a:solidFill>
          <a:prstDash val="solid"/>
        </a:ln>
        <a:effectLst/>
      </dgm:spPr>
      <dgm:t>
        <a:bodyPr/>
        <a:lstStyle/>
        <a:p>
          <a:pPr>
            <a:buNone/>
          </a:pPr>
          <a:r>
            <a:rPr lang="en-US" b="1">
              <a:solidFill>
                <a:srgbClr val="FF0000"/>
              </a:solidFill>
              <a:latin typeface="Arial"/>
              <a:ea typeface="+mn-ea"/>
              <a:cs typeface="+mn-cs"/>
            </a:rPr>
            <a:t>Offense 1</a:t>
          </a:r>
        </a:p>
      </dgm:t>
    </dgm:pt>
    <dgm:pt modelId="{50AEF3BD-0D4A-4306-A2E3-64CDFED7570E}" type="parTrans" cxnId="{C07AF51E-FF68-4B32-BBDA-DDFDE9CA8852}">
      <dgm:prSet/>
      <dgm:spPr/>
      <dgm:t>
        <a:bodyPr/>
        <a:lstStyle/>
        <a:p>
          <a:endParaRPr lang="en-US"/>
        </a:p>
      </dgm:t>
    </dgm:pt>
    <dgm:pt modelId="{79A8CD62-ADB6-4E05-A9F6-524C6E4B0507}" type="sibTrans" cxnId="{C07AF51E-FF68-4B32-BBDA-DDFDE9CA8852}">
      <dgm:prSet/>
      <dgm:spPr/>
      <dgm:t>
        <a:bodyPr/>
        <a:lstStyle/>
        <a:p>
          <a:endParaRPr lang="en-US"/>
        </a:p>
      </dgm:t>
    </dgm:pt>
    <dgm:pt modelId="{871C45C9-CC98-463D-86D3-CFD50B78DB60}">
      <dgm:prSet phldrT="[Text]" custT="1">
        <dgm:style>
          <a:lnRef idx="3">
            <a:schemeClr val="lt1"/>
          </a:lnRef>
          <a:fillRef idx="1">
            <a:schemeClr val="accent1"/>
          </a:fillRef>
          <a:effectRef idx="1">
            <a:schemeClr val="accent1"/>
          </a:effectRef>
          <a:fontRef idx="minor">
            <a:schemeClr val="lt1"/>
          </a:fontRef>
        </dgm:style>
      </dgm:prSet>
      <dgm:spPr>
        <a:xfrm>
          <a:off x="660170" y="0"/>
          <a:ext cx="1908789" cy="1908789"/>
        </a:xfrm>
        <a:solidFill>
          <a:srgbClr val="0A85FF"/>
        </a:solidFill>
        <a:ln w="38100" cap="flat" cmpd="sng" algn="ctr">
          <a:solidFill>
            <a:srgbClr val="FFFFFF"/>
          </a:solidFill>
          <a:prstDash val="solid"/>
        </a:ln>
        <a:effectLst>
          <a:outerShdw blurRad="40000" dist="63500" dir="5400000" rotWithShape="0">
            <a:srgbClr val="000000">
              <a:alpha val="38000"/>
            </a:srgbClr>
          </a:outerShdw>
        </a:effectLst>
      </dgm:spPr>
      <dgm:t>
        <a:bodyPr/>
        <a:lstStyle/>
        <a:p>
          <a:pPr>
            <a:buNone/>
          </a:pPr>
          <a:r>
            <a:rPr lang="en-US" sz="900" b="1">
              <a:solidFill>
                <a:schemeClr val="bg1"/>
              </a:solidFill>
              <a:latin typeface="Arial"/>
              <a:ea typeface="+mn-ea"/>
              <a:cs typeface="+mn-cs"/>
            </a:rPr>
            <a:t>Results</a:t>
          </a:r>
        </a:p>
      </dgm:t>
    </dgm:pt>
    <dgm:pt modelId="{68E4003E-63C5-4470-9253-3A68B867EEE0}" type="parTrans" cxnId="{27A1CC42-9F96-47CC-A3F7-62FB607ACDA9}">
      <dgm:prSet/>
      <dgm:spPr/>
      <dgm:t>
        <a:bodyPr/>
        <a:lstStyle/>
        <a:p>
          <a:endParaRPr lang="en-US"/>
        </a:p>
      </dgm:t>
    </dgm:pt>
    <dgm:pt modelId="{A35F4CE9-A953-43A4-A71F-AE039CAEE36E}" type="sibTrans" cxnId="{27A1CC42-9F96-47CC-A3F7-62FB607ACDA9}">
      <dgm:prSet/>
      <dgm:spPr/>
      <dgm:t>
        <a:bodyPr/>
        <a:lstStyle/>
        <a:p>
          <a:endParaRPr lang="en-US"/>
        </a:p>
      </dgm:t>
    </dgm:pt>
    <dgm:pt modelId="{2F384117-A2DE-43C9-8E9B-4AA548D969F9}" type="pres">
      <dgm:prSet presAssocID="{EA1CAD46-9BC8-4167-B56F-5C033B04DBBD}" presName="Name0" presStyleCnt="0">
        <dgm:presLayoutVars>
          <dgm:chMax val="7"/>
          <dgm:resizeHandles val="exact"/>
        </dgm:presLayoutVars>
      </dgm:prSet>
      <dgm:spPr/>
    </dgm:pt>
    <dgm:pt modelId="{5BB8BD8B-8790-4AA2-BF19-E5CBB9DD1F94}" type="pres">
      <dgm:prSet presAssocID="{EA1CAD46-9BC8-4167-B56F-5C033B04DBBD}" presName="comp1" presStyleCnt="0"/>
      <dgm:spPr/>
    </dgm:pt>
    <dgm:pt modelId="{86702E11-446E-4F28-94A6-17812B5BC4A5}" type="pres">
      <dgm:prSet presAssocID="{EA1CAD46-9BC8-4167-B56F-5C033B04DBBD}" presName="circle1" presStyleLbl="node1" presStyleIdx="0" presStyleCnt="4" custScaleX="106231"/>
      <dgm:spPr/>
    </dgm:pt>
    <dgm:pt modelId="{58F05B3F-DDF2-46F7-A7D4-B84395CFEF22}" type="pres">
      <dgm:prSet presAssocID="{EA1CAD46-9BC8-4167-B56F-5C033B04DBBD}" presName="c1text" presStyleLbl="node1" presStyleIdx="0" presStyleCnt="4">
        <dgm:presLayoutVars>
          <dgm:bulletEnabled val="1"/>
        </dgm:presLayoutVars>
      </dgm:prSet>
      <dgm:spPr/>
    </dgm:pt>
    <dgm:pt modelId="{6B9C9889-4849-4D16-A1DF-75134BA52101}" type="pres">
      <dgm:prSet presAssocID="{EA1CAD46-9BC8-4167-B56F-5C033B04DBBD}" presName="comp2" presStyleCnt="0"/>
      <dgm:spPr/>
    </dgm:pt>
    <dgm:pt modelId="{738F3240-B1D1-4FC6-97A3-58EF869ABF37}" type="pres">
      <dgm:prSet presAssocID="{EA1CAD46-9BC8-4167-B56F-5C033B04DBBD}" presName="circle2" presStyleLbl="node1" presStyleIdx="1" presStyleCnt="4"/>
      <dgm:spPr>
        <a:prstGeom prst="ellipse">
          <a:avLst/>
        </a:prstGeom>
      </dgm:spPr>
    </dgm:pt>
    <dgm:pt modelId="{A3E2096A-9E91-4966-B612-6A0F52869C3E}" type="pres">
      <dgm:prSet presAssocID="{EA1CAD46-9BC8-4167-B56F-5C033B04DBBD}" presName="c2text" presStyleLbl="node1" presStyleIdx="1" presStyleCnt="4">
        <dgm:presLayoutVars>
          <dgm:bulletEnabled val="1"/>
        </dgm:presLayoutVars>
      </dgm:prSet>
      <dgm:spPr/>
    </dgm:pt>
    <dgm:pt modelId="{A8A6CD5A-A90C-4A72-8F74-5C491EFCF00E}" type="pres">
      <dgm:prSet presAssocID="{EA1CAD46-9BC8-4167-B56F-5C033B04DBBD}" presName="comp3" presStyleCnt="0"/>
      <dgm:spPr/>
    </dgm:pt>
    <dgm:pt modelId="{B02DC70D-CA8A-48E9-B099-30F7C4A08AEB}" type="pres">
      <dgm:prSet presAssocID="{EA1CAD46-9BC8-4167-B56F-5C033B04DBBD}" presName="circle3" presStyleLbl="node1" presStyleIdx="2" presStyleCnt="4"/>
      <dgm:spPr>
        <a:prstGeom prst="ellipse">
          <a:avLst/>
        </a:prstGeom>
      </dgm:spPr>
    </dgm:pt>
    <dgm:pt modelId="{A3DC79D4-DC80-4142-874E-56EF43CC8707}" type="pres">
      <dgm:prSet presAssocID="{EA1CAD46-9BC8-4167-B56F-5C033B04DBBD}" presName="c3text" presStyleLbl="node1" presStyleIdx="2" presStyleCnt="4">
        <dgm:presLayoutVars>
          <dgm:bulletEnabled val="1"/>
        </dgm:presLayoutVars>
      </dgm:prSet>
      <dgm:spPr/>
    </dgm:pt>
    <dgm:pt modelId="{55452362-044A-4AD2-8A51-F0E780AAB0C6}" type="pres">
      <dgm:prSet presAssocID="{EA1CAD46-9BC8-4167-B56F-5C033B04DBBD}" presName="comp4" presStyleCnt="0"/>
      <dgm:spPr/>
    </dgm:pt>
    <dgm:pt modelId="{04E8E93F-AA2C-4F38-A27E-6216DBCF99D5}" type="pres">
      <dgm:prSet presAssocID="{EA1CAD46-9BC8-4167-B56F-5C033B04DBBD}" presName="circle4" presStyleLbl="node1" presStyleIdx="3" presStyleCnt="4"/>
      <dgm:spPr>
        <a:prstGeom prst="ellipse">
          <a:avLst/>
        </a:prstGeom>
      </dgm:spPr>
    </dgm:pt>
    <dgm:pt modelId="{7986E4A4-4BD6-48BE-9FC4-A64AA7FAFDF9}" type="pres">
      <dgm:prSet presAssocID="{EA1CAD46-9BC8-4167-B56F-5C033B04DBBD}" presName="c4text" presStyleLbl="node1" presStyleIdx="3" presStyleCnt="4">
        <dgm:presLayoutVars>
          <dgm:bulletEnabled val="1"/>
        </dgm:presLayoutVars>
      </dgm:prSet>
      <dgm:spPr/>
    </dgm:pt>
  </dgm:ptLst>
  <dgm:cxnLst>
    <dgm:cxn modelId="{5279AD03-E69C-4A58-8F86-F8320D3D9BAE}" srcId="{EA1CAD46-9BC8-4167-B56F-5C033B04DBBD}" destId="{12C14D0B-82B2-4A0E-ADFD-086C565D8A1F}" srcOrd="2" destOrd="0" parTransId="{DD968973-0FB1-4803-8DD1-1BD98CC975EE}" sibTransId="{3B262349-CB1F-4FD2-A42E-F5A646CB49D1}"/>
    <dgm:cxn modelId="{C07AF51E-FF68-4B32-BBDA-DDFDE9CA8852}" srcId="{EA1CAD46-9BC8-4167-B56F-5C033B04DBBD}" destId="{D2C5AE27-084C-45A5-AFB3-47D0E829A3F7}" srcOrd="3" destOrd="0" parTransId="{50AEF3BD-0D4A-4306-A2E3-64CDFED7570E}" sibTransId="{79A8CD62-ADB6-4E05-A9F6-524C6E4B0507}"/>
    <dgm:cxn modelId="{851E0B2A-DF70-429B-BFBE-9A1FB42707E8}" type="presOf" srcId="{64B8A69B-CB91-41F1-8E82-5C1F870E7B9E}" destId="{58F05B3F-DDF2-46F7-A7D4-B84395CFEF22}" srcOrd="1" destOrd="0" presId="urn:microsoft.com/office/officeart/2005/8/layout/venn2"/>
    <dgm:cxn modelId="{27A1CC42-9F96-47CC-A3F7-62FB607ACDA9}" srcId="{EA1CAD46-9BC8-4167-B56F-5C033B04DBBD}" destId="{871C45C9-CC98-463D-86D3-CFD50B78DB60}" srcOrd="1" destOrd="0" parTransId="{68E4003E-63C5-4470-9253-3A68B867EEE0}" sibTransId="{A35F4CE9-A953-43A4-A71F-AE039CAEE36E}"/>
    <dgm:cxn modelId="{38BE668E-B53D-4CF1-912B-15C983631562}" type="presOf" srcId="{D2C5AE27-084C-45A5-AFB3-47D0E829A3F7}" destId="{04E8E93F-AA2C-4F38-A27E-6216DBCF99D5}" srcOrd="0" destOrd="0" presId="urn:microsoft.com/office/officeart/2005/8/layout/venn2"/>
    <dgm:cxn modelId="{A68404A9-F111-46D9-928F-8DCF4160855D}" type="presOf" srcId="{871C45C9-CC98-463D-86D3-CFD50B78DB60}" destId="{738F3240-B1D1-4FC6-97A3-58EF869ABF37}" srcOrd="0" destOrd="0" presId="urn:microsoft.com/office/officeart/2005/8/layout/venn2"/>
    <dgm:cxn modelId="{B3ABF2AF-660B-44F8-A302-FC402ADAC2A1}" type="presOf" srcId="{12C14D0B-82B2-4A0E-ADFD-086C565D8A1F}" destId="{A3DC79D4-DC80-4142-874E-56EF43CC8707}" srcOrd="1" destOrd="0" presId="urn:microsoft.com/office/officeart/2005/8/layout/venn2"/>
    <dgm:cxn modelId="{A4365DB3-DBA8-4CB8-9ABA-40F9AA04B41B}" type="presOf" srcId="{12C14D0B-82B2-4A0E-ADFD-086C565D8A1F}" destId="{B02DC70D-CA8A-48E9-B099-30F7C4A08AEB}" srcOrd="0" destOrd="0" presId="urn:microsoft.com/office/officeart/2005/8/layout/venn2"/>
    <dgm:cxn modelId="{3B2588C4-EF0A-45EB-AE0B-57ED2604AFA3}" srcId="{EA1CAD46-9BC8-4167-B56F-5C033B04DBBD}" destId="{64B8A69B-CB91-41F1-8E82-5C1F870E7B9E}" srcOrd="0" destOrd="0" parTransId="{783619FF-49F2-466B-AB87-B7950228F2D1}" sibTransId="{2B5A7D9F-2819-4DDE-9620-EB4A6464637E}"/>
    <dgm:cxn modelId="{FF19A7DD-E075-4D17-B6CF-1A162796F66D}" type="presOf" srcId="{D2C5AE27-084C-45A5-AFB3-47D0E829A3F7}" destId="{7986E4A4-4BD6-48BE-9FC4-A64AA7FAFDF9}" srcOrd="1" destOrd="0" presId="urn:microsoft.com/office/officeart/2005/8/layout/venn2"/>
    <dgm:cxn modelId="{A38F0AF0-C9D3-43ED-A29F-0947C1B7565D}" type="presOf" srcId="{871C45C9-CC98-463D-86D3-CFD50B78DB60}" destId="{A3E2096A-9E91-4966-B612-6A0F52869C3E}" srcOrd="1" destOrd="0" presId="urn:microsoft.com/office/officeart/2005/8/layout/venn2"/>
    <dgm:cxn modelId="{C0F16AF3-2924-42F5-81D4-8AC5D0D72DD4}" type="presOf" srcId="{64B8A69B-CB91-41F1-8E82-5C1F870E7B9E}" destId="{86702E11-446E-4F28-94A6-17812B5BC4A5}" srcOrd="0" destOrd="0" presId="urn:microsoft.com/office/officeart/2005/8/layout/venn2"/>
    <dgm:cxn modelId="{B8FF46F6-4653-466C-B1E9-8CA7200837DA}" type="presOf" srcId="{EA1CAD46-9BC8-4167-B56F-5C033B04DBBD}" destId="{2F384117-A2DE-43C9-8E9B-4AA548D969F9}" srcOrd="0" destOrd="0" presId="urn:microsoft.com/office/officeart/2005/8/layout/venn2"/>
    <dgm:cxn modelId="{7BCE8B8A-97AA-43EE-A668-8E19941995CF}" type="presParOf" srcId="{2F384117-A2DE-43C9-8E9B-4AA548D969F9}" destId="{5BB8BD8B-8790-4AA2-BF19-E5CBB9DD1F94}" srcOrd="0" destOrd="0" presId="urn:microsoft.com/office/officeart/2005/8/layout/venn2"/>
    <dgm:cxn modelId="{BC221D0A-2082-4BA8-A12A-0DF188BEC39E}" type="presParOf" srcId="{5BB8BD8B-8790-4AA2-BF19-E5CBB9DD1F94}" destId="{86702E11-446E-4F28-94A6-17812B5BC4A5}" srcOrd="0" destOrd="0" presId="urn:microsoft.com/office/officeart/2005/8/layout/venn2"/>
    <dgm:cxn modelId="{F9AFC963-FAD8-418D-B67B-1E2B6858AB0E}" type="presParOf" srcId="{5BB8BD8B-8790-4AA2-BF19-E5CBB9DD1F94}" destId="{58F05B3F-DDF2-46F7-A7D4-B84395CFEF22}" srcOrd="1" destOrd="0" presId="urn:microsoft.com/office/officeart/2005/8/layout/venn2"/>
    <dgm:cxn modelId="{120096CD-D463-464C-AB5C-FFB27C7D04BC}" type="presParOf" srcId="{2F384117-A2DE-43C9-8E9B-4AA548D969F9}" destId="{6B9C9889-4849-4D16-A1DF-75134BA52101}" srcOrd="1" destOrd="0" presId="urn:microsoft.com/office/officeart/2005/8/layout/venn2"/>
    <dgm:cxn modelId="{43C0BC71-CA5C-41E1-921D-C4671AF03378}" type="presParOf" srcId="{6B9C9889-4849-4D16-A1DF-75134BA52101}" destId="{738F3240-B1D1-4FC6-97A3-58EF869ABF37}" srcOrd="0" destOrd="0" presId="urn:microsoft.com/office/officeart/2005/8/layout/venn2"/>
    <dgm:cxn modelId="{91EB11E6-77C1-4C91-A372-08CC3A311599}" type="presParOf" srcId="{6B9C9889-4849-4D16-A1DF-75134BA52101}" destId="{A3E2096A-9E91-4966-B612-6A0F52869C3E}" srcOrd="1" destOrd="0" presId="urn:microsoft.com/office/officeart/2005/8/layout/venn2"/>
    <dgm:cxn modelId="{856B7439-03F4-4EC4-A0BF-275AB3009993}" type="presParOf" srcId="{2F384117-A2DE-43C9-8E9B-4AA548D969F9}" destId="{A8A6CD5A-A90C-4A72-8F74-5C491EFCF00E}" srcOrd="2" destOrd="0" presId="urn:microsoft.com/office/officeart/2005/8/layout/venn2"/>
    <dgm:cxn modelId="{B8E39C80-E6A5-4C2D-ACC5-D07F3D2C9F82}" type="presParOf" srcId="{A8A6CD5A-A90C-4A72-8F74-5C491EFCF00E}" destId="{B02DC70D-CA8A-48E9-B099-30F7C4A08AEB}" srcOrd="0" destOrd="0" presId="urn:microsoft.com/office/officeart/2005/8/layout/venn2"/>
    <dgm:cxn modelId="{8C26BF84-B9D4-4736-B956-3B64E5067E84}" type="presParOf" srcId="{A8A6CD5A-A90C-4A72-8F74-5C491EFCF00E}" destId="{A3DC79D4-DC80-4142-874E-56EF43CC8707}" srcOrd="1" destOrd="0" presId="urn:microsoft.com/office/officeart/2005/8/layout/venn2"/>
    <dgm:cxn modelId="{D974AB8F-5B25-49D5-B9EE-4B54B81940B8}" type="presParOf" srcId="{2F384117-A2DE-43C9-8E9B-4AA548D969F9}" destId="{55452362-044A-4AD2-8A51-F0E780AAB0C6}" srcOrd="3" destOrd="0" presId="urn:microsoft.com/office/officeart/2005/8/layout/venn2"/>
    <dgm:cxn modelId="{BC1C2458-6B49-4382-BB9E-F8DF6E038163}" type="presParOf" srcId="{55452362-044A-4AD2-8A51-F0E780AAB0C6}" destId="{04E8E93F-AA2C-4F38-A27E-6216DBCF99D5}" srcOrd="0" destOrd="0" presId="urn:microsoft.com/office/officeart/2005/8/layout/venn2"/>
    <dgm:cxn modelId="{471FBB5E-9A06-49B2-A104-CE888E285778}" type="presParOf" srcId="{55452362-044A-4AD2-8A51-F0E780AAB0C6}" destId="{7986E4A4-4BD6-48BE-9FC4-A64AA7FAFDF9}" srcOrd="1" destOrd="0" presId="urn:microsoft.com/office/officeart/2005/8/layout/venn2"/>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A1CAD46-9BC8-4167-B56F-5C033B04DBBD}"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64B8A69B-CB91-41F1-8E82-5C1F870E7B9E}">
      <dgm:prSet phldrT="[Text]" custT="1">
        <dgm:style>
          <a:lnRef idx="3">
            <a:schemeClr val="lt1"/>
          </a:lnRef>
          <a:fillRef idx="1">
            <a:schemeClr val="accent1"/>
          </a:fillRef>
          <a:effectRef idx="1">
            <a:schemeClr val="accent1"/>
          </a:effectRef>
          <a:fontRef idx="minor">
            <a:schemeClr val="lt1"/>
          </a:fontRef>
        </dgm:style>
      </dgm:prSet>
      <dgm:spPr>
        <a:xfrm>
          <a:off x="660170" y="0"/>
          <a:ext cx="1908789" cy="1908789"/>
        </a:xfrm>
        <a:prstGeom prst="ellipse">
          <a:avLst/>
        </a:prstGeom>
        <a:solidFill>
          <a:srgbClr val="FF9900"/>
        </a:solidFill>
        <a:ln w="38100" cap="flat" cmpd="sng" algn="ctr">
          <a:solidFill>
            <a:srgbClr val="FFFFFF"/>
          </a:solidFill>
          <a:prstDash val="solid"/>
        </a:ln>
        <a:effectLst>
          <a:outerShdw blurRad="40000" dist="20000" dir="5400000" rotWithShape="0">
            <a:srgbClr val="000000">
              <a:alpha val="38000"/>
            </a:srgbClr>
          </a:outerShdw>
        </a:effectLst>
      </dgm:spPr>
      <dgm:t>
        <a:bodyPr/>
        <a:lstStyle/>
        <a:p>
          <a:pPr>
            <a:buNone/>
          </a:pPr>
          <a:endParaRPr lang="en-US" sz="1000" b="1">
            <a:solidFill>
              <a:srgbClr val="003366"/>
            </a:solidFill>
            <a:latin typeface="Arial"/>
            <a:ea typeface="+mn-ea"/>
            <a:cs typeface="+mn-cs"/>
          </a:endParaRPr>
        </a:p>
      </dgm:t>
    </dgm:pt>
    <dgm:pt modelId="{783619FF-49F2-466B-AB87-B7950228F2D1}" type="parTrans" cxnId="{3B2588C4-EF0A-45EB-AE0B-57ED2604AFA3}">
      <dgm:prSet/>
      <dgm:spPr/>
      <dgm:t>
        <a:bodyPr/>
        <a:lstStyle/>
        <a:p>
          <a:endParaRPr lang="en-US"/>
        </a:p>
      </dgm:t>
    </dgm:pt>
    <dgm:pt modelId="{2B5A7D9F-2819-4DDE-9620-EB4A6464637E}" type="sibTrans" cxnId="{3B2588C4-EF0A-45EB-AE0B-57ED2604AFA3}">
      <dgm:prSet/>
      <dgm:spPr/>
      <dgm:t>
        <a:bodyPr/>
        <a:lstStyle/>
        <a:p>
          <a:endParaRPr lang="en-US"/>
        </a:p>
      </dgm:t>
    </dgm:pt>
    <dgm:pt modelId="{ED6B7D99-8787-490F-BE60-EC11561CE58E}">
      <dgm:prSet phldrT="[Text]" custT="1">
        <dgm:style>
          <a:lnRef idx="3">
            <a:schemeClr val="lt1"/>
          </a:lnRef>
          <a:fillRef idx="1">
            <a:schemeClr val="accent1"/>
          </a:fillRef>
          <a:effectRef idx="1">
            <a:schemeClr val="accent1"/>
          </a:effectRef>
          <a:fontRef idx="minor">
            <a:schemeClr val="lt1"/>
          </a:fontRef>
        </dgm:style>
      </dgm:prSet>
      <dgm:spPr>
        <a:xfrm>
          <a:off x="660170" y="0"/>
          <a:ext cx="1908789" cy="1908789"/>
        </a:xfrm>
        <a:solidFill>
          <a:schemeClr val="accent4">
            <a:lumMod val="20000"/>
            <a:lumOff val="80000"/>
          </a:schemeClr>
        </a:solidFill>
        <a:ln w="38100" cap="flat" cmpd="sng" algn="ctr">
          <a:solidFill>
            <a:srgbClr val="FFFFFF"/>
          </a:solidFill>
          <a:prstDash val="solid"/>
        </a:ln>
        <a:effectLst>
          <a:outerShdw blurRad="40000" dist="20000" dir="5400000" rotWithShape="0">
            <a:srgbClr val="000000">
              <a:alpha val="38000"/>
            </a:srgbClr>
          </a:outerShdw>
        </a:effectLst>
      </dgm:spPr>
      <dgm:t>
        <a:bodyPr/>
        <a:lstStyle/>
        <a:p>
          <a:pPr>
            <a:buNone/>
          </a:pPr>
          <a:r>
            <a:rPr lang="en-US" sz="1000" b="1">
              <a:solidFill>
                <a:srgbClr val="003366"/>
              </a:solidFill>
              <a:latin typeface="Arial"/>
              <a:ea typeface="+mn-ea"/>
              <a:cs typeface="+mn-cs"/>
            </a:rPr>
            <a:t>Result</a:t>
          </a:r>
        </a:p>
      </dgm:t>
    </dgm:pt>
    <dgm:pt modelId="{4BD9750F-80A4-47A3-B7ED-708317874180}" type="parTrans" cxnId="{0B5877DA-5605-4DED-81F5-79A8548F164F}">
      <dgm:prSet/>
      <dgm:spPr/>
      <dgm:t>
        <a:bodyPr/>
        <a:lstStyle/>
        <a:p>
          <a:endParaRPr lang="en-US"/>
        </a:p>
      </dgm:t>
    </dgm:pt>
    <dgm:pt modelId="{6059694C-A32B-417A-BC5B-D417FAFCBAA7}" type="sibTrans" cxnId="{0B5877DA-5605-4DED-81F5-79A8548F164F}">
      <dgm:prSet/>
      <dgm:spPr/>
      <dgm:t>
        <a:bodyPr/>
        <a:lstStyle/>
        <a:p>
          <a:endParaRPr lang="en-US"/>
        </a:p>
      </dgm:t>
    </dgm:pt>
    <dgm:pt modelId="{2F384117-A2DE-43C9-8E9B-4AA548D969F9}" type="pres">
      <dgm:prSet presAssocID="{EA1CAD46-9BC8-4167-B56F-5C033B04DBBD}" presName="Name0" presStyleCnt="0">
        <dgm:presLayoutVars>
          <dgm:chMax val="7"/>
          <dgm:resizeHandles val="exact"/>
        </dgm:presLayoutVars>
      </dgm:prSet>
      <dgm:spPr/>
    </dgm:pt>
    <dgm:pt modelId="{5BB8BD8B-8790-4AA2-BF19-E5CBB9DD1F94}" type="pres">
      <dgm:prSet presAssocID="{EA1CAD46-9BC8-4167-B56F-5C033B04DBBD}" presName="comp1" presStyleCnt="0"/>
      <dgm:spPr/>
    </dgm:pt>
    <dgm:pt modelId="{86702E11-446E-4F28-94A6-17812B5BC4A5}" type="pres">
      <dgm:prSet presAssocID="{EA1CAD46-9BC8-4167-B56F-5C033B04DBBD}" presName="circle1" presStyleLbl="node1" presStyleIdx="0" presStyleCnt="2" custScaleX="75153" custScaleY="75440" custLinFactNeighborX="25799" custLinFactNeighborY="-4307"/>
      <dgm:spPr/>
    </dgm:pt>
    <dgm:pt modelId="{58F05B3F-DDF2-46F7-A7D4-B84395CFEF22}" type="pres">
      <dgm:prSet presAssocID="{EA1CAD46-9BC8-4167-B56F-5C033B04DBBD}" presName="c1text" presStyleLbl="node1" presStyleIdx="0" presStyleCnt="2">
        <dgm:presLayoutVars>
          <dgm:bulletEnabled val="1"/>
        </dgm:presLayoutVars>
      </dgm:prSet>
      <dgm:spPr/>
    </dgm:pt>
    <dgm:pt modelId="{FD15B06E-7C68-40D8-A986-75F68F886C60}" type="pres">
      <dgm:prSet presAssocID="{EA1CAD46-9BC8-4167-B56F-5C033B04DBBD}" presName="comp2" presStyleCnt="0"/>
      <dgm:spPr/>
    </dgm:pt>
    <dgm:pt modelId="{6047DB19-18B5-417C-85FF-CA6A9ECF84E0}" type="pres">
      <dgm:prSet presAssocID="{EA1CAD46-9BC8-4167-B56F-5C033B04DBBD}" presName="circle2" presStyleLbl="node1" presStyleIdx="1" presStyleCnt="2" custScaleX="75918" custScaleY="67660" custLinFactNeighborX="35848" custLinFactNeighborY="-5190"/>
      <dgm:spPr>
        <a:prstGeom prst="ellipse">
          <a:avLst/>
        </a:prstGeom>
      </dgm:spPr>
    </dgm:pt>
    <dgm:pt modelId="{B2114926-921B-4D1D-80D6-ED615FE00359}" type="pres">
      <dgm:prSet presAssocID="{EA1CAD46-9BC8-4167-B56F-5C033B04DBBD}" presName="c2text" presStyleLbl="node1" presStyleIdx="1" presStyleCnt="2">
        <dgm:presLayoutVars>
          <dgm:bulletEnabled val="1"/>
        </dgm:presLayoutVars>
      </dgm:prSet>
      <dgm:spPr/>
    </dgm:pt>
  </dgm:ptLst>
  <dgm:cxnLst>
    <dgm:cxn modelId="{851E0B2A-DF70-429B-BFBE-9A1FB42707E8}" type="presOf" srcId="{64B8A69B-CB91-41F1-8E82-5C1F870E7B9E}" destId="{58F05B3F-DDF2-46F7-A7D4-B84395CFEF22}" srcOrd="1" destOrd="0" presId="urn:microsoft.com/office/officeart/2005/8/layout/venn2"/>
    <dgm:cxn modelId="{D4D8425F-3AA8-418F-B811-A004200C7B24}" type="presOf" srcId="{ED6B7D99-8787-490F-BE60-EC11561CE58E}" destId="{B2114926-921B-4D1D-80D6-ED615FE00359}" srcOrd="1" destOrd="0" presId="urn:microsoft.com/office/officeart/2005/8/layout/venn2"/>
    <dgm:cxn modelId="{896E0378-D0AD-4E8F-8CED-BBBCC4287F64}" type="presOf" srcId="{ED6B7D99-8787-490F-BE60-EC11561CE58E}" destId="{6047DB19-18B5-417C-85FF-CA6A9ECF84E0}" srcOrd="0" destOrd="0" presId="urn:microsoft.com/office/officeart/2005/8/layout/venn2"/>
    <dgm:cxn modelId="{3B2588C4-EF0A-45EB-AE0B-57ED2604AFA3}" srcId="{EA1CAD46-9BC8-4167-B56F-5C033B04DBBD}" destId="{64B8A69B-CB91-41F1-8E82-5C1F870E7B9E}" srcOrd="0" destOrd="0" parTransId="{783619FF-49F2-466B-AB87-B7950228F2D1}" sibTransId="{2B5A7D9F-2819-4DDE-9620-EB4A6464637E}"/>
    <dgm:cxn modelId="{0B5877DA-5605-4DED-81F5-79A8548F164F}" srcId="{EA1CAD46-9BC8-4167-B56F-5C033B04DBBD}" destId="{ED6B7D99-8787-490F-BE60-EC11561CE58E}" srcOrd="1" destOrd="0" parTransId="{4BD9750F-80A4-47A3-B7ED-708317874180}" sibTransId="{6059694C-A32B-417A-BC5B-D417FAFCBAA7}"/>
    <dgm:cxn modelId="{C0F16AF3-2924-42F5-81D4-8AC5D0D72DD4}" type="presOf" srcId="{64B8A69B-CB91-41F1-8E82-5C1F870E7B9E}" destId="{86702E11-446E-4F28-94A6-17812B5BC4A5}" srcOrd="0" destOrd="0" presId="urn:microsoft.com/office/officeart/2005/8/layout/venn2"/>
    <dgm:cxn modelId="{B8FF46F6-4653-466C-B1E9-8CA7200837DA}" type="presOf" srcId="{EA1CAD46-9BC8-4167-B56F-5C033B04DBBD}" destId="{2F384117-A2DE-43C9-8E9B-4AA548D969F9}" srcOrd="0" destOrd="0" presId="urn:microsoft.com/office/officeart/2005/8/layout/venn2"/>
    <dgm:cxn modelId="{7BCE8B8A-97AA-43EE-A668-8E19941995CF}" type="presParOf" srcId="{2F384117-A2DE-43C9-8E9B-4AA548D969F9}" destId="{5BB8BD8B-8790-4AA2-BF19-E5CBB9DD1F94}" srcOrd="0" destOrd="0" presId="urn:microsoft.com/office/officeart/2005/8/layout/venn2"/>
    <dgm:cxn modelId="{BC221D0A-2082-4BA8-A12A-0DF188BEC39E}" type="presParOf" srcId="{5BB8BD8B-8790-4AA2-BF19-E5CBB9DD1F94}" destId="{86702E11-446E-4F28-94A6-17812B5BC4A5}" srcOrd="0" destOrd="0" presId="urn:microsoft.com/office/officeart/2005/8/layout/venn2"/>
    <dgm:cxn modelId="{F9AFC963-FAD8-418D-B67B-1E2B6858AB0E}" type="presParOf" srcId="{5BB8BD8B-8790-4AA2-BF19-E5CBB9DD1F94}" destId="{58F05B3F-DDF2-46F7-A7D4-B84395CFEF22}" srcOrd="1" destOrd="0" presId="urn:microsoft.com/office/officeart/2005/8/layout/venn2"/>
    <dgm:cxn modelId="{23DFF9BB-B5C3-4945-BD4E-F60FA4B5D192}" type="presParOf" srcId="{2F384117-A2DE-43C9-8E9B-4AA548D969F9}" destId="{FD15B06E-7C68-40D8-A986-75F68F886C60}" srcOrd="1" destOrd="0" presId="urn:microsoft.com/office/officeart/2005/8/layout/venn2"/>
    <dgm:cxn modelId="{CF86B7DC-58E9-4DEE-93EC-88E359E5F456}" type="presParOf" srcId="{FD15B06E-7C68-40D8-A986-75F68F886C60}" destId="{6047DB19-18B5-417C-85FF-CA6A9ECF84E0}" srcOrd="0" destOrd="0" presId="urn:microsoft.com/office/officeart/2005/8/layout/venn2"/>
    <dgm:cxn modelId="{FCD26EEC-4557-4CB8-928C-3AF7937666A0}" type="presParOf" srcId="{FD15B06E-7C68-40D8-A986-75F68F886C60}" destId="{B2114926-921B-4D1D-80D6-ED615FE00359}" srcOrd="1" destOrd="0" presId="urn:microsoft.com/office/officeart/2005/8/layout/venn2"/>
  </dgm:cxnLst>
  <dgm:bg>
    <a:effectLst>
      <a:outerShdw blurRad="50800" dist="63500" dir="2700000" algn="tl" rotWithShape="0">
        <a:prstClr val="black">
          <a:alpha val="40000"/>
        </a:prstClr>
      </a:outerShdw>
    </a:effect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4F30AA8-01F5-4F2E-B322-92B433514CA9}" type="doc">
      <dgm:prSet loTypeId="urn:microsoft.com/office/officeart/2005/8/layout/cycle8" loCatId="cycle" qsTypeId="urn:microsoft.com/office/officeart/2005/8/quickstyle/simple5" qsCatId="simple" csTypeId="urn:microsoft.com/office/officeart/2005/8/colors/colorful1" csCatId="colorful" phldr="1"/>
      <dgm:spPr/>
      <dgm:t>
        <a:bodyPr/>
        <a:lstStyle/>
        <a:p>
          <a:endParaRPr lang="en-US"/>
        </a:p>
      </dgm:t>
    </dgm:pt>
    <dgm:pt modelId="{E852FB81-7370-49E1-BF29-94817682D3E3}">
      <dgm:prSet phldrT="[Text]" phldr="0"/>
      <dgm:spPr/>
      <dgm:t>
        <a:bodyPr/>
        <a:lstStyle/>
        <a:p>
          <a:r>
            <a:rPr lang="en-US"/>
            <a:t>Review Reports</a:t>
          </a:r>
        </a:p>
      </dgm:t>
    </dgm:pt>
    <dgm:pt modelId="{7C6435BB-11D6-4019-953B-CB2198EA3266}" type="parTrans" cxnId="{CA44FE78-5C72-4261-82A5-D8D399E1A005}">
      <dgm:prSet/>
      <dgm:spPr/>
      <dgm:t>
        <a:bodyPr/>
        <a:lstStyle/>
        <a:p>
          <a:endParaRPr lang="en-US"/>
        </a:p>
      </dgm:t>
    </dgm:pt>
    <dgm:pt modelId="{BAB6C921-124F-4C63-AFE3-740DA0E7CCA0}" type="sibTrans" cxnId="{CA44FE78-5C72-4261-82A5-D8D399E1A005}">
      <dgm:prSet/>
      <dgm:spPr/>
      <dgm:t>
        <a:bodyPr/>
        <a:lstStyle/>
        <a:p>
          <a:endParaRPr lang="en-US"/>
        </a:p>
      </dgm:t>
    </dgm:pt>
    <dgm:pt modelId="{3007E211-E289-4B08-929A-8DF6FCCA46E9}">
      <dgm:prSet phldrT="[Text]" phldr="0"/>
      <dgm:spPr/>
      <dgm:t>
        <a:bodyPr/>
        <a:lstStyle/>
        <a:p>
          <a:r>
            <a:rPr lang="en-US"/>
            <a:t>LEA Approval </a:t>
          </a:r>
        </a:p>
      </dgm:t>
    </dgm:pt>
    <dgm:pt modelId="{7BFFBE66-952B-427D-BA0F-ECC21D8422A1}" type="parTrans" cxnId="{ABAEEA6C-4F2E-4569-80C4-0F9566C48E51}">
      <dgm:prSet/>
      <dgm:spPr/>
      <dgm:t>
        <a:bodyPr/>
        <a:lstStyle/>
        <a:p>
          <a:endParaRPr lang="en-US"/>
        </a:p>
      </dgm:t>
    </dgm:pt>
    <dgm:pt modelId="{F6914123-12C5-49DB-88A2-83B44570573C}" type="sibTrans" cxnId="{ABAEEA6C-4F2E-4569-80C4-0F9566C48E51}">
      <dgm:prSet/>
      <dgm:spPr/>
      <dgm:t>
        <a:bodyPr/>
        <a:lstStyle/>
        <a:p>
          <a:endParaRPr lang="en-US"/>
        </a:p>
      </dgm:t>
    </dgm:pt>
    <dgm:pt modelId="{4F9F8997-C05D-493A-9194-495DE62DFB28}">
      <dgm:prSet phldrT="[Text]" phldr="0"/>
      <dgm:spPr/>
      <dgm:t>
        <a:bodyPr/>
        <a:lstStyle/>
        <a:p>
          <a:r>
            <a:rPr lang="en-US"/>
            <a:t>LEA Submission Process</a:t>
          </a:r>
        </a:p>
      </dgm:t>
    </dgm:pt>
    <dgm:pt modelId="{A1B58563-82F5-4114-8075-60DADEFDFF24}" type="parTrans" cxnId="{8131122B-44BE-4271-A0FA-E446C3A67BC5}">
      <dgm:prSet/>
      <dgm:spPr/>
      <dgm:t>
        <a:bodyPr/>
        <a:lstStyle/>
        <a:p>
          <a:endParaRPr lang="en-US"/>
        </a:p>
      </dgm:t>
    </dgm:pt>
    <dgm:pt modelId="{5560A336-2559-49CF-8BCC-7E73186DBE96}" type="sibTrans" cxnId="{8131122B-44BE-4271-A0FA-E446C3A67BC5}">
      <dgm:prSet/>
      <dgm:spPr/>
      <dgm:t>
        <a:bodyPr/>
        <a:lstStyle/>
        <a:p>
          <a:endParaRPr lang="en-US"/>
        </a:p>
      </dgm:t>
    </dgm:pt>
    <dgm:pt modelId="{34866B89-8667-4BED-9449-B703BA09BFDC}">
      <dgm:prSet/>
      <dgm:spPr/>
      <dgm:t>
        <a:bodyPr/>
        <a:lstStyle/>
        <a:p>
          <a:r>
            <a:rPr lang="en-US"/>
            <a:t>CERT Error Correction</a:t>
          </a:r>
        </a:p>
      </dgm:t>
    </dgm:pt>
    <dgm:pt modelId="{B22336DC-14CE-4B59-AFA4-38E87F151A6E}" type="parTrans" cxnId="{6E71E47B-0314-44C7-8D46-EF10A79F635C}">
      <dgm:prSet/>
      <dgm:spPr/>
      <dgm:t>
        <a:bodyPr/>
        <a:lstStyle/>
        <a:p>
          <a:endParaRPr lang="en-US"/>
        </a:p>
      </dgm:t>
    </dgm:pt>
    <dgm:pt modelId="{FBC505A7-97AB-4D13-B7C9-E18206D6777A}" type="sibTrans" cxnId="{6E71E47B-0314-44C7-8D46-EF10A79F635C}">
      <dgm:prSet/>
      <dgm:spPr/>
      <dgm:t>
        <a:bodyPr/>
        <a:lstStyle/>
        <a:p>
          <a:endParaRPr lang="en-US"/>
        </a:p>
      </dgm:t>
    </dgm:pt>
    <dgm:pt modelId="{4612A135-CA64-4573-8F73-D4565601838D}">
      <dgm:prSet phldrT="[Text]" phldr="0"/>
      <dgm:spPr/>
      <dgm:t>
        <a:bodyPr/>
        <a:lstStyle/>
        <a:p>
          <a:r>
            <a:rPr lang="en-US"/>
            <a:t>SELPA Approval</a:t>
          </a:r>
        </a:p>
      </dgm:t>
    </dgm:pt>
    <dgm:pt modelId="{F622DD49-B0FC-48F8-BCF6-B10E36D694FE}" type="parTrans" cxnId="{38A93620-FC07-496B-AC44-EF35FF68ECA5}">
      <dgm:prSet/>
      <dgm:spPr/>
      <dgm:t>
        <a:bodyPr/>
        <a:lstStyle/>
        <a:p>
          <a:endParaRPr lang="en-US"/>
        </a:p>
      </dgm:t>
    </dgm:pt>
    <dgm:pt modelId="{0595738B-19D4-45C4-9D58-FFD2392ACD55}" type="sibTrans" cxnId="{38A93620-FC07-496B-AC44-EF35FF68ECA5}">
      <dgm:prSet/>
      <dgm:spPr/>
      <dgm:t>
        <a:bodyPr/>
        <a:lstStyle/>
        <a:p>
          <a:endParaRPr lang="en-US"/>
        </a:p>
      </dgm:t>
    </dgm:pt>
    <dgm:pt modelId="{C33D3E71-B558-4A99-B3B3-5F8E339B069E}" type="pres">
      <dgm:prSet presAssocID="{54F30AA8-01F5-4F2E-B322-92B433514CA9}" presName="compositeShape" presStyleCnt="0">
        <dgm:presLayoutVars>
          <dgm:chMax val="7"/>
          <dgm:dir/>
          <dgm:resizeHandles val="exact"/>
        </dgm:presLayoutVars>
      </dgm:prSet>
      <dgm:spPr/>
    </dgm:pt>
    <dgm:pt modelId="{A8676204-55DD-4362-902B-ECC0148C5C5D}" type="pres">
      <dgm:prSet presAssocID="{54F30AA8-01F5-4F2E-B322-92B433514CA9}" presName="wedge1" presStyleLbl="node1" presStyleIdx="0" presStyleCnt="5"/>
      <dgm:spPr/>
    </dgm:pt>
    <dgm:pt modelId="{90EC2FF6-C3C6-4426-887B-7FD1E8CD0FA9}" type="pres">
      <dgm:prSet presAssocID="{54F30AA8-01F5-4F2E-B322-92B433514CA9}" presName="dummy1a" presStyleCnt="0"/>
      <dgm:spPr/>
    </dgm:pt>
    <dgm:pt modelId="{0D385816-8CEF-4194-9452-D0046270C228}" type="pres">
      <dgm:prSet presAssocID="{54F30AA8-01F5-4F2E-B322-92B433514CA9}" presName="dummy1b" presStyleCnt="0"/>
      <dgm:spPr/>
    </dgm:pt>
    <dgm:pt modelId="{BF9D8DAD-F18D-43AD-8291-5E4610E27E4A}" type="pres">
      <dgm:prSet presAssocID="{54F30AA8-01F5-4F2E-B322-92B433514CA9}" presName="wedge1Tx" presStyleLbl="node1" presStyleIdx="0" presStyleCnt="5">
        <dgm:presLayoutVars>
          <dgm:chMax val="0"/>
          <dgm:chPref val="0"/>
          <dgm:bulletEnabled val="1"/>
        </dgm:presLayoutVars>
      </dgm:prSet>
      <dgm:spPr/>
    </dgm:pt>
    <dgm:pt modelId="{2045D5C5-D12D-4063-8A66-D6AD310C93C6}" type="pres">
      <dgm:prSet presAssocID="{54F30AA8-01F5-4F2E-B322-92B433514CA9}" presName="wedge2" presStyleLbl="node1" presStyleIdx="1" presStyleCnt="5"/>
      <dgm:spPr/>
    </dgm:pt>
    <dgm:pt modelId="{D4A1AC93-C054-44DF-B4F3-F6661A9BCAB1}" type="pres">
      <dgm:prSet presAssocID="{54F30AA8-01F5-4F2E-B322-92B433514CA9}" presName="dummy2a" presStyleCnt="0"/>
      <dgm:spPr/>
    </dgm:pt>
    <dgm:pt modelId="{7B7D6880-B8F5-400C-963D-A0D14925ADFE}" type="pres">
      <dgm:prSet presAssocID="{54F30AA8-01F5-4F2E-B322-92B433514CA9}" presName="dummy2b" presStyleCnt="0"/>
      <dgm:spPr/>
    </dgm:pt>
    <dgm:pt modelId="{B922FF4D-C5FA-470C-B40F-844E0E8D9494}" type="pres">
      <dgm:prSet presAssocID="{54F30AA8-01F5-4F2E-B322-92B433514CA9}" presName="wedge2Tx" presStyleLbl="node1" presStyleIdx="1" presStyleCnt="5">
        <dgm:presLayoutVars>
          <dgm:chMax val="0"/>
          <dgm:chPref val="0"/>
          <dgm:bulletEnabled val="1"/>
        </dgm:presLayoutVars>
      </dgm:prSet>
      <dgm:spPr/>
    </dgm:pt>
    <dgm:pt modelId="{14FF2F2B-5018-4041-8C50-533FF37B8F17}" type="pres">
      <dgm:prSet presAssocID="{54F30AA8-01F5-4F2E-B322-92B433514CA9}" presName="wedge3" presStyleLbl="node1" presStyleIdx="2" presStyleCnt="5"/>
      <dgm:spPr/>
    </dgm:pt>
    <dgm:pt modelId="{3C60FDBC-7EAC-449B-A36E-F5AC108C837A}" type="pres">
      <dgm:prSet presAssocID="{54F30AA8-01F5-4F2E-B322-92B433514CA9}" presName="dummy3a" presStyleCnt="0"/>
      <dgm:spPr/>
    </dgm:pt>
    <dgm:pt modelId="{A3A72A04-CA03-4EE1-BD9E-0E1DC2DD94D2}" type="pres">
      <dgm:prSet presAssocID="{54F30AA8-01F5-4F2E-B322-92B433514CA9}" presName="dummy3b" presStyleCnt="0"/>
      <dgm:spPr/>
    </dgm:pt>
    <dgm:pt modelId="{6324C158-897A-4809-9198-BB4BB5928C39}" type="pres">
      <dgm:prSet presAssocID="{54F30AA8-01F5-4F2E-B322-92B433514CA9}" presName="wedge3Tx" presStyleLbl="node1" presStyleIdx="2" presStyleCnt="5">
        <dgm:presLayoutVars>
          <dgm:chMax val="0"/>
          <dgm:chPref val="0"/>
          <dgm:bulletEnabled val="1"/>
        </dgm:presLayoutVars>
      </dgm:prSet>
      <dgm:spPr/>
    </dgm:pt>
    <dgm:pt modelId="{09982EA1-75A1-4663-864D-5779B64EDA59}" type="pres">
      <dgm:prSet presAssocID="{54F30AA8-01F5-4F2E-B322-92B433514CA9}" presName="wedge4" presStyleLbl="node1" presStyleIdx="3" presStyleCnt="5"/>
      <dgm:spPr/>
    </dgm:pt>
    <dgm:pt modelId="{B6AB35A2-B7FC-4F1A-B354-EED813AA97D4}" type="pres">
      <dgm:prSet presAssocID="{54F30AA8-01F5-4F2E-B322-92B433514CA9}" presName="dummy4a" presStyleCnt="0"/>
      <dgm:spPr/>
    </dgm:pt>
    <dgm:pt modelId="{8BCF972F-9EF4-4374-8475-2C3AE9CA91C7}" type="pres">
      <dgm:prSet presAssocID="{54F30AA8-01F5-4F2E-B322-92B433514CA9}" presName="dummy4b" presStyleCnt="0"/>
      <dgm:spPr/>
    </dgm:pt>
    <dgm:pt modelId="{89CC18E6-F57C-47A7-926E-166438E2AD50}" type="pres">
      <dgm:prSet presAssocID="{54F30AA8-01F5-4F2E-B322-92B433514CA9}" presName="wedge4Tx" presStyleLbl="node1" presStyleIdx="3" presStyleCnt="5">
        <dgm:presLayoutVars>
          <dgm:chMax val="0"/>
          <dgm:chPref val="0"/>
          <dgm:bulletEnabled val="1"/>
        </dgm:presLayoutVars>
      </dgm:prSet>
      <dgm:spPr/>
    </dgm:pt>
    <dgm:pt modelId="{32919EC5-8A3D-4F1C-9999-6CC3FCC4578C}" type="pres">
      <dgm:prSet presAssocID="{54F30AA8-01F5-4F2E-B322-92B433514CA9}" presName="wedge5" presStyleLbl="node1" presStyleIdx="4" presStyleCnt="5"/>
      <dgm:spPr/>
    </dgm:pt>
    <dgm:pt modelId="{E5D0CA59-36F3-4C2F-B7AE-4D0122007B1C}" type="pres">
      <dgm:prSet presAssocID="{54F30AA8-01F5-4F2E-B322-92B433514CA9}" presName="dummy5a" presStyleCnt="0"/>
      <dgm:spPr/>
    </dgm:pt>
    <dgm:pt modelId="{FA269624-E78C-4CAF-A48A-3EE14AA56BC4}" type="pres">
      <dgm:prSet presAssocID="{54F30AA8-01F5-4F2E-B322-92B433514CA9}" presName="dummy5b" presStyleCnt="0"/>
      <dgm:spPr/>
    </dgm:pt>
    <dgm:pt modelId="{1CB0D669-2962-4136-BEC5-84EF76D32764}" type="pres">
      <dgm:prSet presAssocID="{54F30AA8-01F5-4F2E-B322-92B433514CA9}" presName="wedge5Tx" presStyleLbl="node1" presStyleIdx="4" presStyleCnt="5">
        <dgm:presLayoutVars>
          <dgm:chMax val="0"/>
          <dgm:chPref val="0"/>
          <dgm:bulletEnabled val="1"/>
        </dgm:presLayoutVars>
      </dgm:prSet>
      <dgm:spPr/>
    </dgm:pt>
    <dgm:pt modelId="{1510B7AF-AD9D-4FFF-BB2C-41BB064C808A}" type="pres">
      <dgm:prSet presAssocID="{BAB6C921-124F-4C63-AFE3-740DA0E7CCA0}" presName="arrowWedge1" presStyleLbl="fgSibTrans2D1" presStyleIdx="0" presStyleCnt="5"/>
      <dgm:spPr/>
    </dgm:pt>
    <dgm:pt modelId="{987751DE-4F96-4947-A916-C027ED474C1C}" type="pres">
      <dgm:prSet presAssocID="{F6914123-12C5-49DB-88A2-83B44570573C}" presName="arrowWedge2" presStyleLbl="fgSibTrans2D1" presStyleIdx="1" presStyleCnt="5"/>
      <dgm:spPr/>
    </dgm:pt>
    <dgm:pt modelId="{CDC00664-CF68-46AB-BAB1-60E634B90872}" type="pres">
      <dgm:prSet presAssocID="{0595738B-19D4-45C4-9D58-FFD2392ACD55}" presName="arrowWedge3" presStyleLbl="fgSibTrans2D1" presStyleIdx="2" presStyleCnt="5"/>
      <dgm:spPr/>
    </dgm:pt>
    <dgm:pt modelId="{AB8B1451-2817-4996-856C-0EBF44C4CCF0}" type="pres">
      <dgm:prSet presAssocID="{5560A336-2559-49CF-8BCC-7E73186DBE96}" presName="arrowWedge4" presStyleLbl="fgSibTrans2D1" presStyleIdx="3" presStyleCnt="5"/>
      <dgm:spPr/>
    </dgm:pt>
    <dgm:pt modelId="{A54FB1D3-65CE-4155-9423-10E47D3C6883}" type="pres">
      <dgm:prSet presAssocID="{FBC505A7-97AB-4D13-B7C9-E18206D6777A}" presName="arrowWedge5" presStyleLbl="fgSibTrans2D1" presStyleIdx="4" presStyleCnt="5"/>
      <dgm:spPr/>
    </dgm:pt>
  </dgm:ptLst>
  <dgm:cxnLst>
    <dgm:cxn modelId="{38A93620-FC07-496B-AC44-EF35FF68ECA5}" srcId="{54F30AA8-01F5-4F2E-B322-92B433514CA9}" destId="{4612A135-CA64-4573-8F73-D4565601838D}" srcOrd="2" destOrd="0" parTransId="{F622DD49-B0FC-48F8-BCF6-B10E36D694FE}" sibTransId="{0595738B-19D4-45C4-9D58-FFD2392ACD55}"/>
    <dgm:cxn modelId="{8FDE9A26-554F-4B56-9939-F6FB7921A3BC}" type="presOf" srcId="{4F9F8997-C05D-493A-9194-495DE62DFB28}" destId="{89CC18E6-F57C-47A7-926E-166438E2AD50}" srcOrd="1" destOrd="0" presId="urn:microsoft.com/office/officeart/2005/8/layout/cycle8"/>
    <dgm:cxn modelId="{8131122B-44BE-4271-A0FA-E446C3A67BC5}" srcId="{54F30AA8-01F5-4F2E-B322-92B433514CA9}" destId="{4F9F8997-C05D-493A-9194-495DE62DFB28}" srcOrd="3" destOrd="0" parTransId="{A1B58563-82F5-4114-8075-60DADEFDFF24}" sibTransId="{5560A336-2559-49CF-8BCC-7E73186DBE96}"/>
    <dgm:cxn modelId="{46935D3B-DC40-44E1-8F2F-26C92D1A028F}" type="presOf" srcId="{E852FB81-7370-49E1-BF29-94817682D3E3}" destId="{BF9D8DAD-F18D-43AD-8291-5E4610E27E4A}" srcOrd="1" destOrd="0" presId="urn:microsoft.com/office/officeart/2005/8/layout/cycle8"/>
    <dgm:cxn modelId="{2C0AC364-D469-4992-95DE-8356927E2807}" type="presOf" srcId="{34866B89-8667-4BED-9449-B703BA09BFDC}" destId="{1CB0D669-2962-4136-BEC5-84EF76D32764}" srcOrd="1" destOrd="0" presId="urn:microsoft.com/office/officeart/2005/8/layout/cycle8"/>
    <dgm:cxn modelId="{6D92E56B-F89C-4DCE-98FC-FAEC130F8681}" type="presOf" srcId="{34866B89-8667-4BED-9449-B703BA09BFDC}" destId="{32919EC5-8A3D-4F1C-9999-6CC3FCC4578C}" srcOrd="0" destOrd="0" presId="urn:microsoft.com/office/officeart/2005/8/layout/cycle8"/>
    <dgm:cxn modelId="{ABAEEA6C-4F2E-4569-80C4-0F9566C48E51}" srcId="{54F30AA8-01F5-4F2E-B322-92B433514CA9}" destId="{3007E211-E289-4B08-929A-8DF6FCCA46E9}" srcOrd="1" destOrd="0" parTransId="{7BFFBE66-952B-427D-BA0F-ECC21D8422A1}" sibTransId="{F6914123-12C5-49DB-88A2-83B44570573C}"/>
    <dgm:cxn modelId="{CA44FE78-5C72-4261-82A5-D8D399E1A005}" srcId="{54F30AA8-01F5-4F2E-B322-92B433514CA9}" destId="{E852FB81-7370-49E1-BF29-94817682D3E3}" srcOrd="0" destOrd="0" parTransId="{7C6435BB-11D6-4019-953B-CB2198EA3266}" sibTransId="{BAB6C921-124F-4C63-AFE3-740DA0E7CCA0}"/>
    <dgm:cxn modelId="{610B177A-F1CB-4B89-A510-3C0F68B8F82A}" type="presOf" srcId="{4F9F8997-C05D-493A-9194-495DE62DFB28}" destId="{09982EA1-75A1-4663-864D-5779B64EDA59}" srcOrd="0" destOrd="0" presId="urn:microsoft.com/office/officeart/2005/8/layout/cycle8"/>
    <dgm:cxn modelId="{6E71E47B-0314-44C7-8D46-EF10A79F635C}" srcId="{54F30AA8-01F5-4F2E-B322-92B433514CA9}" destId="{34866B89-8667-4BED-9449-B703BA09BFDC}" srcOrd="4" destOrd="0" parTransId="{B22336DC-14CE-4B59-AFA4-38E87F151A6E}" sibTransId="{FBC505A7-97AB-4D13-B7C9-E18206D6777A}"/>
    <dgm:cxn modelId="{DB6CBB84-3BD9-44D3-9174-5C38F4F133E8}" type="presOf" srcId="{3007E211-E289-4B08-929A-8DF6FCCA46E9}" destId="{B922FF4D-C5FA-470C-B40F-844E0E8D9494}" srcOrd="1" destOrd="0" presId="urn:microsoft.com/office/officeart/2005/8/layout/cycle8"/>
    <dgm:cxn modelId="{8F27428F-F4F2-4C62-A673-913EAF2B5C44}" type="presOf" srcId="{4612A135-CA64-4573-8F73-D4565601838D}" destId="{14FF2F2B-5018-4041-8C50-533FF37B8F17}" srcOrd="0" destOrd="0" presId="urn:microsoft.com/office/officeart/2005/8/layout/cycle8"/>
    <dgm:cxn modelId="{14E6ECA4-E99D-4C23-8EAF-8B9C06F37BFC}" type="presOf" srcId="{3007E211-E289-4B08-929A-8DF6FCCA46E9}" destId="{2045D5C5-D12D-4063-8A66-D6AD310C93C6}" srcOrd="0" destOrd="0" presId="urn:microsoft.com/office/officeart/2005/8/layout/cycle8"/>
    <dgm:cxn modelId="{80281ACD-F3DE-40C4-AA5D-6C43F97904BA}" type="presOf" srcId="{54F30AA8-01F5-4F2E-B322-92B433514CA9}" destId="{C33D3E71-B558-4A99-B3B3-5F8E339B069E}" srcOrd="0" destOrd="0" presId="urn:microsoft.com/office/officeart/2005/8/layout/cycle8"/>
    <dgm:cxn modelId="{7965A0E5-1EB0-470E-8D58-8D40655E9158}" type="presOf" srcId="{E852FB81-7370-49E1-BF29-94817682D3E3}" destId="{A8676204-55DD-4362-902B-ECC0148C5C5D}" srcOrd="0" destOrd="0" presId="urn:microsoft.com/office/officeart/2005/8/layout/cycle8"/>
    <dgm:cxn modelId="{BA922EFE-E169-471A-BC26-761B51873728}" type="presOf" srcId="{4612A135-CA64-4573-8F73-D4565601838D}" destId="{6324C158-897A-4809-9198-BB4BB5928C39}" srcOrd="1" destOrd="0" presId="urn:microsoft.com/office/officeart/2005/8/layout/cycle8"/>
    <dgm:cxn modelId="{B9AD6347-AD34-4048-945E-3B9EB02D34D3}" type="presParOf" srcId="{C33D3E71-B558-4A99-B3B3-5F8E339B069E}" destId="{A8676204-55DD-4362-902B-ECC0148C5C5D}" srcOrd="0" destOrd="0" presId="urn:microsoft.com/office/officeart/2005/8/layout/cycle8"/>
    <dgm:cxn modelId="{AC002CE9-775A-4512-AF8C-936EA247715C}" type="presParOf" srcId="{C33D3E71-B558-4A99-B3B3-5F8E339B069E}" destId="{90EC2FF6-C3C6-4426-887B-7FD1E8CD0FA9}" srcOrd="1" destOrd="0" presId="urn:microsoft.com/office/officeart/2005/8/layout/cycle8"/>
    <dgm:cxn modelId="{B15C2932-6DDD-42C6-B56A-2C42D220C1B6}" type="presParOf" srcId="{C33D3E71-B558-4A99-B3B3-5F8E339B069E}" destId="{0D385816-8CEF-4194-9452-D0046270C228}" srcOrd="2" destOrd="0" presId="urn:microsoft.com/office/officeart/2005/8/layout/cycle8"/>
    <dgm:cxn modelId="{96BE64F5-C97D-47C6-8793-7DF7AC128E0D}" type="presParOf" srcId="{C33D3E71-B558-4A99-B3B3-5F8E339B069E}" destId="{BF9D8DAD-F18D-43AD-8291-5E4610E27E4A}" srcOrd="3" destOrd="0" presId="urn:microsoft.com/office/officeart/2005/8/layout/cycle8"/>
    <dgm:cxn modelId="{9B2E8F28-542A-4B30-BE2D-919B5F8D335A}" type="presParOf" srcId="{C33D3E71-B558-4A99-B3B3-5F8E339B069E}" destId="{2045D5C5-D12D-4063-8A66-D6AD310C93C6}" srcOrd="4" destOrd="0" presId="urn:microsoft.com/office/officeart/2005/8/layout/cycle8"/>
    <dgm:cxn modelId="{63458A58-A35D-40D8-9B63-8CD25AD7A2BC}" type="presParOf" srcId="{C33D3E71-B558-4A99-B3B3-5F8E339B069E}" destId="{D4A1AC93-C054-44DF-B4F3-F6661A9BCAB1}" srcOrd="5" destOrd="0" presId="urn:microsoft.com/office/officeart/2005/8/layout/cycle8"/>
    <dgm:cxn modelId="{40D833A2-E5D5-484C-B2E3-EF1D6E5AEE6B}" type="presParOf" srcId="{C33D3E71-B558-4A99-B3B3-5F8E339B069E}" destId="{7B7D6880-B8F5-400C-963D-A0D14925ADFE}" srcOrd="6" destOrd="0" presId="urn:microsoft.com/office/officeart/2005/8/layout/cycle8"/>
    <dgm:cxn modelId="{EC31EDF2-999D-4FAC-896D-EAB95E3F8D74}" type="presParOf" srcId="{C33D3E71-B558-4A99-B3B3-5F8E339B069E}" destId="{B922FF4D-C5FA-470C-B40F-844E0E8D9494}" srcOrd="7" destOrd="0" presId="urn:microsoft.com/office/officeart/2005/8/layout/cycle8"/>
    <dgm:cxn modelId="{96524EE0-AC33-4F3E-8259-82D3E03E3AB0}" type="presParOf" srcId="{C33D3E71-B558-4A99-B3B3-5F8E339B069E}" destId="{14FF2F2B-5018-4041-8C50-533FF37B8F17}" srcOrd="8" destOrd="0" presId="urn:microsoft.com/office/officeart/2005/8/layout/cycle8"/>
    <dgm:cxn modelId="{DBBCBBEB-D4C4-4FAA-B04C-8A90B552029F}" type="presParOf" srcId="{C33D3E71-B558-4A99-B3B3-5F8E339B069E}" destId="{3C60FDBC-7EAC-449B-A36E-F5AC108C837A}" srcOrd="9" destOrd="0" presId="urn:microsoft.com/office/officeart/2005/8/layout/cycle8"/>
    <dgm:cxn modelId="{D92788A4-FEDC-43A1-A060-D1C5B6DC8614}" type="presParOf" srcId="{C33D3E71-B558-4A99-B3B3-5F8E339B069E}" destId="{A3A72A04-CA03-4EE1-BD9E-0E1DC2DD94D2}" srcOrd="10" destOrd="0" presId="urn:microsoft.com/office/officeart/2005/8/layout/cycle8"/>
    <dgm:cxn modelId="{3D907BB2-99D3-4507-A971-2527B49AC780}" type="presParOf" srcId="{C33D3E71-B558-4A99-B3B3-5F8E339B069E}" destId="{6324C158-897A-4809-9198-BB4BB5928C39}" srcOrd="11" destOrd="0" presId="urn:microsoft.com/office/officeart/2005/8/layout/cycle8"/>
    <dgm:cxn modelId="{4D41AEC5-8377-43BD-B341-BCED71FA00CA}" type="presParOf" srcId="{C33D3E71-B558-4A99-B3B3-5F8E339B069E}" destId="{09982EA1-75A1-4663-864D-5779B64EDA59}" srcOrd="12" destOrd="0" presId="urn:microsoft.com/office/officeart/2005/8/layout/cycle8"/>
    <dgm:cxn modelId="{3C11CBFE-9BED-440C-83DD-F1F45FF5A942}" type="presParOf" srcId="{C33D3E71-B558-4A99-B3B3-5F8E339B069E}" destId="{B6AB35A2-B7FC-4F1A-B354-EED813AA97D4}" srcOrd="13" destOrd="0" presId="urn:microsoft.com/office/officeart/2005/8/layout/cycle8"/>
    <dgm:cxn modelId="{DB909C42-B93A-470C-AB17-D7D2B37DF74D}" type="presParOf" srcId="{C33D3E71-B558-4A99-B3B3-5F8E339B069E}" destId="{8BCF972F-9EF4-4374-8475-2C3AE9CA91C7}" srcOrd="14" destOrd="0" presId="urn:microsoft.com/office/officeart/2005/8/layout/cycle8"/>
    <dgm:cxn modelId="{61925B83-9C93-44FE-BB47-FBA76DBA7CD0}" type="presParOf" srcId="{C33D3E71-B558-4A99-B3B3-5F8E339B069E}" destId="{89CC18E6-F57C-47A7-926E-166438E2AD50}" srcOrd="15" destOrd="0" presId="urn:microsoft.com/office/officeart/2005/8/layout/cycle8"/>
    <dgm:cxn modelId="{A2200900-81D4-4C0E-885F-C219EA3523C6}" type="presParOf" srcId="{C33D3E71-B558-4A99-B3B3-5F8E339B069E}" destId="{32919EC5-8A3D-4F1C-9999-6CC3FCC4578C}" srcOrd="16" destOrd="0" presId="urn:microsoft.com/office/officeart/2005/8/layout/cycle8"/>
    <dgm:cxn modelId="{726E1FE3-6740-44FF-BC35-88709B13E8A1}" type="presParOf" srcId="{C33D3E71-B558-4A99-B3B3-5F8E339B069E}" destId="{E5D0CA59-36F3-4C2F-B7AE-4D0122007B1C}" srcOrd="17" destOrd="0" presId="urn:microsoft.com/office/officeart/2005/8/layout/cycle8"/>
    <dgm:cxn modelId="{5975CA18-2D89-40CD-8F42-4789D2A88CFD}" type="presParOf" srcId="{C33D3E71-B558-4A99-B3B3-5F8E339B069E}" destId="{FA269624-E78C-4CAF-A48A-3EE14AA56BC4}" srcOrd="18" destOrd="0" presId="urn:microsoft.com/office/officeart/2005/8/layout/cycle8"/>
    <dgm:cxn modelId="{08480C45-55AD-4C05-86B5-F6C94A8A3A75}" type="presParOf" srcId="{C33D3E71-B558-4A99-B3B3-5F8E339B069E}" destId="{1CB0D669-2962-4136-BEC5-84EF76D32764}" srcOrd="19" destOrd="0" presId="urn:microsoft.com/office/officeart/2005/8/layout/cycle8"/>
    <dgm:cxn modelId="{77C66B33-4964-4A61-B9B3-E46F435E10B4}" type="presParOf" srcId="{C33D3E71-B558-4A99-B3B3-5F8E339B069E}" destId="{1510B7AF-AD9D-4FFF-BB2C-41BB064C808A}" srcOrd="20" destOrd="0" presId="urn:microsoft.com/office/officeart/2005/8/layout/cycle8"/>
    <dgm:cxn modelId="{DD13E68E-1532-4C17-A4A9-CAA66B8DB85A}" type="presParOf" srcId="{C33D3E71-B558-4A99-B3B3-5F8E339B069E}" destId="{987751DE-4F96-4947-A916-C027ED474C1C}" srcOrd="21" destOrd="0" presId="urn:microsoft.com/office/officeart/2005/8/layout/cycle8"/>
    <dgm:cxn modelId="{AFCEAF94-FFEC-4B8B-B83F-B2A44641B3F3}" type="presParOf" srcId="{C33D3E71-B558-4A99-B3B3-5F8E339B069E}" destId="{CDC00664-CF68-46AB-BAB1-60E634B90872}" srcOrd="22" destOrd="0" presId="urn:microsoft.com/office/officeart/2005/8/layout/cycle8"/>
    <dgm:cxn modelId="{1F3EAAF5-E01A-409A-B7C8-B16E492FF3B0}" type="presParOf" srcId="{C33D3E71-B558-4A99-B3B3-5F8E339B069E}" destId="{AB8B1451-2817-4996-856C-0EBF44C4CCF0}" srcOrd="23" destOrd="0" presId="urn:microsoft.com/office/officeart/2005/8/layout/cycle8"/>
    <dgm:cxn modelId="{07523E53-DEE5-4C83-AB34-788F759ECD56}" type="presParOf" srcId="{C33D3E71-B558-4A99-B3B3-5F8E339B069E}" destId="{A54FB1D3-65CE-4155-9423-10E47D3C6883}" srcOrd="2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37C0BB"/>
        </a:solidFill>
        <a:ln>
          <a:noFill/>
        </a:ln>
        <a:effectLst>
          <a:outerShdw blurRad="63500" algn="ctr" rotWithShape="0">
            <a:prstClr val="black">
              <a:alpha val="40000"/>
            </a:prstClr>
          </a:outerShdw>
        </a:effectLst>
      </dgm:spPr>
      <dgm:t>
        <a:bodyPr/>
        <a:lstStyle/>
        <a:p>
          <a:pPr algn="l"/>
          <a:r>
            <a:rPr lang="en-US" sz="1000" b="1"/>
            <a:t>Report 7.15</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Incident Results- Persistently Dangerous Offense Expulsions</a:t>
          </a:r>
          <a:endParaRPr lang="en-US" sz="1000">
            <a:solidFill>
              <a:schemeClr val="tx1">
                <a:lumMod val="85000"/>
                <a:lumOff val="15000"/>
              </a:schemeClr>
            </a:solidFill>
          </a:endParaRPr>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1">
        <dgm:presLayoutVars>
          <dgm:chMax val="0"/>
          <dgm:chPref val="0"/>
          <dgm:bulletEnabled val="1"/>
        </dgm:presLayoutVars>
      </dgm:prSet>
      <dgm:spPr/>
    </dgm:pt>
    <dgm:pt modelId="{4DE38B94-ADA1-4DB4-9B61-A6845C6DDA7A}" type="pres">
      <dgm:prSet presAssocID="{B9516B90-F720-467C-9D0A-343B150499FC}" presName="parSh" presStyleLbl="node1" presStyleIdx="0" presStyleCnt="1"/>
      <dgm:spPr/>
    </dgm:pt>
    <dgm:pt modelId="{9A61074C-906C-4281-BF99-686A1EFB894F}" type="pres">
      <dgm:prSet presAssocID="{B9516B90-F720-467C-9D0A-343B150499FC}" presName="desTx" presStyleLbl="fgAcc1" presStyleIdx="0" presStyleCnt="1">
        <dgm:presLayoutVars>
          <dgm:bulletEnabled val="1"/>
        </dgm:presLayoutVars>
      </dgm:prSet>
      <dgm:spPr/>
    </dgm:pt>
  </dgm:ptLst>
  <dgm:cxnLst>
    <dgm:cxn modelId="{86ED4B45-EFD2-4E78-9D2B-1EB861E26714}" type="presOf" srcId="{5854CFED-34C8-49A9-840D-CFD044C71F75}" destId="{C5C72BCD-BC80-4D2A-88E7-6A38531F9047}" srcOrd="0" destOrd="0" presId="urn:microsoft.com/office/officeart/2005/8/layout/process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3DC1BD"/>
        </a:solidFill>
      </dgm:spPr>
      <dgm:t>
        <a:bodyPr/>
        <a:lstStyle/>
        <a:p>
          <a:pPr algn="ctr"/>
          <a:r>
            <a:rPr lang="en-US" sz="900" b="0"/>
            <a:t>Aggregate Report</a:t>
          </a:r>
        </a:p>
      </dgm:t>
    </dgm:pt>
    <dgm:pt modelId="{D67661EB-63E2-4113-918D-067E0CB6DEA0}" type="parTrans" cxnId="{3956EF6A-CBEA-4396-B66B-F77BCCE2CA67}">
      <dgm:prSet/>
      <dgm:spPr/>
      <dgm:t>
        <a:bodyPr/>
        <a:lstStyle/>
        <a:p>
          <a:pPr algn="ctr"/>
          <a:endParaRPr lang="en-US" sz="1000" b="0"/>
        </a:p>
      </dgm:t>
    </dgm:pt>
    <dgm:pt modelId="{0F8C27DA-6DC1-4259-A2A3-54F9208C20BB}" type="sibTrans" cxnId="{3956EF6A-CBEA-4396-B66B-F77BCCE2CA67}">
      <dgm:prSet custT="1"/>
      <dgm:spPr>
        <a:solidFill>
          <a:srgbClr val="FF715B"/>
        </a:solidFill>
      </dgm:spPr>
      <dgm:t>
        <a:bodyPr/>
        <a:lstStyle/>
        <a:p>
          <a:pPr algn="ctr"/>
          <a:endParaRPr lang="en-US" sz="1000" b="0"/>
        </a:p>
      </dgm:t>
    </dgm:pt>
    <dgm:pt modelId="{618AB715-26CB-42F6-A400-AEBCED27021F}">
      <dgm:prSet phldrT="[Text]" custT="1"/>
      <dgm:spPr>
        <a:solidFill>
          <a:srgbClr val="FF715B"/>
        </a:solidFill>
      </dgm:spPr>
      <dgm:t>
        <a:bodyPr/>
        <a:lstStyle/>
        <a:p>
          <a:pPr algn="ctr"/>
          <a:r>
            <a:rPr lang="en-US" sz="900" b="0"/>
            <a:t>Supporting Report</a:t>
          </a:r>
        </a:p>
      </dgm:t>
    </dgm:pt>
    <dgm:pt modelId="{11190C7B-DF44-4B6C-B35A-05AE849CEA61}" type="parTrans" cxnId="{88655F68-1414-4DE9-91CE-BA755D675430}">
      <dgm:prSet/>
      <dgm:spPr/>
      <dgm:t>
        <a:bodyPr/>
        <a:lstStyle/>
        <a:p>
          <a:pPr algn="ctr"/>
          <a:endParaRPr lang="en-US" sz="1000" b="0"/>
        </a:p>
      </dgm:t>
    </dgm:pt>
    <dgm:pt modelId="{C0263583-3CD0-4D64-B33E-B5B1EA85CA93}" type="sibTrans" cxnId="{88655F68-1414-4DE9-91CE-BA755D675430}">
      <dgm:prSet/>
      <dgm:spPr/>
      <dgm:t>
        <a:bodyPr/>
        <a:lstStyle/>
        <a:p>
          <a:pPr algn="ctr"/>
          <a:endParaRPr lang="en-US" sz="1000" b="0"/>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20935" custLinFactNeighborX="6712" custLinFactNeighborY="-34480">
        <dgm:presLayoutVars>
          <dgm:bulletEnabled val="1"/>
        </dgm:presLayoutVars>
      </dgm:prSet>
      <dgm:spPr/>
    </dgm:pt>
    <dgm:pt modelId="{55E936AE-85A7-4293-9E90-3F423240A182}" type="pres">
      <dgm:prSet presAssocID="{0F8C27DA-6DC1-4259-A2A3-54F9208C20BB}" presName="sibTrans" presStyleLbl="sibTrans2D1" presStyleIdx="0" presStyleCnt="1"/>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20935" custLinFactNeighborX="7591"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37C0BB"/>
        </a:solidFill>
        <a:ln>
          <a:solidFill>
            <a:srgbClr val="37C0BB"/>
          </a:solidFill>
        </a:ln>
        <a:effectLst>
          <a:outerShdw blurRad="63500" algn="ctr" rotWithShape="0">
            <a:prstClr val="black">
              <a:alpha val="40000"/>
            </a:prstClr>
          </a:outerShdw>
        </a:effectLst>
      </dgm:spPr>
      <dgm:t>
        <a:bodyPr/>
        <a:lstStyle/>
        <a:p>
          <a:pPr algn="l"/>
          <a:r>
            <a:rPr lang="en-US" sz="1000" b="1"/>
            <a:t>Report 1.21</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8.1 (EOY 3)</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Cumulative Enrollment – Count</a:t>
          </a:r>
          <a:endParaRPr lang="en-US" sz="1000">
            <a:solidFill>
              <a:schemeClr val="tx1">
                <a:lumMod val="85000"/>
                <a:lumOff val="15000"/>
              </a:schemeClr>
            </a:solidFill>
          </a:endParaRPr>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solidFill>
                <a:schemeClr val="tx1">
                  <a:lumMod val="85000"/>
                  <a:lumOff val="15000"/>
                </a:schemeClr>
              </a:solidFill>
              <a:hlinkClick xmlns:r="http://schemas.openxmlformats.org/officeDocument/2006/relationships" r:id="rId2">
                <a:extLst>
                  <a:ext uri="{A12FA001-AC4F-418D-AE19-62706E023703}">
                    <ahyp:hlinkClr xmlns:ahyp="http://schemas.microsoft.com/office/drawing/2018/hyperlinkcolor" val="tx"/>
                  </a:ext>
                </a:extLst>
              </a:hlinkClick>
            </a:rPr>
            <a:t>Student Profile - List </a:t>
          </a:r>
          <a:r>
            <a:rPr lang="en-US" sz="1000">
              <a:solidFill>
                <a:schemeClr val="tx1">
                  <a:lumMod val="85000"/>
                  <a:lumOff val="15000"/>
                </a:schemeClr>
              </a:solidFill>
              <a:latin typeface="Arial" charset="0"/>
              <a:cs typeface="Arial" charset="0"/>
              <a:hlinkClick xmlns:r="http://schemas.openxmlformats.org/officeDocument/2006/relationships" r:id="rId2">
                <a:extLst>
                  <a:ext uri="{A12FA001-AC4F-418D-AE19-62706E023703}">
                    <ahyp:hlinkClr xmlns:ahyp="http://schemas.microsoft.com/office/drawing/2018/hyperlinkcolor" val="tx"/>
                  </a:ext>
                </a:extLst>
              </a:hlinkClick>
            </a:rPr>
            <a:t> (EOY3)</a:t>
          </a:r>
          <a:endParaRPr lang="en-US" sz="1000">
            <a:solidFill>
              <a:schemeClr val="tx1">
                <a:lumMod val="85000"/>
                <a:lumOff val="15000"/>
              </a:schemeClr>
            </a:solidFill>
          </a:endParaRPr>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908AE1FF-1D7C-419B-8F30-FB581A9F71A2}">
      <dgm:prSet custT="1"/>
      <dgm:spPr>
        <a:ln>
          <a:solidFill>
            <a:srgbClr val="FF715B"/>
          </a:solidFill>
        </a:ln>
      </dgm:spPr>
      <dgm:t>
        <a:bodyPr/>
        <a:lstStyle/>
        <a:p>
          <a:pPr algn="l"/>
          <a:endParaRPr lang="en-US" sz="1000">
            <a:solidFill>
              <a:schemeClr val="tx1">
                <a:lumMod val="85000"/>
                <a:lumOff val="15000"/>
              </a:schemeClr>
            </a:solidFill>
          </a:endParaRPr>
        </a:p>
      </dgm:t>
    </dgm:pt>
    <dgm:pt modelId="{6AB6D8CA-FDE2-4412-ABAF-E996957710EE}" type="parTrans" cxnId="{21579B45-849C-4E74-A84F-5B5395811AF7}">
      <dgm:prSet/>
      <dgm:spPr/>
      <dgm:t>
        <a:bodyPr/>
        <a:lstStyle/>
        <a:p>
          <a:pPr algn="l"/>
          <a:endParaRPr lang="en-US" sz="1000"/>
        </a:p>
      </dgm:t>
    </dgm:pt>
    <dgm:pt modelId="{C4C564B5-4ACD-4BCD-8E57-A084A1A944B7}" type="sibTrans" cxnId="{21579B45-849C-4E74-A84F-5B5395811AF7}">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21579B45-849C-4E74-A84F-5B5395811AF7}" srcId="{618AB715-26CB-42F6-A400-AEBCED27021F}" destId="{908AE1FF-1D7C-419B-8F30-FB581A9F71A2}" srcOrd="1" destOrd="0" parTransId="{6AB6D8CA-FDE2-4412-ABAF-E996957710EE}" sibTransId="{C4C564B5-4ACD-4BCD-8E57-A084A1A944B7}"/>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14439DFE-BBA6-4277-AB5F-C421D76B75DA}" type="presOf" srcId="{908AE1FF-1D7C-419B-8F30-FB581A9F71A2}" destId="{323EE4A5-29FA-4334-B1FE-B9F85140FA51}" srcOrd="0" destOrd="1"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1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37C0BB"/>
        </a:solidFill>
        <a:effectLst>
          <a:outerShdw blurRad="63500" algn="ctr" rotWithShape="0">
            <a:prstClr val="black">
              <a:alpha val="40000"/>
            </a:prstClr>
          </a:outerShdw>
        </a:effectLst>
      </dgm:spPr>
      <dgm:t>
        <a:bodyPr/>
        <a:lstStyle/>
        <a:p>
          <a:pPr algn="l"/>
          <a:r>
            <a:rPr lang="en-US" sz="1000" b="1"/>
            <a:t>Report 19.1</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19.2</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Expanded Learning Program Participants – Count </a:t>
          </a:r>
          <a:endParaRPr lang="en-US" sz="1000">
            <a:solidFill>
              <a:schemeClr val="tx1">
                <a:lumMod val="85000"/>
                <a:lumOff val="15000"/>
              </a:schemeClr>
            </a:solidFill>
          </a:endParaRPr>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solidFill>
                <a:schemeClr val="tx1">
                  <a:lumMod val="85000"/>
                  <a:lumOff val="15000"/>
                </a:schemeClr>
              </a:solidFill>
              <a:hlinkClick xmlns:r="http://schemas.openxmlformats.org/officeDocument/2006/relationships" r:id="rId2">
                <a:extLst>
                  <a:ext uri="{A12FA001-AC4F-418D-AE19-62706E023703}">
                    <ahyp:hlinkClr xmlns:ahyp="http://schemas.microsoft.com/office/drawing/2018/hyperlinkcolor" val="tx"/>
                  </a:ext>
                </a:extLst>
              </a:hlinkClick>
            </a:rPr>
            <a:t>Expanded Learning Program Participants –Student List </a:t>
          </a:r>
          <a:endParaRPr lang="en-US" sz="1000">
            <a:solidFill>
              <a:schemeClr val="tx1">
                <a:lumMod val="85000"/>
                <a:lumOff val="15000"/>
              </a:schemeClr>
            </a:solidFill>
          </a:endParaRPr>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22"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37C0BB"/>
        </a:solidFill>
        <a:effectLst>
          <a:outerShdw blurRad="63500" algn="ctr" rotWithShape="0">
            <a:prstClr val="black">
              <a:alpha val="40000"/>
            </a:prstClr>
          </a:outerShdw>
        </a:effectLst>
      </dgm:spPr>
      <dgm:t>
        <a:bodyPr/>
        <a:lstStyle/>
        <a:p>
          <a:pPr algn="l"/>
          <a:r>
            <a:rPr lang="en-US" sz="1000" b="1"/>
            <a:t>Report 2.16</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2.17</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ELA Status – ELs Reclassified RFEP (EOY 3)</a:t>
          </a:r>
          <a:endParaRPr lang="en-US" sz="1000">
            <a:solidFill>
              <a:schemeClr val="tx1">
                <a:lumMod val="85000"/>
                <a:lumOff val="15000"/>
              </a:schemeClr>
            </a:solidFill>
          </a:endParaRPr>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solidFill>
                <a:schemeClr val="tx1">
                  <a:lumMod val="85000"/>
                  <a:lumOff val="15000"/>
                </a:schemeClr>
              </a:solidFill>
              <a:hlinkClick xmlns:r="http://schemas.openxmlformats.org/officeDocument/2006/relationships" r:id="rId2">
                <a:extLst>
                  <a:ext uri="{A12FA001-AC4F-418D-AE19-62706E023703}">
                    <ahyp:hlinkClr xmlns:ahyp="http://schemas.microsoft.com/office/drawing/2018/hyperlinkcolor" val="tx"/>
                  </a:ext>
                </a:extLst>
              </a:hlinkClick>
            </a:rPr>
            <a:t>ELA Status – ELs Reclassified RFEP Student List (EOY 3)</a:t>
          </a:r>
          <a:endParaRPr lang="en-US" sz="1000">
            <a:solidFill>
              <a:schemeClr val="tx1">
                <a:lumMod val="85000"/>
                <a:lumOff val="15000"/>
              </a:schemeClr>
            </a:solidFill>
          </a:endParaRPr>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2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37C0BB"/>
        </a:solidFill>
        <a:effectLst>
          <a:outerShdw blurRad="63500" algn="ctr" rotWithShape="0">
            <a:prstClr val="black">
              <a:alpha val="40000"/>
            </a:prstClr>
          </a:outerShdw>
        </a:effectLst>
      </dgm:spPr>
      <dgm:t>
        <a:bodyPr/>
        <a:lstStyle/>
        <a:p>
          <a:pPr algn="l"/>
          <a:r>
            <a:rPr lang="en-US" sz="1000" b="1"/>
            <a:t>Report 5.4</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5.5</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Homeless Students Enrolled - Unduplicated Count by School </a:t>
          </a:r>
          <a:endParaRPr lang="en-US" sz="1000">
            <a:solidFill>
              <a:schemeClr val="tx1">
                <a:lumMod val="85000"/>
                <a:lumOff val="15000"/>
              </a:schemeClr>
            </a:solidFill>
          </a:endParaRPr>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solidFill>
                <a:schemeClr val="tx1">
                  <a:lumMod val="85000"/>
                  <a:lumOff val="15000"/>
                </a:schemeClr>
              </a:solidFill>
              <a:hlinkClick xmlns:r="http://schemas.openxmlformats.org/officeDocument/2006/relationships" r:id="rId2">
                <a:extLst>
                  <a:ext uri="{A12FA001-AC4F-418D-AE19-62706E023703}">
                    <ahyp:hlinkClr xmlns:ahyp="http://schemas.microsoft.com/office/drawing/2018/hyperlinkcolor" val="tx"/>
                  </a:ext>
                </a:extLst>
              </a:hlinkClick>
            </a:rPr>
            <a:t>Homeless Student List</a:t>
          </a:r>
          <a:endParaRPr lang="en-US" sz="1000">
            <a:solidFill>
              <a:schemeClr val="tx1">
                <a:lumMod val="85000"/>
                <a:lumOff val="15000"/>
              </a:schemeClr>
            </a:solidFill>
          </a:endParaRPr>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3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DF5EE4B-61F9-49F4-8A23-469657C2E794}"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A2A28297-6A0E-48AE-A0D7-3B8F8F3256CD}">
      <dgm:prSet phldrT="[Text]" custT="1">
        <dgm:style>
          <a:lnRef idx="0">
            <a:schemeClr val="dk1"/>
          </a:lnRef>
          <a:fillRef idx="3">
            <a:schemeClr val="dk1"/>
          </a:fillRef>
          <a:effectRef idx="3">
            <a:schemeClr val="dk1"/>
          </a:effectRef>
          <a:fontRef idx="minor">
            <a:schemeClr val="lt1"/>
          </a:fontRef>
        </dgm:style>
      </dgm:prSet>
      <dgm:spPr/>
      <dgm:t>
        <a:bodyPr/>
        <a:lstStyle/>
        <a:p>
          <a:r>
            <a:rPr lang="en-US" sz="1800"/>
            <a:t>Snapshot </a:t>
          </a:r>
        </a:p>
        <a:p>
          <a:r>
            <a:rPr lang="en-US" sz="1800"/>
            <a:t>starts</a:t>
          </a:r>
        </a:p>
        <a:p>
          <a:r>
            <a:rPr lang="en-US" sz="1800"/>
            <a:t>May 5, 2026</a:t>
          </a:r>
        </a:p>
      </dgm:t>
    </dgm:pt>
    <dgm:pt modelId="{3E813BA6-76A0-4C37-B2AB-B105157CDD7B}" type="parTrans" cxnId="{AA558E61-3921-407F-9E1D-AE176DD0BB51}">
      <dgm:prSet/>
      <dgm:spPr/>
      <dgm:t>
        <a:bodyPr/>
        <a:lstStyle/>
        <a:p>
          <a:endParaRPr lang="en-US"/>
        </a:p>
      </dgm:t>
    </dgm:pt>
    <dgm:pt modelId="{5E8FA7AF-1240-4746-BDE2-70B170C3398A}" type="sibTrans" cxnId="{AA558E61-3921-407F-9E1D-AE176DD0BB51}">
      <dgm:prSet/>
      <dgm:spPr/>
      <dgm:t>
        <a:bodyPr/>
        <a:lstStyle/>
        <a:p>
          <a:endParaRPr lang="en-US"/>
        </a:p>
      </dgm:t>
    </dgm:pt>
    <dgm:pt modelId="{814294EC-4731-4BAB-810F-3D065CF1A44D}">
      <dgm:prSet phldrT="[Text]" custT="1">
        <dgm:style>
          <a:lnRef idx="0">
            <a:schemeClr val="dk1"/>
          </a:lnRef>
          <a:fillRef idx="3">
            <a:schemeClr val="dk1"/>
          </a:fillRef>
          <a:effectRef idx="3">
            <a:schemeClr val="dk1"/>
          </a:effectRef>
          <a:fontRef idx="minor">
            <a:schemeClr val="lt1"/>
          </a:fontRef>
        </dgm:style>
      </dgm:prSet>
      <dgm:spPr/>
      <dgm:t>
        <a:bodyPr/>
        <a:lstStyle/>
        <a:p>
          <a:r>
            <a:rPr lang="en-US" sz="1800"/>
            <a:t>Certification Deadline</a:t>
          </a:r>
        </a:p>
        <a:p>
          <a:r>
            <a:rPr lang="en-US" sz="1700"/>
            <a:t>July 17, 2026</a:t>
          </a:r>
        </a:p>
      </dgm:t>
    </dgm:pt>
    <dgm:pt modelId="{D1345975-C22C-4A21-B960-4B7087E3F3C1}" type="parTrans" cxnId="{950FE9B2-88E3-40E2-B614-920695AD1B46}">
      <dgm:prSet/>
      <dgm:spPr/>
      <dgm:t>
        <a:bodyPr/>
        <a:lstStyle/>
        <a:p>
          <a:endParaRPr lang="en-US"/>
        </a:p>
      </dgm:t>
    </dgm:pt>
    <dgm:pt modelId="{952EB42A-B2FE-49C4-AE13-4C14715ABE20}" type="sibTrans" cxnId="{950FE9B2-88E3-40E2-B614-920695AD1B46}">
      <dgm:prSet/>
      <dgm:spPr/>
      <dgm:t>
        <a:bodyPr/>
        <a:lstStyle/>
        <a:p>
          <a:endParaRPr lang="en-US"/>
        </a:p>
      </dgm:t>
    </dgm:pt>
    <dgm:pt modelId="{D42443A8-A9B1-4A3A-9BED-7BA0AEAF47CF}">
      <dgm:prSet phldrT="[Text]" custT="1">
        <dgm:style>
          <a:lnRef idx="0">
            <a:schemeClr val="dk1"/>
          </a:lnRef>
          <a:fillRef idx="3">
            <a:schemeClr val="dk1"/>
          </a:fillRef>
          <a:effectRef idx="3">
            <a:schemeClr val="dk1"/>
          </a:effectRef>
          <a:fontRef idx="minor">
            <a:schemeClr val="lt1"/>
          </a:fontRef>
        </dgm:style>
      </dgm:prSet>
      <dgm:spPr>
        <a:solidFill>
          <a:srgbClr val="FF715B"/>
        </a:solidFill>
      </dgm:spPr>
      <dgm:t>
        <a:bodyPr/>
        <a:lstStyle/>
        <a:p>
          <a:r>
            <a:rPr lang="en-US" sz="1800"/>
            <a:t> </a:t>
          </a:r>
          <a:r>
            <a:rPr lang="en-US" sz="1800">
              <a:solidFill>
                <a:srgbClr val="FFFFFF"/>
              </a:solidFill>
            </a:rPr>
            <a:t>Amendment Window Deadline July 31, 2026 </a:t>
          </a:r>
        </a:p>
      </dgm:t>
    </dgm:pt>
    <dgm:pt modelId="{ADFB7908-93BE-4C37-BF94-B7B08F1036D9}" type="sibTrans" cxnId="{22238F15-0E1E-46A4-BC7D-18A62CB149E5}">
      <dgm:prSet/>
      <dgm:spPr/>
      <dgm:t>
        <a:bodyPr/>
        <a:lstStyle/>
        <a:p>
          <a:endParaRPr lang="en-US"/>
        </a:p>
      </dgm:t>
    </dgm:pt>
    <dgm:pt modelId="{714DA32B-33C3-40E7-9473-AD5DA11EACB3}" type="parTrans" cxnId="{22238F15-0E1E-46A4-BC7D-18A62CB149E5}">
      <dgm:prSet/>
      <dgm:spPr/>
      <dgm:t>
        <a:bodyPr/>
        <a:lstStyle/>
        <a:p>
          <a:endParaRPr lang="en-US"/>
        </a:p>
      </dgm:t>
    </dgm:pt>
    <dgm:pt modelId="{5F2B5E88-41F3-4A33-8F86-51201F3CA857}">
      <dgm:prSet phldrT="[Text]" custT="1">
        <dgm:style>
          <a:lnRef idx="0">
            <a:schemeClr val="dk1"/>
          </a:lnRef>
          <a:fillRef idx="3">
            <a:schemeClr val="dk1"/>
          </a:fillRef>
          <a:effectRef idx="3">
            <a:schemeClr val="dk1"/>
          </a:effectRef>
          <a:fontRef idx="minor">
            <a:schemeClr val="lt1"/>
          </a:fontRef>
        </dgm:style>
      </dgm:prSet>
      <dgm:spPr/>
      <dgm:t>
        <a:bodyPr/>
        <a:lstStyle/>
        <a:p>
          <a:r>
            <a:rPr lang="en-US" sz="1800"/>
            <a:t>Error Free &amp; Review Reports June 26, 2026</a:t>
          </a:r>
        </a:p>
      </dgm:t>
    </dgm:pt>
    <dgm:pt modelId="{42CCA88F-3EBA-4130-ACF3-F310896AF254}" type="parTrans" cxnId="{2B58FAF0-5BEA-4B92-AE8A-8EC4B2B2DD64}">
      <dgm:prSet/>
      <dgm:spPr/>
      <dgm:t>
        <a:bodyPr/>
        <a:lstStyle/>
        <a:p>
          <a:endParaRPr lang="en-US"/>
        </a:p>
      </dgm:t>
    </dgm:pt>
    <dgm:pt modelId="{EEE0864E-05F9-43C3-BD8E-0499961828D3}" type="sibTrans" cxnId="{2B58FAF0-5BEA-4B92-AE8A-8EC4B2B2DD64}">
      <dgm:prSet/>
      <dgm:spPr/>
      <dgm:t>
        <a:bodyPr/>
        <a:lstStyle/>
        <a:p>
          <a:endParaRPr lang="en-US"/>
        </a:p>
      </dgm:t>
    </dgm:pt>
    <dgm:pt modelId="{399D1A36-0CCF-4CC5-BB4B-A94536ADFC21}" type="pres">
      <dgm:prSet presAssocID="{8DF5EE4B-61F9-49F4-8A23-469657C2E794}" presName="CompostProcess" presStyleCnt="0">
        <dgm:presLayoutVars>
          <dgm:dir/>
          <dgm:resizeHandles val="exact"/>
        </dgm:presLayoutVars>
      </dgm:prSet>
      <dgm:spPr/>
    </dgm:pt>
    <dgm:pt modelId="{59749499-ADA5-4488-A8EA-639D0DF89978}" type="pres">
      <dgm:prSet presAssocID="{8DF5EE4B-61F9-49F4-8A23-469657C2E794}" presName="arrow" presStyleLbl="bgShp" presStyleIdx="0" presStyleCnt="1" custScaleX="117647" custLinFactNeighborX="-1381" custLinFactNeighborY="-18147"/>
      <dgm:spPr>
        <a:solidFill>
          <a:schemeClr val="bg1">
            <a:alpha val="50000"/>
          </a:schemeClr>
        </a:solidFill>
      </dgm:spPr>
    </dgm:pt>
    <dgm:pt modelId="{88EC00A5-0119-4251-AB4F-2E134295CFBF}" type="pres">
      <dgm:prSet presAssocID="{8DF5EE4B-61F9-49F4-8A23-469657C2E794}" presName="linearProcess" presStyleCnt="0"/>
      <dgm:spPr/>
    </dgm:pt>
    <dgm:pt modelId="{89A2E5F4-BCD4-4E31-A5B3-3353C0117F8D}" type="pres">
      <dgm:prSet presAssocID="{A2A28297-6A0E-48AE-A0D7-3B8F8F3256CD}" presName="textNode" presStyleLbl="node1" presStyleIdx="0" presStyleCnt="4" custScaleX="86988" custLinFactX="-2401" custLinFactNeighborX="-100000" custLinFactNeighborY="893">
        <dgm:presLayoutVars>
          <dgm:bulletEnabled val="1"/>
        </dgm:presLayoutVars>
      </dgm:prSet>
      <dgm:spPr/>
    </dgm:pt>
    <dgm:pt modelId="{702C86C6-B784-4177-A6A5-BCF0971A3DA5}" type="pres">
      <dgm:prSet presAssocID="{5E8FA7AF-1240-4746-BDE2-70B170C3398A}" presName="sibTrans" presStyleCnt="0"/>
      <dgm:spPr/>
    </dgm:pt>
    <dgm:pt modelId="{8FA5EE87-B6F2-45C2-A454-199D108D489A}" type="pres">
      <dgm:prSet presAssocID="{5F2B5E88-41F3-4A33-8F86-51201F3CA857}" presName="textNode" presStyleLbl="node1" presStyleIdx="1" presStyleCnt="4" custLinFactNeighborX="-57562" custLinFactNeighborY="2546">
        <dgm:presLayoutVars>
          <dgm:bulletEnabled val="1"/>
        </dgm:presLayoutVars>
      </dgm:prSet>
      <dgm:spPr/>
    </dgm:pt>
    <dgm:pt modelId="{6CAB2D70-64E3-4F44-8A8A-5B7C87B9D7AC}" type="pres">
      <dgm:prSet presAssocID="{EEE0864E-05F9-43C3-BD8E-0499961828D3}" presName="sibTrans" presStyleCnt="0"/>
      <dgm:spPr/>
    </dgm:pt>
    <dgm:pt modelId="{E6501237-9603-43D2-8C01-5D20CFC9EEF0}" type="pres">
      <dgm:prSet presAssocID="{814294EC-4731-4BAB-810F-3D065CF1A44D}" presName="textNode" presStyleLbl="node1" presStyleIdx="2" presStyleCnt="4" custScaleX="85134" custLinFactNeighborX="-90183" custLinFactNeighborY="2546">
        <dgm:presLayoutVars>
          <dgm:bulletEnabled val="1"/>
        </dgm:presLayoutVars>
      </dgm:prSet>
      <dgm:spPr/>
    </dgm:pt>
    <dgm:pt modelId="{4CC1D1F6-D006-4E6D-A901-83AF823B498A}" type="pres">
      <dgm:prSet presAssocID="{952EB42A-B2FE-49C4-AE13-4C14715ABE20}" presName="sibTrans" presStyleCnt="0"/>
      <dgm:spPr/>
    </dgm:pt>
    <dgm:pt modelId="{BF698A55-7A8D-48EB-9C81-96AC0675F1BD}" type="pres">
      <dgm:prSet presAssocID="{D42443A8-A9B1-4A3A-9BED-7BA0AEAF47CF}" presName="textNode" presStyleLbl="node1" presStyleIdx="3" presStyleCnt="4" custScaleX="109065" custScaleY="98214" custLinFactX="-7033" custLinFactNeighborX="-100000" custLinFactNeighborY="795">
        <dgm:presLayoutVars>
          <dgm:bulletEnabled val="1"/>
        </dgm:presLayoutVars>
      </dgm:prSet>
      <dgm:spPr/>
    </dgm:pt>
  </dgm:ptLst>
  <dgm:cxnLst>
    <dgm:cxn modelId="{22238F15-0E1E-46A4-BC7D-18A62CB149E5}" srcId="{8DF5EE4B-61F9-49F4-8A23-469657C2E794}" destId="{D42443A8-A9B1-4A3A-9BED-7BA0AEAF47CF}" srcOrd="3" destOrd="0" parTransId="{714DA32B-33C3-40E7-9473-AD5DA11EACB3}" sibTransId="{ADFB7908-93BE-4C37-BF94-B7B08F1036D9}"/>
    <dgm:cxn modelId="{AC70F438-8103-49D2-961E-300E83D7EACE}" type="presOf" srcId="{A2A28297-6A0E-48AE-A0D7-3B8F8F3256CD}" destId="{89A2E5F4-BCD4-4E31-A5B3-3353C0117F8D}" srcOrd="0" destOrd="0" presId="urn:microsoft.com/office/officeart/2005/8/layout/hProcess9"/>
    <dgm:cxn modelId="{AA558E61-3921-407F-9E1D-AE176DD0BB51}" srcId="{8DF5EE4B-61F9-49F4-8A23-469657C2E794}" destId="{A2A28297-6A0E-48AE-A0D7-3B8F8F3256CD}" srcOrd="0" destOrd="0" parTransId="{3E813BA6-76A0-4C37-B2AB-B105157CDD7B}" sibTransId="{5E8FA7AF-1240-4746-BDE2-70B170C3398A}"/>
    <dgm:cxn modelId="{34DB2CA4-D6F2-43DA-8EB2-6E3F5B246999}" type="presOf" srcId="{D42443A8-A9B1-4A3A-9BED-7BA0AEAF47CF}" destId="{BF698A55-7A8D-48EB-9C81-96AC0675F1BD}" srcOrd="0" destOrd="0" presId="urn:microsoft.com/office/officeart/2005/8/layout/hProcess9"/>
    <dgm:cxn modelId="{C14AF2B0-CECE-422B-8B86-F71F5AD259E7}" type="presOf" srcId="{814294EC-4731-4BAB-810F-3D065CF1A44D}" destId="{E6501237-9603-43D2-8C01-5D20CFC9EEF0}" srcOrd="0" destOrd="0" presId="urn:microsoft.com/office/officeart/2005/8/layout/hProcess9"/>
    <dgm:cxn modelId="{950FE9B2-88E3-40E2-B614-920695AD1B46}" srcId="{8DF5EE4B-61F9-49F4-8A23-469657C2E794}" destId="{814294EC-4731-4BAB-810F-3D065CF1A44D}" srcOrd="2" destOrd="0" parTransId="{D1345975-C22C-4A21-B960-4B7087E3F3C1}" sibTransId="{952EB42A-B2FE-49C4-AE13-4C14715ABE20}"/>
    <dgm:cxn modelId="{8ADE7BD0-F3D0-481F-ACB3-93A8DB3D7CA9}" type="presOf" srcId="{5F2B5E88-41F3-4A33-8F86-51201F3CA857}" destId="{8FA5EE87-B6F2-45C2-A454-199D108D489A}" srcOrd="0" destOrd="0" presId="urn:microsoft.com/office/officeart/2005/8/layout/hProcess9"/>
    <dgm:cxn modelId="{2B58FAF0-5BEA-4B92-AE8A-8EC4B2B2DD64}" srcId="{8DF5EE4B-61F9-49F4-8A23-469657C2E794}" destId="{5F2B5E88-41F3-4A33-8F86-51201F3CA857}" srcOrd="1" destOrd="0" parTransId="{42CCA88F-3EBA-4130-ACF3-F310896AF254}" sibTransId="{EEE0864E-05F9-43C3-BD8E-0499961828D3}"/>
    <dgm:cxn modelId="{C6601CFB-E516-4BFE-8904-CB7EB7693440}" type="presOf" srcId="{8DF5EE4B-61F9-49F4-8A23-469657C2E794}" destId="{399D1A36-0CCF-4CC5-BB4B-A94536ADFC21}" srcOrd="0" destOrd="0" presId="urn:microsoft.com/office/officeart/2005/8/layout/hProcess9"/>
    <dgm:cxn modelId="{ADBA3BC0-7621-44C3-95F2-A00451FCC4C7}" type="presParOf" srcId="{399D1A36-0CCF-4CC5-BB4B-A94536ADFC21}" destId="{59749499-ADA5-4488-A8EA-639D0DF89978}" srcOrd="0" destOrd="0" presId="urn:microsoft.com/office/officeart/2005/8/layout/hProcess9"/>
    <dgm:cxn modelId="{EFB37ADD-1A3A-43B5-9DCB-BFA921208D7C}" type="presParOf" srcId="{399D1A36-0CCF-4CC5-BB4B-A94536ADFC21}" destId="{88EC00A5-0119-4251-AB4F-2E134295CFBF}" srcOrd="1" destOrd="0" presId="urn:microsoft.com/office/officeart/2005/8/layout/hProcess9"/>
    <dgm:cxn modelId="{C3C74053-5D8D-49E8-9ED9-764D0E13CF1D}" type="presParOf" srcId="{88EC00A5-0119-4251-AB4F-2E134295CFBF}" destId="{89A2E5F4-BCD4-4E31-A5B3-3353C0117F8D}" srcOrd="0" destOrd="0" presId="urn:microsoft.com/office/officeart/2005/8/layout/hProcess9"/>
    <dgm:cxn modelId="{41BC1DA5-FC93-4D5B-9455-83784E15F4AB}" type="presParOf" srcId="{88EC00A5-0119-4251-AB4F-2E134295CFBF}" destId="{702C86C6-B784-4177-A6A5-BCF0971A3DA5}" srcOrd="1" destOrd="0" presId="urn:microsoft.com/office/officeart/2005/8/layout/hProcess9"/>
    <dgm:cxn modelId="{D61404C9-E0F4-4C81-95FE-E340F48A8E33}" type="presParOf" srcId="{88EC00A5-0119-4251-AB4F-2E134295CFBF}" destId="{8FA5EE87-B6F2-45C2-A454-199D108D489A}" srcOrd="2" destOrd="0" presId="urn:microsoft.com/office/officeart/2005/8/layout/hProcess9"/>
    <dgm:cxn modelId="{0D808E57-E374-492A-A1CC-698500FD764D}" type="presParOf" srcId="{88EC00A5-0119-4251-AB4F-2E134295CFBF}" destId="{6CAB2D70-64E3-4F44-8A8A-5B7C87B9D7AC}" srcOrd="3" destOrd="0" presId="urn:microsoft.com/office/officeart/2005/8/layout/hProcess9"/>
    <dgm:cxn modelId="{7439F253-B3E7-4375-AF8D-86AF36BC1197}" type="presParOf" srcId="{88EC00A5-0119-4251-AB4F-2E134295CFBF}" destId="{E6501237-9603-43D2-8C01-5D20CFC9EEF0}" srcOrd="4" destOrd="0" presId="urn:microsoft.com/office/officeart/2005/8/layout/hProcess9"/>
    <dgm:cxn modelId="{42B951D1-09E7-4CBC-8860-532BA7AA0A7D}" type="presParOf" srcId="{88EC00A5-0119-4251-AB4F-2E134295CFBF}" destId="{4CC1D1F6-D006-4E6D-A901-83AF823B498A}" srcOrd="5" destOrd="0" presId="urn:microsoft.com/office/officeart/2005/8/layout/hProcess9"/>
    <dgm:cxn modelId="{0A6387EC-B2FB-4FBD-9A15-80A191AA8B15}" type="presParOf" srcId="{88EC00A5-0119-4251-AB4F-2E134295CFBF}" destId="{BF698A55-7A8D-48EB-9C81-96AC0675F1BD}"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37C0BB"/>
        </a:solidFill>
        <a:effectLst>
          <a:outerShdw blurRad="63500" algn="ctr" rotWithShape="0">
            <a:prstClr val="black">
              <a:alpha val="40000"/>
            </a:prstClr>
          </a:outerShdw>
        </a:effectLst>
      </dgm:spPr>
      <dgm:t>
        <a:bodyPr/>
        <a:lstStyle/>
        <a:p>
          <a:pPr algn="l"/>
          <a:r>
            <a:rPr lang="en-US" sz="1000" b="1"/>
            <a:t>Report 14.1</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14.2</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solidFill>
                <a:schemeClr val="tx1">
                  <a:lumMod val="85000"/>
                  <a:lumOff val="15000"/>
                </a:schemeClr>
              </a:solidFill>
              <a:latin typeface="Arial"/>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Student Absenteeism - Count</a:t>
          </a:r>
          <a:endParaRPr lang="en-US" sz="1000">
            <a:solidFill>
              <a:schemeClr val="tx1">
                <a:lumMod val="85000"/>
                <a:lumOff val="15000"/>
              </a:schemeClr>
            </a:solidFill>
          </a:endParaRPr>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solidFill>
                <a:schemeClr val="tx1">
                  <a:lumMod val="85000"/>
                  <a:lumOff val="15000"/>
                </a:schemeClr>
              </a:solidFill>
              <a:latin typeface="Arial"/>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Student Absences  – Student List</a:t>
          </a:r>
          <a:endParaRPr lang="en-US" sz="1000">
            <a:solidFill>
              <a:schemeClr val="tx1">
                <a:lumMod val="85000"/>
                <a:lumOff val="15000"/>
              </a:schemeClr>
            </a:solidFill>
          </a:endParaRPr>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3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37C0BB"/>
        </a:solidFill>
        <a:effectLst>
          <a:outerShdw blurRad="63500" algn="ctr" rotWithShape="0">
            <a:prstClr val="black">
              <a:alpha val="40000"/>
            </a:prstClr>
          </a:outerShdw>
        </a:effectLst>
      </dgm:spPr>
      <dgm:t>
        <a:bodyPr/>
        <a:lstStyle/>
        <a:p>
          <a:pPr algn="l"/>
          <a:r>
            <a:rPr lang="en-US" sz="1000" b="1"/>
            <a:t>Report 7.10</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7.12</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Incident Count</a:t>
          </a:r>
          <a:endParaRPr lang="en-US" sz="1000">
            <a:solidFill>
              <a:schemeClr val="tx1">
                <a:lumMod val="85000"/>
                <a:lumOff val="15000"/>
              </a:schemeClr>
            </a:solidFill>
          </a:endParaRPr>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solidFill>
                <a:schemeClr val="tx1">
                  <a:lumMod val="85000"/>
                  <a:lumOff val="15000"/>
                </a:schemeClr>
              </a:solidFill>
              <a:hlinkClick xmlns:r="http://schemas.openxmlformats.org/officeDocument/2006/relationships" r:id="rId2">
                <a:extLst>
                  <a:ext uri="{A12FA001-AC4F-418D-AE19-62706E023703}">
                    <ahyp:hlinkClr xmlns:ahyp="http://schemas.microsoft.com/office/drawing/2018/hyperlinkcolor" val="tx"/>
                  </a:ext>
                </a:extLst>
              </a:hlinkClick>
            </a:rPr>
            <a:t>Incident Results - Student List</a:t>
          </a:r>
          <a:endParaRPr lang="en-US" sz="1000">
            <a:solidFill>
              <a:schemeClr val="tx1">
                <a:lumMod val="85000"/>
                <a:lumOff val="15000"/>
              </a:schemeClr>
            </a:solidFill>
          </a:endParaRPr>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custLinFactY="-36424" custLinFactNeighborX="-15337" custLinFactNeighborY="-100000"/>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custLinFactY="100000" custLinFactNeighborX="33531" custLinFactNeighborY="121908"/>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42"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37C0BB"/>
        </a:solidFill>
        <a:ln>
          <a:noFill/>
        </a:ln>
        <a:effectLst>
          <a:outerShdw blurRad="63500" algn="ctr" rotWithShape="0">
            <a:prstClr val="black">
              <a:alpha val="40000"/>
            </a:prstClr>
          </a:outerShdw>
        </a:effectLst>
      </dgm:spPr>
      <dgm:t>
        <a:bodyPr/>
        <a:lstStyle/>
        <a:p>
          <a:pPr algn="l"/>
          <a:r>
            <a:rPr lang="en-US" sz="1000" b="1"/>
            <a:t>Report 7.11</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3904E9C-8F03-42CF-BDFF-DF6070A79D09}">
      <dgm:prSet custT="1"/>
      <dgm:spPr>
        <a:ln>
          <a:solidFill>
            <a:srgbClr val="3DC1BD"/>
          </a:solidFill>
        </a:ln>
      </dgm:spPr>
      <dgm:t>
        <a:bodyPr/>
        <a:lstStyle/>
        <a:p>
          <a:pPr algn="l">
            <a:buFont typeface="Arial" panose="020B0604020202020204" pitchFamily="34" charset="0"/>
            <a:buChar char="•"/>
          </a:pPr>
          <a:r>
            <a:rPr lang="en-US" sz="1000" b="0" i="0">
              <a:solidFill>
                <a:schemeClr val="tx1">
                  <a:lumMod val="85000"/>
                  <a:lumOff val="15000"/>
                </a:schemeClr>
              </a:solidFill>
              <a:latin typeface="+mn-lt"/>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Incident Result – Count</a:t>
          </a:r>
          <a:endParaRPr lang="en-US" sz="1000">
            <a:solidFill>
              <a:schemeClr val="tx1">
                <a:lumMod val="85000"/>
                <a:lumOff val="15000"/>
              </a:schemeClr>
            </a:solidFill>
            <a:latin typeface="+mn-lt"/>
          </a:endParaRPr>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1">
        <dgm:presLayoutVars>
          <dgm:chMax val="0"/>
          <dgm:chPref val="0"/>
          <dgm:bulletEnabled val="1"/>
        </dgm:presLayoutVars>
      </dgm:prSet>
      <dgm:spPr/>
    </dgm:pt>
    <dgm:pt modelId="{4DE38B94-ADA1-4DB4-9B61-A6845C6DDA7A}" type="pres">
      <dgm:prSet presAssocID="{B9516B90-F720-467C-9D0A-343B150499FC}" presName="parSh" presStyleLbl="node1" presStyleIdx="0" presStyleCnt="1"/>
      <dgm:spPr/>
    </dgm:pt>
    <dgm:pt modelId="{9A61074C-906C-4281-BF99-686A1EFB894F}" type="pres">
      <dgm:prSet presAssocID="{B9516B90-F720-467C-9D0A-343B150499FC}" presName="desTx" presStyleLbl="fgAcc1" presStyleIdx="0" presStyleCnt="1" custLinFactNeighborX="2778" custLinFactNeighborY="-3936">
        <dgm:presLayoutVars>
          <dgm:bulletEnabled val="1"/>
        </dgm:presLayoutVars>
      </dgm:prSet>
      <dgm:spPr/>
    </dgm:pt>
  </dgm:ptLst>
  <dgm:cxnLst>
    <dgm:cxn modelId="{86ED4B45-EFD2-4E78-9D2B-1EB861E26714}" type="presOf" srcId="{5854CFED-34C8-49A9-840D-CFD044C71F75}" destId="{C5C72BCD-BC80-4D2A-88E7-6A38531F9047}" srcOrd="0" destOrd="0" presId="urn:microsoft.com/office/officeart/2005/8/layout/process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Lst>
  <dgm:bg>
    <a:noFill/>
  </dgm:bg>
  <dgm:whole>
    <a:ln>
      <a:noFill/>
    </a:ln>
  </dgm:whole>
  <dgm:extLst>
    <a:ext uri="http://schemas.microsoft.com/office/drawing/2008/diagram">
      <dsp:dataModelExt xmlns:dsp="http://schemas.microsoft.com/office/drawing/2008/diagram" relId="rId4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37C0BB"/>
        </a:solidFill>
        <a:effectLst>
          <a:outerShdw blurRad="63500" algn="ctr" rotWithShape="0">
            <a:prstClr val="black">
              <a:alpha val="40000"/>
            </a:prstClr>
          </a:outerShdw>
        </a:effectLst>
      </dgm:spPr>
      <dgm:t>
        <a:bodyPr/>
        <a:lstStyle/>
        <a:p>
          <a:pPr algn="l"/>
          <a:r>
            <a:rPr lang="en-US" sz="1000" b="1"/>
            <a:t>Report 7.13</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7.14</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Student Offense - Count by Offense</a:t>
          </a:r>
          <a:endParaRPr lang="en-US" sz="1000">
            <a:solidFill>
              <a:schemeClr val="tx1">
                <a:lumMod val="85000"/>
                <a:lumOff val="15000"/>
              </a:schemeClr>
            </a:solidFill>
          </a:endParaRPr>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solidFill>
                <a:schemeClr val="tx1">
                  <a:lumMod val="85000"/>
                  <a:lumOff val="15000"/>
                </a:schemeClr>
              </a:solidFill>
              <a:hlinkClick xmlns:r="http://schemas.openxmlformats.org/officeDocument/2006/relationships" r:id="rId2">
                <a:extLst>
                  <a:ext uri="{A12FA001-AC4F-418D-AE19-62706E023703}">
                    <ahyp:hlinkClr xmlns:ahyp="http://schemas.microsoft.com/office/drawing/2018/hyperlinkcolor" val="tx"/>
                  </a:ext>
                </a:extLst>
              </a:hlinkClick>
            </a:rPr>
            <a:t>Incident Offense– Student List</a:t>
          </a:r>
          <a:endParaRPr lang="en-US" sz="1000">
            <a:solidFill>
              <a:schemeClr val="tx1">
                <a:lumMod val="85000"/>
                <a:lumOff val="15000"/>
              </a:schemeClr>
            </a:solidFill>
          </a:endParaRPr>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52"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37C0BB"/>
        </a:solidFill>
        <a:effectLst>
          <a:outerShdw blurRad="63500" algn="ctr" rotWithShape="0">
            <a:prstClr val="black">
              <a:alpha val="40000"/>
            </a:prstClr>
          </a:outerShdw>
        </a:effectLst>
      </dgm:spPr>
      <dgm:t>
        <a:bodyPr/>
        <a:lstStyle/>
        <a:p>
          <a:pPr algn="l"/>
          <a:r>
            <a:rPr lang="en-US" sz="1000" b="1"/>
            <a:t>Report 7.16</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7.18</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Incident Removals for Students with Disabilities – Count </a:t>
          </a:r>
          <a:endParaRPr lang="en-US" sz="1000">
            <a:solidFill>
              <a:schemeClr val="tx1">
                <a:lumMod val="85000"/>
                <a:lumOff val="15000"/>
              </a:schemeClr>
            </a:solidFill>
          </a:endParaRPr>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a:solidFill>
                <a:schemeClr val="tx1">
                  <a:lumMod val="85000"/>
                  <a:lumOff val="15000"/>
                </a:schemeClr>
              </a:solidFill>
              <a:hlinkClick xmlns:r="http://schemas.openxmlformats.org/officeDocument/2006/relationships" r:id="rId2">
                <a:extLst>
                  <a:ext uri="{A12FA001-AC4F-418D-AE19-62706E023703}">
                    <ahyp:hlinkClr xmlns:ahyp="http://schemas.microsoft.com/office/drawing/2018/hyperlinkcolor" val="tx"/>
                  </a:ext>
                </a:extLst>
              </a:hlinkClick>
            </a:rPr>
            <a:t>Incident Removals for Students with Disabilities – Student List</a:t>
          </a:r>
          <a:endParaRPr lang="en-US" sz="1000">
            <a:solidFill>
              <a:schemeClr val="tx1">
                <a:lumMod val="85000"/>
                <a:lumOff val="15000"/>
              </a:schemeClr>
            </a:solidFill>
          </a:endParaRPr>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custLinFactY="95324" custLinFactNeighborX="51229" custLinFactNeighborY="100000"/>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5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37C0BB"/>
        </a:solidFill>
        <a:effectLst>
          <a:outerShdw blurRad="63500" algn="ctr" rotWithShape="0">
            <a:prstClr val="black">
              <a:alpha val="40000"/>
            </a:prstClr>
          </a:outerShdw>
        </a:effectLst>
      </dgm:spPr>
      <dgm:t>
        <a:bodyPr/>
        <a:lstStyle/>
        <a:p>
          <a:pPr algn="l"/>
          <a:r>
            <a:rPr lang="en-US" sz="1000" b="1"/>
            <a:t>Report 7.17</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Unilateral Removals for Students with Disabilities - Count</a:t>
          </a:r>
          <a:endParaRPr lang="en-US" sz="1000">
            <a:solidFill>
              <a:schemeClr val="tx1">
                <a:lumMod val="85000"/>
                <a:lumOff val="15000"/>
              </a:schemeClr>
            </a:solidFill>
          </a:endParaRPr>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1">
        <dgm:presLayoutVars>
          <dgm:chMax val="0"/>
          <dgm:chPref val="0"/>
          <dgm:bulletEnabled val="1"/>
        </dgm:presLayoutVars>
      </dgm:prSet>
      <dgm:spPr/>
    </dgm:pt>
    <dgm:pt modelId="{4DE38B94-ADA1-4DB4-9B61-A6845C6DDA7A}" type="pres">
      <dgm:prSet presAssocID="{B9516B90-F720-467C-9D0A-343B150499FC}" presName="parSh" presStyleLbl="node1" presStyleIdx="0" presStyleCnt="1"/>
      <dgm:spPr/>
    </dgm:pt>
    <dgm:pt modelId="{9A61074C-906C-4281-BF99-686A1EFB894F}" type="pres">
      <dgm:prSet presAssocID="{B9516B90-F720-467C-9D0A-343B150499FC}" presName="desTx" presStyleLbl="fgAcc1" presStyleIdx="0" presStyleCnt="1">
        <dgm:presLayoutVars>
          <dgm:bulletEnabled val="1"/>
        </dgm:presLayoutVars>
      </dgm:prSet>
      <dgm:spPr/>
    </dgm:pt>
  </dgm:ptLst>
  <dgm:cxnLst>
    <dgm:cxn modelId="{86ED4B45-EFD2-4E78-9D2B-1EB861E26714}" type="presOf" srcId="{5854CFED-34C8-49A9-840D-CFD044C71F75}" destId="{C5C72BCD-BC80-4D2A-88E7-6A38531F9047}" srcOrd="0" destOrd="0" presId="urn:microsoft.com/office/officeart/2005/8/layout/process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Lst>
  <dgm:bg>
    <a:noFill/>
  </dgm:bg>
  <dgm:whole>
    <a:ln>
      <a:noFill/>
    </a:ln>
  </dgm:whole>
  <dgm:extLst>
    <a:ext uri="http://schemas.microsoft.com/office/drawing/2008/diagram">
      <dsp:dataModelExt xmlns:dsp="http://schemas.microsoft.com/office/drawing/2008/diagram" relId="rId62"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3"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solidFill>
          <a:srgbClr val="37C0BB"/>
        </a:solidFill>
        <a:effectLst>
          <a:outerShdw blurRad="63500" algn="ctr" rotWithShape="0">
            <a:prstClr val="black">
              <a:alpha val="40000"/>
            </a:prstClr>
          </a:outerShdw>
        </a:effectLst>
      </dgm:spPr>
      <dgm:t>
        <a:bodyPr/>
        <a:lstStyle/>
        <a:p>
          <a:pPr algn="l"/>
          <a:r>
            <a:rPr lang="en-US" sz="1000" b="1"/>
            <a:t>Report 5.1</a:t>
          </a:r>
        </a:p>
      </dgm:t>
    </dgm:pt>
    <dgm:pt modelId="{D67661EB-63E2-4113-918D-067E0CB6DEA0}" type="parTrans" cxnId="{3956EF6A-CBEA-4396-B66B-F77BCCE2CA67}">
      <dgm:prSet/>
      <dgm:spPr/>
      <dgm:t>
        <a:bodyPr/>
        <a:lstStyle/>
        <a:p>
          <a:pPr algn="l"/>
          <a:endParaRPr lang="en-US" sz="1000"/>
        </a:p>
      </dgm:t>
    </dgm:pt>
    <dgm:pt modelId="{0F8C27DA-6DC1-4259-A2A3-54F9208C20BB}" type="sibTrans" cxnId="{3956EF6A-CBEA-4396-B66B-F77BCCE2CA67}">
      <dgm:prSet custT="1"/>
      <dgm:spPr>
        <a:solidFill>
          <a:srgbClr val="FFBBB5"/>
        </a:solidFill>
      </dgm:spPr>
      <dgm:t>
        <a:bodyPr/>
        <a:lstStyle/>
        <a:p>
          <a:pPr algn="l"/>
          <a:endParaRPr lang="en-US" sz="1000"/>
        </a:p>
      </dgm:t>
    </dgm:pt>
    <dgm:pt modelId="{618AB715-26CB-42F6-A400-AEBCED27021F}">
      <dgm:prSet phldrT="[Text]" custT="1"/>
      <dgm:spPr>
        <a:solidFill>
          <a:srgbClr val="FF715B"/>
        </a:solidFill>
        <a:effectLst>
          <a:outerShdw blurRad="63500" algn="ctr" rotWithShape="0">
            <a:prstClr val="black">
              <a:alpha val="40000"/>
            </a:prstClr>
          </a:outerShdw>
        </a:effectLst>
      </dgm:spPr>
      <dgm:t>
        <a:bodyPr/>
        <a:lstStyle/>
        <a:p>
          <a:pPr algn="l"/>
          <a:r>
            <a:rPr lang="en-US" sz="1000" b="1"/>
            <a:t>Report 5.3</a:t>
          </a:r>
        </a:p>
      </dgm:t>
    </dgm:pt>
    <dgm:pt modelId="{11190C7B-DF44-4B6C-B35A-05AE849CEA61}" type="parTrans" cxnId="{88655F68-1414-4DE9-91CE-BA755D675430}">
      <dgm:prSet/>
      <dgm:spPr/>
      <dgm:t>
        <a:bodyPr/>
        <a:lstStyle/>
        <a:p>
          <a:pPr algn="l"/>
          <a:endParaRPr lang="en-US" sz="1000"/>
        </a:p>
      </dgm:t>
    </dgm:pt>
    <dgm:pt modelId="{C0263583-3CD0-4D64-B33E-B5B1EA85CA93}" type="sibTrans" cxnId="{88655F68-1414-4DE9-91CE-BA755D675430}">
      <dgm:prSet/>
      <dgm:spPr/>
      <dgm:t>
        <a:bodyPr/>
        <a:lstStyle/>
        <a:p>
          <a:pPr algn="l"/>
          <a:endParaRPr lang="en-US" sz="1000"/>
        </a:p>
      </dgm:t>
    </dgm:pt>
    <dgm:pt modelId="{63904E9C-8F03-42CF-BDFF-DF6070A79D09}">
      <dgm:prSet custT="1"/>
      <dgm:spPr>
        <a:ln>
          <a:solidFill>
            <a:srgbClr val="37C0BB"/>
          </a:solidFill>
        </a:ln>
      </dgm:spPr>
      <dgm:t>
        <a:bodyPr/>
        <a:lstStyle/>
        <a:p>
          <a:pPr algn="l">
            <a:buFont typeface="Arial" panose="020B0604020202020204" pitchFamily="34" charset="0"/>
            <a:buChar char="•"/>
          </a:pPr>
          <a:r>
            <a:rPr lang="en-US" sz="1000">
              <a:solidFill>
                <a:schemeClr val="tx1">
                  <a:lumMod val="85000"/>
                  <a:lumOff val="15000"/>
                </a:schemeClr>
              </a:solidFill>
              <a:latin typeface="Arial"/>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Program Participants - Count</a:t>
          </a:r>
          <a:endParaRPr lang="en-US" sz="1000">
            <a:solidFill>
              <a:schemeClr val="tx1">
                <a:lumMod val="85000"/>
                <a:lumOff val="15000"/>
              </a:schemeClr>
            </a:solidFill>
          </a:endParaRPr>
        </a:p>
      </dgm:t>
    </dgm:pt>
    <dgm:pt modelId="{5CE24ACA-CE0B-41F0-ACFD-DE56BD4B0278}" type="parTrans" cxnId="{0A53BB7E-B76E-4716-9877-3A3839B43954}">
      <dgm:prSet/>
      <dgm:spPr/>
      <dgm:t>
        <a:bodyPr/>
        <a:lstStyle/>
        <a:p>
          <a:pPr algn="l"/>
          <a:endParaRPr lang="en-US" sz="1000"/>
        </a:p>
      </dgm:t>
    </dgm:pt>
    <dgm:pt modelId="{AB815A70-F64F-4BD9-B4EA-5515BDDD32E2}" type="sibTrans" cxnId="{0A53BB7E-B76E-4716-9877-3A3839B43954}">
      <dgm:prSet/>
      <dgm:spPr/>
      <dgm:t>
        <a:bodyPr/>
        <a:lstStyle/>
        <a:p>
          <a:pPr algn="l"/>
          <a:endParaRPr lang="en-US" sz="1000"/>
        </a:p>
      </dgm:t>
    </dgm:pt>
    <dgm:pt modelId="{E8D81670-0E91-4C55-ADFA-6C5722551414}">
      <dgm:prSet custT="1"/>
      <dgm:spPr>
        <a:ln>
          <a:solidFill>
            <a:srgbClr val="FF715B"/>
          </a:solidFill>
        </a:ln>
      </dgm:spPr>
      <dgm:t>
        <a:bodyPr/>
        <a:lstStyle/>
        <a:p>
          <a:pPr algn="l">
            <a:buFont typeface="Arial" panose="020B0604020202020204" pitchFamily="34" charset="0"/>
            <a:buChar char="•"/>
          </a:pPr>
          <a:r>
            <a:rPr lang="en-US" sz="1000" u="sng">
              <a:solidFill>
                <a:schemeClr val="tx1">
                  <a:lumMod val="85000"/>
                  <a:lumOff val="15000"/>
                </a:schemeClr>
              </a:solidFill>
              <a:latin typeface="Arial"/>
              <a:ea typeface="+mn-ea"/>
              <a:cs typeface="+mn-cs"/>
            </a:rPr>
            <a:t>Program Participants </a:t>
          </a:r>
          <a:r>
            <a:rPr lang="en-US" sz="1000" u="sng">
              <a:solidFill>
                <a:schemeClr val="tx1">
                  <a:lumMod val="85000"/>
                  <a:lumOff val="15000"/>
                </a:schemeClr>
              </a:solidFill>
              <a:latin typeface="Arial"/>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List</a:t>
          </a:r>
          <a:endParaRPr lang="en-US" sz="1000" u="sng">
            <a:solidFill>
              <a:schemeClr val="tx1">
                <a:lumMod val="85000"/>
                <a:lumOff val="15000"/>
              </a:schemeClr>
            </a:solidFill>
          </a:endParaRPr>
        </a:p>
      </dgm:t>
    </dgm:pt>
    <dgm:pt modelId="{780D8561-CDE4-46FE-91CF-2269384A33FF}" type="parTrans" cxnId="{0035071E-D413-4107-9CD8-142548DCEEC6}">
      <dgm:prSet/>
      <dgm:spPr/>
      <dgm:t>
        <a:bodyPr/>
        <a:lstStyle/>
        <a:p>
          <a:pPr algn="l"/>
          <a:endParaRPr lang="en-US" sz="1000"/>
        </a:p>
      </dgm:t>
    </dgm:pt>
    <dgm:pt modelId="{DD947B75-7FFC-4E76-A542-B3F6AB9E4C13}" type="sibTrans" cxnId="{0035071E-D413-4107-9CD8-142548DCEEC6}">
      <dgm:prSet/>
      <dgm:spPr/>
      <dgm:t>
        <a:bodyPr/>
        <a:lstStyle/>
        <a:p>
          <a:pPr algn="l"/>
          <a:endParaRPr lang="en-US" sz="1000"/>
        </a:p>
      </dgm:t>
    </dgm:pt>
    <dgm:pt modelId="{48C9124F-9BDC-46A8-A982-3D24A3A4A5DA}">
      <dgm:prSet custT="1"/>
      <dgm:spPr/>
      <dgm:t>
        <a:bodyPr/>
        <a:lstStyle/>
        <a:p>
          <a:pPr algn="l">
            <a:buFont typeface="Arial" panose="020B0604020202020204" pitchFamily="34" charset="0"/>
            <a:buChar char="•"/>
          </a:pPr>
          <a:endParaRPr lang="en-US" sz="1000">
            <a:solidFill>
              <a:schemeClr val="tx1">
                <a:lumMod val="85000"/>
                <a:lumOff val="15000"/>
              </a:schemeClr>
            </a:solidFill>
            <a:latin typeface="Arial"/>
            <a:ea typeface="+mn-ea"/>
            <a:cs typeface="+mn-cs"/>
            <a:hlinkClick xmlns:r="http://schemas.openxmlformats.org/officeDocument/2006/relationships" r:id="rId1">
              <a:extLst>
                <a:ext uri="{A12FA001-AC4F-418D-AE19-62706E023703}">
                  <ahyp:hlinkClr xmlns:ahyp="http://schemas.microsoft.com/office/drawing/2018/hyperlinkcolor" val="tx"/>
                </a:ext>
              </a:extLst>
            </a:hlinkClick>
          </a:endParaRPr>
        </a:p>
      </dgm:t>
    </dgm:pt>
    <dgm:pt modelId="{9C1991F9-7C97-4D4F-B7F1-88CA10C335DD}" type="parTrans" cxnId="{6DA45B46-7D99-498A-BB33-4FB4BB3773BE}">
      <dgm:prSet/>
      <dgm:spPr/>
      <dgm:t>
        <a:bodyPr/>
        <a:lstStyle/>
        <a:p>
          <a:endParaRPr lang="en-US"/>
        </a:p>
      </dgm:t>
    </dgm:pt>
    <dgm:pt modelId="{C05FC754-A3ED-4EAD-A829-E364878D029A}" type="sibTrans" cxnId="{6DA45B46-7D99-498A-BB33-4FB4BB3773BE}">
      <dgm:prSet/>
      <dgm:spPr/>
      <dgm:t>
        <a:bodyPr/>
        <a:lstStyle/>
        <a:p>
          <a:endParaRPr lang="en-US"/>
        </a:p>
      </dgm:t>
    </dgm:pt>
    <dgm:pt modelId="{C5C72BCD-BC80-4D2A-88E7-6A38531F9047}" type="pres">
      <dgm:prSet presAssocID="{5854CFED-34C8-49A9-840D-CFD044C71F75}" presName="linearFlow" presStyleCnt="0">
        <dgm:presLayoutVars>
          <dgm:dir/>
          <dgm:animLvl val="lvl"/>
          <dgm:resizeHandles val="exact"/>
        </dgm:presLayoutVars>
      </dgm:prSet>
      <dgm:spPr/>
    </dgm:pt>
    <dgm:pt modelId="{1FA9F9D1-EACD-482C-AD4A-6B4BC3CCC5BD}" type="pres">
      <dgm:prSet presAssocID="{B9516B90-F720-467C-9D0A-343B150499FC}" presName="composite" presStyleCnt="0"/>
      <dgm:spPr/>
    </dgm:pt>
    <dgm:pt modelId="{959F475D-6E0D-4757-8FFB-5ABC79F506F5}" type="pres">
      <dgm:prSet presAssocID="{B9516B90-F720-467C-9D0A-343B150499FC}" presName="parTx" presStyleLbl="node1" presStyleIdx="0" presStyleCnt="2">
        <dgm:presLayoutVars>
          <dgm:chMax val="0"/>
          <dgm:chPref val="0"/>
          <dgm:bulletEnabled val="1"/>
        </dgm:presLayoutVars>
      </dgm:prSet>
      <dgm:spPr/>
    </dgm:pt>
    <dgm:pt modelId="{4DE38B94-ADA1-4DB4-9B61-A6845C6DDA7A}" type="pres">
      <dgm:prSet presAssocID="{B9516B90-F720-467C-9D0A-343B150499FC}" presName="parSh" presStyleLbl="node1" presStyleIdx="0" presStyleCnt="2"/>
      <dgm:spPr/>
    </dgm:pt>
    <dgm:pt modelId="{9A61074C-906C-4281-BF99-686A1EFB894F}" type="pres">
      <dgm:prSet presAssocID="{B9516B90-F720-467C-9D0A-343B150499FC}" presName="desTx" presStyleLbl="fgAcc1" presStyleIdx="0" presStyleCnt="2">
        <dgm:presLayoutVars>
          <dgm:bulletEnabled val="1"/>
        </dgm:presLayoutVars>
      </dgm:prSet>
      <dgm:spPr/>
    </dgm:pt>
    <dgm:pt modelId="{EFDAA157-E8C7-4FE5-BA1E-8C4B87A3E9BA}" type="pres">
      <dgm:prSet presAssocID="{0F8C27DA-6DC1-4259-A2A3-54F9208C20BB}" presName="sibTrans" presStyleLbl="sibTrans2D1" presStyleIdx="0" presStyleCnt="1"/>
      <dgm:spPr/>
    </dgm:pt>
    <dgm:pt modelId="{5A6A87CC-CE88-4699-8972-6D59982FB55F}" type="pres">
      <dgm:prSet presAssocID="{0F8C27DA-6DC1-4259-A2A3-54F9208C20BB}" presName="connTx" presStyleLbl="sibTrans2D1" presStyleIdx="0" presStyleCnt="1"/>
      <dgm:spPr/>
    </dgm:pt>
    <dgm:pt modelId="{8CEFDD42-99E2-49F9-B2A8-8BA12D7C2250}" type="pres">
      <dgm:prSet presAssocID="{618AB715-26CB-42F6-A400-AEBCED27021F}" presName="composite" presStyleCnt="0"/>
      <dgm:spPr/>
    </dgm:pt>
    <dgm:pt modelId="{692D9895-9CC2-4A4C-AD1E-56FF3489587F}" type="pres">
      <dgm:prSet presAssocID="{618AB715-26CB-42F6-A400-AEBCED27021F}" presName="parTx" presStyleLbl="node1" presStyleIdx="0" presStyleCnt="2">
        <dgm:presLayoutVars>
          <dgm:chMax val="0"/>
          <dgm:chPref val="0"/>
          <dgm:bulletEnabled val="1"/>
        </dgm:presLayoutVars>
      </dgm:prSet>
      <dgm:spPr/>
    </dgm:pt>
    <dgm:pt modelId="{60F25804-FC92-4D78-8128-845EC73FFC2E}" type="pres">
      <dgm:prSet presAssocID="{618AB715-26CB-42F6-A400-AEBCED27021F}" presName="parSh" presStyleLbl="node1" presStyleIdx="1" presStyleCnt="2"/>
      <dgm:spPr/>
    </dgm:pt>
    <dgm:pt modelId="{323EE4A5-29FA-4334-B1FE-B9F85140FA51}" type="pres">
      <dgm:prSet presAssocID="{618AB715-26CB-42F6-A400-AEBCED27021F}" presName="desTx" presStyleLbl="fgAcc1" presStyleIdx="1" presStyleCnt="2">
        <dgm:presLayoutVars>
          <dgm:bulletEnabled val="1"/>
        </dgm:presLayoutVars>
      </dgm:prSet>
      <dgm:spPr/>
    </dgm:pt>
  </dgm:ptLst>
  <dgm:cxnLst>
    <dgm:cxn modelId="{9ABA190B-B3EA-4600-9E9B-48D8452EF4FD}" type="presOf" srcId="{618AB715-26CB-42F6-A400-AEBCED27021F}" destId="{692D9895-9CC2-4A4C-AD1E-56FF3489587F}" srcOrd="0" destOrd="0" presId="urn:microsoft.com/office/officeart/2005/8/layout/process3"/>
    <dgm:cxn modelId="{0035071E-D413-4107-9CD8-142548DCEEC6}" srcId="{618AB715-26CB-42F6-A400-AEBCED27021F}" destId="{E8D81670-0E91-4C55-ADFA-6C5722551414}" srcOrd="0" destOrd="0" parTransId="{780D8561-CDE4-46FE-91CF-2269384A33FF}" sibTransId="{DD947B75-7FFC-4E76-A542-B3F6AB9E4C13}"/>
    <dgm:cxn modelId="{6BB6EA2D-F158-427A-8DD4-29E9E32589B2}" type="presOf" srcId="{E8D81670-0E91-4C55-ADFA-6C5722551414}" destId="{323EE4A5-29FA-4334-B1FE-B9F85140FA51}" srcOrd="0" destOrd="0" presId="urn:microsoft.com/office/officeart/2005/8/layout/process3"/>
    <dgm:cxn modelId="{86ED4B45-EFD2-4E78-9D2B-1EB861E26714}" type="presOf" srcId="{5854CFED-34C8-49A9-840D-CFD044C71F75}" destId="{C5C72BCD-BC80-4D2A-88E7-6A38531F9047}" srcOrd="0" destOrd="0" presId="urn:microsoft.com/office/officeart/2005/8/layout/process3"/>
    <dgm:cxn modelId="{6DA45B46-7D99-498A-BB33-4FB4BB3773BE}" srcId="{B9516B90-F720-467C-9D0A-343B150499FC}" destId="{48C9124F-9BDC-46A8-A982-3D24A3A4A5DA}" srcOrd="1" destOrd="0" parTransId="{9C1991F9-7C97-4D4F-B7F1-88CA10C335DD}" sibTransId="{C05FC754-A3ED-4EAD-A829-E364878D029A}"/>
    <dgm:cxn modelId="{88655F68-1414-4DE9-91CE-BA755D675430}" srcId="{5854CFED-34C8-49A9-840D-CFD044C71F75}" destId="{618AB715-26CB-42F6-A400-AEBCED27021F}" srcOrd="1" destOrd="0" parTransId="{11190C7B-DF44-4B6C-B35A-05AE849CEA61}" sibTransId="{C0263583-3CD0-4D64-B33E-B5B1EA85CA93}"/>
    <dgm:cxn modelId="{CE68CF69-FD57-4CFA-9E10-3ADAA4EBC8D7}" type="presOf" srcId="{B9516B90-F720-467C-9D0A-343B150499FC}" destId="{4DE38B94-ADA1-4DB4-9B61-A6845C6DDA7A}" srcOrd="1" destOrd="0" presId="urn:microsoft.com/office/officeart/2005/8/layout/process3"/>
    <dgm:cxn modelId="{3956EF6A-CBEA-4396-B66B-F77BCCE2CA67}" srcId="{5854CFED-34C8-49A9-840D-CFD044C71F75}" destId="{B9516B90-F720-467C-9D0A-343B150499FC}" srcOrd="0" destOrd="0" parTransId="{D67661EB-63E2-4113-918D-067E0CB6DEA0}" sibTransId="{0F8C27DA-6DC1-4259-A2A3-54F9208C20BB}"/>
    <dgm:cxn modelId="{48F6B24D-E7B6-446B-ADDD-8FC7B009C751}" type="presOf" srcId="{63904E9C-8F03-42CF-BDFF-DF6070A79D09}" destId="{9A61074C-906C-4281-BF99-686A1EFB894F}" srcOrd="0" destOrd="0" presId="urn:microsoft.com/office/officeart/2005/8/layout/process3"/>
    <dgm:cxn modelId="{08F8476E-1DAC-4F1B-9B71-212F39F502CB}" type="presOf" srcId="{0F8C27DA-6DC1-4259-A2A3-54F9208C20BB}" destId="{5A6A87CC-CE88-4699-8972-6D59982FB55F}" srcOrd="1" destOrd="0" presId="urn:microsoft.com/office/officeart/2005/8/layout/process3"/>
    <dgm:cxn modelId="{EA723A57-D378-4292-A26C-0EC82F682C99}" type="presOf" srcId="{0F8C27DA-6DC1-4259-A2A3-54F9208C20BB}" destId="{EFDAA157-E8C7-4FE5-BA1E-8C4B87A3E9BA}" srcOrd="0" destOrd="0" presId="urn:microsoft.com/office/officeart/2005/8/layout/process3"/>
    <dgm:cxn modelId="{15448C77-7690-42BD-AB15-4C4C8199A186}" type="presOf" srcId="{48C9124F-9BDC-46A8-A982-3D24A3A4A5DA}" destId="{9A61074C-906C-4281-BF99-686A1EFB894F}" srcOrd="0" destOrd="1" presId="urn:microsoft.com/office/officeart/2005/8/layout/process3"/>
    <dgm:cxn modelId="{0A53BB7E-B76E-4716-9877-3A3839B43954}" srcId="{B9516B90-F720-467C-9D0A-343B150499FC}" destId="{63904E9C-8F03-42CF-BDFF-DF6070A79D09}" srcOrd="0" destOrd="0" parTransId="{5CE24ACA-CE0B-41F0-ACFD-DE56BD4B0278}" sibTransId="{AB815A70-F64F-4BD9-B4EA-5515BDDD32E2}"/>
    <dgm:cxn modelId="{B1483C9D-E014-411F-9637-8E7E2E6CC959}" type="presOf" srcId="{B9516B90-F720-467C-9D0A-343B150499FC}" destId="{959F475D-6E0D-4757-8FFB-5ABC79F506F5}" srcOrd="0" destOrd="0" presId="urn:microsoft.com/office/officeart/2005/8/layout/process3"/>
    <dgm:cxn modelId="{616CD2FE-55BE-471E-9381-AAB14C05B0FC}" type="presOf" srcId="{618AB715-26CB-42F6-A400-AEBCED27021F}" destId="{60F25804-FC92-4D78-8128-845EC73FFC2E}" srcOrd="1" destOrd="0" presId="urn:microsoft.com/office/officeart/2005/8/layout/process3"/>
    <dgm:cxn modelId="{55BF5036-3D3C-459B-AAA6-A87F00105BDD}" type="presParOf" srcId="{C5C72BCD-BC80-4D2A-88E7-6A38531F9047}" destId="{1FA9F9D1-EACD-482C-AD4A-6B4BC3CCC5BD}" srcOrd="0" destOrd="0" presId="urn:microsoft.com/office/officeart/2005/8/layout/process3"/>
    <dgm:cxn modelId="{9D06F5A8-E425-4B4D-9982-EB9F84435628}" type="presParOf" srcId="{1FA9F9D1-EACD-482C-AD4A-6B4BC3CCC5BD}" destId="{959F475D-6E0D-4757-8FFB-5ABC79F506F5}" srcOrd="0" destOrd="0" presId="urn:microsoft.com/office/officeart/2005/8/layout/process3"/>
    <dgm:cxn modelId="{8FB7D72C-E570-41D1-9C9B-A935C35732F5}" type="presParOf" srcId="{1FA9F9D1-EACD-482C-AD4A-6B4BC3CCC5BD}" destId="{4DE38B94-ADA1-4DB4-9B61-A6845C6DDA7A}" srcOrd="1" destOrd="0" presId="urn:microsoft.com/office/officeart/2005/8/layout/process3"/>
    <dgm:cxn modelId="{397B056D-1116-49FA-B586-6CFA1DFCB130}" type="presParOf" srcId="{1FA9F9D1-EACD-482C-AD4A-6B4BC3CCC5BD}" destId="{9A61074C-906C-4281-BF99-686A1EFB894F}" srcOrd="2" destOrd="0" presId="urn:microsoft.com/office/officeart/2005/8/layout/process3"/>
    <dgm:cxn modelId="{AF546446-51D2-45DF-97E7-503C19E499C8}" type="presParOf" srcId="{C5C72BCD-BC80-4D2A-88E7-6A38531F9047}" destId="{EFDAA157-E8C7-4FE5-BA1E-8C4B87A3E9BA}" srcOrd="1" destOrd="0" presId="urn:microsoft.com/office/officeart/2005/8/layout/process3"/>
    <dgm:cxn modelId="{84CBAAB0-9C79-4EF1-AF37-CADCAB46199E}" type="presParOf" srcId="{EFDAA157-E8C7-4FE5-BA1E-8C4B87A3E9BA}" destId="{5A6A87CC-CE88-4699-8972-6D59982FB55F}" srcOrd="0" destOrd="0" presId="urn:microsoft.com/office/officeart/2005/8/layout/process3"/>
    <dgm:cxn modelId="{49052EEA-714F-4E72-BB23-7B43A2FC0EEF}" type="presParOf" srcId="{C5C72BCD-BC80-4D2A-88E7-6A38531F9047}" destId="{8CEFDD42-99E2-49F9-B2A8-8BA12D7C2250}" srcOrd="2" destOrd="0" presId="urn:microsoft.com/office/officeart/2005/8/layout/process3"/>
    <dgm:cxn modelId="{FC1BB515-CE1A-49A0-BF19-4F8774A40D10}" type="presParOf" srcId="{8CEFDD42-99E2-49F9-B2A8-8BA12D7C2250}" destId="{692D9895-9CC2-4A4C-AD1E-56FF3489587F}" srcOrd="0" destOrd="0" presId="urn:microsoft.com/office/officeart/2005/8/layout/process3"/>
    <dgm:cxn modelId="{A2DB804B-BA12-4C12-8C20-C5E21C3F53A9}" type="presParOf" srcId="{8CEFDD42-99E2-49F9-B2A8-8BA12D7C2250}" destId="{60F25804-FC92-4D78-8128-845EC73FFC2E}" srcOrd="1" destOrd="0" presId="urn:microsoft.com/office/officeart/2005/8/layout/process3"/>
    <dgm:cxn modelId="{3D123E99-E6B7-4893-B39E-4E0E46AD79EC}" type="presParOf" srcId="{8CEFDD42-99E2-49F9-B2A8-8BA12D7C2250}" destId="{323EE4A5-29FA-4334-B1FE-B9F85140FA51}" srcOrd="2" destOrd="0" presId="urn:microsoft.com/office/officeart/2005/8/layout/process3"/>
  </dgm:cxnLst>
  <dgm:bg>
    <a:noFill/>
  </dgm:bg>
  <dgm:whole/>
  <dgm:extLst>
    <a:ext uri="http://schemas.microsoft.com/office/drawing/2008/diagram">
      <dsp:dataModelExt xmlns:dsp="http://schemas.microsoft.com/office/drawing/2008/diagram" relId="rId6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5854CFED-34C8-49A9-840D-CFD044C71F75}"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9516B90-F720-467C-9D0A-343B150499FC}">
      <dgm:prSet phldrT="[Text]" custT="1"/>
      <dgm:spPr>
        <a:xfrm>
          <a:off x="0" y="0"/>
          <a:ext cx="686200" cy="431773"/>
        </a:xfrm>
        <a:prstGeom prst="roundRect">
          <a:avLst>
            <a:gd name="adj" fmla="val 10000"/>
          </a:avLst>
        </a:prstGeom>
        <a:solidFill>
          <a:srgbClr val="3DC1BD"/>
        </a:solidFill>
        <a:ln w="12700" cap="flat" cmpd="sng" algn="ctr">
          <a:solidFill>
            <a:srgbClr val="FFFFFF">
              <a:hueOff val="0"/>
              <a:satOff val="0"/>
              <a:lumOff val="0"/>
              <a:alphaOff val="0"/>
            </a:srgbClr>
          </a:solidFill>
          <a:prstDash val="solid"/>
          <a:miter lim="800000"/>
        </a:ln>
        <a:effectLst/>
      </dgm:spPr>
      <dgm:t>
        <a:bodyPr/>
        <a:lstStyle/>
        <a:p>
          <a:pPr algn="ctr">
            <a:buNone/>
          </a:pPr>
          <a:r>
            <a:rPr lang="en-US" sz="900" b="0">
              <a:solidFill>
                <a:srgbClr val="FFFFFF"/>
              </a:solidFill>
              <a:latin typeface="Arial" panose="020B0604020202020204"/>
              <a:ea typeface="+mn-ea"/>
              <a:cs typeface="+mn-cs"/>
            </a:rPr>
            <a:t>Aggregate Report</a:t>
          </a:r>
        </a:p>
      </dgm:t>
    </dgm:pt>
    <dgm:pt modelId="{D67661EB-63E2-4113-918D-067E0CB6DEA0}" type="parTrans" cxnId="{3956EF6A-CBEA-4396-B66B-F77BCCE2CA67}">
      <dgm:prSet/>
      <dgm:spPr/>
      <dgm:t>
        <a:bodyPr/>
        <a:lstStyle/>
        <a:p>
          <a:pPr algn="ctr"/>
          <a:endParaRPr lang="en-US" sz="1000" b="0"/>
        </a:p>
      </dgm:t>
    </dgm:pt>
    <dgm:pt modelId="{0F8C27DA-6DC1-4259-A2A3-54F9208C20BB}" type="sibTrans" cxnId="{3956EF6A-CBEA-4396-B66B-F77BCCE2CA67}">
      <dgm:prSet custT="1"/>
      <dgm:spPr>
        <a:xfrm rot="5400000">
          <a:off x="262093" y="442633"/>
          <a:ext cx="162013" cy="194298"/>
        </a:xfrm>
        <a:prstGeom prst="rightArrow">
          <a:avLst>
            <a:gd name="adj1" fmla="val 60000"/>
            <a:gd name="adj2" fmla="val 50000"/>
          </a:avLst>
        </a:prstGeom>
        <a:solidFill>
          <a:srgbClr val="FF715B"/>
        </a:solidFill>
        <a:ln>
          <a:noFill/>
        </a:ln>
        <a:effectLst/>
      </dgm:spPr>
      <dgm:t>
        <a:bodyPr/>
        <a:lstStyle/>
        <a:p>
          <a:pPr algn="ctr">
            <a:buNone/>
          </a:pPr>
          <a:endParaRPr lang="en-US" sz="1000" b="0">
            <a:solidFill>
              <a:srgbClr val="FFFFFF"/>
            </a:solidFill>
            <a:latin typeface="Arial" panose="020B0604020202020204"/>
            <a:ea typeface="+mn-ea"/>
            <a:cs typeface="+mn-cs"/>
          </a:endParaRPr>
        </a:p>
      </dgm:t>
    </dgm:pt>
    <dgm:pt modelId="{618AB715-26CB-42F6-A400-AEBCED27021F}">
      <dgm:prSet phldrT="[Text]" custT="1"/>
      <dgm:spPr>
        <a:xfrm>
          <a:off x="0" y="647792"/>
          <a:ext cx="686200" cy="431773"/>
        </a:xfrm>
        <a:prstGeom prst="roundRect">
          <a:avLst>
            <a:gd name="adj" fmla="val 10000"/>
          </a:avLst>
        </a:prstGeom>
        <a:solidFill>
          <a:srgbClr val="FF715B"/>
        </a:solidFill>
        <a:ln w="12700" cap="flat" cmpd="sng" algn="ctr">
          <a:solidFill>
            <a:srgbClr val="FFFFFF">
              <a:hueOff val="0"/>
              <a:satOff val="0"/>
              <a:lumOff val="0"/>
              <a:alphaOff val="0"/>
            </a:srgbClr>
          </a:solidFill>
          <a:prstDash val="solid"/>
          <a:miter lim="800000"/>
        </a:ln>
        <a:effectLst/>
      </dgm:spPr>
      <dgm:t>
        <a:bodyPr/>
        <a:lstStyle/>
        <a:p>
          <a:pPr algn="ctr">
            <a:buNone/>
          </a:pPr>
          <a:r>
            <a:rPr lang="en-US" sz="900" b="0">
              <a:solidFill>
                <a:srgbClr val="FFFFFF"/>
              </a:solidFill>
              <a:latin typeface="Arial" panose="020B0604020202020204"/>
              <a:ea typeface="+mn-ea"/>
              <a:cs typeface="+mn-cs"/>
            </a:rPr>
            <a:t>Supporting Report</a:t>
          </a:r>
        </a:p>
      </dgm:t>
    </dgm:pt>
    <dgm:pt modelId="{11190C7B-DF44-4B6C-B35A-05AE849CEA61}" type="parTrans" cxnId="{88655F68-1414-4DE9-91CE-BA755D675430}">
      <dgm:prSet/>
      <dgm:spPr/>
      <dgm:t>
        <a:bodyPr/>
        <a:lstStyle/>
        <a:p>
          <a:pPr algn="ctr"/>
          <a:endParaRPr lang="en-US" sz="1000" b="0"/>
        </a:p>
      </dgm:t>
    </dgm:pt>
    <dgm:pt modelId="{C0263583-3CD0-4D64-B33E-B5B1EA85CA93}" type="sibTrans" cxnId="{88655F68-1414-4DE9-91CE-BA755D675430}">
      <dgm:prSet/>
      <dgm:spPr>
        <a:xfrm rot="5400000">
          <a:off x="262191" y="1090294"/>
          <a:ext cx="161816" cy="194298"/>
        </a:xfrm>
        <a:prstGeom prst="rightArrow">
          <a:avLst>
            <a:gd name="adj1" fmla="val 60000"/>
            <a:gd name="adj2" fmla="val 50000"/>
          </a:avLst>
        </a:prstGeom>
        <a:solidFill>
          <a:srgbClr val="3CC1BD">
            <a:hueOff val="0"/>
            <a:satOff val="0"/>
            <a:lumOff val="0"/>
            <a:alphaOff val="0"/>
          </a:srgbClr>
        </a:solidFill>
        <a:ln>
          <a:noFill/>
        </a:ln>
        <a:effectLst/>
      </dgm:spPr>
      <dgm:t>
        <a:bodyPr/>
        <a:lstStyle/>
        <a:p>
          <a:pPr algn="ctr">
            <a:buNone/>
          </a:pPr>
          <a:endParaRPr lang="en-US" sz="1000" b="0">
            <a:solidFill>
              <a:srgbClr val="FFFFFF"/>
            </a:solidFill>
            <a:latin typeface="Arial" panose="020B0604020202020204"/>
            <a:ea typeface="+mn-ea"/>
            <a:cs typeface="+mn-cs"/>
          </a:endParaRPr>
        </a:p>
      </dgm:t>
    </dgm:pt>
    <dgm:pt modelId="{840F2171-B35F-4115-8A98-965D9580F817}" type="pres">
      <dgm:prSet presAssocID="{5854CFED-34C8-49A9-840D-CFD044C71F75}" presName="linearFlow" presStyleCnt="0">
        <dgm:presLayoutVars>
          <dgm:resizeHandles val="exact"/>
        </dgm:presLayoutVars>
      </dgm:prSet>
      <dgm:spPr/>
    </dgm:pt>
    <dgm:pt modelId="{63286031-081D-48E5-9453-8DEA7737D87F}" type="pres">
      <dgm:prSet presAssocID="{B9516B90-F720-467C-9D0A-343B150499FC}" presName="node" presStyleLbl="node1" presStyleIdx="0" presStyleCnt="2" custScaleX="120935" custLinFactNeighborX="6712" custLinFactNeighborY="-34480">
        <dgm:presLayoutVars>
          <dgm:bulletEnabled val="1"/>
        </dgm:presLayoutVars>
      </dgm:prSet>
      <dgm:spPr/>
    </dgm:pt>
    <dgm:pt modelId="{55E936AE-85A7-4293-9E90-3F423240A182}" type="pres">
      <dgm:prSet presAssocID="{0F8C27DA-6DC1-4259-A2A3-54F9208C20BB}" presName="sibTrans" presStyleLbl="sibTrans2D1" presStyleIdx="0" presStyleCnt="1"/>
      <dgm:spPr/>
    </dgm:pt>
    <dgm:pt modelId="{29EF4EBC-512F-4715-BB70-41A82361AD03}" type="pres">
      <dgm:prSet presAssocID="{0F8C27DA-6DC1-4259-A2A3-54F9208C20BB}" presName="connectorText" presStyleLbl="sibTrans2D1" presStyleIdx="0" presStyleCnt="1"/>
      <dgm:spPr/>
    </dgm:pt>
    <dgm:pt modelId="{0430A618-02C7-4E49-9EAE-E05EC2371766}" type="pres">
      <dgm:prSet presAssocID="{618AB715-26CB-42F6-A400-AEBCED27021F}" presName="node" presStyleLbl="node1" presStyleIdx="1" presStyleCnt="2" custScaleX="120935" custLinFactNeighborX="7591" custLinFactNeighborY="61">
        <dgm:presLayoutVars>
          <dgm:bulletEnabled val="1"/>
        </dgm:presLayoutVars>
      </dgm:prSet>
      <dgm:spPr/>
    </dgm:pt>
  </dgm:ptLst>
  <dgm:cxnLst>
    <dgm:cxn modelId="{6ED8AD00-2C4B-4493-98F3-F748519D94CA}" type="presOf" srcId="{618AB715-26CB-42F6-A400-AEBCED27021F}" destId="{0430A618-02C7-4E49-9EAE-E05EC2371766}" srcOrd="0" destOrd="0" presId="urn:microsoft.com/office/officeart/2005/8/layout/process2"/>
    <dgm:cxn modelId="{88655F68-1414-4DE9-91CE-BA755D675430}" srcId="{5854CFED-34C8-49A9-840D-CFD044C71F75}" destId="{618AB715-26CB-42F6-A400-AEBCED27021F}" srcOrd="1" destOrd="0" parTransId="{11190C7B-DF44-4B6C-B35A-05AE849CEA61}" sibTransId="{C0263583-3CD0-4D64-B33E-B5B1EA85CA93}"/>
    <dgm:cxn modelId="{3956EF6A-CBEA-4396-B66B-F77BCCE2CA67}" srcId="{5854CFED-34C8-49A9-840D-CFD044C71F75}" destId="{B9516B90-F720-467C-9D0A-343B150499FC}" srcOrd="0" destOrd="0" parTransId="{D67661EB-63E2-4113-918D-067E0CB6DEA0}" sibTransId="{0F8C27DA-6DC1-4259-A2A3-54F9208C20BB}"/>
    <dgm:cxn modelId="{B1390078-D394-44FD-8BB7-EB77468C3923}" type="presOf" srcId="{B9516B90-F720-467C-9D0A-343B150499FC}" destId="{63286031-081D-48E5-9453-8DEA7737D87F}" srcOrd="0" destOrd="0" presId="urn:microsoft.com/office/officeart/2005/8/layout/process2"/>
    <dgm:cxn modelId="{3B762386-FFA1-4960-8B91-0151F9E219B5}" type="presOf" srcId="{0F8C27DA-6DC1-4259-A2A3-54F9208C20BB}" destId="{29EF4EBC-512F-4715-BB70-41A82361AD03}" srcOrd="1" destOrd="0" presId="urn:microsoft.com/office/officeart/2005/8/layout/process2"/>
    <dgm:cxn modelId="{F3C692A8-1BF6-49D5-8382-D0748F626C1B}" type="presOf" srcId="{0F8C27DA-6DC1-4259-A2A3-54F9208C20BB}" destId="{55E936AE-85A7-4293-9E90-3F423240A182}" srcOrd="0" destOrd="0" presId="urn:microsoft.com/office/officeart/2005/8/layout/process2"/>
    <dgm:cxn modelId="{0327DAED-0397-4D19-8D05-635B6A8C327E}" type="presOf" srcId="{5854CFED-34C8-49A9-840D-CFD044C71F75}" destId="{840F2171-B35F-4115-8A98-965D9580F817}" srcOrd="0" destOrd="0" presId="urn:microsoft.com/office/officeart/2005/8/layout/process2"/>
    <dgm:cxn modelId="{56F60F41-6121-4D35-87B3-DAF2ECE31955}" type="presParOf" srcId="{840F2171-B35F-4115-8A98-965D9580F817}" destId="{63286031-081D-48E5-9453-8DEA7737D87F}" srcOrd="0" destOrd="0" presId="urn:microsoft.com/office/officeart/2005/8/layout/process2"/>
    <dgm:cxn modelId="{CB45A4E3-CC0B-4F91-82D9-96E10238632C}" type="presParOf" srcId="{840F2171-B35F-4115-8A98-965D9580F817}" destId="{55E936AE-85A7-4293-9E90-3F423240A182}" srcOrd="1" destOrd="0" presId="urn:microsoft.com/office/officeart/2005/8/layout/process2"/>
    <dgm:cxn modelId="{19EE3B14-E505-43CF-AE4D-365F2475D9E6}" type="presParOf" srcId="{55E936AE-85A7-4293-9E90-3F423240A182}" destId="{29EF4EBC-512F-4715-BB70-41A82361AD03}" srcOrd="0" destOrd="0" presId="urn:microsoft.com/office/officeart/2005/8/layout/process2"/>
    <dgm:cxn modelId="{6F842015-F80C-440B-B30B-9C84F6FD0D15}" type="presParOf" srcId="{840F2171-B35F-4115-8A98-965D9580F817}" destId="{0430A618-02C7-4E49-9EAE-E05EC2371766}" srcOrd="2" destOrd="0" presId="urn:microsoft.com/office/officeart/2005/8/layout/process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0006353D-BA7A-41A1-A462-2AD05AD8B0BC}"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6219BFA4-EF66-4997-80E8-CADB3C5626FE}">
      <dgm:prSet phldrT="[Text]" custT="1">
        <dgm:style>
          <a:lnRef idx="3">
            <a:schemeClr val="lt1"/>
          </a:lnRef>
          <a:fillRef idx="1">
            <a:schemeClr val="accent1"/>
          </a:fillRef>
          <a:effectRef idx="1">
            <a:schemeClr val="accent1"/>
          </a:effectRef>
          <a:fontRef idx="minor">
            <a:schemeClr val="lt1"/>
          </a:fontRef>
        </dgm:style>
      </dgm:prSet>
      <dgm:spPr>
        <a:solidFill>
          <a:srgbClr val="FFCC66"/>
        </a:solidFill>
        <a:ln>
          <a:solidFill>
            <a:schemeClr val="bg1">
              <a:lumMod val="95000"/>
            </a:schemeClr>
          </a:solidFill>
        </a:ln>
        <a:effectLst>
          <a:outerShdw blurRad="40000" dist="38100" dir="5400000" rotWithShape="0">
            <a:srgbClr val="000000">
              <a:alpha val="38000"/>
            </a:srgbClr>
          </a:outerShdw>
        </a:effectLst>
      </dgm:spPr>
      <dgm:t>
        <a:bodyPr/>
        <a:lstStyle/>
        <a:p>
          <a:r>
            <a:rPr lang="en-US" sz="1200" b="1" dirty="0">
              <a:solidFill>
                <a:schemeClr val="tx1"/>
              </a:solidFill>
            </a:rPr>
            <a:t>EOY 1 </a:t>
          </a:r>
        </a:p>
        <a:p>
          <a:r>
            <a:rPr lang="en-US" sz="1200" b="0" dirty="0">
              <a:solidFill>
                <a:schemeClr val="tx1"/>
              </a:solidFill>
            </a:rPr>
            <a:t>Report 14.1 Student Absenteeism counts </a:t>
          </a:r>
        </a:p>
      </dgm:t>
    </dgm:pt>
    <dgm:pt modelId="{C8DC56C1-C10E-4EB6-8DB5-F5701B15C425}" type="parTrans" cxnId="{678DCAB8-9284-4124-9280-92FC5C9361C6}">
      <dgm:prSet/>
      <dgm:spPr/>
      <dgm:t>
        <a:bodyPr/>
        <a:lstStyle/>
        <a:p>
          <a:endParaRPr lang="en-US" sz="1200"/>
        </a:p>
      </dgm:t>
    </dgm:pt>
    <dgm:pt modelId="{DAA83E3D-6F73-40D4-8084-1E38CE8A168A}" type="sibTrans" cxnId="{678DCAB8-9284-4124-9280-92FC5C9361C6}">
      <dgm:prSet custT="1"/>
      <dgm:spPr>
        <a:solidFill>
          <a:srgbClr val="FFCC66"/>
        </a:solidFill>
      </dgm:spPr>
      <dgm:t>
        <a:bodyPr/>
        <a:lstStyle/>
        <a:p>
          <a:endParaRPr lang="en-US" sz="1200"/>
        </a:p>
      </dgm:t>
    </dgm:pt>
    <dgm:pt modelId="{2C52CB3C-28BC-442F-8B01-BD69D0F478F7}">
      <dgm:prSet phldrT="[Text]" custT="1">
        <dgm:style>
          <a:lnRef idx="3">
            <a:schemeClr val="lt1"/>
          </a:lnRef>
          <a:fillRef idx="1">
            <a:schemeClr val="accent1"/>
          </a:fillRef>
          <a:effectRef idx="1">
            <a:schemeClr val="accent1"/>
          </a:effectRef>
          <a:fontRef idx="minor">
            <a:schemeClr val="lt1"/>
          </a:fontRef>
        </dgm:style>
      </dgm:prSet>
      <dgm:spPr>
        <a:solidFill>
          <a:srgbClr val="FF715B"/>
        </a:solidFill>
        <a:ln>
          <a:solidFill>
            <a:schemeClr val="bg1">
              <a:lumMod val="95000"/>
            </a:schemeClr>
          </a:solidFill>
        </a:ln>
        <a:effectLst>
          <a:outerShdw blurRad="40000" dist="38100" dir="5400000" rotWithShape="0">
            <a:srgbClr val="000000">
              <a:alpha val="38000"/>
            </a:srgbClr>
          </a:outerShdw>
        </a:effectLst>
      </dgm:spPr>
      <dgm:t>
        <a:bodyPr/>
        <a:lstStyle/>
        <a:p>
          <a:r>
            <a:rPr lang="en-US" sz="1200" b="1">
              <a:solidFill>
                <a:schemeClr val="tx1">
                  <a:lumMod val="85000"/>
                  <a:lumOff val="15000"/>
                </a:schemeClr>
              </a:solidFill>
            </a:rPr>
            <a:t>CA Dashboard</a:t>
          </a:r>
        </a:p>
        <a:p>
          <a:r>
            <a:rPr lang="en-US" sz="1200">
              <a:solidFill>
                <a:schemeClr val="tx1">
                  <a:lumMod val="85000"/>
                  <a:lumOff val="15000"/>
                </a:schemeClr>
              </a:solidFill>
            </a:rPr>
            <a:t>Chronic Absenteeism rate compares with previous year</a:t>
          </a:r>
        </a:p>
      </dgm:t>
    </dgm:pt>
    <dgm:pt modelId="{4938CB94-8AFF-43E8-B6F4-B1636A7ECD30}" type="parTrans" cxnId="{0F7B0C7B-656F-4233-930A-E0868C1B8E97}">
      <dgm:prSet/>
      <dgm:spPr/>
      <dgm:t>
        <a:bodyPr/>
        <a:lstStyle/>
        <a:p>
          <a:endParaRPr lang="en-US" sz="1200"/>
        </a:p>
      </dgm:t>
    </dgm:pt>
    <dgm:pt modelId="{008BE7E3-0C75-47EC-A149-38C7C43786A9}" type="sibTrans" cxnId="{0F7B0C7B-656F-4233-930A-E0868C1B8E97}">
      <dgm:prSet/>
      <dgm:spPr/>
      <dgm:t>
        <a:bodyPr/>
        <a:lstStyle/>
        <a:p>
          <a:endParaRPr lang="en-US" sz="1200"/>
        </a:p>
      </dgm:t>
    </dgm:pt>
    <dgm:pt modelId="{5ED240D4-1193-4D62-929F-CF9B8E77F704}">
      <dgm:prSet custT="1"/>
      <dgm:spPr>
        <a:effectLst>
          <a:outerShdw blurRad="50800" dist="38100" dir="2700000" algn="tl" rotWithShape="0">
            <a:prstClr val="black">
              <a:alpha val="40000"/>
            </a:prstClr>
          </a:outerShdw>
        </a:effectLst>
      </dgm:spPr>
      <dgm:t>
        <a:bodyPr/>
        <a:lstStyle/>
        <a:p>
          <a:r>
            <a:rPr lang="en-US" sz="1200" b="1">
              <a:solidFill>
                <a:schemeClr val="tx1">
                  <a:lumMod val="85000"/>
                  <a:lumOff val="15000"/>
                </a:schemeClr>
              </a:solidFill>
            </a:rPr>
            <a:t>DataQuest</a:t>
          </a:r>
        </a:p>
        <a:p>
          <a:r>
            <a:rPr lang="en-US" sz="1200">
              <a:solidFill>
                <a:schemeClr val="tx1">
                  <a:lumMod val="85000"/>
                  <a:lumOff val="15000"/>
                </a:schemeClr>
              </a:solidFill>
            </a:rPr>
            <a:t>Reflects chronic absenteeism rate based certified EOY 3 reports</a:t>
          </a:r>
        </a:p>
      </dgm:t>
    </dgm:pt>
    <dgm:pt modelId="{2EDE9E15-06F0-48A5-B5E2-923FD5058C0A}" type="parTrans" cxnId="{94062C2A-0F3E-4322-9246-C38D4FCF5BEC}">
      <dgm:prSet/>
      <dgm:spPr/>
      <dgm:t>
        <a:bodyPr/>
        <a:lstStyle/>
        <a:p>
          <a:endParaRPr lang="en-US"/>
        </a:p>
      </dgm:t>
    </dgm:pt>
    <dgm:pt modelId="{D705B2ED-D9E1-402A-B8A2-C0EC1AF751EC}" type="sibTrans" cxnId="{94062C2A-0F3E-4322-9246-C38D4FCF5BEC}">
      <dgm:prSet/>
      <dgm:spPr>
        <a:solidFill>
          <a:srgbClr val="33CCCC"/>
        </a:solidFill>
      </dgm:spPr>
      <dgm:t>
        <a:bodyPr/>
        <a:lstStyle/>
        <a:p>
          <a:endParaRPr lang="en-US"/>
        </a:p>
      </dgm:t>
    </dgm:pt>
    <dgm:pt modelId="{E5EF144C-781F-4686-8136-C190757D6753}" type="pres">
      <dgm:prSet presAssocID="{0006353D-BA7A-41A1-A462-2AD05AD8B0BC}" presName="Name0" presStyleCnt="0">
        <dgm:presLayoutVars>
          <dgm:dir/>
          <dgm:resizeHandles val="exact"/>
        </dgm:presLayoutVars>
      </dgm:prSet>
      <dgm:spPr/>
    </dgm:pt>
    <dgm:pt modelId="{6E8451F3-6ACA-422B-B866-BEC68058452A}" type="pres">
      <dgm:prSet presAssocID="{6219BFA4-EF66-4997-80E8-CADB3C5626FE}" presName="node" presStyleLbl="node1" presStyleIdx="0" presStyleCnt="3">
        <dgm:presLayoutVars>
          <dgm:bulletEnabled val="1"/>
        </dgm:presLayoutVars>
      </dgm:prSet>
      <dgm:spPr/>
    </dgm:pt>
    <dgm:pt modelId="{D438722A-8310-4D03-A688-40F7E5FA0601}" type="pres">
      <dgm:prSet presAssocID="{DAA83E3D-6F73-40D4-8084-1E38CE8A168A}" presName="sibTrans" presStyleLbl="sibTrans2D1" presStyleIdx="0" presStyleCnt="2"/>
      <dgm:spPr/>
    </dgm:pt>
    <dgm:pt modelId="{99A94556-1C18-4B65-9541-2296E740951B}" type="pres">
      <dgm:prSet presAssocID="{DAA83E3D-6F73-40D4-8084-1E38CE8A168A}" presName="connectorText" presStyleLbl="sibTrans2D1" presStyleIdx="0" presStyleCnt="2"/>
      <dgm:spPr/>
    </dgm:pt>
    <dgm:pt modelId="{0F8D32AF-C5CF-4A4E-90E7-27DE0F44BCAD}" type="pres">
      <dgm:prSet presAssocID="{5ED240D4-1193-4D62-929F-CF9B8E77F704}" presName="node" presStyleLbl="node1" presStyleIdx="1" presStyleCnt="3">
        <dgm:presLayoutVars>
          <dgm:bulletEnabled val="1"/>
        </dgm:presLayoutVars>
      </dgm:prSet>
      <dgm:spPr/>
    </dgm:pt>
    <dgm:pt modelId="{14E64F4B-A4FC-4DE0-849A-283ABCEE6378}" type="pres">
      <dgm:prSet presAssocID="{D705B2ED-D9E1-402A-B8A2-C0EC1AF751EC}" presName="sibTrans" presStyleLbl="sibTrans2D1" presStyleIdx="1" presStyleCnt="2"/>
      <dgm:spPr/>
    </dgm:pt>
    <dgm:pt modelId="{CBAF08BD-A56A-4135-B86E-852BC5097BD0}" type="pres">
      <dgm:prSet presAssocID="{D705B2ED-D9E1-402A-B8A2-C0EC1AF751EC}" presName="connectorText" presStyleLbl="sibTrans2D1" presStyleIdx="1" presStyleCnt="2"/>
      <dgm:spPr/>
    </dgm:pt>
    <dgm:pt modelId="{BB348047-56D0-4EE1-AFF2-33B2D4BE6F51}" type="pres">
      <dgm:prSet presAssocID="{2C52CB3C-28BC-442F-8B01-BD69D0F478F7}" presName="node" presStyleLbl="node1" presStyleIdx="2" presStyleCnt="3">
        <dgm:presLayoutVars>
          <dgm:bulletEnabled val="1"/>
        </dgm:presLayoutVars>
      </dgm:prSet>
      <dgm:spPr/>
    </dgm:pt>
  </dgm:ptLst>
  <dgm:cxnLst>
    <dgm:cxn modelId="{8C2EC81A-5D84-40AC-BA2A-F2CF52048F44}" type="presOf" srcId="{DAA83E3D-6F73-40D4-8084-1E38CE8A168A}" destId="{D438722A-8310-4D03-A688-40F7E5FA0601}" srcOrd="0" destOrd="0" presId="urn:microsoft.com/office/officeart/2005/8/layout/process1"/>
    <dgm:cxn modelId="{C265D01D-5987-424E-A356-5465654818E8}" type="presOf" srcId="{D705B2ED-D9E1-402A-B8A2-C0EC1AF751EC}" destId="{CBAF08BD-A56A-4135-B86E-852BC5097BD0}" srcOrd="1" destOrd="0" presId="urn:microsoft.com/office/officeart/2005/8/layout/process1"/>
    <dgm:cxn modelId="{94062C2A-0F3E-4322-9246-C38D4FCF5BEC}" srcId="{0006353D-BA7A-41A1-A462-2AD05AD8B0BC}" destId="{5ED240D4-1193-4D62-929F-CF9B8E77F704}" srcOrd="1" destOrd="0" parTransId="{2EDE9E15-06F0-48A5-B5E2-923FD5058C0A}" sibTransId="{D705B2ED-D9E1-402A-B8A2-C0EC1AF751EC}"/>
    <dgm:cxn modelId="{DB8E272F-3166-4E98-A0D4-6A4B85FCBD3E}" type="presOf" srcId="{2C52CB3C-28BC-442F-8B01-BD69D0F478F7}" destId="{BB348047-56D0-4EE1-AFF2-33B2D4BE6F51}" srcOrd="0" destOrd="0" presId="urn:microsoft.com/office/officeart/2005/8/layout/process1"/>
    <dgm:cxn modelId="{67A7A23C-AF4A-452B-8780-730C68BEF84D}" type="presOf" srcId="{DAA83E3D-6F73-40D4-8084-1E38CE8A168A}" destId="{99A94556-1C18-4B65-9541-2296E740951B}" srcOrd="1" destOrd="0" presId="urn:microsoft.com/office/officeart/2005/8/layout/process1"/>
    <dgm:cxn modelId="{0F7B0C7B-656F-4233-930A-E0868C1B8E97}" srcId="{0006353D-BA7A-41A1-A462-2AD05AD8B0BC}" destId="{2C52CB3C-28BC-442F-8B01-BD69D0F478F7}" srcOrd="2" destOrd="0" parTransId="{4938CB94-8AFF-43E8-B6F4-B1636A7ECD30}" sibTransId="{008BE7E3-0C75-47EC-A149-38C7C43786A9}"/>
    <dgm:cxn modelId="{E5AB588C-2463-4EA9-8392-F18723452A0A}" type="presOf" srcId="{D705B2ED-D9E1-402A-B8A2-C0EC1AF751EC}" destId="{14E64F4B-A4FC-4DE0-849A-283ABCEE6378}" srcOrd="0" destOrd="0" presId="urn:microsoft.com/office/officeart/2005/8/layout/process1"/>
    <dgm:cxn modelId="{C5AE29B2-996F-4FA5-AF95-5E862F1F1CF3}" type="presOf" srcId="{5ED240D4-1193-4D62-929F-CF9B8E77F704}" destId="{0F8D32AF-C5CF-4A4E-90E7-27DE0F44BCAD}" srcOrd="0" destOrd="0" presId="urn:microsoft.com/office/officeart/2005/8/layout/process1"/>
    <dgm:cxn modelId="{678DCAB8-9284-4124-9280-92FC5C9361C6}" srcId="{0006353D-BA7A-41A1-A462-2AD05AD8B0BC}" destId="{6219BFA4-EF66-4997-80E8-CADB3C5626FE}" srcOrd="0" destOrd="0" parTransId="{C8DC56C1-C10E-4EB6-8DB5-F5701B15C425}" sibTransId="{DAA83E3D-6F73-40D4-8084-1E38CE8A168A}"/>
    <dgm:cxn modelId="{52454EC6-0369-4482-9C5C-D6DB9CF4243F}" type="presOf" srcId="{0006353D-BA7A-41A1-A462-2AD05AD8B0BC}" destId="{E5EF144C-781F-4686-8136-C190757D6753}" srcOrd="0" destOrd="0" presId="urn:microsoft.com/office/officeart/2005/8/layout/process1"/>
    <dgm:cxn modelId="{FF90FCE1-913B-4EE8-ADD4-EA3E9214CC5D}" type="presOf" srcId="{6219BFA4-EF66-4997-80E8-CADB3C5626FE}" destId="{6E8451F3-6ACA-422B-B866-BEC68058452A}" srcOrd="0" destOrd="0" presId="urn:microsoft.com/office/officeart/2005/8/layout/process1"/>
    <dgm:cxn modelId="{96804E5B-C649-46C1-A687-571236012CCD}" type="presParOf" srcId="{E5EF144C-781F-4686-8136-C190757D6753}" destId="{6E8451F3-6ACA-422B-B866-BEC68058452A}" srcOrd="0" destOrd="0" presId="urn:microsoft.com/office/officeart/2005/8/layout/process1"/>
    <dgm:cxn modelId="{F1A6B425-E8F0-4319-95FF-5A887486DAAB}" type="presParOf" srcId="{E5EF144C-781F-4686-8136-C190757D6753}" destId="{D438722A-8310-4D03-A688-40F7E5FA0601}" srcOrd="1" destOrd="0" presId="urn:microsoft.com/office/officeart/2005/8/layout/process1"/>
    <dgm:cxn modelId="{8EA03476-D77E-4E1D-B562-EEC5B84BE37F}" type="presParOf" srcId="{D438722A-8310-4D03-A688-40F7E5FA0601}" destId="{99A94556-1C18-4B65-9541-2296E740951B}" srcOrd="0" destOrd="0" presId="urn:microsoft.com/office/officeart/2005/8/layout/process1"/>
    <dgm:cxn modelId="{D6CBD8C4-B466-457E-99B4-6199F57B560D}" type="presParOf" srcId="{E5EF144C-781F-4686-8136-C190757D6753}" destId="{0F8D32AF-C5CF-4A4E-90E7-27DE0F44BCAD}" srcOrd="2" destOrd="0" presId="urn:microsoft.com/office/officeart/2005/8/layout/process1"/>
    <dgm:cxn modelId="{50F70CFC-032A-4CCE-B5A5-04DE1FFC48E0}" type="presParOf" srcId="{E5EF144C-781F-4686-8136-C190757D6753}" destId="{14E64F4B-A4FC-4DE0-849A-283ABCEE6378}" srcOrd="3" destOrd="0" presId="urn:microsoft.com/office/officeart/2005/8/layout/process1"/>
    <dgm:cxn modelId="{4114CC5D-31F8-4B4F-8BFC-5FDD81EC81A3}" type="presParOf" srcId="{14E64F4B-A4FC-4DE0-849A-283ABCEE6378}" destId="{CBAF08BD-A56A-4135-B86E-852BC5097BD0}" srcOrd="0" destOrd="0" presId="urn:microsoft.com/office/officeart/2005/8/layout/process1"/>
    <dgm:cxn modelId="{BBD03D17-B65F-4F47-BE2C-04A5D1BCBCDD}" type="presParOf" srcId="{E5EF144C-781F-4686-8136-C190757D6753}" destId="{BB348047-56D0-4EE1-AFF2-33B2D4BE6F51}"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0006353D-BA7A-41A1-A462-2AD05AD8B0BC}"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6219BFA4-EF66-4997-80E8-CADB3C5626FE}">
      <dgm:prSet phldrT="[Text]" custT="1">
        <dgm:style>
          <a:lnRef idx="3">
            <a:schemeClr val="lt1"/>
          </a:lnRef>
          <a:fillRef idx="1">
            <a:schemeClr val="accent1"/>
          </a:fillRef>
          <a:effectRef idx="1">
            <a:schemeClr val="accent1"/>
          </a:effectRef>
          <a:fontRef idx="minor">
            <a:schemeClr val="lt1"/>
          </a:fontRef>
        </dgm:style>
      </dgm:prSet>
      <dgm:spPr>
        <a:solidFill>
          <a:srgbClr val="FFCC66"/>
        </a:solidFill>
        <a:ln>
          <a:solidFill>
            <a:schemeClr val="bg1">
              <a:lumMod val="95000"/>
            </a:schemeClr>
          </a:solidFill>
        </a:ln>
        <a:effectLst>
          <a:outerShdw blurRad="40000" dist="38100" dir="5400000" rotWithShape="0">
            <a:srgbClr val="000000">
              <a:alpha val="38000"/>
            </a:srgbClr>
          </a:outerShdw>
        </a:effectLst>
      </dgm:spPr>
      <dgm:t>
        <a:bodyPr/>
        <a:lstStyle/>
        <a:p>
          <a:r>
            <a:rPr lang="en-US" sz="1200" b="1" dirty="0">
              <a:solidFill>
                <a:schemeClr val="tx1">
                  <a:lumMod val="85000"/>
                  <a:lumOff val="15000"/>
                </a:schemeClr>
              </a:solidFill>
            </a:rPr>
            <a:t>EOY 1 </a:t>
          </a:r>
        </a:p>
        <a:p>
          <a:r>
            <a:rPr lang="en-US" sz="1200" b="0" dirty="0">
              <a:solidFill>
                <a:schemeClr val="tx1">
                  <a:lumMod val="85000"/>
                  <a:lumOff val="15000"/>
                </a:schemeClr>
              </a:solidFill>
            </a:rPr>
            <a:t>Report 7.12 Incident Results –Student List</a:t>
          </a:r>
        </a:p>
      </dgm:t>
    </dgm:pt>
    <dgm:pt modelId="{C8DC56C1-C10E-4EB6-8DB5-F5701B15C425}" type="parTrans" cxnId="{678DCAB8-9284-4124-9280-92FC5C9361C6}">
      <dgm:prSet/>
      <dgm:spPr/>
      <dgm:t>
        <a:bodyPr/>
        <a:lstStyle/>
        <a:p>
          <a:endParaRPr lang="en-US" sz="1200">
            <a:solidFill>
              <a:schemeClr val="tx1">
                <a:lumMod val="85000"/>
                <a:lumOff val="15000"/>
              </a:schemeClr>
            </a:solidFill>
          </a:endParaRPr>
        </a:p>
      </dgm:t>
    </dgm:pt>
    <dgm:pt modelId="{DAA83E3D-6F73-40D4-8084-1E38CE8A168A}" type="sibTrans" cxnId="{678DCAB8-9284-4124-9280-92FC5C9361C6}">
      <dgm:prSet custT="1"/>
      <dgm:spPr>
        <a:solidFill>
          <a:srgbClr val="FFCC66"/>
        </a:solidFill>
      </dgm:spPr>
      <dgm:t>
        <a:bodyPr/>
        <a:lstStyle/>
        <a:p>
          <a:endParaRPr lang="en-US" sz="1200">
            <a:solidFill>
              <a:schemeClr val="tx1">
                <a:lumMod val="85000"/>
                <a:lumOff val="15000"/>
              </a:schemeClr>
            </a:solidFill>
          </a:endParaRPr>
        </a:p>
      </dgm:t>
    </dgm:pt>
    <dgm:pt modelId="{2C52CB3C-28BC-442F-8B01-BD69D0F478F7}">
      <dgm:prSet phldrT="[Text]" custT="1">
        <dgm:style>
          <a:lnRef idx="3">
            <a:schemeClr val="lt1"/>
          </a:lnRef>
          <a:fillRef idx="1">
            <a:schemeClr val="accent1"/>
          </a:fillRef>
          <a:effectRef idx="1">
            <a:schemeClr val="accent1"/>
          </a:effectRef>
          <a:fontRef idx="minor">
            <a:schemeClr val="lt1"/>
          </a:fontRef>
        </dgm:style>
      </dgm:prSet>
      <dgm:spPr>
        <a:solidFill>
          <a:srgbClr val="5DAE5D"/>
        </a:solidFill>
        <a:ln>
          <a:solidFill>
            <a:schemeClr val="bg1">
              <a:lumMod val="95000"/>
            </a:schemeClr>
          </a:solidFill>
        </a:ln>
        <a:effectLst>
          <a:outerShdw blurRad="40000" dist="38100" dir="5400000" rotWithShape="0">
            <a:srgbClr val="000000">
              <a:alpha val="38000"/>
            </a:srgbClr>
          </a:outerShdw>
        </a:effectLst>
      </dgm:spPr>
      <dgm:t>
        <a:bodyPr/>
        <a:lstStyle/>
        <a:p>
          <a:r>
            <a:rPr lang="en-US" sz="1200" b="1">
              <a:solidFill>
                <a:schemeClr val="tx1">
                  <a:lumMod val="85000"/>
                  <a:lumOff val="15000"/>
                </a:schemeClr>
              </a:solidFill>
            </a:rPr>
            <a:t>CA Dashboard</a:t>
          </a:r>
        </a:p>
        <a:p>
          <a:r>
            <a:rPr lang="en-US" sz="1200">
              <a:solidFill>
                <a:schemeClr val="tx1">
                  <a:lumMod val="85000"/>
                  <a:lumOff val="15000"/>
                </a:schemeClr>
              </a:solidFill>
            </a:rPr>
            <a:t>Include Out-of-School and In-school Suspensions in rate computation</a:t>
          </a:r>
        </a:p>
      </dgm:t>
    </dgm:pt>
    <dgm:pt modelId="{4938CB94-8AFF-43E8-B6F4-B1636A7ECD30}" type="parTrans" cxnId="{0F7B0C7B-656F-4233-930A-E0868C1B8E97}">
      <dgm:prSet/>
      <dgm:spPr/>
      <dgm:t>
        <a:bodyPr/>
        <a:lstStyle/>
        <a:p>
          <a:endParaRPr lang="en-US" sz="1200">
            <a:solidFill>
              <a:schemeClr val="tx1">
                <a:lumMod val="85000"/>
                <a:lumOff val="15000"/>
              </a:schemeClr>
            </a:solidFill>
          </a:endParaRPr>
        </a:p>
      </dgm:t>
    </dgm:pt>
    <dgm:pt modelId="{008BE7E3-0C75-47EC-A149-38C7C43786A9}" type="sibTrans" cxnId="{0F7B0C7B-656F-4233-930A-E0868C1B8E97}">
      <dgm:prSet/>
      <dgm:spPr/>
      <dgm:t>
        <a:bodyPr/>
        <a:lstStyle/>
        <a:p>
          <a:endParaRPr lang="en-US" sz="1200">
            <a:solidFill>
              <a:schemeClr val="tx1">
                <a:lumMod val="85000"/>
                <a:lumOff val="15000"/>
              </a:schemeClr>
            </a:solidFill>
          </a:endParaRPr>
        </a:p>
      </dgm:t>
    </dgm:pt>
    <dgm:pt modelId="{5ED240D4-1193-4D62-929F-CF9B8E77F704}">
      <dgm:prSet custT="1"/>
      <dgm:spPr>
        <a:effectLst>
          <a:outerShdw blurRad="50800" dist="38100" dir="2700000" algn="tl" rotWithShape="0">
            <a:prstClr val="black">
              <a:alpha val="40000"/>
            </a:prstClr>
          </a:outerShdw>
        </a:effectLst>
      </dgm:spPr>
      <dgm:t>
        <a:bodyPr/>
        <a:lstStyle/>
        <a:p>
          <a:r>
            <a:rPr lang="en-US" sz="1200" b="1">
              <a:solidFill>
                <a:schemeClr val="tx1">
                  <a:lumMod val="85000"/>
                  <a:lumOff val="15000"/>
                </a:schemeClr>
              </a:solidFill>
            </a:rPr>
            <a:t>DataQuest</a:t>
          </a:r>
        </a:p>
        <a:p>
          <a:r>
            <a:rPr lang="en-US" sz="1200">
              <a:solidFill>
                <a:schemeClr val="tx1">
                  <a:lumMod val="85000"/>
                  <a:lumOff val="15000"/>
                </a:schemeClr>
              </a:solidFill>
            </a:rPr>
            <a:t>Reflects suspension rate based certified EOY 3 reports</a:t>
          </a:r>
        </a:p>
      </dgm:t>
    </dgm:pt>
    <dgm:pt modelId="{2EDE9E15-06F0-48A5-B5E2-923FD5058C0A}" type="parTrans" cxnId="{94062C2A-0F3E-4322-9246-C38D4FCF5BEC}">
      <dgm:prSet/>
      <dgm:spPr/>
      <dgm:t>
        <a:bodyPr/>
        <a:lstStyle/>
        <a:p>
          <a:endParaRPr lang="en-US" sz="1200">
            <a:solidFill>
              <a:schemeClr val="tx1">
                <a:lumMod val="85000"/>
                <a:lumOff val="15000"/>
              </a:schemeClr>
            </a:solidFill>
          </a:endParaRPr>
        </a:p>
      </dgm:t>
    </dgm:pt>
    <dgm:pt modelId="{D705B2ED-D9E1-402A-B8A2-C0EC1AF751EC}" type="sibTrans" cxnId="{94062C2A-0F3E-4322-9246-C38D4FCF5BEC}">
      <dgm:prSet custT="1"/>
      <dgm:spPr>
        <a:solidFill>
          <a:srgbClr val="33CCCC"/>
        </a:solidFill>
      </dgm:spPr>
      <dgm:t>
        <a:bodyPr/>
        <a:lstStyle/>
        <a:p>
          <a:endParaRPr lang="en-US" sz="1200">
            <a:solidFill>
              <a:schemeClr val="tx1">
                <a:lumMod val="85000"/>
                <a:lumOff val="15000"/>
              </a:schemeClr>
            </a:solidFill>
          </a:endParaRPr>
        </a:p>
      </dgm:t>
    </dgm:pt>
    <dgm:pt modelId="{E5EF144C-781F-4686-8136-C190757D6753}" type="pres">
      <dgm:prSet presAssocID="{0006353D-BA7A-41A1-A462-2AD05AD8B0BC}" presName="Name0" presStyleCnt="0">
        <dgm:presLayoutVars>
          <dgm:dir/>
          <dgm:resizeHandles val="exact"/>
        </dgm:presLayoutVars>
      </dgm:prSet>
      <dgm:spPr/>
    </dgm:pt>
    <dgm:pt modelId="{6E8451F3-6ACA-422B-B866-BEC68058452A}" type="pres">
      <dgm:prSet presAssocID="{6219BFA4-EF66-4997-80E8-CADB3C5626FE}" presName="node" presStyleLbl="node1" presStyleIdx="0" presStyleCnt="3">
        <dgm:presLayoutVars>
          <dgm:bulletEnabled val="1"/>
        </dgm:presLayoutVars>
      </dgm:prSet>
      <dgm:spPr/>
    </dgm:pt>
    <dgm:pt modelId="{D438722A-8310-4D03-A688-40F7E5FA0601}" type="pres">
      <dgm:prSet presAssocID="{DAA83E3D-6F73-40D4-8084-1E38CE8A168A}" presName="sibTrans" presStyleLbl="sibTrans2D1" presStyleIdx="0" presStyleCnt="2"/>
      <dgm:spPr/>
    </dgm:pt>
    <dgm:pt modelId="{99A94556-1C18-4B65-9541-2296E740951B}" type="pres">
      <dgm:prSet presAssocID="{DAA83E3D-6F73-40D4-8084-1E38CE8A168A}" presName="connectorText" presStyleLbl="sibTrans2D1" presStyleIdx="0" presStyleCnt="2"/>
      <dgm:spPr/>
    </dgm:pt>
    <dgm:pt modelId="{0F8D32AF-C5CF-4A4E-90E7-27DE0F44BCAD}" type="pres">
      <dgm:prSet presAssocID="{5ED240D4-1193-4D62-929F-CF9B8E77F704}" presName="node" presStyleLbl="node1" presStyleIdx="1" presStyleCnt="3">
        <dgm:presLayoutVars>
          <dgm:bulletEnabled val="1"/>
        </dgm:presLayoutVars>
      </dgm:prSet>
      <dgm:spPr/>
    </dgm:pt>
    <dgm:pt modelId="{14E64F4B-A4FC-4DE0-849A-283ABCEE6378}" type="pres">
      <dgm:prSet presAssocID="{D705B2ED-D9E1-402A-B8A2-C0EC1AF751EC}" presName="sibTrans" presStyleLbl="sibTrans2D1" presStyleIdx="1" presStyleCnt="2"/>
      <dgm:spPr/>
    </dgm:pt>
    <dgm:pt modelId="{CBAF08BD-A56A-4135-B86E-852BC5097BD0}" type="pres">
      <dgm:prSet presAssocID="{D705B2ED-D9E1-402A-B8A2-C0EC1AF751EC}" presName="connectorText" presStyleLbl="sibTrans2D1" presStyleIdx="1" presStyleCnt="2"/>
      <dgm:spPr/>
    </dgm:pt>
    <dgm:pt modelId="{BB348047-56D0-4EE1-AFF2-33B2D4BE6F51}" type="pres">
      <dgm:prSet presAssocID="{2C52CB3C-28BC-442F-8B01-BD69D0F478F7}" presName="node" presStyleLbl="node1" presStyleIdx="2" presStyleCnt="3">
        <dgm:presLayoutVars>
          <dgm:bulletEnabled val="1"/>
        </dgm:presLayoutVars>
      </dgm:prSet>
      <dgm:spPr/>
    </dgm:pt>
  </dgm:ptLst>
  <dgm:cxnLst>
    <dgm:cxn modelId="{8C2EC81A-5D84-40AC-BA2A-F2CF52048F44}" type="presOf" srcId="{DAA83E3D-6F73-40D4-8084-1E38CE8A168A}" destId="{D438722A-8310-4D03-A688-40F7E5FA0601}" srcOrd="0" destOrd="0" presId="urn:microsoft.com/office/officeart/2005/8/layout/process1"/>
    <dgm:cxn modelId="{C265D01D-5987-424E-A356-5465654818E8}" type="presOf" srcId="{D705B2ED-D9E1-402A-B8A2-C0EC1AF751EC}" destId="{CBAF08BD-A56A-4135-B86E-852BC5097BD0}" srcOrd="1" destOrd="0" presId="urn:microsoft.com/office/officeart/2005/8/layout/process1"/>
    <dgm:cxn modelId="{94062C2A-0F3E-4322-9246-C38D4FCF5BEC}" srcId="{0006353D-BA7A-41A1-A462-2AD05AD8B0BC}" destId="{5ED240D4-1193-4D62-929F-CF9B8E77F704}" srcOrd="1" destOrd="0" parTransId="{2EDE9E15-06F0-48A5-B5E2-923FD5058C0A}" sibTransId="{D705B2ED-D9E1-402A-B8A2-C0EC1AF751EC}"/>
    <dgm:cxn modelId="{DB8E272F-3166-4E98-A0D4-6A4B85FCBD3E}" type="presOf" srcId="{2C52CB3C-28BC-442F-8B01-BD69D0F478F7}" destId="{BB348047-56D0-4EE1-AFF2-33B2D4BE6F51}" srcOrd="0" destOrd="0" presId="urn:microsoft.com/office/officeart/2005/8/layout/process1"/>
    <dgm:cxn modelId="{67A7A23C-AF4A-452B-8780-730C68BEF84D}" type="presOf" srcId="{DAA83E3D-6F73-40D4-8084-1E38CE8A168A}" destId="{99A94556-1C18-4B65-9541-2296E740951B}" srcOrd="1" destOrd="0" presId="urn:microsoft.com/office/officeart/2005/8/layout/process1"/>
    <dgm:cxn modelId="{0F7B0C7B-656F-4233-930A-E0868C1B8E97}" srcId="{0006353D-BA7A-41A1-A462-2AD05AD8B0BC}" destId="{2C52CB3C-28BC-442F-8B01-BD69D0F478F7}" srcOrd="2" destOrd="0" parTransId="{4938CB94-8AFF-43E8-B6F4-B1636A7ECD30}" sibTransId="{008BE7E3-0C75-47EC-A149-38C7C43786A9}"/>
    <dgm:cxn modelId="{E5AB588C-2463-4EA9-8392-F18723452A0A}" type="presOf" srcId="{D705B2ED-D9E1-402A-B8A2-C0EC1AF751EC}" destId="{14E64F4B-A4FC-4DE0-849A-283ABCEE6378}" srcOrd="0" destOrd="0" presId="urn:microsoft.com/office/officeart/2005/8/layout/process1"/>
    <dgm:cxn modelId="{C5AE29B2-996F-4FA5-AF95-5E862F1F1CF3}" type="presOf" srcId="{5ED240D4-1193-4D62-929F-CF9B8E77F704}" destId="{0F8D32AF-C5CF-4A4E-90E7-27DE0F44BCAD}" srcOrd="0" destOrd="0" presId="urn:microsoft.com/office/officeart/2005/8/layout/process1"/>
    <dgm:cxn modelId="{678DCAB8-9284-4124-9280-92FC5C9361C6}" srcId="{0006353D-BA7A-41A1-A462-2AD05AD8B0BC}" destId="{6219BFA4-EF66-4997-80E8-CADB3C5626FE}" srcOrd="0" destOrd="0" parTransId="{C8DC56C1-C10E-4EB6-8DB5-F5701B15C425}" sibTransId="{DAA83E3D-6F73-40D4-8084-1E38CE8A168A}"/>
    <dgm:cxn modelId="{52454EC6-0369-4482-9C5C-D6DB9CF4243F}" type="presOf" srcId="{0006353D-BA7A-41A1-A462-2AD05AD8B0BC}" destId="{E5EF144C-781F-4686-8136-C190757D6753}" srcOrd="0" destOrd="0" presId="urn:microsoft.com/office/officeart/2005/8/layout/process1"/>
    <dgm:cxn modelId="{FF90FCE1-913B-4EE8-ADD4-EA3E9214CC5D}" type="presOf" srcId="{6219BFA4-EF66-4997-80E8-CADB3C5626FE}" destId="{6E8451F3-6ACA-422B-B866-BEC68058452A}" srcOrd="0" destOrd="0" presId="urn:microsoft.com/office/officeart/2005/8/layout/process1"/>
    <dgm:cxn modelId="{96804E5B-C649-46C1-A687-571236012CCD}" type="presParOf" srcId="{E5EF144C-781F-4686-8136-C190757D6753}" destId="{6E8451F3-6ACA-422B-B866-BEC68058452A}" srcOrd="0" destOrd="0" presId="urn:microsoft.com/office/officeart/2005/8/layout/process1"/>
    <dgm:cxn modelId="{F1A6B425-E8F0-4319-95FF-5A887486DAAB}" type="presParOf" srcId="{E5EF144C-781F-4686-8136-C190757D6753}" destId="{D438722A-8310-4D03-A688-40F7E5FA0601}" srcOrd="1" destOrd="0" presId="urn:microsoft.com/office/officeart/2005/8/layout/process1"/>
    <dgm:cxn modelId="{8EA03476-D77E-4E1D-B562-EEC5B84BE37F}" type="presParOf" srcId="{D438722A-8310-4D03-A688-40F7E5FA0601}" destId="{99A94556-1C18-4B65-9541-2296E740951B}" srcOrd="0" destOrd="0" presId="urn:microsoft.com/office/officeart/2005/8/layout/process1"/>
    <dgm:cxn modelId="{D6CBD8C4-B466-457E-99B4-6199F57B560D}" type="presParOf" srcId="{E5EF144C-781F-4686-8136-C190757D6753}" destId="{0F8D32AF-C5CF-4A4E-90E7-27DE0F44BCAD}" srcOrd="2" destOrd="0" presId="urn:microsoft.com/office/officeart/2005/8/layout/process1"/>
    <dgm:cxn modelId="{50F70CFC-032A-4CCE-B5A5-04DE1FFC48E0}" type="presParOf" srcId="{E5EF144C-781F-4686-8136-C190757D6753}" destId="{14E64F4B-A4FC-4DE0-849A-283ABCEE6378}" srcOrd="3" destOrd="0" presId="urn:microsoft.com/office/officeart/2005/8/layout/process1"/>
    <dgm:cxn modelId="{4114CC5D-31F8-4B4F-8BFC-5FDD81EC81A3}" type="presParOf" srcId="{14E64F4B-A4FC-4DE0-849A-283ABCEE6378}" destId="{CBAF08BD-A56A-4135-B86E-852BC5097BD0}" srcOrd="0" destOrd="0" presId="urn:microsoft.com/office/officeart/2005/8/layout/process1"/>
    <dgm:cxn modelId="{BBD03D17-B65F-4F47-BE2C-04A5D1BCBCDD}" type="presParOf" srcId="{E5EF144C-781F-4686-8136-C190757D6753}" destId="{BB348047-56D0-4EE1-AFF2-33B2D4BE6F51}"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C1AA58-9615-444E-BDC1-4F6DF814B7EC}" type="doc">
      <dgm:prSet loTypeId="urn:microsoft.com/office/officeart/2005/8/layout/radial4" loCatId="relationship" qsTypeId="urn:microsoft.com/office/officeart/2005/8/quickstyle/simple5" qsCatId="simple" csTypeId="urn:microsoft.com/office/officeart/2005/8/colors/colorful5" csCatId="colorful" phldr="1"/>
      <dgm:spPr/>
      <dgm:t>
        <a:bodyPr/>
        <a:lstStyle/>
        <a:p>
          <a:endParaRPr lang="en-US"/>
        </a:p>
      </dgm:t>
    </dgm:pt>
    <dgm:pt modelId="{B85C7B38-A8D4-4ACB-9549-38409EE3D437}">
      <dgm:prSet phldrT="[Text]"/>
      <dgm:spPr/>
      <dgm:t>
        <a:bodyPr/>
        <a:lstStyle/>
        <a:p>
          <a:r>
            <a:rPr lang="en-US"/>
            <a:t>Dashboard State Indicators</a:t>
          </a:r>
        </a:p>
      </dgm:t>
    </dgm:pt>
    <dgm:pt modelId="{D34CB9B9-E14F-4ED8-9AF2-25E60ACC8B35}" type="parTrans" cxnId="{143A2AF9-977D-4FEA-8BAB-CB9ED6390253}">
      <dgm:prSet/>
      <dgm:spPr/>
      <dgm:t>
        <a:bodyPr/>
        <a:lstStyle/>
        <a:p>
          <a:endParaRPr lang="en-US"/>
        </a:p>
      </dgm:t>
    </dgm:pt>
    <dgm:pt modelId="{194CDCE8-59EF-45BA-B05A-702ED60CE0B2}" type="sibTrans" cxnId="{143A2AF9-977D-4FEA-8BAB-CB9ED6390253}">
      <dgm:prSet/>
      <dgm:spPr/>
      <dgm:t>
        <a:bodyPr/>
        <a:lstStyle/>
        <a:p>
          <a:endParaRPr lang="en-US"/>
        </a:p>
      </dgm:t>
    </dgm:pt>
    <dgm:pt modelId="{C8421BAB-E739-472E-AC33-600C2BAE3CC3}">
      <dgm:prSet phldrT="[Text]"/>
      <dgm:spPr/>
      <dgm:t>
        <a:bodyPr/>
        <a:lstStyle/>
        <a:p>
          <a:r>
            <a:rPr lang="en-US"/>
            <a:t>Academic Performance</a:t>
          </a:r>
        </a:p>
      </dgm:t>
    </dgm:pt>
    <dgm:pt modelId="{09F3D024-851A-40E6-A41E-1AC33B412DED}" type="parTrans" cxnId="{817D1467-D773-4E4A-80C7-F058CC816DA1}">
      <dgm:prSet/>
      <dgm:spPr/>
      <dgm:t>
        <a:bodyPr/>
        <a:lstStyle/>
        <a:p>
          <a:endParaRPr lang="en-US"/>
        </a:p>
      </dgm:t>
    </dgm:pt>
    <dgm:pt modelId="{E8ECA1E6-D1D1-4A15-8953-23BC3370841F}" type="sibTrans" cxnId="{817D1467-D773-4E4A-80C7-F058CC816DA1}">
      <dgm:prSet/>
      <dgm:spPr/>
      <dgm:t>
        <a:bodyPr/>
        <a:lstStyle/>
        <a:p>
          <a:endParaRPr lang="en-US"/>
        </a:p>
      </dgm:t>
    </dgm:pt>
    <dgm:pt modelId="{0BAE2EBF-6507-4835-8490-2229F36BA2EA}">
      <dgm:prSet phldrT="[Text]"/>
      <dgm:spPr/>
      <dgm:t>
        <a:bodyPr/>
        <a:lstStyle/>
        <a:p>
          <a:r>
            <a:rPr lang="en-US"/>
            <a:t>English learner Progress</a:t>
          </a:r>
        </a:p>
      </dgm:t>
    </dgm:pt>
    <dgm:pt modelId="{7CC06426-F269-499F-91C9-C975E1D49AD0}" type="parTrans" cxnId="{AE14B3EE-256E-4BEA-A6D3-B2C26AFE4823}">
      <dgm:prSet/>
      <dgm:spPr/>
      <dgm:t>
        <a:bodyPr/>
        <a:lstStyle/>
        <a:p>
          <a:endParaRPr lang="en-US"/>
        </a:p>
      </dgm:t>
    </dgm:pt>
    <dgm:pt modelId="{21AD2C4D-33DE-4750-98B1-C378A95309F8}" type="sibTrans" cxnId="{AE14B3EE-256E-4BEA-A6D3-B2C26AFE4823}">
      <dgm:prSet/>
      <dgm:spPr/>
      <dgm:t>
        <a:bodyPr/>
        <a:lstStyle/>
        <a:p>
          <a:endParaRPr lang="en-US"/>
        </a:p>
      </dgm:t>
    </dgm:pt>
    <dgm:pt modelId="{260F1104-D4F5-4AC5-9475-69032975A670}">
      <dgm:prSet phldrT="[Text]"/>
      <dgm:spPr>
        <a:solidFill>
          <a:srgbClr val="555FAD"/>
        </a:solidFill>
      </dgm:spPr>
      <dgm:t>
        <a:bodyPr/>
        <a:lstStyle/>
        <a:p>
          <a:r>
            <a:rPr lang="en-US"/>
            <a:t>Chronic Absenteeism</a:t>
          </a:r>
        </a:p>
      </dgm:t>
    </dgm:pt>
    <dgm:pt modelId="{90C1829D-DDED-47CA-86D7-D61E45C94104}" type="parTrans" cxnId="{5457F499-340D-46AA-8DA9-46563F470FA5}">
      <dgm:prSet/>
      <dgm:spPr>
        <a:solidFill>
          <a:srgbClr val="555FAD"/>
        </a:solidFill>
      </dgm:spPr>
      <dgm:t>
        <a:bodyPr/>
        <a:lstStyle/>
        <a:p>
          <a:endParaRPr lang="en-US"/>
        </a:p>
      </dgm:t>
    </dgm:pt>
    <dgm:pt modelId="{73105D21-5BEB-402F-9DC4-E0698002A237}" type="sibTrans" cxnId="{5457F499-340D-46AA-8DA9-46563F470FA5}">
      <dgm:prSet/>
      <dgm:spPr/>
      <dgm:t>
        <a:bodyPr/>
        <a:lstStyle/>
        <a:p>
          <a:endParaRPr lang="en-US"/>
        </a:p>
      </dgm:t>
    </dgm:pt>
    <dgm:pt modelId="{30900517-FF7B-4BC6-A270-6383C0798D1B}">
      <dgm:prSet phldrT="[Text]"/>
      <dgm:spPr/>
      <dgm:t>
        <a:bodyPr/>
        <a:lstStyle/>
        <a:p>
          <a:endParaRPr lang="en-US"/>
        </a:p>
      </dgm:t>
    </dgm:pt>
    <dgm:pt modelId="{A79592BC-6DC9-43A6-9300-334E28B6CEEF}" type="parTrans" cxnId="{41AD41DC-6033-48CC-A06D-5E1BE2F1C412}">
      <dgm:prSet/>
      <dgm:spPr/>
      <dgm:t>
        <a:bodyPr/>
        <a:lstStyle/>
        <a:p>
          <a:endParaRPr lang="en-US"/>
        </a:p>
      </dgm:t>
    </dgm:pt>
    <dgm:pt modelId="{A8F4AA00-12C9-45E9-8455-24BCC0F5B8CA}" type="sibTrans" cxnId="{41AD41DC-6033-48CC-A06D-5E1BE2F1C412}">
      <dgm:prSet/>
      <dgm:spPr/>
      <dgm:t>
        <a:bodyPr/>
        <a:lstStyle/>
        <a:p>
          <a:endParaRPr lang="en-US"/>
        </a:p>
      </dgm:t>
    </dgm:pt>
    <dgm:pt modelId="{0D0A5B1E-6E20-4546-950A-A91A76F15746}">
      <dgm:prSet phldrT="[Text]"/>
      <dgm:spPr/>
      <dgm:t>
        <a:bodyPr/>
        <a:lstStyle/>
        <a:p>
          <a:r>
            <a:rPr lang="en-US"/>
            <a:t>Graduation Rate</a:t>
          </a:r>
        </a:p>
      </dgm:t>
    </dgm:pt>
    <dgm:pt modelId="{ECBEB007-A53F-42C2-A206-B1E08F0FA4B5}" type="parTrans" cxnId="{655BD39B-F640-472B-A797-A24D38BB516B}">
      <dgm:prSet/>
      <dgm:spPr/>
      <dgm:t>
        <a:bodyPr/>
        <a:lstStyle/>
        <a:p>
          <a:endParaRPr lang="en-US"/>
        </a:p>
      </dgm:t>
    </dgm:pt>
    <dgm:pt modelId="{49E7F6D2-4F7A-4A45-B583-13E5BF37F245}" type="sibTrans" cxnId="{655BD39B-F640-472B-A797-A24D38BB516B}">
      <dgm:prSet/>
      <dgm:spPr/>
      <dgm:t>
        <a:bodyPr/>
        <a:lstStyle/>
        <a:p>
          <a:endParaRPr lang="en-US"/>
        </a:p>
      </dgm:t>
    </dgm:pt>
    <dgm:pt modelId="{A7845CFA-76CD-4425-B4C3-AC4E046D97DC}">
      <dgm:prSet phldrT="[Text]"/>
      <dgm:spPr>
        <a:solidFill>
          <a:srgbClr val="555FAD"/>
        </a:solidFill>
      </dgm:spPr>
      <dgm:t>
        <a:bodyPr/>
        <a:lstStyle/>
        <a:p>
          <a:r>
            <a:rPr lang="en-US"/>
            <a:t>Suspension Rate</a:t>
          </a:r>
        </a:p>
      </dgm:t>
    </dgm:pt>
    <dgm:pt modelId="{4CF1ACAA-A074-496E-9FF6-06916ADE7410}" type="parTrans" cxnId="{E3CA6ACB-D91F-49A8-8AC2-19DC0F9D389D}">
      <dgm:prSet/>
      <dgm:spPr>
        <a:solidFill>
          <a:srgbClr val="555FAD"/>
        </a:solidFill>
      </dgm:spPr>
      <dgm:t>
        <a:bodyPr/>
        <a:lstStyle/>
        <a:p>
          <a:endParaRPr lang="en-US"/>
        </a:p>
      </dgm:t>
    </dgm:pt>
    <dgm:pt modelId="{DF23202D-9C79-474F-825B-2BE6083F3883}" type="sibTrans" cxnId="{E3CA6ACB-D91F-49A8-8AC2-19DC0F9D389D}">
      <dgm:prSet/>
      <dgm:spPr/>
      <dgm:t>
        <a:bodyPr/>
        <a:lstStyle/>
        <a:p>
          <a:endParaRPr lang="en-US"/>
        </a:p>
      </dgm:t>
    </dgm:pt>
    <dgm:pt modelId="{007D6B9C-E577-4DD7-B8B4-93AC04CB1852}">
      <dgm:prSet phldrT="[Text]"/>
      <dgm:spPr/>
      <dgm:t>
        <a:bodyPr/>
        <a:lstStyle/>
        <a:p>
          <a:r>
            <a:rPr lang="en-US"/>
            <a:t>College/Career</a:t>
          </a:r>
        </a:p>
      </dgm:t>
    </dgm:pt>
    <dgm:pt modelId="{89881F7B-0D88-4721-8040-F5A841A42322}" type="parTrans" cxnId="{9BC6BF9D-2BE8-49FC-A610-0CF7D515E50A}">
      <dgm:prSet/>
      <dgm:spPr/>
      <dgm:t>
        <a:bodyPr/>
        <a:lstStyle/>
        <a:p>
          <a:endParaRPr lang="en-US"/>
        </a:p>
      </dgm:t>
    </dgm:pt>
    <dgm:pt modelId="{FD41D109-1FD8-4311-8A34-02D115BCFD42}" type="sibTrans" cxnId="{9BC6BF9D-2BE8-49FC-A610-0CF7D515E50A}">
      <dgm:prSet/>
      <dgm:spPr/>
      <dgm:t>
        <a:bodyPr/>
        <a:lstStyle/>
        <a:p>
          <a:endParaRPr lang="en-US"/>
        </a:p>
      </dgm:t>
    </dgm:pt>
    <dgm:pt modelId="{5BBA6826-D020-4016-8574-09FF11165C4F}" type="pres">
      <dgm:prSet presAssocID="{D7C1AA58-9615-444E-BDC1-4F6DF814B7EC}" presName="cycle" presStyleCnt="0">
        <dgm:presLayoutVars>
          <dgm:chMax val="1"/>
          <dgm:dir/>
          <dgm:animLvl val="ctr"/>
          <dgm:resizeHandles val="exact"/>
        </dgm:presLayoutVars>
      </dgm:prSet>
      <dgm:spPr/>
    </dgm:pt>
    <dgm:pt modelId="{82C9A635-BD22-4F0E-9669-538A381D9AAE}" type="pres">
      <dgm:prSet presAssocID="{B85C7B38-A8D4-4ACB-9549-38409EE3D437}" presName="centerShape" presStyleLbl="node0" presStyleIdx="0" presStyleCnt="1"/>
      <dgm:spPr/>
    </dgm:pt>
    <dgm:pt modelId="{BCE581D8-8554-43E3-93D9-B98947FBB0BC}" type="pres">
      <dgm:prSet presAssocID="{09F3D024-851A-40E6-A41E-1AC33B412DED}" presName="parTrans" presStyleLbl="bgSibTrans2D1" presStyleIdx="0" presStyleCnt="6"/>
      <dgm:spPr/>
    </dgm:pt>
    <dgm:pt modelId="{CEFCA215-2A87-449F-9765-CE37640AC1FE}" type="pres">
      <dgm:prSet presAssocID="{C8421BAB-E739-472E-AC33-600C2BAE3CC3}" presName="node" presStyleLbl="node1" presStyleIdx="0" presStyleCnt="6">
        <dgm:presLayoutVars>
          <dgm:bulletEnabled val="1"/>
        </dgm:presLayoutVars>
      </dgm:prSet>
      <dgm:spPr/>
    </dgm:pt>
    <dgm:pt modelId="{8764BB1C-75A9-428E-AB9C-2F326E1D235D}" type="pres">
      <dgm:prSet presAssocID="{7CC06426-F269-499F-91C9-C975E1D49AD0}" presName="parTrans" presStyleLbl="bgSibTrans2D1" presStyleIdx="1" presStyleCnt="6"/>
      <dgm:spPr/>
    </dgm:pt>
    <dgm:pt modelId="{B40120B2-720F-44E1-BB93-EF7A83980420}" type="pres">
      <dgm:prSet presAssocID="{0BAE2EBF-6507-4835-8490-2229F36BA2EA}" presName="node" presStyleLbl="node1" presStyleIdx="1" presStyleCnt="6">
        <dgm:presLayoutVars>
          <dgm:bulletEnabled val="1"/>
        </dgm:presLayoutVars>
      </dgm:prSet>
      <dgm:spPr/>
    </dgm:pt>
    <dgm:pt modelId="{E3C84C0C-2A3A-404E-AD9B-B5409E68E214}" type="pres">
      <dgm:prSet presAssocID="{90C1829D-DDED-47CA-86D7-D61E45C94104}" presName="parTrans" presStyleLbl="bgSibTrans2D1" presStyleIdx="2" presStyleCnt="6"/>
      <dgm:spPr/>
    </dgm:pt>
    <dgm:pt modelId="{75766983-8FB0-4BB5-9130-ED2794B4F7E1}" type="pres">
      <dgm:prSet presAssocID="{260F1104-D4F5-4AC5-9475-69032975A670}" presName="node" presStyleLbl="node1" presStyleIdx="2" presStyleCnt="6">
        <dgm:presLayoutVars>
          <dgm:bulletEnabled val="1"/>
        </dgm:presLayoutVars>
      </dgm:prSet>
      <dgm:spPr/>
    </dgm:pt>
    <dgm:pt modelId="{5FD945BF-80C9-4915-856D-B09920076771}" type="pres">
      <dgm:prSet presAssocID="{ECBEB007-A53F-42C2-A206-B1E08F0FA4B5}" presName="parTrans" presStyleLbl="bgSibTrans2D1" presStyleIdx="3" presStyleCnt="6"/>
      <dgm:spPr/>
    </dgm:pt>
    <dgm:pt modelId="{99DE87D1-05A2-4FDC-BE4F-44185A43559F}" type="pres">
      <dgm:prSet presAssocID="{0D0A5B1E-6E20-4546-950A-A91A76F15746}" presName="node" presStyleLbl="node1" presStyleIdx="3" presStyleCnt="6">
        <dgm:presLayoutVars>
          <dgm:bulletEnabled val="1"/>
        </dgm:presLayoutVars>
      </dgm:prSet>
      <dgm:spPr/>
    </dgm:pt>
    <dgm:pt modelId="{27ECCD4D-9F78-48B1-B023-C18A05F2C91D}" type="pres">
      <dgm:prSet presAssocID="{4CF1ACAA-A074-496E-9FF6-06916ADE7410}" presName="parTrans" presStyleLbl="bgSibTrans2D1" presStyleIdx="4" presStyleCnt="6"/>
      <dgm:spPr/>
    </dgm:pt>
    <dgm:pt modelId="{1924551E-2142-4495-852C-B45DC5E26FD6}" type="pres">
      <dgm:prSet presAssocID="{A7845CFA-76CD-4425-B4C3-AC4E046D97DC}" presName="node" presStyleLbl="node1" presStyleIdx="4" presStyleCnt="6">
        <dgm:presLayoutVars>
          <dgm:bulletEnabled val="1"/>
        </dgm:presLayoutVars>
      </dgm:prSet>
      <dgm:spPr/>
    </dgm:pt>
    <dgm:pt modelId="{79E716F5-806E-4F3B-80A2-97B3AD6EABFC}" type="pres">
      <dgm:prSet presAssocID="{89881F7B-0D88-4721-8040-F5A841A42322}" presName="parTrans" presStyleLbl="bgSibTrans2D1" presStyleIdx="5" presStyleCnt="6"/>
      <dgm:spPr/>
    </dgm:pt>
    <dgm:pt modelId="{698B0BD7-3452-4B55-AB0E-D98CE1699737}" type="pres">
      <dgm:prSet presAssocID="{007D6B9C-E577-4DD7-B8B4-93AC04CB1852}" presName="node" presStyleLbl="node1" presStyleIdx="5" presStyleCnt="6">
        <dgm:presLayoutVars>
          <dgm:bulletEnabled val="1"/>
        </dgm:presLayoutVars>
      </dgm:prSet>
      <dgm:spPr/>
    </dgm:pt>
  </dgm:ptLst>
  <dgm:cxnLst>
    <dgm:cxn modelId="{2A96B41F-C259-4D4B-BD88-F9DBBAB87713}" type="presOf" srcId="{C8421BAB-E739-472E-AC33-600C2BAE3CC3}" destId="{CEFCA215-2A87-449F-9765-CE37640AC1FE}" srcOrd="0" destOrd="0" presId="urn:microsoft.com/office/officeart/2005/8/layout/radial4"/>
    <dgm:cxn modelId="{47674C23-1BD0-43A4-AF80-67B4C8084044}" type="presOf" srcId="{0D0A5B1E-6E20-4546-950A-A91A76F15746}" destId="{99DE87D1-05A2-4FDC-BE4F-44185A43559F}" srcOrd="0" destOrd="0" presId="urn:microsoft.com/office/officeart/2005/8/layout/radial4"/>
    <dgm:cxn modelId="{C0611636-4BAF-43ED-89BF-FE2C6048BE67}" type="presOf" srcId="{89881F7B-0D88-4721-8040-F5A841A42322}" destId="{79E716F5-806E-4F3B-80A2-97B3AD6EABFC}" srcOrd="0" destOrd="0" presId="urn:microsoft.com/office/officeart/2005/8/layout/radial4"/>
    <dgm:cxn modelId="{116E8243-DD6E-4BBF-AC90-45CE89AAA7DE}" type="presOf" srcId="{A7845CFA-76CD-4425-B4C3-AC4E046D97DC}" destId="{1924551E-2142-4495-852C-B45DC5E26FD6}" srcOrd="0" destOrd="0" presId="urn:microsoft.com/office/officeart/2005/8/layout/radial4"/>
    <dgm:cxn modelId="{817D1467-D773-4E4A-80C7-F058CC816DA1}" srcId="{B85C7B38-A8D4-4ACB-9549-38409EE3D437}" destId="{C8421BAB-E739-472E-AC33-600C2BAE3CC3}" srcOrd="0" destOrd="0" parTransId="{09F3D024-851A-40E6-A41E-1AC33B412DED}" sibTransId="{E8ECA1E6-D1D1-4A15-8953-23BC3370841F}"/>
    <dgm:cxn modelId="{D3A7A852-B55F-420B-9F40-CF055E50A0D1}" type="presOf" srcId="{ECBEB007-A53F-42C2-A206-B1E08F0FA4B5}" destId="{5FD945BF-80C9-4915-856D-B09920076771}" srcOrd="0" destOrd="0" presId="urn:microsoft.com/office/officeart/2005/8/layout/radial4"/>
    <dgm:cxn modelId="{33E8D954-3340-4030-B43F-F0EB3DE980E5}" type="presOf" srcId="{90C1829D-DDED-47CA-86D7-D61E45C94104}" destId="{E3C84C0C-2A3A-404E-AD9B-B5409E68E214}" srcOrd="0" destOrd="0" presId="urn:microsoft.com/office/officeart/2005/8/layout/radial4"/>
    <dgm:cxn modelId="{980C9756-FDDC-4885-BD80-315D60674682}" type="presOf" srcId="{7CC06426-F269-499F-91C9-C975E1D49AD0}" destId="{8764BB1C-75A9-428E-AB9C-2F326E1D235D}" srcOrd="0" destOrd="0" presId="urn:microsoft.com/office/officeart/2005/8/layout/radial4"/>
    <dgm:cxn modelId="{FCC53890-FD08-467C-BBE6-3848A3887E8D}" type="presOf" srcId="{0BAE2EBF-6507-4835-8490-2229F36BA2EA}" destId="{B40120B2-720F-44E1-BB93-EF7A83980420}" srcOrd="0" destOrd="0" presId="urn:microsoft.com/office/officeart/2005/8/layout/radial4"/>
    <dgm:cxn modelId="{5457F499-340D-46AA-8DA9-46563F470FA5}" srcId="{B85C7B38-A8D4-4ACB-9549-38409EE3D437}" destId="{260F1104-D4F5-4AC5-9475-69032975A670}" srcOrd="2" destOrd="0" parTransId="{90C1829D-DDED-47CA-86D7-D61E45C94104}" sibTransId="{73105D21-5BEB-402F-9DC4-E0698002A237}"/>
    <dgm:cxn modelId="{655BD39B-F640-472B-A797-A24D38BB516B}" srcId="{B85C7B38-A8D4-4ACB-9549-38409EE3D437}" destId="{0D0A5B1E-6E20-4546-950A-A91A76F15746}" srcOrd="3" destOrd="0" parTransId="{ECBEB007-A53F-42C2-A206-B1E08F0FA4B5}" sibTransId="{49E7F6D2-4F7A-4A45-B583-13E5BF37F245}"/>
    <dgm:cxn modelId="{9BC6BF9D-2BE8-49FC-A610-0CF7D515E50A}" srcId="{B85C7B38-A8D4-4ACB-9549-38409EE3D437}" destId="{007D6B9C-E577-4DD7-B8B4-93AC04CB1852}" srcOrd="5" destOrd="0" parTransId="{89881F7B-0D88-4721-8040-F5A841A42322}" sibTransId="{FD41D109-1FD8-4311-8A34-02D115BCFD42}"/>
    <dgm:cxn modelId="{2A3BCEAB-09B4-4940-B859-1F90E479B4E3}" type="presOf" srcId="{D7C1AA58-9615-444E-BDC1-4F6DF814B7EC}" destId="{5BBA6826-D020-4016-8574-09FF11165C4F}" srcOrd="0" destOrd="0" presId="urn:microsoft.com/office/officeart/2005/8/layout/radial4"/>
    <dgm:cxn modelId="{3847F4AD-C602-4857-91E6-B954BA60B135}" type="presOf" srcId="{260F1104-D4F5-4AC5-9475-69032975A670}" destId="{75766983-8FB0-4BB5-9130-ED2794B4F7E1}" srcOrd="0" destOrd="0" presId="urn:microsoft.com/office/officeart/2005/8/layout/radial4"/>
    <dgm:cxn modelId="{F7FC0CC4-00E3-4931-A28F-F9B5BF548C52}" type="presOf" srcId="{007D6B9C-E577-4DD7-B8B4-93AC04CB1852}" destId="{698B0BD7-3452-4B55-AB0E-D98CE1699737}" srcOrd="0" destOrd="0" presId="urn:microsoft.com/office/officeart/2005/8/layout/radial4"/>
    <dgm:cxn modelId="{DD7723C8-9C2E-49E7-A8EE-EDB483E0FD8F}" type="presOf" srcId="{B85C7B38-A8D4-4ACB-9549-38409EE3D437}" destId="{82C9A635-BD22-4F0E-9669-538A381D9AAE}" srcOrd="0" destOrd="0" presId="urn:microsoft.com/office/officeart/2005/8/layout/radial4"/>
    <dgm:cxn modelId="{E3CA6ACB-D91F-49A8-8AC2-19DC0F9D389D}" srcId="{B85C7B38-A8D4-4ACB-9549-38409EE3D437}" destId="{A7845CFA-76CD-4425-B4C3-AC4E046D97DC}" srcOrd="4" destOrd="0" parTransId="{4CF1ACAA-A074-496E-9FF6-06916ADE7410}" sibTransId="{DF23202D-9C79-474F-825B-2BE6083F3883}"/>
    <dgm:cxn modelId="{41AD41DC-6033-48CC-A06D-5E1BE2F1C412}" srcId="{D7C1AA58-9615-444E-BDC1-4F6DF814B7EC}" destId="{30900517-FF7B-4BC6-A270-6383C0798D1B}" srcOrd="1" destOrd="0" parTransId="{A79592BC-6DC9-43A6-9300-334E28B6CEEF}" sibTransId="{A8F4AA00-12C9-45E9-8455-24BCC0F5B8CA}"/>
    <dgm:cxn modelId="{DD8FE5DF-0784-468B-8ADE-12149DC1DA0F}" type="presOf" srcId="{4CF1ACAA-A074-496E-9FF6-06916ADE7410}" destId="{27ECCD4D-9F78-48B1-B023-C18A05F2C91D}" srcOrd="0" destOrd="0" presId="urn:microsoft.com/office/officeart/2005/8/layout/radial4"/>
    <dgm:cxn modelId="{941FBCE5-0B14-4831-9E08-1EB9A9339383}" type="presOf" srcId="{09F3D024-851A-40E6-A41E-1AC33B412DED}" destId="{BCE581D8-8554-43E3-93D9-B98947FBB0BC}" srcOrd="0" destOrd="0" presId="urn:microsoft.com/office/officeart/2005/8/layout/radial4"/>
    <dgm:cxn modelId="{AE14B3EE-256E-4BEA-A6D3-B2C26AFE4823}" srcId="{B85C7B38-A8D4-4ACB-9549-38409EE3D437}" destId="{0BAE2EBF-6507-4835-8490-2229F36BA2EA}" srcOrd="1" destOrd="0" parTransId="{7CC06426-F269-499F-91C9-C975E1D49AD0}" sibTransId="{21AD2C4D-33DE-4750-98B1-C378A95309F8}"/>
    <dgm:cxn modelId="{143A2AF9-977D-4FEA-8BAB-CB9ED6390253}" srcId="{D7C1AA58-9615-444E-BDC1-4F6DF814B7EC}" destId="{B85C7B38-A8D4-4ACB-9549-38409EE3D437}" srcOrd="0" destOrd="0" parTransId="{D34CB9B9-E14F-4ED8-9AF2-25E60ACC8B35}" sibTransId="{194CDCE8-59EF-45BA-B05A-702ED60CE0B2}"/>
    <dgm:cxn modelId="{8ABECFB9-252E-4A7D-BC5F-3C31325B328A}" type="presParOf" srcId="{5BBA6826-D020-4016-8574-09FF11165C4F}" destId="{82C9A635-BD22-4F0E-9669-538A381D9AAE}" srcOrd="0" destOrd="0" presId="urn:microsoft.com/office/officeart/2005/8/layout/radial4"/>
    <dgm:cxn modelId="{5A95841D-B87F-468C-B451-1945666B824C}" type="presParOf" srcId="{5BBA6826-D020-4016-8574-09FF11165C4F}" destId="{BCE581D8-8554-43E3-93D9-B98947FBB0BC}" srcOrd="1" destOrd="0" presId="urn:microsoft.com/office/officeart/2005/8/layout/radial4"/>
    <dgm:cxn modelId="{7C1F176C-0268-4310-BBE2-B7A86A2A5792}" type="presParOf" srcId="{5BBA6826-D020-4016-8574-09FF11165C4F}" destId="{CEFCA215-2A87-449F-9765-CE37640AC1FE}" srcOrd="2" destOrd="0" presId="urn:microsoft.com/office/officeart/2005/8/layout/radial4"/>
    <dgm:cxn modelId="{36591782-AC4E-4B71-B600-5CD84DD43217}" type="presParOf" srcId="{5BBA6826-D020-4016-8574-09FF11165C4F}" destId="{8764BB1C-75A9-428E-AB9C-2F326E1D235D}" srcOrd="3" destOrd="0" presId="urn:microsoft.com/office/officeart/2005/8/layout/radial4"/>
    <dgm:cxn modelId="{AC70AC8B-3A3C-41D2-80CD-1A2409061CE0}" type="presParOf" srcId="{5BBA6826-D020-4016-8574-09FF11165C4F}" destId="{B40120B2-720F-44E1-BB93-EF7A83980420}" srcOrd="4" destOrd="0" presId="urn:microsoft.com/office/officeart/2005/8/layout/radial4"/>
    <dgm:cxn modelId="{98D407CC-38DC-4AB6-80E3-4FAC30045AA2}" type="presParOf" srcId="{5BBA6826-D020-4016-8574-09FF11165C4F}" destId="{E3C84C0C-2A3A-404E-AD9B-B5409E68E214}" srcOrd="5" destOrd="0" presId="urn:microsoft.com/office/officeart/2005/8/layout/radial4"/>
    <dgm:cxn modelId="{CBD92655-C84A-4C66-8B19-65D48AD802E5}" type="presParOf" srcId="{5BBA6826-D020-4016-8574-09FF11165C4F}" destId="{75766983-8FB0-4BB5-9130-ED2794B4F7E1}" srcOrd="6" destOrd="0" presId="urn:microsoft.com/office/officeart/2005/8/layout/radial4"/>
    <dgm:cxn modelId="{D51E27CA-8BCB-4F0B-9C99-A37AEB67CC7C}" type="presParOf" srcId="{5BBA6826-D020-4016-8574-09FF11165C4F}" destId="{5FD945BF-80C9-4915-856D-B09920076771}" srcOrd="7" destOrd="0" presId="urn:microsoft.com/office/officeart/2005/8/layout/radial4"/>
    <dgm:cxn modelId="{C274E448-D022-4C53-BF86-EA5926A7CCE3}" type="presParOf" srcId="{5BBA6826-D020-4016-8574-09FF11165C4F}" destId="{99DE87D1-05A2-4FDC-BE4F-44185A43559F}" srcOrd="8" destOrd="0" presId="urn:microsoft.com/office/officeart/2005/8/layout/radial4"/>
    <dgm:cxn modelId="{41327CEA-47D0-4194-B4ED-38E9EDFD9F88}" type="presParOf" srcId="{5BBA6826-D020-4016-8574-09FF11165C4F}" destId="{27ECCD4D-9F78-48B1-B023-C18A05F2C91D}" srcOrd="9" destOrd="0" presId="urn:microsoft.com/office/officeart/2005/8/layout/radial4"/>
    <dgm:cxn modelId="{4F44B5DC-0CD5-4C51-A314-3BAEA2BC69C0}" type="presParOf" srcId="{5BBA6826-D020-4016-8574-09FF11165C4F}" destId="{1924551E-2142-4495-852C-B45DC5E26FD6}" srcOrd="10" destOrd="0" presId="urn:microsoft.com/office/officeart/2005/8/layout/radial4"/>
    <dgm:cxn modelId="{ED0D7547-2574-43CB-B4A1-1F334B4F9B2F}" type="presParOf" srcId="{5BBA6826-D020-4016-8574-09FF11165C4F}" destId="{79E716F5-806E-4F3B-80A2-97B3AD6EABFC}" srcOrd="11" destOrd="0" presId="urn:microsoft.com/office/officeart/2005/8/layout/radial4"/>
    <dgm:cxn modelId="{3846A5A0-0F8E-4DCE-B4C7-AEB79F85AD79}" type="presParOf" srcId="{5BBA6826-D020-4016-8574-09FF11165C4F}" destId="{698B0BD7-3452-4B55-AB0E-D98CE1699737}" srcOrd="12"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BD60CA-D8BB-4AC6-A2E2-817E972591D1}" type="doc">
      <dgm:prSet loTypeId="urn:microsoft.com/office/officeart/2005/8/layout/lProcess2" loCatId="relationship" qsTypeId="urn:microsoft.com/office/officeart/2005/8/quickstyle/simple4" qsCatId="simple" csTypeId="urn:microsoft.com/office/officeart/2005/8/colors/accent5_1" csCatId="accent5" phldr="1"/>
      <dgm:spPr/>
      <dgm:t>
        <a:bodyPr/>
        <a:lstStyle/>
        <a:p>
          <a:endParaRPr lang="en-US"/>
        </a:p>
      </dgm:t>
    </dgm:pt>
    <dgm:pt modelId="{D43D7E05-12C8-4BC7-955E-4CB63AAC2DBD}">
      <dgm:prSet phldrT="[Text]"/>
      <dgm:spPr>
        <a:xfrm>
          <a:off x="129410" y="798"/>
          <a:ext cx="2424968" cy="1212484"/>
        </a:xfrm>
        <a:solidFill>
          <a:srgbClr val="F4ECEF"/>
        </a:solidFill>
        <a:effectLst>
          <a:outerShdw blurRad="63500" algn="ctr" rotWithShape="0">
            <a:prstClr val="black">
              <a:alpha val="40000"/>
            </a:prstClr>
          </a:outerShdw>
        </a:effectLst>
      </dgm:spPr>
      <dgm:t>
        <a:bodyPr/>
        <a:lstStyle/>
        <a:p>
          <a:pPr>
            <a:buNone/>
          </a:pPr>
          <a:r>
            <a:rPr lang="en-US" b="1">
              <a:solidFill>
                <a:srgbClr val="174A9F"/>
              </a:solidFill>
              <a:latin typeface="Arial"/>
              <a:ea typeface="+mn-ea"/>
              <a:cs typeface="+mn-cs"/>
            </a:rPr>
            <a:t>Title I Part A Basic Targeted</a:t>
          </a:r>
        </a:p>
      </dgm:t>
    </dgm:pt>
    <dgm:pt modelId="{F817EAC2-2AEB-49FF-85FD-59BB480A698F}" type="parTrans" cxnId="{4699D9EA-8863-4684-9831-F0D6732CB13B}">
      <dgm:prSet/>
      <dgm:spPr/>
      <dgm:t>
        <a:bodyPr/>
        <a:lstStyle/>
        <a:p>
          <a:endParaRPr lang="en-US"/>
        </a:p>
      </dgm:t>
    </dgm:pt>
    <dgm:pt modelId="{8C0E7ED9-C6EE-4D30-A09F-A8DABE2FA2C6}" type="sibTrans" cxnId="{4699D9EA-8863-4684-9831-F0D6732CB13B}">
      <dgm:prSet/>
      <dgm:spPr/>
      <dgm:t>
        <a:bodyPr/>
        <a:lstStyle/>
        <a:p>
          <a:endParaRPr lang="en-US"/>
        </a:p>
      </dgm:t>
    </dgm:pt>
    <dgm:pt modelId="{B211AA06-7B65-4589-9FC3-4708F9351D07}">
      <dgm:prSet phldrT="[Text]" custT="1"/>
      <dgm:spPr>
        <a:xfrm>
          <a:off x="614404" y="1516403"/>
          <a:ext cx="1939974" cy="1212484"/>
        </a:xfrm>
        <a:solidFill>
          <a:srgbClr val="555FAD"/>
        </a:solidFill>
      </dgm:spPr>
      <dgm:t>
        <a:bodyPr/>
        <a:lstStyle/>
        <a:p>
          <a:pPr>
            <a:buNone/>
          </a:pPr>
          <a:r>
            <a:rPr lang="en-US" sz="1400">
              <a:solidFill>
                <a:srgbClr val="FFFFFF"/>
              </a:solidFill>
              <a:latin typeface="Arial"/>
              <a:ea typeface="+mn-ea"/>
              <a:cs typeface="+mn-cs"/>
            </a:rPr>
            <a:t>Submit Program 122 record</a:t>
          </a:r>
        </a:p>
      </dgm:t>
    </dgm:pt>
    <dgm:pt modelId="{E35DAC87-4D0B-4606-B4C2-41CC340D16E7}" type="parTrans" cxnId="{A93E4515-34B5-49F0-8FD3-1DB74F14C4AB}">
      <dgm:prSet/>
      <dgm:spPr>
        <a:xfrm>
          <a:off x="371907" y="1213282"/>
          <a:ext cx="242496" cy="909363"/>
        </a:xfrm>
        <a:custGeom>
          <a:avLst/>
          <a:gdLst/>
          <a:ahLst/>
          <a:cxnLst/>
          <a:rect l="0" t="0" r="0" b="0"/>
          <a:pathLst>
            <a:path>
              <a:moveTo>
                <a:pt x="0" y="0"/>
              </a:moveTo>
              <a:lnTo>
                <a:pt x="0" y="909363"/>
              </a:lnTo>
              <a:lnTo>
                <a:pt x="242496" y="909363"/>
              </a:lnTo>
            </a:path>
          </a:pathLst>
        </a:custGeom>
      </dgm:spPr>
      <dgm:t>
        <a:bodyPr/>
        <a:lstStyle/>
        <a:p>
          <a:endParaRPr lang="en-US"/>
        </a:p>
      </dgm:t>
    </dgm:pt>
    <dgm:pt modelId="{87BB3D53-EA6B-4E0F-81EC-A1C0971A4073}" type="sibTrans" cxnId="{A93E4515-34B5-49F0-8FD3-1DB74F14C4AB}">
      <dgm:prSet/>
      <dgm:spPr/>
      <dgm:t>
        <a:bodyPr/>
        <a:lstStyle/>
        <a:p>
          <a:endParaRPr lang="en-US"/>
        </a:p>
      </dgm:t>
    </dgm:pt>
    <dgm:pt modelId="{3189B8C6-6F17-4B33-95E3-435E0428AF4A}">
      <dgm:prSet phldrT="[Text]" custT="1"/>
      <dgm:spPr>
        <a:xfrm>
          <a:off x="614404" y="3032009"/>
          <a:ext cx="1939974" cy="1212484"/>
        </a:xfrm>
        <a:solidFill>
          <a:srgbClr val="555FAD"/>
        </a:solidFill>
      </dgm:spPr>
      <dgm:t>
        <a:bodyPr/>
        <a:lstStyle/>
        <a:p>
          <a:pPr>
            <a:buNone/>
          </a:pPr>
          <a:r>
            <a:rPr lang="en-US" sz="1400">
              <a:solidFill>
                <a:srgbClr val="FFFFFF"/>
              </a:solidFill>
              <a:latin typeface="Arial"/>
              <a:ea typeface="+mn-ea"/>
              <a:cs typeface="+mn-cs"/>
            </a:rPr>
            <a:t>Review Report 5.2</a:t>
          </a:r>
        </a:p>
      </dgm:t>
    </dgm:pt>
    <dgm:pt modelId="{4757FDD4-2AB7-40F9-9E67-D8F7BBAC7B87}" type="parTrans" cxnId="{BD276BC7-D89A-4833-9C7C-F03BBC78DA72}">
      <dgm:prSet/>
      <dgm:spPr>
        <a:xfrm>
          <a:off x="371907" y="1213282"/>
          <a:ext cx="242496" cy="2424968"/>
        </a:xfrm>
        <a:custGeom>
          <a:avLst/>
          <a:gdLst/>
          <a:ahLst/>
          <a:cxnLst/>
          <a:rect l="0" t="0" r="0" b="0"/>
          <a:pathLst>
            <a:path>
              <a:moveTo>
                <a:pt x="0" y="0"/>
              </a:moveTo>
              <a:lnTo>
                <a:pt x="0" y="2424968"/>
              </a:lnTo>
              <a:lnTo>
                <a:pt x="242496" y="2424968"/>
              </a:lnTo>
            </a:path>
          </a:pathLst>
        </a:custGeom>
      </dgm:spPr>
      <dgm:t>
        <a:bodyPr/>
        <a:lstStyle/>
        <a:p>
          <a:endParaRPr lang="en-US"/>
        </a:p>
      </dgm:t>
    </dgm:pt>
    <dgm:pt modelId="{0A9220AA-C328-4F43-9634-6A329431F1D4}" type="sibTrans" cxnId="{BD276BC7-D89A-4833-9C7C-F03BBC78DA72}">
      <dgm:prSet/>
      <dgm:spPr/>
      <dgm:t>
        <a:bodyPr/>
        <a:lstStyle/>
        <a:p>
          <a:endParaRPr lang="en-US"/>
        </a:p>
      </dgm:t>
    </dgm:pt>
    <dgm:pt modelId="{8F2D8C71-028E-40C6-A1A4-D31B346C71F7}">
      <dgm:prSet phldrT="[Text]"/>
      <dgm:spPr>
        <a:xfrm>
          <a:off x="3160621" y="798"/>
          <a:ext cx="2424968" cy="1212484"/>
        </a:xfrm>
        <a:solidFill>
          <a:srgbClr val="F4ECEF"/>
        </a:solidFill>
        <a:effectLst>
          <a:outerShdw blurRad="63500" algn="ctr" rotWithShape="0">
            <a:prstClr val="black">
              <a:alpha val="40000"/>
            </a:prstClr>
          </a:outerShdw>
        </a:effectLst>
      </dgm:spPr>
      <dgm:t>
        <a:bodyPr/>
        <a:lstStyle/>
        <a:p>
          <a:pPr>
            <a:buNone/>
          </a:pPr>
          <a:r>
            <a:rPr lang="en-US" b="1">
              <a:solidFill>
                <a:srgbClr val="174A9F"/>
              </a:solidFill>
              <a:latin typeface="Arial"/>
              <a:ea typeface="+mn-ea"/>
              <a:cs typeface="+mn-cs"/>
            </a:rPr>
            <a:t>Title I Part A Basic School wide</a:t>
          </a:r>
        </a:p>
      </dgm:t>
    </dgm:pt>
    <dgm:pt modelId="{44A46577-241A-43CE-966A-892681AB2D8D}" type="parTrans" cxnId="{28824E74-8C8F-4E6E-88C3-CB53F703B3D4}">
      <dgm:prSet/>
      <dgm:spPr/>
      <dgm:t>
        <a:bodyPr/>
        <a:lstStyle/>
        <a:p>
          <a:endParaRPr lang="en-US"/>
        </a:p>
      </dgm:t>
    </dgm:pt>
    <dgm:pt modelId="{3AEFEC51-672F-44C5-BB1D-E2ED8E5DD4D8}" type="sibTrans" cxnId="{28824E74-8C8F-4E6E-88C3-CB53F703B3D4}">
      <dgm:prSet/>
      <dgm:spPr/>
      <dgm:t>
        <a:bodyPr/>
        <a:lstStyle/>
        <a:p>
          <a:endParaRPr lang="en-US"/>
        </a:p>
      </dgm:t>
    </dgm:pt>
    <dgm:pt modelId="{D2B07E7E-3723-4BD1-82A6-A85396E3B13F}">
      <dgm:prSet phldrT="[Text]" custT="1"/>
      <dgm:spPr>
        <a:xfrm>
          <a:off x="3645614" y="1516403"/>
          <a:ext cx="1939974" cy="1212484"/>
        </a:xfrm>
        <a:solidFill>
          <a:srgbClr val="FF745F"/>
        </a:solidFill>
      </dgm:spPr>
      <dgm:t>
        <a:bodyPr/>
        <a:lstStyle/>
        <a:p>
          <a:pPr>
            <a:buNone/>
          </a:pPr>
          <a:r>
            <a:rPr lang="en-US" sz="1400">
              <a:solidFill>
                <a:srgbClr val="FFFFFF"/>
              </a:solidFill>
              <a:latin typeface="Arial"/>
              <a:ea typeface="+mn-ea"/>
              <a:cs typeface="+mn-cs"/>
            </a:rPr>
            <a:t>Do not submit program record.</a:t>
          </a:r>
        </a:p>
        <a:p>
          <a:pPr>
            <a:buNone/>
          </a:pPr>
          <a:r>
            <a:rPr lang="en-US" sz="1400">
              <a:solidFill>
                <a:srgbClr val="FFFFFF"/>
              </a:solidFill>
              <a:latin typeface="Arial"/>
              <a:ea typeface="+mn-ea"/>
              <a:cs typeface="+mn-cs"/>
            </a:rPr>
            <a:t>Certify in CARS that school is operating as a school wide school</a:t>
          </a:r>
          <a:r>
            <a:rPr lang="en-US" sz="2800">
              <a:solidFill>
                <a:srgbClr val="FFFFFF"/>
              </a:solidFill>
              <a:latin typeface="Arial"/>
              <a:ea typeface="+mn-ea"/>
              <a:cs typeface="+mn-cs"/>
            </a:rPr>
            <a:t>.</a:t>
          </a:r>
        </a:p>
      </dgm:t>
    </dgm:pt>
    <dgm:pt modelId="{CCE720B7-7F6C-4896-A486-AA83E8128C01}" type="parTrans" cxnId="{CF463BBE-237F-4A9C-A1D2-E767C87C6FD4}">
      <dgm:prSet/>
      <dgm:spPr>
        <a:xfrm>
          <a:off x="3403117" y="1213282"/>
          <a:ext cx="242496" cy="909363"/>
        </a:xfrm>
        <a:custGeom>
          <a:avLst/>
          <a:gdLst/>
          <a:ahLst/>
          <a:cxnLst/>
          <a:rect l="0" t="0" r="0" b="0"/>
          <a:pathLst>
            <a:path>
              <a:moveTo>
                <a:pt x="0" y="0"/>
              </a:moveTo>
              <a:lnTo>
                <a:pt x="0" y="909363"/>
              </a:lnTo>
              <a:lnTo>
                <a:pt x="242496" y="909363"/>
              </a:lnTo>
            </a:path>
          </a:pathLst>
        </a:custGeom>
      </dgm:spPr>
      <dgm:t>
        <a:bodyPr/>
        <a:lstStyle/>
        <a:p>
          <a:endParaRPr lang="en-US"/>
        </a:p>
      </dgm:t>
    </dgm:pt>
    <dgm:pt modelId="{416172AA-688F-4A5F-A094-09FB92221A47}" type="sibTrans" cxnId="{CF463BBE-237F-4A9C-A1D2-E767C87C6FD4}">
      <dgm:prSet/>
      <dgm:spPr/>
      <dgm:t>
        <a:bodyPr/>
        <a:lstStyle/>
        <a:p>
          <a:endParaRPr lang="en-US"/>
        </a:p>
      </dgm:t>
    </dgm:pt>
    <dgm:pt modelId="{356DA922-225D-41C4-B828-4E06BDB9CB54}">
      <dgm:prSet phldrT="[Text]" custT="1"/>
      <dgm:spPr>
        <a:xfrm>
          <a:off x="3645614" y="3032009"/>
          <a:ext cx="1939974" cy="1212484"/>
        </a:xfrm>
        <a:solidFill>
          <a:srgbClr val="FF745F"/>
        </a:solidFill>
      </dgm:spPr>
      <dgm:t>
        <a:bodyPr/>
        <a:lstStyle/>
        <a:p>
          <a:pPr>
            <a:buNone/>
          </a:pPr>
          <a:r>
            <a:rPr lang="en-US" sz="1400">
              <a:solidFill>
                <a:srgbClr val="FFFFFF"/>
              </a:solidFill>
              <a:latin typeface="Arial"/>
              <a:ea typeface="+mn-ea"/>
              <a:cs typeface="+mn-cs"/>
            </a:rPr>
            <a:t>Review Report 5.1. Upon CARS certification, total school enrollment count should automatically reflect under the School wide column. </a:t>
          </a:r>
        </a:p>
      </dgm:t>
    </dgm:pt>
    <dgm:pt modelId="{AA6E62F3-D56F-4C77-8DBF-9CDA55670E5B}" type="parTrans" cxnId="{032E0E02-D239-4CE9-8D67-F8E136ACE11D}">
      <dgm:prSet/>
      <dgm:spPr>
        <a:xfrm>
          <a:off x="3403117" y="1213282"/>
          <a:ext cx="242496" cy="2424968"/>
        </a:xfrm>
        <a:custGeom>
          <a:avLst/>
          <a:gdLst/>
          <a:ahLst/>
          <a:cxnLst/>
          <a:rect l="0" t="0" r="0" b="0"/>
          <a:pathLst>
            <a:path>
              <a:moveTo>
                <a:pt x="0" y="0"/>
              </a:moveTo>
              <a:lnTo>
                <a:pt x="0" y="2424968"/>
              </a:lnTo>
              <a:lnTo>
                <a:pt x="242496" y="2424968"/>
              </a:lnTo>
            </a:path>
          </a:pathLst>
        </a:custGeom>
      </dgm:spPr>
      <dgm:t>
        <a:bodyPr/>
        <a:lstStyle/>
        <a:p>
          <a:endParaRPr lang="en-US"/>
        </a:p>
      </dgm:t>
    </dgm:pt>
    <dgm:pt modelId="{C841588D-41E5-40C9-96D0-A3C844AAFC72}" type="sibTrans" cxnId="{032E0E02-D239-4CE9-8D67-F8E136ACE11D}">
      <dgm:prSet/>
      <dgm:spPr/>
      <dgm:t>
        <a:bodyPr/>
        <a:lstStyle/>
        <a:p>
          <a:endParaRPr lang="en-US"/>
        </a:p>
      </dgm:t>
    </dgm:pt>
    <dgm:pt modelId="{7E8894ED-9270-46CD-B54F-1B46A1E11F05}" type="pres">
      <dgm:prSet presAssocID="{F3BD60CA-D8BB-4AC6-A2E2-817E972591D1}" presName="theList" presStyleCnt="0">
        <dgm:presLayoutVars>
          <dgm:dir/>
          <dgm:animLvl val="lvl"/>
          <dgm:resizeHandles val="exact"/>
        </dgm:presLayoutVars>
      </dgm:prSet>
      <dgm:spPr/>
    </dgm:pt>
    <dgm:pt modelId="{E019814F-FF17-42FF-900C-DF0DAA3EE83F}" type="pres">
      <dgm:prSet presAssocID="{D43D7E05-12C8-4BC7-955E-4CB63AAC2DBD}" presName="compNode" presStyleCnt="0"/>
      <dgm:spPr/>
    </dgm:pt>
    <dgm:pt modelId="{0C29E6FA-9B5E-4F50-82B9-7FB2CCE30AD6}" type="pres">
      <dgm:prSet presAssocID="{D43D7E05-12C8-4BC7-955E-4CB63AAC2DBD}" presName="aNode" presStyleLbl="bgShp" presStyleIdx="0" presStyleCnt="2"/>
      <dgm:spPr/>
    </dgm:pt>
    <dgm:pt modelId="{F264C5B2-C302-4DB7-AAFC-BBAC83405596}" type="pres">
      <dgm:prSet presAssocID="{D43D7E05-12C8-4BC7-955E-4CB63AAC2DBD}" presName="textNode" presStyleLbl="bgShp" presStyleIdx="0" presStyleCnt="2"/>
      <dgm:spPr/>
    </dgm:pt>
    <dgm:pt modelId="{69979471-0136-4D9B-88A3-41FF346DB73D}" type="pres">
      <dgm:prSet presAssocID="{D43D7E05-12C8-4BC7-955E-4CB63AAC2DBD}" presName="compChildNode" presStyleCnt="0"/>
      <dgm:spPr/>
    </dgm:pt>
    <dgm:pt modelId="{3728C11D-3AF0-4F76-97A6-241ED34AA5E5}" type="pres">
      <dgm:prSet presAssocID="{D43D7E05-12C8-4BC7-955E-4CB63AAC2DBD}" presName="theInnerList" presStyleCnt="0"/>
      <dgm:spPr/>
    </dgm:pt>
    <dgm:pt modelId="{E81CA0BE-D010-46B6-8A3B-852097E280E1}" type="pres">
      <dgm:prSet presAssocID="{B211AA06-7B65-4589-9FC3-4708F9351D07}" presName="childNode" presStyleLbl="node1" presStyleIdx="0" presStyleCnt="4">
        <dgm:presLayoutVars>
          <dgm:bulletEnabled val="1"/>
        </dgm:presLayoutVars>
      </dgm:prSet>
      <dgm:spPr/>
    </dgm:pt>
    <dgm:pt modelId="{56A53FE0-6C42-445C-AEF5-B7F7E5A2A7AC}" type="pres">
      <dgm:prSet presAssocID="{B211AA06-7B65-4589-9FC3-4708F9351D07}" presName="aSpace2" presStyleCnt="0"/>
      <dgm:spPr/>
    </dgm:pt>
    <dgm:pt modelId="{59122518-48EC-4D01-8DD9-3278D2F34037}" type="pres">
      <dgm:prSet presAssocID="{3189B8C6-6F17-4B33-95E3-435E0428AF4A}" presName="childNode" presStyleLbl="node1" presStyleIdx="1" presStyleCnt="4">
        <dgm:presLayoutVars>
          <dgm:bulletEnabled val="1"/>
        </dgm:presLayoutVars>
      </dgm:prSet>
      <dgm:spPr/>
    </dgm:pt>
    <dgm:pt modelId="{04EC3C76-2EC1-44AB-BB87-B43A2FE0416E}" type="pres">
      <dgm:prSet presAssocID="{D43D7E05-12C8-4BC7-955E-4CB63AAC2DBD}" presName="aSpace" presStyleCnt="0"/>
      <dgm:spPr/>
    </dgm:pt>
    <dgm:pt modelId="{46538257-94AD-4EDE-BB98-5153BB0A18A1}" type="pres">
      <dgm:prSet presAssocID="{8F2D8C71-028E-40C6-A1A4-D31B346C71F7}" presName="compNode" presStyleCnt="0"/>
      <dgm:spPr/>
    </dgm:pt>
    <dgm:pt modelId="{52781D21-4EC0-46FC-8AAD-167C00AA249E}" type="pres">
      <dgm:prSet presAssocID="{8F2D8C71-028E-40C6-A1A4-D31B346C71F7}" presName="aNode" presStyleLbl="bgShp" presStyleIdx="1" presStyleCnt="2"/>
      <dgm:spPr/>
    </dgm:pt>
    <dgm:pt modelId="{001F5CE0-5FBE-4614-8051-EBDDED3BE5A6}" type="pres">
      <dgm:prSet presAssocID="{8F2D8C71-028E-40C6-A1A4-D31B346C71F7}" presName="textNode" presStyleLbl="bgShp" presStyleIdx="1" presStyleCnt="2"/>
      <dgm:spPr/>
    </dgm:pt>
    <dgm:pt modelId="{0C47067E-D622-4112-8499-D2A6DE129C3D}" type="pres">
      <dgm:prSet presAssocID="{8F2D8C71-028E-40C6-A1A4-D31B346C71F7}" presName="compChildNode" presStyleCnt="0"/>
      <dgm:spPr/>
    </dgm:pt>
    <dgm:pt modelId="{C90EFF94-BFAC-4C10-887C-4445A4B8AA14}" type="pres">
      <dgm:prSet presAssocID="{8F2D8C71-028E-40C6-A1A4-D31B346C71F7}" presName="theInnerList" presStyleCnt="0"/>
      <dgm:spPr/>
    </dgm:pt>
    <dgm:pt modelId="{2E23C30F-644A-4E0B-972A-EB164D68577B}" type="pres">
      <dgm:prSet presAssocID="{D2B07E7E-3723-4BD1-82A6-A85396E3B13F}" presName="childNode" presStyleLbl="node1" presStyleIdx="2" presStyleCnt="4">
        <dgm:presLayoutVars>
          <dgm:bulletEnabled val="1"/>
        </dgm:presLayoutVars>
      </dgm:prSet>
      <dgm:spPr/>
    </dgm:pt>
    <dgm:pt modelId="{F0FF74CE-5601-4AAE-ACC8-320EFFFF85EE}" type="pres">
      <dgm:prSet presAssocID="{D2B07E7E-3723-4BD1-82A6-A85396E3B13F}" presName="aSpace2" presStyleCnt="0"/>
      <dgm:spPr/>
    </dgm:pt>
    <dgm:pt modelId="{8D739515-ABAC-4C90-9BFE-51FFB8DF27B6}" type="pres">
      <dgm:prSet presAssocID="{356DA922-225D-41C4-B828-4E06BDB9CB54}" presName="childNode" presStyleLbl="node1" presStyleIdx="3" presStyleCnt="4">
        <dgm:presLayoutVars>
          <dgm:bulletEnabled val="1"/>
        </dgm:presLayoutVars>
      </dgm:prSet>
      <dgm:spPr/>
    </dgm:pt>
  </dgm:ptLst>
  <dgm:cxnLst>
    <dgm:cxn modelId="{032E0E02-D239-4CE9-8D67-F8E136ACE11D}" srcId="{8F2D8C71-028E-40C6-A1A4-D31B346C71F7}" destId="{356DA922-225D-41C4-B828-4E06BDB9CB54}" srcOrd="1" destOrd="0" parTransId="{AA6E62F3-D56F-4C77-8DBF-9CDA55670E5B}" sibTransId="{C841588D-41E5-40C9-96D0-A3C844AAFC72}"/>
    <dgm:cxn modelId="{5F156A06-E253-4B7B-9129-2BC99FA02F88}" type="presOf" srcId="{F3BD60CA-D8BB-4AC6-A2E2-817E972591D1}" destId="{7E8894ED-9270-46CD-B54F-1B46A1E11F05}" srcOrd="0" destOrd="0" presId="urn:microsoft.com/office/officeart/2005/8/layout/lProcess2"/>
    <dgm:cxn modelId="{A93E4515-34B5-49F0-8FD3-1DB74F14C4AB}" srcId="{D43D7E05-12C8-4BC7-955E-4CB63AAC2DBD}" destId="{B211AA06-7B65-4589-9FC3-4708F9351D07}" srcOrd="0" destOrd="0" parTransId="{E35DAC87-4D0B-4606-B4C2-41CC340D16E7}" sibTransId="{87BB3D53-EA6B-4E0F-81EC-A1C0971A4073}"/>
    <dgm:cxn modelId="{653A543F-2FFC-4AEF-B077-471953E36835}" type="presOf" srcId="{3189B8C6-6F17-4B33-95E3-435E0428AF4A}" destId="{59122518-48EC-4D01-8DD9-3278D2F34037}" srcOrd="0" destOrd="0" presId="urn:microsoft.com/office/officeart/2005/8/layout/lProcess2"/>
    <dgm:cxn modelId="{4B777C4B-18D7-47A8-972D-1C4BAF27B444}" type="presOf" srcId="{8F2D8C71-028E-40C6-A1A4-D31B346C71F7}" destId="{52781D21-4EC0-46FC-8AAD-167C00AA249E}" srcOrd="0" destOrd="0" presId="urn:microsoft.com/office/officeart/2005/8/layout/lProcess2"/>
    <dgm:cxn modelId="{28824E74-8C8F-4E6E-88C3-CB53F703B3D4}" srcId="{F3BD60CA-D8BB-4AC6-A2E2-817E972591D1}" destId="{8F2D8C71-028E-40C6-A1A4-D31B346C71F7}" srcOrd="1" destOrd="0" parTransId="{44A46577-241A-43CE-966A-892681AB2D8D}" sibTransId="{3AEFEC51-672F-44C5-BB1D-E2ED8E5DD4D8}"/>
    <dgm:cxn modelId="{6564A894-7901-4047-A580-2B758811AFC1}" type="presOf" srcId="{D43D7E05-12C8-4BC7-955E-4CB63AAC2DBD}" destId="{0C29E6FA-9B5E-4F50-82B9-7FB2CCE30AD6}" srcOrd="0" destOrd="0" presId="urn:microsoft.com/office/officeart/2005/8/layout/lProcess2"/>
    <dgm:cxn modelId="{EFE61FA6-25FB-4043-8B94-9F33E5544D4D}" type="presOf" srcId="{D43D7E05-12C8-4BC7-955E-4CB63AAC2DBD}" destId="{F264C5B2-C302-4DB7-AAFC-BBAC83405596}" srcOrd="1" destOrd="0" presId="urn:microsoft.com/office/officeart/2005/8/layout/lProcess2"/>
    <dgm:cxn modelId="{86ADD7AB-95B7-4E96-9671-AC3DC20708FF}" type="presOf" srcId="{8F2D8C71-028E-40C6-A1A4-D31B346C71F7}" destId="{001F5CE0-5FBE-4614-8051-EBDDED3BE5A6}" srcOrd="1" destOrd="0" presId="urn:microsoft.com/office/officeart/2005/8/layout/lProcess2"/>
    <dgm:cxn modelId="{6D3C2FAC-E427-4673-8CEC-0453B3EA3D42}" type="presOf" srcId="{D2B07E7E-3723-4BD1-82A6-A85396E3B13F}" destId="{2E23C30F-644A-4E0B-972A-EB164D68577B}" srcOrd="0" destOrd="0" presId="urn:microsoft.com/office/officeart/2005/8/layout/lProcess2"/>
    <dgm:cxn modelId="{B5CA5DB5-773E-45F7-A90F-3E375B23F5E9}" type="presOf" srcId="{356DA922-225D-41C4-B828-4E06BDB9CB54}" destId="{8D739515-ABAC-4C90-9BFE-51FFB8DF27B6}" srcOrd="0" destOrd="0" presId="urn:microsoft.com/office/officeart/2005/8/layout/lProcess2"/>
    <dgm:cxn modelId="{CF463BBE-237F-4A9C-A1D2-E767C87C6FD4}" srcId="{8F2D8C71-028E-40C6-A1A4-D31B346C71F7}" destId="{D2B07E7E-3723-4BD1-82A6-A85396E3B13F}" srcOrd="0" destOrd="0" parTransId="{CCE720B7-7F6C-4896-A486-AA83E8128C01}" sibTransId="{416172AA-688F-4A5F-A094-09FB92221A47}"/>
    <dgm:cxn modelId="{8F8BD4C1-20EB-40BE-985A-1B75C7A7017E}" type="presOf" srcId="{B211AA06-7B65-4589-9FC3-4708F9351D07}" destId="{E81CA0BE-D010-46B6-8A3B-852097E280E1}" srcOrd="0" destOrd="0" presId="urn:microsoft.com/office/officeart/2005/8/layout/lProcess2"/>
    <dgm:cxn modelId="{BD276BC7-D89A-4833-9C7C-F03BBC78DA72}" srcId="{D43D7E05-12C8-4BC7-955E-4CB63AAC2DBD}" destId="{3189B8C6-6F17-4B33-95E3-435E0428AF4A}" srcOrd="1" destOrd="0" parTransId="{4757FDD4-2AB7-40F9-9E67-D8F7BBAC7B87}" sibTransId="{0A9220AA-C328-4F43-9634-6A329431F1D4}"/>
    <dgm:cxn modelId="{4699D9EA-8863-4684-9831-F0D6732CB13B}" srcId="{F3BD60CA-D8BB-4AC6-A2E2-817E972591D1}" destId="{D43D7E05-12C8-4BC7-955E-4CB63AAC2DBD}" srcOrd="0" destOrd="0" parTransId="{F817EAC2-2AEB-49FF-85FD-59BB480A698F}" sibTransId="{8C0E7ED9-C6EE-4D30-A09F-A8DABE2FA2C6}"/>
    <dgm:cxn modelId="{BC32C432-C3E2-46C5-B8E5-314914F0423F}" type="presParOf" srcId="{7E8894ED-9270-46CD-B54F-1B46A1E11F05}" destId="{E019814F-FF17-42FF-900C-DF0DAA3EE83F}" srcOrd="0" destOrd="0" presId="urn:microsoft.com/office/officeart/2005/8/layout/lProcess2"/>
    <dgm:cxn modelId="{542285D8-4250-42AC-9E89-723D45730A74}" type="presParOf" srcId="{E019814F-FF17-42FF-900C-DF0DAA3EE83F}" destId="{0C29E6FA-9B5E-4F50-82B9-7FB2CCE30AD6}" srcOrd="0" destOrd="0" presId="urn:microsoft.com/office/officeart/2005/8/layout/lProcess2"/>
    <dgm:cxn modelId="{7BD8F670-E1C6-4963-AFB7-BA6BE2C82B66}" type="presParOf" srcId="{E019814F-FF17-42FF-900C-DF0DAA3EE83F}" destId="{F264C5B2-C302-4DB7-AAFC-BBAC83405596}" srcOrd="1" destOrd="0" presId="urn:microsoft.com/office/officeart/2005/8/layout/lProcess2"/>
    <dgm:cxn modelId="{F617E8FC-2A6C-4EC5-B858-D915CDBBCCC2}" type="presParOf" srcId="{E019814F-FF17-42FF-900C-DF0DAA3EE83F}" destId="{69979471-0136-4D9B-88A3-41FF346DB73D}" srcOrd="2" destOrd="0" presId="urn:microsoft.com/office/officeart/2005/8/layout/lProcess2"/>
    <dgm:cxn modelId="{42248FAD-72FD-4547-B1E8-EEEBD262B292}" type="presParOf" srcId="{69979471-0136-4D9B-88A3-41FF346DB73D}" destId="{3728C11D-3AF0-4F76-97A6-241ED34AA5E5}" srcOrd="0" destOrd="0" presId="urn:microsoft.com/office/officeart/2005/8/layout/lProcess2"/>
    <dgm:cxn modelId="{3A700852-481A-42A1-A5AC-61CC5991B347}" type="presParOf" srcId="{3728C11D-3AF0-4F76-97A6-241ED34AA5E5}" destId="{E81CA0BE-D010-46B6-8A3B-852097E280E1}" srcOrd="0" destOrd="0" presId="urn:microsoft.com/office/officeart/2005/8/layout/lProcess2"/>
    <dgm:cxn modelId="{A1F064EE-0C3D-494B-A55C-5A14BC8C15FB}" type="presParOf" srcId="{3728C11D-3AF0-4F76-97A6-241ED34AA5E5}" destId="{56A53FE0-6C42-445C-AEF5-B7F7E5A2A7AC}" srcOrd="1" destOrd="0" presId="urn:microsoft.com/office/officeart/2005/8/layout/lProcess2"/>
    <dgm:cxn modelId="{946F0EF0-E760-4DD7-8E6C-25A753687A3E}" type="presParOf" srcId="{3728C11D-3AF0-4F76-97A6-241ED34AA5E5}" destId="{59122518-48EC-4D01-8DD9-3278D2F34037}" srcOrd="2" destOrd="0" presId="urn:microsoft.com/office/officeart/2005/8/layout/lProcess2"/>
    <dgm:cxn modelId="{D7E262A6-3FA2-4049-ACBE-57D31622E5A4}" type="presParOf" srcId="{7E8894ED-9270-46CD-B54F-1B46A1E11F05}" destId="{04EC3C76-2EC1-44AB-BB87-B43A2FE0416E}" srcOrd="1" destOrd="0" presId="urn:microsoft.com/office/officeart/2005/8/layout/lProcess2"/>
    <dgm:cxn modelId="{8697617A-5389-437B-AAAA-D677D17EF4A3}" type="presParOf" srcId="{7E8894ED-9270-46CD-B54F-1B46A1E11F05}" destId="{46538257-94AD-4EDE-BB98-5153BB0A18A1}" srcOrd="2" destOrd="0" presId="urn:microsoft.com/office/officeart/2005/8/layout/lProcess2"/>
    <dgm:cxn modelId="{CEF6EF07-3DEF-40B7-B311-18B8DAADEBD9}" type="presParOf" srcId="{46538257-94AD-4EDE-BB98-5153BB0A18A1}" destId="{52781D21-4EC0-46FC-8AAD-167C00AA249E}" srcOrd="0" destOrd="0" presId="urn:microsoft.com/office/officeart/2005/8/layout/lProcess2"/>
    <dgm:cxn modelId="{D0BDE0B0-EF22-4703-86C5-46994672433A}" type="presParOf" srcId="{46538257-94AD-4EDE-BB98-5153BB0A18A1}" destId="{001F5CE0-5FBE-4614-8051-EBDDED3BE5A6}" srcOrd="1" destOrd="0" presId="urn:microsoft.com/office/officeart/2005/8/layout/lProcess2"/>
    <dgm:cxn modelId="{4777BA22-1D07-4CD2-9F73-ACA08E47D0CF}" type="presParOf" srcId="{46538257-94AD-4EDE-BB98-5153BB0A18A1}" destId="{0C47067E-D622-4112-8499-D2A6DE129C3D}" srcOrd="2" destOrd="0" presId="urn:microsoft.com/office/officeart/2005/8/layout/lProcess2"/>
    <dgm:cxn modelId="{A391BED8-FA5D-4017-900A-173894F8A89D}" type="presParOf" srcId="{0C47067E-D622-4112-8499-D2A6DE129C3D}" destId="{C90EFF94-BFAC-4C10-887C-4445A4B8AA14}" srcOrd="0" destOrd="0" presId="urn:microsoft.com/office/officeart/2005/8/layout/lProcess2"/>
    <dgm:cxn modelId="{1F89CA68-279B-496B-BBD8-5A490DDE2069}" type="presParOf" srcId="{C90EFF94-BFAC-4C10-887C-4445A4B8AA14}" destId="{2E23C30F-644A-4E0B-972A-EB164D68577B}" srcOrd="0" destOrd="0" presId="urn:microsoft.com/office/officeart/2005/8/layout/lProcess2"/>
    <dgm:cxn modelId="{24A3AC73-C30E-4BAB-86B3-BD097DA208C6}" type="presParOf" srcId="{C90EFF94-BFAC-4C10-887C-4445A4B8AA14}" destId="{F0FF74CE-5601-4AAE-ACC8-320EFFFF85EE}" srcOrd="1" destOrd="0" presId="urn:microsoft.com/office/officeart/2005/8/layout/lProcess2"/>
    <dgm:cxn modelId="{E0B079BA-64FD-4C48-B16D-EDA7F8A59DC8}" type="presParOf" srcId="{C90EFF94-BFAC-4C10-887C-4445A4B8AA14}" destId="{8D739515-ABAC-4C90-9BFE-51FFB8DF27B6}" srcOrd="2" destOrd="0" presId="urn:microsoft.com/office/officeart/2005/8/layout/lProcess2"/>
  </dgm:cxnLst>
  <dgm:bg>
    <a:effectLst>
      <a:outerShdw blurRad="63500" algn="ctr"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2DEA4F16-1E40-4703-A6C9-F6C88D2F0895}" type="doc">
      <dgm:prSet loTypeId="urn:microsoft.com/office/officeart/2005/8/layout/process4" loCatId="process" qsTypeId="urn:microsoft.com/office/officeart/2005/8/quickstyle/simple1" qsCatId="simple" csTypeId="urn:microsoft.com/office/officeart/2005/8/colors/colorful5" csCatId="colorful" phldr="1"/>
      <dgm:spPr/>
      <dgm:t>
        <a:bodyPr/>
        <a:lstStyle/>
        <a:p>
          <a:endParaRPr lang="en-US"/>
        </a:p>
      </dgm:t>
    </dgm:pt>
    <dgm:pt modelId="{773382B5-D12D-464A-8332-C7F192206696}">
      <dgm:prSet/>
      <dgm:spPr/>
      <dgm:t>
        <a:bodyPr/>
        <a:lstStyle/>
        <a:p>
          <a:r>
            <a:rPr lang="en-US"/>
            <a:t>All incidents occurring in the academic year resulting in the use of behavioral restraints or seclusion even if they were not a result of a violation of Education Code Sections 48900 and 48915 (suspension and expulsion offenses)</a:t>
          </a:r>
        </a:p>
      </dgm:t>
    </dgm:pt>
    <dgm:pt modelId="{6C68D92D-443B-4B18-A0FD-D9E0A8628A65}" type="parTrans" cxnId="{8D8381F3-FF71-4455-A7D6-87F53DBBFC08}">
      <dgm:prSet/>
      <dgm:spPr/>
      <dgm:t>
        <a:bodyPr/>
        <a:lstStyle/>
        <a:p>
          <a:endParaRPr lang="en-US"/>
        </a:p>
      </dgm:t>
    </dgm:pt>
    <dgm:pt modelId="{BF79F725-553D-47B2-89A6-2BCFDFA2700C}" type="sibTrans" cxnId="{8D8381F3-FF71-4455-A7D6-87F53DBBFC08}">
      <dgm:prSet/>
      <dgm:spPr/>
      <dgm:t>
        <a:bodyPr/>
        <a:lstStyle/>
        <a:p>
          <a:endParaRPr lang="en-US"/>
        </a:p>
      </dgm:t>
    </dgm:pt>
    <dgm:pt modelId="{143B7336-0B4E-49F7-8058-CFA4279114F6}">
      <dgm:prSet/>
      <dgm:spPr/>
      <dgm:t>
        <a:bodyPr/>
        <a:lstStyle/>
        <a:p>
          <a:r>
            <a:rPr lang="en-US"/>
            <a:t>This collection is one piece of larger annual collection of incidents </a:t>
          </a:r>
        </a:p>
      </dgm:t>
    </dgm:pt>
    <dgm:pt modelId="{8AD17342-C473-4BFF-8E19-D31E830CC7EF}" type="parTrans" cxnId="{C0D9AD52-52DC-4477-AEB4-53106479E0CA}">
      <dgm:prSet/>
      <dgm:spPr/>
      <dgm:t>
        <a:bodyPr/>
        <a:lstStyle/>
        <a:p>
          <a:endParaRPr lang="en-US"/>
        </a:p>
      </dgm:t>
    </dgm:pt>
    <dgm:pt modelId="{3C65CA9E-FDD6-47D7-ACE4-591AC2AF4985}" type="sibTrans" cxnId="{C0D9AD52-52DC-4477-AEB4-53106479E0CA}">
      <dgm:prSet/>
      <dgm:spPr/>
      <dgm:t>
        <a:bodyPr/>
        <a:lstStyle/>
        <a:p>
          <a:endParaRPr lang="en-US"/>
        </a:p>
      </dgm:t>
    </dgm:pt>
    <dgm:pt modelId="{53421A48-C202-49A5-A974-F00EEDEFEBDA}">
      <dgm:prSet/>
      <dgm:spPr/>
      <dgm:t>
        <a:bodyPr/>
        <a:lstStyle/>
        <a:p>
          <a:r>
            <a:rPr lang="en-US"/>
            <a:t>Incidents involving violations of Education Code 48900 and 48915</a:t>
          </a:r>
        </a:p>
      </dgm:t>
    </dgm:pt>
    <dgm:pt modelId="{E2F68B0C-6844-4161-B634-76978C2BA747}" type="parTrans" cxnId="{7A68B66D-C5A1-4B84-ADD6-45EA13CE84FD}">
      <dgm:prSet/>
      <dgm:spPr/>
      <dgm:t>
        <a:bodyPr/>
        <a:lstStyle/>
        <a:p>
          <a:endParaRPr lang="en-US"/>
        </a:p>
      </dgm:t>
    </dgm:pt>
    <dgm:pt modelId="{05D56E39-E17C-48EE-B92C-4610002D758B}" type="sibTrans" cxnId="{7A68B66D-C5A1-4B84-ADD6-45EA13CE84FD}">
      <dgm:prSet/>
      <dgm:spPr/>
      <dgm:t>
        <a:bodyPr/>
        <a:lstStyle/>
        <a:p>
          <a:endParaRPr lang="en-US"/>
        </a:p>
      </dgm:t>
    </dgm:pt>
    <dgm:pt modelId="{B7467FC8-346A-43D1-8A18-C33544E55155}">
      <dgm:prSet/>
      <dgm:spPr/>
      <dgm:t>
        <a:bodyPr/>
        <a:lstStyle/>
        <a:p>
          <a:r>
            <a:rPr lang="en-US"/>
            <a:t>Incidents resulting in restraint or seclusion even if they were not associated with E.C. 48900 or 48915</a:t>
          </a:r>
        </a:p>
      </dgm:t>
    </dgm:pt>
    <dgm:pt modelId="{86FC8913-6099-40DE-88A3-FF0C56367835}" type="parTrans" cxnId="{32BE97FB-35CC-403F-AD1B-B859760B4E75}">
      <dgm:prSet/>
      <dgm:spPr/>
      <dgm:t>
        <a:bodyPr/>
        <a:lstStyle/>
        <a:p>
          <a:endParaRPr lang="en-US"/>
        </a:p>
      </dgm:t>
    </dgm:pt>
    <dgm:pt modelId="{22AC26ED-D15B-45A6-86EF-7F96C87B6297}" type="sibTrans" cxnId="{32BE97FB-35CC-403F-AD1B-B859760B4E75}">
      <dgm:prSet/>
      <dgm:spPr/>
      <dgm:t>
        <a:bodyPr/>
        <a:lstStyle/>
        <a:p>
          <a:endParaRPr lang="en-US"/>
        </a:p>
      </dgm:t>
    </dgm:pt>
    <dgm:pt modelId="{FA052256-9E70-4F67-9EDF-52BAB9FE8DD5}" type="pres">
      <dgm:prSet presAssocID="{2DEA4F16-1E40-4703-A6C9-F6C88D2F0895}" presName="Name0" presStyleCnt="0">
        <dgm:presLayoutVars>
          <dgm:dir/>
          <dgm:animLvl val="lvl"/>
          <dgm:resizeHandles val="exact"/>
        </dgm:presLayoutVars>
      </dgm:prSet>
      <dgm:spPr/>
    </dgm:pt>
    <dgm:pt modelId="{C9A2B82B-112A-481C-A76D-A62C229FFABD}" type="pres">
      <dgm:prSet presAssocID="{143B7336-0B4E-49F7-8058-CFA4279114F6}" presName="boxAndChildren" presStyleCnt="0"/>
      <dgm:spPr/>
    </dgm:pt>
    <dgm:pt modelId="{03DDDF04-2DDB-4B6E-BB62-C52DF4F4ED68}" type="pres">
      <dgm:prSet presAssocID="{143B7336-0B4E-49F7-8058-CFA4279114F6}" presName="parentTextBox" presStyleLbl="node1" presStyleIdx="0" presStyleCnt="2"/>
      <dgm:spPr/>
    </dgm:pt>
    <dgm:pt modelId="{AF136E86-A301-47DF-886B-A688162B6E1C}" type="pres">
      <dgm:prSet presAssocID="{143B7336-0B4E-49F7-8058-CFA4279114F6}" presName="entireBox" presStyleLbl="node1" presStyleIdx="0" presStyleCnt="2"/>
      <dgm:spPr/>
    </dgm:pt>
    <dgm:pt modelId="{29EFD8B8-432C-45AA-A421-94DC9787B00E}" type="pres">
      <dgm:prSet presAssocID="{143B7336-0B4E-49F7-8058-CFA4279114F6}" presName="descendantBox" presStyleCnt="0"/>
      <dgm:spPr/>
    </dgm:pt>
    <dgm:pt modelId="{4ECF86DC-B281-4A71-B0F3-E16F68BAB6C4}" type="pres">
      <dgm:prSet presAssocID="{53421A48-C202-49A5-A974-F00EEDEFEBDA}" presName="childTextBox" presStyleLbl="fgAccFollowNode1" presStyleIdx="0" presStyleCnt="2">
        <dgm:presLayoutVars>
          <dgm:bulletEnabled val="1"/>
        </dgm:presLayoutVars>
      </dgm:prSet>
      <dgm:spPr/>
    </dgm:pt>
    <dgm:pt modelId="{AAE605F9-8BA5-4533-8700-07B2869995AA}" type="pres">
      <dgm:prSet presAssocID="{B7467FC8-346A-43D1-8A18-C33544E55155}" presName="childTextBox" presStyleLbl="fgAccFollowNode1" presStyleIdx="1" presStyleCnt="2">
        <dgm:presLayoutVars>
          <dgm:bulletEnabled val="1"/>
        </dgm:presLayoutVars>
      </dgm:prSet>
      <dgm:spPr/>
    </dgm:pt>
    <dgm:pt modelId="{A2A9C7F0-EF34-4C10-AD80-4834B0250E6B}" type="pres">
      <dgm:prSet presAssocID="{BF79F725-553D-47B2-89A6-2BCFDFA2700C}" presName="sp" presStyleCnt="0"/>
      <dgm:spPr/>
    </dgm:pt>
    <dgm:pt modelId="{9F8D3E01-4C84-409F-9EB4-90A6960591B8}" type="pres">
      <dgm:prSet presAssocID="{773382B5-D12D-464A-8332-C7F192206696}" presName="arrowAndChildren" presStyleCnt="0"/>
      <dgm:spPr/>
    </dgm:pt>
    <dgm:pt modelId="{4B57E350-E73E-45E1-92E3-000D8CB7245C}" type="pres">
      <dgm:prSet presAssocID="{773382B5-D12D-464A-8332-C7F192206696}" presName="parentTextArrow" presStyleLbl="node1" presStyleIdx="1" presStyleCnt="2"/>
      <dgm:spPr/>
    </dgm:pt>
  </dgm:ptLst>
  <dgm:cxnLst>
    <dgm:cxn modelId="{2187C00A-9247-4E66-8274-4ABE5746F518}" type="presOf" srcId="{B7467FC8-346A-43D1-8A18-C33544E55155}" destId="{AAE605F9-8BA5-4533-8700-07B2869995AA}" srcOrd="0" destOrd="0" presId="urn:microsoft.com/office/officeart/2005/8/layout/process4"/>
    <dgm:cxn modelId="{7A68B66D-C5A1-4B84-ADD6-45EA13CE84FD}" srcId="{143B7336-0B4E-49F7-8058-CFA4279114F6}" destId="{53421A48-C202-49A5-A974-F00EEDEFEBDA}" srcOrd="0" destOrd="0" parTransId="{E2F68B0C-6844-4161-B634-76978C2BA747}" sibTransId="{05D56E39-E17C-48EE-B92C-4610002D758B}"/>
    <dgm:cxn modelId="{C0D9AD52-52DC-4477-AEB4-53106479E0CA}" srcId="{2DEA4F16-1E40-4703-A6C9-F6C88D2F0895}" destId="{143B7336-0B4E-49F7-8058-CFA4279114F6}" srcOrd="1" destOrd="0" parTransId="{8AD17342-C473-4BFF-8E19-D31E830CC7EF}" sibTransId="{3C65CA9E-FDD6-47D7-ACE4-591AC2AF4985}"/>
    <dgm:cxn modelId="{A438A277-7248-4827-B0CE-1968C07BFEBF}" type="presOf" srcId="{143B7336-0B4E-49F7-8058-CFA4279114F6}" destId="{AF136E86-A301-47DF-886B-A688162B6E1C}" srcOrd="1" destOrd="0" presId="urn:microsoft.com/office/officeart/2005/8/layout/process4"/>
    <dgm:cxn modelId="{A533C28F-FD29-4909-90C0-6B4CC0106CE8}" type="presOf" srcId="{143B7336-0B4E-49F7-8058-CFA4279114F6}" destId="{03DDDF04-2DDB-4B6E-BB62-C52DF4F4ED68}" srcOrd="0" destOrd="0" presId="urn:microsoft.com/office/officeart/2005/8/layout/process4"/>
    <dgm:cxn modelId="{7A26C4C0-9AD2-4300-8F81-64B0D63CFB77}" type="presOf" srcId="{53421A48-C202-49A5-A974-F00EEDEFEBDA}" destId="{4ECF86DC-B281-4A71-B0F3-E16F68BAB6C4}" srcOrd="0" destOrd="0" presId="urn:microsoft.com/office/officeart/2005/8/layout/process4"/>
    <dgm:cxn modelId="{2F98E0DB-B12D-4CB6-B3C4-7BE1E0200477}" type="presOf" srcId="{773382B5-D12D-464A-8332-C7F192206696}" destId="{4B57E350-E73E-45E1-92E3-000D8CB7245C}" srcOrd="0" destOrd="0" presId="urn:microsoft.com/office/officeart/2005/8/layout/process4"/>
    <dgm:cxn modelId="{8D8381F3-FF71-4455-A7D6-87F53DBBFC08}" srcId="{2DEA4F16-1E40-4703-A6C9-F6C88D2F0895}" destId="{773382B5-D12D-464A-8332-C7F192206696}" srcOrd="0" destOrd="0" parTransId="{6C68D92D-443B-4B18-A0FD-D9E0A8628A65}" sibTransId="{BF79F725-553D-47B2-89A6-2BCFDFA2700C}"/>
    <dgm:cxn modelId="{74603BF5-C433-4C84-BF41-2F9207E20210}" type="presOf" srcId="{2DEA4F16-1E40-4703-A6C9-F6C88D2F0895}" destId="{FA052256-9E70-4F67-9EDF-52BAB9FE8DD5}" srcOrd="0" destOrd="0" presId="urn:microsoft.com/office/officeart/2005/8/layout/process4"/>
    <dgm:cxn modelId="{32BE97FB-35CC-403F-AD1B-B859760B4E75}" srcId="{143B7336-0B4E-49F7-8058-CFA4279114F6}" destId="{B7467FC8-346A-43D1-8A18-C33544E55155}" srcOrd="1" destOrd="0" parTransId="{86FC8913-6099-40DE-88A3-FF0C56367835}" sibTransId="{22AC26ED-D15B-45A6-86EF-7F96C87B6297}"/>
    <dgm:cxn modelId="{29025131-46B7-4252-9A38-006FD4472EA2}" type="presParOf" srcId="{FA052256-9E70-4F67-9EDF-52BAB9FE8DD5}" destId="{C9A2B82B-112A-481C-A76D-A62C229FFABD}" srcOrd="0" destOrd="0" presId="urn:microsoft.com/office/officeart/2005/8/layout/process4"/>
    <dgm:cxn modelId="{88922B0A-9785-4A82-978C-5DDC34E69B1A}" type="presParOf" srcId="{C9A2B82B-112A-481C-A76D-A62C229FFABD}" destId="{03DDDF04-2DDB-4B6E-BB62-C52DF4F4ED68}" srcOrd="0" destOrd="0" presId="urn:microsoft.com/office/officeart/2005/8/layout/process4"/>
    <dgm:cxn modelId="{CB5CB2C6-8A76-42DA-8AED-1911D5904243}" type="presParOf" srcId="{C9A2B82B-112A-481C-A76D-A62C229FFABD}" destId="{AF136E86-A301-47DF-886B-A688162B6E1C}" srcOrd="1" destOrd="0" presId="urn:microsoft.com/office/officeart/2005/8/layout/process4"/>
    <dgm:cxn modelId="{9C20BB08-8E13-4D6F-B67D-FC3E33B4BB2E}" type="presParOf" srcId="{C9A2B82B-112A-481C-A76D-A62C229FFABD}" destId="{29EFD8B8-432C-45AA-A421-94DC9787B00E}" srcOrd="2" destOrd="0" presId="urn:microsoft.com/office/officeart/2005/8/layout/process4"/>
    <dgm:cxn modelId="{68084432-BCA1-4901-A278-BFD9A17B131B}" type="presParOf" srcId="{29EFD8B8-432C-45AA-A421-94DC9787B00E}" destId="{4ECF86DC-B281-4A71-B0F3-E16F68BAB6C4}" srcOrd="0" destOrd="0" presId="urn:microsoft.com/office/officeart/2005/8/layout/process4"/>
    <dgm:cxn modelId="{CE9EE961-99BA-4871-94AA-A649A4E4FCEA}" type="presParOf" srcId="{29EFD8B8-432C-45AA-A421-94DC9787B00E}" destId="{AAE605F9-8BA5-4533-8700-07B2869995AA}" srcOrd="1" destOrd="0" presId="urn:microsoft.com/office/officeart/2005/8/layout/process4"/>
    <dgm:cxn modelId="{CD15C889-DA79-4DED-BF43-AE91B95FD2A5}" type="presParOf" srcId="{FA052256-9E70-4F67-9EDF-52BAB9FE8DD5}" destId="{A2A9C7F0-EF34-4C10-AD80-4834B0250E6B}" srcOrd="1" destOrd="0" presId="urn:microsoft.com/office/officeart/2005/8/layout/process4"/>
    <dgm:cxn modelId="{5AB7865F-177C-4A90-B271-87BFA2B855D0}" type="presParOf" srcId="{FA052256-9E70-4F67-9EDF-52BAB9FE8DD5}" destId="{9F8D3E01-4C84-409F-9EB4-90A6960591B8}" srcOrd="2" destOrd="0" presId="urn:microsoft.com/office/officeart/2005/8/layout/process4"/>
    <dgm:cxn modelId="{588CD0B1-B02A-4D57-BE8F-DF3F7815EF31}" type="presParOf" srcId="{9F8D3E01-4C84-409F-9EB4-90A6960591B8}" destId="{4B57E350-E73E-45E1-92E3-000D8CB7245C}"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ACA9D24-3798-40EE-8C43-22BA68AEF3B6}"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1AF6714D-E4A2-4DB5-B429-6B4B0F0C9253}">
      <dgm:prSet phldrT="[Text]">
        <dgm:style>
          <a:lnRef idx="0">
            <a:schemeClr val="accent1"/>
          </a:lnRef>
          <a:fillRef idx="3">
            <a:schemeClr val="accent1"/>
          </a:fillRef>
          <a:effectRef idx="3">
            <a:schemeClr val="accent1"/>
          </a:effectRef>
          <a:fontRef idx="minor">
            <a:schemeClr val="lt1"/>
          </a:fontRef>
        </dgm:style>
      </dgm:prSet>
      <dgm:spPr>
        <a:gradFill rotWithShape="0">
          <a:gsLst>
            <a:gs pos="0">
              <a:srgbClr val="C00000"/>
            </a:gs>
            <a:gs pos="50000">
              <a:srgbClr val="C00000"/>
            </a:gs>
            <a:gs pos="100000">
              <a:srgbClr val="C00000"/>
            </a:gs>
          </a:gsLst>
        </a:gradFill>
      </dgm:spPr>
      <dgm:t>
        <a:bodyPr/>
        <a:lstStyle/>
        <a:p>
          <a:r>
            <a:rPr lang="en-US"/>
            <a:t>Incident</a:t>
          </a:r>
        </a:p>
      </dgm:t>
    </dgm:pt>
    <dgm:pt modelId="{4393009E-7068-486A-AE6B-F2E0527C6C7D}" type="parTrans" cxnId="{172233AF-61B3-4ED8-BE9A-F2743E6D78AA}">
      <dgm:prSet/>
      <dgm:spPr/>
      <dgm:t>
        <a:bodyPr/>
        <a:lstStyle/>
        <a:p>
          <a:endParaRPr lang="en-US"/>
        </a:p>
      </dgm:t>
    </dgm:pt>
    <dgm:pt modelId="{59FB9FD3-02D6-4DFD-B658-9D11BC464A4E}" type="sibTrans" cxnId="{172233AF-61B3-4ED8-BE9A-F2743E6D78AA}">
      <dgm:prSet/>
      <dgm:spPr/>
      <dgm:t>
        <a:bodyPr/>
        <a:lstStyle/>
        <a:p>
          <a:endParaRPr lang="en-US"/>
        </a:p>
      </dgm:t>
    </dgm:pt>
    <dgm:pt modelId="{5C912040-00EC-4C6E-A8DC-3DDE8B39B0BE}">
      <dgm:prSet phldrT="[Text]">
        <dgm:style>
          <a:lnRef idx="0">
            <a:schemeClr val="accent1"/>
          </a:lnRef>
          <a:fillRef idx="3">
            <a:schemeClr val="accent1"/>
          </a:fillRef>
          <a:effectRef idx="3">
            <a:schemeClr val="accent1"/>
          </a:effectRef>
          <a:fontRef idx="minor">
            <a:schemeClr val="lt1"/>
          </a:fontRef>
        </dgm:style>
      </dgm:prSet>
      <dgm:spPr/>
      <dgm:t>
        <a:bodyPr/>
        <a:lstStyle/>
        <a:p>
          <a:r>
            <a:rPr lang="en-US">
              <a:latin typeface="Tahoma" panose="020B0604030504040204" pitchFamily="34" charset="0"/>
              <a:ea typeface="Tahoma" panose="020B0604030504040204" pitchFamily="34" charset="0"/>
              <a:cs typeface="Tahoma" panose="020B0604030504040204" pitchFamily="34" charset="0"/>
            </a:rPr>
            <a:t>Incident date</a:t>
          </a:r>
        </a:p>
      </dgm:t>
    </dgm:pt>
    <dgm:pt modelId="{F64B7045-E870-472C-8537-781C2A7F4D50}" type="parTrans" cxnId="{8909556A-D725-4134-9B6D-3B97232EF5DA}">
      <dgm:prSet/>
      <dgm:spPr/>
      <dgm:t>
        <a:bodyPr/>
        <a:lstStyle/>
        <a:p>
          <a:endParaRPr lang="en-US"/>
        </a:p>
      </dgm:t>
    </dgm:pt>
    <dgm:pt modelId="{1565BEEA-D73E-42C6-A130-252DAEDEA1D8}" type="sibTrans" cxnId="{8909556A-D725-4134-9B6D-3B97232EF5DA}">
      <dgm:prSet/>
      <dgm:spPr/>
      <dgm:t>
        <a:bodyPr/>
        <a:lstStyle/>
        <a:p>
          <a:endParaRPr lang="en-US"/>
        </a:p>
      </dgm:t>
    </dgm:pt>
    <dgm:pt modelId="{D29D294D-65D2-4024-AC3E-A73AC5BC9963}">
      <dgm:prSet phldrT="[Text]">
        <dgm:style>
          <a:lnRef idx="0">
            <a:schemeClr val="accent1"/>
          </a:lnRef>
          <a:fillRef idx="3">
            <a:schemeClr val="accent1"/>
          </a:fillRef>
          <a:effectRef idx="3">
            <a:schemeClr val="accent1"/>
          </a:effectRef>
          <a:fontRef idx="minor">
            <a:schemeClr val="lt1"/>
          </a:fontRef>
        </dgm:style>
      </dgm:prSet>
      <dgm:spPr/>
      <dgm:t>
        <a:bodyPr/>
        <a:lstStyle/>
        <a:p>
          <a:r>
            <a:rPr lang="en-US">
              <a:latin typeface="Tahoma" panose="020B0604030504040204" pitchFamily="34" charset="0"/>
              <a:ea typeface="Tahoma" panose="020B0604030504040204" pitchFamily="34" charset="0"/>
              <a:cs typeface="Tahoma" panose="020B0604030504040204" pitchFamily="34" charset="0"/>
            </a:rPr>
            <a:t>Students involved</a:t>
          </a:r>
        </a:p>
      </dgm:t>
    </dgm:pt>
    <dgm:pt modelId="{49731B79-61DD-44D5-997F-4031B39E2374}" type="parTrans" cxnId="{3601436A-EC22-4DC5-B09C-FC896ADC1C6C}">
      <dgm:prSet/>
      <dgm:spPr/>
      <dgm:t>
        <a:bodyPr/>
        <a:lstStyle/>
        <a:p>
          <a:endParaRPr lang="en-US"/>
        </a:p>
      </dgm:t>
    </dgm:pt>
    <dgm:pt modelId="{0C000EFA-5A3A-4BFE-B540-AC44AF65CEED}" type="sibTrans" cxnId="{3601436A-EC22-4DC5-B09C-FC896ADC1C6C}">
      <dgm:prSet/>
      <dgm:spPr/>
      <dgm:t>
        <a:bodyPr/>
        <a:lstStyle/>
        <a:p>
          <a:endParaRPr lang="en-US"/>
        </a:p>
      </dgm:t>
    </dgm:pt>
    <dgm:pt modelId="{B68E619C-2F15-4CD7-A262-0E6FA0C0B080}">
      <dgm:prSet phldrT="[Text]">
        <dgm:style>
          <a:lnRef idx="0">
            <a:schemeClr val="accent1"/>
          </a:lnRef>
          <a:fillRef idx="3">
            <a:schemeClr val="accent1"/>
          </a:fillRef>
          <a:effectRef idx="3">
            <a:schemeClr val="accent1"/>
          </a:effectRef>
          <a:fontRef idx="minor">
            <a:schemeClr val="lt1"/>
          </a:fontRef>
        </dgm:style>
      </dgm:prSet>
      <dgm:spPr/>
      <dgm:t>
        <a:bodyPr anchor="ctr"/>
        <a:lstStyle/>
        <a:p>
          <a:r>
            <a:rPr lang="en-US">
              <a:latin typeface="Tahoma" panose="020B0604030504040204" pitchFamily="34" charset="0"/>
              <a:ea typeface="Tahoma" panose="020B0604030504040204" pitchFamily="34" charset="0"/>
              <a:cs typeface="Tahoma" panose="020B0604030504040204" pitchFamily="34" charset="0"/>
            </a:rPr>
            <a:t>Incident Results</a:t>
          </a:r>
        </a:p>
      </dgm:t>
    </dgm:pt>
    <dgm:pt modelId="{D6A8404B-A837-4861-8834-A7B0DEE9870C}" type="parTrans" cxnId="{DD3E547D-E602-4CBD-BF9A-BE27DA0D681B}">
      <dgm:prSet/>
      <dgm:spPr/>
      <dgm:t>
        <a:bodyPr/>
        <a:lstStyle/>
        <a:p>
          <a:endParaRPr lang="en-US"/>
        </a:p>
      </dgm:t>
    </dgm:pt>
    <dgm:pt modelId="{0D5D0FFE-1C04-4AE3-9AB4-A710BF780918}" type="sibTrans" cxnId="{DD3E547D-E602-4CBD-BF9A-BE27DA0D681B}">
      <dgm:prSet/>
      <dgm:spPr/>
      <dgm:t>
        <a:bodyPr/>
        <a:lstStyle/>
        <a:p>
          <a:endParaRPr lang="en-US"/>
        </a:p>
      </dgm:t>
    </dgm:pt>
    <dgm:pt modelId="{D651AD1D-7133-4466-8463-69618843EA44}">
      <dgm:prSet phldrT="[Text]">
        <dgm:style>
          <a:lnRef idx="0">
            <a:schemeClr val="accent1"/>
          </a:lnRef>
          <a:fillRef idx="3">
            <a:schemeClr val="accent1"/>
          </a:fillRef>
          <a:effectRef idx="3">
            <a:schemeClr val="accent1"/>
          </a:effectRef>
          <a:fontRef idx="minor">
            <a:schemeClr val="lt1"/>
          </a:fontRef>
        </dgm:style>
      </dgm:prSet>
      <dgm:spPr/>
      <dgm:t>
        <a:bodyPr anchor="ctr"/>
        <a:lstStyle/>
        <a:p>
          <a:r>
            <a:rPr lang="en-US">
              <a:latin typeface="Tahoma" panose="020B0604030504040204" pitchFamily="34" charset="0"/>
              <a:ea typeface="Tahoma" panose="020B0604030504040204" pitchFamily="34" charset="0"/>
              <a:cs typeface="Tahoma" panose="020B0604030504040204" pitchFamily="34" charset="0"/>
            </a:rPr>
            <a:t>Suspension, expulsion, restraint, seclusion, etc.</a:t>
          </a:r>
        </a:p>
      </dgm:t>
    </dgm:pt>
    <dgm:pt modelId="{E4322ADB-F700-4140-8EB3-00B6BF09ED1C}" type="parTrans" cxnId="{36444038-0353-4E9C-B4BC-BA140FB58829}">
      <dgm:prSet/>
      <dgm:spPr/>
      <dgm:t>
        <a:bodyPr/>
        <a:lstStyle/>
        <a:p>
          <a:endParaRPr lang="en-US"/>
        </a:p>
      </dgm:t>
    </dgm:pt>
    <dgm:pt modelId="{7F2E5908-BA8D-4A22-B27F-3B38D1829412}" type="sibTrans" cxnId="{36444038-0353-4E9C-B4BC-BA140FB58829}">
      <dgm:prSet/>
      <dgm:spPr/>
      <dgm:t>
        <a:bodyPr/>
        <a:lstStyle/>
        <a:p>
          <a:endParaRPr lang="en-US"/>
        </a:p>
      </dgm:t>
    </dgm:pt>
    <dgm:pt modelId="{621A9496-4419-4E02-9492-1799D7C18723}">
      <dgm:prSet phldrT="[Text]" custT="1">
        <dgm:style>
          <a:lnRef idx="0">
            <a:schemeClr val="accent1"/>
          </a:lnRef>
          <a:fillRef idx="3">
            <a:schemeClr val="accent1"/>
          </a:fillRef>
          <a:effectRef idx="3">
            <a:schemeClr val="accent1"/>
          </a:effectRef>
          <a:fontRef idx="minor">
            <a:schemeClr val="lt1"/>
          </a:fontRef>
        </dgm:style>
      </dgm:prSet>
      <dgm:spPr/>
      <dgm:t>
        <a:bodyPr anchor="ctr"/>
        <a:lstStyle/>
        <a:p>
          <a:pPr algn="ctr"/>
          <a:r>
            <a:rPr lang="en-US" sz="1800">
              <a:latin typeface="Tahoma" panose="020B0604030504040204" pitchFamily="34" charset="0"/>
              <a:ea typeface="Tahoma" panose="020B0604030504040204" pitchFamily="34" charset="0"/>
              <a:cs typeface="Tahoma" panose="020B0604030504040204" pitchFamily="34" charset="0"/>
            </a:rPr>
            <a:t>Student Offense</a:t>
          </a:r>
        </a:p>
      </dgm:t>
    </dgm:pt>
    <dgm:pt modelId="{C2195961-F395-4729-A91E-28669A65CAA5}" type="parTrans" cxnId="{2BBAB88D-0A6F-4D4A-82AD-D448385B39E9}">
      <dgm:prSet/>
      <dgm:spPr/>
      <dgm:t>
        <a:bodyPr/>
        <a:lstStyle/>
        <a:p>
          <a:endParaRPr lang="en-US"/>
        </a:p>
      </dgm:t>
    </dgm:pt>
    <dgm:pt modelId="{A6C19433-5913-45B7-B0D4-CFA476D18677}" type="sibTrans" cxnId="{2BBAB88D-0A6F-4D4A-82AD-D448385B39E9}">
      <dgm:prSet/>
      <dgm:spPr/>
      <dgm:t>
        <a:bodyPr/>
        <a:lstStyle/>
        <a:p>
          <a:endParaRPr lang="en-US"/>
        </a:p>
      </dgm:t>
    </dgm:pt>
    <dgm:pt modelId="{9441C268-F78B-423C-B4B5-628B547A16BF}">
      <dgm:prSet phldrT="[Text]" custT="1">
        <dgm:style>
          <a:lnRef idx="0">
            <a:schemeClr val="accent1"/>
          </a:lnRef>
          <a:fillRef idx="3">
            <a:schemeClr val="accent1"/>
          </a:fillRef>
          <a:effectRef idx="3">
            <a:schemeClr val="accent1"/>
          </a:effectRef>
          <a:fontRef idx="minor">
            <a:schemeClr val="lt1"/>
          </a:fontRef>
        </dgm:style>
      </dgm:prSet>
      <dgm:spPr/>
      <dgm:t>
        <a:bodyPr anchor="ctr"/>
        <a:lstStyle/>
        <a:p>
          <a:pPr algn="l"/>
          <a:r>
            <a:rPr lang="en-US" sz="1600">
              <a:latin typeface="Tahoma" panose="020B0604030504040204" pitchFamily="34" charset="0"/>
              <a:ea typeface="Tahoma" panose="020B0604030504040204" pitchFamily="34" charset="0"/>
              <a:cs typeface="Tahoma" panose="020B0604030504040204" pitchFamily="34" charset="0"/>
            </a:rPr>
            <a:t>Reportable E.C. 48900 or 48915</a:t>
          </a:r>
        </a:p>
      </dgm:t>
    </dgm:pt>
    <dgm:pt modelId="{3DCA796A-CACA-48C6-B477-515C550D1355}" type="parTrans" cxnId="{2795CC00-0974-4F0C-B824-3B4520AEE713}">
      <dgm:prSet/>
      <dgm:spPr/>
      <dgm:t>
        <a:bodyPr/>
        <a:lstStyle/>
        <a:p>
          <a:endParaRPr lang="en-US"/>
        </a:p>
      </dgm:t>
    </dgm:pt>
    <dgm:pt modelId="{92D7131C-1DB3-49CE-B080-71E88F5D313E}" type="sibTrans" cxnId="{2795CC00-0974-4F0C-B824-3B4520AEE713}">
      <dgm:prSet/>
      <dgm:spPr/>
      <dgm:t>
        <a:bodyPr/>
        <a:lstStyle/>
        <a:p>
          <a:endParaRPr lang="en-US"/>
        </a:p>
      </dgm:t>
    </dgm:pt>
    <dgm:pt modelId="{B8080613-5D08-4988-994C-1D5CBC20C2B2}" type="pres">
      <dgm:prSet presAssocID="{FACA9D24-3798-40EE-8C43-22BA68AEF3B6}" presName="cycle" presStyleCnt="0">
        <dgm:presLayoutVars>
          <dgm:chMax val="1"/>
          <dgm:dir/>
          <dgm:animLvl val="ctr"/>
          <dgm:resizeHandles val="exact"/>
        </dgm:presLayoutVars>
      </dgm:prSet>
      <dgm:spPr/>
    </dgm:pt>
    <dgm:pt modelId="{183CC582-1AAD-43EF-BB51-67D336CF2BDB}" type="pres">
      <dgm:prSet presAssocID="{1AF6714D-E4A2-4DB5-B429-6B4B0F0C9253}" presName="centerShape" presStyleLbl="node0" presStyleIdx="0" presStyleCnt="1"/>
      <dgm:spPr/>
    </dgm:pt>
    <dgm:pt modelId="{15DA505D-8F2E-413C-8DCC-B5F0339EC274}" type="pres">
      <dgm:prSet presAssocID="{F64B7045-E870-472C-8537-781C2A7F4D50}" presName="parTrans" presStyleLbl="bgSibTrans2D1" presStyleIdx="0" presStyleCnt="4"/>
      <dgm:spPr/>
    </dgm:pt>
    <dgm:pt modelId="{540EC0AF-0247-449D-A923-075AA8CCBB98}" type="pres">
      <dgm:prSet presAssocID="{5C912040-00EC-4C6E-A8DC-3DDE8B39B0BE}" presName="node" presStyleLbl="node1" presStyleIdx="0" presStyleCnt="4">
        <dgm:presLayoutVars>
          <dgm:bulletEnabled val="1"/>
        </dgm:presLayoutVars>
      </dgm:prSet>
      <dgm:spPr/>
    </dgm:pt>
    <dgm:pt modelId="{0114F2D9-009A-45DA-BA28-CB8BBDF493B2}" type="pres">
      <dgm:prSet presAssocID="{49731B79-61DD-44D5-997F-4031B39E2374}" presName="parTrans" presStyleLbl="bgSibTrans2D1" presStyleIdx="1" presStyleCnt="4"/>
      <dgm:spPr/>
    </dgm:pt>
    <dgm:pt modelId="{63BDEB28-8AC2-4360-85B8-53B771DCF1B6}" type="pres">
      <dgm:prSet presAssocID="{D29D294D-65D2-4024-AC3E-A73AC5BC9963}" presName="node" presStyleLbl="node1" presStyleIdx="1" presStyleCnt="4">
        <dgm:presLayoutVars>
          <dgm:bulletEnabled val="1"/>
        </dgm:presLayoutVars>
      </dgm:prSet>
      <dgm:spPr/>
    </dgm:pt>
    <dgm:pt modelId="{9A5621B7-C7EE-4EC6-AE17-0B560D4A7ACE}" type="pres">
      <dgm:prSet presAssocID="{C2195961-F395-4729-A91E-28669A65CAA5}" presName="parTrans" presStyleLbl="bgSibTrans2D1" presStyleIdx="2" presStyleCnt="4"/>
      <dgm:spPr/>
    </dgm:pt>
    <dgm:pt modelId="{4DAB8DD4-E3E9-42AD-B54F-B071C30183D6}" type="pres">
      <dgm:prSet presAssocID="{621A9496-4419-4E02-9492-1799D7C18723}" presName="node" presStyleLbl="node1" presStyleIdx="2" presStyleCnt="4">
        <dgm:presLayoutVars>
          <dgm:bulletEnabled val="1"/>
        </dgm:presLayoutVars>
      </dgm:prSet>
      <dgm:spPr/>
    </dgm:pt>
    <dgm:pt modelId="{E97235A3-CDEE-4A3D-86CB-9498E492424C}" type="pres">
      <dgm:prSet presAssocID="{D6A8404B-A837-4861-8834-A7B0DEE9870C}" presName="parTrans" presStyleLbl="bgSibTrans2D1" presStyleIdx="3" presStyleCnt="4"/>
      <dgm:spPr/>
    </dgm:pt>
    <dgm:pt modelId="{1C98A23F-42A5-437A-9A08-83D57D0266CB}" type="pres">
      <dgm:prSet presAssocID="{B68E619C-2F15-4CD7-A262-0E6FA0C0B080}" presName="node" presStyleLbl="node1" presStyleIdx="3" presStyleCnt="4">
        <dgm:presLayoutVars>
          <dgm:bulletEnabled val="1"/>
        </dgm:presLayoutVars>
      </dgm:prSet>
      <dgm:spPr/>
    </dgm:pt>
  </dgm:ptLst>
  <dgm:cxnLst>
    <dgm:cxn modelId="{2795CC00-0974-4F0C-B824-3B4520AEE713}" srcId="{621A9496-4419-4E02-9492-1799D7C18723}" destId="{9441C268-F78B-423C-B4B5-628B547A16BF}" srcOrd="0" destOrd="0" parTransId="{3DCA796A-CACA-48C6-B477-515C550D1355}" sibTransId="{92D7131C-1DB3-49CE-B080-71E88F5D313E}"/>
    <dgm:cxn modelId="{E272CF02-FA14-4709-AA3C-B7C45E48C0C9}" type="presOf" srcId="{B68E619C-2F15-4CD7-A262-0E6FA0C0B080}" destId="{1C98A23F-42A5-437A-9A08-83D57D0266CB}" srcOrd="0" destOrd="0" presId="urn:microsoft.com/office/officeart/2005/8/layout/radial4"/>
    <dgm:cxn modelId="{10BD531A-A3E3-4201-A925-E63F86D8536B}" type="presOf" srcId="{D651AD1D-7133-4466-8463-69618843EA44}" destId="{1C98A23F-42A5-437A-9A08-83D57D0266CB}" srcOrd="0" destOrd="1" presId="urn:microsoft.com/office/officeart/2005/8/layout/radial4"/>
    <dgm:cxn modelId="{297CB82C-8986-46AA-806F-6C1A270C559A}" type="presOf" srcId="{D29D294D-65D2-4024-AC3E-A73AC5BC9963}" destId="{63BDEB28-8AC2-4360-85B8-53B771DCF1B6}" srcOrd="0" destOrd="0" presId="urn:microsoft.com/office/officeart/2005/8/layout/radial4"/>
    <dgm:cxn modelId="{36444038-0353-4E9C-B4BC-BA140FB58829}" srcId="{B68E619C-2F15-4CD7-A262-0E6FA0C0B080}" destId="{D651AD1D-7133-4466-8463-69618843EA44}" srcOrd="0" destOrd="0" parTransId="{E4322ADB-F700-4140-8EB3-00B6BF09ED1C}" sibTransId="{7F2E5908-BA8D-4A22-B27F-3B38D1829412}"/>
    <dgm:cxn modelId="{E8C03848-A02A-46D3-8D17-C53649EDF6CF}" type="presOf" srcId="{9441C268-F78B-423C-B4B5-628B547A16BF}" destId="{4DAB8DD4-E3E9-42AD-B54F-B071C30183D6}" srcOrd="0" destOrd="1" presId="urn:microsoft.com/office/officeart/2005/8/layout/radial4"/>
    <dgm:cxn modelId="{C3386648-BFF5-4787-A5C6-01A5A9136227}" type="presOf" srcId="{5C912040-00EC-4C6E-A8DC-3DDE8B39B0BE}" destId="{540EC0AF-0247-449D-A923-075AA8CCBB98}" srcOrd="0" destOrd="0" presId="urn:microsoft.com/office/officeart/2005/8/layout/radial4"/>
    <dgm:cxn modelId="{3601436A-EC22-4DC5-B09C-FC896ADC1C6C}" srcId="{1AF6714D-E4A2-4DB5-B429-6B4B0F0C9253}" destId="{D29D294D-65D2-4024-AC3E-A73AC5BC9963}" srcOrd="1" destOrd="0" parTransId="{49731B79-61DD-44D5-997F-4031B39E2374}" sibTransId="{0C000EFA-5A3A-4BFE-B540-AC44AF65CEED}"/>
    <dgm:cxn modelId="{8909556A-D725-4134-9B6D-3B97232EF5DA}" srcId="{1AF6714D-E4A2-4DB5-B429-6B4B0F0C9253}" destId="{5C912040-00EC-4C6E-A8DC-3DDE8B39B0BE}" srcOrd="0" destOrd="0" parTransId="{F64B7045-E870-472C-8537-781C2A7F4D50}" sibTransId="{1565BEEA-D73E-42C6-A130-252DAEDEA1D8}"/>
    <dgm:cxn modelId="{3ACF8D78-E791-486C-91A9-53B3DAA80BC7}" type="presOf" srcId="{F64B7045-E870-472C-8537-781C2A7F4D50}" destId="{15DA505D-8F2E-413C-8DCC-B5F0339EC274}" srcOrd="0" destOrd="0" presId="urn:microsoft.com/office/officeart/2005/8/layout/radial4"/>
    <dgm:cxn modelId="{DD3E547D-E602-4CBD-BF9A-BE27DA0D681B}" srcId="{1AF6714D-E4A2-4DB5-B429-6B4B0F0C9253}" destId="{B68E619C-2F15-4CD7-A262-0E6FA0C0B080}" srcOrd="3" destOrd="0" parTransId="{D6A8404B-A837-4861-8834-A7B0DEE9870C}" sibTransId="{0D5D0FFE-1C04-4AE3-9AB4-A710BF780918}"/>
    <dgm:cxn modelId="{CFBC8780-84D0-41CD-952E-AD7DB96EF79B}" type="presOf" srcId="{621A9496-4419-4E02-9492-1799D7C18723}" destId="{4DAB8DD4-E3E9-42AD-B54F-B071C30183D6}" srcOrd="0" destOrd="0" presId="urn:microsoft.com/office/officeart/2005/8/layout/radial4"/>
    <dgm:cxn modelId="{2BBAB88D-0A6F-4D4A-82AD-D448385B39E9}" srcId="{1AF6714D-E4A2-4DB5-B429-6B4B0F0C9253}" destId="{621A9496-4419-4E02-9492-1799D7C18723}" srcOrd="2" destOrd="0" parTransId="{C2195961-F395-4729-A91E-28669A65CAA5}" sibTransId="{A6C19433-5913-45B7-B0D4-CFA476D18677}"/>
    <dgm:cxn modelId="{E05B8A9D-A5E9-4307-A5A5-78499F826BD0}" type="presOf" srcId="{C2195961-F395-4729-A91E-28669A65CAA5}" destId="{9A5621B7-C7EE-4EC6-AE17-0B560D4A7ACE}" srcOrd="0" destOrd="0" presId="urn:microsoft.com/office/officeart/2005/8/layout/radial4"/>
    <dgm:cxn modelId="{172233AF-61B3-4ED8-BE9A-F2743E6D78AA}" srcId="{FACA9D24-3798-40EE-8C43-22BA68AEF3B6}" destId="{1AF6714D-E4A2-4DB5-B429-6B4B0F0C9253}" srcOrd="0" destOrd="0" parTransId="{4393009E-7068-486A-AE6B-F2E0527C6C7D}" sibTransId="{59FB9FD3-02D6-4DFD-B658-9D11BC464A4E}"/>
    <dgm:cxn modelId="{00CC34CC-CF07-4B48-B562-75D4AECA3A6D}" type="presOf" srcId="{D6A8404B-A837-4861-8834-A7B0DEE9870C}" destId="{E97235A3-CDEE-4A3D-86CB-9498E492424C}" srcOrd="0" destOrd="0" presId="urn:microsoft.com/office/officeart/2005/8/layout/radial4"/>
    <dgm:cxn modelId="{CFA229DA-891B-47E0-81FB-7DCA26E343D3}" type="presOf" srcId="{FACA9D24-3798-40EE-8C43-22BA68AEF3B6}" destId="{B8080613-5D08-4988-994C-1D5CBC20C2B2}" srcOrd="0" destOrd="0" presId="urn:microsoft.com/office/officeart/2005/8/layout/radial4"/>
    <dgm:cxn modelId="{CD949EE6-B011-4B94-ADF6-147CD55A447F}" type="presOf" srcId="{1AF6714D-E4A2-4DB5-B429-6B4B0F0C9253}" destId="{183CC582-1AAD-43EF-BB51-67D336CF2BDB}" srcOrd="0" destOrd="0" presId="urn:microsoft.com/office/officeart/2005/8/layout/radial4"/>
    <dgm:cxn modelId="{DB7255F1-FD15-41E0-A5FF-264C4E15EF4F}" type="presOf" srcId="{49731B79-61DD-44D5-997F-4031B39E2374}" destId="{0114F2D9-009A-45DA-BA28-CB8BBDF493B2}" srcOrd="0" destOrd="0" presId="urn:microsoft.com/office/officeart/2005/8/layout/radial4"/>
    <dgm:cxn modelId="{3164EE77-4B05-49BE-9CD4-A4D995894DCE}" type="presParOf" srcId="{B8080613-5D08-4988-994C-1D5CBC20C2B2}" destId="{183CC582-1AAD-43EF-BB51-67D336CF2BDB}" srcOrd="0" destOrd="0" presId="urn:microsoft.com/office/officeart/2005/8/layout/radial4"/>
    <dgm:cxn modelId="{57B27909-FA96-4FA8-A8B6-ECF425A835EA}" type="presParOf" srcId="{B8080613-5D08-4988-994C-1D5CBC20C2B2}" destId="{15DA505D-8F2E-413C-8DCC-B5F0339EC274}" srcOrd="1" destOrd="0" presId="urn:microsoft.com/office/officeart/2005/8/layout/radial4"/>
    <dgm:cxn modelId="{0C3D9984-05C0-4C0F-A850-BD4B866BC696}" type="presParOf" srcId="{B8080613-5D08-4988-994C-1D5CBC20C2B2}" destId="{540EC0AF-0247-449D-A923-075AA8CCBB98}" srcOrd="2" destOrd="0" presId="urn:microsoft.com/office/officeart/2005/8/layout/radial4"/>
    <dgm:cxn modelId="{4CB8B802-AAD5-487B-AD7E-E3DB728CC7AC}" type="presParOf" srcId="{B8080613-5D08-4988-994C-1D5CBC20C2B2}" destId="{0114F2D9-009A-45DA-BA28-CB8BBDF493B2}" srcOrd="3" destOrd="0" presId="urn:microsoft.com/office/officeart/2005/8/layout/radial4"/>
    <dgm:cxn modelId="{AD3DAAE7-639C-412F-ACB9-B24EAF82B812}" type="presParOf" srcId="{B8080613-5D08-4988-994C-1D5CBC20C2B2}" destId="{63BDEB28-8AC2-4360-85B8-53B771DCF1B6}" srcOrd="4" destOrd="0" presId="urn:microsoft.com/office/officeart/2005/8/layout/radial4"/>
    <dgm:cxn modelId="{866A3841-77E8-4AE5-A30F-BDE62FF80958}" type="presParOf" srcId="{B8080613-5D08-4988-994C-1D5CBC20C2B2}" destId="{9A5621B7-C7EE-4EC6-AE17-0B560D4A7ACE}" srcOrd="5" destOrd="0" presId="urn:microsoft.com/office/officeart/2005/8/layout/radial4"/>
    <dgm:cxn modelId="{6D15EACA-A254-4306-B286-65CEA447B38F}" type="presParOf" srcId="{B8080613-5D08-4988-994C-1D5CBC20C2B2}" destId="{4DAB8DD4-E3E9-42AD-B54F-B071C30183D6}" srcOrd="6" destOrd="0" presId="urn:microsoft.com/office/officeart/2005/8/layout/radial4"/>
    <dgm:cxn modelId="{6510CE3A-9F19-4B2A-A008-397FA10CC48B}" type="presParOf" srcId="{B8080613-5D08-4988-994C-1D5CBC20C2B2}" destId="{E97235A3-CDEE-4A3D-86CB-9498E492424C}" srcOrd="7" destOrd="0" presId="urn:microsoft.com/office/officeart/2005/8/layout/radial4"/>
    <dgm:cxn modelId="{93C0AEC4-2E1D-4580-95F7-6EA546C73CFB}" type="presParOf" srcId="{B8080613-5D08-4988-994C-1D5CBC20C2B2}" destId="{1C98A23F-42A5-437A-9A08-83D57D0266CB}" srcOrd="8" destOrd="0" presId="urn:microsoft.com/office/officeart/2005/8/layout/radial4"/>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FBB82B8-F2BB-4317-B17F-2535CDB60A87}"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414403C2-6867-4D99-BEFB-BB3C6B317B3A}">
      <dgm:prSet phldrT="[Text]"/>
      <dgm:spPr>
        <a:xfrm>
          <a:off x="681915" y="0"/>
          <a:ext cx="3920201" cy="3920201"/>
        </a:xfrm>
        <a:prstGeom prst="ellipse">
          <a:avLst/>
        </a:prstGeom>
        <a:solidFill>
          <a:srgbClr val="FF5050"/>
        </a:solidFill>
        <a:ln w="25400" cap="flat" cmpd="sng" algn="ctr">
          <a:solidFill>
            <a:srgbClr val="FFFFFF">
              <a:hueOff val="0"/>
              <a:satOff val="0"/>
              <a:lumOff val="0"/>
              <a:alphaOff val="0"/>
            </a:srgbClr>
          </a:solidFill>
          <a:prstDash val="solid"/>
        </a:ln>
        <a:effectLst>
          <a:outerShdw blurRad="50800" dist="88900" dir="2700000" algn="tl" rotWithShape="0">
            <a:prstClr val="black">
              <a:alpha val="40000"/>
            </a:prstClr>
          </a:outerShdw>
        </a:effectLst>
      </dgm:spPr>
      <dgm:t>
        <a:bodyPr/>
        <a:lstStyle/>
        <a:p>
          <a:pPr>
            <a:buNone/>
          </a:pPr>
          <a:r>
            <a:rPr lang="en-US">
              <a:solidFill>
                <a:srgbClr val="FFFFFF"/>
              </a:solidFill>
              <a:latin typeface="Arial"/>
              <a:ea typeface="+mn-ea"/>
              <a:cs typeface="+mn-cs"/>
            </a:rPr>
            <a:t>Incident</a:t>
          </a:r>
        </a:p>
        <a:p>
          <a:pPr>
            <a:buNone/>
          </a:pPr>
          <a:endParaRPr lang="en-US">
            <a:solidFill>
              <a:srgbClr val="FFFFFF"/>
            </a:solidFill>
            <a:latin typeface="Arial"/>
            <a:ea typeface="+mn-ea"/>
            <a:cs typeface="+mn-cs"/>
          </a:endParaRPr>
        </a:p>
      </dgm:t>
    </dgm:pt>
    <dgm:pt modelId="{AB73B184-2ED2-43CC-8227-57CA133F2B87}" type="parTrans" cxnId="{F8F03032-3EE2-4AD0-813D-C190C44A7E91}">
      <dgm:prSet/>
      <dgm:spPr/>
      <dgm:t>
        <a:bodyPr/>
        <a:lstStyle/>
        <a:p>
          <a:endParaRPr lang="en-US"/>
        </a:p>
      </dgm:t>
    </dgm:pt>
    <dgm:pt modelId="{DB82936C-8022-4560-92AE-D99A95BACBB4}" type="sibTrans" cxnId="{F8F03032-3EE2-4AD0-813D-C190C44A7E91}">
      <dgm:prSet/>
      <dgm:spPr/>
      <dgm:t>
        <a:bodyPr/>
        <a:lstStyle/>
        <a:p>
          <a:endParaRPr lang="en-US"/>
        </a:p>
      </dgm:t>
    </dgm:pt>
    <dgm:pt modelId="{42895B00-3C91-4426-B6B8-E6A39BFFAF2B}" type="pres">
      <dgm:prSet presAssocID="{AFBB82B8-F2BB-4317-B17F-2535CDB60A87}" presName="Name0" presStyleCnt="0">
        <dgm:presLayoutVars>
          <dgm:chMax val="7"/>
          <dgm:resizeHandles val="exact"/>
        </dgm:presLayoutVars>
      </dgm:prSet>
      <dgm:spPr/>
    </dgm:pt>
    <dgm:pt modelId="{387798A2-2DE4-4010-B2FF-C7213DDF9DFF}" type="pres">
      <dgm:prSet presAssocID="{AFBB82B8-F2BB-4317-B17F-2535CDB60A87}" presName="comp1" presStyleCnt="0"/>
      <dgm:spPr/>
    </dgm:pt>
    <dgm:pt modelId="{2DA924F0-7D3C-4ABB-9FF2-E4836F2D45EC}" type="pres">
      <dgm:prSet presAssocID="{AFBB82B8-F2BB-4317-B17F-2535CDB60A87}" presName="circle1" presStyleLbl="node1" presStyleIdx="0" presStyleCnt="1"/>
      <dgm:spPr/>
    </dgm:pt>
    <dgm:pt modelId="{51DDEBBF-FAFB-45AB-AD4A-19918FE2A783}" type="pres">
      <dgm:prSet presAssocID="{AFBB82B8-F2BB-4317-B17F-2535CDB60A87}" presName="c1text" presStyleLbl="node1" presStyleIdx="0" presStyleCnt="1">
        <dgm:presLayoutVars>
          <dgm:bulletEnabled val="1"/>
        </dgm:presLayoutVars>
      </dgm:prSet>
      <dgm:spPr/>
    </dgm:pt>
  </dgm:ptLst>
  <dgm:cxnLst>
    <dgm:cxn modelId="{F8F03032-3EE2-4AD0-813D-C190C44A7E91}" srcId="{AFBB82B8-F2BB-4317-B17F-2535CDB60A87}" destId="{414403C2-6867-4D99-BEFB-BB3C6B317B3A}" srcOrd="0" destOrd="0" parTransId="{AB73B184-2ED2-43CC-8227-57CA133F2B87}" sibTransId="{DB82936C-8022-4560-92AE-D99A95BACBB4}"/>
    <dgm:cxn modelId="{937A2958-E26F-42FE-B20F-F8516D471C61}" type="presOf" srcId="{414403C2-6867-4D99-BEFB-BB3C6B317B3A}" destId="{51DDEBBF-FAFB-45AB-AD4A-19918FE2A783}" srcOrd="1" destOrd="0" presId="urn:microsoft.com/office/officeart/2005/8/layout/venn2"/>
    <dgm:cxn modelId="{0F1B569E-4985-462C-A89B-C1C4714D6EBF}" type="presOf" srcId="{414403C2-6867-4D99-BEFB-BB3C6B317B3A}" destId="{2DA924F0-7D3C-4ABB-9FF2-E4836F2D45EC}" srcOrd="0" destOrd="0" presId="urn:microsoft.com/office/officeart/2005/8/layout/venn2"/>
    <dgm:cxn modelId="{CEAAB4D1-EC48-4379-8FA0-543F1E710BC2}" type="presOf" srcId="{AFBB82B8-F2BB-4317-B17F-2535CDB60A87}" destId="{42895B00-3C91-4426-B6B8-E6A39BFFAF2B}" srcOrd="0" destOrd="0" presId="urn:microsoft.com/office/officeart/2005/8/layout/venn2"/>
    <dgm:cxn modelId="{28121796-25FC-46F6-A1A0-6E6174EAF7B9}" type="presParOf" srcId="{42895B00-3C91-4426-B6B8-E6A39BFFAF2B}" destId="{387798A2-2DE4-4010-B2FF-C7213DDF9DFF}" srcOrd="0" destOrd="0" presId="urn:microsoft.com/office/officeart/2005/8/layout/venn2"/>
    <dgm:cxn modelId="{ED2AC1F1-589F-4AC1-895F-BBBE2A095ADB}" type="presParOf" srcId="{387798A2-2DE4-4010-B2FF-C7213DDF9DFF}" destId="{2DA924F0-7D3C-4ABB-9FF2-E4836F2D45EC}" srcOrd="0" destOrd="0" presId="urn:microsoft.com/office/officeart/2005/8/layout/venn2"/>
    <dgm:cxn modelId="{036A3E6D-A5C7-451B-B390-793D5033C441}" type="presParOf" srcId="{387798A2-2DE4-4010-B2FF-C7213DDF9DFF}" destId="{51DDEBBF-FAFB-45AB-AD4A-19918FE2A783}" srcOrd="1" destOrd="0" presId="urn:microsoft.com/office/officeart/2005/8/layout/venn2"/>
  </dgm:cxnLst>
  <dgm:bg>
    <a:noFill/>
  </dgm:bg>
  <dgm:whole>
    <a:ln>
      <a:solidFill>
        <a:schemeClr val="lt1">
          <a:hueOff val="0"/>
          <a:satOff val="0"/>
          <a:lumOff val="0"/>
        </a:schemeClr>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A1CAD46-9BC8-4167-B56F-5C033B04DBBD}"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64B8A69B-CB91-41F1-8E82-5C1F870E7B9E}">
      <dgm:prSet phldrT="[Text]">
        <dgm:style>
          <a:lnRef idx="3">
            <a:schemeClr val="lt1"/>
          </a:lnRef>
          <a:fillRef idx="1">
            <a:schemeClr val="accent1"/>
          </a:fillRef>
          <a:effectRef idx="1">
            <a:schemeClr val="accent1"/>
          </a:effectRef>
          <a:fontRef idx="minor">
            <a:schemeClr val="lt1"/>
          </a:fontRef>
        </dgm:style>
      </dgm:prSet>
      <dgm:spPr>
        <a:xfrm>
          <a:off x="660170" y="0"/>
          <a:ext cx="1908789" cy="1908789"/>
        </a:xfrm>
        <a:prstGeom prst="ellipse">
          <a:avLst/>
        </a:prstGeom>
        <a:solidFill>
          <a:schemeClr val="accent6">
            <a:lumMod val="75000"/>
          </a:schemeClr>
        </a:solidFill>
        <a:ln w="38100" cap="flat" cmpd="sng" algn="ctr">
          <a:solidFill>
            <a:srgbClr val="FFFFFF"/>
          </a:solidFill>
          <a:prstDash val="solid"/>
        </a:ln>
        <a:effectLst>
          <a:outerShdw blurRad="40000" dist="20000" dir="5400000" rotWithShape="0">
            <a:srgbClr val="000000">
              <a:alpha val="38000"/>
            </a:srgbClr>
          </a:outerShdw>
        </a:effectLst>
      </dgm:spPr>
      <dgm:t>
        <a:bodyPr/>
        <a:lstStyle/>
        <a:p>
          <a:pPr>
            <a:buNone/>
          </a:pPr>
          <a:r>
            <a:rPr lang="en-US" b="1">
              <a:solidFill>
                <a:schemeClr val="bg1"/>
              </a:solidFill>
              <a:latin typeface="Arial"/>
              <a:ea typeface="+mn-ea"/>
              <a:cs typeface="+mn-cs"/>
            </a:rPr>
            <a:t>Student</a:t>
          </a:r>
        </a:p>
      </dgm:t>
    </dgm:pt>
    <dgm:pt modelId="{783619FF-49F2-466B-AB87-B7950228F2D1}" type="parTrans" cxnId="{3B2588C4-EF0A-45EB-AE0B-57ED2604AFA3}">
      <dgm:prSet/>
      <dgm:spPr/>
      <dgm:t>
        <a:bodyPr/>
        <a:lstStyle/>
        <a:p>
          <a:endParaRPr lang="en-US"/>
        </a:p>
      </dgm:t>
    </dgm:pt>
    <dgm:pt modelId="{2B5A7D9F-2819-4DDE-9620-EB4A6464637E}" type="sibTrans" cxnId="{3B2588C4-EF0A-45EB-AE0B-57ED2604AFA3}">
      <dgm:prSet/>
      <dgm:spPr/>
      <dgm:t>
        <a:bodyPr/>
        <a:lstStyle/>
        <a:p>
          <a:endParaRPr lang="en-US"/>
        </a:p>
      </dgm:t>
    </dgm:pt>
    <dgm:pt modelId="{D2C5AE27-084C-45A5-AFB3-47D0E829A3F7}">
      <dgm:prSet phldrT="[Text]" custT="1"/>
      <dgm:spPr>
        <a:xfrm>
          <a:off x="898769" y="477197"/>
          <a:ext cx="1431591" cy="1431591"/>
        </a:xfrm>
        <a:prstGeom prst="ellipse">
          <a:avLst/>
        </a:prstGeom>
        <a:solidFill>
          <a:schemeClr val="accent6">
            <a:lumMod val="40000"/>
            <a:lumOff val="60000"/>
          </a:schemeClr>
        </a:solidFill>
        <a:ln w="25400" cap="flat" cmpd="sng" algn="ctr">
          <a:solidFill>
            <a:srgbClr val="FFFFFF">
              <a:hueOff val="0"/>
              <a:satOff val="0"/>
              <a:lumOff val="0"/>
              <a:alphaOff val="0"/>
            </a:srgbClr>
          </a:solidFill>
          <a:prstDash val="solid"/>
        </a:ln>
        <a:effectLst/>
      </dgm:spPr>
      <dgm:t>
        <a:bodyPr/>
        <a:lstStyle/>
        <a:p>
          <a:pPr algn="ctr">
            <a:buNone/>
          </a:pPr>
          <a:endParaRPr lang="en-US" sz="1000" b="1">
            <a:solidFill>
              <a:srgbClr val="FF0000"/>
            </a:solidFill>
            <a:latin typeface="Arial"/>
            <a:ea typeface="+mn-ea"/>
            <a:cs typeface="+mn-cs"/>
          </a:endParaRPr>
        </a:p>
        <a:p>
          <a:pPr algn="ctr">
            <a:buNone/>
          </a:pPr>
          <a:r>
            <a:rPr lang="en-US" sz="1000" b="1">
              <a:solidFill>
                <a:srgbClr val="FF0000"/>
              </a:solidFill>
              <a:latin typeface="Arial"/>
              <a:ea typeface="+mn-ea"/>
              <a:cs typeface="+mn-cs"/>
            </a:rPr>
            <a:t>       </a:t>
          </a:r>
          <a:r>
            <a:rPr lang="en-US" sz="900" b="1">
              <a:solidFill>
                <a:srgbClr val="FF0000"/>
              </a:solidFill>
              <a:latin typeface="Arial"/>
              <a:ea typeface="+mn-ea"/>
              <a:cs typeface="+mn-cs"/>
            </a:rPr>
            <a:t>Offense</a:t>
          </a:r>
          <a:endParaRPr lang="en-US" sz="700" b="1">
            <a:solidFill>
              <a:srgbClr val="FF0000"/>
            </a:solidFill>
            <a:latin typeface="Arial"/>
            <a:ea typeface="+mn-ea"/>
            <a:cs typeface="+mn-cs"/>
          </a:endParaRPr>
        </a:p>
      </dgm:t>
    </dgm:pt>
    <dgm:pt modelId="{50AEF3BD-0D4A-4306-A2E3-64CDFED7570E}" type="parTrans" cxnId="{C07AF51E-FF68-4B32-BBDA-DDFDE9CA8852}">
      <dgm:prSet/>
      <dgm:spPr/>
      <dgm:t>
        <a:bodyPr/>
        <a:lstStyle/>
        <a:p>
          <a:endParaRPr lang="en-US"/>
        </a:p>
      </dgm:t>
    </dgm:pt>
    <dgm:pt modelId="{79A8CD62-ADB6-4E05-A9F6-524C6E4B0507}" type="sibTrans" cxnId="{C07AF51E-FF68-4B32-BBDA-DDFDE9CA8852}">
      <dgm:prSet/>
      <dgm:spPr/>
      <dgm:t>
        <a:bodyPr/>
        <a:lstStyle/>
        <a:p>
          <a:endParaRPr lang="en-US"/>
        </a:p>
      </dgm:t>
    </dgm:pt>
    <dgm:pt modelId="{664B8AB3-068D-40B1-A7B5-FAAC7564B002}">
      <dgm:prSet phldrT="[Text]" custT="1"/>
      <dgm:spPr>
        <a:xfrm>
          <a:off x="898769" y="477197"/>
          <a:ext cx="1431591" cy="1431591"/>
        </a:xfrm>
        <a:solidFill>
          <a:schemeClr val="accent6">
            <a:lumMod val="20000"/>
            <a:lumOff val="80000"/>
          </a:schemeClr>
        </a:solidFill>
        <a:ln w="25400" cap="flat" cmpd="sng" algn="ctr">
          <a:solidFill>
            <a:srgbClr val="FFFFFF">
              <a:hueOff val="0"/>
              <a:satOff val="0"/>
              <a:lumOff val="0"/>
              <a:alphaOff val="0"/>
            </a:srgbClr>
          </a:solidFill>
          <a:prstDash val="solid"/>
        </a:ln>
        <a:effectLst/>
      </dgm:spPr>
      <dgm:t>
        <a:bodyPr/>
        <a:lstStyle/>
        <a:p>
          <a:pPr>
            <a:buNone/>
          </a:pPr>
          <a:r>
            <a:rPr lang="en-US" sz="1000" b="1">
              <a:solidFill>
                <a:schemeClr val="tx2"/>
              </a:solidFill>
              <a:latin typeface="Arial"/>
              <a:ea typeface="+mn-ea"/>
              <a:cs typeface="+mn-cs"/>
            </a:rPr>
            <a:t>Result</a:t>
          </a:r>
        </a:p>
      </dgm:t>
    </dgm:pt>
    <dgm:pt modelId="{D37777E3-12BB-46D3-8884-440223A23502}" type="parTrans" cxnId="{93371568-C74B-4095-A8FA-531C78DBF233}">
      <dgm:prSet/>
      <dgm:spPr/>
      <dgm:t>
        <a:bodyPr/>
        <a:lstStyle/>
        <a:p>
          <a:endParaRPr lang="en-US"/>
        </a:p>
      </dgm:t>
    </dgm:pt>
    <dgm:pt modelId="{DF2E98BF-DFBB-44F6-B8B9-48A53AD27641}" type="sibTrans" cxnId="{93371568-C74B-4095-A8FA-531C78DBF233}">
      <dgm:prSet/>
      <dgm:spPr/>
      <dgm:t>
        <a:bodyPr/>
        <a:lstStyle/>
        <a:p>
          <a:endParaRPr lang="en-US"/>
        </a:p>
      </dgm:t>
    </dgm:pt>
    <dgm:pt modelId="{2F384117-A2DE-43C9-8E9B-4AA548D969F9}" type="pres">
      <dgm:prSet presAssocID="{EA1CAD46-9BC8-4167-B56F-5C033B04DBBD}" presName="Name0" presStyleCnt="0">
        <dgm:presLayoutVars>
          <dgm:chMax val="7"/>
          <dgm:resizeHandles val="exact"/>
        </dgm:presLayoutVars>
      </dgm:prSet>
      <dgm:spPr/>
    </dgm:pt>
    <dgm:pt modelId="{5BB8BD8B-8790-4AA2-BF19-E5CBB9DD1F94}" type="pres">
      <dgm:prSet presAssocID="{EA1CAD46-9BC8-4167-B56F-5C033B04DBBD}" presName="comp1" presStyleCnt="0"/>
      <dgm:spPr/>
    </dgm:pt>
    <dgm:pt modelId="{86702E11-446E-4F28-94A6-17812B5BC4A5}" type="pres">
      <dgm:prSet presAssocID="{EA1CAD46-9BC8-4167-B56F-5C033B04DBBD}" presName="circle1" presStyleLbl="node1" presStyleIdx="0" presStyleCnt="3"/>
      <dgm:spPr/>
    </dgm:pt>
    <dgm:pt modelId="{58F05B3F-DDF2-46F7-A7D4-B84395CFEF22}" type="pres">
      <dgm:prSet presAssocID="{EA1CAD46-9BC8-4167-B56F-5C033B04DBBD}" presName="c1text" presStyleLbl="node1" presStyleIdx="0" presStyleCnt="3">
        <dgm:presLayoutVars>
          <dgm:bulletEnabled val="1"/>
        </dgm:presLayoutVars>
      </dgm:prSet>
      <dgm:spPr/>
    </dgm:pt>
    <dgm:pt modelId="{6B9C9889-4849-4D16-A1DF-75134BA52101}" type="pres">
      <dgm:prSet presAssocID="{EA1CAD46-9BC8-4167-B56F-5C033B04DBBD}" presName="comp2" presStyleCnt="0"/>
      <dgm:spPr/>
    </dgm:pt>
    <dgm:pt modelId="{738F3240-B1D1-4FC6-97A3-58EF869ABF37}" type="pres">
      <dgm:prSet presAssocID="{EA1CAD46-9BC8-4167-B56F-5C033B04DBBD}" presName="circle2" presStyleLbl="node1" presStyleIdx="1" presStyleCnt="3" custScaleX="116485" custScaleY="112527"/>
      <dgm:spPr/>
    </dgm:pt>
    <dgm:pt modelId="{A3E2096A-9E91-4966-B612-6A0F52869C3E}" type="pres">
      <dgm:prSet presAssocID="{EA1CAD46-9BC8-4167-B56F-5C033B04DBBD}" presName="c2text" presStyleLbl="node1" presStyleIdx="1" presStyleCnt="3">
        <dgm:presLayoutVars>
          <dgm:bulletEnabled val="1"/>
        </dgm:presLayoutVars>
      </dgm:prSet>
      <dgm:spPr/>
    </dgm:pt>
    <dgm:pt modelId="{1C3D1908-955A-4008-A108-447673BA6B0C}" type="pres">
      <dgm:prSet presAssocID="{EA1CAD46-9BC8-4167-B56F-5C033B04DBBD}" presName="comp3" presStyleCnt="0"/>
      <dgm:spPr/>
    </dgm:pt>
    <dgm:pt modelId="{D4A53426-483E-4C46-994E-DBEA9C7844E7}" type="pres">
      <dgm:prSet presAssocID="{EA1CAD46-9BC8-4167-B56F-5C033B04DBBD}" presName="circle3" presStyleLbl="node1" presStyleIdx="2" presStyleCnt="3" custLinFactNeighborX="47" custLinFactNeighborY="8147"/>
      <dgm:spPr>
        <a:prstGeom prst="ellipse">
          <a:avLst/>
        </a:prstGeom>
      </dgm:spPr>
    </dgm:pt>
    <dgm:pt modelId="{AED9E9D3-F923-4B5D-82B7-1B3658F5494D}" type="pres">
      <dgm:prSet presAssocID="{EA1CAD46-9BC8-4167-B56F-5C033B04DBBD}" presName="c3text" presStyleLbl="node1" presStyleIdx="2" presStyleCnt="3">
        <dgm:presLayoutVars>
          <dgm:bulletEnabled val="1"/>
        </dgm:presLayoutVars>
      </dgm:prSet>
      <dgm:spPr/>
    </dgm:pt>
  </dgm:ptLst>
  <dgm:cxnLst>
    <dgm:cxn modelId="{B626530B-61AA-4736-95CB-F434BD4062B8}" type="presOf" srcId="{D2C5AE27-084C-45A5-AFB3-47D0E829A3F7}" destId="{738F3240-B1D1-4FC6-97A3-58EF869ABF37}" srcOrd="0" destOrd="0" presId="urn:microsoft.com/office/officeart/2005/8/layout/venn2"/>
    <dgm:cxn modelId="{C07AF51E-FF68-4B32-BBDA-DDFDE9CA8852}" srcId="{EA1CAD46-9BC8-4167-B56F-5C033B04DBBD}" destId="{D2C5AE27-084C-45A5-AFB3-47D0E829A3F7}" srcOrd="1" destOrd="0" parTransId="{50AEF3BD-0D4A-4306-A2E3-64CDFED7570E}" sibTransId="{79A8CD62-ADB6-4E05-A9F6-524C6E4B0507}"/>
    <dgm:cxn modelId="{851E0B2A-DF70-429B-BFBE-9A1FB42707E8}" type="presOf" srcId="{64B8A69B-CB91-41F1-8E82-5C1F870E7B9E}" destId="{58F05B3F-DDF2-46F7-A7D4-B84395CFEF22}" srcOrd="1" destOrd="0" presId="urn:microsoft.com/office/officeart/2005/8/layout/venn2"/>
    <dgm:cxn modelId="{995DC65B-BB7A-428F-91F3-872238F6E42C}" type="presOf" srcId="{664B8AB3-068D-40B1-A7B5-FAAC7564B002}" destId="{D4A53426-483E-4C46-994E-DBEA9C7844E7}" srcOrd="0" destOrd="0" presId="urn:microsoft.com/office/officeart/2005/8/layout/venn2"/>
    <dgm:cxn modelId="{93371568-C74B-4095-A8FA-531C78DBF233}" srcId="{EA1CAD46-9BC8-4167-B56F-5C033B04DBBD}" destId="{664B8AB3-068D-40B1-A7B5-FAAC7564B002}" srcOrd="2" destOrd="0" parTransId="{D37777E3-12BB-46D3-8884-440223A23502}" sibTransId="{DF2E98BF-DFBB-44F6-B8B9-48A53AD27641}"/>
    <dgm:cxn modelId="{318B88B9-D870-442A-B353-D7BBAC4D9781}" type="presOf" srcId="{D2C5AE27-084C-45A5-AFB3-47D0E829A3F7}" destId="{A3E2096A-9E91-4966-B612-6A0F52869C3E}" srcOrd="1" destOrd="0" presId="urn:microsoft.com/office/officeart/2005/8/layout/venn2"/>
    <dgm:cxn modelId="{3B2588C4-EF0A-45EB-AE0B-57ED2604AFA3}" srcId="{EA1CAD46-9BC8-4167-B56F-5C033B04DBBD}" destId="{64B8A69B-CB91-41F1-8E82-5C1F870E7B9E}" srcOrd="0" destOrd="0" parTransId="{783619FF-49F2-466B-AB87-B7950228F2D1}" sibTransId="{2B5A7D9F-2819-4DDE-9620-EB4A6464637E}"/>
    <dgm:cxn modelId="{5A04F9D8-C4EE-4996-8E29-2BF8325F39F1}" type="presOf" srcId="{664B8AB3-068D-40B1-A7B5-FAAC7564B002}" destId="{AED9E9D3-F923-4B5D-82B7-1B3658F5494D}" srcOrd="1" destOrd="0" presId="urn:microsoft.com/office/officeart/2005/8/layout/venn2"/>
    <dgm:cxn modelId="{C0F16AF3-2924-42F5-81D4-8AC5D0D72DD4}" type="presOf" srcId="{64B8A69B-CB91-41F1-8E82-5C1F870E7B9E}" destId="{86702E11-446E-4F28-94A6-17812B5BC4A5}" srcOrd="0" destOrd="0" presId="urn:microsoft.com/office/officeart/2005/8/layout/venn2"/>
    <dgm:cxn modelId="{B8FF46F6-4653-466C-B1E9-8CA7200837DA}" type="presOf" srcId="{EA1CAD46-9BC8-4167-B56F-5C033B04DBBD}" destId="{2F384117-A2DE-43C9-8E9B-4AA548D969F9}" srcOrd="0" destOrd="0" presId="urn:microsoft.com/office/officeart/2005/8/layout/venn2"/>
    <dgm:cxn modelId="{7BCE8B8A-97AA-43EE-A668-8E19941995CF}" type="presParOf" srcId="{2F384117-A2DE-43C9-8E9B-4AA548D969F9}" destId="{5BB8BD8B-8790-4AA2-BF19-E5CBB9DD1F94}" srcOrd="0" destOrd="0" presId="urn:microsoft.com/office/officeart/2005/8/layout/venn2"/>
    <dgm:cxn modelId="{BC221D0A-2082-4BA8-A12A-0DF188BEC39E}" type="presParOf" srcId="{5BB8BD8B-8790-4AA2-BF19-E5CBB9DD1F94}" destId="{86702E11-446E-4F28-94A6-17812B5BC4A5}" srcOrd="0" destOrd="0" presId="urn:microsoft.com/office/officeart/2005/8/layout/venn2"/>
    <dgm:cxn modelId="{F9AFC963-FAD8-418D-B67B-1E2B6858AB0E}" type="presParOf" srcId="{5BB8BD8B-8790-4AA2-BF19-E5CBB9DD1F94}" destId="{58F05B3F-DDF2-46F7-A7D4-B84395CFEF22}" srcOrd="1" destOrd="0" presId="urn:microsoft.com/office/officeart/2005/8/layout/venn2"/>
    <dgm:cxn modelId="{120096CD-D463-464C-AB5C-FFB27C7D04BC}" type="presParOf" srcId="{2F384117-A2DE-43C9-8E9B-4AA548D969F9}" destId="{6B9C9889-4849-4D16-A1DF-75134BA52101}" srcOrd="1" destOrd="0" presId="urn:microsoft.com/office/officeart/2005/8/layout/venn2"/>
    <dgm:cxn modelId="{43C0BC71-CA5C-41E1-921D-C4671AF03378}" type="presParOf" srcId="{6B9C9889-4849-4D16-A1DF-75134BA52101}" destId="{738F3240-B1D1-4FC6-97A3-58EF869ABF37}" srcOrd="0" destOrd="0" presId="urn:microsoft.com/office/officeart/2005/8/layout/venn2"/>
    <dgm:cxn modelId="{91EB11E6-77C1-4C91-A372-08CC3A311599}" type="presParOf" srcId="{6B9C9889-4849-4D16-A1DF-75134BA52101}" destId="{A3E2096A-9E91-4966-B612-6A0F52869C3E}" srcOrd="1" destOrd="0" presId="urn:microsoft.com/office/officeart/2005/8/layout/venn2"/>
    <dgm:cxn modelId="{34D7EA84-0CC2-4097-ACE8-B36758125209}" type="presParOf" srcId="{2F384117-A2DE-43C9-8E9B-4AA548D969F9}" destId="{1C3D1908-955A-4008-A108-447673BA6B0C}" srcOrd="2" destOrd="0" presId="urn:microsoft.com/office/officeart/2005/8/layout/venn2"/>
    <dgm:cxn modelId="{80A76CA9-4946-420E-A2D4-103613AC0BBF}" type="presParOf" srcId="{1C3D1908-955A-4008-A108-447673BA6B0C}" destId="{D4A53426-483E-4C46-994E-DBEA9C7844E7}" srcOrd="0" destOrd="0" presId="urn:microsoft.com/office/officeart/2005/8/layout/venn2"/>
    <dgm:cxn modelId="{5B071263-5E4A-4C8D-90B2-67D778458325}" type="presParOf" srcId="{1C3D1908-955A-4008-A108-447673BA6B0C}" destId="{AED9E9D3-F923-4B5D-82B7-1B3658F5494D}" srcOrd="1" destOrd="0" presId="urn:microsoft.com/office/officeart/2005/8/layout/venn2"/>
  </dgm:cxnLst>
  <dgm:bg>
    <a:effectLst>
      <a:outerShdw blurRad="50800" dist="63500" dir="2700000" algn="tl" rotWithShape="0">
        <a:prstClr val="black">
          <a:alpha val="40000"/>
        </a:prstClr>
      </a:outerShdw>
    </a:effect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A1CAD46-9BC8-4167-B56F-5C033B04DBBD}"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US"/>
        </a:p>
      </dgm:t>
    </dgm:pt>
    <dgm:pt modelId="{64B8A69B-CB91-41F1-8E82-5C1F870E7B9E}">
      <dgm:prSet phldrT="[Text]">
        <dgm:style>
          <a:lnRef idx="3">
            <a:schemeClr val="lt1"/>
          </a:lnRef>
          <a:fillRef idx="1">
            <a:schemeClr val="accent1"/>
          </a:fillRef>
          <a:effectRef idx="1">
            <a:schemeClr val="accent1"/>
          </a:effectRef>
          <a:fontRef idx="minor">
            <a:schemeClr val="lt1"/>
          </a:fontRef>
        </dgm:style>
      </dgm:prSet>
      <dgm:spPr>
        <a:xfrm>
          <a:off x="570084" y="0"/>
          <a:ext cx="1443136" cy="1443136"/>
        </a:xfrm>
        <a:prstGeom prst="ellipse">
          <a:avLst/>
        </a:prstGeom>
        <a:solidFill>
          <a:srgbClr val="7030A0"/>
        </a:solidFill>
        <a:ln w="38100" cap="flat" cmpd="sng" algn="ctr">
          <a:solidFill>
            <a:srgbClr val="FFFFFF"/>
          </a:solidFill>
          <a:prstDash val="solid"/>
        </a:ln>
        <a:effectLst>
          <a:outerShdw blurRad="40000" dist="63500" dir="5400000" rotWithShape="0">
            <a:srgbClr val="000000">
              <a:alpha val="38000"/>
            </a:srgbClr>
          </a:outerShdw>
        </a:effectLst>
      </dgm:spPr>
      <dgm:t>
        <a:bodyPr/>
        <a:lstStyle/>
        <a:p>
          <a:pPr>
            <a:buNone/>
          </a:pPr>
          <a:endParaRPr lang="en-US" b="1">
            <a:solidFill>
              <a:srgbClr val="003366"/>
            </a:solidFill>
            <a:latin typeface="Arial"/>
            <a:ea typeface="+mn-ea"/>
            <a:cs typeface="+mn-cs"/>
          </a:endParaRPr>
        </a:p>
      </dgm:t>
    </dgm:pt>
    <dgm:pt modelId="{783619FF-49F2-466B-AB87-B7950228F2D1}" type="parTrans" cxnId="{3B2588C4-EF0A-45EB-AE0B-57ED2604AFA3}">
      <dgm:prSet/>
      <dgm:spPr/>
      <dgm:t>
        <a:bodyPr/>
        <a:lstStyle/>
        <a:p>
          <a:endParaRPr lang="en-US"/>
        </a:p>
      </dgm:t>
    </dgm:pt>
    <dgm:pt modelId="{2B5A7D9F-2819-4DDE-9620-EB4A6464637E}" type="sibTrans" cxnId="{3B2588C4-EF0A-45EB-AE0B-57ED2604AFA3}">
      <dgm:prSet/>
      <dgm:spPr/>
      <dgm:t>
        <a:bodyPr/>
        <a:lstStyle/>
        <a:p>
          <a:endParaRPr lang="en-US"/>
        </a:p>
      </dgm:t>
    </dgm:pt>
    <dgm:pt modelId="{12C14D0B-82B2-4A0E-ADFD-086C565D8A1F}">
      <dgm:prSet phldrT="[Text]"/>
      <dgm:spPr>
        <a:xfrm>
          <a:off x="750476" y="360783"/>
          <a:ext cx="1082352" cy="1082352"/>
        </a:xfrm>
        <a:prstGeom prst="ellipse">
          <a:avLst/>
        </a:prstGeom>
        <a:solidFill>
          <a:srgbClr val="9976C8"/>
        </a:solidFill>
        <a:ln w="25400" cap="flat" cmpd="sng" algn="ctr">
          <a:solidFill>
            <a:srgbClr val="FFFFFF">
              <a:hueOff val="0"/>
              <a:satOff val="0"/>
              <a:lumOff val="0"/>
              <a:alphaOff val="0"/>
            </a:srgbClr>
          </a:solidFill>
          <a:prstDash val="solid"/>
        </a:ln>
        <a:effectLst/>
      </dgm:spPr>
      <dgm:t>
        <a:bodyPr/>
        <a:lstStyle/>
        <a:p>
          <a:pPr>
            <a:buNone/>
          </a:pPr>
          <a:endParaRPr lang="en-US">
            <a:solidFill>
              <a:srgbClr val="FFFFFF"/>
            </a:solidFill>
            <a:latin typeface="Arial"/>
            <a:ea typeface="+mn-ea"/>
            <a:cs typeface="+mn-cs"/>
          </a:endParaRPr>
        </a:p>
      </dgm:t>
    </dgm:pt>
    <dgm:pt modelId="{DD968973-0FB1-4803-8DD1-1BD98CC975EE}" type="parTrans" cxnId="{5279AD03-E69C-4A58-8F86-F8320D3D9BAE}">
      <dgm:prSet/>
      <dgm:spPr/>
      <dgm:t>
        <a:bodyPr/>
        <a:lstStyle/>
        <a:p>
          <a:endParaRPr lang="en-US"/>
        </a:p>
      </dgm:t>
    </dgm:pt>
    <dgm:pt modelId="{3B262349-CB1F-4FD2-A42E-F5A646CB49D1}" type="sibTrans" cxnId="{5279AD03-E69C-4A58-8F86-F8320D3D9BAE}">
      <dgm:prSet/>
      <dgm:spPr/>
      <dgm:t>
        <a:bodyPr/>
        <a:lstStyle/>
        <a:p>
          <a:endParaRPr lang="en-US"/>
        </a:p>
      </dgm:t>
    </dgm:pt>
    <dgm:pt modelId="{C5DBB81B-4001-4E6F-BB8B-1E21C9B76EBC}">
      <dgm:prSet phldrT="[Text]" custT="1"/>
      <dgm:spPr>
        <a:xfrm>
          <a:off x="930868" y="721568"/>
          <a:ext cx="721568" cy="721568"/>
        </a:xfrm>
        <a:solidFill>
          <a:srgbClr val="CCCCFF"/>
        </a:solidFill>
        <a:ln w="25400" cap="flat" cmpd="sng" algn="ctr">
          <a:solidFill>
            <a:srgbClr val="FFFFFF">
              <a:hueOff val="0"/>
              <a:satOff val="0"/>
              <a:lumOff val="0"/>
              <a:alphaOff val="0"/>
            </a:srgbClr>
          </a:solidFill>
          <a:prstDash val="solid"/>
        </a:ln>
        <a:effectLst/>
      </dgm:spPr>
      <dgm:t>
        <a:bodyPr/>
        <a:lstStyle/>
        <a:p>
          <a:pPr>
            <a:buNone/>
          </a:pPr>
          <a:endParaRPr lang="en-US" sz="1000" b="1">
            <a:solidFill>
              <a:schemeClr val="tx2"/>
            </a:solidFill>
            <a:latin typeface="Arial"/>
            <a:ea typeface="+mn-ea"/>
            <a:cs typeface="+mn-cs"/>
          </a:endParaRPr>
        </a:p>
      </dgm:t>
    </dgm:pt>
    <dgm:pt modelId="{700823E1-7DD7-4932-96DE-7E97C7041525}" type="parTrans" cxnId="{DE8550D4-492C-4B21-86EF-D16589A19BAA}">
      <dgm:prSet/>
      <dgm:spPr/>
      <dgm:t>
        <a:bodyPr/>
        <a:lstStyle/>
        <a:p>
          <a:endParaRPr lang="en-US"/>
        </a:p>
      </dgm:t>
    </dgm:pt>
    <dgm:pt modelId="{50B11D42-F543-45EA-9455-FF085EBEFCE0}" type="sibTrans" cxnId="{DE8550D4-492C-4B21-86EF-D16589A19BAA}">
      <dgm:prSet/>
      <dgm:spPr/>
      <dgm:t>
        <a:bodyPr/>
        <a:lstStyle/>
        <a:p>
          <a:endParaRPr lang="en-US"/>
        </a:p>
      </dgm:t>
    </dgm:pt>
    <dgm:pt modelId="{D2C5AE27-084C-45A5-AFB3-47D0E829A3F7}">
      <dgm:prSet phldrT="[Text]"/>
      <dgm:spPr>
        <a:xfrm>
          <a:off x="930868" y="721568"/>
          <a:ext cx="721568" cy="721568"/>
        </a:xfrm>
        <a:prstGeom prst="ellipse">
          <a:avLst/>
        </a:prstGeom>
        <a:solidFill>
          <a:srgbClr val="C8A9F1"/>
        </a:solidFill>
        <a:ln w="25400" cap="flat" cmpd="sng" algn="ctr">
          <a:solidFill>
            <a:srgbClr val="FFFFFF">
              <a:hueOff val="0"/>
              <a:satOff val="0"/>
              <a:lumOff val="0"/>
              <a:alphaOff val="0"/>
            </a:srgbClr>
          </a:solidFill>
          <a:prstDash val="solid"/>
        </a:ln>
        <a:effectLst/>
      </dgm:spPr>
      <dgm:t>
        <a:bodyPr/>
        <a:lstStyle/>
        <a:p>
          <a:pPr>
            <a:buNone/>
          </a:pPr>
          <a:endParaRPr lang="en-US">
            <a:solidFill>
              <a:srgbClr val="C00000"/>
            </a:solidFill>
            <a:latin typeface="Arial"/>
            <a:ea typeface="+mn-ea"/>
            <a:cs typeface="+mn-cs"/>
          </a:endParaRPr>
        </a:p>
      </dgm:t>
    </dgm:pt>
    <dgm:pt modelId="{79A8CD62-ADB6-4E05-A9F6-524C6E4B0507}" type="sibTrans" cxnId="{C07AF51E-FF68-4B32-BBDA-DDFDE9CA8852}">
      <dgm:prSet/>
      <dgm:spPr/>
      <dgm:t>
        <a:bodyPr/>
        <a:lstStyle/>
        <a:p>
          <a:endParaRPr lang="en-US"/>
        </a:p>
      </dgm:t>
    </dgm:pt>
    <dgm:pt modelId="{50AEF3BD-0D4A-4306-A2E3-64CDFED7570E}" type="parTrans" cxnId="{C07AF51E-FF68-4B32-BBDA-DDFDE9CA8852}">
      <dgm:prSet/>
      <dgm:spPr/>
      <dgm:t>
        <a:bodyPr/>
        <a:lstStyle/>
        <a:p>
          <a:endParaRPr lang="en-US"/>
        </a:p>
      </dgm:t>
    </dgm:pt>
    <dgm:pt modelId="{2F384117-A2DE-43C9-8E9B-4AA548D969F9}" type="pres">
      <dgm:prSet presAssocID="{EA1CAD46-9BC8-4167-B56F-5C033B04DBBD}" presName="Name0" presStyleCnt="0">
        <dgm:presLayoutVars>
          <dgm:chMax val="7"/>
          <dgm:resizeHandles val="exact"/>
        </dgm:presLayoutVars>
      </dgm:prSet>
      <dgm:spPr/>
    </dgm:pt>
    <dgm:pt modelId="{5BB8BD8B-8790-4AA2-BF19-E5CBB9DD1F94}" type="pres">
      <dgm:prSet presAssocID="{EA1CAD46-9BC8-4167-B56F-5C033B04DBBD}" presName="comp1" presStyleCnt="0"/>
      <dgm:spPr/>
    </dgm:pt>
    <dgm:pt modelId="{86702E11-446E-4F28-94A6-17812B5BC4A5}" type="pres">
      <dgm:prSet presAssocID="{EA1CAD46-9BC8-4167-B56F-5C033B04DBBD}" presName="circle1" presStyleLbl="node1" presStyleIdx="0" presStyleCnt="4"/>
      <dgm:spPr/>
    </dgm:pt>
    <dgm:pt modelId="{58F05B3F-DDF2-46F7-A7D4-B84395CFEF22}" type="pres">
      <dgm:prSet presAssocID="{EA1CAD46-9BC8-4167-B56F-5C033B04DBBD}" presName="c1text" presStyleLbl="node1" presStyleIdx="0" presStyleCnt="4">
        <dgm:presLayoutVars>
          <dgm:bulletEnabled val="1"/>
        </dgm:presLayoutVars>
      </dgm:prSet>
      <dgm:spPr/>
    </dgm:pt>
    <dgm:pt modelId="{6B9C9889-4849-4D16-A1DF-75134BA52101}" type="pres">
      <dgm:prSet presAssocID="{EA1CAD46-9BC8-4167-B56F-5C033B04DBBD}" presName="comp2" presStyleCnt="0"/>
      <dgm:spPr/>
    </dgm:pt>
    <dgm:pt modelId="{738F3240-B1D1-4FC6-97A3-58EF869ABF37}" type="pres">
      <dgm:prSet presAssocID="{EA1CAD46-9BC8-4167-B56F-5C033B04DBBD}" presName="circle2" presStyleLbl="node1" presStyleIdx="1" presStyleCnt="4"/>
      <dgm:spPr/>
    </dgm:pt>
    <dgm:pt modelId="{A3E2096A-9E91-4966-B612-6A0F52869C3E}" type="pres">
      <dgm:prSet presAssocID="{EA1CAD46-9BC8-4167-B56F-5C033B04DBBD}" presName="c2text" presStyleLbl="node1" presStyleIdx="1" presStyleCnt="4">
        <dgm:presLayoutVars>
          <dgm:bulletEnabled val="1"/>
        </dgm:presLayoutVars>
      </dgm:prSet>
      <dgm:spPr/>
    </dgm:pt>
    <dgm:pt modelId="{A8A6CD5A-A90C-4A72-8F74-5C491EFCF00E}" type="pres">
      <dgm:prSet presAssocID="{EA1CAD46-9BC8-4167-B56F-5C033B04DBBD}" presName="comp3" presStyleCnt="0"/>
      <dgm:spPr/>
    </dgm:pt>
    <dgm:pt modelId="{B02DC70D-CA8A-48E9-B099-30F7C4A08AEB}" type="pres">
      <dgm:prSet presAssocID="{EA1CAD46-9BC8-4167-B56F-5C033B04DBBD}" presName="circle3" presStyleLbl="node1" presStyleIdx="2" presStyleCnt="4"/>
      <dgm:spPr/>
    </dgm:pt>
    <dgm:pt modelId="{A3DC79D4-DC80-4142-874E-56EF43CC8707}" type="pres">
      <dgm:prSet presAssocID="{EA1CAD46-9BC8-4167-B56F-5C033B04DBBD}" presName="c3text" presStyleLbl="node1" presStyleIdx="2" presStyleCnt="4">
        <dgm:presLayoutVars>
          <dgm:bulletEnabled val="1"/>
        </dgm:presLayoutVars>
      </dgm:prSet>
      <dgm:spPr/>
    </dgm:pt>
    <dgm:pt modelId="{6E47C7A3-073A-46AC-BDD8-C15355B5737E}" type="pres">
      <dgm:prSet presAssocID="{EA1CAD46-9BC8-4167-B56F-5C033B04DBBD}" presName="comp4" presStyleCnt="0"/>
      <dgm:spPr/>
    </dgm:pt>
    <dgm:pt modelId="{7DE44E11-F2B2-4CA1-93AA-447D3F53C5D4}" type="pres">
      <dgm:prSet presAssocID="{EA1CAD46-9BC8-4167-B56F-5C033B04DBBD}" presName="circle4" presStyleLbl="node1" presStyleIdx="3" presStyleCnt="4"/>
      <dgm:spPr>
        <a:prstGeom prst="ellipse">
          <a:avLst/>
        </a:prstGeom>
      </dgm:spPr>
    </dgm:pt>
    <dgm:pt modelId="{948F057F-CA8F-40CA-86A6-503496D42135}" type="pres">
      <dgm:prSet presAssocID="{EA1CAD46-9BC8-4167-B56F-5C033B04DBBD}" presName="c4text" presStyleLbl="node1" presStyleIdx="3" presStyleCnt="4">
        <dgm:presLayoutVars>
          <dgm:bulletEnabled val="1"/>
        </dgm:presLayoutVars>
      </dgm:prSet>
      <dgm:spPr/>
    </dgm:pt>
  </dgm:ptLst>
  <dgm:cxnLst>
    <dgm:cxn modelId="{5279AD03-E69C-4A58-8F86-F8320D3D9BAE}" srcId="{EA1CAD46-9BC8-4167-B56F-5C033B04DBBD}" destId="{12C14D0B-82B2-4A0E-ADFD-086C565D8A1F}" srcOrd="1" destOrd="0" parTransId="{DD968973-0FB1-4803-8DD1-1BD98CC975EE}" sibTransId="{3B262349-CB1F-4FD2-A42E-F5A646CB49D1}"/>
    <dgm:cxn modelId="{C07AF51E-FF68-4B32-BBDA-DDFDE9CA8852}" srcId="{EA1CAD46-9BC8-4167-B56F-5C033B04DBBD}" destId="{D2C5AE27-084C-45A5-AFB3-47D0E829A3F7}" srcOrd="2" destOrd="0" parTransId="{50AEF3BD-0D4A-4306-A2E3-64CDFED7570E}" sibTransId="{79A8CD62-ADB6-4E05-A9F6-524C6E4B0507}"/>
    <dgm:cxn modelId="{851E0B2A-DF70-429B-BFBE-9A1FB42707E8}" type="presOf" srcId="{64B8A69B-CB91-41F1-8E82-5C1F870E7B9E}" destId="{58F05B3F-DDF2-46F7-A7D4-B84395CFEF22}" srcOrd="1" destOrd="0" presId="urn:microsoft.com/office/officeart/2005/8/layout/venn2"/>
    <dgm:cxn modelId="{5FFE7537-E177-46CC-867B-7BB8FE09B5CD}" type="presOf" srcId="{C5DBB81B-4001-4E6F-BB8B-1E21C9B76EBC}" destId="{7DE44E11-F2B2-4CA1-93AA-447D3F53C5D4}" srcOrd="0" destOrd="0" presId="urn:microsoft.com/office/officeart/2005/8/layout/venn2"/>
    <dgm:cxn modelId="{5DCB5F52-A0A5-4C67-9433-F235F17752B6}" type="presOf" srcId="{D2C5AE27-084C-45A5-AFB3-47D0E829A3F7}" destId="{A3DC79D4-DC80-4142-874E-56EF43CC8707}" srcOrd="1" destOrd="0" presId="urn:microsoft.com/office/officeart/2005/8/layout/venn2"/>
    <dgm:cxn modelId="{E3E0598D-7A36-42CF-88FB-EA492CEAE72D}" type="presOf" srcId="{D2C5AE27-084C-45A5-AFB3-47D0E829A3F7}" destId="{B02DC70D-CA8A-48E9-B099-30F7C4A08AEB}" srcOrd="0" destOrd="0" presId="urn:microsoft.com/office/officeart/2005/8/layout/venn2"/>
    <dgm:cxn modelId="{A2FC4D9C-8647-4DBA-9415-AAF2C710E4B5}" type="presOf" srcId="{C5DBB81B-4001-4E6F-BB8B-1E21C9B76EBC}" destId="{948F057F-CA8F-40CA-86A6-503496D42135}" srcOrd="1" destOrd="0" presId="urn:microsoft.com/office/officeart/2005/8/layout/venn2"/>
    <dgm:cxn modelId="{4D67F3C3-D731-4FAF-8980-E5260BAE1747}" type="presOf" srcId="{12C14D0B-82B2-4A0E-ADFD-086C565D8A1F}" destId="{A3E2096A-9E91-4966-B612-6A0F52869C3E}" srcOrd="1" destOrd="0" presId="urn:microsoft.com/office/officeart/2005/8/layout/venn2"/>
    <dgm:cxn modelId="{3B2588C4-EF0A-45EB-AE0B-57ED2604AFA3}" srcId="{EA1CAD46-9BC8-4167-B56F-5C033B04DBBD}" destId="{64B8A69B-CB91-41F1-8E82-5C1F870E7B9E}" srcOrd="0" destOrd="0" parTransId="{783619FF-49F2-466B-AB87-B7950228F2D1}" sibTransId="{2B5A7D9F-2819-4DDE-9620-EB4A6464637E}"/>
    <dgm:cxn modelId="{DE8550D4-492C-4B21-86EF-D16589A19BAA}" srcId="{EA1CAD46-9BC8-4167-B56F-5C033B04DBBD}" destId="{C5DBB81B-4001-4E6F-BB8B-1E21C9B76EBC}" srcOrd="3" destOrd="0" parTransId="{700823E1-7DD7-4932-96DE-7E97C7041525}" sibTransId="{50B11D42-F543-45EA-9455-FF085EBEFCE0}"/>
    <dgm:cxn modelId="{876D85D4-D8CD-45CA-9851-C76A5CB9C17E}" type="presOf" srcId="{12C14D0B-82B2-4A0E-ADFD-086C565D8A1F}" destId="{738F3240-B1D1-4FC6-97A3-58EF869ABF37}" srcOrd="0" destOrd="0" presId="urn:microsoft.com/office/officeart/2005/8/layout/venn2"/>
    <dgm:cxn modelId="{C0F16AF3-2924-42F5-81D4-8AC5D0D72DD4}" type="presOf" srcId="{64B8A69B-CB91-41F1-8E82-5C1F870E7B9E}" destId="{86702E11-446E-4F28-94A6-17812B5BC4A5}" srcOrd="0" destOrd="0" presId="urn:microsoft.com/office/officeart/2005/8/layout/venn2"/>
    <dgm:cxn modelId="{B8FF46F6-4653-466C-B1E9-8CA7200837DA}" type="presOf" srcId="{EA1CAD46-9BC8-4167-B56F-5C033B04DBBD}" destId="{2F384117-A2DE-43C9-8E9B-4AA548D969F9}" srcOrd="0" destOrd="0" presId="urn:microsoft.com/office/officeart/2005/8/layout/venn2"/>
    <dgm:cxn modelId="{7BCE8B8A-97AA-43EE-A668-8E19941995CF}" type="presParOf" srcId="{2F384117-A2DE-43C9-8E9B-4AA548D969F9}" destId="{5BB8BD8B-8790-4AA2-BF19-E5CBB9DD1F94}" srcOrd="0" destOrd="0" presId="urn:microsoft.com/office/officeart/2005/8/layout/venn2"/>
    <dgm:cxn modelId="{BC221D0A-2082-4BA8-A12A-0DF188BEC39E}" type="presParOf" srcId="{5BB8BD8B-8790-4AA2-BF19-E5CBB9DD1F94}" destId="{86702E11-446E-4F28-94A6-17812B5BC4A5}" srcOrd="0" destOrd="0" presId="urn:microsoft.com/office/officeart/2005/8/layout/venn2"/>
    <dgm:cxn modelId="{F9AFC963-FAD8-418D-B67B-1E2B6858AB0E}" type="presParOf" srcId="{5BB8BD8B-8790-4AA2-BF19-E5CBB9DD1F94}" destId="{58F05B3F-DDF2-46F7-A7D4-B84395CFEF22}" srcOrd="1" destOrd="0" presId="urn:microsoft.com/office/officeart/2005/8/layout/venn2"/>
    <dgm:cxn modelId="{120096CD-D463-464C-AB5C-FFB27C7D04BC}" type="presParOf" srcId="{2F384117-A2DE-43C9-8E9B-4AA548D969F9}" destId="{6B9C9889-4849-4D16-A1DF-75134BA52101}" srcOrd="1" destOrd="0" presId="urn:microsoft.com/office/officeart/2005/8/layout/venn2"/>
    <dgm:cxn modelId="{43C0BC71-CA5C-41E1-921D-C4671AF03378}" type="presParOf" srcId="{6B9C9889-4849-4D16-A1DF-75134BA52101}" destId="{738F3240-B1D1-4FC6-97A3-58EF869ABF37}" srcOrd="0" destOrd="0" presId="urn:microsoft.com/office/officeart/2005/8/layout/venn2"/>
    <dgm:cxn modelId="{91EB11E6-77C1-4C91-A372-08CC3A311599}" type="presParOf" srcId="{6B9C9889-4849-4D16-A1DF-75134BA52101}" destId="{A3E2096A-9E91-4966-B612-6A0F52869C3E}" srcOrd="1" destOrd="0" presId="urn:microsoft.com/office/officeart/2005/8/layout/venn2"/>
    <dgm:cxn modelId="{856B7439-03F4-4EC4-A0BF-275AB3009993}" type="presParOf" srcId="{2F384117-A2DE-43C9-8E9B-4AA548D969F9}" destId="{A8A6CD5A-A90C-4A72-8F74-5C491EFCF00E}" srcOrd="2" destOrd="0" presId="urn:microsoft.com/office/officeart/2005/8/layout/venn2"/>
    <dgm:cxn modelId="{B8E39C80-E6A5-4C2D-ACC5-D07F3D2C9F82}" type="presParOf" srcId="{A8A6CD5A-A90C-4A72-8F74-5C491EFCF00E}" destId="{B02DC70D-CA8A-48E9-B099-30F7C4A08AEB}" srcOrd="0" destOrd="0" presId="urn:microsoft.com/office/officeart/2005/8/layout/venn2"/>
    <dgm:cxn modelId="{8C26BF84-B9D4-4736-B956-3B64E5067E84}" type="presParOf" srcId="{A8A6CD5A-A90C-4A72-8F74-5C491EFCF00E}" destId="{A3DC79D4-DC80-4142-874E-56EF43CC8707}" srcOrd="1" destOrd="0" presId="urn:microsoft.com/office/officeart/2005/8/layout/venn2"/>
    <dgm:cxn modelId="{9B3F0F1B-2CF3-4946-9939-9A057A02FE80}" type="presParOf" srcId="{2F384117-A2DE-43C9-8E9B-4AA548D969F9}" destId="{6E47C7A3-073A-46AC-BDD8-C15355B5737E}" srcOrd="3" destOrd="0" presId="urn:microsoft.com/office/officeart/2005/8/layout/venn2"/>
    <dgm:cxn modelId="{17CB6CA9-74D7-458B-9166-5940BE997784}" type="presParOf" srcId="{6E47C7A3-073A-46AC-BDD8-C15355B5737E}" destId="{7DE44E11-F2B2-4CA1-93AA-447D3F53C5D4}" srcOrd="0" destOrd="0" presId="urn:microsoft.com/office/officeart/2005/8/layout/venn2"/>
    <dgm:cxn modelId="{2145377A-B6AA-4D24-A8F2-40250CCBC25F}" type="presParOf" srcId="{6E47C7A3-073A-46AC-BDD8-C15355B5737E}" destId="{948F057F-CA8F-40CA-86A6-503496D42135}" srcOrd="1" destOrd="0" presId="urn:microsoft.com/office/officeart/2005/8/layout/venn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8B098E-9954-421D-8377-3762920DF14E}">
      <dsp:nvSpPr>
        <dsp:cNvPr id="0" name=""/>
        <dsp:cNvSpPr/>
      </dsp:nvSpPr>
      <dsp:spPr>
        <a:xfrm>
          <a:off x="0" y="1024302"/>
          <a:ext cx="2135655" cy="596051"/>
        </a:xfrm>
        <a:prstGeom prst="roundRect">
          <a:avLst>
            <a:gd name="adj" fmla="val 10000"/>
          </a:avLst>
        </a:prstGeom>
        <a:solidFill>
          <a:srgbClr val="7CA07C">
            <a:alpha val="8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tx1"/>
              </a:solidFill>
              <a:latin typeface="Arial Black"/>
            </a:rPr>
            <a:t>Introduction</a:t>
          </a:r>
          <a:endParaRPr lang="en-US" sz="1900" kern="1200">
            <a:solidFill>
              <a:schemeClr val="tx1"/>
            </a:solidFill>
          </a:endParaRPr>
        </a:p>
      </dsp:txBody>
      <dsp:txXfrm>
        <a:off x="17458" y="1041760"/>
        <a:ext cx="2100739" cy="561135"/>
      </dsp:txXfrm>
    </dsp:sp>
    <dsp:sp modelId="{590E7029-C9B2-481B-BA5A-2C3C0C1970E7}">
      <dsp:nvSpPr>
        <dsp:cNvPr id="0" name=""/>
        <dsp:cNvSpPr/>
      </dsp:nvSpPr>
      <dsp:spPr>
        <a:xfrm>
          <a:off x="213565" y="1620354"/>
          <a:ext cx="216511" cy="493547"/>
        </a:xfrm>
        <a:custGeom>
          <a:avLst/>
          <a:gdLst/>
          <a:ahLst/>
          <a:cxnLst/>
          <a:rect l="0" t="0" r="0" b="0"/>
          <a:pathLst>
            <a:path>
              <a:moveTo>
                <a:pt x="0" y="0"/>
              </a:moveTo>
              <a:lnTo>
                <a:pt x="0" y="493547"/>
              </a:lnTo>
              <a:lnTo>
                <a:pt x="216511" y="49354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B4FA0D-A3EE-4B3C-ABD2-31ECDD2EEEF7}">
      <dsp:nvSpPr>
        <dsp:cNvPr id="0" name=""/>
        <dsp:cNvSpPr/>
      </dsp:nvSpPr>
      <dsp:spPr>
        <a:xfrm>
          <a:off x="430076" y="1817983"/>
          <a:ext cx="1780119" cy="591835"/>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rtl="0">
            <a:lnSpc>
              <a:spcPct val="90000"/>
            </a:lnSpc>
            <a:spcBef>
              <a:spcPct val="0"/>
            </a:spcBef>
            <a:spcAft>
              <a:spcPct val="35000"/>
            </a:spcAft>
            <a:buNone/>
          </a:pPr>
          <a:r>
            <a:rPr lang="en-US" altLang="en-US" sz="1600" b="0" kern="1200">
              <a:solidFill>
                <a:schemeClr val="tx1"/>
              </a:solidFill>
            </a:rPr>
            <a:t>System Overview</a:t>
          </a:r>
          <a:endParaRPr lang="en-US" sz="1600" b="0" kern="1200">
            <a:solidFill>
              <a:schemeClr val="tx1"/>
            </a:solidFill>
          </a:endParaRPr>
        </a:p>
      </dsp:txBody>
      <dsp:txXfrm>
        <a:off x="447410" y="1835317"/>
        <a:ext cx="1745451" cy="557167"/>
      </dsp:txXfrm>
    </dsp:sp>
    <dsp:sp modelId="{71131542-811F-4B34-B30B-97386FCA3A31}">
      <dsp:nvSpPr>
        <dsp:cNvPr id="0" name=""/>
        <dsp:cNvSpPr/>
      </dsp:nvSpPr>
      <dsp:spPr>
        <a:xfrm>
          <a:off x="213565" y="1620354"/>
          <a:ext cx="217513" cy="1198394"/>
        </a:xfrm>
        <a:custGeom>
          <a:avLst/>
          <a:gdLst/>
          <a:ahLst/>
          <a:cxnLst/>
          <a:rect l="0" t="0" r="0" b="0"/>
          <a:pathLst>
            <a:path>
              <a:moveTo>
                <a:pt x="0" y="0"/>
              </a:moveTo>
              <a:lnTo>
                <a:pt x="0" y="1198394"/>
              </a:lnTo>
              <a:lnTo>
                <a:pt x="217513" y="11983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4A67DC-E8C6-40BD-889F-8D162005B4EC}">
      <dsp:nvSpPr>
        <dsp:cNvPr id="0" name=""/>
        <dsp:cNvSpPr/>
      </dsp:nvSpPr>
      <dsp:spPr>
        <a:xfrm>
          <a:off x="431079" y="2514553"/>
          <a:ext cx="1794857" cy="608389"/>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kern="1200">
              <a:solidFill>
                <a:schemeClr val="tx1"/>
              </a:solidFill>
              <a:latin typeface="+mn-lt"/>
            </a:rPr>
            <a:t>Data Privacy</a:t>
          </a:r>
          <a:endParaRPr lang="en-US" sz="1600" b="0" kern="1200">
            <a:solidFill>
              <a:schemeClr val="tx1"/>
            </a:solidFill>
          </a:endParaRPr>
        </a:p>
      </dsp:txBody>
      <dsp:txXfrm>
        <a:off x="448898" y="2532372"/>
        <a:ext cx="1759219" cy="572751"/>
      </dsp:txXfrm>
    </dsp:sp>
    <dsp:sp modelId="{2A107175-FE0D-48E9-B1E6-F78A8861E760}">
      <dsp:nvSpPr>
        <dsp:cNvPr id="0" name=""/>
        <dsp:cNvSpPr/>
      </dsp:nvSpPr>
      <dsp:spPr>
        <a:xfrm>
          <a:off x="2443798" y="1022471"/>
          <a:ext cx="1930615" cy="6083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tx1"/>
              </a:solidFill>
              <a:latin typeface="Arial Black"/>
            </a:rPr>
            <a:t>Basics</a:t>
          </a:r>
          <a:endParaRPr lang="en-US" sz="1900" kern="1200">
            <a:solidFill>
              <a:schemeClr val="tx1"/>
            </a:solidFill>
          </a:endParaRPr>
        </a:p>
      </dsp:txBody>
      <dsp:txXfrm>
        <a:off x="2461617" y="1040290"/>
        <a:ext cx="1894977" cy="572751"/>
      </dsp:txXfrm>
    </dsp:sp>
    <dsp:sp modelId="{F5C8E4DE-47F2-D641-A048-18660726E6C2}">
      <dsp:nvSpPr>
        <dsp:cNvPr id="0" name=""/>
        <dsp:cNvSpPr/>
      </dsp:nvSpPr>
      <dsp:spPr>
        <a:xfrm>
          <a:off x="2636860" y="1630861"/>
          <a:ext cx="193061" cy="456292"/>
        </a:xfrm>
        <a:custGeom>
          <a:avLst/>
          <a:gdLst/>
          <a:ahLst/>
          <a:cxnLst/>
          <a:rect l="0" t="0" r="0" b="0"/>
          <a:pathLst>
            <a:path>
              <a:moveTo>
                <a:pt x="0" y="0"/>
              </a:moveTo>
              <a:lnTo>
                <a:pt x="0" y="456292"/>
              </a:lnTo>
              <a:lnTo>
                <a:pt x="193061" y="4562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C00284-0FF7-6D49-8F23-04B81E99827C}">
      <dsp:nvSpPr>
        <dsp:cNvPr id="0" name=""/>
        <dsp:cNvSpPr/>
      </dsp:nvSpPr>
      <dsp:spPr>
        <a:xfrm>
          <a:off x="2829921" y="1782958"/>
          <a:ext cx="1713771" cy="6083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CALPADS Basics</a:t>
          </a:r>
        </a:p>
      </dsp:txBody>
      <dsp:txXfrm>
        <a:off x="2847740" y="1800777"/>
        <a:ext cx="1678133" cy="572751"/>
      </dsp:txXfrm>
    </dsp:sp>
    <dsp:sp modelId="{EB91547C-B25F-134E-91E4-FC75225187FE}">
      <dsp:nvSpPr>
        <dsp:cNvPr id="0" name=""/>
        <dsp:cNvSpPr/>
      </dsp:nvSpPr>
      <dsp:spPr>
        <a:xfrm>
          <a:off x="2636860" y="1630861"/>
          <a:ext cx="193061" cy="1216779"/>
        </a:xfrm>
        <a:custGeom>
          <a:avLst/>
          <a:gdLst/>
          <a:ahLst/>
          <a:cxnLst/>
          <a:rect l="0" t="0" r="0" b="0"/>
          <a:pathLst>
            <a:path>
              <a:moveTo>
                <a:pt x="0" y="0"/>
              </a:moveTo>
              <a:lnTo>
                <a:pt x="0" y="1216779"/>
              </a:lnTo>
              <a:lnTo>
                <a:pt x="193061" y="121677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43B3E2-F1B3-304B-91EB-353625664808}">
      <dsp:nvSpPr>
        <dsp:cNvPr id="0" name=""/>
        <dsp:cNvSpPr/>
      </dsp:nvSpPr>
      <dsp:spPr>
        <a:xfrm>
          <a:off x="2829921" y="2543446"/>
          <a:ext cx="1712271" cy="6083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CALPADS Basics (SELPA)</a:t>
          </a:r>
        </a:p>
      </dsp:txBody>
      <dsp:txXfrm>
        <a:off x="2847740" y="2561265"/>
        <a:ext cx="1676633" cy="572751"/>
      </dsp:txXfrm>
    </dsp:sp>
    <dsp:sp modelId="{9FE2BB90-3871-4567-AEC8-D740C8B1162E}">
      <dsp:nvSpPr>
        <dsp:cNvPr id="0" name=""/>
        <dsp:cNvSpPr/>
      </dsp:nvSpPr>
      <dsp:spPr>
        <a:xfrm>
          <a:off x="4678609" y="1022471"/>
          <a:ext cx="1928973" cy="60838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tx1"/>
              </a:solidFill>
            </a:rPr>
            <a:t>Data Population</a:t>
          </a:r>
        </a:p>
      </dsp:txBody>
      <dsp:txXfrm>
        <a:off x="4696428" y="1040290"/>
        <a:ext cx="1893335" cy="572751"/>
      </dsp:txXfrm>
    </dsp:sp>
    <dsp:sp modelId="{76FC1566-7BD6-408D-B551-8DE3303DCB94}">
      <dsp:nvSpPr>
        <dsp:cNvPr id="0" name=""/>
        <dsp:cNvSpPr/>
      </dsp:nvSpPr>
      <dsp:spPr>
        <a:xfrm>
          <a:off x="4871506" y="1630861"/>
          <a:ext cx="192897" cy="483983"/>
        </a:xfrm>
        <a:custGeom>
          <a:avLst/>
          <a:gdLst/>
          <a:ahLst/>
          <a:cxnLst/>
          <a:rect l="0" t="0" r="0" b="0"/>
          <a:pathLst>
            <a:path>
              <a:moveTo>
                <a:pt x="0" y="0"/>
              </a:moveTo>
              <a:lnTo>
                <a:pt x="0" y="483983"/>
              </a:lnTo>
              <a:lnTo>
                <a:pt x="192897" y="4839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6ECB60-046F-4CF9-9B5E-F93F82D7EAFE}">
      <dsp:nvSpPr>
        <dsp:cNvPr id="0" name=""/>
        <dsp:cNvSpPr/>
      </dsp:nvSpPr>
      <dsp:spPr>
        <a:xfrm>
          <a:off x="5064403" y="1704713"/>
          <a:ext cx="1563824" cy="820261"/>
        </a:xfrm>
        <a:prstGeom prst="roundRect">
          <a:avLst>
            <a:gd name="adj" fmla="val 10000"/>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b="0" kern="1200">
              <a:solidFill>
                <a:schemeClr val="tx1"/>
              </a:solidFill>
            </a:rPr>
            <a:t>Submission: Data Population</a:t>
          </a:r>
        </a:p>
      </dsp:txBody>
      <dsp:txXfrm>
        <a:off x="5088428" y="1728738"/>
        <a:ext cx="1515774" cy="772211"/>
      </dsp:txXfrm>
    </dsp:sp>
    <dsp:sp modelId="{5F4FE63E-D045-4FE0-BED7-AC233FA05BC5}">
      <dsp:nvSpPr>
        <dsp:cNvPr id="0" name=""/>
        <dsp:cNvSpPr/>
      </dsp:nvSpPr>
      <dsp:spPr>
        <a:xfrm>
          <a:off x="4871506" y="1630861"/>
          <a:ext cx="192897" cy="1456342"/>
        </a:xfrm>
        <a:custGeom>
          <a:avLst/>
          <a:gdLst/>
          <a:ahLst/>
          <a:cxnLst/>
          <a:rect l="0" t="0" r="0" b="0"/>
          <a:pathLst>
            <a:path>
              <a:moveTo>
                <a:pt x="0" y="0"/>
              </a:moveTo>
              <a:lnTo>
                <a:pt x="0" y="1456342"/>
              </a:lnTo>
              <a:lnTo>
                <a:pt x="192897" y="14563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27375E-E928-403A-9330-1B77E628E211}">
      <dsp:nvSpPr>
        <dsp:cNvPr id="0" name=""/>
        <dsp:cNvSpPr/>
      </dsp:nvSpPr>
      <dsp:spPr>
        <a:xfrm>
          <a:off x="5064403" y="2677073"/>
          <a:ext cx="1563824" cy="82026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File Type: Data Population</a:t>
          </a:r>
        </a:p>
      </dsp:txBody>
      <dsp:txXfrm>
        <a:off x="5088428" y="2701098"/>
        <a:ext cx="1515774" cy="772211"/>
      </dsp:txXfrm>
    </dsp:sp>
    <dsp:sp modelId="{5FE69C41-8302-4ED9-B1A7-D79F37FF95A6}">
      <dsp:nvSpPr>
        <dsp:cNvPr id="0" name=""/>
        <dsp:cNvSpPr/>
      </dsp:nvSpPr>
      <dsp:spPr>
        <a:xfrm>
          <a:off x="6911777" y="1022471"/>
          <a:ext cx="2164724" cy="608389"/>
        </a:xfrm>
        <a:prstGeom prst="roundRect">
          <a:avLst>
            <a:gd name="adj" fmla="val 10000"/>
          </a:avLst>
        </a:prstGeom>
        <a:solidFill>
          <a:srgbClr val="1777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tx1"/>
              </a:solidFill>
            </a:rPr>
            <a:t>Data Collections</a:t>
          </a:r>
        </a:p>
      </dsp:txBody>
      <dsp:txXfrm>
        <a:off x="6929596" y="1040290"/>
        <a:ext cx="2129086" cy="572751"/>
      </dsp:txXfrm>
    </dsp:sp>
    <dsp:sp modelId="{28202B14-6AC1-4BB3-9DAE-4338390CA4B2}">
      <dsp:nvSpPr>
        <dsp:cNvPr id="0" name=""/>
        <dsp:cNvSpPr/>
      </dsp:nvSpPr>
      <dsp:spPr>
        <a:xfrm>
          <a:off x="7128249" y="1630861"/>
          <a:ext cx="216472" cy="518113"/>
        </a:xfrm>
        <a:custGeom>
          <a:avLst/>
          <a:gdLst/>
          <a:ahLst/>
          <a:cxnLst/>
          <a:rect l="0" t="0" r="0" b="0"/>
          <a:pathLst>
            <a:path>
              <a:moveTo>
                <a:pt x="0" y="0"/>
              </a:moveTo>
              <a:lnTo>
                <a:pt x="0" y="518113"/>
              </a:lnTo>
              <a:lnTo>
                <a:pt x="216472" y="5181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7A57CC-CC10-4EA0-A543-C71B877A1F73}">
      <dsp:nvSpPr>
        <dsp:cNvPr id="0" name=""/>
        <dsp:cNvSpPr/>
      </dsp:nvSpPr>
      <dsp:spPr>
        <a:xfrm>
          <a:off x="7344722" y="1782958"/>
          <a:ext cx="1795509" cy="732032"/>
        </a:xfrm>
        <a:prstGeom prst="roundRect">
          <a:avLst>
            <a:gd name="adj" fmla="val 10000"/>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Fall 1-2 Reporting and Certification</a:t>
          </a:r>
        </a:p>
      </dsp:txBody>
      <dsp:txXfrm>
        <a:off x="7366162" y="1804398"/>
        <a:ext cx="1752629" cy="689152"/>
      </dsp:txXfrm>
    </dsp:sp>
    <dsp:sp modelId="{DF13BE71-12D8-4C6D-98B0-E887EFA96535}">
      <dsp:nvSpPr>
        <dsp:cNvPr id="0" name=""/>
        <dsp:cNvSpPr/>
      </dsp:nvSpPr>
      <dsp:spPr>
        <a:xfrm>
          <a:off x="7128249" y="1630861"/>
          <a:ext cx="216472" cy="1450997"/>
        </a:xfrm>
        <a:custGeom>
          <a:avLst/>
          <a:gdLst/>
          <a:ahLst/>
          <a:cxnLst/>
          <a:rect l="0" t="0" r="0" b="0"/>
          <a:pathLst>
            <a:path>
              <a:moveTo>
                <a:pt x="0" y="0"/>
              </a:moveTo>
              <a:lnTo>
                <a:pt x="0" y="1450997"/>
              </a:lnTo>
              <a:lnTo>
                <a:pt x="216472" y="145099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BCA7FD-4696-404B-8581-2010A10D6EAD}">
      <dsp:nvSpPr>
        <dsp:cNvPr id="0" name=""/>
        <dsp:cNvSpPr/>
      </dsp:nvSpPr>
      <dsp:spPr>
        <a:xfrm>
          <a:off x="7344722" y="2667089"/>
          <a:ext cx="1857896" cy="829539"/>
        </a:xfrm>
        <a:prstGeom prst="roundRect">
          <a:avLst>
            <a:gd name="adj" fmla="val 10000"/>
          </a:avLst>
        </a:prstGeom>
        <a:solidFill>
          <a:schemeClr val="accent2">
            <a:lumMod val="60000"/>
            <a:lumOff val="4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EOY 1-2 Reporting and Certification</a:t>
          </a:r>
        </a:p>
      </dsp:txBody>
      <dsp:txXfrm>
        <a:off x="7369018" y="2691385"/>
        <a:ext cx="1809304" cy="780947"/>
      </dsp:txXfrm>
    </dsp:sp>
    <dsp:sp modelId="{3909728C-C39F-3649-970B-EC4820128263}">
      <dsp:nvSpPr>
        <dsp:cNvPr id="0" name=""/>
        <dsp:cNvSpPr/>
      </dsp:nvSpPr>
      <dsp:spPr>
        <a:xfrm>
          <a:off x="7128249" y="1630861"/>
          <a:ext cx="216472" cy="2322059"/>
        </a:xfrm>
        <a:custGeom>
          <a:avLst/>
          <a:gdLst/>
          <a:ahLst/>
          <a:cxnLst/>
          <a:rect l="0" t="0" r="0" b="0"/>
          <a:pathLst>
            <a:path>
              <a:moveTo>
                <a:pt x="0" y="0"/>
              </a:moveTo>
              <a:lnTo>
                <a:pt x="0" y="2322059"/>
              </a:lnTo>
              <a:lnTo>
                <a:pt x="216472" y="23220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95644B-06D1-734B-8F6F-2AFD77F73C8D}">
      <dsp:nvSpPr>
        <dsp:cNvPr id="0" name=""/>
        <dsp:cNvSpPr/>
      </dsp:nvSpPr>
      <dsp:spPr>
        <a:xfrm>
          <a:off x="7344722" y="3648726"/>
          <a:ext cx="1857682" cy="608389"/>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4 Year Cohort</a:t>
          </a:r>
        </a:p>
      </dsp:txBody>
      <dsp:txXfrm>
        <a:off x="7362541" y="3666545"/>
        <a:ext cx="1822044" cy="572751"/>
      </dsp:txXfrm>
    </dsp:sp>
    <dsp:sp modelId="{BA2FC38C-5A59-41BB-B2FE-C9C8C019FE92}">
      <dsp:nvSpPr>
        <dsp:cNvPr id="0" name=""/>
        <dsp:cNvSpPr/>
      </dsp:nvSpPr>
      <dsp:spPr>
        <a:xfrm>
          <a:off x="9380696" y="1022471"/>
          <a:ext cx="1863133" cy="608389"/>
        </a:xfrm>
        <a:prstGeom prst="roundRect">
          <a:avLst>
            <a:gd name="adj" fmla="val 10000"/>
          </a:avLst>
        </a:prstGeom>
        <a:solidFill>
          <a:srgbClr val="0089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tx1"/>
              </a:solidFill>
            </a:rPr>
            <a:t>Skill Building</a:t>
          </a:r>
        </a:p>
      </dsp:txBody>
      <dsp:txXfrm>
        <a:off x="9398515" y="1040290"/>
        <a:ext cx="1827495" cy="572751"/>
      </dsp:txXfrm>
    </dsp:sp>
    <dsp:sp modelId="{BA3C272B-145C-4833-A8A5-4153CCFEF045}">
      <dsp:nvSpPr>
        <dsp:cNvPr id="0" name=""/>
        <dsp:cNvSpPr/>
      </dsp:nvSpPr>
      <dsp:spPr>
        <a:xfrm>
          <a:off x="9567009" y="1630861"/>
          <a:ext cx="186313" cy="456292"/>
        </a:xfrm>
        <a:custGeom>
          <a:avLst/>
          <a:gdLst/>
          <a:ahLst/>
          <a:cxnLst/>
          <a:rect l="0" t="0" r="0" b="0"/>
          <a:pathLst>
            <a:path>
              <a:moveTo>
                <a:pt x="0" y="0"/>
              </a:moveTo>
              <a:lnTo>
                <a:pt x="0" y="456292"/>
              </a:lnTo>
              <a:lnTo>
                <a:pt x="186313" y="4562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815452-5C52-4C45-BACC-4A23F47BF82F}">
      <dsp:nvSpPr>
        <dsp:cNvPr id="0" name=""/>
        <dsp:cNvSpPr/>
      </dsp:nvSpPr>
      <dsp:spPr>
        <a:xfrm>
          <a:off x="9753323" y="1782958"/>
          <a:ext cx="1582728" cy="60838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tx1"/>
              </a:solidFill>
            </a:rPr>
            <a:t>Skill Building</a:t>
          </a:r>
        </a:p>
      </dsp:txBody>
      <dsp:txXfrm>
        <a:off x="9771142" y="1800777"/>
        <a:ext cx="1547090" cy="57275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702E11-446E-4F28-94A6-17812B5BC4A5}">
      <dsp:nvSpPr>
        <dsp:cNvPr id="0" name=""/>
        <dsp:cNvSpPr/>
      </dsp:nvSpPr>
      <dsp:spPr>
        <a:xfrm>
          <a:off x="757902" y="0"/>
          <a:ext cx="1943403" cy="1943403"/>
        </a:xfrm>
        <a:prstGeom prst="ellipse">
          <a:avLst/>
        </a:prstGeom>
        <a:solidFill>
          <a:srgbClr val="FF9900"/>
        </a:solidFill>
        <a:ln w="38100" cap="flat" cmpd="sng" algn="ctr">
          <a:solidFill>
            <a:srgbClr val="FFFFFF"/>
          </a:solidFill>
          <a:prstDash val="solid"/>
          <a:miter lim="800000"/>
        </a:ln>
        <a:effectLst>
          <a:outerShdw blurRad="40000" dist="635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endParaRPr lang="en-US" sz="700" b="1" kern="1200">
            <a:solidFill>
              <a:srgbClr val="003366"/>
            </a:solidFill>
            <a:latin typeface="Arial"/>
            <a:ea typeface="+mn-ea"/>
            <a:cs typeface="+mn-cs"/>
          </a:endParaRPr>
        </a:p>
      </dsp:txBody>
      <dsp:txXfrm>
        <a:off x="1537491" y="139861"/>
        <a:ext cx="384225" cy="206128"/>
      </dsp:txXfrm>
    </dsp:sp>
    <dsp:sp modelId="{738F3240-B1D1-4FC6-97A3-58EF869ABF37}">
      <dsp:nvSpPr>
        <dsp:cNvPr id="0" name=""/>
        <dsp:cNvSpPr/>
      </dsp:nvSpPr>
      <dsp:spPr>
        <a:xfrm>
          <a:off x="952242" y="388680"/>
          <a:ext cx="1554722" cy="1554722"/>
        </a:xfrm>
        <a:prstGeom prst="ellipse">
          <a:avLst/>
        </a:prstGeom>
        <a:solidFill>
          <a:srgbClr val="FFC000"/>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endParaRPr lang="en-US" sz="900" b="1" kern="1200">
            <a:solidFill>
              <a:srgbClr val="FF0000"/>
            </a:solidFill>
            <a:latin typeface="Arial"/>
            <a:ea typeface="+mn-ea"/>
            <a:cs typeface="+mn-cs"/>
          </a:endParaRPr>
        </a:p>
      </dsp:txBody>
      <dsp:txXfrm>
        <a:off x="1537491" y="522946"/>
        <a:ext cx="384225" cy="197884"/>
      </dsp:txXfrm>
    </dsp:sp>
    <dsp:sp modelId="{42C9B6C1-07C9-45DB-9E17-DC36414A4587}">
      <dsp:nvSpPr>
        <dsp:cNvPr id="0" name=""/>
        <dsp:cNvSpPr/>
      </dsp:nvSpPr>
      <dsp:spPr>
        <a:xfrm>
          <a:off x="1146583" y="777361"/>
          <a:ext cx="1166041" cy="1166041"/>
        </a:xfrm>
        <a:prstGeom prst="ellipse">
          <a:avLst/>
        </a:prstGeom>
        <a:solidFill>
          <a:schemeClr val="accent4">
            <a:lumMod val="60000"/>
            <a:lumOff val="40000"/>
          </a:scheme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endParaRPr lang="en-US" sz="900" b="1" kern="1200">
            <a:solidFill>
              <a:schemeClr val="tx2"/>
            </a:solidFill>
            <a:latin typeface="Arial"/>
            <a:ea typeface="+mn-ea"/>
            <a:cs typeface="+mn-cs"/>
          </a:endParaRPr>
        </a:p>
      </dsp:txBody>
      <dsp:txXfrm>
        <a:off x="1457916" y="864814"/>
        <a:ext cx="543375" cy="262359"/>
      </dsp:txXfrm>
    </dsp:sp>
    <dsp:sp modelId="{D676FEF6-EBCA-47D5-8A47-55D0AB732A4C}">
      <dsp:nvSpPr>
        <dsp:cNvPr id="0" name=""/>
        <dsp:cNvSpPr/>
      </dsp:nvSpPr>
      <dsp:spPr>
        <a:xfrm>
          <a:off x="1340923" y="1166041"/>
          <a:ext cx="777361" cy="777361"/>
        </a:xfrm>
        <a:prstGeom prst="ellipse">
          <a:avLst/>
        </a:prstGeom>
        <a:solidFill>
          <a:schemeClr val="accent4">
            <a:lumMod val="20000"/>
            <a:lumOff val="80000"/>
          </a:scheme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endParaRPr lang="en-US" sz="900" b="1" kern="1200">
            <a:solidFill>
              <a:schemeClr val="tx2"/>
            </a:solidFill>
            <a:latin typeface="Arial"/>
            <a:ea typeface="+mn-ea"/>
            <a:cs typeface="+mn-cs"/>
          </a:endParaRPr>
        </a:p>
      </dsp:txBody>
      <dsp:txXfrm>
        <a:off x="1454765" y="1360382"/>
        <a:ext cx="549677" cy="38868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702E11-446E-4F28-94A6-17812B5BC4A5}">
      <dsp:nvSpPr>
        <dsp:cNvPr id="0" name=""/>
        <dsp:cNvSpPr/>
      </dsp:nvSpPr>
      <dsp:spPr>
        <a:xfrm>
          <a:off x="653710" y="0"/>
          <a:ext cx="2646339" cy="2491118"/>
        </a:xfrm>
        <a:prstGeom prst="ellipse">
          <a:avLst/>
        </a:prstGeom>
        <a:solidFill>
          <a:srgbClr val="0060C0"/>
        </a:solidFill>
        <a:ln w="38100" cap="flat" cmpd="sng" algn="ctr">
          <a:solidFill>
            <a:srgbClr val="FFFFFF"/>
          </a:solidFill>
          <a:prstDash val="solid"/>
          <a:miter lim="800000"/>
        </a:ln>
        <a:effectLst>
          <a:outerShdw blurRad="40000" dist="635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b="0" kern="1200">
              <a:solidFill>
                <a:schemeClr val="bg1"/>
              </a:solidFill>
              <a:latin typeface="Arial"/>
              <a:ea typeface="+mn-ea"/>
              <a:cs typeface="+mn-cs"/>
            </a:rPr>
            <a:t>Student</a:t>
          </a:r>
        </a:p>
      </dsp:txBody>
      <dsp:txXfrm>
        <a:off x="1715279" y="179277"/>
        <a:ext cx="523200" cy="264223"/>
      </dsp:txXfrm>
    </dsp:sp>
    <dsp:sp modelId="{738F3240-B1D1-4FC6-97A3-58EF869ABF37}">
      <dsp:nvSpPr>
        <dsp:cNvPr id="0" name=""/>
        <dsp:cNvSpPr/>
      </dsp:nvSpPr>
      <dsp:spPr>
        <a:xfrm>
          <a:off x="980432" y="498223"/>
          <a:ext cx="1992894" cy="1992894"/>
        </a:xfrm>
        <a:prstGeom prst="ellipse">
          <a:avLst/>
        </a:prstGeom>
        <a:solidFill>
          <a:srgbClr val="0A85FF"/>
        </a:solidFill>
        <a:ln w="38100" cap="flat" cmpd="sng" algn="ctr">
          <a:solidFill>
            <a:srgbClr val="FFFFFF"/>
          </a:solidFill>
          <a:prstDash val="solid"/>
          <a:miter lim="800000"/>
        </a:ln>
        <a:effectLst>
          <a:outerShdw blurRad="40000" dist="635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n-US" sz="900" b="1" kern="1200">
              <a:solidFill>
                <a:schemeClr val="bg1"/>
              </a:solidFill>
              <a:latin typeface="Arial"/>
              <a:ea typeface="+mn-ea"/>
              <a:cs typeface="+mn-cs"/>
            </a:rPr>
            <a:t>Results</a:t>
          </a:r>
        </a:p>
      </dsp:txBody>
      <dsp:txXfrm>
        <a:off x="1628621" y="617797"/>
        <a:ext cx="696516" cy="358720"/>
      </dsp:txXfrm>
    </dsp:sp>
    <dsp:sp modelId="{B02DC70D-CA8A-48E9-B099-30F7C4A08AEB}">
      <dsp:nvSpPr>
        <dsp:cNvPr id="0" name=""/>
        <dsp:cNvSpPr/>
      </dsp:nvSpPr>
      <dsp:spPr>
        <a:xfrm>
          <a:off x="1229544" y="996447"/>
          <a:ext cx="1494670" cy="1494670"/>
        </a:xfrm>
        <a:prstGeom prst="ellipse">
          <a:avLst/>
        </a:prstGeom>
        <a:solidFill>
          <a:srgbClr val="003366">
            <a:lumMod val="40000"/>
            <a:lumOff val="6000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kern="1200">
              <a:solidFill>
                <a:srgbClr val="002060"/>
              </a:solidFill>
              <a:latin typeface="Arial"/>
              <a:ea typeface="+mn-ea"/>
              <a:cs typeface="+mn-cs"/>
            </a:rPr>
            <a:t>Offense 2</a:t>
          </a:r>
        </a:p>
      </dsp:txBody>
      <dsp:txXfrm>
        <a:off x="1628621" y="1108547"/>
        <a:ext cx="696516" cy="336300"/>
      </dsp:txXfrm>
    </dsp:sp>
    <dsp:sp modelId="{04E8E93F-AA2C-4F38-A27E-6216DBCF99D5}">
      <dsp:nvSpPr>
        <dsp:cNvPr id="0" name=""/>
        <dsp:cNvSpPr/>
      </dsp:nvSpPr>
      <dsp:spPr>
        <a:xfrm>
          <a:off x="1478656" y="1494670"/>
          <a:ext cx="996447" cy="996447"/>
        </a:xfrm>
        <a:prstGeom prst="ellipse">
          <a:avLst/>
        </a:prstGeom>
        <a:solidFill>
          <a:srgbClr val="002A56">
            <a:lumMod val="10000"/>
            <a:lumOff val="9000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solidFill>
                <a:srgbClr val="FF0000"/>
              </a:solidFill>
              <a:latin typeface="Arial"/>
              <a:ea typeface="+mn-ea"/>
              <a:cs typeface="+mn-cs"/>
            </a:rPr>
            <a:t>Offense 1</a:t>
          </a:r>
        </a:p>
      </dsp:txBody>
      <dsp:txXfrm>
        <a:off x="1624582" y="1743782"/>
        <a:ext cx="704594" cy="49822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702E11-446E-4F28-94A6-17812B5BC4A5}">
      <dsp:nvSpPr>
        <dsp:cNvPr id="0" name=""/>
        <dsp:cNvSpPr/>
      </dsp:nvSpPr>
      <dsp:spPr>
        <a:xfrm>
          <a:off x="2009724" y="183245"/>
          <a:ext cx="1743942" cy="1750602"/>
        </a:xfrm>
        <a:prstGeom prst="ellipse">
          <a:avLst/>
        </a:prstGeom>
        <a:solidFill>
          <a:srgbClr val="FF9900"/>
        </a:solidFill>
        <a:ln w="38100" cap="flat" cmpd="sng" algn="ctr">
          <a:solidFill>
            <a:srgbClr val="FFFFFF"/>
          </a:solidFill>
          <a:prstDash val="solid"/>
          <a:miter lim="800000"/>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endParaRPr lang="en-US" sz="1000" b="1" kern="1200">
            <a:solidFill>
              <a:srgbClr val="003366"/>
            </a:solidFill>
            <a:latin typeface="Arial"/>
            <a:ea typeface="+mn-ea"/>
            <a:cs typeface="+mn-cs"/>
          </a:endParaRPr>
        </a:p>
      </dsp:txBody>
      <dsp:txXfrm>
        <a:off x="2557993" y="358124"/>
        <a:ext cx="647405" cy="210436"/>
      </dsp:txXfrm>
    </dsp:sp>
    <dsp:sp modelId="{6047DB19-18B5-417C-85FF-CA6A9ECF84E0}">
      <dsp:nvSpPr>
        <dsp:cNvPr id="0" name=""/>
        <dsp:cNvSpPr/>
      </dsp:nvSpPr>
      <dsp:spPr>
        <a:xfrm>
          <a:off x="2246284" y="769456"/>
          <a:ext cx="1321270" cy="1177549"/>
        </a:xfrm>
        <a:prstGeom prst="ellipse">
          <a:avLst/>
        </a:prstGeom>
        <a:solidFill>
          <a:schemeClr val="accent4">
            <a:lumMod val="20000"/>
            <a:lumOff val="80000"/>
          </a:schemeClr>
        </a:solidFill>
        <a:ln w="38100" cap="flat" cmpd="sng" algn="ctr">
          <a:solidFill>
            <a:srgbClr val="FFFFFF"/>
          </a:solidFill>
          <a:prstDash val="solid"/>
          <a:miter lim="800000"/>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solidFill>
                <a:srgbClr val="003366"/>
              </a:solidFill>
              <a:latin typeface="Arial"/>
              <a:ea typeface="+mn-ea"/>
              <a:cs typeface="+mn-cs"/>
            </a:rPr>
            <a:t>Result</a:t>
          </a:r>
        </a:p>
      </dsp:txBody>
      <dsp:txXfrm>
        <a:off x="2439780" y="1063843"/>
        <a:ext cx="934279" cy="58877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76204-55DD-4362-902B-ECC0148C5C5D}">
      <dsp:nvSpPr>
        <dsp:cNvPr id="0" name=""/>
        <dsp:cNvSpPr/>
      </dsp:nvSpPr>
      <dsp:spPr>
        <a:xfrm>
          <a:off x="1289124" y="262914"/>
          <a:ext cx="3567824" cy="3567824"/>
        </a:xfrm>
        <a:prstGeom prst="pie">
          <a:avLst>
            <a:gd name="adj1" fmla="val 16200000"/>
            <a:gd name="adj2" fmla="val 2052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Review Reports</a:t>
          </a:r>
        </a:p>
      </dsp:txBody>
      <dsp:txXfrm>
        <a:off x="3150339" y="862648"/>
        <a:ext cx="1146800" cy="764533"/>
      </dsp:txXfrm>
    </dsp:sp>
    <dsp:sp modelId="{2045D5C5-D12D-4063-8A66-D6AD310C93C6}">
      <dsp:nvSpPr>
        <dsp:cNvPr id="0" name=""/>
        <dsp:cNvSpPr/>
      </dsp:nvSpPr>
      <dsp:spPr>
        <a:xfrm>
          <a:off x="1319706" y="358056"/>
          <a:ext cx="3567824" cy="3567824"/>
        </a:xfrm>
        <a:prstGeom prst="pie">
          <a:avLst>
            <a:gd name="adj1" fmla="val 20520000"/>
            <a:gd name="adj2" fmla="val 324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LEA Approval </a:t>
          </a:r>
        </a:p>
      </dsp:txBody>
      <dsp:txXfrm>
        <a:off x="3617554" y="1988212"/>
        <a:ext cx="1061852" cy="849482"/>
      </dsp:txXfrm>
    </dsp:sp>
    <dsp:sp modelId="{14FF2F2B-5018-4041-8C50-533FF37B8F17}">
      <dsp:nvSpPr>
        <dsp:cNvPr id="0" name=""/>
        <dsp:cNvSpPr/>
      </dsp:nvSpPr>
      <dsp:spPr>
        <a:xfrm>
          <a:off x="1239005" y="416670"/>
          <a:ext cx="3567824" cy="3567824"/>
        </a:xfrm>
        <a:prstGeom prst="pie">
          <a:avLst>
            <a:gd name="adj1" fmla="val 3240000"/>
            <a:gd name="adj2" fmla="val 756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SELPA Approval</a:t>
          </a:r>
        </a:p>
      </dsp:txBody>
      <dsp:txXfrm>
        <a:off x="2513228" y="2922642"/>
        <a:ext cx="1019378" cy="934430"/>
      </dsp:txXfrm>
    </dsp:sp>
    <dsp:sp modelId="{09982EA1-75A1-4663-864D-5779B64EDA59}">
      <dsp:nvSpPr>
        <dsp:cNvPr id="0" name=""/>
        <dsp:cNvSpPr/>
      </dsp:nvSpPr>
      <dsp:spPr>
        <a:xfrm>
          <a:off x="1158304" y="358056"/>
          <a:ext cx="3567824" cy="3567824"/>
        </a:xfrm>
        <a:prstGeom prst="pie">
          <a:avLst>
            <a:gd name="adj1" fmla="val 7560000"/>
            <a:gd name="adj2" fmla="val 1188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LEA Submission Process</a:t>
          </a:r>
        </a:p>
      </dsp:txBody>
      <dsp:txXfrm>
        <a:off x="1366427" y="1988212"/>
        <a:ext cx="1061852" cy="849482"/>
      </dsp:txXfrm>
    </dsp:sp>
    <dsp:sp modelId="{32919EC5-8A3D-4F1C-9999-6CC3FCC4578C}">
      <dsp:nvSpPr>
        <dsp:cNvPr id="0" name=""/>
        <dsp:cNvSpPr/>
      </dsp:nvSpPr>
      <dsp:spPr>
        <a:xfrm>
          <a:off x="1188885" y="262914"/>
          <a:ext cx="3567824" cy="3567824"/>
        </a:xfrm>
        <a:prstGeom prst="pie">
          <a:avLst>
            <a:gd name="adj1" fmla="val 11880000"/>
            <a:gd name="adj2" fmla="val 1620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CERT Error Correction</a:t>
          </a:r>
        </a:p>
      </dsp:txBody>
      <dsp:txXfrm>
        <a:off x="1748694" y="862648"/>
        <a:ext cx="1146800" cy="764533"/>
      </dsp:txXfrm>
    </dsp:sp>
    <dsp:sp modelId="{1510B7AF-AD9D-4FFF-BB2C-41BB064C808A}">
      <dsp:nvSpPr>
        <dsp:cNvPr id="0" name=""/>
        <dsp:cNvSpPr/>
      </dsp:nvSpPr>
      <dsp:spPr>
        <a:xfrm>
          <a:off x="1068091" y="42049"/>
          <a:ext cx="4009555" cy="4009555"/>
        </a:xfrm>
        <a:prstGeom prst="circularArrow">
          <a:avLst>
            <a:gd name="adj1" fmla="val 5085"/>
            <a:gd name="adj2" fmla="val 327528"/>
            <a:gd name="adj3" fmla="val 20192361"/>
            <a:gd name="adj4" fmla="val 16200324"/>
            <a:gd name="adj5" fmla="val 5932"/>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87751DE-4F96-4947-A916-C027ED474C1C}">
      <dsp:nvSpPr>
        <dsp:cNvPr id="0" name=""/>
        <dsp:cNvSpPr/>
      </dsp:nvSpPr>
      <dsp:spPr>
        <a:xfrm>
          <a:off x="1099087" y="137160"/>
          <a:ext cx="4009555" cy="4009555"/>
        </a:xfrm>
        <a:prstGeom prst="circularArrow">
          <a:avLst>
            <a:gd name="adj1" fmla="val 5085"/>
            <a:gd name="adj2" fmla="val 327528"/>
            <a:gd name="adj3" fmla="val 2912753"/>
            <a:gd name="adj4" fmla="val 20519953"/>
            <a:gd name="adj5" fmla="val 5932"/>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DC00664-CF68-46AB-BAB1-60E634B90872}">
      <dsp:nvSpPr>
        <dsp:cNvPr id="0" name=""/>
        <dsp:cNvSpPr/>
      </dsp:nvSpPr>
      <dsp:spPr>
        <a:xfrm>
          <a:off x="1018139" y="195953"/>
          <a:ext cx="4009555" cy="4009555"/>
        </a:xfrm>
        <a:prstGeom prst="circularArrow">
          <a:avLst>
            <a:gd name="adj1" fmla="val 5085"/>
            <a:gd name="adj2" fmla="val 327528"/>
            <a:gd name="adj3" fmla="val 7232777"/>
            <a:gd name="adj4" fmla="val 3239695"/>
            <a:gd name="adj5" fmla="val 5932"/>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B8B1451-2817-4996-856C-0EBF44C4CCF0}">
      <dsp:nvSpPr>
        <dsp:cNvPr id="0" name=""/>
        <dsp:cNvSpPr/>
      </dsp:nvSpPr>
      <dsp:spPr>
        <a:xfrm>
          <a:off x="937192" y="137160"/>
          <a:ext cx="4009555" cy="4009555"/>
        </a:xfrm>
        <a:prstGeom prst="circularArrow">
          <a:avLst>
            <a:gd name="adj1" fmla="val 5085"/>
            <a:gd name="adj2" fmla="val 327528"/>
            <a:gd name="adj3" fmla="val 11552519"/>
            <a:gd name="adj4" fmla="val 7559718"/>
            <a:gd name="adj5" fmla="val 5932"/>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54FB1D3-65CE-4155-9423-10E47D3C6883}">
      <dsp:nvSpPr>
        <dsp:cNvPr id="0" name=""/>
        <dsp:cNvSpPr/>
      </dsp:nvSpPr>
      <dsp:spPr>
        <a:xfrm>
          <a:off x="968188" y="42049"/>
          <a:ext cx="4009555" cy="4009555"/>
        </a:xfrm>
        <a:prstGeom prst="circularArrow">
          <a:avLst>
            <a:gd name="adj1" fmla="val 5085"/>
            <a:gd name="adj2" fmla="val 327528"/>
            <a:gd name="adj3" fmla="val 15872148"/>
            <a:gd name="adj4" fmla="val 11880111"/>
            <a:gd name="adj5" fmla="val 5932"/>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0" y="1509"/>
          <a:ext cx="1809710" cy="432000"/>
        </a:xfrm>
        <a:prstGeom prst="roundRect">
          <a:avLst>
            <a:gd name="adj" fmla="val 10000"/>
          </a:avLst>
        </a:prstGeom>
        <a:solidFill>
          <a:srgbClr val="37C0BB"/>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7.15</a:t>
          </a:r>
        </a:p>
      </dsp:txBody>
      <dsp:txXfrm>
        <a:off x="0" y="1509"/>
        <a:ext cx="1809710" cy="288000"/>
      </dsp:txXfrm>
    </dsp:sp>
    <dsp:sp modelId="{9A61074C-906C-4281-BF99-686A1EFB894F}">
      <dsp:nvSpPr>
        <dsp:cNvPr id="0" name=""/>
        <dsp:cNvSpPr/>
      </dsp:nvSpPr>
      <dsp:spPr>
        <a:xfrm>
          <a:off x="370663" y="289509"/>
          <a:ext cx="1809710"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Incident Results- Persistently Dangerous Offense Expulsions</a:t>
          </a:r>
          <a:endParaRPr lang="en-US" sz="1000" kern="1200">
            <a:solidFill>
              <a:schemeClr val="tx1">
                <a:lumMod val="85000"/>
                <a:lumOff val="15000"/>
              </a:schemeClr>
            </a:solidFill>
          </a:endParaRPr>
        </a:p>
      </dsp:txBody>
      <dsp:txXfrm>
        <a:off x="388061" y="306907"/>
        <a:ext cx="1774914" cy="55920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0"/>
          <a:ext cx="686200" cy="486613"/>
        </a:xfrm>
        <a:prstGeom prst="roundRect">
          <a:avLst>
            <a:gd name="adj" fmla="val 10000"/>
          </a:avLst>
        </a:prstGeom>
        <a:solidFill>
          <a:srgbClr val="3DC1B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t>Aggregate Report</a:t>
          </a:r>
        </a:p>
      </dsp:txBody>
      <dsp:txXfrm>
        <a:off x="14252" y="14252"/>
        <a:ext cx="657696" cy="458109"/>
      </dsp:txXfrm>
    </dsp:sp>
    <dsp:sp modelId="{55E936AE-85A7-4293-9E90-3F423240A182}">
      <dsp:nvSpPr>
        <dsp:cNvPr id="0" name=""/>
        <dsp:cNvSpPr/>
      </dsp:nvSpPr>
      <dsp:spPr>
        <a:xfrm rot="5400000">
          <a:off x="251748" y="498927"/>
          <a:ext cx="182702" cy="218976"/>
        </a:xfrm>
        <a:prstGeom prst="rightArrow">
          <a:avLst>
            <a:gd name="adj1" fmla="val 60000"/>
            <a:gd name="adj2" fmla="val 50000"/>
          </a:avLst>
        </a:prstGeom>
        <a:solidFill>
          <a:srgbClr val="FF715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0" kern="1200"/>
        </a:p>
      </dsp:txBody>
      <dsp:txXfrm rot="-5400000">
        <a:off x="277407" y="517064"/>
        <a:ext cx="131386" cy="127891"/>
      </dsp:txXfrm>
    </dsp:sp>
    <dsp:sp modelId="{0430A618-02C7-4E49-9EAE-E05EC2371766}">
      <dsp:nvSpPr>
        <dsp:cNvPr id="0" name=""/>
        <dsp:cNvSpPr/>
      </dsp:nvSpPr>
      <dsp:spPr>
        <a:xfrm>
          <a:off x="0" y="730217"/>
          <a:ext cx="686200" cy="486613"/>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t>Supporting Report</a:t>
          </a:r>
        </a:p>
      </dsp:txBody>
      <dsp:txXfrm>
        <a:off x="14252" y="744469"/>
        <a:ext cx="657696" cy="45810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2013" y="3306"/>
          <a:ext cx="1728274" cy="388810"/>
        </a:xfrm>
        <a:prstGeom prst="roundRect">
          <a:avLst>
            <a:gd name="adj" fmla="val 10000"/>
          </a:avLst>
        </a:prstGeom>
        <a:solidFill>
          <a:srgbClr val="37C0BB"/>
        </a:solidFill>
        <a:ln w="12700" cap="flat" cmpd="sng" algn="ctr">
          <a:solidFill>
            <a:srgbClr val="37C0BB"/>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1.21</a:t>
          </a:r>
        </a:p>
      </dsp:txBody>
      <dsp:txXfrm>
        <a:off x="2013" y="3306"/>
        <a:ext cx="1728274" cy="259206"/>
      </dsp:txXfrm>
    </dsp:sp>
    <dsp:sp modelId="{9A61074C-906C-4281-BF99-686A1EFB894F}">
      <dsp:nvSpPr>
        <dsp:cNvPr id="0" name=""/>
        <dsp:cNvSpPr/>
      </dsp:nvSpPr>
      <dsp:spPr>
        <a:xfrm>
          <a:off x="355997" y="262513"/>
          <a:ext cx="1728274" cy="6192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Cumulative Enrollment – Count</a:t>
          </a:r>
          <a:endParaRPr lang="en-US" sz="1000" kern="1200">
            <a:solidFill>
              <a:schemeClr val="tx1">
                <a:lumMod val="85000"/>
                <a:lumOff val="15000"/>
              </a:schemeClr>
            </a:solidFill>
          </a:endParaRPr>
        </a:p>
      </dsp:txBody>
      <dsp:txXfrm>
        <a:off x="374133" y="280649"/>
        <a:ext cx="1692002" cy="582928"/>
      </dsp:txXfrm>
    </dsp:sp>
    <dsp:sp modelId="{EFDAA157-E8C7-4FE5-BA1E-8C4B87A3E9BA}">
      <dsp:nvSpPr>
        <dsp:cNvPr id="0" name=""/>
        <dsp:cNvSpPr/>
      </dsp:nvSpPr>
      <dsp:spPr>
        <a:xfrm>
          <a:off x="1992287" y="-82235"/>
          <a:ext cx="555440" cy="430290"/>
        </a:xfrm>
        <a:prstGeom prst="rightArrow">
          <a:avLst>
            <a:gd name="adj1" fmla="val 60000"/>
            <a:gd name="adj2" fmla="val 50000"/>
          </a:avLst>
        </a:prstGeom>
        <a:solidFill>
          <a:srgbClr val="FFBBB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1992287" y="3823"/>
        <a:ext cx="426353" cy="258174"/>
      </dsp:txXfrm>
    </dsp:sp>
    <dsp:sp modelId="{60F25804-FC92-4D78-8128-845EC73FFC2E}">
      <dsp:nvSpPr>
        <dsp:cNvPr id="0" name=""/>
        <dsp:cNvSpPr/>
      </dsp:nvSpPr>
      <dsp:spPr>
        <a:xfrm>
          <a:off x="2778287" y="3306"/>
          <a:ext cx="1728274" cy="38881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8.1 (EOY 3)</a:t>
          </a:r>
        </a:p>
      </dsp:txBody>
      <dsp:txXfrm>
        <a:off x="2778287" y="3306"/>
        <a:ext cx="1728274" cy="259206"/>
      </dsp:txXfrm>
    </dsp:sp>
    <dsp:sp modelId="{323EE4A5-29FA-4334-B1FE-B9F85140FA51}">
      <dsp:nvSpPr>
        <dsp:cNvPr id="0" name=""/>
        <dsp:cNvSpPr/>
      </dsp:nvSpPr>
      <dsp:spPr>
        <a:xfrm>
          <a:off x="3132271" y="262513"/>
          <a:ext cx="1728274" cy="6192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hlinkClick xmlns:r="http://schemas.openxmlformats.org/officeDocument/2006/relationships" r:id="rId2">
                <a:extLst>
                  <a:ext uri="{A12FA001-AC4F-418D-AE19-62706E023703}">
                    <ahyp:hlinkClr xmlns:ahyp="http://schemas.microsoft.com/office/drawing/2018/hyperlinkcolor" val="tx"/>
                  </a:ext>
                </a:extLst>
              </a:hlinkClick>
            </a:rPr>
            <a:t>Student Profile - List </a:t>
          </a:r>
          <a:r>
            <a:rPr lang="en-US" sz="1000" kern="1200">
              <a:solidFill>
                <a:schemeClr val="tx1">
                  <a:lumMod val="85000"/>
                  <a:lumOff val="15000"/>
                </a:schemeClr>
              </a:solidFill>
              <a:latin typeface="Arial" charset="0"/>
              <a:cs typeface="Arial" charset="0"/>
              <a:hlinkClick xmlns:r="http://schemas.openxmlformats.org/officeDocument/2006/relationships" r:id="rId2">
                <a:extLst>
                  <a:ext uri="{A12FA001-AC4F-418D-AE19-62706E023703}">
                    <ahyp:hlinkClr xmlns:ahyp="http://schemas.microsoft.com/office/drawing/2018/hyperlinkcolor" val="tx"/>
                  </a:ext>
                </a:extLst>
              </a:hlinkClick>
            </a:rPr>
            <a:t> (EOY3)</a:t>
          </a:r>
          <a:endParaRPr lang="en-US" sz="1000" kern="1200">
            <a:solidFill>
              <a:schemeClr val="tx1">
                <a:lumMod val="85000"/>
                <a:lumOff val="15000"/>
              </a:schemeClr>
            </a:solidFill>
          </a:endParaRPr>
        </a:p>
        <a:p>
          <a:pPr marL="57150" lvl="1" indent="-57150" algn="l" defTabSz="444500">
            <a:lnSpc>
              <a:spcPct val="90000"/>
            </a:lnSpc>
            <a:spcBef>
              <a:spcPct val="0"/>
            </a:spcBef>
            <a:spcAft>
              <a:spcPct val="15000"/>
            </a:spcAft>
            <a:buChar char="•"/>
          </a:pPr>
          <a:endParaRPr lang="en-US" sz="1000" kern="1200">
            <a:solidFill>
              <a:schemeClr val="tx1">
                <a:lumMod val="85000"/>
                <a:lumOff val="15000"/>
              </a:schemeClr>
            </a:solidFill>
          </a:endParaRPr>
        </a:p>
      </dsp:txBody>
      <dsp:txXfrm>
        <a:off x="3150407" y="280649"/>
        <a:ext cx="1692002" cy="58292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2013" y="1510"/>
          <a:ext cx="1728274" cy="432000"/>
        </a:xfrm>
        <a:prstGeom prst="roundRect">
          <a:avLst>
            <a:gd name="adj" fmla="val 10000"/>
          </a:avLst>
        </a:prstGeom>
        <a:solidFill>
          <a:srgbClr val="37C0B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19.1</a:t>
          </a:r>
        </a:p>
      </dsp:txBody>
      <dsp:txXfrm>
        <a:off x="2013" y="1510"/>
        <a:ext cx="1728274" cy="288000"/>
      </dsp:txXfrm>
    </dsp:sp>
    <dsp:sp modelId="{9A61074C-906C-4281-BF99-686A1EFB894F}">
      <dsp:nvSpPr>
        <dsp:cNvPr id="0" name=""/>
        <dsp:cNvSpPr/>
      </dsp:nvSpPr>
      <dsp:spPr>
        <a:xfrm>
          <a:off x="355997" y="289510"/>
          <a:ext cx="1728274"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Expanded Learning Program Participants – Count </a:t>
          </a:r>
          <a:endParaRPr lang="en-US" sz="1000" kern="1200">
            <a:solidFill>
              <a:schemeClr val="tx1">
                <a:lumMod val="85000"/>
                <a:lumOff val="15000"/>
              </a:schemeClr>
            </a:solidFill>
          </a:endParaRPr>
        </a:p>
      </dsp:txBody>
      <dsp:txXfrm>
        <a:off x="373395" y="306908"/>
        <a:ext cx="1693478" cy="559204"/>
      </dsp:txXfrm>
    </dsp:sp>
    <dsp:sp modelId="{EFDAA157-E8C7-4FE5-BA1E-8C4B87A3E9BA}">
      <dsp:nvSpPr>
        <dsp:cNvPr id="0" name=""/>
        <dsp:cNvSpPr/>
      </dsp:nvSpPr>
      <dsp:spPr>
        <a:xfrm>
          <a:off x="1992287" y="-69635"/>
          <a:ext cx="555440" cy="430290"/>
        </a:xfrm>
        <a:prstGeom prst="rightArrow">
          <a:avLst>
            <a:gd name="adj1" fmla="val 60000"/>
            <a:gd name="adj2" fmla="val 50000"/>
          </a:avLst>
        </a:prstGeom>
        <a:solidFill>
          <a:srgbClr val="FFBBB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1992287" y="16423"/>
        <a:ext cx="426353" cy="258174"/>
      </dsp:txXfrm>
    </dsp:sp>
    <dsp:sp modelId="{60F25804-FC92-4D78-8128-845EC73FFC2E}">
      <dsp:nvSpPr>
        <dsp:cNvPr id="0" name=""/>
        <dsp:cNvSpPr/>
      </dsp:nvSpPr>
      <dsp:spPr>
        <a:xfrm>
          <a:off x="2778287" y="1510"/>
          <a:ext cx="1728274"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19.2</a:t>
          </a:r>
        </a:p>
      </dsp:txBody>
      <dsp:txXfrm>
        <a:off x="2778287" y="1510"/>
        <a:ext cx="1728274" cy="288000"/>
      </dsp:txXfrm>
    </dsp:sp>
    <dsp:sp modelId="{323EE4A5-29FA-4334-B1FE-B9F85140FA51}">
      <dsp:nvSpPr>
        <dsp:cNvPr id="0" name=""/>
        <dsp:cNvSpPr/>
      </dsp:nvSpPr>
      <dsp:spPr>
        <a:xfrm>
          <a:off x="3132271" y="289510"/>
          <a:ext cx="1728274" cy="594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hlinkClick xmlns:r="http://schemas.openxmlformats.org/officeDocument/2006/relationships" r:id="rId2">
                <a:extLst>
                  <a:ext uri="{A12FA001-AC4F-418D-AE19-62706E023703}">
                    <ahyp:hlinkClr xmlns:ahyp="http://schemas.microsoft.com/office/drawing/2018/hyperlinkcolor" val="tx"/>
                  </a:ext>
                </a:extLst>
              </a:hlinkClick>
            </a:rPr>
            <a:t>Expanded Learning Program Participants –Student List </a:t>
          </a:r>
          <a:endParaRPr lang="en-US" sz="1000" kern="1200">
            <a:solidFill>
              <a:schemeClr val="tx1">
                <a:lumMod val="85000"/>
                <a:lumOff val="15000"/>
              </a:schemeClr>
            </a:solidFill>
          </a:endParaRPr>
        </a:p>
      </dsp:txBody>
      <dsp:txXfrm>
        <a:off x="3149669" y="306908"/>
        <a:ext cx="1693478" cy="55920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2013" y="1510"/>
          <a:ext cx="1728274" cy="432000"/>
        </a:xfrm>
        <a:prstGeom prst="roundRect">
          <a:avLst>
            <a:gd name="adj" fmla="val 10000"/>
          </a:avLst>
        </a:prstGeom>
        <a:solidFill>
          <a:srgbClr val="37C0B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2.16</a:t>
          </a:r>
        </a:p>
      </dsp:txBody>
      <dsp:txXfrm>
        <a:off x="2013" y="1510"/>
        <a:ext cx="1728274" cy="288000"/>
      </dsp:txXfrm>
    </dsp:sp>
    <dsp:sp modelId="{9A61074C-906C-4281-BF99-686A1EFB894F}">
      <dsp:nvSpPr>
        <dsp:cNvPr id="0" name=""/>
        <dsp:cNvSpPr/>
      </dsp:nvSpPr>
      <dsp:spPr>
        <a:xfrm>
          <a:off x="355997" y="289510"/>
          <a:ext cx="1728274"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ELA Status – ELs Reclassified RFEP (EOY 3)</a:t>
          </a:r>
          <a:endParaRPr lang="en-US" sz="1000" kern="1200">
            <a:solidFill>
              <a:schemeClr val="tx1">
                <a:lumMod val="85000"/>
                <a:lumOff val="15000"/>
              </a:schemeClr>
            </a:solidFill>
          </a:endParaRPr>
        </a:p>
      </dsp:txBody>
      <dsp:txXfrm>
        <a:off x="373395" y="306908"/>
        <a:ext cx="1693478" cy="559204"/>
      </dsp:txXfrm>
    </dsp:sp>
    <dsp:sp modelId="{EFDAA157-E8C7-4FE5-BA1E-8C4B87A3E9BA}">
      <dsp:nvSpPr>
        <dsp:cNvPr id="0" name=""/>
        <dsp:cNvSpPr/>
      </dsp:nvSpPr>
      <dsp:spPr>
        <a:xfrm>
          <a:off x="1992287" y="-69635"/>
          <a:ext cx="555440" cy="430290"/>
        </a:xfrm>
        <a:prstGeom prst="rightArrow">
          <a:avLst>
            <a:gd name="adj1" fmla="val 60000"/>
            <a:gd name="adj2" fmla="val 50000"/>
          </a:avLst>
        </a:prstGeom>
        <a:solidFill>
          <a:srgbClr val="FFBBB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1992287" y="16423"/>
        <a:ext cx="426353" cy="258174"/>
      </dsp:txXfrm>
    </dsp:sp>
    <dsp:sp modelId="{60F25804-FC92-4D78-8128-845EC73FFC2E}">
      <dsp:nvSpPr>
        <dsp:cNvPr id="0" name=""/>
        <dsp:cNvSpPr/>
      </dsp:nvSpPr>
      <dsp:spPr>
        <a:xfrm>
          <a:off x="2778287" y="1510"/>
          <a:ext cx="1728274"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2.17</a:t>
          </a:r>
        </a:p>
      </dsp:txBody>
      <dsp:txXfrm>
        <a:off x="2778287" y="1510"/>
        <a:ext cx="1728274" cy="288000"/>
      </dsp:txXfrm>
    </dsp:sp>
    <dsp:sp modelId="{323EE4A5-29FA-4334-B1FE-B9F85140FA51}">
      <dsp:nvSpPr>
        <dsp:cNvPr id="0" name=""/>
        <dsp:cNvSpPr/>
      </dsp:nvSpPr>
      <dsp:spPr>
        <a:xfrm>
          <a:off x="3132271" y="289510"/>
          <a:ext cx="1728274" cy="594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hlinkClick xmlns:r="http://schemas.openxmlformats.org/officeDocument/2006/relationships" r:id="rId2">
                <a:extLst>
                  <a:ext uri="{A12FA001-AC4F-418D-AE19-62706E023703}">
                    <ahyp:hlinkClr xmlns:ahyp="http://schemas.microsoft.com/office/drawing/2018/hyperlinkcolor" val="tx"/>
                  </a:ext>
                </a:extLst>
              </a:hlinkClick>
            </a:rPr>
            <a:t>ELA Status – ELs Reclassified RFEP Student List (EOY 3)</a:t>
          </a:r>
          <a:endParaRPr lang="en-US" sz="1000" kern="1200">
            <a:solidFill>
              <a:schemeClr val="tx1">
                <a:lumMod val="85000"/>
                <a:lumOff val="15000"/>
              </a:schemeClr>
            </a:solidFill>
          </a:endParaRPr>
        </a:p>
      </dsp:txBody>
      <dsp:txXfrm>
        <a:off x="3149669" y="306908"/>
        <a:ext cx="1693478" cy="55920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2013" y="1510"/>
          <a:ext cx="1728274" cy="432000"/>
        </a:xfrm>
        <a:prstGeom prst="roundRect">
          <a:avLst>
            <a:gd name="adj" fmla="val 10000"/>
          </a:avLst>
        </a:prstGeom>
        <a:solidFill>
          <a:srgbClr val="37C0B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5.4</a:t>
          </a:r>
        </a:p>
      </dsp:txBody>
      <dsp:txXfrm>
        <a:off x="2013" y="1510"/>
        <a:ext cx="1728274" cy="288000"/>
      </dsp:txXfrm>
    </dsp:sp>
    <dsp:sp modelId="{9A61074C-906C-4281-BF99-686A1EFB894F}">
      <dsp:nvSpPr>
        <dsp:cNvPr id="0" name=""/>
        <dsp:cNvSpPr/>
      </dsp:nvSpPr>
      <dsp:spPr>
        <a:xfrm>
          <a:off x="355997" y="289510"/>
          <a:ext cx="1728274"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Homeless Students Enrolled - Unduplicated Count by School </a:t>
          </a:r>
          <a:endParaRPr lang="en-US" sz="1000" kern="1200">
            <a:solidFill>
              <a:schemeClr val="tx1">
                <a:lumMod val="85000"/>
                <a:lumOff val="15000"/>
              </a:schemeClr>
            </a:solidFill>
          </a:endParaRPr>
        </a:p>
      </dsp:txBody>
      <dsp:txXfrm>
        <a:off x="373395" y="306908"/>
        <a:ext cx="1693478" cy="559204"/>
      </dsp:txXfrm>
    </dsp:sp>
    <dsp:sp modelId="{EFDAA157-E8C7-4FE5-BA1E-8C4B87A3E9BA}">
      <dsp:nvSpPr>
        <dsp:cNvPr id="0" name=""/>
        <dsp:cNvSpPr/>
      </dsp:nvSpPr>
      <dsp:spPr>
        <a:xfrm>
          <a:off x="1992287" y="-69635"/>
          <a:ext cx="555440" cy="430290"/>
        </a:xfrm>
        <a:prstGeom prst="rightArrow">
          <a:avLst>
            <a:gd name="adj1" fmla="val 60000"/>
            <a:gd name="adj2" fmla="val 50000"/>
          </a:avLst>
        </a:prstGeom>
        <a:solidFill>
          <a:srgbClr val="FFBBB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1992287" y="16423"/>
        <a:ext cx="426353" cy="258174"/>
      </dsp:txXfrm>
    </dsp:sp>
    <dsp:sp modelId="{60F25804-FC92-4D78-8128-845EC73FFC2E}">
      <dsp:nvSpPr>
        <dsp:cNvPr id="0" name=""/>
        <dsp:cNvSpPr/>
      </dsp:nvSpPr>
      <dsp:spPr>
        <a:xfrm>
          <a:off x="2778287" y="1510"/>
          <a:ext cx="1728274"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5.5</a:t>
          </a:r>
        </a:p>
      </dsp:txBody>
      <dsp:txXfrm>
        <a:off x="2778287" y="1510"/>
        <a:ext cx="1728274" cy="288000"/>
      </dsp:txXfrm>
    </dsp:sp>
    <dsp:sp modelId="{323EE4A5-29FA-4334-B1FE-B9F85140FA51}">
      <dsp:nvSpPr>
        <dsp:cNvPr id="0" name=""/>
        <dsp:cNvSpPr/>
      </dsp:nvSpPr>
      <dsp:spPr>
        <a:xfrm>
          <a:off x="3132271" y="289510"/>
          <a:ext cx="1728274" cy="594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hlinkClick xmlns:r="http://schemas.openxmlformats.org/officeDocument/2006/relationships" r:id="rId2">
                <a:extLst>
                  <a:ext uri="{A12FA001-AC4F-418D-AE19-62706E023703}">
                    <ahyp:hlinkClr xmlns:ahyp="http://schemas.microsoft.com/office/drawing/2018/hyperlinkcolor" val="tx"/>
                  </a:ext>
                </a:extLst>
              </a:hlinkClick>
            </a:rPr>
            <a:t>Homeless Student List</a:t>
          </a:r>
          <a:endParaRPr lang="en-US" sz="1000" kern="1200">
            <a:solidFill>
              <a:schemeClr val="tx1">
                <a:lumMod val="85000"/>
                <a:lumOff val="15000"/>
              </a:schemeClr>
            </a:solidFill>
          </a:endParaRPr>
        </a:p>
      </dsp:txBody>
      <dsp:txXfrm>
        <a:off x="3149669" y="306908"/>
        <a:ext cx="1693478" cy="5592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749499-ADA5-4488-A8EA-639D0DF89978}">
      <dsp:nvSpPr>
        <dsp:cNvPr id="0" name=""/>
        <dsp:cNvSpPr/>
      </dsp:nvSpPr>
      <dsp:spPr>
        <a:xfrm>
          <a:off x="0" y="0"/>
          <a:ext cx="8690340" cy="3105459"/>
        </a:xfrm>
        <a:prstGeom prst="rightArrow">
          <a:avLst/>
        </a:prstGeom>
        <a:solidFill>
          <a:schemeClr val="bg1">
            <a:alpha val="50000"/>
          </a:schemeClr>
        </a:solidFill>
        <a:ln>
          <a:noFill/>
        </a:ln>
        <a:effectLst/>
      </dsp:spPr>
      <dsp:style>
        <a:lnRef idx="0">
          <a:scrgbClr r="0" g="0" b="0"/>
        </a:lnRef>
        <a:fillRef idx="1">
          <a:scrgbClr r="0" g="0" b="0"/>
        </a:fillRef>
        <a:effectRef idx="0">
          <a:scrgbClr r="0" g="0" b="0"/>
        </a:effectRef>
        <a:fontRef idx="minor"/>
      </dsp:style>
    </dsp:sp>
    <dsp:sp modelId="{89A2E5F4-BCD4-4E31-A5B3-3353C0117F8D}">
      <dsp:nvSpPr>
        <dsp:cNvPr id="0" name=""/>
        <dsp:cNvSpPr/>
      </dsp:nvSpPr>
      <dsp:spPr>
        <a:xfrm>
          <a:off x="0" y="942730"/>
          <a:ext cx="1768161" cy="1242184"/>
        </a:xfrm>
        <a:prstGeom prst="roundRect">
          <a:avLst/>
        </a:prstGeom>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Snapshot </a:t>
          </a:r>
        </a:p>
        <a:p>
          <a:pPr marL="0" lvl="0" indent="0" algn="ctr" defTabSz="800100">
            <a:lnSpc>
              <a:spcPct val="90000"/>
            </a:lnSpc>
            <a:spcBef>
              <a:spcPct val="0"/>
            </a:spcBef>
            <a:spcAft>
              <a:spcPct val="35000"/>
            </a:spcAft>
            <a:buNone/>
          </a:pPr>
          <a:r>
            <a:rPr lang="en-US" sz="1800" kern="1200"/>
            <a:t>starts</a:t>
          </a:r>
        </a:p>
        <a:p>
          <a:pPr marL="0" lvl="0" indent="0" algn="ctr" defTabSz="800100">
            <a:lnSpc>
              <a:spcPct val="90000"/>
            </a:lnSpc>
            <a:spcBef>
              <a:spcPct val="0"/>
            </a:spcBef>
            <a:spcAft>
              <a:spcPct val="35000"/>
            </a:spcAft>
            <a:buNone/>
          </a:pPr>
          <a:r>
            <a:rPr lang="en-US" sz="1800" kern="1200"/>
            <a:t>May 5, 2026</a:t>
          </a:r>
        </a:p>
      </dsp:txBody>
      <dsp:txXfrm>
        <a:off x="60638" y="1003368"/>
        <a:ext cx="1646885" cy="1120908"/>
      </dsp:txXfrm>
    </dsp:sp>
    <dsp:sp modelId="{8FA5EE87-B6F2-45C2-A454-199D108D489A}">
      <dsp:nvSpPr>
        <dsp:cNvPr id="0" name=""/>
        <dsp:cNvSpPr/>
      </dsp:nvSpPr>
      <dsp:spPr>
        <a:xfrm>
          <a:off x="1901828" y="963264"/>
          <a:ext cx="2032649" cy="1242184"/>
        </a:xfrm>
        <a:prstGeom prst="roundRect">
          <a:avLst/>
        </a:prstGeom>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Error Free &amp; Review Reports June 26, 2026</a:t>
          </a:r>
        </a:p>
      </dsp:txBody>
      <dsp:txXfrm>
        <a:off x="1962466" y="1023902"/>
        <a:ext cx="1911373" cy="1120908"/>
      </dsp:txXfrm>
    </dsp:sp>
    <dsp:sp modelId="{E6501237-9603-43D2-8C01-5D20CFC9EEF0}">
      <dsp:nvSpPr>
        <dsp:cNvPr id="0" name=""/>
        <dsp:cNvSpPr/>
      </dsp:nvSpPr>
      <dsp:spPr>
        <a:xfrm>
          <a:off x="4145836" y="963264"/>
          <a:ext cx="1730476" cy="1242184"/>
        </a:xfrm>
        <a:prstGeom prst="roundRect">
          <a:avLst/>
        </a:prstGeom>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Certification Deadline</a:t>
          </a:r>
        </a:p>
        <a:p>
          <a:pPr marL="0" lvl="0" indent="0" algn="ctr" defTabSz="800100">
            <a:lnSpc>
              <a:spcPct val="90000"/>
            </a:lnSpc>
            <a:spcBef>
              <a:spcPct val="0"/>
            </a:spcBef>
            <a:spcAft>
              <a:spcPct val="35000"/>
            </a:spcAft>
            <a:buNone/>
          </a:pPr>
          <a:r>
            <a:rPr lang="en-US" sz="1700" kern="1200"/>
            <a:t>July 17, 2026</a:t>
          </a:r>
        </a:p>
      </dsp:txBody>
      <dsp:txXfrm>
        <a:off x="4206474" y="1023902"/>
        <a:ext cx="1609200" cy="1120908"/>
      </dsp:txXfrm>
    </dsp:sp>
    <dsp:sp modelId="{BF698A55-7A8D-48EB-9C81-96AC0675F1BD}">
      <dsp:nvSpPr>
        <dsp:cNvPr id="0" name=""/>
        <dsp:cNvSpPr/>
      </dsp:nvSpPr>
      <dsp:spPr>
        <a:xfrm>
          <a:off x="6016248" y="952606"/>
          <a:ext cx="2216909" cy="1219998"/>
        </a:xfrm>
        <a:prstGeom prst="roundRect">
          <a:avLst/>
        </a:prstGeom>
        <a:solidFill>
          <a:srgbClr val="FF715B"/>
        </a:solidFill>
        <a:ln>
          <a:noFill/>
        </a:ln>
        <a:effectLst>
          <a:outerShdw blurRad="57150" dist="19050" dir="5400000" algn="ctr" rotWithShape="0">
            <a:srgbClr val="000000">
              <a:alpha val="63000"/>
            </a:srgbClr>
          </a:outerShdw>
        </a:effectLst>
      </dsp:spPr>
      <dsp:style>
        <a:lnRef idx="0">
          <a:schemeClr val="dk1"/>
        </a:lnRef>
        <a:fillRef idx="3">
          <a:schemeClr val="dk1"/>
        </a:fillRef>
        <a:effectRef idx="3">
          <a:schemeClr val="dk1"/>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 </a:t>
          </a:r>
          <a:r>
            <a:rPr lang="en-US" sz="1800" kern="1200">
              <a:solidFill>
                <a:srgbClr val="FFFFFF"/>
              </a:solidFill>
            </a:rPr>
            <a:t>Amendment Window Deadline July 31, 2026 </a:t>
          </a:r>
        </a:p>
      </dsp:txBody>
      <dsp:txXfrm>
        <a:off x="6075803" y="1012161"/>
        <a:ext cx="2097799" cy="110088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2013" y="10510"/>
          <a:ext cx="1728274" cy="432000"/>
        </a:xfrm>
        <a:prstGeom prst="roundRect">
          <a:avLst>
            <a:gd name="adj" fmla="val 10000"/>
          </a:avLst>
        </a:prstGeom>
        <a:solidFill>
          <a:srgbClr val="37C0B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14.1</a:t>
          </a:r>
        </a:p>
      </dsp:txBody>
      <dsp:txXfrm>
        <a:off x="2013" y="10510"/>
        <a:ext cx="1728274" cy="288000"/>
      </dsp:txXfrm>
    </dsp:sp>
    <dsp:sp modelId="{9A61074C-906C-4281-BF99-686A1EFB894F}">
      <dsp:nvSpPr>
        <dsp:cNvPr id="0" name=""/>
        <dsp:cNvSpPr/>
      </dsp:nvSpPr>
      <dsp:spPr>
        <a:xfrm>
          <a:off x="355997" y="298510"/>
          <a:ext cx="1728274" cy="576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latin typeface="Arial"/>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Student Absenteeism - Count</a:t>
          </a:r>
          <a:endParaRPr lang="en-US" sz="1000" kern="1200">
            <a:solidFill>
              <a:schemeClr val="tx1">
                <a:lumMod val="85000"/>
                <a:lumOff val="15000"/>
              </a:schemeClr>
            </a:solidFill>
          </a:endParaRPr>
        </a:p>
      </dsp:txBody>
      <dsp:txXfrm>
        <a:off x="372867" y="315380"/>
        <a:ext cx="1694534" cy="542260"/>
      </dsp:txXfrm>
    </dsp:sp>
    <dsp:sp modelId="{EFDAA157-E8C7-4FE5-BA1E-8C4B87A3E9BA}">
      <dsp:nvSpPr>
        <dsp:cNvPr id="0" name=""/>
        <dsp:cNvSpPr/>
      </dsp:nvSpPr>
      <dsp:spPr>
        <a:xfrm>
          <a:off x="1992287" y="-60635"/>
          <a:ext cx="555440" cy="430290"/>
        </a:xfrm>
        <a:prstGeom prst="rightArrow">
          <a:avLst>
            <a:gd name="adj1" fmla="val 60000"/>
            <a:gd name="adj2" fmla="val 50000"/>
          </a:avLst>
        </a:prstGeom>
        <a:solidFill>
          <a:srgbClr val="FFBBB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1992287" y="25423"/>
        <a:ext cx="426353" cy="258174"/>
      </dsp:txXfrm>
    </dsp:sp>
    <dsp:sp modelId="{60F25804-FC92-4D78-8128-845EC73FFC2E}">
      <dsp:nvSpPr>
        <dsp:cNvPr id="0" name=""/>
        <dsp:cNvSpPr/>
      </dsp:nvSpPr>
      <dsp:spPr>
        <a:xfrm>
          <a:off x="2778287" y="10510"/>
          <a:ext cx="1728274"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14.2</a:t>
          </a:r>
        </a:p>
      </dsp:txBody>
      <dsp:txXfrm>
        <a:off x="2778287" y="10510"/>
        <a:ext cx="1728274" cy="288000"/>
      </dsp:txXfrm>
    </dsp:sp>
    <dsp:sp modelId="{323EE4A5-29FA-4334-B1FE-B9F85140FA51}">
      <dsp:nvSpPr>
        <dsp:cNvPr id="0" name=""/>
        <dsp:cNvSpPr/>
      </dsp:nvSpPr>
      <dsp:spPr>
        <a:xfrm>
          <a:off x="3132271" y="298510"/>
          <a:ext cx="1728274" cy="576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latin typeface="Arial"/>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Student Absences  – Student List</a:t>
          </a:r>
          <a:endParaRPr lang="en-US" sz="1000" kern="1200">
            <a:solidFill>
              <a:schemeClr val="tx1">
                <a:lumMod val="85000"/>
                <a:lumOff val="15000"/>
              </a:schemeClr>
            </a:solidFill>
          </a:endParaRPr>
        </a:p>
      </dsp:txBody>
      <dsp:txXfrm>
        <a:off x="3149141" y="315380"/>
        <a:ext cx="1694534" cy="54226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0" y="0"/>
          <a:ext cx="1673379" cy="432000"/>
        </a:xfrm>
        <a:prstGeom prst="roundRect">
          <a:avLst>
            <a:gd name="adj" fmla="val 10000"/>
          </a:avLst>
        </a:prstGeom>
        <a:solidFill>
          <a:srgbClr val="37C0B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7.10</a:t>
          </a:r>
        </a:p>
      </dsp:txBody>
      <dsp:txXfrm>
        <a:off x="0" y="0"/>
        <a:ext cx="1673379" cy="288000"/>
      </dsp:txXfrm>
    </dsp:sp>
    <dsp:sp modelId="{9A61074C-906C-4281-BF99-686A1EFB894F}">
      <dsp:nvSpPr>
        <dsp:cNvPr id="0" name=""/>
        <dsp:cNvSpPr/>
      </dsp:nvSpPr>
      <dsp:spPr>
        <a:xfrm>
          <a:off x="344689" y="298510"/>
          <a:ext cx="1673379" cy="576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Incident Count</a:t>
          </a:r>
          <a:endParaRPr lang="en-US" sz="1000" kern="1200">
            <a:solidFill>
              <a:schemeClr val="tx1">
                <a:lumMod val="85000"/>
                <a:lumOff val="15000"/>
              </a:schemeClr>
            </a:solidFill>
          </a:endParaRPr>
        </a:p>
      </dsp:txBody>
      <dsp:txXfrm>
        <a:off x="361559" y="315380"/>
        <a:ext cx="1639639" cy="542260"/>
      </dsp:txXfrm>
    </dsp:sp>
    <dsp:sp modelId="{EFDAA157-E8C7-4FE5-BA1E-8C4B87A3E9BA}">
      <dsp:nvSpPr>
        <dsp:cNvPr id="0" name=""/>
        <dsp:cNvSpPr/>
      </dsp:nvSpPr>
      <dsp:spPr>
        <a:xfrm rot="13431">
          <a:off x="2108220" y="676708"/>
          <a:ext cx="538835" cy="416623"/>
        </a:xfrm>
        <a:prstGeom prst="rightArrow">
          <a:avLst>
            <a:gd name="adj1" fmla="val 60000"/>
            <a:gd name="adj2" fmla="val 50000"/>
          </a:avLst>
        </a:prstGeom>
        <a:solidFill>
          <a:srgbClr val="FFBBB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2108220" y="759789"/>
        <a:ext cx="413848" cy="249973"/>
      </dsp:txXfrm>
    </dsp:sp>
    <dsp:sp modelId="{60F25804-FC92-4D78-8128-845EC73FFC2E}">
      <dsp:nvSpPr>
        <dsp:cNvPr id="0" name=""/>
        <dsp:cNvSpPr/>
      </dsp:nvSpPr>
      <dsp:spPr>
        <a:xfrm>
          <a:off x="2690042" y="10510"/>
          <a:ext cx="1673379"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7.12</a:t>
          </a:r>
        </a:p>
      </dsp:txBody>
      <dsp:txXfrm>
        <a:off x="2690042" y="10510"/>
        <a:ext cx="1673379" cy="288000"/>
      </dsp:txXfrm>
    </dsp:sp>
    <dsp:sp modelId="{323EE4A5-29FA-4334-B1FE-B9F85140FA51}">
      <dsp:nvSpPr>
        <dsp:cNvPr id="0" name=""/>
        <dsp:cNvSpPr/>
      </dsp:nvSpPr>
      <dsp:spPr>
        <a:xfrm>
          <a:off x="3032782" y="298510"/>
          <a:ext cx="1673379" cy="576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hlinkClick xmlns:r="http://schemas.openxmlformats.org/officeDocument/2006/relationships" r:id="rId2">
                <a:extLst>
                  <a:ext uri="{A12FA001-AC4F-418D-AE19-62706E023703}">
                    <ahyp:hlinkClr xmlns:ahyp="http://schemas.microsoft.com/office/drawing/2018/hyperlinkcolor" val="tx"/>
                  </a:ext>
                </a:extLst>
              </a:hlinkClick>
            </a:rPr>
            <a:t>Incident Results - Student List</a:t>
          </a:r>
          <a:endParaRPr lang="en-US" sz="1000" kern="1200">
            <a:solidFill>
              <a:schemeClr val="tx1">
                <a:lumMod val="85000"/>
                <a:lumOff val="15000"/>
              </a:schemeClr>
            </a:solidFill>
          </a:endParaRPr>
        </a:p>
      </dsp:txBody>
      <dsp:txXfrm>
        <a:off x="3049652" y="315380"/>
        <a:ext cx="1639639" cy="54226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0" y="10509"/>
          <a:ext cx="1725952" cy="432000"/>
        </a:xfrm>
        <a:prstGeom prst="roundRect">
          <a:avLst>
            <a:gd name="adj" fmla="val 10000"/>
          </a:avLst>
        </a:prstGeom>
        <a:solidFill>
          <a:srgbClr val="37C0BB"/>
        </a:solidFill>
        <a:ln w="12700" cap="flat" cmpd="sng" algn="ctr">
          <a:no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7.11</a:t>
          </a:r>
        </a:p>
      </dsp:txBody>
      <dsp:txXfrm>
        <a:off x="0" y="10509"/>
        <a:ext cx="1725952" cy="288000"/>
      </dsp:txXfrm>
    </dsp:sp>
    <dsp:sp modelId="{9A61074C-906C-4281-BF99-686A1EFB894F}">
      <dsp:nvSpPr>
        <dsp:cNvPr id="0" name=""/>
        <dsp:cNvSpPr/>
      </dsp:nvSpPr>
      <dsp:spPr>
        <a:xfrm>
          <a:off x="353508" y="275838"/>
          <a:ext cx="1725952" cy="576000"/>
        </a:xfrm>
        <a:prstGeom prst="roundRect">
          <a:avLst>
            <a:gd name="adj" fmla="val 10000"/>
          </a:avLst>
        </a:prstGeom>
        <a:solidFill>
          <a:schemeClr val="lt1">
            <a:alpha val="90000"/>
            <a:hueOff val="0"/>
            <a:satOff val="0"/>
            <a:lumOff val="0"/>
            <a:alphaOff val="0"/>
          </a:schemeClr>
        </a:solidFill>
        <a:ln w="12700" cap="flat" cmpd="sng" algn="ctr">
          <a:solidFill>
            <a:srgbClr val="3DC1BD"/>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b="0" i="0" kern="1200">
              <a:solidFill>
                <a:schemeClr val="tx1">
                  <a:lumMod val="85000"/>
                  <a:lumOff val="15000"/>
                </a:schemeClr>
              </a:solidFill>
              <a:latin typeface="+mn-lt"/>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Incident Result – Count</a:t>
          </a:r>
          <a:endParaRPr lang="en-US" sz="1000" kern="1200">
            <a:solidFill>
              <a:schemeClr val="tx1">
                <a:lumMod val="85000"/>
                <a:lumOff val="15000"/>
              </a:schemeClr>
            </a:solidFill>
            <a:latin typeface="+mn-lt"/>
          </a:endParaRPr>
        </a:p>
      </dsp:txBody>
      <dsp:txXfrm>
        <a:off x="370378" y="292708"/>
        <a:ext cx="1692212" cy="54226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1949" y="10510"/>
          <a:ext cx="1673379" cy="432000"/>
        </a:xfrm>
        <a:prstGeom prst="roundRect">
          <a:avLst>
            <a:gd name="adj" fmla="val 10000"/>
          </a:avLst>
        </a:prstGeom>
        <a:solidFill>
          <a:srgbClr val="37C0B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7.13</a:t>
          </a:r>
        </a:p>
      </dsp:txBody>
      <dsp:txXfrm>
        <a:off x="1949" y="10510"/>
        <a:ext cx="1673379" cy="288000"/>
      </dsp:txXfrm>
    </dsp:sp>
    <dsp:sp modelId="{9A61074C-906C-4281-BF99-686A1EFB894F}">
      <dsp:nvSpPr>
        <dsp:cNvPr id="0" name=""/>
        <dsp:cNvSpPr/>
      </dsp:nvSpPr>
      <dsp:spPr>
        <a:xfrm>
          <a:off x="344689" y="298510"/>
          <a:ext cx="1673379" cy="576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Student Offense - Count by Offense</a:t>
          </a:r>
          <a:endParaRPr lang="en-US" sz="1000" kern="1200">
            <a:solidFill>
              <a:schemeClr val="tx1">
                <a:lumMod val="85000"/>
                <a:lumOff val="15000"/>
              </a:schemeClr>
            </a:solidFill>
          </a:endParaRPr>
        </a:p>
      </dsp:txBody>
      <dsp:txXfrm>
        <a:off x="361559" y="315380"/>
        <a:ext cx="1639639" cy="542260"/>
      </dsp:txXfrm>
    </dsp:sp>
    <dsp:sp modelId="{EFDAA157-E8C7-4FE5-BA1E-8C4B87A3E9BA}">
      <dsp:nvSpPr>
        <dsp:cNvPr id="0" name=""/>
        <dsp:cNvSpPr/>
      </dsp:nvSpPr>
      <dsp:spPr>
        <a:xfrm>
          <a:off x="1929006" y="-53801"/>
          <a:ext cx="537797" cy="416623"/>
        </a:xfrm>
        <a:prstGeom prst="rightArrow">
          <a:avLst>
            <a:gd name="adj1" fmla="val 60000"/>
            <a:gd name="adj2" fmla="val 50000"/>
          </a:avLst>
        </a:prstGeom>
        <a:solidFill>
          <a:srgbClr val="FFBBB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1929006" y="29524"/>
        <a:ext cx="412810" cy="249973"/>
      </dsp:txXfrm>
    </dsp:sp>
    <dsp:sp modelId="{60F25804-FC92-4D78-8128-845EC73FFC2E}">
      <dsp:nvSpPr>
        <dsp:cNvPr id="0" name=""/>
        <dsp:cNvSpPr/>
      </dsp:nvSpPr>
      <dsp:spPr>
        <a:xfrm>
          <a:off x="2690041" y="10510"/>
          <a:ext cx="1673379"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7.14</a:t>
          </a:r>
        </a:p>
      </dsp:txBody>
      <dsp:txXfrm>
        <a:off x="2690041" y="10510"/>
        <a:ext cx="1673379" cy="288000"/>
      </dsp:txXfrm>
    </dsp:sp>
    <dsp:sp modelId="{323EE4A5-29FA-4334-B1FE-B9F85140FA51}">
      <dsp:nvSpPr>
        <dsp:cNvPr id="0" name=""/>
        <dsp:cNvSpPr/>
      </dsp:nvSpPr>
      <dsp:spPr>
        <a:xfrm>
          <a:off x="3032781" y="298510"/>
          <a:ext cx="1673379" cy="576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hlinkClick xmlns:r="http://schemas.openxmlformats.org/officeDocument/2006/relationships" r:id="rId2">
                <a:extLst>
                  <a:ext uri="{A12FA001-AC4F-418D-AE19-62706E023703}">
                    <ahyp:hlinkClr xmlns:ahyp="http://schemas.microsoft.com/office/drawing/2018/hyperlinkcolor" val="tx"/>
                  </a:ext>
                </a:extLst>
              </a:hlinkClick>
            </a:rPr>
            <a:t>Incident Offense– Student List</a:t>
          </a:r>
          <a:endParaRPr lang="en-US" sz="1000" kern="1200">
            <a:solidFill>
              <a:schemeClr val="tx1">
                <a:lumMod val="85000"/>
                <a:lumOff val="15000"/>
              </a:schemeClr>
            </a:solidFill>
          </a:endParaRPr>
        </a:p>
      </dsp:txBody>
      <dsp:txXfrm>
        <a:off x="3049651" y="315380"/>
        <a:ext cx="1639639" cy="542260"/>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1949" y="1510"/>
          <a:ext cx="1673379" cy="432000"/>
        </a:xfrm>
        <a:prstGeom prst="roundRect">
          <a:avLst>
            <a:gd name="adj" fmla="val 10000"/>
          </a:avLst>
        </a:prstGeom>
        <a:solidFill>
          <a:srgbClr val="37C0B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7.16</a:t>
          </a:r>
        </a:p>
      </dsp:txBody>
      <dsp:txXfrm>
        <a:off x="1949" y="1510"/>
        <a:ext cx="1673379" cy="288000"/>
      </dsp:txXfrm>
    </dsp:sp>
    <dsp:sp modelId="{9A61074C-906C-4281-BF99-686A1EFB894F}">
      <dsp:nvSpPr>
        <dsp:cNvPr id="0" name=""/>
        <dsp:cNvSpPr/>
      </dsp:nvSpPr>
      <dsp:spPr>
        <a:xfrm>
          <a:off x="344689" y="289510"/>
          <a:ext cx="1673379"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Incident Removals for Students with Disabilities – Count </a:t>
          </a:r>
          <a:endParaRPr lang="en-US" sz="1000" kern="1200">
            <a:solidFill>
              <a:schemeClr val="tx1">
                <a:lumMod val="85000"/>
                <a:lumOff val="15000"/>
              </a:schemeClr>
            </a:solidFill>
          </a:endParaRPr>
        </a:p>
      </dsp:txBody>
      <dsp:txXfrm>
        <a:off x="362087" y="306908"/>
        <a:ext cx="1638583" cy="559204"/>
      </dsp:txXfrm>
    </dsp:sp>
    <dsp:sp modelId="{EFDAA157-E8C7-4FE5-BA1E-8C4B87A3E9BA}">
      <dsp:nvSpPr>
        <dsp:cNvPr id="0" name=""/>
        <dsp:cNvSpPr/>
      </dsp:nvSpPr>
      <dsp:spPr>
        <a:xfrm>
          <a:off x="2204515" y="676708"/>
          <a:ext cx="537797" cy="416623"/>
        </a:xfrm>
        <a:prstGeom prst="rightArrow">
          <a:avLst>
            <a:gd name="adj1" fmla="val 60000"/>
            <a:gd name="adj2" fmla="val 50000"/>
          </a:avLst>
        </a:prstGeom>
        <a:solidFill>
          <a:srgbClr val="FFBBB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2204515" y="760033"/>
        <a:ext cx="412810" cy="249973"/>
      </dsp:txXfrm>
    </dsp:sp>
    <dsp:sp modelId="{60F25804-FC92-4D78-8128-845EC73FFC2E}">
      <dsp:nvSpPr>
        <dsp:cNvPr id="0" name=""/>
        <dsp:cNvSpPr/>
      </dsp:nvSpPr>
      <dsp:spPr>
        <a:xfrm>
          <a:off x="2690041" y="1510"/>
          <a:ext cx="1673379" cy="432000"/>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7.18</a:t>
          </a:r>
        </a:p>
      </dsp:txBody>
      <dsp:txXfrm>
        <a:off x="2690041" y="1510"/>
        <a:ext cx="1673379" cy="288000"/>
      </dsp:txXfrm>
    </dsp:sp>
    <dsp:sp modelId="{323EE4A5-29FA-4334-B1FE-B9F85140FA51}">
      <dsp:nvSpPr>
        <dsp:cNvPr id="0" name=""/>
        <dsp:cNvSpPr/>
      </dsp:nvSpPr>
      <dsp:spPr>
        <a:xfrm>
          <a:off x="3032781" y="289510"/>
          <a:ext cx="1673379" cy="594000"/>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hlinkClick xmlns:r="http://schemas.openxmlformats.org/officeDocument/2006/relationships" r:id="rId2">
                <a:extLst>
                  <a:ext uri="{A12FA001-AC4F-418D-AE19-62706E023703}">
                    <ahyp:hlinkClr xmlns:ahyp="http://schemas.microsoft.com/office/drawing/2018/hyperlinkcolor" val="tx"/>
                  </a:ext>
                </a:extLst>
              </a:hlinkClick>
            </a:rPr>
            <a:t>Incident Removals for Students with Disabilities – Student List</a:t>
          </a:r>
          <a:endParaRPr lang="en-US" sz="1000" kern="1200">
            <a:solidFill>
              <a:schemeClr val="tx1">
                <a:lumMod val="85000"/>
                <a:lumOff val="15000"/>
              </a:schemeClr>
            </a:solidFill>
          </a:endParaRPr>
        </a:p>
      </dsp:txBody>
      <dsp:txXfrm>
        <a:off x="3050179" y="306908"/>
        <a:ext cx="1638583" cy="559204"/>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0" y="1509"/>
          <a:ext cx="1725952" cy="432000"/>
        </a:xfrm>
        <a:prstGeom prst="roundRect">
          <a:avLst>
            <a:gd name="adj" fmla="val 10000"/>
          </a:avLst>
        </a:prstGeom>
        <a:solidFill>
          <a:srgbClr val="37C0B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7.17</a:t>
          </a:r>
        </a:p>
      </dsp:txBody>
      <dsp:txXfrm>
        <a:off x="0" y="1509"/>
        <a:ext cx="1725952" cy="288000"/>
      </dsp:txXfrm>
    </dsp:sp>
    <dsp:sp modelId="{9A61074C-906C-4281-BF99-686A1EFB894F}">
      <dsp:nvSpPr>
        <dsp:cNvPr id="0" name=""/>
        <dsp:cNvSpPr/>
      </dsp:nvSpPr>
      <dsp:spPr>
        <a:xfrm>
          <a:off x="353508" y="289509"/>
          <a:ext cx="1725952" cy="594000"/>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hlinkClick xmlns:r="http://schemas.openxmlformats.org/officeDocument/2006/relationships" r:id="rId1">
                <a:extLst>
                  <a:ext uri="{A12FA001-AC4F-418D-AE19-62706E023703}">
                    <ahyp:hlinkClr xmlns:ahyp="http://schemas.microsoft.com/office/drawing/2018/hyperlinkcolor" val="tx"/>
                  </a:ext>
                </a:extLst>
              </a:hlinkClick>
            </a:rPr>
            <a:t>Unilateral Removals for Students with Disabilities - Count</a:t>
          </a:r>
          <a:endParaRPr lang="en-US" sz="1000" kern="1200">
            <a:solidFill>
              <a:schemeClr val="tx1">
                <a:lumMod val="85000"/>
                <a:lumOff val="15000"/>
              </a:schemeClr>
            </a:solidFill>
          </a:endParaRPr>
        </a:p>
      </dsp:txBody>
      <dsp:txXfrm>
        <a:off x="370906" y="306907"/>
        <a:ext cx="1691156" cy="559204"/>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38B94-ADA1-4DB4-9B61-A6845C6DDA7A}">
      <dsp:nvSpPr>
        <dsp:cNvPr id="0" name=""/>
        <dsp:cNvSpPr/>
      </dsp:nvSpPr>
      <dsp:spPr>
        <a:xfrm>
          <a:off x="2013" y="5110"/>
          <a:ext cx="1728274" cy="388799"/>
        </a:xfrm>
        <a:prstGeom prst="roundRect">
          <a:avLst>
            <a:gd name="adj" fmla="val 10000"/>
          </a:avLst>
        </a:prstGeom>
        <a:solidFill>
          <a:srgbClr val="37C0B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5.1</a:t>
          </a:r>
        </a:p>
      </dsp:txBody>
      <dsp:txXfrm>
        <a:off x="2013" y="5110"/>
        <a:ext cx="1728274" cy="259200"/>
      </dsp:txXfrm>
    </dsp:sp>
    <dsp:sp modelId="{9A61074C-906C-4281-BF99-686A1EFB894F}">
      <dsp:nvSpPr>
        <dsp:cNvPr id="0" name=""/>
        <dsp:cNvSpPr/>
      </dsp:nvSpPr>
      <dsp:spPr>
        <a:xfrm>
          <a:off x="355997" y="264310"/>
          <a:ext cx="1728274" cy="615599"/>
        </a:xfrm>
        <a:prstGeom prst="roundRect">
          <a:avLst>
            <a:gd name="adj" fmla="val 10000"/>
          </a:avLst>
        </a:prstGeom>
        <a:solidFill>
          <a:schemeClr val="lt1">
            <a:alpha val="90000"/>
            <a:hueOff val="0"/>
            <a:satOff val="0"/>
            <a:lumOff val="0"/>
            <a:alphaOff val="0"/>
          </a:schemeClr>
        </a:solidFill>
        <a:ln w="12700" cap="flat" cmpd="sng" algn="ctr">
          <a:solidFill>
            <a:srgbClr val="37C0B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kern="1200">
              <a:solidFill>
                <a:schemeClr val="tx1">
                  <a:lumMod val="85000"/>
                  <a:lumOff val="15000"/>
                </a:schemeClr>
              </a:solidFill>
              <a:latin typeface="Arial"/>
              <a:ea typeface="+mn-ea"/>
              <a:cs typeface="+mn-cs"/>
              <a:hlinkClick xmlns:r="http://schemas.openxmlformats.org/officeDocument/2006/relationships" r:id="rId1">
                <a:extLst>
                  <a:ext uri="{A12FA001-AC4F-418D-AE19-62706E023703}">
                    <ahyp:hlinkClr xmlns:ahyp="http://schemas.microsoft.com/office/drawing/2018/hyperlinkcolor" val="tx"/>
                  </a:ext>
                </a:extLst>
              </a:hlinkClick>
            </a:rPr>
            <a:t>Program Participants - Count</a:t>
          </a:r>
          <a:endParaRPr lang="en-US" sz="1000" kern="1200">
            <a:solidFill>
              <a:schemeClr val="tx1">
                <a:lumMod val="85000"/>
                <a:lumOff val="15000"/>
              </a:schemeClr>
            </a:solidFill>
          </a:endParaRPr>
        </a:p>
        <a:p>
          <a:pPr marL="57150" lvl="1" indent="-57150" algn="l" defTabSz="444500">
            <a:lnSpc>
              <a:spcPct val="90000"/>
            </a:lnSpc>
            <a:spcBef>
              <a:spcPct val="0"/>
            </a:spcBef>
            <a:spcAft>
              <a:spcPct val="15000"/>
            </a:spcAft>
            <a:buFont typeface="Arial" panose="020B0604020202020204" pitchFamily="34" charset="0"/>
            <a:buChar char="•"/>
          </a:pPr>
          <a:endParaRPr lang="en-US" sz="1000" kern="1200">
            <a:solidFill>
              <a:schemeClr val="tx1">
                <a:lumMod val="85000"/>
                <a:lumOff val="15000"/>
              </a:schemeClr>
            </a:solidFill>
            <a:latin typeface="Arial"/>
            <a:ea typeface="+mn-ea"/>
            <a:cs typeface="+mn-cs"/>
            <a:hlinkClick xmlns:r="http://schemas.openxmlformats.org/officeDocument/2006/relationships" r:id="rId1">
              <a:extLst>
                <a:ext uri="{A12FA001-AC4F-418D-AE19-62706E023703}">
                  <ahyp:hlinkClr xmlns:ahyp="http://schemas.microsoft.com/office/drawing/2018/hyperlinkcolor" val="tx"/>
                </a:ext>
              </a:extLst>
            </a:hlinkClick>
          </a:endParaRPr>
        </a:p>
      </dsp:txBody>
      <dsp:txXfrm>
        <a:off x="374027" y="282340"/>
        <a:ext cx="1692214" cy="579539"/>
      </dsp:txXfrm>
    </dsp:sp>
    <dsp:sp modelId="{EFDAA157-E8C7-4FE5-BA1E-8C4B87A3E9BA}">
      <dsp:nvSpPr>
        <dsp:cNvPr id="0" name=""/>
        <dsp:cNvSpPr/>
      </dsp:nvSpPr>
      <dsp:spPr>
        <a:xfrm>
          <a:off x="1992287" y="-80435"/>
          <a:ext cx="555440" cy="430290"/>
        </a:xfrm>
        <a:prstGeom prst="rightArrow">
          <a:avLst>
            <a:gd name="adj1" fmla="val 60000"/>
            <a:gd name="adj2" fmla="val 50000"/>
          </a:avLst>
        </a:prstGeom>
        <a:solidFill>
          <a:srgbClr val="FFBBB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444500">
            <a:lnSpc>
              <a:spcPct val="90000"/>
            </a:lnSpc>
            <a:spcBef>
              <a:spcPct val="0"/>
            </a:spcBef>
            <a:spcAft>
              <a:spcPct val="35000"/>
            </a:spcAft>
            <a:buNone/>
          </a:pPr>
          <a:endParaRPr lang="en-US" sz="1000" kern="1200"/>
        </a:p>
      </dsp:txBody>
      <dsp:txXfrm>
        <a:off x="1992287" y="5623"/>
        <a:ext cx="426353" cy="258174"/>
      </dsp:txXfrm>
    </dsp:sp>
    <dsp:sp modelId="{60F25804-FC92-4D78-8128-845EC73FFC2E}">
      <dsp:nvSpPr>
        <dsp:cNvPr id="0" name=""/>
        <dsp:cNvSpPr/>
      </dsp:nvSpPr>
      <dsp:spPr>
        <a:xfrm>
          <a:off x="2778287" y="5110"/>
          <a:ext cx="1728274" cy="388799"/>
        </a:xfrm>
        <a:prstGeom prst="roundRect">
          <a:avLst>
            <a:gd name="adj" fmla="val 10000"/>
          </a:avLst>
        </a:prstGeom>
        <a:solidFill>
          <a:srgbClr val="FF715B"/>
        </a:solidFill>
        <a:ln w="12700" cap="flat" cmpd="sng" algn="ctr">
          <a:solidFill>
            <a:schemeClr val="lt1">
              <a:hueOff val="0"/>
              <a:satOff val="0"/>
              <a:lumOff val="0"/>
              <a:alphaOff val="0"/>
            </a:schemeClr>
          </a:solidFill>
          <a:prstDash val="solid"/>
          <a:miter lim="800000"/>
        </a:ln>
        <a:effectLst>
          <a:outerShdw blurRad="635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38100" numCol="1" spcCol="1270" anchor="t" anchorCtr="0">
          <a:noAutofit/>
        </a:bodyPr>
        <a:lstStyle/>
        <a:p>
          <a:pPr marL="0" lvl="0" indent="0" algn="l" defTabSz="444500">
            <a:lnSpc>
              <a:spcPct val="90000"/>
            </a:lnSpc>
            <a:spcBef>
              <a:spcPct val="0"/>
            </a:spcBef>
            <a:spcAft>
              <a:spcPct val="35000"/>
            </a:spcAft>
            <a:buNone/>
          </a:pPr>
          <a:r>
            <a:rPr lang="en-US" sz="1000" b="1" kern="1200"/>
            <a:t>Report 5.3</a:t>
          </a:r>
        </a:p>
      </dsp:txBody>
      <dsp:txXfrm>
        <a:off x="2778287" y="5110"/>
        <a:ext cx="1728274" cy="259200"/>
      </dsp:txXfrm>
    </dsp:sp>
    <dsp:sp modelId="{323EE4A5-29FA-4334-B1FE-B9F85140FA51}">
      <dsp:nvSpPr>
        <dsp:cNvPr id="0" name=""/>
        <dsp:cNvSpPr/>
      </dsp:nvSpPr>
      <dsp:spPr>
        <a:xfrm>
          <a:off x="3132271" y="264310"/>
          <a:ext cx="1728274" cy="615599"/>
        </a:xfrm>
        <a:prstGeom prst="roundRect">
          <a:avLst>
            <a:gd name="adj" fmla="val 10000"/>
          </a:avLst>
        </a:prstGeom>
        <a:solidFill>
          <a:schemeClr val="lt1">
            <a:alpha val="90000"/>
            <a:hueOff val="0"/>
            <a:satOff val="0"/>
            <a:lumOff val="0"/>
            <a:alphaOff val="0"/>
          </a:schemeClr>
        </a:solidFill>
        <a:ln w="12700" cap="flat" cmpd="sng" algn="ctr">
          <a:solidFill>
            <a:srgbClr val="FF715B"/>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71120" rIns="71120" bIns="71120" numCol="1" spcCol="1270" anchor="t" anchorCtr="0">
          <a:noAutofit/>
        </a:bodyPr>
        <a:lstStyle/>
        <a:p>
          <a:pPr marL="57150" lvl="1" indent="-57150" algn="l" defTabSz="444500">
            <a:lnSpc>
              <a:spcPct val="90000"/>
            </a:lnSpc>
            <a:spcBef>
              <a:spcPct val="0"/>
            </a:spcBef>
            <a:spcAft>
              <a:spcPct val="15000"/>
            </a:spcAft>
            <a:buFont typeface="Arial" panose="020B0604020202020204" pitchFamily="34" charset="0"/>
            <a:buChar char="•"/>
          </a:pPr>
          <a:r>
            <a:rPr lang="en-US" sz="1000" u="sng" kern="1200">
              <a:solidFill>
                <a:schemeClr val="tx1">
                  <a:lumMod val="85000"/>
                  <a:lumOff val="15000"/>
                </a:schemeClr>
              </a:solidFill>
              <a:latin typeface="Arial"/>
              <a:ea typeface="+mn-ea"/>
              <a:cs typeface="+mn-cs"/>
            </a:rPr>
            <a:t>Program Participants </a:t>
          </a:r>
          <a:r>
            <a:rPr lang="en-US" sz="1000" u="sng" kern="1200">
              <a:solidFill>
                <a:schemeClr val="tx1">
                  <a:lumMod val="85000"/>
                  <a:lumOff val="15000"/>
                </a:schemeClr>
              </a:solidFill>
              <a:latin typeface="Arial"/>
              <a:ea typeface="+mn-ea"/>
              <a:cs typeface="+mn-cs"/>
              <a:hlinkClick xmlns:r="http://schemas.openxmlformats.org/officeDocument/2006/relationships" r:id="rId2">
                <a:extLst>
                  <a:ext uri="{A12FA001-AC4F-418D-AE19-62706E023703}">
                    <ahyp:hlinkClr xmlns:ahyp="http://schemas.microsoft.com/office/drawing/2018/hyperlinkcolor" val="tx"/>
                  </a:ext>
                </a:extLst>
              </a:hlinkClick>
            </a:rPr>
            <a:t>List</a:t>
          </a:r>
          <a:endParaRPr lang="en-US" sz="1000" u="sng" kern="1200">
            <a:solidFill>
              <a:schemeClr val="tx1">
                <a:lumMod val="85000"/>
                <a:lumOff val="15000"/>
              </a:schemeClr>
            </a:solidFill>
          </a:endParaRPr>
        </a:p>
      </dsp:txBody>
      <dsp:txXfrm>
        <a:off x="3150301" y="282340"/>
        <a:ext cx="1692214" cy="57953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286031-081D-48E5-9453-8DEA7737D87F}">
      <dsp:nvSpPr>
        <dsp:cNvPr id="0" name=""/>
        <dsp:cNvSpPr/>
      </dsp:nvSpPr>
      <dsp:spPr>
        <a:xfrm>
          <a:off x="0" y="0"/>
          <a:ext cx="686200" cy="690669"/>
        </a:xfrm>
        <a:prstGeom prst="roundRect">
          <a:avLst>
            <a:gd name="adj" fmla="val 10000"/>
          </a:avLst>
        </a:prstGeom>
        <a:solidFill>
          <a:srgbClr val="3DC1BD"/>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solidFill>
                <a:srgbClr val="FFFFFF"/>
              </a:solidFill>
              <a:latin typeface="Arial" panose="020B0604020202020204"/>
              <a:ea typeface="+mn-ea"/>
              <a:cs typeface="+mn-cs"/>
            </a:rPr>
            <a:t>Aggregate Report</a:t>
          </a:r>
        </a:p>
      </dsp:txBody>
      <dsp:txXfrm>
        <a:off x="20098" y="20098"/>
        <a:ext cx="646004" cy="650473"/>
      </dsp:txXfrm>
    </dsp:sp>
    <dsp:sp modelId="{55E936AE-85A7-4293-9E90-3F423240A182}">
      <dsp:nvSpPr>
        <dsp:cNvPr id="0" name=""/>
        <dsp:cNvSpPr/>
      </dsp:nvSpPr>
      <dsp:spPr>
        <a:xfrm rot="5400000">
          <a:off x="213441" y="708146"/>
          <a:ext cx="259317" cy="310801"/>
        </a:xfrm>
        <a:prstGeom prst="rightArrow">
          <a:avLst>
            <a:gd name="adj1" fmla="val 60000"/>
            <a:gd name="adj2" fmla="val 50000"/>
          </a:avLst>
        </a:prstGeom>
        <a:solidFill>
          <a:srgbClr val="FF715B"/>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b="0" kern="1200">
            <a:solidFill>
              <a:srgbClr val="FFFFFF"/>
            </a:solidFill>
            <a:latin typeface="Arial" panose="020B0604020202020204"/>
            <a:ea typeface="+mn-ea"/>
            <a:cs typeface="+mn-cs"/>
          </a:endParaRPr>
        </a:p>
      </dsp:txBody>
      <dsp:txXfrm rot="-5400000">
        <a:off x="249860" y="733888"/>
        <a:ext cx="186481" cy="181522"/>
      </dsp:txXfrm>
    </dsp:sp>
    <dsp:sp modelId="{0430A618-02C7-4E49-9EAE-E05EC2371766}">
      <dsp:nvSpPr>
        <dsp:cNvPr id="0" name=""/>
        <dsp:cNvSpPr/>
      </dsp:nvSpPr>
      <dsp:spPr>
        <a:xfrm>
          <a:off x="0" y="1036425"/>
          <a:ext cx="686200" cy="690669"/>
        </a:xfrm>
        <a:prstGeom prst="roundRect">
          <a:avLst>
            <a:gd name="adj" fmla="val 10000"/>
          </a:avLst>
        </a:prstGeom>
        <a:solidFill>
          <a:srgbClr val="FF715B"/>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kern="1200">
              <a:solidFill>
                <a:srgbClr val="FFFFFF"/>
              </a:solidFill>
              <a:latin typeface="Arial" panose="020B0604020202020204"/>
              <a:ea typeface="+mn-ea"/>
              <a:cs typeface="+mn-cs"/>
            </a:rPr>
            <a:t>Supporting Report</a:t>
          </a:r>
        </a:p>
      </dsp:txBody>
      <dsp:txXfrm>
        <a:off x="20098" y="1056523"/>
        <a:ext cx="646004" cy="650473"/>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8451F3-6ACA-422B-B866-BEC68058452A}">
      <dsp:nvSpPr>
        <dsp:cNvPr id="0" name=""/>
        <dsp:cNvSpPr/>
      </dsp:nvSpPr>
      <dsp:spPr>
        <a:xfrm>
          <a:off x="8130" y="0"/>
          <a:ext cx="1561731" cy="974502"/>
        </a:xfrm>
        <a:prstGeom prst="roundRect">
          <a:avLst>
            <a:gd name="adj" fmla="val 10000"/>
          </a:avLst>
        </a:prstGeom>
        <a:solidFill>
          <a:srgbClr val="FFCC66"/>
        </a:solidFill>
        <a:ln w="19050" cap="flat" cmpd="sng" algn="ctr">
          <a:solidFill>
            <a:schemeClr val="bg1">
              <a:lumMod val="95000"/>
            </a:schemeClr>
          </a:solidFill>
          <a:prstDash val="solid"/>
          <a:miter lim="800000"/>
        </a:ln>
        <a:effectLst>
          <a:outerShdw blurRad="40000" dist="381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EOY 1 </a:t>
          </a:r>
        </a:p>
        <a:p>
          <a:pPr marL="0" lvl="0" indent="0" algn="ctr" defTabSz="533400">
            <a:lnSpc>
              <a:spcPct val="90000"/>
            </a:lnSpc>
            <a:spcBef>
              <a:spcPct val="0"/>
            </a:spcBef>
            <a:spcAft>
              <a:spcPct val="35000"/>
            </a:spcAft>
            <a:buNone/>
          </a:pPr>
          <a:r>
            <a:rPr lang="en-US" sz="1200" b="0" kern="1200" dirty="0">
              <a:solidFill>
                <a:schemeClr val="tx1"/>
              </a:solidFill>
            </a:rPr>
            <a:t>Report 14.1 Student Absenteeism counts </a:t>
          </a:r>
        </a:p>
      </dsp:txBody>
      <dsp:txXfrm>
        <a:off x="36672" y="28542"/>
        <a:ext cx="1504647" cy="917418"/>
      </dsp:txXfrm>
    </dsp:sp>
    <dsp:sp modelId="{D438722A-8310-4D03-A688-40F7E5FA0601}">
      <dsp:nvSpPr>
        <dsp:cNvPr id="0" name=""/>
        <dsp:cNvSpPr/>
      </dsp:nvSpPr>
      <dsp:spPr>
        <a:xfrm>
          <a:off x="1726035" y="293596"/>
          <a:ext cx="331087" cy="387309"/>
        </a:xfrm>
        <a:prstGeom prst="rightArrow">
          <a:avLst>
            <a:gd name="adj1" fmla="val 60000"/>
            <a:gd name="adj2" fmla="val 50000"/>
          </a:avLst>
        </a:prstGeom>
        <a:solidFill>
          <a:srgbClr val="FFCC6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726035" y="371058"/>
        <a:ext cx="231761" cy="232385"/>
      </dsp:txXfrm>
    </dsp:sp>
    <dsp:sp modelId="{0F8D32AF-C5CF-4A4E-90E7-27DE0F44BCAD}">
      <dsp:nvSpPr>
        <dsp:cNvPr id="0" name=""/>
        <dsp:cNvSpPr/>
      </dsp:nvSpPr>
      <dsp:spPr>
        <a:xfrm>
          <a:off x="2194554" y="0"/>
          <a:ext cx="1561731" cy="9745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tx1">
                  <a:lumMod val="85000"/>
                  <a:lumOff val="15000"/>
                </a:schemeClr>
              </a:solidFill>
            </a:rPr>
            <a:t>DataQuest</a:t>
          </a:r>
        </a:p>
        <a:p>
          <a:pPr marL="0" lvl="0" indent="0" algn="ctr" defTabSz="533400">
            <a:lnSpc>
              <a:spcPct val="90000"/>
            </a:lnSpc>
            <a:spcBef>
              <a:spcPct val="0"/>
            </a:spcBef>
            <a:spcAft>
              <a:spcPct val="35000"/>
            </a:spcAft>
            <a:buNone/>
          </a:pPr>
          <a:r>
            <a:rPr lang="en-US" sz="1200" kern="1200">
              <a:solidFill>
                <a:schemeClr val="tx1">
                  <a:lumMod val="85000"/>
                  <a:lumOff val="15000"/>
                </a:schemeClr>
              </a:solidFill>
            </a:rPr>
            <a:t>Reflects chronic absenteeism rate based certified EOY 3 reports</a:t>
          </a:r>
        </a:p>
      </dsp:txBody>
      <dsp:txXfrm>
        <a:off x="2223096" y="28542"/>
        <a:ext cx="1504647" cy="917418"/>
      </dsp:txXfrm>
    </dsp:sp>
    <dsp:sp modelId="{14E64F4B-A4FC-4DE0-849A-283ABCEE6378}">
      <dsp:nvSpPr>
        <dsp:cNvPr id="0" name=""/>
        <dsp:cNvSpPr/>
      </dsp:nvSpPr>
      <dsp:spPr>
        <a:xfrm>
          <a:off x="3912458" y="293596"/>
          <a:ext cx="331087" cy="387309"/>
        </a:xfrm>
        <a:prstGeom prst="rightArrow">
          <a:avLst>
            <a:gd name="adj1" fmla="val 60000"/>
            <a:gd name="adj2" fmla="val 50000"/>
          </a:avLst>
        </a:prstGeom>
        <a:solidFill>
          <a:srgbClr val="33CCC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912458" y="371058"/>
        <a:ext cx="231761" cy="232385"/>
      </dsp:txXfrm>
    </dsp:sp>
    <dsp:sp modelId="{BB348047-56D0-4EE1-AFF2-33B2D4BE6F51}">
      <dsp:nvSpPr>
        <dsp:cNvPr id="0" name=""/>
        <dsp:cNvSpPr/>
      </dsp:nvSpPr>
      <dsp:spPr>
        <a:xfrm>
          <a:off x="4380978" y="0"/>
          <a:ext cx="1561731" cy="974502"/>
        </a:xfrm>
        <a:prstGeom prst="roundRect">
          <a:avLst>
            <a:gd name="adj" fmla="val 10000"/>
          </a:avLst>
        </a:prstGeom>
        <a:solidFill>
          <a:srgbClr val="FF715B"/>
        </a:solidFill>
        <a:ln w="19050" cap="flat" cmpd="sng" algn="ctr">
          <a:solidFill>
            <a:schemeClr val="bg1">
              <a:lumMod val="95000"/>
            </a:schemeClr>
          </a:solidFill>
          <a:prstDash val="solid"/>
          <a:miter lim="800000"/>
        </a:ln>
        <a:effectLst>
          <a:outerShdw blurRad="40000" dist="381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tx1">
                  <a:lumMod val="85000"/>
                  <a:lumOff val="15000"/>
                </a:schemeClr>
              </a:solidFill>
            </a:rPr>
            <a:t>CA Dashboard</a:t>
          </a:r>
        </a:p>
        <a:p>
          <a:pPr marL="0" lvl="0" indent="0" algn="ctr" defTabSz="533400">
            <a:lnSpc>
              <a:spcPct val="90000"/>
            </a:lnSpc>
            <a:spcBef>
              <a:spcPct val="0"/>
            </a:spcBef>
            <a:spcAft>
              <a:spcPct val="35000"/>
            </a:spcAft>
            <a:buNone/>
          </a:pPr>
          <a:r>
            <a:rPr lang="en-US" sz="1200" kern="1200">
              <a:solidFill>
                <a:schemeClr val="tx1">
                  <a:lumMod val="85000"/>
                  <a:lumOff val="15000"/>
                </a:schemeClr>
              </a:solidFill>
            </a:rPr>
            <a:t>Chronic Absenteeism rate compares with previous year</a:t>
          </a:r>
        </a:p>
      </dsp:txBody>
      <dsp:txXfrm>
        <a:off x="4409520" y="28542"/>
        <a:ext cx="1504647" cy="917418"/>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8451F3-6ACA-422B-B866-BEC68058452A}">
      <dsp:nvSpPr>
        <dsp:cNvPr id="0" name=""/>
        <dsp:cNvSpPr/>
      </dsp:nvSpPr>
      <dsp:spPr>
        <a:xfrm>
          <a:off x="7679" y="0"/>
          <a:ext cx="1475025" cy="997196"/>
        </a:xfrm>
        <a:prstGeom prst="roundRect">
          <a:avLst>
            <a:gd name="adj" fmla="val 10000"/>
          </a:avLst>
        </a:prstGeom>
        <a:solidFill>
          <a:srgbClr val="FFCC66"/>
        </a:solidFill>
        <a:ln w="19050" cap="flat" cmpd="sng" algn="ctr">
          <a:solidFill>
            <a:schemeClr val="bg1">
              <a:lumMod val="95000"/>
            </a:schemeClr>
          </a:solidFill>
          <a:prstDash val="solid"/>
          <a:miter lim="800000"/>
        </a:ln>
        <a:effectLst>
          <a:outerShdw blurRad="40000" dist="381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lumMod val="85000"/>
                  <a:lumOff val="15000"/>
                </a:schemeClr>
              </a:solidFill>
            </a:rPr>
            <a:t>EOY 1 </a:t>
          </a:r>
        </a:p>
        <a:p>
          <a:pPr marL="0" lvl="0" indent="0" algn="ctr" defTabSz="533400">
            <a:lnSpc>
              <a:spcPct val="90000"/>
            </a:lnSpc>
            <a:spcBef>
              <a:spcPct val="0"/>
            </a:spcBef>
            <a:spcAft>
              <a:spcPct val="35000"/>
            </a:spcAft>
            <a:buNone/>
          </a:pPr>
          <a:r>
            <a:rPr lang="en-US" sz="1200" b="0" kern="1200" dirty="0">
              <a:solidFill>
                <a:schemeClr val="tx1">
                  <a:lumMod val="85000"/>
                  <a:lumOff val="15000"/>
                </a:schemeClr>
              </a:solidFill>
            </a:rPr>
            <a:t>Report 7.12 Incident Results –Student List</a:t>
          </a:r>
        </a:p>
      </dsp:txBody>
      <dsp:txXfrm>
        <a:off x="36886" y="29207"/>
        <a:ext cx="1416611" cy="938782"/>
      </dsp:txXfrm>
    </dsp:sp>
    <dsp:sp modelId="{D438722A-8310-4D03-A688-40F7E5FA0601}">
      <dsp:nvSpPr>
        <dsp:cNvPr id="0" name=""/>
        <dsp:cNvSpPr/>
      </dsp:nvSpPr>
      <dsp:spPr>
        <a:xfrm>
          <a:off x="1630207" y="315694"/>
          <a:ext cx="312705" cy="365806"/>
        </a:xfrm>
        <a:prstGeom prst="rightArrow">
          <a:avLst>
            <a:gd name="adj1" fmla="val 60000"/>
            <a:gd name="adj2" fmla="val 50000"/>
          </a:avLst>
        </a:prstGeom>
        <a:solidFill>
          <a:srgbClr val="FFCC6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chemeClr val="tx1">
                <a:lumMod val="85000"/>
                <a:lumOff val="15000"/>
              </a:schemeClr>
            </a:solidFill>
          </a:endParaRPr>
        </a:p>
      </dsp:txBody>
      <dsp:txXfrm>
        <a:off x="1630207" y="388855"/>
        <a:ext cx="218894" cy="219484"/>
      </dsp:txXfrm>
    </dsp:sp>
    <dsp:sp modelId="{0F8D32AF-C5CF-4A4E-90E7-27DE0F44BCAD}">
      <dsp:nvSpPr>
        <dsp:cNvPr id="0" name=""/>
        <dsp:cNvSpPr/>
      </dsp:nvSpPr>
      <dsp:spPr>
        <a:xfrm>
          <a:off x="2072715" y="0"/>
          <a:ext cx="1475025" cy="99719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tx1">
                  <a:lumMod val="85000"/>
                  <a:lumOff val="15000"/>
                </a:schemeClr>
              </a:solidFill>
            </a:rPr>
            <a:t>DataQuest</a:t>
          </a:r>
        </a:p>
        <a:p>
          <a:pPr marL="0" lvl="0" indent="0" algn="ctr" defTabSz="533400">
            <a:lnSpc>
              <a:spcPct val="90000"/>
            </a:lnSpc>
            <a:spcBef>
              <a:spcPct val="0"/>
            </a:spcBef>
            <a:spcAft>
              <a:spcPct val="35000"/>
            </a:spcAft>
            <a:buNone/>
          </a:pPr>
          <a:r>
            <a:rPr lang="en-US" sz="1200" kern="1200">
              <a:solidFill>
                <a:schemeClr val="tx1">
                  <a:lumMod val="85000"/>
                  <a:lumOff val="15000"/>
                </a:schemeClr>
              </a:solidFill>
            </a:rPr>
            <a:t>Reflects suspension rate based certified EOY 3 reports</a:t>
          </a:r>
        </a:p>
      </dsp:txBody>
      <dsp:txXfrm>
        <a:off x="2101922" y="29207"/>
        <a:ext cx="1416611" cy="938782"/>
      </dsp:txXfrm>
    </dsp:sp>
    <dsp:sp modelId="{14E64F4B-A4FC-4DE0-849A-283ABCEE6378}">
      <dsp:nvSpPr>
        <dsp:cNvPr id="0" name=""/>
        <dsp:cNvSpPr/>
      </dsp:nvSpPr>
      <dsp:spPr>
        <a:xfrm>
          <a:off x="3695243" y="315694"/>
          <a:ext cx="312705" cy="365806"/>
        </a:xfrm>
        <a:prstGeom prst="rightArrow">
          <a:avLst>
            <a:gd name="adj1" fmla="val 60000"/>
            <a:gd name="adj2" fmla="val 50000"/>
          </a:avLst>
        </a:prstGeom>
        <a:solidFill>
          <a:srgbClr val="33CCC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solidFill>
              <a:schemeClr val="tx1">
                <a:lumMod val="85000"/>
                <a:lumOff val="15000"/>
              </a:schemeClr>
            </a:solidFill>
          </a:endParaRPr>
        </a:p>
      </dsp:txBody>
      <dsp:txXfrm>
        <a:off x="3695243" y="388855"/>
        <a:ext cx="218894" cy="219484"/>
      </dsp:txXfrm>
    </dsp:sp>
    <dsp:sp modelId="{BB348047-56D0-4EE1-AFF2-33B2D4BE6F51}">
      <dsp:nvSpPr>
        <dsp:cNvPr id="0" name=""/>
        <dsp:cNvSpPr/>
      </dsp:nvSpPr>
      <dsp:spPr>
        <a:xfrm>
          <a:off x="4137751" y="0"/>
          <a:ext cx="1475025" cy="997196"/>
        </a:xfrm>
        <a:prstGeom prst="roundRect">
          <a:avLst>
            <a:gd name="adj" fmla="val 10000"/>
          </a:avLst>
        </a:prstGeom>
        <a:solidFill>
          <a:srgbClr val="5DAE5D"/>
        </a:solidFill>
        <a:ln w="19050" cap="flat" cmpd="sng" algn="ctr">
          <a:solidFill>
            <a:schemeClr val="bg1">
              <a:lumMod val="95000"/>
            </a:schemeClr>
          </a:solidFill>
          <a:prstDash val="solid"/>
          <a:miter lim="800000"/>
        </a:ln>
        <a:effectLst>
          <a:outerShdw blurRad="40000" dist="381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tx1">
                  <a:lumMod val="85000"/>
                  <a:lumOff val="15000"/>
                </a:schemeClr>
              </a:solidFill>
            </a:rPr>
            <a:t>CA Dashboard</a:t>
          </a:r>
        </a:p>
        <a:p>
          <a:pPr marL="0" lvl="0" indent="0" algn="ctr" defTabSz="533400">
            <a:lnSpc>
              <a:spcPct val="90000"/>
            </a:lnSpc>
            <a:spcBef>
              <a:spcPct val="0"/>
            </a:spcBef>
            <a:spcAft>
              <a:spcPct val="35000"/>
            </a:spcAft>
            <a:buNone/>
          </a:pPr>
          <a:r>
            <a:rPr lang="en-US" sz="1200" kern="1200">
              <a:solidFill>
                <a:schemeClr val="tx1">
                  <a:lumMod val="85000"/>
                  <a:lumOff val="15000"/>
                </a:schemeClr>
              </a:solidFill>
            </a:rPr>
            <a:t>Include Out-of-School and In-school Suspensions in rate computation</a:t>
          </a:r>
        </a:p>
      </dsp:txBody>
      <dsp:txXfrm>
        <a:off x="4166958" y="29207"/>
        <a:ext cx="1416611" cy="9387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C9A635-BD22-4F0E-9669-538A381D9AAE}">
      <dsp:nvSpPr>
        <dsp:cNvPr id="0" name=""/>
        <dsp:cNvSpPr/>
      </dsp:nvSpPr>
      <dsp:spPr>
        <a:xfrm>
          <a:off x="1498251" y="1760280"/>
          <a:ext cx="1096468" cy="1096468"/>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Dashboard State Indicators</a:t>
          </a:r>
        </a:p>
      </dsp:txBody>
      <dsp:txXfrm>
        <a:off x="1658825" y="1920854"/>
        <a:ext cx="775320" cy="775320"/>
      </dsp:txXfrm>
    </dsp:sp>
    <dsp:sp modelId="{BCE581D8-8554-43E3-93D9-B98947FBB0BC}">
      <dsp:nvSpPr>
        <dsp:cNvPr id="0" name=""/>
        <dsp:cNvSpPr/>
      </dsp:nvSpPr>
      <dsp:spPr>
        <a:xfrm rot="10800000">
          <a:off x="384177" y="2152267"/>
          <a:ext cx="1052799" cy="312493"/>
        </a:xfrm>
        <a:prstGeom prst="lef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EFCA215-2A87-449F-9765-CE37640AC1FE}">
      <dsp:nvSpPr>
        <dsp:cNvPr id="0" name=""/>
        <dsp:cNvSpPr/>
      </dsp:nvSpPr>
      <dsp:spPr>
        <a:xfrm>
          <a:off x="413" y="2001503"/>
          <a:ext cx="767527" cy="614022"/>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355600">
            <a:lnSpc>
              <a:spcPct val="90000"/>
            </a:lnSpc>
            <a:spcBef>
              <a:spcPct val="0"/>
            </a:spcBef>
            <a:spcAft>
              <a:spcPct val="35000"/>
            </a:spcAft>
            <a:buNone/>
          </a:pPr>
          <a:r>
            <a:rPr lang="en-US" sz="800" kern="1200"/>
            <a:t>Academic Performance</a:t>
          </a:r>
        </a:p>
      </dsp:txBody>
      <dsp:txXfrm>
        <a:off x="18397" y="2019487"/>
        <a:ext cx="731559" cy="578054"/>
      </dsp:txXfrm>
    </dsp:sp>
    <dsp:sp modelId="{8764BB1C-75A9-428E-AB9C-2F326E1D235D}">
      <dsp:nvSpPr>
        <dsp:cNvPr id="0" name=""/>
        <dsp:cNvSpPr/>
      </dsp:nvSpPr>
      <dsp:spPr>
        <a:xfrm rot="12960000">
          <a:off x="601116" y="1484597"/>
          <a:ext cx="1052799" cy="312493"/>
        </a:xfrm>
        <a:prstGeom prst="leftArrow">
          <a:avLst>
            <a:gd name="adj1" fmla="val 60000"/>
            <a:gd name="adj2" fmla="val 50000"/>
          </a:avLst>
        </a:prstGeom>
        <a:gradFill rotWithShape="0">
          <a:gsLst>
            <a:gs pos="0">
              <a:schemeClr val="accent5">
                <a:hueOff val="636001"/>
                <a:satOff val="2734"/>
                <a:lumOff val="-3059"/>
                <a:alphaOff val="0"/>
                <a:satMod val="103000"/>
                <a:lumMod val="102000"/>
                <a:tint val="94000"/>
              </a:schemeClr>
            </a:gs>
            <a:gs pos="50000">
              <a:schemeClr val="accent5">
                <a:hueOff val="636001"/>
                <a:satOff val="2734"/>
                <a:lumOff val="-3059"/>
                <a:alphaOff val="0"/>
                <a:satMod val="110000"/>
                <a:lumMod val="100000"/>
                <a:shade val="100000"/>
              </a:schemeClr>
            </a:gs>
            <a:gs pos="100000">
              <a:schemeClr val="accent5">
                <a:hueOff val="636001"/>
                <a:satOff val="2734"/>
                <a:lumOff val="-305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40120B2-720F-44E1-BB93-EF7A83980420}">
      <dsp:nvSpPr>
        <dsp:cNvPr id="0" name=""/>
        <dsp:cNvSpPr/>
      </dsp:nvSpPr>
      <dsp:spPr>
        <a:xfrm>
          <a:off x="317886" y="1024423"/>
          <a:ext cx="767527" cy="614022"/>
        </a:xfrm>
        <a:prstGeom prst="roundRect">
          <a:avLst>
            <a:gd name="adj" fmla="val 10000"/>
          </a:avLst>
        </a:prstGeom>
        <a:gradFill rotWithShape="0">
          <a:gsLst>
            <a:gs pos="0">
              <a:schemeClr val="accent5">
                <a:hueOff val="636001"/>
                <a:satOff val="2734"/>
                <a:lumOff val="-3059"/>
                <a:alphaOff val="0"/>
                <a:satMod val="103000"/>
                <a:lumMod val="102000"/>
                <a:tint val="94000"/>
              </a:schemeClr>
            </a:gs>
            <a:gs pos="50000">
              <a:schemeClr val="accent5">
                <a:hueOff val="636001"/>
                <a:satOff val="2734"/>
                <a:lumOff val="-3059"/>
                <a:alphaOff val="0"/>
                <a:satMod val="110000"/>
                <a:lumMod val="100000"/>
                <a:shade val="100000"/>
              </a:schemeClr>
            </a:gs>
            <a:gs pos="100000">
              <a:schemeClr val="accent5">
                <a:hueOff val="636001"/>
                <a:satOff val="2734"/>
                <a:lumOff val="-305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355600">
            <a:lnSpc>
              <a:spcPct val="90000"/>
            </a:lnSpc>
            <a:spcBef>
              <a:spcPct val="0"/>
            </a:spcBef>
            <a:spcAft>
              <a:spcPct val="35000"/>
            </a:spcAft>
            <a:buNone/>
          </a:pPr>
          <a:r>
            <a:rPr lang="en-US" sz="800" kern="1200"/>
            <a:t>English learner Progress</a:t>
          </a:r>
        </a:p>
      </dsp:txBody>
      <dsp:txXfrm>
        <a:off x="335870" y="1042407"/>
        <a:ext cx="731559" cy="578054"/>
      </dsp:txXfrm>
    </dsp:sp>
    <dsp:sp modelId="{E3C84C0C-2A3A-404E-AD9B-B5409E68E214}">
      <dsp:nvSpPr>
        <dsp:cNvPr id="0" name=""/>
        <dsp:cNvSpPr/>
      </dsp:nvSpPr>
      <dsp:spPr>
        <a:xfrm rot="15120000">
          <a:off x="1169070" y="1071954"/>
          <a:ext cx="1052799" cy="312493"/>
        </a:xfrm>
        <a:prstGeom prst="leftArrow">
          <a:avLst>
            <a:gd name="adj1" fmla="val 60000"/>
            <a:gd name="adj2" fmla="val 50000"/>
          </a:avLst>
        </a:prstGeom>
        <a:solidFill>
          <a:srgbClr val="555FAD"/>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5766983-8FB0-4BB5-9130-ED2794B4F7E1}">
      <dsp:nvSpPr>
        <dsp:cNvPr id="0" name=""/>
        <dsp:cNvSpPr/>
      </dsp:nvSpPr>
      <dsp:spPr>
        <a:xfrm>
          <a:off x="1149040" y="420554"/>
          <a:ext cx="767527" cy="614022"/>
        </a:xfrm>
        <a:prstGeom prst="roundRect">
          <a:avLst>
            <a:gd name="adj" fmla="val 10000"/>
          </a:avLst>
        </a:prstGeom>
        <a:solidFill>
          <a:srgbClr val="555FAD"/>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355600">
            <a:lnSpc>
              <a:spcPct val="90000"/>
            </a:lnSpc>
            <a:spcBef>
              <a:spcPct val="0"/>
            </a:spcBef>
            <a:spcAft>
              <a:spcPct val="35000"/>
            </a:spcAft>
            <a:buNone/>
          </a:pPr>
          <a:r>
            <a:rPr lang="en-US" sz="800" kern="1200"/>
            <a:t>Chronic Absenteeism</a:t>
          </a:r>
        </a:p>
      </dsp:txBody>
      <dsp:txXfrm>
        <a:off x="1167024" y="438538"/>
        <a:ext cx="731559" cy="578054"/>
      </dsp:txXfrm>
    </dsp:sp>
    <dsp:sp modelId="{5FD945BF-80C9-4915-856D-B09920076771}">
      <dsp:nvSpPr>
        <dsp:cNvPr id="0" name=""/>
        <dsp:cNvSpPr/>
      </dsp:nvSpPr>
      <dsp:spPr>
        <a:xfrm rot="17280000">
          <a:off x="1871100" y="1071954"/>
          <a:ext cx="1052799" cy="312493"/>
        </a:xfrm>
        <a:prstGeom prst="leftArrow">
          <a:avLst>
            <a:gd name="adj1" fmla="val 60000"/>
            <a:gd name="adj2" fmla="val 50000"/>
          </a:avLst>
        </a:prstGeom>
        <a:gradFill rotWithShape="0">
          <a:gsLst>
            <a:gs pos="0">
              <a:schemeClr val="accent5">
                <a:hueOff val="1908002"/>
                <a:satOff val="8203"/>
                <a:lumOff val="-9177"/>
                <a:alphaOff val="0"/>
                <a:satMod val="103000"/>
                <a:lumMod val="102000"/>
                <a:tint val="94000"/>
              </a:schemeClr>
            </a:gs>
            <a:gs pos="50000">
              <a:schemeClr val="accent5">
                <a:hueOff val="1908002"/>
                <a:satOff val="8203"/>
                <a:lumOff val="-9177"/>
                <a:alphaOff val="0"/>
                <a:satMod val="110000"/>
                <a:lumMod val="100000"/>
                <a:shade val="100000"/>
              </a:schemeClr>
            </a:gs>
            <a:gs pos="100000">
              <a:schemeClr val="accent5">
                <a:hueOff val="1908002"/>
                <a:satOff val="8203"/>
                <a:lumOff val="-917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9DE87D1-05A2-4FDC-BE4F-44185A43559F}">
      <dsp:nvSpPr>
        <dsp:cNvPr id="0" name=""/>
        <dsp:cNvSpPr/>
      </dsp:nvSpPr>
      <dsp:spPr>
        <a:xfrm>
          <a:off x="2176402" y="420554"/>
          <a:ext cx="767527" cy="614022"/>
        </a:xfrm>
        <a:prstGeom prst="roundRect">
          <a:avLst>
            <a:gd name="adj" fmla="val 10000"/>
          </a:avLst>
        </a:prstGeom>
        <a:gradFill rotWithShape="0">
          <a:gsLst>
            <a:gs pos="0">
              <a:schemeClr val="accent5">
                <a:hueOff val="1908002"/>
                <a:satOff val="8203"/>
                <a:lumOff val="-9177"/>
                <a:alphaOff val="0"/>
                <a:satMod val="103000"/>
                <a:lumMod val="102000"/>
                <a:tint val="94000"/>
              </a:schemeClr>
            </a:gs>
            <a:gs pos="50000">
              <a:schemeClr val="accent5">
                <a:hueOff val="1908002"/>
                <a:satOff val="8203"/>
                <a:lumOff val="-9177"/>
                <a:alphaOff val="0"/>
                <a:satMod val="110000"/>
                <a:lumMod val="100000"/>
                <a:shade val="100000"/>
              </a:schemeClr>
            </a:gs>
            <a:gs pos="100000">
              <a:schemeClr val="accent5">
                <a:hueOff val="1908002"/>
                <a:satOff val="8203"/>
                <a:lumOff val="-917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355600">
            <a:lnSpc>
              <a:spcPct val="90000"/>
            </a:lnSpc>
            <a:spcBef>
              <a:spcPct val="0"/>
            </a:spcBef>
            <a:spcAft>
              <a:spcPct val="35000"/>
            </a:spcAft>
            <a:buNone/>
          </a:pPr>
          <a:r>
            <a:rPr lang="en-US" sz="800" kern="1200"/>
            <a:t>Graduation Rate</a:t>
          </a:r>
        </a:p>
      </dsp:txBody>
      <dsp:txXfrm>
        <a:off x="2194386" y="438538"/>
        <a:ext cx="731559" cy="578054"/>
      </dsp:txXfrm>
    </dsp:sp>
    <dsp:sp modelId="{27ECCD4D-9F78-48B1-B023-C18A05F2C91D}">
      <dsp:nvSpPr>
        <dsp:cNvPr id="0" name=""/>
        <dsp:cNvSpPr/>
      </dsp:nvSpPr>
      <dsp:spPr>
        <a:xfrm rot="19440000">
          <a:off x="2439054" y="1484597"/>
          <a:ext cx="1052799" cy="312493"/>
        </a:xfrm>
        <a:prstGeom prst="leftArrow">
          <a:avLst>
            <a:gd name="adj1" fmla="val 60000"/>
            <a:gd name="adj2" fmla="val 50000"/>
          </a:avLst>
        </a:prstGeom>
        <a:solidFill>
          <a:srgbClr val="555FAD"/>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924551E-2142-4495-852C-B45DC5E26FD6}">
      <dsp:nvSpPr>
        <dsp:cNvPr id="0" name=""/>
        <dsp:cNvSpPr/>
      </dsp:nvSpPr>
      <dsp:spPr>
        <a:xfrm>
          <a:off x="3007556" y="1024423"/>
          <a:ext cx="767527" cy="614022"/>
        </a:xfrm>
        <a:prstGeom prst="roundRect">
          <a:avLst>
            <a:gd name="adj" fmla="val 10000"/>
          </a:avLst>
        </a:prstGeom>
        <a:solidFill>
          <a:srgbClr val="555FAD"/>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355600">
            <a:lnSpc>
              <a:spcPct val="90000"/>
            </a:lnSpc>
            <a:spcBef>
              <a:spcPct val="0"/>
            </a:spcBef>
            <a:spcAft>
              <a:spcPct val="35000"/>
            </a:spcAft>
            <a:buNone/>
          </a:pPr>
          <a:r>
            <a:rPr lang="en-US" sz="800" kern="1200"/>
            <a:t>Suspension Rate</a:t>
          </a:r>
        </a:p>
      </dsp:txBody>
      <dsp:txXfrm>
        <a:off x="3025540" y="1042407"/>
        <a:ext cx="731559" cy="578054"/>
      </dsp:txXfrm>
    </dsp:sp>
    <dsp:sp modelId="{79E716F5-806E-4F3B-80A2-97B3AD6EABFC}">
      <dsp:nvSpPr>
        <dsp:cNvPr id="0" name=""/>
        <dsp:cNvSpPr/>
      </dsp:nvSpPr>
      <dsp:spPr>
        <a:xfrm>
          <a:off x="2655993" y="2152267"/>
          <a:ext cx="1052799" cy="312493"/>
        </a:xfrm>
        <a:prstGeom prst="leftArrow">
          <a:avLst>
            <a:gd name="adj1" fmla="val 60000"/>
            <a:gd name="adj2" fmla="val 50000"/>
          </a:avLst>
        </a:prstGeom>
        <a:gradFill rotWithShape="0">
          <a:gsLst>
            <a:gs pos="0">
              <a:schemeClr val="accent5">
                <a:hueOff val="3180003"/>
                <a:satOff val="13671"/>
                <a:lumOff val="-15295"/>
                <a:alphaOff val="0"/>
                <a:satMod val="103000"/>
                <a:lumMod val="102000"/>
                <a:tint val="94000"/>
              </a:schemeClr>
            </a:gs>
            <a:gs pos="50000">
              <a:schemeClr val="accent5">
                <a:hueOff val="3180003"/>
                <a:satOff val="13671"/>
                <a:lumOff val="-15295"/>
                <a:alphaOff val="0"/>
                <a:satMod val="110000"/>
                <a:lumMod val="100000"/>
                <a:shade val="100000"/>
              </a:schemeClr>
            </a:gs>
            <a:gs pos="100000">
              <a:schemeClr val="accent5">
                <a:hueOff val="3180003"/>
                <a:satOff val="13671"/>
                <a:lumOff val="-1529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98B0BD7-3452-4B55-AB0E-D98CE1699737}">
      <dsp:nvSpPr>
        <dsp:cNvPr id="0" name=""/>
        <dsp:cNvSpPr/>
      </dsp:nvSpPr>
      <dsp:spPr>
        <a:xfrm>
          <a:off x="3325029" y="2001503"/>
          <a:ext cx="767527" cy="614022"/>
        </a:xfrm>
        <a:prstGeom prst="roundRect">
          <a:avLst>
            <a:gd name="adj" fmla="val 10000"/>
          </a:avLst>
        </a:prstGeom>
        <a:gradFill rotWithShape="0">
          <a:gsLst>
            <a:gs pos="0">
              <a:schemeClr val="accent5">
                <a:hueOff val="3180003"/>
                <a:satOff val="13671"/>
                <a:lumOff val="-15295"/>
                <a:alphaOff val="0"/>
                <a:satMod val="103000"/>
                <a:lumMod val="102000"/>
                <a:tint val="94000"/>
              </a:schemeClr>
            </a:gs>
            <a:gs pos="50000">
              <a:schemeClr val="accent5">
                <a:hueOff val="3180003"/>
                <a:satOff val="13671"/>
                <a:lumOff val="-15295"/>
                <a:alphaOff val="0"/>
                <a:satMod val="110000"/>
                <a:lumMod val="100000"/>
                <a:shade val="100000"/>
              </a:schemeClr>
            </a:gs>
            <a:gs pos="100000">
              <a:schemeClr val="accent5">
                <a:hueOff val="3180003"/>
                <a:satOff val="13671"/>
                <a:lumOff val="-1529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355600">
            <a:lnSpc>
              <a:spcPct val="90000"/>
            </a:lnSpc>
            <a:spcBef>
              <a:spcPct val="0"/>
            </a:spcBef>
            <a:spcAft>
              <a:spcPct val="35000"/>
            </a:spcAft>
            <a:buNone/>
          </a:pPr>
          <a:r>
            <a:rPr lang="en-US" sz="800" kern="1200"/>
            <a:t>College/Career</a:t>
          </a:r>
        </a:p>
      </dsp:txBody>
      <dsp:txXfrm>
        <a:off x="3343013" y="2019487"/>
        <a:ext cx="731559" cy="5780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29E6FA-9B5E-4F50-82B9-7FB2CCE30AD6}">
      <dsp:nvSpPr>
        <dsp:cNvPr id="0" name=""/>
        <dsp:cNvSpPr/>
      </dsp:nvSpPr>
      <dsp:spPr>
        <a:xfrm>
          <a:off x="3250" y="0"/>
          <a:ext cx="3127213" cy="4756825"/>
        </a:xfrm>
        <a:prstGeom prst="roundRect">
          <a:avLst>
            <a:gd name="adj" fmla="val 10000"/>
          </a:avLst>
        </a:prstGeom>
        <a:solidFill>
          <a:srgbClr val="F4ECEF"/>
        </a:solidFill>
        <a:ln>
          <a:noFill/>
        </a:ln>
        <a:effectLst>
          <a:outerShdw blurRad="63500" algn="ctr"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a:solidFill>
                <a:srgbClr val="174A9F"/>
              </a:solidFill>
              <a:latin typeface="Arial"/>
              <a:ea typeface="+mn-ea"/>
              <a:cs typeface="+mn-cs"/>
            </a:rPr>
            <a:t>Title I Part A Basic Targeted</a:t>
          </a:r>
        </a:p>
      </dsp:txBody>
      <dsp:txXfrm>
        <a:off x="3250" y="0"/>
        <a:ext cx="3127213" cy="1427047"/>
      </dsp:txXfrm>
    </dsp:sp>
    <dsp:sp modelId="{E81CA0BE-D010-46B6-8A3B-852097E280E1}">
      <dsp:nvSpPr>
        <dsp:cNvPr id="0" name=""/>
        <dsp:cNvSpPr/>
      </dsp:nvSpPr>
      <dsp:spPr>
        <a:xfrm>
          <a:off x="315972" y="1428441"/>
          <a:ext cx="2501770" cy="1434247"/>
        </a:xfrm>
        <a:prstGeom prst="roundRect">
          <a:avLst>
            <a:gd name="adj" fmla="val 10000"/>
          </a:avLst>
        </a:prstGeom>
        <a:solidFill>
          <a:srgbClr val="555FAD"/>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solidFill>
                <a:srgbClr val="FFFFFF"/>
              </a:solidFill>
              <a:latin typeface="Arial"/>
              <a:ea typeface="+mn-ea"/>
              <a:cs typeface="+mn-cs"/>
            </a:rPr>
            <a:t>Submit Program 122 record</a:t>
          </a:r>
        </a:p>
      </dsp:txBody>
      <dsp:txXfrm>
        <a:off x="357980" y="1470449"/>
        <a:ext cx="2417754" cy="1350231"/>
      </dsp:txXfrm>
    </dsp:sp>
    <dsp:sp modelId="{59122518-48EC-4D01-8DD9-3278D2F34037}">
      <dsp:nvSpPr>
        <dsp:cNvPr id="0" name=""/>
        <dsp:cNvSpPr/>
      </dsp:nvSpPr>
      <dsp:spPr>
        <a:xfrm>
          <a:off x="315972" y="3083342"/>
          <a:ext cx="2501770" cy="1434247"/>
        </a:xfrm>
        <a:prstGeom prst="roundRect">
          <a:avLst>
            <a:gd name="adj" fmla="val 10000"/>
          </a:avLst>
        </a:prstGeom>
        <a:solidFill>
          <a:srgbClr val="555FAD"/>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solidFill>
                <a:srgbClr val="FFFFFF"/>
              </a:solidFill>
              <a:latin typeface="Arial"/>
              <a:ea typeface="+mn-ea"/>
              <a:cs typeface="+mn-cs"/>
            </a:rPr>
            <a:t>Review Report 5.2</a:t>
          </a:r>
        </a:p>
      </dsp:txBody>
      <dsp:txXfrm>
        <a:off x="357980" y="3125350"/>
        <a:ext cx="2417754" cy="1350231"/>
      </dsp:txXfrm>
    </dsp:sp>
    <dsp:sp modelId="{52781D21-4EC0-46FC-8AAD-167C00AA249E}">
      <dsp:nvSpPr>
        <dsp:cNvPr id="0" name=""/>
        <dsp:cNvSpPr/>
      </dsp:nvSpPr>
      <dsp:spPr>
        <a:xfrm>
          <a:off x="3365004" y="0"/>
          <a:ext cx="3127213" cy="4756825"/>
        </a:xfrm>
        <a:prstGeom prst="roundRect">
          <a:avLst>
            <a:gd name="adj" fmla="val 10000"/>
          </a:avLst>
        </a:prstGeom>
        <a:solidFill>
          <a:srgbClr val="F4ECEF"/>
        </a:solidFill>
        <a:ln>
          <a:noFill/>
        </a:ln>
        <a:effectLst>
          <a:outerShdw blurRad="63500" algn="ctr"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a:solidFill>
                <a:srgbClr val="174A9F"/>
              </a:solidFill>
              <a:latin typeface="Arial"/>
              <a:ea typeface="+mn-ea"/>
              <a:cs typeface="+mn-cs"/>
            </a:rPr>
            <a:t>Title I Part A Basic School wide</a:t>
          </a:r>
        </a:p>
      </dsp:txBody>
      <dsp:txXfrm>
        <a:off x="3365004" y="0"/>
        <a:ext cx="3127213" cy="1427047"/>
      </dsp:txXfrm>
    </dsp:sp>
    <dsp:sp modelId="{2E23C30F-644A-4E0B-972A-EB164D68577B}">
      <dsp:nvSpPr>
        <dsp:cNvPr id="0" name=""/>
        <dsp:cNvSpPr/>
      </dsp:nvSpPr>
      <dsp:spPr>
        <a:xfrm>
          <a:off x="3677726" y="1428441"/>
          <a:ext cx="2501770" cy="1434247"/>
        </a:xfrm>
        <a:prstGeom prst="roundRect">
          <a:avLst>
            <a:gd name="adj" fmla="val 10000"/>
          </a:avLst>
        </a:prstGeom>
        <a:solidFill>
          <a:srgbClr val="FF745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solidFill>
                <a:srgbClr val="FFFFFF"/>
              </a:solidFill>
              <a:latin typeface="Arial"/>
              <a:ea typeface="+mn-ea"/>
              <a:cs typeface="+mn-cs"/>
            </a:rPr>
            <a:t>Do not submit program record.</a:t>
          </a:r>
        </a:p>
        <a:p>
          <a:pPr marL="0" lvl="0" indent="0" algn="ctr" defTabSz="622300">
            <a:lnSpc>
              <a:spcPct val="90000"/>
            </a:lnSpc>
            <a:spcBef>
              <a:spcPct val="0"/>
            </a:spcBef>
            <a:spcAft>
              <a:spcPct val="35000"/>
            </a:spcAft>
            <a:buNone/>
          </a:pPr>
          <a:r>
            <a:rPr lang="en-US" sz="1400" kern="1200">
              <a:solidFill>
                <a:srgbClr val="FFFFFF"/>
              </a:solidFill>
              <a:latin typeface="Arial"/>
              <a:ea typeface="+mn-ea"/>
              <a:cs typeface="+mn-cs"/>
            </a:rPr>
            <a:t>Certify in CARS that school is operating as a school wide school</a:t>
          </a:r>
          <a:r>
            <a:rPr lang="en-US" sz="2800" kern="1200">
              <a:solidFill>
                <a:srgbClr val="FFFFFF"/>
              </a:solidFill>
              <a:latin typeface="Arial"/>
              <a:ea typeface="+mn-ea"/>
              <a:cs typeface="+mn-cs"/>
            </a:rPr>
            <a:t>.</a:t>
          </a:r>
        </a:p>
      </dsp:txBody>
      <dsp:txXfrm>
        <a:off x="3719734" y="1470449"/>
        <a:ext cx="2417754" cy="1350231"/>
      </dsp:txXfrm>
    </dsp:sp>
    <dsp:sp modelId="{8D739515-ABAC-4C90-9BFE-51FFB8DF27B6}">
      <dsp:nvSpPr>
        <dsp:cNvPr id="0" name=""/>
        <dsp:cNvSpPr/>
      </dsp:nvSpPr>
      <dsp:spPr>
        <a:xfrm>
          <a:off x="3677726" y="3083342"/>
          <a:ext cx="2501770" cy="1434247"/>
        </a:xfrm>
        <a:prstGeom prst="roundRect">
          <a:avLst>
            <a:gd name="adj" fmla="val 10000"/>
          </a:avLst>
        </a:prstGeom>
        <a:solidFill>
          <a:srgbClr val="FF745F"/>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solidFill>
                <a:srgbClr val="FFFFFF"/>
              </a:solidFill>
              <a:latin typeface="Arial"/>
              <a:ea typeface="+mn-ea"/>
              <a:cs typeface="+mn-cs"/>
            </a:rPr>
            <a:t>Review Report 5.1. Upon CARS certification, total school enrollment count should automatically reflect under the School wide column. </a:t>
          </a:r>
        </a:p>
      </dsp:txBody>
      <dsp:txXfrm>
        <a:off x="3719734" y="3125350"/>
        <a:ext cx="2417754" cy="13502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136E86-A301-47DF-886B-A688162B6E1C}">
      <dsp:nvSpPr>
        <dsp:cNvPr id="0" name=""/>
        <dsp:cNvSpPr/>
      </dsp:nvSpPr>
      <dsp:spPr>
        <a:xfrm>
          <a:off x="0" y="2137424"/>
          <a:ext cx="6165507" cy="140238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This collection is one piece of larger annual collection of incidents </a:t>
          </a:r>
        </a:p>
      </dsp:txBody>
      <dsp:txXfrm>
        <a:off x="0" y="2137424"/>
        <a:ext cx="6165507" cy="757286"/>
      </dsp:txXfrm>
    </dsp:sp>
    <dsp:sp modelId="{4ECF86DC-B281-4A71-B0F3-E16F68BAB6C4}">
      <dsp:nvSpPr>
        <dsp:cNvPr id="0" name=""/>
        <dsp:cNvSpPr/>
      </dsp:nvSpPr>
      <dsp:spPr>
        <a:xfrm>
          <a:off x="0" y="2866662"/>
          <a:ext cx="3082753" cy="64509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t>Incidents involving violations of Education Code 48900 and 48915</a:t>
          </a:r>
        </a:p>
      </dsp:txBody>
      <dsp:txXfrm>
        <a:off x="0" y="2866662"/>
        <a:ext cx="3082753" cy="645095"/>
      </dsp:txXfrm>
    </dsp:sp>
    <dsp:sp modelId="{AAE605F9-8BA5-4533-8700-07B2869995AA}">
      <dsp:nvSpPr>
        <dsp:cNvPr id="0" name=""/>
        <dsp:cNvSpPr/>
      </dsp:nvSpPr>
      <dsp:spPr>
        <a:xfrm>
          <a:off x="3082753" y="2866662"/>
          <a:ext cx="3082753" cy="645095"/>
        </a:xfrm>
        <a:prstGeom prst="rect">
          <a:avLst/>
        </a:prstGeom>
        <a:solidFill>
          <a:schemeClr val="accent5">
            <a:tint val="40000"/>
            <a:alpha val="90000"/>
            <a:hueOff val="2877526"/>
            <a:satOff val="-20990"/>
            <a:lumOff val="-2979"/>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t>Incidents resulting in restraint or seclusion even if they were not associated with E.C. 48900 or 48915</a:t>
          </a:r>
        </a:p>
      </dsp:txBody>
      <dsp:txXfrm>
        <a:off x="3082753" y="2866662"/>
        <a:ext cx="3082753" cy="645095"/>
      </dsp:txXfrm>
    </dsp:sp>
    <dsp:sp modelId="{4B57E350-E73E-45E1-92E3-000D8CB7245C}">
      <dsp:nvSpPr>
        <dsp:cNvPr id="0" name=""/>
        <dsp:cNvSpPr/>
      </dsp:nvSpPr>
      <dsp:spPr>
        <a:xfrm rot="10800000">
          <a:off x="0" y="1596"/>
          <a:ext cx="6165507" cy="2156863"/>
        </a:xfrm>
        <a:prstGeom prst="upArrowCallout">
          <a:avLst/>
        </a:prstGeom>
        <a:solidFill>
          <a:schemeClr val="accent5">
            <a:hueOff val="3180003"/>
            <a:satOff val="13671"/>
            <a:lumOff val="-152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kern="1200"/>
            <a:t>All incidents occurring in the academic year resulting in the use of behavioral restraints or seclusion even if they were not a result of a violation of Education Code Sections 48900 and 48915 (suspension and expulsion offenses)</a:t>
          </a:r>
        </a:p>
      </dsp:txBody>
      <dsp:txXfrm rot="10800000">
        <a:off x="0" y="1596"/>
        <a:ext cx="6165507" cy="140146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3CC582-1AAD-43EF-BB51-67D336CF2BDB}">
      <dsp:nvSpPr>
        <dsp:cNvPr id="0" name=""/>
        <dsp:cNvSpPr/>
      </dsp:nvSpPr>
      <dsp:spPr>
        <a:xfrm>
          <a:off x="2597388" y="2393075"/>
          <a:ext cx="1921356" cy="1921356"/>
        </a:xfrm>
        <a:prstGeom prst="ellipse">
          <a:avLst/>
        </a:prstGeom>
        <a:gradFill rotWithShape="0">
          <a:gsLst>
            <a:gs pos="0">
              <a:srgbClr val="C00000"/>
            </a:gs>
            <a:gs pos="50000">
              <a:srgbClr val="C00000"/>
            </a:gs>
            <a:gs pos="100000">
              <a:srgbClr val="C00000"/>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a:lnSpc>
              <a:spcPct val="90000"/>
            </a:lnSpc>
            <a:spcBef>
              <a:spcPct val="0"/>
            </a:spcBef>
            <a:spcAft>
              <a:spcPct val="35000"/>
            </a:spcAft>
            <a:buNone/>
          </a:pPr>
          <a:r>
            <a:rPr lang="en-US" sz="2900" kern="1200"/>
            <a:t>Incident</a:t>
          </a:r>
        </a:p>
      </dsp:txBody>
      <dsp:txXfrm>
        <a:off x="2878764" y="2674451"/>
        <a:ext cx="1358604" cy="1358604"/>
      </dsp:txXfrm>
    </dsp:sp>
    <dsp:sp modelId="{15DA505D-8F2E-413C-8DCC-B5F0339EC274}">
      <dsp:nvSpPr>
        <dsp:cNvPr id="0" name=""/>
        <dsp:cNvSpPr/>
      </dsp:nvSpPr>
      <dsp:spPr>
        <a:xfrm rot="11700000">
          <a:off x="885232" y="2588733"/>
          <a:ext cx="1679102" cy="54758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40EC0AF-0247-449D-A923-075AA8CCBB98}">
      <dsp:nvSpPr>
        <dsp:cNvPr id="0" name=""/>
        <dsp:cNvSpPr/>
      </dsp:nvSpPr>
      <dsp:spPr>
        <a:xfrm>
          <a:off x="1195" y="1915119"/>
          <a:ext cx="1825288" cy="1460230"/>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a:latin typeface="Tahoma" panose="020B0604030504040204" pitchFamily="34" charset="0"/>
              <a:ea typeface="Tahoma" panose="020B0604030504040204" pitchFamily="34" charset="0"/>
              <a:cs typeface="Tahoma" panose="020B0604030504040204" pitchFamily="34" charset="0"/>
            </a:rPr>
            <a:t>Incident date</a:t>
          </a:r>
        </a:p>
      </dsp:txBody>
      <dsp:txXfrm>
        <a:off x="43964" y="1957888"/>
        <a:ext cx="1739750" cy="1374692"/>
      </dsp:txXfrm>
    </dsp:sp>
    <dsp:sp modelId="{0114F2D9-009A-45DA-BA28-CB8BBDF493B2}">
      <dsp:nvSpPr>
        <dsp:cNvPr id="0" name=""/>
        <dsp:cNvSpPr/>
      </dsp:nvSpPr>
      <dsp:spPr>
        <a:xfrm rot="14700000">
          <a:off x="1916405" y="1359829"/>
          <a:ext cx="1679102" cy="54758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3BDEB28-8AC2-4360-85B8-53B771DCF1B6}">
      <dsp:nvSpPr>
        <dsp:cNvPr id="0" name=""/>
        <dsp:cNvSpPr/>
      </dsp:nvSpPr>
      <dsp:spPr>
        <a:xfrm>
          <a:off x="1488502" y="142615"/>
          <a:ext cx="1825288" cy="1460230"/>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a:latin typeface="Tahoma" panose="020B0604030504040204" pitchFamily="34" charset="0"/>
              <a:ea typeface="Tahoma" panose="020B0604030504040204" pitchFamily="34" charset="0"/>
              <a:cs typeface="Tahoma" panose="020B0604030504040204" pitchFamily="34" charset="0"/>
            </a:rPr>
            <a:t>Students involved</a:t>
          </a:r>
        </a:p>
      </dsp:txBody>
      <dsp:txXfrm>
        <a:off x="1531271" y="185384"/>
        <a:ext cx="1739750" cy="1374692"/>
      </dsp:txXfrm>
    </dsp:sp>
    <dsp:sp modelId="{9A5621B7-C7EE-4EC6-AE17-0B560D4A7ACE}">
      <dsp:nvSpPr>
        <dsp:cNvPr id="0" name=""/>
        <dsp:cNvSpPr/>
      </dsp:nvSpPr>
      <dsp:spPr>
        <a:xfrm rot="17700000">
          <a:off x="3520626" y="1359829"/>
          <a:ext cx="1679102" cy="54758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DAB8DD4-E3E9-42AD-B54F-B071C30183D6}">
      <dsp:nvSpPr>
        <dsp:cNvPr id="0" name=""/>
        <dsp:cNvSpPr/>
      </dsp:nvSpPr>
      <dsp:spPr>
        <a:xfrm>
          <a:off x="3802342" y="142615"/>
          <a:ext cx="1825288" cy="1460230"/>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a:latin typeface="Tahoma" panose="020B0604030504040204" pitchFamily="34" charset="0"/>
              <a:ea typeface="Tahoma" panose="020B0604030504040204" pitchFamily="34" charset="0"/>
              <a:cs typeface="Tahoma" panose="020B0604030504040204" pitchFamily="34" charset="0"/>
            </a:rPr>
            <a:t>Student Offense</a:t>
          </a:r>
        </a:p>
        <a:p>
          <a:pPr marL="171450" lvl="1" indent="-171450" algn="l" defTabSz="711200">
            <a:lnSpc>
              <a:spcPct val="90000"/>
            </a:lnSpc>
            <a:spcBef>
              <a:spcPct val="0"/>
            </a:spcBef>
            <a:spcAft>
              <a:spcPct val="15000"/>
            </a:spcAft>
            <a:buChar char="•"/>
          </a:pPr>
          <a:r>
            <a:rPr lang="en-US" sz="1600" kern="1200">
              <a:latin typeface="Tahoma" panose="020B0604030504040204" pitchFamily="34" charset="0"/>
              <a:ea typeface="Tahoma" panose="020B0604030504040204" pitchFamily="34" charset="0"/>
              <a:cs typeface="Tahoma" panose="020B0604030504040204" pitchFamily="34" charset="0"/>
            </a:rPr>
            <a:t>Reportable E.C. 48900 or 48915</a:t>
          </a:r>
        </a:p>
      </dsp:txBody>
      <dsp:txXfrm>
        <a:off x="3845111" y="185384"/>
        <a:ext cx="1739750" cy="1374692"/>
      </dsp:txXfrm>
    </dsp:sp>
    <dsp:sp modelId="{E97235A3-CDEE-4A3D-86CB-9498E492424C}">
      <dsp:nvSpPr>
        <dsp:cNvPr id="0" name=""/>
        <dsp:cNvSpPr/>
      </dsp:nvSpPr>
      <dsp:spPr>
        <a:xfrm rot="20700000">
          <a:off x="4551799" y="2588733"/>
          <a:ext cx="1679102" cy="547586"/>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C98A23F-42A5-437A-9A08-83D57D0266CB}">
      <dsp:nvSpPr>
        <dsp:cNvPr id="0" name=""/>
        <dsp:cNvSpPr/>
      </dsp:nvSpPr>
      <dsp:spPr>
        <a:xfrm>
          <a:off x="5289650" y="1915119"/>
          <a:ext cx="1825288" cy="1460230"/>
        </a:xfrm>
        <a:prstGeom prst="roundRect">
          <a:avLst>
            <a:gd name="adj" fmla="val 10000"/>
          </a:avLst>
        </a:prstGeom>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1"/>
        </a:lnRef>
        <a:fillRef idx="3">
          <a:schemeClr val="accent1"/>
        </a:fillRef>
        <a:effectRef idx="3">
          <a:schemeClr val="accent1"/>
        </a:effectRef>
        <a:fontRef idx="minor">
          <a:schemeClr val="lt1"/>
        </a:fontRef>
      </dsp:style>
      <dsp:txBody>
        <a:bodyPr spcFirstLastPara="0" vert="horz" wrap="square" lIns="34290" tIns="34290" rIns="34290" bIns="34290" numCol="1" spcCol="1270" anchor="ctr" anchorCtr="0">
          <a:noAutofit/>
        </a:bodyPr>
        <a:lstStyle/>
        <a:p>
          <a:pPr marL="0" lvl="0" indent="0" algn="l" defTabSz="800100">
            <a:lnSpc>
              <a:spcPct val="90000"/>
            </a:lnSpc>
            <a:spcBef>
              <a:spcPct val="0"/>
            </a:spcBef>
            <a:spcAft>
              <a:spcPct val="35000"/>
            </a:spcAft>
            <a:buNone/>
          </a:pPr>
          <a:r>
            <a:rPr lang="en-US" sz="1800" kern="1200">
              <a:latin typeface="Tahoma" panose="020B0604030504040204" pitchFamily="34" charset="0"/>
              <a:ea typeface="Tahoma" panose="020B0604030504040204" pitchFamily="34" charset="0"/>
              <a:cs typeface="Tahoma" panose="020B0604030504040204" pitchFamily="34" charset="0"/>
            </a:rPr>
            <a:t>Incident Results</a:t>
          </a:r>
        </a:p>
        <a:p>
          <a:pPr marL="114300" lvl="1" indent="-114300" algn="l" defTabSz="622300">
            <a:lnSpc>
              <a:spcPct val="90000"/>
            </a:lnSpc>
            <a:spcBef>
              <a:spcPct val="0"/>
            </a:spcBef>
            <a:spcAft>
              <a:spcPct val="15000"/>
            </a:spcAft>
            <a:buChar char="•"/>
          </a:pPr>
          <a:r>
            <a:rPr lang="en-US" sz="1400" kern="1200">
              <a:latin typeface="Tahoma" panose="020B0604030504040204" pitchFamily="34" charset="0"/>
              <a:ea typeface="Tahoma" panose="020B0604030504040204" pitchFamily="34" charset="0"/>
              <a:cs typeface="Tahoma" panose="020B0604030504040204" pitchFamily="34" charset="0"/>
            </a:rPr>
            <a:t>Suspension, expulsion, restraint, seclusion, etc.</a:t>
          </a:r>
        </a:p>
      </dsp:txBody>
      <dsp:txXfrm>
        <a:off x="5332419" y="1957888"/>
        <a:ext cx="1739750" cy="13746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A924F0-7D3C-4ABB-9FF2-E4836F2D45EC}">
      <dsp:nvSpPr>
        <dsp:cNvPr id="0" name=""/>
        <dsp:cNvSpPr/>
      </dsp:nvSpPr>
      <dsp:spPr>
        <a:xfrm>
          <a:off x="672319" y="0"/>
          <a:ext cx="4552627" cy="4552627"/>
        </a:xfrm>
        <a:prstGeom prst="ellipse">
          <a:avLst/>
        </a:prstGeom>
        <a:solidFill>
          <a:srgbClr val="FF5050"/>
        </a:solidFill>
        <a:ln w="25400" cap="flat" cmpd="sng" algn="ctr">
          <a:solidFill>
            <a:srgbClr val="FFFFFF">
              <a:hueOff val="0"/>
              <a:satOff val="0"/>
              <a:lumOff val="0"/>
              <a:alphaOff val="0"/>
            </a:srgbClr>
          </a:solidFill>
          <a:prstDash val="solid"/>
          <a:miter lim="800000"/>
        </a:ln>
        <a:effectLst>
          <a:outerShdw blurRad="50800" dist="889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n-US" sz="3500" kern="1200">
              <a:solidFill>
                <a:srgbClr val="FFFFFF"/>
              </a:solidFill>
              <a:latin typeface="Arial"/>
              <a:ea typeface="+mn-ea"/>
              <a:cs typeface="+mn-cs"/>
            </a:rPr>
            <a:t>Incident</a:t>
          </a:r>
        </a:p>
        <a:p>
          <a:pPr marL="0" lvl="0" indent="0" algn="ctr" defTabSz="1555750">
            <a:lnSpc>
              <a:spcPct val="90000"/>
            </a:lnSpc>
            <a:spcBef>
              <a:spcPct val="0"/>
            </a:spcBef>
            <a:spcAft>
              <a:spcPct val="35000"/>
            </a:spcAft>
            <a:buNone/>
          </a:pPr>
          <a:endParaRPr lang="en-US" sz="3500" kern="1200">
            <a:solidFill>
              <a:srgbClr val="FFFFFF"/>
            </a:solidFill>
            <a:latin typeface="Arial"/>
            <a:ea typeface="+mn-ea"/>
            <a:cs typeface="+mn-cs"/>
          </a:endParaRPr>
        </a:p>
      </dsp:txBody>
      <dsp:txXfrm>
        <a:off x="1810476" y="1471514"/>
        <a:ext cx="2276313" cy="160959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702E11-446E-4F28-94A6-17812B5BC4A5}">
      <dsp:nvSpPr>
        <dsp:cNvPr id="0" name=""/>
        <dsp:cNvSpPr/>
      </dsp:nvSpPr>
      <dsp:spPr>
        <a:xfrm>
          <a:off x="693580" y="-52066"/>
          <a:ext cx="2216724" cy="2216724"/>
        </a:xfrm>
        <a:prstGeom prst="ellipse">
          <a:avLst/>
        </a:prstGeom>
        <a:solidFill>
          <a:schemeClr val="accent6">
            <a:lumMod val="75000"/>
          </a:schemeClr>
        </a:solidFill>
        <a:ln w="38100" cap="flat" cmpd="sng" algn="ctr">
          <a:solidFill>
            <a:srgbClr val="FFFFFF"/>
          </a:solidFill>
          <a:prstDash val="solid"/>
          <a:miter lim="800000"/>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56896" tIns="56896" rIns="56896" bIns="56896" numCol="1" spcCol="1270" anchor="ctr" anchorCtr="0">
          <a:noAutofit/>
        </a:bodyPr>
        <a:lstStyle/>
        <a:p>
          <a:pPr marL="0" lvl="0" indent="0" algn="ctr" defTabSz="355600">
            <a:lnSpc>
              <a:spcPct val="90000"/>
            </a:lnSpc>
            <a:spcBef>
              <a:spcPct val="0"/>
            </a:spcBef>
            <a:spcAft>
              <a:spcPct val="35000"/>
            </a:spcAft>
            <a:buNone/>
          </a:pPr>
          <a:r>
            <a:rPr lang="en-US" sz="800" b="1" kern="1200">
              <a:solidFill>
                <a:schemeClr val="bg1"/>
              </a:solidFill>
              <a:latin typeface="Arial"/>
              <a:ea typeface="+mn-ea"/>
              <a:cs typeface="+mn-cs"/>
            </a:rPr>
            <a:t>Student</a:t>
          </a:r>
        </a:p>
      </dsp:txBody>
      <dsp:txXfrm>
        <a:off x="1528028" y="107464"/>
        <a:ext cx="547827" cy="235118"/>
      </dsp:txXfrm>
    </dsp:sp>
    <dsp:sp modelId="{738F3240-B1D1-4FC6-97A3-58EF869ABF37}">
      <dsp:nvSpPr>
        <dsp:cNvPr id="0" name=""/>
        <dsp:cNvSpPr/>
      </dsp:nvSpPr>
      <dsp:spPr>
        <a:xfrm>
          <a:off x="833635" y="397980"/>
          <a:ext cx="1936613" cy="1870809"/>
        </a:xfrm>
        <a:prstGeom prst="ellipse">
          <a:avLst/>
        </a:prstGeom>
        <a:solidFill>
          <a:schemeClr val="accent6">
            <a:lumMod val="40000"/>
            <a:lumOff val="60000"/>
          </a:scheme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endParaRPr lang="en-US" sz="1000" b="1" kern="1200">
            <a:solidFill>
              <a:srgbClr val="FF0000"/>
            </a:solidFill>
            <a:latin typeface="Arial"/>
            <a:ea typeface="+mn-ea"/>
            <a:cs typeface="+mn-cs"/>
          </a:endParaRPr>
        </a:p>
        <a:p>
          <a:pPr marL="0" lvl="0" indent="0" algn="ctr" defTabSz="444500">
            <a:lnSpc>
              <a:spcPct val="90000"/>
            </a:lnSpc>
            <a:spcBef>
              <a:spcPct val="0"/>
            </a:spcBef>
            <a:spcAft>
              <a:spcPct val="35000"/>
            </a:spcAft>
            <a:buNone/>
          </a:pPr>
          <a:r>
            <a:rPr lang="en-US" sz="1000" b="1" kern="1200">
              <a:solidFill>
                <a:srgbClr val="FF0000"/>
              </a:solidFill>
              <a:latin typeface="Arial"/>
              <a:ea typeface="+mn-ea"/>
              <a:cs typeface="+mn-cs"/>
            </a:rPr>
            <a:t>       </a:t>
          </a:r>
          <a:r>
            <a:rPr lang="en-US" sz="900" b="1" kern="1200">
              <a:solidFill>
                <a:srgbClr val="FF0000"/>
              </a:solidFill>
              <a:latin typeface="Arial"/>
              <a:ea typeface="+mn-ea"/>
              <a:cs typeface="+mn-cs"/>
            </a:rPr>
            <a:t>Offense</a:t>
          </a:r>
          <a:endParaRPr lang="en-US" sz="700" b="1" kern="1200">
            <a:solidFill>
              <a:srgbClr val="FF0000"/>
            </a:solidFill>
            <a:latin typeface="Arial"/>
            <a:ea typeface="+mn-ea"/>
            <a:cs typeface="+mn-cs"/>
          </a:endParaRPr>
        </a:p>
      </dsp:txBody>
      <dsp:txXfrm>
        <a:off x="1482873" y="566276"/>
        <a:ext cx="638137" cy="248036"/>
      </dsp:txXfrm>
    </dsp:sp>
    <dsp:sp modelId="{D4A53426-483E-4C46-994E-DBEA9C7844E7}">
      <dsp:nvSpPr>
        <dsp:cNvPr id="0" name=""/>
        <dsp:cNvSpPr/>
      </dsp:nvSpPr>
      <dsp:spPr>
        <a:xfrm>
          <a:off x="1248281" y="1108362"/>
          <a:ext cx="1108362" cy="1108362"/>
        </a:xfrm>
        <a:prstGeom prst="ellipse">
          <a:avLst/>
        </a:prstGeom>
        <a:solidFill>
          <a:schemeClr val="accent6">
            <a:lumMod val="20000"/>
            <a:lumOff val="80000"/>
          </a:scheme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a:solidFill>
                <a:schemeClr val="tx2"/>
              </a:solidFill>
              <a:latin typeface="Arial"/>
              <a:ea typeface="+mn-ea"/>
              <a:cs typeface="+mn-cs"/>
            </a:rPr>
            <a:t>Result</a:t>
          </a:r>
        </a:p>
      </dsp:txBody>
      <dsp:txXfrm>
        <a:off x="1410597" y="1385452"/>
        <a:ext cx="783730" cy="55418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702E11-446E-4F28-94A6-17812B5BC4A5}">
      <dsp:nvSpPr>
        <dsp:cNvPr id="0" name=""/>
        <dsp:cNvSpPr/>
      </dsp:nvSpPr>
      <dsp:spPr>
        <a:xfrm>
          <a:off x="605152" y="0"/>
          <a:ext cx="2055236" cy="2055236"/>
        </a:xfrm>
        <a:prstGeom prst="ellipse">
          <a:avLst/>
        </a:prstGeom>
        <a:solidFill>
          <a:srgbClr val="7030A0"/>
        </a:solidFill>
        <a:ln w="38100" cap="flat" cmpd="sng" algn="ctr">
          <a:solidFill>
            <a:srgbClr val="FFFFFF"/>
          </a:solidFill>
          <a:prstDash val="solid"/>
          <a:miter lim="800000"/>
        </a:ln>
        <a:effectLst>
          <a:outerShdw blurRad="40000" dist="635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endParaRPr lang="en-US" sz="700" b="1" kern="1200">
            <a:solidFill>
              <a:srgbClr val="003366"/>
            </a:solidFill>
            <a:latin typeface="Arial"/>
            <a:ea typeface="+mn-ea"/>
            <a:cs typeface="+mn-cs"/>
          </a:endParaRPr>
        </a:p>
      </dsp:txBody>
      <dsp:txXfrm>
        <a:off x="1429603" y="147908"/>
        <a:ext cx="406333" cy="217991"/>
      </dsp:txXfrm>
    </dsp:sp>
    <dsp:sp modelId="{738F3240-B1D1-4FC6-97A3-58EF869ABF37}">
      <dsp:nvSpPr>
        <dsp:cNvPr id="0" name=""/>
        <dsp:cNvSpPr/>
      </dsp:nvSpPr>
      <dsp:spPr>
        <a:xfrm>
          <a:off x="810675" y="411047"/>
          <a:ext cx="1644188" cy="1644188"/>
        </a:xfrm>
        <a:prstGeom prst="ellipse">
          <a:avLst/>
        </a:prstGeom>
        <a:solidFill>
          <a:srgbClr val="9976C8"/>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endParaRPr lang="en-US" sz="700" kern="1200">
            <a:solidFill>
              <a:srgbClr val="FFFFFF"/>
            </a:solidFill>
            <a:latin typeface="Arial"/>
            <a:ea typeface="+mn-ea"/>
            <a:cs typeface="+mn-cs"/>
          </a:endParaRPr>
        </a:p>
      </dsp:txBody>
      <dsp:txXfrm>
        <a:off x="1429603" y="553039"/>
        <a:ext cx="406333" cy="209271"/>
      </dsp:txXfrm>
    </dsp:sp>
    <dsp:sp modelId="{B02DC70D-CA8A-48E9-B099-30F7C4A08AEB}">
      <dsp:nvSpPr>
        <dsp:cNvPr id="0" name=""/>
        <dsp:cNvSpPr/>
      </dsp:nvSpPr>
      <dsp:spPr>
        <a:xfrm>
          <a:off x="1016199" y="822094"/>
          <a:ext cx="1233141" cy="1233141"/>
        </a:xfrm>
        <a:prstGeom prst="ellipse">
          <a:avLst/>
        </a:prstGeom>
        <a:solidFill>
          <a:srgbClr val="C8A9F1"/>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784" tIns="49784" rIns="49784" bIns="49784" numCol="1" spcCol="1270" anchor="ctr" anchorCtr="0">
          <a:noAutofit/>
        </a:bodyPr>
        <a:lstStyle/>
        <a:p>
          <a:pPr marL="0" lvl="0" indent="0" algn="ctr" defTabSz="311150">
            <a:lnSpc>
              <a:spcPct val="90000"/>
            </a:lnSpc>
            <a:spcBef>
              <a:spcPct val="0"/>
            </a:spcBef>
            <a:spcAft>
              <a:spcPct val="35000"/>
            </a:spcAft>
            <a:buNone/>
          </a:pPr>
          <a:endParaRPr lang="en-US" sz="700" kern="1200">
            <a:solidFill>
              <a:srgbClr val="C00000"/>
            </a:solidFill>
            <a:latin typeface="Arial"/>
            <a:ea typeface="+mn-ea"/>
            <a:cs typeface="+mn-cs"/>
          </a:endParaRPr>
        </a:p>
      </dsp:txBody>
      <dsp:txXfrm>
        <a:off x="1429603" y="955212"/>
        <a:ext cx="406333" cy="196192"/>
      </dsp:txXfrm>
    </dsp:sp>
    <dsp:sp modelId="{7DE44E11-F2B2-4CA1-93AA-447D3F53C5D4}">
      <dsp:nvSpPr>
        <dsp:cNvPr id="0" name=""/>
        <dsp:cNvSpPr/>
      </dsp:nvSpPr>
      <dsp:spPr>
        <a:xfrm>
          <a:off x="1221722" y="1233141"/>
          <a:ext cx="822094" cy="822094"/>
        </a:xfrm>
        <a:prstGeom prst="ellipse">
          <a:avLst/>
        </a:prstGeom>
        <a:solidFill>
          <a:srgbClr val="CCCCFF"/>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endParaRPr lang="en-US" sz="1000" b="1" kern="1200">
            <a:solidFill>
              <a:schemeClr val="tx2"/>
            </a:solidFill>
            <a:latin typeface="Arial"/>
            <a:ea typeface="+mn-ea"/>
            <a:cs typeface="+mn-cs"/>
          </a:endParaRPr>
        </a:p>
      </dsp:txBody>
      <dsp:txXfrm>
        <a:off x="1342115" y="1438665"/>
        <a:ext cx="581308" cy="41104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1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1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1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8.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9.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4F2345-EC98-4DA1-BEDE-E955624755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C33E638-B8D4-466B-AD53-47551EDA16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D51EFA-6533-45C3-8394-23FFC04F750D}" type="datetimeFigureOut">
              <a:rPr lang="en-US" smtClean="0"/>
              <a:t>4/21/2026</a:t>
            </a:fld>
            <a:endParaRPr lang="en-US"/>
          </a:p>
        </p:txBody>
      </p:sp>
      <p:sp>
        <p:nvSpPr>
          <p:cNvPr id="4" name="Footer Placeholder 3">
            <a:extLst>
              <a:ext uri="{FF2B5EF4-FFF2-40B4-BE49-F238E27FC236}">
                <a16:creationId xmlns:a16="http://schemas.microsoft.com/office/drawing/2014/main" id="{C2889FA8-6777-4B9D-A1A9-C7DBF5FEA9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04C72C3-43D9-4379-9293-03F53C8488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9E2DD4-2E30-4434-A427-2EC50491079F}" type="slidenum">
              <a:rPr lang="en-US" smtClean="0"/>
              <a:t>‹#›</a:t>
            </a:fld>
            <a:endParaRPr lang="en-US"/>
          </a:p>
        </p:txBody>
      </p:sp>
    </p:spTree>
    <p:extLst>
      <p:ext uri="{BB962C8B-B14F-4D97-AF65-F5344CB8AC3E}">
        <p14:creationId xmlns:p14="http://schemas.microsoft.com/office/powerpoint/2010/main" val="2410373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B4C180-10CF-422C-B717-65F1B78C7EB7}" type="datetimeFigureOut">
              <a:rPr lang="en-US" noProof="0" smtClean="0"/>
              <a:t>4/21/2026</a:t>
            </a:fld>
            <a:endParaRPr lang="en-US"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375C1-7C5C-42A2-80F2-05631BB3764E}" type="slidenum">
              <a:rPr lang="en-US" noProof="0" smtClean="0"/>
              <a:t>‹#›</a:t>
            </a:fld>
            <a:endParaRPr lang="en-US" noProof="0"/>
          </a:p>
        </p:txBody>
      </p:sp>
    </p:spTree>
    <p:extLst>
      <p:ext uri="{BB962C8B-B14F-4D97-AF65-F5344CB8AC3E}">
        <p14:creationId xmlns:p14="http://schemas.microsoft.com/office/powerpoint/2010/main" val="3572554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google.com/search?client=firefox-b-1-d&amp;channel=entpr&amp;q=Title+I+Part+A+Schoolwide+programs&amp;ved=2ahUKEwjv_Oaok6iTAxWVJkQIHbnwJQQQgK4QegQIARAB"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mailto:conappsupport@cde.ca.gov" TargetMode="External"/><Relationship Id="rId5" Type="http://schemas.openxmlformats.org/officeDocument/2006/relationships/hyperlink" Target="http://www.cde.ca.gov/fg/aa/co/cars.asp" TargetMode="External"/><Relationship Id="rId4" Type="http://schemas.openxmlformats.org/officeDocument/2006/relationships/hyperlink" Target="https://www.google.com/search?client=firefox-b-1-d&amp;channel=entpr&amp;q=Targeted+Assistance+Schools&amp;ved=2ahUKEwjv_Oaok6iTAxWVJkQIHbnwJQQQgK4QegQIARAD"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de.ca.gov/sp/sw/t1/title1ptaneglected.asp"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de.ca.gov/sp/eo/oe/"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cde.ca.gov/ds/sp/cl/calpadsupdflash305.asp"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cde.ca.gov/ds/ad/filesrsd.asp"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leginfo.legislature.ca.gov/faces/billNavClient.xhtml?bill_id=202120220AB181"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cde.ca.gov/fg/it/aarecovery.asp"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cde.ca.gov/fg/it/aarecovery.asp"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cde.ca.gov/ds/sd/cb/ceflargesmalldist.asp"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portal.ct.gov/-/media/SDE/ESSA-Evidence-Guides/Effective_Interventions_for_Long-Term_English_Learners"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the EOY 1 Reporting and Certification Training.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30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The behavioral incident submission </a:t>
            </a:r>
          </a:p>
          <a:p>
            <a:pPr marL="171450" indent="-171450">
              <a:buFont typeface="Arial" panose="020B0604020202020204" pitchFamily="34" charset="0"/>
              <a:buChar char="•"/>
            </a:pPr>
            <a:r>
              <a:rPr lang="en-US" sz="1200" dirty="0"/>
              <a:t>Provides student expulsion and suspension information to satisfy Every Student Succeeds Act (ESSA) requirements related to "persistently dangerous" schools and the Uniform Management Information Reporting System (UMIRS)</a:t>
            </a:r>
          </a:p>
          <a:p>
            <a:r>
              <a:rPr lang="en-US" sz="1200" dirty="0"/>
              <a:t>To determine persistently dangerous schools</a:t>
            </a:r>
          </a:p>
          <a:p>
            <a:pPr marL="171450" indent="-171450">
              <a:buFont typeface="Arial" panose="020B0604020202020204" pitchFamily="34" charset="0"/>
              <a:buChar char="•"/>
            </a:pPr>
            <a:r>
              <a:rPr lang="en-US" sz="1200" dirty="0"/>
              <a:t>Provides student suspension and expulsion counts and related information for students with disabilities for federal Individuals with Disabilities Education Act (IDEA) reporting.</a:t>
            </a:r>
          </a:p>
          <a:p>
            <a:pPr marL="171450" indent="-171450">
              <a:buFont typeface="Arial" panose="020B0604020202020204" pitchFamily="34" charset="0"/>
              <a:buChar char="•"/>
            </a:pPr>
            <a:r>
              <a:rPr lang="en-US" sz="1200" dirty="0"/>
              <a:t>Provides information regarding the use of restraint and seclusion for students receiving either general education or special education to the fulfill statutory requirements of AB 2657</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Chronic absenteeism is one of the state indicators California School dashboard as such is one of the measures used to meet the requirements of the Every Student Succeeds Act (ESSA)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969152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Indicator 14: Post-School Outcomes: </a:t>
            </a:r>
            <a:endParaRPr lang="en-US"/>
          </a:p>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102</a:t>
            </a:fld>
            <a:endParaRPr lang="en-US" noProof="0"/>
          </a:p>
        </p:txBody>
      </p:sp>
    </p:spTree>
    <p:extLst>
      <p:ext uri="{BB962C8B-B14F-4D97-AF65-F5344CB8AC3E}">
        <p14:creationId xmlns:p14="http://schemas.microsoft.com/office/powerpoint/2010/main" val="355262609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LEA version - Reports the number of students with disabilities whose last enrollment in selected AY is a Regular High School Diploma Graduate, Alternate Pathway Diploma, Certificate, Reached Maximum Age, or Dropped out. These counts are by SELPA and School for the LEA. </a:t>
            </a:r>
          </a:p>
          <a:p>
            <a:r>
              <a:rPr lang="en-US" sz="1200" kern="1200">
                <a:solidFill>
                  <a:schemeClr val="tx1"/>
                </a:solidFill>
                <a:effectLst/>
                <a:latin typeface="+mn-lt"/>
                <a:ea typeface="+mn-ea"/>
                <a:cs typeface="+mn-cs"/>
              </a:rPr>
              <a:t>SELPA Version - Reports the number of students with disabilities whose last enrollment in selected AY is a Regular High School Diploma Graduate, Alternate Pathway Diploma, Certificate, Reached Maximum Age, or Dropped out. These counts are by SELPA and School for the LEA.  These counts are by Schools and LEA for the SELPA. </a:t>
            </a: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Reports can be used to verify Indicator 1 (Graduates) and Indicator 2 (Dropouts) for special education federal reporting. </a:t>
            </a:r>
            <a:endParaRPr lang="en-US"/>
          </a:p>
          <a:p>
            <a:endParaRPr lang="en-US" b="0" i="0">
              <a:solidFill>
                <a:srgbClr val="39424D"/>
              </a:solidFill>
              <a:effectLst/>
              <a:latin typeface="Lato" panose="020F0502020204030203" pitchFamily="34" charset="0"/>
            </a:endParaRPr>
          </a:p>
          <a:p>
            <a:r>
              <a:rPr lang="en-US"/>
              <a:t>Reports will show:</a:t>
            </a:r>
          </a:p>
          <a:p>
            <a:r>
              <a:rPr lang="en-US"/>
              <a:t>SWDS Graduates/Completers: Regular High School Diploma, Proficient Completers, Adult Education High School Diploma, Special Education Certificate of Completion and Equivalency Completers</a:t>
            </a:r>
          </a:p>
          <a:p>
            <a:r>
              <a:rPr lang="en-US"/>
              <a:t>SWDS Dropouts: did not graduate or complete and did not re-enroll in another California public school</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DE999A-8135-4473-88C9-C34D92285D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85378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600"/>
              </a:spcAft>
              <a:buFont typeface="Symbol" panose="05050102010706020507" pitchFamily="18" charset="2"/>
              <a:buNone/>
            </a:pPr>
            <a:r>
              <a:rPr lang="en-US" sz="1200" dirty="0">
                <a:effectLst/>
                <a:latin typeface="Arial" panose="020B0604020202020204" pitchFamily="34" charset="0"/>
                <a:ea typeface="Calibri" panose="020F0502020204030204" pitchFamily="34" charset="0"/>
                <a:cs typeface="Arial" panose="020B0604020202020204" pitchFamily="34" charset="0"/>
              </a:rPr>
              <a:t>What is the data used for?</a:t>
            </a:r>
          </a:p>
          <a:p>
            <a:pPr marL="342900" marR="0" lvl="0" indent="-342900">
              <a:spcBef>
                <a:spcPts val="0"/>
              </a:spcBef>
              <a:spcAft>
                <a:spcPts val="600"/>
              </a:spcAft>
              <a:buFont typeface="Symbol" panose="05050102010706020507" pitchFamily="18" charset="2"/>
              <a:buChar char=""/>
            </a:pPr>
            <a:r>
              <a:rPr lang="en-US" sz="1200" dirty="0">
                <a:effectLst/>
                <a:latin typeface="Arial" panose="020B0604020202020204" pitchFamily="34" charset="0"/>
                <a:ea typeface="Calibri" panose="020F0502020204030204" pitchFamily="34" charset="0"/>
                <a:cs typeface="Arial" panose="020B0604020202020204" pitchFamily="34" charset="0"/>
              </a:rPr>
              <a:t>Provide student expulsion and suspension information to satisfy </a:t>
            </a:r>
            <a:r>
              <a:rPr lang="en-US" sz="1200" dirty="0">
                <a:effectLst/>
                <a:latin typeface="Arial" panose="020B0604020202020204" pitchFamily="34" charset="0"/>
                <a:ea typeface="Calibri" panose="020F0502020204030204" pitchFamily="34" charset="0"/>
                <a:cs typeface="Times New Roman" panose="02020603050405020304" pitchFamily="18" charset="0"/>
              </a:rPr>
              <a:t>Every Student Succeeds Act (ESSA) </a:t>
            </a:r>
            <a:r>
              <a:rPr lang="en-US" sz="1200" dirty="0">
                <a:effectLst/>
                <a:latin typeface="Arial" panose="020B0604020202020204" pitchFamily="34" charset="0"/>
                <a:ea typeface="Calibri" panose="020F0502020204030204" pitchFamily="34" charset="0"/>
                <a:cs typeface="Arial" panose="020B0604020202020204" pitchFamily="34" charset="0"/>
              </a:rPr>
              <a:t>requirements related to "persistently dangerous" schools and the Uniform Management Information Reporting System (UMIRS)</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pPr>
            <a:r>
              <a:rPr lang="en-US" sz="1200" dirty="0">
                <a:effectLst/>
                <a:latin typeface="Arial" panose="020B0604020202020204" pitchFamily="34" charset="0"/>
                <a:ea typeface="Calibri" panose="020F0502020204030204" pitchFamily="34" charset="0"/>
                <a:cs typeface="Arial" panose="020B0604020202020204" pitchFamily="34" charset="0"/>
              </a:rPr>
              <a:t>To determine persistently dangerous schools</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pPr>
            <a:r>
              <a:rPr lang="en-US" sz="1200" dirty="0">
                <a:effectLst/>
                <a:latin typeface="Arial" panose="020B0604020202020204" pitchFamily="34" charset="0"/>
                <a:ea typeface="Calibri" panose="020F0502020204030204" pitchFamily="34" charset="0"/>
                <a:cs typeface="Arial" panose="020B0604020202020204" pitchFamily="34" charset="0"/>
              </a:rPr>
              <a:t>Provide student suspension and expulsion counts and related information for students with disabilities for federal Individuals with Disabilities Education Act (IDEA) reporting.</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Symbol" panose="05050102010706020507" pitchFamily="18"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Provide chronic absenteeism rates to satisfy federal requirements under Every Student Succeeds Act (ESSA) and to calculate a statewide performance indicator as required by the Local Control Funding Formula (LCFF) statute.</a:t>
            </a:r>
          </a:p>
          <a:p>
            <a:pPr marL="342900" marR="0" lvl="0" indent="-342900">
              <a:spcBef>
                <a:spcPts val="0"/>
              </a:spcBef>
              <a:spcAft>
                <a:spcPts val="600"/>
              </a:spcAft>
              <a:buFont typeface="Symbol" panose="05050102010706020507" pitchFamily="18"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Provide an LEA count of homeless students enrolled over the course of the academic year</a:t>
            </a:r>
          </a:p>
          <a:p>
            <a:pPr marL="342900" marR="0" lvl="0" indent="-342900">
              <a:spcBef>
                <a:spcPts val="0"/>
              </a:spcBef>
              <a:spcAft>
                <a:spcPts val="600"/>
              </a:spcAft>
              <a:buFont typeface="Symbol" panose="05050102010706020507" pitchFamily="18"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Provide the number of </a:t>
            </a:r>
            <a:r>
              <a:rPr lang="en-US" sz="1200" i="1" dirty="0">
                <a:effectLst/>
                <a:latin typeface="Arial" panose="020B0604020202020204" pitchFamily="34" charset="0"/>
                <a:ea typeface="Calibri" panose="020F0502020204030204" pitchFamily="34" charset="0"/>
                <a:cs typeface="Times New Roman" panose="02020603050405020304" pitchFamily="18" charset="0"/>
              </a:rPr>
              <a:t>English Learner</a:t>
            </a:r>
            <a:r>
              <a:rPr lang="en-US" sz="1200" dirty="0">
                <a:effectLst/>
                <a:latin typeface="Arial" panose="020B0604020202020204" pitchFamily="34" charset="0"/>
                <a:ea typeface="Calibri" panose="020F0502020204030204" pitchFamily="34" charset="0"/>
                <a:cs typeface="Times New Roman" panose="02020603050405020304" pitchFamily="18" charset="0"/>
              </a:rPr>
              <a:t> (EL) students reclassified FEP (i.e. RFEP) during the academic year (See CALPADS User Manual Glossary: </a:t>
            </a:r>
            <a:r>
              <a:rPr lang="en-US" sz="1200" i="1" dirty="0">
                <a:effectLst/>
                <a:latin typeface="Arial" panose="020B0604020202020204" pitchFamily="34" charset="0"/>
                <a:ea typeface="Calibri" panose="020F0502020204030204" pitchFamily="34" charset="0"/>
                <a:cs typeface="Times New Roman" panose="02020603050405020304" pitchFamily="18" charset="0"/>
              </a:rPr>
              <a:t>Reclassified Fluent English Proficient Count</a:t>
            </a:r>
            <a:r>
              <a:rPr lang="en-US" sz="1200" dirty="0">
                <a:effectLst/>
                <a:latin typeface="Arial" panose="020B060402020202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600"/>
              </a:spcAft>
              <a:buFont typeface="Symbol" panose="05050102010706020507" pitchFamily="18" charset="2"/>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Provide an LEA count of student who graduated from LEA schools during the academic year, as well as other school completers (see the CALPADS User Manual Glossary for a definition of </a:t>
            </a:r>
            <a:r>
              <a:rPr lang="en-US" sz="1200" i="1" dirty="0">
                <a:effectLst/>
                <a:latin typeface="Arial" panose="020B0604020202020204" pitchFamily="34" charset="0"/>
                <a:ea typeface="Calibri" panose="020F0502020204030204" pitchFamily="34" charset="0"/>
                <a:cs typeface="Times New Roman" panose="02020603050405020304" pitchFamily="18" charset="0"/>
              </a:rPr>
              <a:t>Graduates and Completers</a:t>
            </a:r>
            <a:r>
              <a:rPr lang="en-US" sz="1200" dirty="0">
                <a:effectLst/>
                <a:latin typeface="Arial" panose="020B0604020202020204" pitchFamily="34" charset="0"/>
                <a:ea typeface="Calibri" panose="020F050202020403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341961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This slide illustrates the</a:t>
            </a:r>
            <a:r>
              <a:rPr lang="en-US" sz="1000" baseline="0" dirty="0"/>
              <a:t> relationship of your AY 2024-25 STAS data to the CA Dashboard.</a:t>
            </a:r>
          </a:p>
          <a:p>
            <a:endParaRPr lang="en-US" sz="1000" baseline="0" dirty="0"/>
          </a:p>
          <a:p>
            <a:r>
              <a:rPr lang="en-US" sz="1000" baseline="0" dirty="0"/>
              <a:t>Your certified EOY 3 student absence summary data will be posted in Dataquest which will reflect your Chronic Absenteeism rate for 2024-25. The CA dashboard will then show in Fall 2025 report a trend comparison chronic absenteeism rate change between AY 2023-24 and AY 2024-25.  </a:t>
            </a:r>
          </a:p>
          <a:p>
            <a:endParaRPr lang="en-US" sz="1000" baseline="0" dirty="0"/>
          </a:p>
          <a:p>
            <a:r>
              <a:rPr lang="en-US" sz="1000" baseline="0" dirty="0"/>
              <a:t>CA dashboard Resources:</a:t>
            </a:r>
          </a:p>
          <a:p>
            <a:endParaRPr lang="en-US" sz="1000" baseline="0" dirty="0"/>
          </a:p>
          <a:p>
            <a:r>
              <a:rPr lang="en-US" sz="1000" baseline="0" dirty="0"/>
              <a:t>https://www.cde.ca.gov/ta/ac/cm/</a:t>
            </a:r>
          </a:p>
          <a:p>
            <a:r>
              <a:rPr lang="en-US" sz="1000" baseline="0" dirty="0"/>
              <a:t>https://www.caschooldashboard.org/#/resources</a:t>
            </a:r>
          </a:p>
          <a:p>
            <a:endParaRPr lang="en-US" sz="1000" baseline="0" dirty="0"/>
          </a:p>
          <a:p>
            <a:endParaRPr lang="en-US" sz="1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0E66E-7A81-4C1E-95CC-E48A0AB81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73858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This slide illustrates the</a:t>
            </a:r>
            <a:r>
              <a:rPr lang="en-US" sz="1000" baseline="0" dirty="0"/>
              <a:t> relationship of your AY 2023-2024 suspension data to the CA Dashboard.</a:t>
            </a:r>
          </a:p>
          <a:p>
            <a:endParaRPr lang="en-US" sz="1000" baseline="0" dirty="0"/>
          </a:p>
          <a:p>
            <a:r>
              <a:rPr lang="en-US" sz="1000" baseline="0" dirty="0"/>
              <a:t>Your certified EOY 3 suspensions will be posted in Dataquest which will reflect your suspension rate for 2023-2024. The CA dashboard will then show in Fall 2024 report a trend comparison suspension rate change between AY 2022-23 and AY 2023-24.  </a:t>
            </a:r>
          </a:p>
          <a:p>
            <a:endParaRPr lang="en-US" sz="1000" baseline="0" dirty="0"/>
          </a:p>
          <a:p>
            <a:r>
              <a:rPr lang="en-US" sz="1000" baseline="0" dirty="0"/>
              <a:t>CA dashboard Resources:</a:t>
            </a:r>
          </a:p>
          <a:p>
            <a:endParaRPr lang="en-US" sz="1000" baseline="0" dirty="0"/>
          </a:p>
          <a:p>
            <a:r>
              <a:rPr lang="en-US" sz="1000" baseline="0" dirty="0"/>
              <a:t>https://www.cde.ca.gov/ta/ac/cm/</a:t>
            </a:r>
          </a:p>
          <a:p>
            <a:r>
              <a:rPr lang="en-US" sz="1000" baseline="0" dirty="0"/>
              <a:t>https://www.caschooldashboard.org/#/resources</a:t>
            </a:r>
          </a:p>
          <a:p>
            <a:endParaRPr lang="en-US" sz="1000" baseline="0" dirty="0"/>
          </a:p>
          <a:p>
            <a:endParaRPr lang="en-US" sz="1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0E66E-7A81-4C1E-95CC-E48A0AB81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32182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First, we will start with some general information</a:t>
            </a:r>
            <a:r>
              <a:rPr lang="en-US" baseline="0"/>
              <a:t> </a:t>
            </a:r>
            <a:r>
              <a:rPr lang="en-US"/>
              <a:t>related to the CALPADS data submission and</a:t>
            </a:r>
            <a:r>
              <a:rPr lang="en-US" baseline="0"/>
              <a:t> then introduce key concepts related to the data collected</a:t>
            </a:r>
            <a:r>
              <a:rPr lang="en-US"/>
              <a: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58733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00581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On this slide you will find the suggested milestones for EOY 1 </a:t>
            </a:r>
          </a:p>
          <a:p>
            <a:r>
              <a:rPr lang="en-US" dirty="0"/>
              <a:t>Starting May 5 snapshot reports will begin , Be proactive start early, communicate with the appropriate staff. Recommended date for zero errors is June 26, your CSIS monitor will be in contact and by the way we don’t send automated emails, it really is us reaching out.  In case you are wondering. Certification deadline July 17 with amendment and final deadline on July 31, </a:t>
            </a:r>
            <a:r>
              <a:rPr lang="en-US" dirty="0" err="1"/>
              <a:t>Selpa</a:t>
            </a:r>
            <a:r>
              <a:rPr lang="en-US" dirty="0"/>
              <a:t> approvals are required for EOY 1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48527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8057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4201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26585-2EF1-B2EC-213C-93CBF10A0E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9F689E-0120-91FA-BFC7-1E12D61DDE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3014EC-C16B-9E41-F705-5CDA666DF5D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056533E-7CB7-8B68-D662-A9E2563932B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526737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URL: https://forms.office.com/Pages/ResponsePage.aspx?id=k1b3XxqV6E2E3dWxsESwNX2FYi3dRZNNt8LpvkF_wmhUNVRLOVBDVkoySE01UTJSRk42VTlaUUFIQi4u</a:t>
            </a:r>
          </a:p>
          <a:p>
            <a:endParaRPr lang="en-US" dirty="0"/>
          </a:p>
          <a:p>
            <a:r>
              <a:rPr lang="en-US" dirty="0"/>
              <a:t>Short URL:</a:t>
            </a:r>
            <a:r>
              <a:rPr lang="en-US" sz="1200" i="0" dirty="0">
                <a:latin typeface="Arial" charset="0"/>
              </a:rPr>
              <a:t> </a:t>
            </a:r>
            <a:r>
              <a:rPr lang="en-US" sz="1200" i="1" dirty="0">
                <a:latin typeface="Calibri" pitchFamily="34" charset="0"/>
                <a:hlinkClick r:id="rId3"/>
              </a:rPr>
              <a:t>https://bit.ly/2MXsECg</a:t>
            </a:r>
            <a:endParaRPr lang="en-US" sz="1200" i="1" dirty="0">
              <a:latin typeface="Calibri" pitchFamily="34" charset="0"/>
            </a:endParaRPr>
          </a:p>
          <a:p>
            <a:endParaRPr lang="en-US" sz="1200" i="1" dirty="0">
              <a:latin typeface="Calibri"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1505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0694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a list of all Program codes that are collected throughout the year. Although, some programs are collected in Fall 1 and some in End of Year, it is important to report/update a student’s eligibility or participation in CALPADS as soon as the information is available. You do not need to wait until the submission window opens to submit EOY programs.</a:t>
            </a:r>
          </a:p>
          <a:p>
            <a:r>
              <a:rPr lang="en-US" sz="1200" kern="1200" dirty="0">
                <a:solidFill>
                  <a:schemeClr val="tx1"/>
                </a:solidFill>
                <a:effectLst/>
                <a:latin typeface="+mn-lt"/>
                <a:ea typeface="+mn-ea"/>
                <a:cs typeface="+mn-cs"/>
              </a:rPr>
              <a:t>*Although programs listed are collected in Fall 1, it is important to continually update program records since some programs are used for subgroup reporting in EOY and the CA Dashboard.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dirty="0"/>
              <a:t>What are the data used for?</a:t>
            </a:r>
          </a:p>
          <a:p>
            <a:endParaRPr lang="en-US" dirty="0"/>
          </a:p>
          <a:p>
            <a:r>
              <a:rPr lang="en-US" dirty="0"/>
              <a:t>Title I Part A Targeted and Schoolwide Program and Neglected Participation counts for ESSA reporting</a:t>
            </a:r>
          </a:p>
          <a:p>
            <a:pPr lvl="1"/>
            <a:r>
              <a:rPr lang="en-US" dirty="0"/>
              <a:t>Including targeted services</a:t>
            </a:r>
          </a:p>
          <a:p>
            <a:r>
              <a:rPr lang="en-US" dirty="0"/>
              <a:t>Counts of students participating in the following programs</a:t>
            </a:r>
          </a:p>
          <a:p>
            <a:pPr lvl="1"/>
            <a:r>
              <a:rPr lang="en-US" dirty="0"/>
              <a:t>Opportunity programs</a:t>
            </a:r>
          </a:p>
          <a:p>
            <a:pPr lvl="1"/>
            <a:r>
              <a:rPr lang="en-US" dirty="0"/>
              <a:t>California Partnership Academy</a:t>
            </a:r>
          </a:p>
          <a:p>
            <a:pPr lvl="1"/>
            <a:r>
              <a:rPr lang="en-US" dirty="0"/>
              <a:t>Pregnant or Parenting (proxy for single parents for Perkins)</a:t>
            </a:r>
          </a:p>
          <a:p>
            <a:pPr lvl="1"/>
            <a:r>
              <a:rPr lang="en-US" dirty="0"/>
              <a:t>Transitional Kindergarten</a:t>
            </a:r>
          </a:p>
          <a:p>
            <a:pPr lvl="1"/>
            <a:r>
              <a:rPr lang="en-US" dirty="0"/>
              <a:t>504 Accommodation Plans</a:t>
            </a:r>
          </a:p>
          <a:p>
            <a:pPr lvl="1"/>
            <a:r>
              <a:rPr lang="en-US" dirty="0"/>
              <a:t>Armed Forces Family Member (ESSA student group)</a:t>
            </a:r>
          </a:p>
          <a:p>
            <a:endParaRPr lang="en-US" dirty="0"/>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C686A1C-0AFD-4FE9-9CDD-C113083B8C50}" type="slidenum">
              <a:rPr lang="en-US" smtClean="0"/>
              <a:t>12</a:t>
            </a:fld>
            <a:endParaRPr lang="en-US"/>
          </a:p>
        </p:txBody>
      </p:sp>
    </p:spTree>
    <p:extLst>
      <p:ext uri="{BB962C8B-B14F-4D97-AF65-F5344CB8AC3E}">
        <p14:creationId xmlns:p14="http://schemas.microsoft.com/office/powerpoint/2010/main" val="2709609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Students participating in the Title I Part A Basic Targeted  are reported with a program 122 record.</a:t>
            </a:r>
          </a:p>
          <a:p>
            <a:r>
              <a:rPr lang="en-US" sz="1200" kern="1200" dirty="0">
                <a:solidFill>
                  <a:schemeClr val="tx1"/>
                </a:solidFill>
                <a:effectLst/>
                <a:latin typeface="+mn-lt"/>
                <a:ea typeface="+mn-ea"/>
                <a:cs typeface="+mn-cs"/>
              </a:rPr>
              <a:t> A student’s participation should be reported annually.</a:t>
            </a:r>
          </a:p>
          <a:p>
            <a:r>
              <a:rPr lang="en-US" sz="1200" kern="1200" dirty="0">
                <a:solidFill>
                  <a:schemeClr val="tx1"/>
                </a:solidFill>
                <a:effectLst/>
                <a:latin typeface="+mn-lt"/>
                <a:ea typeface="+mn-ea"/>
                <a:cs typeface="+mn-cs"/>
              </a:rPr>
              <a:t>*Program 122 records should only be reported if the student is enrolled in a school that is identified as a </a:t>
            </a:r>
            <a:r>
              <a:rPr lang="en-US" sz="1200" b="1" kern="1200" dirty="0">
                <a:solidFill>
                  <a:schemeClr val="tx1"/>
                </a:solidFill>
                <a:effectLst/>
                <a:latin typeface="+mn-lt"/>
                <a:ea typeface="+mn-ea"/>
                <a:cs typeface="+mn-cs"/>
              </a:rPr>
              <a:t>Title I, Part A Targeted Assistance School. </a:t>
            </a:r>
          </a:p>
          <a:p>
            <a:r>
              <a:rPr lang="en-US" sz="1200" kern="1200" dirty="0">
                <a:solidFill>
                  <a:schemeClr val="tx1"/>
                </a:solidFill>
                <a:effectLst/>
                <a:latin typeface="+mn-lt"/>
                <a:ea typeface="+mn-ea"/>
                <a:cs typeface="+mn-cs"/>
              </a:rPr>
              <a:t>If a school is identified as a Schoolwide school in CARS, Program 122 do not need to be reported since all students are counted as participating.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8227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effectLst/>
                <a:hlinkClick r:id="rId3"/>
              </a:rPr>
              <a:t>Title I Part A Schoolwide programs </a:t>
            </a:r>
            <a:r>
              <a:rPr lang="en-US" dirty="0">
                <a:effectLst/>
              </a:rPr>
              <a:t>(SWP) allows schools with poverty threshold of 40% or higher to use funds to upgrade the entire educational program for all students, whereas </a:t>
            </a:r>
            <a:r>
              <a:rPr lang="en-US" dirty="0">
                <a:effectLst/>
                <a:hlinkClick r:id="rId4"/>
              </a:rPr>
              <a:t>Targeted Assistance Schools</a:t>
            </a:r>
            <a:r>
              <a:rPr lang="en-US" dirty="0">
                <a:effectLst/>
              </a:rPr>
              <a:t> (TAS), which requires the Program 122 records, use funds only for specific students identified as failing or at risk of failing to meet state academic standards. SWP offers more flexibility to blend resources, while TAS requires strict tracking of eligible students.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Students participating in the Title I Part A Basic Targeted  are reported with a program 122 record.</a:t>
            </a:r>
          </a:p>
          <a:p>
            <a:r>
              <a:rPr lang="en-US" sz="1200" kern="1200" dirty="0">
                <a:solidFill>
                  <a:schemeClr val="tx1"/>
                </a:solidFill>
                <a:effectLst/>
                <a:latin typeface="+mn-lt"/>
                <a:ea typeface="+mn-ea"/>
                <a:cs typeface="+mn-cs"/>
              </a:rPr>
              <a:t> A student’s participation should be reported annually.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*Program 122 records should only be reported if the student is enrolled in a school that is identified as a </a:t>
            </a:r>
            <a:r>
              <a:rPr lang="en-US" sz="1200" b="1" kern="1200" dirty="0">
                <a:solidFill>
                  <a:schemeClr val="tx1"/>
                </a:solidFill>
                <a:effectLst/>
                <a:latin typeface="+mn-lt"/>
                <a:ea typeface="+mn-ea"/>
                <a:cs typeface="+mn-cs"/>
              </a:rPr>
              <a:t>Title I, Part A Targeted Assistance School.</a:t>
            </a:r>
          </a:p>
          <a:p>
            <a:r>
              <a:rPr lang="en-US" sz="1200" kern="1200" dirty="0">
                <a:solidFill>
                  <a:schemeClr val="tx1"/>
                </a:solidFill>
                <a:effectLst/>
                <a:latin typeface="+mn-lt"/>
                <a:ea typeface="+mn-ea"/>
                <a:cs typeface="+mn-cs"/>
              </a:rPr>
              <a:t>If a school is identified as a Schoolwide school in CARS, Program 122 do not need to be reported since all students are counted as participating. </a:t>
            </a:r>
          </a:p>
          <a:p>
            <a:pPr lvl="0"/>
            <a:r>
              <a:rPr lang="en-US" sz="1200" kern="1200" dirty="0">
                <a:solidFill>
                  <a:schemeClr val="tx1"/>
                </a:solidFill>
                <a:effectLst/>
                <a:latin typeface="+mn-lt"/>
                <a:ea typeface="+mn-ea"/>
                <a:cs typeface="+mn-cs"/>
              </a:rPr>
              <a:t>Identify participating students based on criteria listed in this </a:t>
            </a:r>
            <a:r>
              <a:rPr lang="en-US" sz="1200" u="sng" kern="1200" dirty="0">
                <a:solidFill>
                  <a:schemeClr val="tx1"/>
                </a:solidFill>
                <a:effectLst/>
                <a:latin typeface="+mn-lt"/>
                <a:ea typeface="+mn-ea"/>
                <a:cs typeface="+mn-cs"/>
              </a:rPr>
              <a:t>https://www.cde.ca.gov/sp/sw/t1/tasinfo.asp</a:t>
            </a:r>
            <a:r>
              <a:rPr lang="en-US" sz="1200" kern="1200" dirty="0">
                <a:solidFill>
                  <a:schemeClr val="tx1"/>
                </a:solidFill>
                <a:effectLst/>
                <a:latin typeface="+mn-lt"/>
                <a:ea typeface="+mn-ea"/>
                <a:cs typeface="+mn-cs"/>
              </a:rPr>
              <a:t>.</a:t>
            </a:r>
          </a:p>
          <a:p>
            <a:pPr lvl="0"/>
            <a:r>
              <a:rPr lang="en-US" sz="1200" kern="1200" dirty="0">
                <a:solidFill>
                  <a:schemeClr val="tx1"/>
                </a:solidFill>
                <a:effectLst/>
                <a:latin typeface="+mn-lt"/>
                <a:ea typeface="+mn-ea"/>
                <a:cs typeface="+mn-cs"/>
              </a:rPr>
              <a:t>Include the education service code of subject matter where program is provided. </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a school is not correctly classified (NOT A Title I Targeted School but a Title I School Wide school or vice versa), the LEA must open the 2019–20 Title I, Part A Notice of Authorization of School Wide Program form in CARS, then either add or remove the check mark for the school in the “Authorized” column, and then save and certify the data collection. </a:t>
            </a:r>
          </a:p>
          <a:p>
            <a:pPr lvl="0"/>
            <a:r>
              <a:rPr lang="en-US" sz="1200" kern="1200" dirty="0">
                <a:solidFill>
                  <a:schemeClr val="tx1"/>
                </a:solidFill>
                <a:effectLst/>
                <a:latin typeface="+mn-lt"/>
                <a:ea typeface="+mn-ea"/>
                <a:cs typeface="+mn-cs"/>
              </a:rPr>
              <a:t>The CARS certification requires an overnight update before it reflects in CALPADS. Please coordinate with your staff in charged with the Consolidated Application (</a:t>
            </a:r>
            <a:r>
              <a:rPr lang="en-US" sz="1200" kern="1200" dirty="0" err="1">
                <a:solidFill>
                  <a:schemeClr val="tx1"/>
                </a:solidFill>
                <a:effectLst/>
                <a:latin typeface="+mn-lt"/>
                <a:ea typeface="+mn-ea"/>
                <a:cs typeface="+mn-cs"/>
              </a:rPr>
              <a:t>ConApp</a:t>
            </a:r>
            <a:r>
              <a:rPr lang="en-US" sz="1200" kern="1200" dirty="0">
                <a:solidFill>
                  <a:schemeClr val="tx1"/>
                </a:solidFill>
                <a:effectLst/>
                <a:latin typeface="+mn-lt"/>
                <a:ea typeface="+mn-ea"/>
                <a:cs typeface="+mn-cs"/>
              </a:rPr>
              <a:t>) reporting.</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Additionally, a student can have more than one Program 122 record reflecting multiple education service codes (subjects) being reported.</a:t>
            </a:r>
            <a:r>
              <a:rPr lang="en-US" sz="1200" u="sng"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sng"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Resources: </a:t>
            </a:r>
          </a:p>
          <a:p>
            <a:r>
              <a:rPr lang="en-US" sz="1200" kern="1200" dirty="0">
                <a:solidFill>
                  <a:schemeClr val="tx1"/>
                </a:solidFill>
                <a:effectLst/>
                <a:latin typeface="+mn-lt"/>
                <a:ea typeface="+mn-ea"/>
                <a:cs typeface="+mn-cs"/>
              </a:rPr>
              <a:t>https://www.cde.ca.gov/sp/sw/rt/index.asp </a:t>
            </a:r>
          </a:p>
          <a:p>
            <a:r>
              <a:rPr lang="en-US" sz="1200" u="sng" kern="1200" dirty="0">
                <a:solidFill>
                  <a:schemeClr val="tx1"/>
                </a:solidFill>
                <a:effectLst/>
                <a:latin typeface="+mn-lt"/>
                <a:ea typeface="+mn-ea"/>
                <a:cs typeface="+mn-cs"/>
                <a:hlinkClick r:id="rId5"/>
              </a:rPr>
              <a:t>http://www.cde.ca.gov/fg/aa/co/cars.asp</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ConApp</a:t>
            </a:r>
            <a:r>
              <a:rPr lang="en-US" sz="1200" kern="1200" dirty="0">
                <a:solidFill>
                  <a:schemeClr val="tx1"/>
                </a:solidFill>
                <a:effectLst/>
                <a:latin typeface="+mn-lt"/>
                <a:ea typeface="+mn-ea"/>
                <a:cs typeface="+mn-cs"/>
              </a:rPr>
              <a:t> Support Desk | </a:t>
            </a:r>
            <a:r>
              <a:rPr lang="en-US" sz="1200" u="sng" kern="1200" dirty="0">
                <a:solidFill>
                  <a:schemeClr val="tx1"/>
                </a:solidFill>
                <a:effectLst/>
                <a:latin typeface="+mn-lt"/>
                <a:ea typeface="+mn-ea"/>
                <a:cs typeface="+mn-cs"/>
                <a:hlinkClick r:id="rId6"/>
              </a:rPr>
              <a:t>conappsupport@cde.ca.gov</a:t>
            </a:r>
            <a:r>
              <a:rPr lang="en-US" sz="1200" kern="1200" dirty="0">
                <a:solidFill>
                  <a:schemeClr val="tx1"/>
                </a:solidFill>
                <a:effectLst/>
                <a:latin typeface="+mn-lt"/>
                <a:ea typeface="+mn-ea"/>
                <a:cs typeface="+mn-cs"/>
              </a:rPr>
              <a:t> | 916-319-0297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14</a:t>
            </a:fld>
            <a:endParaRPr lang="en-US" noProof="0"/>
          </a:p>
        </p:txBody>
      </p:sp>
    </p:spTree>
    <p:extLst>
      <p:ext uri="{BB962C8B-B14F-4D97-AF65-F5344CB8AC3E}">
        <p14:creationId xmlns:p14="http://schemas.microsoft.com/office/powerpoint/2010/main" val="473351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Since the 6 schools were allocated funds and has school rankings of 1-6 for Eligible to be Served the school must be identified as </a:t>
            </a:r>
            <a:r>
              <a:rPr lang="en-US" err="1"/>
              <a:t>SchoolWide</a:t>
            </a:r>
            <a:r>
              <a:rPr lang="en-US"/>
              <a:t> or TAS in CARS. If the school is identified as </a:t>
            </a:r>
            <a:r>
              <a:rPr lang="en-US" err="1"/>
              <a:t>SchoolWide</a:t>
            </a:r>
            <a:r>
              <a:rPr lang="en-US"/>
              <a:t> no program records are required in CALPADS. If the school is identified as TAS at least one student must have a Program 122 Record in CALPADS. If the school was not serviced at all please advise ASAP and explain the reasoning, even if this was completed in error/oversight. Thank you in advance for your responses. </a:t>
            </a:r>
          </a:p>
          <a:p>
            <a:endParaRPr lang="en-US"/>
          </a:p>
        </p:txBody>
      </p:sp>
      <p:sp>
        <p:nvSpPr>
          <p:cNvPr id="4" name="Slide Number Placeholder 3"/>
          <p:cNvSpPr>
            <a:spLocks noGrp="1"/>
          </p:cNvSpPr>
          <p:nvPr>
            <p:ph type="sldNum" sz="quarter" idx="5"/>
          </p:nvPr>
        </p:nvSpPr>
        <p:spPr/>
        <p:txBody>
          <a:bodyPr/>
          <a:lstStyle/>
          <a:p>
            <a:fld id="{98661827-3D6F-468B-B7CB-69F8F7B99544}" type="slidenum">
              <a:rPr lang="en-US" smtClean="0"/>
              <a:t>15</a:t>
            </a:fld>
            <a:endParaRPr lang="en-US"/>
          </a:p>
        </p:txBody>
      </p:sp>
    </p:spTree>
    <p:extLst>
      <p:ext uri="{BB962C8B-B14F-4D97-AF65-F5344CB8AC3E}">
        <p14:creationId xmlns:p14="http://schemas.microsoft.com/office/powerpoint/2010/main" val="1868075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simple game plan to make sure your CARS and CALPADS reporting align smoothly for EOY.</a:t>
            </a:r>
          </a:p>
        </p:txBody>
      </p:sp>
      <p:sp>
        <p:nvSpPr>
          <p:cNvPr id="4" name="Slide Number Placeholder 3"/>
          <p:cNvSpPr>
            <a:spLocks noGrp="1"/>
          </p:cNvSpPr>
          <p:nvPr>
            <p:ph type="sldNum" sz="quarter" idx="5"/>
          </p:nvPr>
        </p:nvSpPr>
        <p:spPr/>
        <p:txBody>
          <a:bodyPr/>
          <a:lstStyle/>
          <a:p>
            <a:fld id="{4C686A1C-0AFD-4FE9-9CDD-C113083B8C50}" type="slidenum">
              <a:rPr lang="en-US" smtClean="0"/>
              <a:t>16</a:t>
            </a:fld>
            <a:endParaRPr lang="en-US"/>
          </a:p>
        </p:txBody>
      </p:sp>
    </p:spTree>
    <p:extLst>
      <p:ext uri="{BB962C8B-B14F-4D97-AF65-F5344CB8AC3E}">
        <p14:creationId xmlns:p14="http://schemas.microsoft.com/office/powerpoint/2010/main" val="2190914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Eligible students are reported with a program 101 record. A student’s eligibility should be verified annually, </a:t>
            </a:r>
          </a:p>
          <a:p>
            <a:r>
              <a:rPr lang="en-US" sz="1200" kern="1200">
                <a:solidFill>
                  <a:schemeClr val="tx1"/>
                </a:solidFill>
                <a:effectLst/>
                <a:latin typeface="+mn-lt"/>
                <a:ea typeface="+mn-ea"/>
                <a:cs typeface="+mn-cs"/>
              </a:rPr>
              <a:t>however LEAs do not have to close these records annually, only when a student is not eligible anymore</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17</a:t>
            </a:fld>
            <a:endParaRPr lang="en-US" noProof="0"/>
          </a:p>
        </p:txBody>
      </p:sp>
    </p:spTree>
    <p:extLst>
      <p:ext uri="{BB962C8B-B14F-4D97-AF65-F5344CB8AC3E}">
        <p14:creationId xmlns:p14="http://schemas.microsoft.com/office/powerpoint/2010/main" val="2393521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1" i="0" kern="1200">
                <a:solidFill>
                  <a:schemeClr val="tx1"/>
                </a:solidFill>
                <a:effectLst/>
                <a:latin typeface="+mn-lt"/>
                <a:ea typeface="+mn-ea"/>
                <a:cs typeface="+mn-cs"/>
              </a:rPr>
              <a:t>“This slide covers reporting for students identified as Armed Forces Family Members.</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This data is collected to meet </a:t>
            </a:r>
            <a:r>
              <a:rPr lang="en-US" sz="1200" b="1" i="0" kern="1200">
                <a:solidFill>
                  <a:schemeClr val="tx1"/>
                </a:solidFill>
                <a:effectLst/>
                <a:latin typeface="+mn-lt"/>
                <a:ea typeface="+mn-ea"/>
                <a:cs typeface="+mn-cs"/>
              </a:rPr>
              <a:t>Every Student Succeeds Act (ESSA)</a:t>
            </a:r>
            <a:r>
              <a:rPr lang="en-US" sz="1200" b="0" i="0" kern="1200">
                <a:solidFill>
                  <a:schemeClr val="tx1"/>
                </a:solidFill>
                <a:effectLst/>
                <a:latin typeface="+mn-lt"/>
                <a:ea typeface="+mn-ea"/>
                <a:cs typeface="+mn-cs"/>
              </a:rPr>
              <a:t> reporting requirements and is reported using </a:t>
            </a:r>
            <a:r>
              <a:rPr lang="en-US" sz="1200" b="1" i="0" kern="1200">
                <a:solidFill>
                  <a:schemeClr val="tx1"/>
                </a:solidFill>
                <a:effectLst/>
                <a:latin typeface="+mn-lt"/>
                <a:ea typeface="+mn-ea"/>
                <a:cs typeface="+mn-cs"/>
              </a:rPr>
              <a:t>Education Program Code 192</a:t>
            </a:r>
            <a:r>
              <a:rPr lang="en-US" sz="1200" b="0" i="0" kern="1200">
                <a:solidFill>
                  <a:schemeClr val="tx1"/>
                </a:solidFill>
                <a:effectLst/>
                <a:latin typeface="+mn-lt"/>
                <a:ea typeface="+mn-ea"/>
                <a:cs typeface="+mn-cs"/>
              </a:rPr>
              <a:t>.</a:t>
            </a:r>
          </a:p>
          <a:p>
            <a:pPr fontAlgn="t"/>
            <a:r>
              <a:rPr lang="en-US" sz="1200" b="0" i="0" kern="1200">
                <a:solidFill>
                  <a:schemeClr val="tx1"/>
                </a:solidFill>
                <a:effectLst/>
                <a:latin typeface="+mn-lt"/>
                <a:ea typeface="+mn-ea"/>
                <a:cs typeface="+mn-cs"/>
              </a:rPr>
              <a:t>A student qualifies if </a:t>
            </a:r>
            <a:r>
              <a:rPr lang="en-US" sz="1200" b="1" i="0" kern="1200">
                <a:solidFill>
                  <a:schemeClr val="tx1"/>
                </a:solidFill>
                <a:effectLst/>
                <a:latin typeface="+mn-lt"/>
                <a:ea typeface="+mn-ea"/>
                <a:cs typeface="+mn-cs"/>
              </a:rPr>
              <a:t>at least one parent is an Armed Forces member</a:t>
            </a:r>
            <a:r>
              <a:rPr lang="en-US" sz="1200" b="0" i="0" kern="1200">
                <a:solidFill>
                  <a:schemeClr val="tx1"/>
                </a:solidFill>
                <a:effectLst/>
                <a:latin typeface="+mn-lt"/>
                <a:ea typeface="+mn-ea"/>
                <a:cs typeface="+mn-cs"/>
              </a:rPr>
              <a:t>—meaning active duty military or </a:t>
            </a:r>
            <a:r>
              <a:rPr lang="en-US" sz="1200" b="1" i="0" kern="1200">
                <a:solidFill>
                  <a:schemeClr val="tx1"/>
                </a:solidFill>
                <a:effectLst/>
                <a:latin typeface="+mn-lt"/>
                <a:ea typeface="+mn-ea"/>
                <a:cs typeface="+mn-cs"/>
              </a:rPr>
              <a:t>full‑time National Guard service</a:t>
            </a:r>
            <a:r>
              <a:rPr lang="en-US" sz="1200" b="0" i="0" kern="1200">
                <a:solidFill>
                  <a:schemeClr val="tx1"/>
                </a:solidFill>
                <a:effectLst/>
                <a:latin typeface="+mn-lt"/>
                <a:ea typeface="+mn-ea"/>
                <a:cs typeface="+mn-cs"/>
              </a:rPr>
              <a:t>. Eligibility is based on the </a:t>
            </a:r>
            <a:r>
              <a:rPr lang="en-US" sz="1200" b="1" i="0" kern="1200">
                <a:solidFill>
                  <a:schemeClr val="tx1"/>
                </a:solidFill>
                <a:effectLst/>
                <a:latin typeface="+mn-lt"/>
                <a:ea typeface="+mn-ea"/>
                <a:cs typeface="+mn-cs"/>
              </a:rPr>
              <a:t>parent’s most recent active status</a:t>
            </a:r>
            <a:r>
              <a:rPr lang="en-US" sz="1200" b="0" i="0" kern="1200">
                <a:solidFill>
                  <a:schemeClr val="tx1"/>
                </a:solidFill>
                <a:effectLst/>
                <a:latin typeface="+mn-lt"/>
                <a:ea typeface="+mn-ea"/>
                <a:cs typeface="+mn-cs"/>
              </a:rPr>
              <a:t>.</a:t>
            </a:r>
          </a:p>
          <a:p>
            <a:pPr fontAlgn="t"/>
            <a:r>
              <a:rPr lang="en-US" sz="1200" b="0" i="0" kern="1200">
                <a:solidFill>
                  <a:schemeClr val="tx1"/>
                </a:solidFill>
                <a:effectLst/>
                <a:latin typeface="+mn-lt"/>
                <a:ea typeface="+mn-ea"/>
                <a:cs typeface="+mn-cs"/>
              </a:rPr>
              <a:t>The </a:t>
            </a:r>
            <a:r>
              <a:rPr lang="en-US" sz="1200" b="1" i="0" kern="1200">
                <a:solidFill>
                  <a:schemeClr val="tx1"/>
                </a:solidFill>
                <a:effectLst/>
                <a:latin typeface="+mn-lt"/>
                <a:ea typeface="+mn-ea"/>
                <a:cs typeface="+mn-cs"/>
              </a:rPr>
              <a:t>program start date</a:t>
            </a:r>
            <a:r>
              <a:rPr lang="en-US" sz="1200" b="0" i="0" kern="1200">
                <a:solidFill>
                  <a:schemeClr val="tx1"/>
                </a:solidFill>
                <a:effectLst/>
                <a:latin typeface="+mn-lt"/>
                <a:ea typeface="+mn-ea"/>
                <a:cs typeface="+mn-cs"/>
              </a:rPr>
              <a:t> must be </a:t>
            </a:r>
            <a:r>
              <a:rPr lang="en-US" sz="1200" b="1" i="0" kern="1200">
                <a:solidFill>
                  <a:schemeClr val="tx1"/>
                </a:solidFill>
                <a:effectLst/>
                <a:latin typeface="+mn-lt"/>
                <a:ea typeface="+mn-ea"/>
                <a:cs typeface="+mn-cs"/>
              </a:rPr>
              <a:t>on or after the student’s birthdate</a:t>
            </a:r>
            <a:r>
              <a:rPr lang="en-US" sz="1200" b="0" i="0" kern="1200">
                <a:solidFill>
                  <a:schemeClr val="tx1"/>
                </a:solidFill>
                <a:effectLst/>
                <a:latin typeface="+mn-lt"/>
                <a:ea typeface="+mn-ea"/>
                <a:cs typeface="+mn-cs"/>
              </a:rPr>
              <a:t> and should reflect when the student was identified as eligible. The </a:t>
            </a:r>
            <a:r>
              <a:rPr lang="en-US" sz="1200" b="1" i="0" kern="1200">
                <a:solidFill>
                  <a:schemeClr val="tx1"/>
                </a:solidFill>
                <a:effectLst/>
                <a:latin typeface="+mn-lt"/>
                <a:ea typeface="+mn-ea"/>
                <a:cs typeface="+mn-cs"/>
              </a:rPr>
              <a:t>program end date</a:t>
            </a:r>
            <a:r>
              <a:rPr lang="en-US" sz="1200" b="0" i="0" kern="1200">
                <a:solidFill>
                  <a:schemeClr val="tx1"/>
                </a:solidFill>
                <a:effectLst/>
                <a:latin typeface="+mn-lt"/>
                <a:ea typeface="+mn-ea"/>
                <a:cs typeface="+mn-cs"/>
              </a:rPr>
              <a:t> should be populated when the student is </a:t>
            </a:r>
            <a:r>
              <a:rPr lang="en-US" sz="1200" b="1" i="0" kern="1200">
                <a:solidFill>
                  <a:schemeClr val="tx1"/>
                </a:solidFill>
                <a:effectLst/>
                <a:latin typeface="+mn-lt"/>
                <a:ea typeface="+mn-ea"/>
                <a:cs typeface="+mn-cs"/>
              </a:rPr>
              <a:t>no longer considered an Armed Forces family member</a:t>
            </a:r>
            <a:r>
              <a:rPr lang="en-US" sz="1200" b="0" i="0" kern="1200">
                <a:solidFill>
                  <a:schemeClr val="tx1"/>
                </a:solidFill>
                <a:effectLst/>
                <a:latin typeface="+mn-lt"/>
                <a:ea typeface="+mn-ea"/>
                <a:cs typeface="+mn-cs"/>
              </a:rPr>
              <a:t> or on the </a:t>
            </a:r>
            <a:r>
              <a:rPr lang="en-US" sz="1200" b="1" i="0" kern="1200">
                <a:solidFill>
                  <a:schemeClr val="tx1"/>
                </a:solidFill>
                <a:effectLst/>
                <a:latin typeface="+mn-lt"/>
                <a:ea typeface="+mn-ea"/>
                <a:cs typeface="+mn-cs"/>
              </a:rPr>
              <a:t>last day of school</a:t>
            </a:r>
            <a:r>
              <a:rPr lang="en-US" sz="1200" b="0" i="0" kern="1200">
                <a:solidFill>
                  <a:schemeClr val="tx1"/>
                </a:solidFill>
                <a:effectLst/>
                <a:latin typeface="+mn-lt"/>
                <a:ea typeface="+mn-ea"/>
                <a:cs typeface="+mn-cs"/>
              </a:rPr>
              <a:t>.</a:t>
            </a:r>
          </a:p>
          <a:p>
            <a:pPr fontAlgn="t"/>
            <a:r>
              <a:rPr lang="en-US" sz="1200" b="0" i="0" kern="1200">
                <a:solidFill>
                  <a:schemeClr val="tx1"/>
                </a:solidFill>
                <a:effectLst/>
                <a:latin typeface="+mn-lt"/>
                <a:ea typeface="+mn-ea"/>
                <a:cs typeface="+mn-cs"/>
              </a:rPr>
              <a:t>LEAs are asked to </a:t>
            </a:r>
            <a:r>
              <a:rPr lang="en-US" sz="1200" b="1" i="0" kern="1200">
                <a:solidFill>
                  <a:schemeClr val="tx1"/>
                </a:solidFill>
                <a:effectLst/>
                <a:latin typeface="+mn-lt"/>
                <a:ea typeface="+mn-ea"/>
                <a:cs typeface="+mn-cs"/>
              </a:rPr>
              <a:t>report these records when the information is available</a:t>
            </a:r>
            <a:r>
              <a:rPr lang="en-US" sz="1200" b="0" i="0" kern="1200">
                <a:solidFill>
                  <a:schemeClr val="tx1"/>
                </a:solidFill>
                <a:effectLst/>
                <a:latin typeface="+mn-lt"/>
                <a:ea typeface="+mn-ea"/>
                <a:cs typeface="+mn-cs"/>
              </a:rPr>
              <a:t>, as they support federal reporting and student group identification.</a:t>
            </a:r>
          </a:p>
          <a:p>
            <a:pPr fontAlgn="t"/>
            <a:r>
              <a:rPr lang="en-US" sz="1200" b="0" i="0" kern="1200">
                <a:solidFill>
                  <a:schemeClr val="tx1"/>
                </a:solidFill>
                <a:effectLst/>
                <a:latin typeface="+mn-lt"/>
                <a:ea typeface="+mn-ea"/>
                <a:cs typeface="+mn-cs"/>
              </a:rPr>
              <a:t>The key takeaway is accuracy—</a:t>
            </a:r>
            <a:r>
              <a:rPr lang="en-US" sz="1200" b="1" i="0" kern="1200">
                <a:solidFill>
                  <a:schemeClr val="tx1"/>
                </a:solidFill>
                <a:effectLst/>
                <a:latin typeface="+mn-lt"/>
                <a:ea typeface="+mn-ea"/>
                <a:cs typeface="+mn-cs"/>
              </a:rPr>
              <a:t>report eligibility when known, use correct dates, and exit the record when eligibility ends</a:t>
            </a:r>
            <a:r>
              <a:rPr lang="en-US" sz="1200" b="0" i="0" kern="1200">
                <a:solidFill>
                  <a:schemeClr val="tx1"/>
                </a:solidFill>
                <a:effectLst/>
                <a:latin typeface="+mn-lt"/>
                <a:ea typeface="+mn-ea"/>
                <a:cs typeface="+mn-cs"/>
              </a:rPr>
              <a:t> to ensure clean EOY reporting.”</a:t>
            </a:r>
          </a:p>
          <a:p>
            <a:endParaRPr lang="en-US"/>
          </a:p>
          <a:p>
            <a:endParaRPr lang="en-US"/>
          </a:p>
          <a:p>
            <a:r>
              <a:rPr lang="en-US" sz="1200" kern="1200">
                <a:solidFill>
                  <a:schemeClr val="tx1"/>
                </a:solidFill>
                <a:effectLst/>
                <a:latin typeface="+mn-lt"/>
                <a:ea typeface="+mn-ea"/>
                <a:cs typeface="+mn-cs"/>
              </a:rPr>
              <a:t>Education Program Code 192 will be used to meet Every Student Succeeds Act (ESSA) reporting requirements. LEAs are asked to submit these data if available. </a:t>
            </a:r>
          </a:p>
          <a:p>
            <a:pPr lvl="0"/>
            <a:r>
              <a:rPr lang="en-US" sz="1200" kern="1200">
                <a:solidFill>
                  <a:schemeClr val="tx1"/>
                </a:solidFill>
                <a:effectLst/>
                <a:latin typeface="+mn-lt"/>
                <a:ea typeface="+mn-ea"/>
                <a:cs typeface="+mn-cs"/>
              </a:rPr>
              <a:t>Eligibility is based on the parent’s most recent active military status</a:t>
            </a:r>
          </a:p>
          <a:p>
            <a:pPr lvl="0"/>
            <a:r>
              <a:rPr lang="en-US" sz="1200" kern="1200">
                <a:solidFill>
                  <a:schemeClr val="tx1"/>
                </a:solidFill>
                <a:effectLst/>
                <a:latin typeface="+mn-lt"/>
                <a:ea typeface="+mn-ea"/>
                <a:cs typeface="+mn-cs"/>
              </a:rPr>
              <a:t>The program start date must be on or after the student’s birthdate</a:t>
            </a:r>
          </a:p>
          <a:p>
            <a:pPr lvl="0"/>
            <a:r>
              <a:rPr lang="en-US" sz="1200" kern="1200">
                <a:solidFill>
                  <a:schemeClr val="tx1"/>
                </a:solidFill>
                <a:effectLst/>
                <a:latin typeface="+mn-lt"/>
                <a:ea typeface="+mn-ea"/>
                <a:cs typeface="+mn-cs"/>
              </a:rPr>
              <a:t>The Program end date should be populated when a student was identified as being no longer considered armed forces family member, or the last day of the school </a:t>
            </a:r>
          </a:p>
          <a:p>
            <a:pPr lvl="0"/>
            <a:r>
              <a:rPr lang="en-US" sz="1200" kern="1200">
                <a:solidFill>
                  <a:schemeClr val="tx1"/>
                </a:solidFill>
                <a:effectLst/>
                <a:latin typeface="+mn-lt"/>
                <a:ea typeface="+mn-ea"/>
                <a:cs typeface="+mn-cs"/>
              </a:rPr>
              <a:t>A student is an Armed Forces Family Member if at least one parent is an Armed Forces* member, on active duty** or serves on full-time National Guard duty*** </a:t>
            </a:r>
          </a:p>
          <a:p>
            <a:pPr lvl="0"/>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Armed forces means the Army, Navy, Air Force, Marine Corps, and Coast Guard</a:t>
            </a:r>
          </a:p>
          <a:p>
            <a:r>
              <a:rPr lang="en-US" sz="1200" kern="1200">
                <a:solidFill>
                  <a:schemeClr val="tx1"/>
                </a:solidFill>
                <a:effectLst/>
                <a:latin typeface="+mn-lt"/>
                <a:ea typeface="+mn-ea"/>
                <a:cs typeface="+mn-cs"/>
              </a:rPr>
              <a:t>** Active duty means full-time duty in the active military service of the United States </a:t>
            </a:r>
          </a:p>
          <a:p>
            <a:r>
              <a:rPr lang="en-US" sz="1200" kern="1200">
                <a:solidFill>
                  <a:schemeClr val="tx1"/>
                </a:solidFill>
                <a:effectLst/>
                <a:latin typeface="+mn-lt"/>
                <a:ea typeface="+mn-ea"/>
                <a:cs typeface="+mn-cs"/>
              </a:rPr>
              <a:t>*** Full-time National Guard duty means training or other duty, other than inactive duty</a:t>
            </a:r>
          </a:p>
          <a:p>
            <a:endParaRPr lang="en-US"/>
          </a:p>
        </p:txBody>
      </p:sp>
      <p:sp>
        <p:nvSpPr>
          <p:cNvPr id="4" name="Slide Number Placeholder 3"/>
          <p:cNvSpPr>
            <a:spLocks noGrp="1"/>
          </p:cNvSpPr>
          <p:nvPr>
            <p:ph type="sldNum" sz="quarter" idx="5"/>
          </p:nvPr>
        </p:nvSpPr>
        <p:spPr/>
        <p:txBody>
          <a:bodyPr/>
          <a:lstStyle/>
          <a:p>
            <a:fld id="{8C747B73-6B03-4EF3-AD40-683CE00DABF6}" type="slidenum">
              <a:rPr lang="en-US" smtClean="0"/>
              <a:t>18</a:t>
            </a:fld>
            <a:endParaRPr lang="en-US"/>
          </a:p>
        </p:txBody>
      </p:sp>
    </p:spTree>
    <p:extLst>
      <p:ext uri="{BB962C8B-B14F-4D97-AF65-F5344CB8AC3E}">
        <p14:creationId xmlns:p14="http://schemas.microsoft.com/office/powerpoint/2010/main" val="2890374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Speaker Notes: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fontAlgn="t"/>
            <a:r>
              <a:rPr lang="en-US" sz="1200" b="1" i="0" kern="1200">
                <a:solidFill>
                  <a:schemeClr val="tx1"/>
                </a:solidFill>
                <a:effectLst/>
                <a:latin typeface="+mn-lt"/>
                <a:ea typeface="+mn-ea"/>
                <a:cs typeface="+mn-cs"/>
              </a:rPr>
              <a:t>“This slide explains reporting for the Title I Part A Neglected program.</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This program supports </a:t>
            </a:r>
            <a:r>
              <a:rPr lang="en-US" sz="1200" b="1" i="0" kern="1200">
                <a:solidFill>
                  <a:schemeClr val="tx1"/>
                </a:solidFill>
                <a:effectLst/>
                <a:latin typeface="+mn-lt"/>
                <a:ea typeface="+mn-ea"/>
                <a:cs typeface="+mn-cs"/>
              </a:rPr>
              <a:t>students who are neglected</a:t>
            </a:r>
            <a:r>
              <a:rPr lang="en-US" sz="1200" b="0" i="0" kern="1200">
                <a:solidFill>
                  <a:schemeClr val="tx1"/>
                </a:solidFill>
                <a:effectLst/>
                <a:latin typeface="+mn-lt"/>
                <a:ea typeface="+mn-ea"/>
                <a:cs typeface="+mn-cs"/>
              </a:rPr>
              <a:t>, typically those living in </a:t>
            </a:r>
            <a:r>
              <a:rPr lang="en-US" sz="1200" b="1" i="0" kern="1200">
                <a:solidFill>
                  <a:schemeClr val="tx1"/>
                </a:solidFill>
                <a:effectLst/>
                <a:latin typeface="+mn-lt"/>
                <a:ea typeface="+mn-ea"/>
                <a:cs typeface="+mn-cs"/>
              </a:rPr>
              <a:t>group homes or licensed children’s institutions</a:t>
            </a:r>
            <a:r>
              <a:rPr lang="en-US" sz="1200" b="0" i="0" kern="1200">
                <a:solidFill>
                  <a:schemeClr val="tx1"/>
                </a:solidFill>
                <a:effectLst/>
                <a:latin typeface="+mn-lt"/>
                <a:ea typeface="+mn-ea"/>
                <a:cs typeface="+mn-cs"/>
              </a:rPr>
              <a:t>, and who attend </a:t>
            </a:r>
            <a:r>
              <a:rPr lang="en-US" sz="1200" b="1" i="0" kern="1200">
                <a:solidFill>
                  <a:schemeClr val="tx1"/>
                </a:solidFill>
                <a:effectLst/>
                <a:latin typeface="+mn-lt"/>
                <a:ea typeface="+mn-ea"/>
                <a:cs typeface="+mn-cs"/>
              </a:rPr>
              <a:t>non‑Title I schools</a:t>
            </a:r>
            <a:r>
              <a:rPr lang="en-US" sz="1200" b="0" i="0" kern="1200">
                <a:solidFill>
                  <a:schemeClr val="tx1"/>
                </a:solidFill>
                <a:effectLst/>
                <a:latin typeface="+mn-lt"/>
                <a:ea typeface="+mn-ea"/>
                <a:cs typeface="+mn-cs"/>
              </a:rPr>
              <a:t> within the district.</a:t>
            </a:r>
          </a:p>
          <a:p>
            <a:pPr fontAlgn="t"/>
            <a:r>
              <a:rPr lang="en-US" sz="1200" b="0" i="0" kern="1200">
                <a:solidFill>
                  <a:schemeClr val="tx1"/>
                </a:solidFill>
                <a:effectLst/>
                <a:latin typeface="+mn-lt"/>
                <a:ea typeface="+mn-ea"/>
                <a:cs typeface="+mn-cs"/>
              </a:rPr>
              <a:t>Eligible students are reported using </a:t>
            </a:r>
            <a:r>
              <a:rPr lang="en-US" sz="1200" b="1" i="0" kern="1200">
                <a:solidFill>
                  <a:schemeClr val="tx1"/>
                </a:solidFill>
                <a:effectLst/>
                <a:latin typeface="+mn-lt"/>
                <a:ea typeface="+mn-ea"/>
                <a:cs typeface="+mn-cs"/>
              </a:rPr>
              <a:t>Education Program Code 174</a:t>
            </a:r>
            <a:r>
              <a:rPr lang="en-US" sz="1200" b="0" i="0" kern="1200">
                <a:solidFill>
                  <a:schemeClr val="tx1"/>
                </a:solidFill>
                <a:effectLst/>
                <a:latin typeface="+mn-lt"/>
                <a:ea typeface="+mn-ea"/>
                <a:cs typeface="+mn-cs"/>
              </a:rPr>
              <a:t>. The </a:t>
            </a:r>
            <a:r>
              <a:rPr lang="en-US" sz="1200" b="1" i="0" kern="1200">
                <a:solidFill>
                  <a:schemeClr val="tx1"/>
                </a:solidFill>
                <a:effectLst/>
                <a:latin typeface="+mn-lt"/>
                <a:ea typeface="+mn-ea"/>
                <a:cs typeface="+mn-cs"/>
              </a:rPr>
              <a:t>program start date</a:t>
            </a:r>
            <a:r>
              <a:rPr lang="en-US" sz="1200" b="0" i="0" kern="1200">
                <a:solidFill>
                  <a:schemeClr val="tx1"/>
                </a:solidFill>
                <a:effectLst/>
                <a:latin typeface="+mn-lt"/>
                <a:ea typeface="+mn-ea"/>
                <a:cs typeface="+mn-cs"/>
              </a:rPr>
              <a:t> reflects when the student began participating, and the </a:t>
            </a:r>
            <a:r>
              <a:rPr lang="en-US" sz="1200" b="1" i="0" kern="1200">
                <a:solidFill>
                  <a:schemeClr val="tx1"/>
                </a:solidFill>
                <a:effectLst/>
                <a:latin typeface="+mn-lt"/>
                <a:ea typeface="+mn-ea"/>
                <a:cs typeface="+mn-cs"/>
              </a:rPr>
              <a:t>program end date</a:t>
            </a:r>
            <a:r>
              <a:rPr lang="en-US" sz="1200" b="0" i="0" kern="1200">
                <a:solidFill>
                  <a:schemeClr val="tx1"/>
                </a:solidFill>
                <a:effectLst/>
                <a:latin typeface="+mn-lt"/>
                <a:ea typeface="+mn-ea"/>
                <a:cs typeface="+mn-cs"/>
              </a:rPr>
              <a:t> is when the student stopped participating or the </a:t>
            </a:r>
            <a:r>
              <a:rPr lang="en-US" sz="1200" b="1" i="0" kern="1200">
                <a:solidFill>
                  <a:schemeClr val="tx1"/>
                </a:solidFill>
                <a:effectLst/>
                <a:latin typeface="+mn-lt"/>
                <a:ea typeface="+mn-ea"/>
                <a:cs typeface="+mn-cs"/>
              </a:rPr>
              <a:t>last day of school</a:t>
            </a:r>
            <a:r>
              <a:rPr lang="en-US" sz="1200" b="0" i="0" kern="1200">
                <a:solidFill>
                  <a:schemeClr val="tx1"/>
                </a:solidFill>
                <a:effectLst/>
                <a:latin typeface="+mn-lt"/>
                <a:ea typeface="+mn-ea"/>
                <a:cs typeface="+mn-cs"/>
              </a:rPr>
              <a:t>. These records </a:t>
            </a:r>
            <a:r>
              <a:rPr lang="en-US" sz="1200" b="1" i="0" kern="1200">
                <a:solidFill>
                  <a:schemeClr val="tx1"/>
                </a:solidFill>
                <a:effectLst/>
                <a:latin typeface="+mn-lt"/>
                <a:ea typeface="+mn-ea"/>
                <a:cs typeface="+mn-cs"/>
              </a:rPr>
              <a:t>must be closed annually</a:t>
            </a:r>
            <a:r>
              <a:rPr lang="en-US" sz="1200" b="0" i="0" kern="1200">
                <a:solidFill>
                  <a:schemeClr val="tx1"/>
                </a:solidFill>
                <a:effectLst/>
                <a:latin typeface="+mn-lt"/>
                <a:ea typeface="+mn-ea"/>
                <a:cs typeface="+mn-cs"/>
              </a:rPr>
              <a:t> and resubmitted in the new school year if the student continues to qualify.</a:t>
            </a:r>
          </a:p>
          <a:p>
            <a:pPr fontAlgn="t"/>
            <a:r>
              <a:rPr lang="en-US" sz="1200" b="0" i="0" kern="1200">
                <a:solidFill>
                  <a:schemeClr val="tx1"/>
                </a:solidFill>
                <a:effectLst/>
                <a:latin typeface="+mn-lt"/>
                <a:ea typeface="+mn-ea"/>
                <a:cs typeface="+mn-cs"/>
              </a:rPr>
              <a:t>It’s important to note that </a:t>
            </a:r>
            <a:r>
              <a:rPr lang="en-US" sz="1200" b="1" i="0" kern="1200">
                <a:solidFill>
                  <a:schemeClr val="tx1"/>
                </a:solidFill>
                <a:effectLst/>
                <a:latin typeface="+mn-lt"/>
                <a:ea typeface="+mn-ea"/>
                <a:cs typeface="+mn-cs"/>
              </a:rPr>
              <a:t>Program 174 is only required</a:t>
            </a:r>
            <a:r>
              <a:rPr lang="en-US" sz="1200" b="0" i="0" kern="1200">
                <a:solidFill>
                  <a:schemeClr val="tx1"/>
                </a:solidFill>
                <a:effectLst/>
                <a:latin typeface="+mn-lt"/>
                <a:ea typeface="+mn-ea"/>
                <a:cs typeface="+mn-cs"/>
              </a:rPr>
              <a:t> if the LEA has students in eligible neglected institutions </a:t>
            </a:r>
            <a:r>
              <a:rPr lang="en-US" sz="1200" b="1" i="0" kern="1200">
                <a:solidFill>
                  <a:schemeClr val="tx1"/>
                </a:solidFill>
                <a:effectLst/>
                <a:latin typeface="+mn-lt"/>
                <a:ea typeface="+mn-ea"/>
                <a:cs typeface="+mn-cs"/>
              </a:rPr>
              <a:t>and</a:t>
            </a:r>
            <a:r>
              <a:rPr lang="en-US" sz="1200" b="0" i="0" kern="1200">
                <a:solidFill>
                  <a:schemeClr val="tx1"/>
                </a:solidFill>
                <a:effectLst/>
                <a:latin typeface="+mn-lt"/>
                <a:ea typeface="+mn-ea"/>
                <a:cs typeface="+mn-cs"/>
              </a:rPr>
              <a:t> those students attend </a:t>
            </a:r>
            <a:r>
              <a:rPr lang="en-US" sz="1200" b="1" i="0" kern="1200">
                <a:solidFill>
                  <a:schemeClr val="tx1"/>
                </a:solidFill>
                <a:effectLst/>
                <a:latin typeface="+mn-lt"/>
                <a:ea typeface="+mn-ea"/>
                <a:cs typeface="+mn-cs"/>
              </a:rPr>
              <a:t>non‑Title I schools</a:t>
            </a:r>
            <a:r>
              <a:rPr lang="en-US" sz="1200" b="0" i="0" kern="1200">
                <a:solidFill>
                  <a:schemeClr val="tx1"/>
                </a:solidFill>
                <a:effectLst/>
                <a:latin typeface="+mn-lt"/>
                <a:ea typeface="+mn-ea"/>
                <a:cs typeface="+mn-cs"/>
              </a:rPr>
              <a:t>.</a:t>
            </a:r>
          </a:p>
          <a:p>
            <a:pPr fontAlgn="t"/>
            <a:r>
              <a:rPr lang="en-US" sz="1200" b="0" i="0" kern="1200">
                <a:solidFill>
                  <a:schemeClr val="tx1"/>
                </a:solidFill>
                <a:effectLst/>
                <a:latin typeface="+mn-lt"/>
                <a:ea typeface="+mn-ea"/>
                <a:cs typeface="+mn-cs"/>
              </a:rPr>
              <a:t>Also, this program should </a:t>
            </a:r>
            <a:r>
              <a:rPr lang="en-US" sz="1200" b="1" i="0" kern="1200">
                <a:solidFill>
                  <a:schemeClr val="tx1"/>
                </a:solidFill>
                <a:effectLst/>
                <a:latin typeface="+mn-lt"/>
                <a:ea typeface="+mn-ea"/>
                <a:cs typeface="+mn-cs"/>
              </a:rPr>
              <a:t>not be confused with Title I Part D</a:t>
            </a:r>
            <a:r>
              <a:rPr lang="en-US" sz="1200" b="0" i="0" kern="1200">
                <a:solidFill>
                  <a:schemeClr val="tx1"/>
                </a:solidFill>
                <a:effectLst/>
                <a:latin typeface="+mn-lt"/>
                <a:ea typeface="+mn-ea"/>
                <a:cs typeface="+mn-cs"/>
              </a:rPr>
              <a:t>, which is reported separately and primarily applies to county office juvenile court programs.</a:t>
            </a:r>
          </a:p>
          <a:p>
            <a:pPr fontAlgn="t"/>
            <a:r>
              <a:rPr lang="en-US" sz="1200" b="0" i="0" kern="1200">
                <a:solidFill>
                  <a:schemeClr val="tx1"/>
                </a:solidFill>
                <a:effectLst/>
                <a:latin typeface="+mn-lt"/>
                <a:ea typeface="+mn-ea"/>
                <a:cs typeface="+mn-cs"/>
              </a:rPr>
              <a:t>The key takeaway is to </a:t>
            </a:r>
            <a:r>
              <a:rPr lang="en-US" sz="1200" b="1" i="0" kern="1200">
                <a:solidFill>
                  <a:schemeClr val="tx1"/>
                </a:solidFill>
                <a:effectLst/>
                <a:latin typeface="+mn-lt"/>
                <a:ea typeface="+mn-ea"/>
                <a:cs typeface="+mn-cs"/>
              </a:rPr>
              <a:t>verify student eligibility, use correct dates, and close records annually</a:t>
            </a:r>
            <a:r>
              <a:rPr lang="en-US" sz="1200" b="0" i="0" kern="1200">
                <a:solidFill>
                  <a:schemeClr val="tx1"/>
                </a:solidFill>
                <a:effectLst/>
                <a:latin typeface="+mn-lt"/>
                <a:ea typeface="+mn-ea"/>
                <a:cs typeface="+mn-cs"/>
              </a:rPr>
              <a:t> to ensure accurate EOY reporting and avoid certification errors.”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Title I Part A Neglected Program is funding that districts can allocate from their general Title I Part A allocation to serve neglected students (generally students in group homes or licensed children’s institutions) that are attending non-Title I Targeted Assistance (TAS) or Schoolwide Program (SWP) schools in the district.</a:t>
            </a:r>
          </a:p>
          <a:p>
            <a:endParaRPr lang="en-US"/>
          </a:p>
          <a:p>
            <a:r>
              <a:rPr lang="en-US" sz="1200" kern="1200">
                <a:solidFill>
                  <a:schemeClr val="tx1"/>
                </a:solidFill>
                <a:effectLst/>
                <a:latin typeface="+mn-lt"/>
                <a:ea typeface="+mn-ea"/>
                <a:cs typeface="+mn-cs"/>
              </a:rPr>
              <a:t>Participating students are reported with a program 174 record. The Title I, Part A Neglected is only required by the LEA if there are students in an eligible institution for neglected children and youth and if these neglected children and youth attend a non-Title I school. </a:t>
            </a:r>
          </a:p>
          <a:p>
            <a:r>
              <a:rPr lang="en-US" sz="1200" b="1" kern="1200">
                <a:solidFill>
                  <a:schemeClr val="tx1"/>
                </a:solidFill>
                <a:effectLst/>
                <a:latin typeface="+mn-lt"/>
                <a:ea typeface="+mn-ea"/>
                <a:cs typeface="+mn-cs"/>
              </a:rPr>
              <a:t>Resource</a:t>
            </a:r>
            <a:r>
              <a:rPr lang="en-US" sz="1200" kern="1200">
                <a:solidFill>
                  <a:schemeClr val="tx1"/>
                </a:solidFill>
                <a:effectLst/>
                <a:latin typeface="+mn-lt"/>
                <a:ea typeface="+mn-ea"/>
                <a:cs typeface="+mn-cs"/>
              </a:rPr>
              <a:t>: </a:t>
            </a:r>
            <a:r>
              <a:rPr lang="en-US" sz="1200" u="sng" kern="1200">
                <a:solidFill>
                  <a:schemeClr val="tx1"/>
                </a:solidFill>
                <a:effectLst/>
                <a:latin typeface="+mn-lt"/>
                <a:ea typeface="+mn-ea"/>
                <a:cs typeface="+mn-cs"/>
                <a:hlinkClick r:id="rId3"/>
              </a:rPr>
              <a:t>https://www.cde.ca.gov/sp/sw/t1/title1ptaneglected.asp</a:t>
            </a:r>
            <a:endParaRPr lang="en-US" sz="1200" u="sng" kern="1200">
              <a:solidFill>
                <a:schemeClr val="tx1"/>
              </a:solidFill>
              <a:effectLst/>
              <a:latin typeface="+mn-lt"/>
              <a:ea typeface="+mn-ea"/>
              <a:cs typeface="+mn-cs"/>
            </a:endParaRPr>
          </a:p>
          <a:p>
            <a:endParaRPr lang="en-US" sz="1200" u="sng" kern="1200">
              <a:solidFill>
                <a:schemeClr val="tx1"/>
              </a:solidFill>
              <a:effectLst/>
              <a:latin typeface="+mn-lt"/>
              <a:ea typeface="+mn-ea"/>
              <a:cs typeface="+mn-cs"/>
            </a:endParaRPr>
          </a:p>
          <a:p>
            <a:r>
              <a:rPr lang="en-US"/>
              <a:t>NOTE: The Title I, Part A neglected reservation should not be confused with the Title I, Part D Neglected or Delinquent or the At-Risk program. Title I, Part D funds are allocated by the California Department of Education to County Offices of Education (COEs) primarily to support COE juvenile detention education programs. https://www.cde.ca.gov/sp/sw/t1/nord.asp</a:t>
            </a:r>
          </a:p>
        </p:txBody>
      </p:sp>
      <p:sp>
        <p:nvSpPr>
          <p:cNvPr id="4" name="Slide Number Placeholder 3"/>
          <p:cNvSpPr>
            <a:spLocks noGrp="1"/>
          </p:cNvSpPr>
          <p:nvPr>
            <p:ph type="sldNum" sz="quarter" idx="5"/>
          </p:nvPr>
        </p:nvSpPr>
        <p:spPr/>
        <p:txBody>
          <a:bodyPr/>
          <a:lstStyle/>
          <a:p>
            <a:fld id="{8C747B73-6B03-4EF3-AD40-683CE00DABF6}" type="slidenum">
              <a:rPr lang="en-US" smtClean="0"/>
              <a:t>19</a:t>
            </a:fld>
            <a:endParaRPr lang="en-US"/>
          </a:p>
        </p:txBody>
      </p:sp>
    </p:spTree>
    <p:extLst>
      <p:ext uri="{BB962C8B-B14F-4D97-AF65-F5344CB8AC3E}">
        <p14:creationId xmlns:p14="http://schemas.microsoft.com/office/powerpoint/2010/main" val="3332202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CSIS training model is designed to be segmented to provide organization of specific topics and concise delivery. We aim to provide focused trainings with relevant information and instruction.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212121"/>
              </a:solidFill>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12121"/>
                </a:solidFill>
                <a:effectLst/>
                <a:latin typeface="Aptos" panose="020B0004020202020204" pitchFamily="34" charset="0"/>
              </a:rPr>
              <a:t>- This slide reflects the CALPADS course catalog.  In the top we have the various Subject Areas and their respective Programs shown below each one. </a:t>
            </a:r>
            <a:r>
              <a:rPr lang="en-US" b="1" dirty="0"/>
              <a:t>The first three skill areas contain programs that are the prerequisite for the Data Collection programs and the EOY Advanced is part of the EOY 1-2 Reporting and Certification program, which you are attending today.  </a:t>
            </a:r>
            <a:r>
              <a:rPr lang="en-US" dirty="0"/>
              <a:t>We also have the Skill Building program consisting of courses which are available in self-paced format.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604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Speaker Notes:</a:t>
            </a:r>
          </a:p>
          <a:p>
            <a:endParaRPr lang="en-US" sz="1200" kern="1200">
              <a:solidFill>
                <a:schemeClr val="tx1"/>
              </a:solidFill>
              <a:effectLst/>
              <a:latin typeface="+mn-lt"/>
              <a:ea typeface="+mn-ea"/>
              <a:cs typeface="+mn-cs"/>
            </a:endParaRPr>
          </a:p>
          <a:p>
            <a:pPr fontAlgn="t"/>
            <a:r>
              <a:rPr lang="en-US" sz="1200" b="1" i="0" kern="1200">
                <a:solidFill>
                  <a:schemeClr val="tx1"/>
                </a:solidFill>
                <a:effectLst/>
                <a:latin typeface="+mn-lt"/>
                <a:ea typeface="+mn-ea"/>
                <a:cs typeface="+mn-cs"/>
              </a:rPr>
              <a:t>“This slide covers reporting for students who are pregnant or parenting.</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These data are reported using </a:t>
            </a:r>
            <a:r>
              <a:rPr lang="en-US" sz="1200" b="1" i="0" kern="1200">
                <a:solidFill>
                  <a:schemeClr val="tx1"/>
                </a:solidFill>
                <a:effectLst/>
                <a:latin typeface="+mn-lt"/>
                <a:ea typeface="+mn-ea"/>
                <a:cs typeface="+mn-cs"/>
              </a:rPr>
              <a:t>Education Program Code 162</a:t>
            </a:r>
            <a:r>
              <a:rPr lang="en-US" sz="1200" b="0" i="0" kern="1200">
                <a:solidFill>
                  <a:schemeClr val="tx1"/>
                </a:solidFill>
                <a:effectLst/>
                <a:latin typeface="+mn-lt"/>
                <a:ea typeface="+mn-ea"/>
                <a:cs typeface="+mn-cs"/>
              </a:rPr>
              <a:t> and should be submitted </a:t>
            </a:r>
            <a:r>
              <a:rPr lang="en-US" sz="1200" b="1" i="0" kern="1200">
                <a:solidFill>
                  <a:schemeClr val="tx1"/>
                </a:solidFill>
                <a:effectLst/>
                <a:latin typeface="+mn-lt"/>
                <a:ea typeface="+mn-ea"/>
                <a:cs typeface="+mn-cs"/>
              </a:rPr>
              <a:t>even if the district is no longer funded for Cal‑SAFE</a:t>
            </a:r>
            <a:r>
              <a:rPr lang="en-US" sz="1200" b="0" i="0" kern="1200">
                <a:solidFill>
                  <a:schemeClr val="tx1"/>
                </a:solidFill>
                <a:effectLst/>
                <a:latin typeface="+mn-lt"/>
                <a:ea typeface="+mn-ea"/>
                <a:cs typeface="+mn-cs"/>
              </a:rPr>
              <a:t>. The reason is that these records are used for </a:t>
            </a:r>
            <a:r>
              <a:rPr lang="en-US" sz="1200" b="1" i="0" kern="1200">
                <a:solidFill>
                  <a:schemeClr val="tx1"/>
                </a:solidFill>
                <a:effectLst/>
                <a:latin typeface="+mn-lt"/>
                <a:ea typeface="+mn-ea"/>
                <a:cs typeface="+mn-cs"/>
              </a:rPr>
              <a:t>Carl Perkins Career Technical Education reporting</a:t>
            </a:r>
            <a:r>
              <a:rPr lang="en-US" sz="1200" b="0" i="0" kern="1200">
                <a:solidFill>
                  <a:schemeClr val="tx1"/>
                </a:solidFill>
                <a:effectLst/>
                <a:latin typeface="+mn-lt"/>
                <a:ea typeface="+mn-ea"/>
                <a:cs typeface="+mn-cs"/>
              </a:rPr>
              <a:t>, not just program funding.</a:t>
            </a:r>
          </a:p>
          <a:p>
            <a:pPr fontAlgn="t"/>
            <a:r>
              <a:rPr lang="en-US" sz="1200" b="0" i="0" kern="1200">
                <a:solidFill>
                  <a:schemeClr val="tx1"/>
                </a:solidFill>
                <a:effectLst/>
                <a:latin typeface="+mn-lt"/>
                <a:ea typeface="+mn-ea"/>
                <a:cs typeface="+mn-cs"/>
              </a:rPr>
              <a:t>The </a:t>
            </a:r>
            <a:r>
              <a:rPr lang="en-US" sz="1200" b="1" i="0" kern="1200">
                <a:solidFill>
                  <a:schemeClr val="tx1"/>
                </a:solidFill>
                <a:effectLst/>
                <a:latin typeface="+mn-lt"/>
                <a:ea typeface="+mn-ea"/>
                <a:cs typeface="+mn-cs"/>
              </a:rPr>
              <a:t>program start date</a:t>
            </a:r>
            <a:r>
              <a:rPr lang="en-US" sz="1200" b="0" i="0" kern="1200">
                <a:solidFill>
                  <a:schemeClr val="tx1"/>
                </a:solidFill>
                <a:effectLst/>
                <a:latin typeface="+mn-lt"/>
                <a:ea typeface="+mn-ea"/>
                <a:cs typeface="+mn-cs"/>
              </a:rPr>
              <a:t> is the date the student was determined to be eligible, and the </a:t>
            </a:r>
            <a:r>
              <a:rPr lang="en-US" sz="1200" b="1" i="0" kern="1200">
                <a:solidFill>
                  <a:schemeClr val="tx1"/>
                </a:solidFill>
                <a:effectLst/>
                <a:latin typeface="+mn-lt"/>
                <a:ea typeface="+mn-ea"/>
                <a:cs typeface="+mn-cs"/>
              </a:rPr>
              <a:t>program end date</a:t>
            </a:r>
            <a:r>
              <a:rPr lang="en-US" sz="1200" b="0" i="0" kern="1200">
                <a:solidFill>
                  <a:schemeClr val="tx1"/>
                </a:solidFill>
                <a:effectLst/>
                <a:latin typeface="+mn-lt"/>
                <a:ea typeface="+mn-ea"/>
                <a:cs typeface="+mn-cs"/>
              </a:rPr>
              <a:t> is when the student is no longer eligible or no longer parenting. These records </a:t>
            </a:r>
            <a:r>
              <a:rPr lang="en-US" sz="1200" b="1" i="0" kern="1200">
                <a:solidFill>
                  <a:schemeClr val="tx1"/>
                </a:solidFill>
                <a:effectLst/>
                <a:latin typeface="+mn-lt"/>
                <a:ea typeface="+mn-ea"/>
                <a:cs typeface="+mn-cs"/>
              </a:rPr>
              <a:t>do not need to be closed annually</a:t>
            </a:r>
            <a:r>
              <a:rPr lang="en-US" sz="1200" b="0" i="0" kern="1200">
                <a:solidFill>
                  <a:schemeClr val="tx1"/>
                </a:solidFill>
                <a:effectLst/>
                <a:latin typeface="+mn-lt"/>
                <a:ea typeface="+mn-ea"/>
                <a:cs typeface="+mn-cs"/>
              </a:rPr>
              <a:t> for returning students. For students exiting the school, records </a:t>
            </a:r>
            <a:r>
              <a:rPr lang="en-US" sz="1200" b="1" i="0" kern="1200">
                <a:solidFill>
                  <a:schemeClr val="tx1"/>
                </a:solidFill>
                <a:effectLst/>
                <a:latin typeface="+mn-lt"/>
                <a:ea typeface="+mn-ea"/>
                <a:cs typeface="+mn-cs"/>
              </a:rPr>
              <a:t>may be closed</a:t>
            </a:r>
            <a:r>
              <a:rPr lang="en-US" sz="1200" b="0" i="0" kern="1200">
                <a:solidFill>
                  <a:schemeClr val="tx1"/>
                </a:solidFill>
                <a:effectLst/>
                <a:latin typeface="+mn-lt"/>
                <a:ea typeface="+mn-ea"/>
                <a:cs typeface="+mn-cs"/>
              </a:rPr>
              <a:t>, but it is not required.</a:t>
            </a:r>
          </a:p>
          <a:p>
            <a:pPr fontAlgn="t"/>
            <a:r>
              <a:rPr lang="en-US" sz="1200" b="0" i="0" kern="1200">
                <a:solidFill>
                  <a:schemeClr val="tx1"/>
                </a:solidFill>
                <a:effectLst/>
                <a:latin typeface="+mn-lt"/>
                <a:ea typeface="+mn-ea"/>
                <a:cs typeface="+mn-cs"/>
              </a:rPr>
              <a:t>Eligibility includes </a:t>
            </a:r>
            <a:r>
              <a:rPr lang="en-US" sz="1200" b="1" i="0" kern="1200">
                <a:solidFill>
                  <a:schemeClr val="tx1"/>
                </a:solidFill>
                <a:effectLst/>
                <a:latin typeface="+mn-lt"/>
                <a:ea typeface="+mn-ea"/>
                <a:cs typeface="+mn-cs"/>
              </a:rPr>
              <a:t>both student mothers and student fathers</a:t>
            </a:r>
            <a:r>
              <a:rPr lang="en-US" sz="1200" b="0" i="0" kern="1200">
                <a:solidFill>
                  <a:schemeClr val="tx1"/>
                </a:solidFill>
                <a:effectLst/>
                <a:latin typeface="+mn-lt"/>
                <a:ea typeface="+mn-ea"/>
                <a:cs typeface="+mn-cs"/>
              </a:rPr>
              <a:t>, so it’s important to ensure all eligible students are identified and reported.</a:t>
            </a:r>
          </a:p>
          <a:p>
            <a:pPr fontAlgn="t"/>
            <a:r>
              <a:rPr lang="en-US" sz="1200" b="0" i="0" kern="1200">
                <a:solidFill>
                  <a:schemeClr val="tx1"/>
                </a:solidFill>
                <a:effectLst/>
                <a:latin typeface="+mn-lt"/>
                <a:ea typeface="+mn-ea"/>
                <a:cs typeface="+mn-cs"/>
              </a:rPr>
              <a:t>The key takeaway is that </a:t>
            </a:r>
            <a:r>
              <a:rPr lang="en-US" sz="1200" b="1" i="0" kern="1200">
                <a:solidFill>
                  <a:schemeClr val="tx1"/>
                </a:solidFill>
                <a:effectLst/>
                <a:latin typeface="+mn-lt"/>
                <a:ea typeface="+mn-ea"/>
                <a:cs typeface="+mn-cs"/>
              </a:rPr>
              <a:t>Program 162 should be reported when eligibility is known, kept open for continuing students, and updated only when eligibility changes</a:t>
            </a:r>
            <a:r>
              <a:rPr lang="en-US" sz="1200" b="0" i="0" kern="1200">
                <a:solidFill>
                  <a:schemeClr val="tx1"/>
                </a:solidFill>
                <a:effectLst/>
                <a:latin typeface="+mn-lt"/>
                <a:ea typeface="+mn-ea"/>
                <a:cs typeface="+mn-cs"/>
              </a:rPr>
              <a:t>, to ensure accurate EOY reporting and support statewide CTE accountability.”</a:t>
            </a: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Eligible students are reported with a program 162 record. These records should not be closed annually for returning students. </a:t>
            </a:r>
          </a:p>
          <a:p>
            <a:r>
              <a:rPr lang="en-US" sz="1200" kern="1200">
                <a:solidFill>
                  <a:schemeClr val="tx1"/>
                </a:solidFill>
                <a:effectLst/>
                <a:latin typeface="+mn-lt"/>
                <a:ea typeface="+mn-ea"/>
                <a:cs typeface="+mn-cs"/>
              </a:rPr>
              <a:t>For students exiting the school, these records may, but are not required to be closed. Eligibility include both student father and mother.  </a:t>
            </a:r>
          </a:p>
          <a:p>
            <a:r>
              <a:rPr lang="en-US" sz="1200" kern="1200">
                <a:solidFill>
                  <a:schemeClr val="tx1"/>
                </a:solidFill>
                <a:effectLst/>
                <a:latin typeface="+mn-lt"/>
                <a:ea typeface="+mn-ea"/>
                <a:cs typeface="+mn-cs"/>
              </a:rPr>
              <a:t>If a district is no longer funded for the California School Age Families Education (Cal-SAFE) Program, but still collects data on those students, the data should still be reported to CALPADS because these data are used to identify pregnant or parenting students for Carl Perkins Career Technical Education Program reporting.</a:t>
            </a:r>
          </a:p>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20</a:t>
            </a:fld>
            <a:endParaRPr lang="en-US" noProof="0"/>
          </a:p>
        </p:txBody>
      </p:sp>
    </p:spTree>
    <p:extLst>
      <p:ext uri="{BB962C8B-B14F-4D97-AF65-F5344CB8AC3E}">
        <p14:creationId xmlns:p14="http://schemas.microsoft.com/office/powerpoint/2010/main" val="20787356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Speaker Notes:</a:t>
            </a:r>
          </a:p>
          <a:p>
            <a:endParaRPr lang="en-US" sz="1200" kern="1200">
              <a:solidFill>
                <a:schemeClr val="tx1"/>
              </a:solidFill>
              <a:effectLst/>
              <a:latin typeface="+mn-lt"/>
              <a:ea typeface="+mn-ea"/>
              <a:cs typeface="+mn-cs"/>
            </a:endParaRPr>
          </a:p>
          <a:p>
            <a:pPr fontAlgn="t"/>
            <a:r>
              <a:rPr lang="en-US" sz="1200" b="1" i="0" kern="1200">
                <a:solidFill>
                  <a:schemeClr val="tx1"/>
                </a:solidFill>
                <a:effectLst/>
                <a:latin typeface="+mn-lt"/>
                <a:ea typeface="+mn-ea"/>
                <a:cs typeface="+mn-cs"/>
              </a:rPr>
              <a:t>“This slide covers reporting for the California Partnership Academy program.</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The CPA is a </a:t>
            </a:r>
            <a:r>
              <a:rPr lang="en-US" sz="1200" b="1" i="0" kern="1200">
                <a:solidFill>
                  <a:schemeClr val="tx1"/>
                </a:solidFill>
                <a:effectLst/>
                <a:latin typeface="+mn-lt"/>
                <a:ea typeface="+mn-ea"/>
                <a:cs typeface="+mn-cs"/>
              </a:rPr>
              <a:t>three‑year school‑within‑a‑school model</a:t>
            </a:r>
            <a:r>
              <a:rPr lang="en-US" sz="1200" b="0" i="0" kern="1200">
                <a:solidFill>
                  <a:schemeClr val="tx1"/>
                </a:solidFill>
                <a:effectLst/>
                <a:latin typeface="+mn-lt"/>
                <a:ea typeface="+mn-ea"/>
                <a:cs typeface="+mn-cs"/>
              </a:rPr>
              <a:t>, typically serving </a:t>
            </a:r>
            <a:r>
              <a:rPr lang="en-US" sz="1200" b="1" i="0" kern="1200">
                <a:solidFill>
                  <a:schemeClr val="tx1"/>
                </a:solidFill>
                <a:effectLst/>
                <a:latin typeface="+mn-lt"/>
                <a:ea typeface="+mn-ea"/>
                <a:cs typeface="+mn-cs"/>
              </a:rPr>
              <a:t>grades 10 through 12</a:t>
            </a:r>
            <a:r>
              <a:rPr lang="en-US" sz="1200" b="0" i="0" kern="1200">
                <a:solidFill>
                  <a:schemeClr val="tx1"/>
                </a:solidFill>
                <a:effectLst/>
                <a:latin typeface="+mn-lt"/>
                <a:ea typeface="+mn-ea"/>
                <a:cs typeface="+mn-cs"/>
              </a:rPr>
              <a:t>, and integrates </a:t>
            </a:r>
            <a:r>
              <a:rPr lang="en-US" sz="1200" b="1" i="0" kern="1200">
                <a:solidFill>
                  <a:schemeClr val="tx1"/>
                </a:solidFill>
                <a:effectLst/>
                <a:latin typeface="+mn-lt"/>
                <a:ea typeface="+mn-ea"/>
                <a:cs typeface="+mn-cs"/>
              </a:rPr>
              <a:t>academic instruction, career technical education, business partnerships, mentoring, and internships</a:t>
            </a:r>
            <a:r>
              <a:rPr lang="en-US" sz="1200" b="0" i="0" kern="1200">
                <a:solidFill>
                  <a:schemeClr val="tx1"/>
                </a:solidFill>
                <a:effectLst/>
                <a:latin typeface="+mn-lt"/>
                <a:ea typeface="+mn-ea"/>
                <a:cs typeface="+mn-cs"/>
              </a:rPr>
              <a:t>.</a:t>
            </a:r>
          </a:p>
          <a:p>
            <a:pPr fontAlgn="t"/>
            <a:r>
              <a:rPr lang="en-US" sz="1200" b="0" i="0" kern="1200">
                <a:solidFill>
                  <a:schemeClr val="tx1"/>
                </a:solidFill>
                <a:effectLst/>
                <a:latin typeface="+mn-lt"/>
                <a:ea typeface="+mn-ea"/>
                <a:cs typeface="+mn-cs"/>
              </a:rPr>
              <a:t>Students participating in a CPA are reported using </a:t>
            </a:r>
            <a:r>
              <a:rPr lang="en-US" sz="1200" b="1" i="0" kern="1200">
                <a:solidFill>
                  <a:schemeClr val="tx1"/>
                </a:solidFill>
                <a:effectLst/>
                <a:latin typeface="+mn-lt"/>
                <a:ea typeface="+mn-ea"/>
                <a:cs typeface="+mn-cs"/>
              </a:rPr>
              <a:t>Education Program Code 113</a:t>
            </a:r>
            <a:r>
              <a:rPr lang="en-US" sz="1200" b="0" i="0" kern="1200">
                <a:solidFill>
                  <a:schemeClr val="tx1"/>
                </a:solidFill>
                <a:effectLst/>
                <a:latin typeface="+mn-lt"/>
                <a:ea typeface="+mn-ea"/>
                <a:cs typeface="+mn-cs"/>
              </a:rPr>
              <a:t>. The </a:t>
            </a:r>
            <a:r>
              <a:rPr lang="en-US" sz="1200" b="1" i="0" kern="1200">
                <a:solidFill>
                  <a:schemeClr val="tx1"/>
                </a:solidFill>
                <a:effectLst/>
                <a:latin typeface="+mn-lt"/>
                <a:ea typeface="+mn-ea"/>
                <a:cs typeface="+mn-cs"/>
              </a:rPr>
              <a:t>program start date</a:t>
            </a:r>
            <a:r>
              <a:rPr lang="en-US" sz="1200" b="0" i="0" kern="1200">
                <a:solidFill>
                  <a:schemeClr val="tx1"/>
                </a:solidFill>
                <a:effectLst/>
                <a:latin typeface="+mn-lt"/>
                <a:ea typeface="+mn-ea"/>
                <a:cs typeface="+mn-cs"/>
              </a:rPr>
              <a:t> is the first date the student was identified as participating, and the </a:t>
            </a:r>
            <a:r>
              <a:rPr lang="en-US" sz="1200" b="1" i="0" kern="1200">
                <a:solidFill>
                  <a:schemeClr val="tx1"/>
                </a:solidFill>
                <a:effectLst/>
                <a:latin typeface="+mn-lt"/>
                <a:ea typeface="+mn-ea"/>
                <a:cs typeface="+mn-cs"/>
              </a:rPr>
              <a:t>program end date</a:t>
            </a:r>
            <a:r>
              <a:rPr lang="en-US" sz="1200" b="0" i="0" kern="1200">
                <a:solidFill>
                  <a:schemeClr val="tx1"/>
                </a:solidFill>
                <a:effectLst/>
                <a:latin typeface="+mn-lt"/>
                <a:ea typeface="+mn-ea"/>
                <a:cs typeface="+mn-cs"/>
              </a:rPr>
              <a:t> is when the student stops participating or exits the school.</a:t>
            </a:r>
          </a:p>
          <a:p>
            <a:pPr fontAlgn="t"/>
            <a:r>
              <a:rPr lang="en-US" sz="1200" b="0" i="0" kern="1200">
                <a:solidFill>
                  <a:schemeClr val="tx1"/>
                </a:solidFill>
                <a:effectLst/>
                <a:latin typeface="+mn-lt"/>
                <a:ea typeface="+mn-ea"/>
                <a:cs typeface="+mn-cs"/>
              </a:rPr>
              <a:t>These records </a:t>
            </a:r>
            <a:r>
              <a:rPr lang="en-US" sz="1200" b="1" i="0" kern="1200">
                <a:solidFill>
                  <a:schemeClr val="tx1"/>
                </a:solidFill>
                <a:effectLst/>
                <a:latin typeface="+mn-lt"/>
                <a:ea typeface="+mn-ea"/>
                <a:cs typeface="+mn-cs"/>
              </a:rPr>
              <a:t>do not need to be closed at the end of the year for returning students</a:t>
            </a:r>
            <a:r>
              <a:rPr lang="en-US" sz="1200" b="0" i="0" kern="1200">
                <a:solidFill>
                  <a:schemeClr val="tx1"/>
                </a:solidFill>
                <a:effectLst/>
                <a:latin typeface="+mn-lt"/>
                <a:ea typeface="+mn-ea"/>
                <a:cs typeface="+mn-cs"/>
              </a:rPr>
              <a:t>, but </a:t>
            </a:r>
            <a:r>
              <a:rPr lang="en-US" sz="1200" b="1" i="0" kern="1200">
                <a:solidFill>
                  <a:schemeClr val="tx1"/>
                </a:solidFill>
                <a:effectLst/>
                <a:latin typeface="+mn-lt"/>
                <a:ea typeface="+mn-ea"/>
                <a:cs typeface="+mn-cs"/>
              </a:rPr>
              <a:t>eligibility should be verified annually</a:t>
            </a:r>
            <a:r>
              <a:rPr lang="en-US" sz="1200" b="0" i="0" kern="1200">
                <a:solidFill>
                  <a:schemeClr val="tx1"/>
                </a:solidFill>
                <a:effectLst/>
                <a:latin typeface="+mn-lt"/>
                <a:ea typeface="+mn-ea"/>
                <a:cs typeface="+mn-cs"/>
              </a:rPr>
              <a:t>. LEAs must also report the </a:t>
            </a:r>
            <a:r>
              <a:rPr lang="en-US" sz="1200" b="1" i="0" kern="1200">
                <a:solidFill>
                  <a:schemeClr val="tx1"/>
                </a:solidFill>
                <a:effectLst/>
                <a:latin typeface="+mn-lt"/>
                <a:ea typeface="+mn-ea"/>
                <a:cs typeface="+mn-cs"/>
              </a:rPr>
              <a:t>California Partnership Academy ID</a:t>
            </a:r>
            <a:r>
              <a:rPr lang="en-US" sz="1200" b="0" i="0" kern="1200">
                <a:solidFill>
                  <a:schemeClr val="tx1"/>
                </a:solidFill>
                <a:effectLst/>
                <a:latin typeface="+mn-lt"/>
                <a:ea typeface="+mn-ea"/>
                <a:cs typeface="+mn-cs"/>
              </a:rPr>
              <a:t> assigned to the program, as listed in the </a:t>
            </a:r>
            <a:r>
              <a:rPr lang="en-US" sz="1200" b="1" i="0" kern="1200">
                <a:solidFill>
                  <a:schemeClr val="tx1"/>
                </a:solidFill>
                <a:effectLst/>
                <a:latin typeface="+mn-lt"/>
                <a:ea typeface="+mn-ea"/>
                <a:cs typeface="+mn-cs"/>
              </a:rPr>
              <a:t>CDE Academy Directory</a:t>
            </a:r>
            <a:r>
              <a:rPr lang="en-US" sz="1200" b="0" i="0" kern="1200">
                <a:solidFill>
                  <a:schemeClr val="tx1"/>
                </a:solidFill>
                <a:effectLst/>
                <a:latin typeface="+mn-lt"/>
                <a:ea typeface="+mn-ea"/>
                <a:cs typeface="+mn-cs"/>
              </a:rPr>
              <a:t>.</a:t>
            </a:r>
          </a:p>
          <a:p>
            <a:pPr fontAlgn="t"/>
            <a:r>
              <a:rPr lang="en-US" sz="1200" b="0" i="0" kern="1200">
                <a:solidFill>
                  <a:schemeClr val="tx1"/>
                </a:solidFill>
                <a:effectLst/>
                <a:latin typeface="+mn-lt"/>
                <a:ea typeface="+mn-ea"/>
                <a:cs typeface="+mn-cs"/>
              </a:rPr>
              <a:t>The key takeaway is to </a:t>
            </a:r>
            <a:r>
              <a:rPr lang="en-US" sz="1200" b="1" i="0" kern="1200">
                <a:solidFill>
                  <a:schemeClr val="tx1"/>
                </a:solidFill>
                <a:effectLst/>
                <a:latin typeface="+mn-lt"/>
                <a:ea typeface="+mn-ea"/>
                <a:cs typeface="+mn-cs"/>
              </a:rPr>
              <a:t>report Program 113 accurately, keep records open for continuing students, and verify participation each year</a:t>
            </a:r>
            <a:r>
              <a:rPr lang="en-US" sz="1200" b="0" i="0" kern="1200">
                <a:solidFill>
                  <a:schemeClr val="tx1"/>
                </a:solidFill>
                <a:effectLst/>
                <a:latin typeface="+mn-lt"/>
                <a:ea typeface="+mn-ea"/>
                <a:cs typeface="+mn-cs"/>
              </a:rPr>
              <a:t> to ensure correct EOY reporting.”</a:t>
            </a: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Participating students are reported with a program 113 record. A student’s eligibility should  be verified annually, however these records are not required to be closed at the end of the year for returning students. LEAs must indicate the California Partnership Academy ID assigned to the program as listed in the Academy Directory https://www.cde.ca.gov/ci/gs/hs/documents/cpadirectory.xls</a:t>
            </a:r>
          </a:p>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21</a:t>
            </a:fld>
            <a:endParaRPr lang="en-US" noProof="0"/>
          </a:p>
        </p:txBody>
      </p:sp>
    </p:spTree>
    <p:extLst>
      <p:ext uri="{BB962C8B-B14F-4D97-AF65-F5344CB8AC3E}">
        <p14:creationId xmlns:p14="http://schemas.microsoft.com/office/powerpoint/2010/main" val="36126122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Speaker Notes:</a:t>
            </a:r>
          </a:p>
          <a:p>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“This slide explains how to report students participating in Opportunity Education programs.</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Opportunity Education schools, classes, and programs provide extra support for students who are habitually truant, irregular in attendance, insubordinate, disorderly, or academically unsuccessful. These programs are operated by school districts or county offices of education.</a:t>
            </a:r>
          </a:p>
          <a:p>
            <a:pPr fontAlgn="t"/>
            <a:r>
              <a:rPr lang="en-US" sz="1200" b="0" i="0" kern="1200">
                <a:solidFill>
                  <a:schemeClr val="tx1"/>
                </a:solidFill>
                <a:effectLst/>
                <a:latin typeface="+mn-lt"/>
                <a:ea typeface="+mn-ea"/>
                <a:cs typeface="+mn-cs"/>
              </a:rPr>
              <a:t>Students are reported using </a:t>
            </a:r>
            <a:r>
              <a:rPr lang="en-US" sz="1200" b="1" i="0" kern="1200">
                <a:solidFill>
                  <a:schemeClr val="tx1"/>
                </a:solidFill>
                <a:effectLst/>
                <a:latin typeface="+mn-lt"/>
                <a:ea typeface="+mn-ea"/>
                <a:cs typeface="+mn-cs"/>
              </a:rPr>
              <a:t>Education Program Code 108</a:t>
            </a:r>
            <a:r>
              <a:rPr lang="en-US" sz="1200" b="0" i="0" kern="1200">
                <a:solidFill>
                  <a:schemeClr val="tx1"/>
                </a:solidFill>
                <a:effectLst/>
                <a:latin typeface="+mn-lt"/>
                <a:ea typeface="+mn-ea"/>
                <a:cs typeface="+mn-cs"/>
              </a:rPr>
              <a:t>. The </a:t>
            </a:r>
            <a:r>
              <a:rPr lang="en-US" sz="1200" b="1" i="0" kern="1200">
                <a:solidFill>
                  <a:schemeClr val="tx1"/>
                </a:solidFill>
                <a:effectLst/>
                <a:latin typeface="+mn-lt"/>
                <a:ea typeface="+mn-ea"/>
                <a:cs typeface="+mn-cs"/>
              </a:rPr>
              <a:t>program start date</a:t>
            </a:r>
            <a:r>
              <a:rPr lang="en-US" sz="1200" b="0" i="0" kern="1200">
                <a:solidFill>
                  <a:schemeClr val="tx1"/>
                </a:solidFill>
                <a:effectLst/>
                <a:latin typeface="+mn-lt"/>
                <a:ea typeface="+mn-ea"/>
                <a:cs typeface="+mn-cs"/>
              </a:rPr>
              <a:t> is when the student begins participating, and the </a:t>
            </a:r>
            <a:r>
              <a:rPr lang="en-US" sz="1200" b="1" i="0" kern="1200">
                <a:solidFill>
                  <a:schemeClr val="tx1"/>
                </a:solidFill>
                <a:effectLst/>
                <a:latin typeface="+mn-lt"/>
                <a:ea typeface="+mn-ea"/>
                <a:cs typeface="+mn-cs"/>
              </a:rPr>
              <a:t>program end date</a:t>
            </a:r>
            <a:r>
              <a:rPr lang="en-US" sz="1200" b="0" i="0" kern="1200">
                <a:solidFill>
                  <a:schemeClr val="tx1"/>
                </a:solidFill>
                <a:effectLst/>
                <a:latin typeface="+mn-lt"/>
                <a:ea typeface="+mn-ea"/>
                <a:cs typeface="+mn-cs"/>
              </a:rPr>
              <a:t> is when they stop participating or exit the school. Records </a:t>
            </a:r>
            <a:r>
              <a:rPr lang="en-US" sz="1200" b="1" i="0" kern="1200">
                <a:solidFill>
                  <a:schemeClr val="tx1"/>
                </a:solidFill>
                <a:effectLst/>
                <a:latin typeface="+mn-lt"/>
                <a:ea typeface="+mn-ea"/>
                <a:cs typeface="+mn-cs"/>
              </a:rPr>
              <a:t>do not need to be closed annually for returning students</a:t>
            </a:r>
            <a:r>
              <a:rPr lang="en-US" sz="1200" b="0" i="0" kern="1200">
                <a:solidFill>
                  <a:schemeClr val="tx1"/>
                </a:solidFill>
                <a:effectLst/>
                <a:latin typeface="+mn-lt"/>
                <a:ea typeface="+mn-ea"/>
                <a:cs typeface="+mn-cs"/>
              </a:rPr>
              <a:t>, but eligibility should be verified each year. LEAs can opt to close records annually if it helps with reverification.</a:t>
            </a:r>
          </a:p>
          <a:p>
            <a:pPr fontAlgn="t"/>
            <a:r>
              <a:rPr lang="en-US" sz="1200" b="0" i="0" kern="1200">
                <a:solidFill>
                  <a:schemeClr val="tx1"/>
                </a:solidFill>
                <a:effectLst/>
                <a:latin typeface="+mn-lt"/>
                <a:ea typeface="+mn-ea"/>
                <a:cs typeface="+mn-cs"/>
              </a:rPr>
              <a:t>The key takeaway is to ensure accurate reporting—verify eligibility annually, keep records open for continuing students, and update when participation changes. This helps track support for at-risk students and ensures compliance with CALPADS requirements.”</a:t>
            </a:r>
          </a:p>
          <a:p>
            <a:endParaRPr lang="en-US" sz="1200" b="0" i="0" kern="1200">
              <a:solidFill>
                <a:schemeClr val="tx1"/>
              </a:solidFill>
              <a:effectLst/>
              <a:latin typeface="+mn-lt"/>
              <a:ea typeface="+mn-ea"/>
              <a:cs typeface="+mn-cs"/>
            </a:endParaRPr>
          </a:p>
          <a:p>
            <a:endParaRPr lang="en-US" sz="1200" b="0" i="0" kern="1200">
              <a:solidFill>
                <a:schemeClr val="tx1"/>
              </a:solidFill>
              <a:effectLst/>
              <a:latin typeface="+mn-lt"/>
              <a:ea typeface="+mn-ea"/>
              <a:cs typeface="+mn-cs"/>
            </a:endParaRP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Opportunity Education schools, classes, and programs provide additional support for students who are habitually truant from instruction, irregular in attendance, insubordinate, disorderly while in attendance, or unsuccessful academically. They are operated either by school districts or county offices of education. However, the authority for a school district to establish a new opportunity education school, class, or program was repealed effective January 1, 2006.</a:t>
            </a:r>
          </a:p>
          <a:p>
            <a:endParaRPr lang="en-US" sz="1200" b="0" i="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Participating students are reported with program 108 record. These records are not required to be closed at the end of the year for returning students. However, best practice is that this be verified annually, and LEAs can opt to close these records annually if it helps to facilitate the reverification process. </a:t>
            </a:r>
          </a:p>
          <a:p>
            <a:r>
              <a:rPr lang="en-US" sz="1200" kern="1200">
                <a:solidFill>
                  <a:schemeClr val="tx1"/>
                </a:solidFill>
                <a:effectLst/>
                <a:latin typeface="+mn-lt"/>
                <a:ea typeface="+mn-ea"/>
                <a:cs typeface="+mn-cs"/>
              </a:rPr>
              <a:t>Resource: </a:t>
            </a:r>
            <a:r>
              <a:rPr lang="en-US" sz="1200" u="sng" kern="1200">
                <a:solidFill>
                  <a:schemeClr val="tx1"/>
                </a:solidFill>
                <a:effectLst/>
                <a:latin typeface="+mn-lt"/>
                <a:ea typeface="+mn-ea"/>
                <a:cs typeface="+mn-cs"/>
                <a:hlinkClick r:id="rId3"/>
              </a:rPr>
              <a:t>https://www.cde.ca.gov/sp/eo/oe/</a:t>
            </a:r>
            <a:endParaRPr lang="en-US" sz="1200" u="sng" kern="1200">
              <a:solidFill>
                <a:schemeClr val="tx1"/>
              </a:solidFill>
              <a:effectLst/>
              <a:latin typeface="+mn-lt"/>
              <a:ea typeface="+mn-ea"/>
              <a:cs typeface="+mn-cs"/>
            </a:endParaRPr>
          </a:p>
          <a:p>
            <a:endParaRPr lang="en-US" sz="1200" u="sng" kern="1200">
              <a:solidFill>
                <a:schemeClr val="tx1"/>
              </a:solidFill>
              <a:effectLst/>
              <a:latin typeface="+mn-lt"/>
              <a:ea typeface="+mn-ea"/>
              <a:cs typeface="+mn-cs"/>
            </a:endParaRPr>
          </a:p>
          <a:p>
            <a:r>
              <a:rPr lang="en-US"/>
              <a:t>The desired outcome is fully engaged students who are learning in the manner best suited to their needs. This will also result in: </a:t>
            </a:r>
          </a:p>
          <a:p>
            <a:r>
              <a:rPr lang="en-US"/>
              <a:t>Closing the achievement gap</a:t>
            </a:r>
          </a:p>
          <a:p>
            <a:r>
              <a:rPr lang="en-US"/>
              <a:t>Decreasing the dropout rate</a:t>
            </a:r>
          </a:p>
          <a:p>
            <a:r>
              <a:rPr lang="en-US"/>
              <a:t>Increasing the graduation rate </a:t>
            </a:r>
          </a:p>
          <a:p>
            <a:endParaRPr lang="en-US" sz="1200" kern="1200">
              <a:solidFill>
                <a:schemeClr val="tx1"/>
              </a:solidFill>
              <a:effectLst/>
              <a:latin typeface="+mn-lt"/>
              <a:ea typeface="+mn-ea"/>
              <a:cs typeface="+mn-cs"/>
            </a:endParaRPr>
          </a:p>
          <a:p>
            <a:r>
              <a:rPr lang="en-US"/>
              <a:t>Students enrolled in grades one through twelve may be assigned to the Opportunity Education environment for all or part of the school day. For identification and referral purposes, students may already exhibit attendance or behavior problems, or they may be at risk of exhibiting behavior problems, such as irregular attendance, insubordination, and/or disorderly conduct while attending school. The intent of the identification and referral process is to provide assistance that will help students succeed in traditional classes or enable them to return to traditional classes as soon as possible.</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8C747B73-6B03-4EF3-AD40-683CE00DABF6}" type="slidenum">
              <a:rPr lang="en-US" smtClean="0"/>
              <a:t>22</a:t>
            </a:fld>
            <a:endParaRPr lang="en-US"/>
          </a:p>
        </p:txBody>
      </p:sp>
    </p:spTree>
    <p:extLst>
      <p:ext uri="{BB962C8B-B14F-4D97-AF65-F5344CB8AC3E}">
        <p14:creationId xmlns:p14="http://schemas.microsoft.com/office/powerpoint/2010/main" val="1613995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D9ED2-F566-ADED-AC8C-B239A8CD63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7AA83C-7A81-50E0-746F-5E411DF38A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65FE91-3217-30E1-B204-1CB16B5AEBBC}"/>
              </a:ext>
            </a:extLst>
          </p:cNvPr>
          <p:cNvSpPr>
            <a:spLocks noGrp="1"/>
          </p:cNvSpPr>
          <p:nvPr>
            <p:ph type="body" idx="1"/>
          </p:nvPr>
        </p:nvSpPr>
        <p:spPr/>
        <p:txBody>
          <a:bodyPr/>
          <a:lstStyle/>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CALPADS administrators should coordinate with the local homeless liaison to ensure students are identified and updated in CALPADS.</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When a student is identified, the LEA submits an SPRG record using Program Code 191 with the date the student became homeless.</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Timely updates help ensure students receive services, support accurate statewide counts, and inform federal funding.</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Eligible students may qualify for supports including Title I service, LCFF funding, free meals, SUN Bucks as well as local benefits like free bus passes </a:t>
            </a:r>
          </a:p>
          <a:p>
            <a:pPr fontAlgn="t"/>
            <a:endParaRPr lang="en-US" sz="1200" b="0" i="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6A1B7A60-074B-7A45-7752-EEBC91359F1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F0935-7A52-4B2B-AD3D-C2C79F2FA4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0173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EF449-89A6-30DD-6553-746DABE454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E4BFDE-3619-9E67-F858-2BD5C2DD5D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9022A3-0787-2F61-B404-386927760067}"/>
              </a:ext>
            </a:extLst>
          </p:cNvPr>
          <p:cNvSpPr>
            <a:spLocks noGrp="1"/>
          </p:cNvSpPr>
          <p:nvPr>
            <p:ph type="body" idx="1"/>
          </p:nvPr>
        </p:nvSpPr>
        <p:spPr/>
        <p:txBody>
          <a:bodyPr/>
          <a:lstStyle/>
          <a:p>
            <a:r>
              <a:rPr lang="en-US" dirty="0"/>
              <a:t>“This table outlines how CALPADS handles different homeless record scenarios at End-of-Year and what actions LEAs need to take. DD errors will only trigger for current actively enrolled students with open homeless records.</a:t>
            </a:r>
          </a:p>
          <a:p>
            <a:endParaRPr lang="en-US" dirty="0">
              <a:ea typeface="Calibri"/>
              <a:cs typeface="Calibri"/>
            </a:endParaRPr>
          </a:p>
          <a:p>
            <a:r>
              <a:rPr lang="en-US" b="1" dirty="0"/>
              <a:t>First</a:t>
            </a:r>
            <a:r>
              <a:rPr lang="en-US" dirty="0"/>
              <a:t>, when an actively enrolled  student has a homeless record that started in a prior year and has no exit date,—CALPADS will automatically close that record at the end of the year using a date of June 30, 2025 or earlier.</a:t>
            </a:r>
            <a:br>
              <a:rPr lang="en-US" dirty="0"/>
            </a:br>
            <a:r>
              <a:rPr lang="en-US" dirty="0"/>
              <a:t>In this case, LEAs should review the record and close it appropriately. If the student remains homeless into the new school year, a new record should be created starting July 1, 2025 or later.</a:t>
            </a:r>
          </a:p>
          <a:p>
            <a:endParaRPr lang="en-US" dirty="0">
              <a:ea typeface="Calibri"/>
              <a:cs typeface="Calibri"/>
            </a:endParaRPr>
          </a:p>
          <a:p>
            <a:r>
              <a:rPr lang="en-US" b="1" dirty="0"/>
              <a:t>Second</a:t>
            </a:r>
            <a:r>
              <a:rPr lang="en-US" dirty="0"/>
              <a:t>, for current-year homeless records that are still open—meaning they started July 1, 2025 or later and have no exit date—CALPADS will also force those records to close at EOY.</a:t>
            </a:r>
            <a:br>
              <a:rPr lang="en-US" dirty="0"/>
            </a:br>
            <a:r>
              <a:rPr lang="en-US" dirty="0"/>
              <a:t>LEAs should make sure these records are closed with the correct exit date when the student is no longer homeless, or by the end of the year.</a:t>
            </a:r>
          </a:p>
          <a:p>
            <a:endParaRPr lang="en-US" dirty="0">
              <a:ea typeface="Calibri"/>
              <a:cs typeface="Calibri"/>
            </a:endParaRPr>
          </a:p>
          <a:p>
            <a:r>
              <a:rPr lang="en-US" b="1" dirty="0"/>
              <a:t>Finally</a:t>
            </a:r>
            <a:r>
              <a:rPr lang="en-US" dirty="0"/>
              <a:t>, for prior-year homeless records where the student is no longer enrolled in your LEA—CALPADS will automatically close those records after EOY with a June 30, 2025 end date. In this scenario, no action is required unless you want to update the dates based on your local data.</a:t>
            </a:r>
          </a:p>
          <a:p>
            <a:endParaRPr lang="en-US" dirty="0">
              <a:ea typeface="Calibri"/>
              <a:cs typeface="Calibri"/>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00D3FDDF-26AE-673A-3F1B-829DBD345D7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24907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Flash 305 </a:t>
            </a:r>
            <a:r>
              <a:rPr lang="en-US" dirty="0">
                <a:hlinkClick r:id="rId3"/>
              </a:rPr>
              <a:t>https://www.cde.ca.gov/ds/sp/cl/calpadsupdflash305.asp</a:t>
            </a:r>
            <a:endParaRPr lang="en-US" dirty="0">
              <a:ea typeface="Calibri"/>
              <a:cs typeface="Calibri"/>
              <a:hlinkClick r:id="rId3"/>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F8FCD-FE5E-4E00-822F-1B19EA298F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33091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This table just list basic information essential to Expanded Learning reporting.</a:t>
            </a:r>
          </a:p>
          <a:p>
            <a:endParaRPr lang="en-US" dirty="0">
              <a:ea typeface="Calibri"/>
              <a:cs typeface="Calibri"/>
            </a:endParaRPr>
          </a:p>
          <a:p>
            <a:r>
              <a:rPr lang="en-US" dirty="0">
                <a:ea typeface="Calibri"/>
                <a:cs typeface="Calibri"/>
              </a:rPr>
              <a:t>Refer to Flash #305 - </a:t>
            </a:r>
            <a:r>
              <a:rPr lang="en-US" dirty="0"/>
              <a:t>https://www.cde.ca.gov/ds/sp/cl/calpadsupdflash305.asp</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5429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look at the Behavioral incident submission.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0642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the terms relevant to the audience.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DE999A-8135-4473-88C9-C34D92285D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3169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This covers the </a:t>
            </a:r>
            <a:r>
              <a:rPr lang="en-US" sz="1200" b="1" i="0" kern="1200" dirty="0">
                <a:solidFill>
                  <a:schemeClr val="tx1"/>
                </a:solidFill>
                <a:effectLst/>
                <a:latin typeface="+mn-lt"/>
                <a:ea typeface="+mn-ea"/>
                <a:cs typeface="+mn-cs"/>
              </a:rPr>
              <a:t>basic rules for reporting behavioral incidents</a:t>
            </a:r>
            <a:r>
              <a:rPr lang="en-US" sz="1200" b="0" i="0" kern="1200" dirty="0">
                <a:solidFill>
                  <a:schemeClr val="tx1"/>
                </a:solidFill>
                <a:effectLst/>
                <a:latin typeface="+mn-lt"/>
                <a:ea typeface="+mn-ea"/>
                <a:cs typeface="+mn-cs"/>
              </a:rPr>
              <a:t> in CALPADS for EOY 1.</a:t>
            </a:r>
          </a:p>
          <a:p>
            <a:pPr fontAlgn="t"/>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30A2722D-CA8D-42F3-9721-EBC8A8E15EA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7988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Today’s training has been developed with specific objectives in mind that highlight essential skills needed during the CALPADS Submission process.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t>(Data Leadership)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Identify key data and stakeholders in preparation of the</a:t>
            </a:r>
            <a:r>
              <a:rPr lang="en-US" sz="1200" kern="0" dirty="0"/>
              <a:t> EOY 1submission</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(Project Management)</a:t>
            </a:r>
          </a:p>
          <a:p>
            <a:r>
              <a:rPr lang="en-US" dirty="0"/>
              <a:t>Perform the EOY 3 submission process based on an internal schedule considering staff availability and competing priorities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t>(Critical Thinking)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t>Resolve certification errors using </a:t>
            </a:r>
            <a:r>
              <a:rPr lang="en-US" sz="1200" dirty="0"/>
              <a:t>analytical mindfulness and review reports for completeness and reasonability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(Coalition Building)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Analyze </a:t>
            </a:r>
            <a:r>
              <a:rPr lang="en-US" sz="1200" dirty="0"/>
              <a:t>certification reports to assess the flow of data across the ecosystem and evaluate how well data is leverage in informed decision making</a:t>
            </a:r>
          </a:p>
          <a:p>
            <a:endParaRPr lang="en-US"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23842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Behavioral incidents that must be reported in CALPADS</a:t>
            </a:r>
          </a:p>
          <a:p>
            <a:pPr fontAlgn="t"/>
            <a:endParaRPr lang="en-US" sz="1200" b="0" i="0" kern="1200" dirty="0">
              <a:solidFill>
                <a:schemeClr val="tx1"/>
              </a:solidFill>
              <a:effectLst/>
              <a:latin typeface="+mn-lt"/>
              <a:ea typeface="+mn-ea"/>
              <a:cs typeface="+mn-cs"/>
            </a:endParaRPr>
          </a:p>
          <a:p>
            <a:pPr fontAlgn="t"/>
            <a:r>
              <a:rPr lang="en-US" sz="1200" b="1" i="0" kern="1200" dirty="0">
                <a:solidFill>
                  <a:schemeClr val="tx1"/>
                </a:solidFill>
                <a:effectLst/>
                <a:latin typeface="+mn-lt"/>
                <a:ea typeface="+mn-ea"/>
                <a:cs typeface="+mn-cs"/>
              </a:rPr>
              <a:t>All Education Code 48900 and 48915 violations must be reported</a:t>
            </a:r>
            <a:r>
              <a:rPr lang="en-US" sz="1200" b="0" i="0" kern="1200" dirty="0">
                <a:solidFill>
                  <a:schemeClr val="tx1"/>
                </a:solidFill>
                <a:effectLst/>
                <a:latin typeface="+mn-lt"/>
                <a:ea typeface="+mn-ea"/>
                <a:cs typeface="+mn-cs"/>
              </a:rPr>
              <a:t>, even if the incident </a:t>
            </a:r>
            <a:r>
              <a:rPr lang="en-US" sz="1200" b="1" i="0" kern="1200" dirty="0">
                <a:solidFill>
                  <a:schemeClr val="tx1"/>
                </a:solidFill>
                <a:effectLst/>
                <a:latin typeface="+mn-lt"/>
                <a:ea typeface="+mn-ea"/>
                <a:cs typeface="+mn-cs"/>
              </a:rPr>
              <a:t>did not result in a suspension or expulsion</a:t>
            </a:r>
            <a:r>
              <a:rPr lang="en-US" sz="1200" b="0" i="0" kern="1200" dirty="0">
                <a:solidFill>
                  <a:schemeClr val="tx1"/>
                </a:solidFill>
                <a:effectLst/>
                <a:latin typeface="+mn-lt"/>
                <a:ea typeface="+mn-ea"/>
                <a:cs typeface="+mn-cs"/>
              </a:rPr>
              <a:t>. </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The absence of a disciplinary action does </a:t>
            </a:r>
            <a:r>
              <a:rPr lang="en-US" sz="1200" b="0" i="1" kern="1200" dirty="0">
                <a:solidFill>
                  <a:schemeClr val="tx1"/>
                </a:solidFill>
                <a:effectLst/>
                <a:latin typeface="+mn-lt"/>
                <a:ea typeface="+mn-ea"/>
                <a:cs typeface="+mn-cs"/>
              </a:rPr>
              <a:t>not</a:t>
            </a:r>
            <a:r>
              <a:rPr lang="en-US" sz="1200" b="0" i="0" kern="1200" dirty="0">
                <a:solidFill>
                  <a:schemeClr val="tx1"/>
                </a:solidFill>
                <a:effectLst/>
                <a:latin typeface="+mn-lt"/>
                <a:ea typeface="+mn-ea"/>
                <a:cs typeface="+mn-cs"/>
              </a:rPr>
              <a:t> mean the incident is excluded from reporting.</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In addition, </a:t>
            </a:r>
            <a:r>
              <a:rPr lang="en-US" sz="1200" b="1" i="0" kern="1200" dirty="0">
                <a:solidFill>
                  <a:schemeClr val="tx1"/>
                </a:solidFill>
                <a:effectLst/>
                <a:latin typeface="+mn-lt"/>
                <a:ea typeface="+mn-ea"/>
                <a:cs typeface="+mn-cs"/>
              </a:rPr>
              <a:t>every instance of restraint or seclusion involving students with disabilities and general ed students must be reported</a:t>
            </a:r>
            <a:r>
              <a:rPr lang="en-US" sz="1200" b="0" i="0" kern="1200" dirty="0">
                <a:solidFill>
                  <a:schemeClr val="tx1"/>
                </a:solidFill>
                <a:effectLst/>
                <a:latin typeface="+mn-lt"/>
                <a:ea typeface="+mn-ea"/>
                <a:cs typeface="+mn-cs"/>
              </a:rPr>
              <a:t>, even when it is </a:t>
            </a:r>
            <a:r>
              <a:rPr lang="en-US" sz="1200" b="1" i="0" kern="1200" dirty="0">
                <a:solidFill>
                  <a:schemeClr val="tx1"/>
                </a:solidFill>
                <a:effectLst/>
                <a:latin typeface="+mn-lt"/>
                <a:ea typeface="+mn-ea"/>
                <a:cs typeface="+mn-cs"/>
              </a:rPr>
              <a:t>not connected to a 48900 or 48915 offense</a:t>
            </a:r>
            <a:r>
              <a:rPr lang="en-US" sz="1200" b="0" i="0" kern="1200" dirty="0">
                <a:solidFill>
                  <a:schemeClr val="tx1"/>
                </a:solidFill>
                <a:effectLst/>
                <a:latin typeface="+mn-lt"/>
                <a:ea typeface="+mn-ea"/>
                <a:cs typeface="+mn-cs"/>
              </a:rPr>
              <a:t>. These incidents are reportable on their own.</a:t>
            </a:r>
          </a:p>
          <a:p>
            <a:endParaRPr lang="en-US" dirty="0"/>
          </a:p>
        </p:txBody>
      </p:sp>
      <p:sp>
        <p:nvSpPr>
          <p:cNvPr id="4" name="Slide Number Placeholder 3"/>
          <p:cNvSpPr>
            <a:spLocks noGrp="1"/>
          </p:cNvSpPr>
          <p:nvPr>
            <p:ph type="sldNum" sz="quarter" idx="10"/>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30A2722D-CA8D-42F3-9721-EBC8A8E15EA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26156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All incidents involving </a:t>
            </a:r>
            <a:r>
              <a:rPr lang="en-US" sz="1200" b="1" i="0" kern="1200" dirty="0">
                <a:solidFill>
                  <a:schemeClr val="tx1"/>
                </a:solidFill>
                <a:effectLst/>
                <a:latin typeface="+mn-lt"/>
                <a:ea typeface="+mn-ea"/>
                <a:cs typeface="+mn-cs"/>
              </a:rPr>
              <a:t>behavioral restraint or seclusion</a:t>
            </a:r>
            <a:r>
              <a:rPr lang="en-US" sz="1200" b="0" i="0" kern="1200" dirty="0">
                <a:solidFill>
                  <a:schemeClr val="tx1"/>
                </a:solidFill>
                <a:effectLst/>
                <a:latin typeface="+mn-lt"/>
                <a:ea typeface="+mn-ea"/>
                <a:cs typeface="+mn-cs"/>
              </a:rPr>
              <a:t> must be reported to meet the requirements of </a:t>
            </a:r>
            <a:r>
              <a:rPr lang="en-US" sz="1200" b="1" i="0" kern="1200" dirty="0">
                <a:solidFill>
                  <a:schemeClr val="tx1"/>
                </a:solidFill>
                <a:effectLst/>
                <a:latin typeface="+mn-lt"/>
                <a:ea typeface="+mn-ea"/>
                <a:cs typeface="+mn-cs"/>
              </a:rPr>
              <a:t>Education Code Section 49005.1</a:t>
            </a:r>
            <a:r>
              <a:rPr lang="en-US" sz="1200" b="0" i="0" kern="1200" dirty="0">
                <a:solidFill>
                  <a:schemeClr val="tx1"/>
                </a:solidFill>
                <a:effectLst/>
                <a:latin typeface="+mn-lt"/>
                <a:ea typeface="+mn-ea"/>
                <a:cs typeface="+mn-cs"/>
              </a:rPr>
              <a:t>. This applies to </a:t>
            </a:r>
            <a:r>
              <a:rPr lang="en-US" sz="1200" b="1" i="0" kern="1200" dirty="0">
                <a:solidFill>
                  <a:schemeClr val="tx1"/>
                </a:solidFill>
                <a:effectLst/>
                <a:latin typeface="+mn-lt"/>
                <a:ea typeface="+mn-ea"/>
                <a:cs typeface="+mn-cs"/>
              </a:rPr>
              <a:t>both general education students and students with disabilities</a:t>
            </a:r>
            <a:r>
              <a:rPr lang="en-US" sz="1200" b="0" i="0" kern="1200" dirty="0">
                <a:solidFill>
                  <a:schemeClr val="tx1"/>
                </a:solidFill>
                <a:effectLst/>
                <a:latin typeface="+mn-lt"/>
                <a:ea typeface="+mn-ea"/>
                <a:cs typeface="+mn-cs"/>
              </a:rPr>
              <a:t>.</a:t>
            </a:r>
          </a:p>
          <a:p>
            <a:pPr fontAlgn="t"/>
            <a:endParaRPr lang="en-US" sz="1200" b="0" i="0" kern="1200" dirty="0">
              <a:solidFill>
                <a:schemeClr val="tx1"/>
              </a:solidFill>
              <a:effectLst/>
              <a:latin typeface="+mn-lt"/>
              <a:ea typeface="+mn-ea"/>
              <a:cs typeface="+mn-cs"/>
            </a:endParaRPr>
          </a:p>
          <a:p>
            <a:r>
              <a:rPr lang="en-US" dirty="0"/>
              <a:t>Purpose of Restraint and Seclusion Data Collection</a:t>
            </a:r>
          </a:p>
          <a:p>
            <a:r>
              <a:rPr lang="en-US" dirty="0"/>
              <a:t>CDE collects information regarding the use of restraint and seclusion for students receiving either general education or special education to fulfill the statutory requirements of Education Code § 49005.1</a:t>
            </a:r>
          </a:p>
          <a:p>
            <a:endParaRPr lang="en-US" dirty="0"/>
          </a:p>
          <a:p>
            <a:r>
              <a:rPr lang="en-US" dirty="0"/>
              <a:t>Data certified in the 2024-25 EOY 3 submission will be used to make monitoring determinations in the 2026 monitoring year.</a:t>
            </a:r>
          </a:p>
          <a:p>
            <a:endParaRPr lang="en-US"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100" b="0" i="0" u="none" strike="noStrike" kern="1200" cap="none" spc="0" normalizeH="0" baseline="0" noProof="0" dirty="0">
                <a:ln>
                  <a:noFill/>
                </a:ln>
                <a:solidFill>
                  <a:prstClr val="white">
                    <a:lumMod val="95000"/>
                  </a:prstClr>
                </a:solidFill>
                <a:effectLst/>
                <a:uLnTx/>
                <a:uFillTx/>
                <a:latin typeface="Calibri"/>
                <a:ea typeface="+mn-ea"/>
                <a:cs typeface="+mn-cs"/>
              </a:rPr>
              <a:t>Downloadable Restraint and Seclusion files can be found at the following web page: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100" b="0" i="0" u="none" strike="noStrike" kern="1200" cap="none" spc="0" normalizeH="0" baseline="0" noProof="0" dirty="0">
                <a:ln>
                  <a:noFill/>
                </a:ln>
                <a:solidFill>
                  <a:prstClr val="white">
                    <a:lumMod val="95000"/>
                  </a:prstClr>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https://www.cde.ca.gov/ds/ad/filesrsd.asp</a:t>
            </a:r>
            <a:r>
              <a:rPr kumimoji="0" lang="en-US" sz="1100" b="0" i="0" u="none" strike="noStrike" kern="1200" cap="none" spc="0" normalizeH="0" baseline="0" noProof="0" dirty="0">
                <a:ln>
                  <a:noFill/>
                </a:ln>
                <a:solidFill>
                  <a:prstClr val="white">
                    <a:lumMod val="95000"/>
                  </a:prstClr>
                </a:solidFill>
                <a:effectLst/>
                <a:uLnTx/>
                <a:uFillTx/>
                <a:latin typeface="Calibri"/>
                <a:ea typeface="+mn-ea"/>
                <a:cs typeface="+mn-cs"/>
              </a:rPr>
              <a:t>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DE999A-8135-4473-88C9-C34D92285D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9238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The courts have directed the </a:t>
            </a:r>
            <a:r>
              <a:rPr lang="en-US" sz="1200" b="1" i="0" kern="1200" dirty="0">
                <a:solidFill>
                  <a:schemeClr val="tx1"/>
                </a:solidFill>
                <a:effectLst/>
                <a:latin typeface="+mn-lt"/>
                <a:ea typeface="+mn-ea"/>
                <a:cs typeface="+mn-cs"/>
              </a:rPr>
              <a:t>Special Education Division</a:t>
            </a:r>
            <a:r>
              <a:rPr lang="en-US" sz="1200" b="0" i="0" kern="1200" dirty="0">
                <a:solidFill>
                  <a:schemeClr val="tx1"/>
                </a:solidFill>
                <a:effectLst/>
                <a:latin typeface="+mn-lt"/>
                <a:ea typeface="+mn-ea"/>
                <a:cs typeface="+mn-cs"/>
              </a:rPr>
              <a:t> to use </a:t>
            </a:r>
            <a:r>
              <a:rPr lang="en-US" sz="1200" b="1" i="0" kern="1200" dirty="0">
                <a:solidFill>
                  <a:schemeClr val="tx1"/>
                </a:solidFill>
                <a:effectLst/>
                <a:latin typeface="+mn-lt"/>
                <a:ea typeface="+mn-ea"/>
                <a:cs typeface="+mn-cs"/>
              </a:rPr>
              <a:t>certified restraint and seclusion data</a:t>
            </a:r>
            <a:r>
              <a:rPr lang="en-US" sz="1200" b="0" i="0" kern="1200" dirty="0">
                <a:solidFill>
                  <a:schemeClr val="tx1"/>
                </a:solidFill>
                <a:effectLst/>
                <a:latin typeface="+mn-lt"/>
                <a:ea typeface="+mn-ea"/>
                <a:cs typeface="+mn-cs"/>
              </a:rPr>
              <a:t> as part of its </a:t>
            </a:r>
            <a:r>
              <a:rPr lang="en-US" sz="1200" b="1" i="0" kern="1200" dirty="0">
                <a:solidFill>
                  <a:schemeClr val="tx1"/>
                </a:solidFill>
                <a:effectLst/>
                <a:latin typeface="+mn-lt"/>
                <a:ea typeface="+mn-ea"/>
                <a:cs typeface="+mn-cs"/>
              </a:rPr>
              <a:t>annual monitoring determinations</a:t>
            </a:r>
            <a:r>
              <a:rPr lang="en-US" sz="1200" b="0" i="0" kern="1200" dirty="0">
                <a:solidFill>
                  <a:schemeClr val="tx1"/>
                </a:solidFill>
                <a:effectLst/>
                <a:latin typeface="+mn-lt"/>
                <a:ea typeface="+mn-ea"/>
                <a:cs typeface="+mn-cs"/>
              </a:rPr>
              <a:t>. </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LEAs that report </a:t>
            </a:r>
            <a:r>
              <a:rPr lang="en-US" sz="1200" b="1" i="0" kern="1200" dirty="0">
                <a:solidFill>
                  <a:schemeClr val="tx1"/>
                </a:solidFill>
                <a:effectLst/>
                <a:latin typeface="+mn-lt"/>
                <a:ea typeface="+mn-ea"/>
                <a:cs typeface="+mn-cs"/>
              </a:rPr>
              <a:t>more than two restraints or seclusions per student</a:t>
            </a:r>
            <a:r>
              <a:rPr lang="en-US" sz="1200" b="0" i="0" kern="1200" dirty="0">
                <a:solidFill>
                  <a:schemeClr val="tx1"/>
                </a:solidFill>
                <a:effectLst/>
                <a:latin typeface="+mn-lt"/>
                <a:ea typeface="+mn-ea"/>
                <a:cs typeface="+mn-cs"/>
              </a:rPr>
              <a:t>—that is, a </a:t>
            </a:r>
            <a:r>
              <a:rPr lang="en-US" sz="1200" b="1" i="0" kern="1200" dirty="0">
                <a:solidFill>
                  <a:schemeClr val="tx1"/>
                </a:solidFill>
                <a:effectLst/>
                <a:latin typeface="+mn-lt"/>
                <a:ea typeface="+mn-ea"/>
                <a:cs typeface="+mn-cs"/>
              </a:rPr>
              <a:t>greater than 2‑to‑1 ratio</a:t>
            </a:r>
            <a:r>
              <a:rPr lang="en-US" sz="1200" b="0" i="0" kern="1200" dirty="0">
                <a:solidFill>
                  <a:schemeClr val="tx1"/>
                </a:solidFill>
                <a:effectLst/>
                <a:latin typeface="+mn-lt"/>
                <a:ea typeface="+mn-ea"/>
                <a:cs typeface="+mn-cs"/>
              </a:rPr>
              <a:t>—may be required to complete </a:t>
            </a:r>
            <a:r>
              <a:rPr lang="en-US" sz="1200" b="1" i="0" kern="1200" dirty="0">
                <a:solidFill>
                  <a:schemeClr val="tx1"/>
                </a:solidFill>
                <a:effectLst/>
                <a:latin typeface="+mn-lt"/>
                <a:ea typeface="+mn-ea"/>
                <a:cs typeface="+mn-cs"/>
              </a:rPr>
              <a:t>student record reviews</a:t>
            </a:r>
            <a:r>
              <a:rPr lang="en-US" sz="1200" b="0" i="0" kern="1200" dirty="0">
                <a:solidFill>
                  <a:schemeClr val="tx1"/>
                </a:solidFill>
                <a:effectLst/>
                <a:latin typeface="+mn-lt"/>
                <a:ea typeface="+mn-ea"/>
                <a:cs typeface="+mn-cs"/>
              </a:rPr>
              <a:t> as part of monitoring.</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LEAs may also be flagged for </a:t>
            </a:r>
            <a:r>
              <a:rPr lang="en-US" sz="1200" b="1" i="0" kern="1200" dirty="0">
                <a:solidFill>
                  <a:schemeClr val="tx1"/>
                </a:solidFill>
                <a:effectLst/>
                <a:latin typeface="+mn-lt"/>
                <a:ea typeface="+mn-ea"/>
                <a:cs typeface="+mn-cs"/>
              </a:rPr>
              <a:t>questionable data quality</a:t>
            </a:r>
            <a:r>
              <a:rPr lang="en-US" sz="1200" b="0" i="0" kern="1200" dirty="0">
                <a:solidFill>
                  <a:schemeClr val="tx1"/>
                </a:solidFill>
                <a:effectLst/>
                <a:latin typeface="+mn-lt"/>
                <a:ea typeface="+mn-ea"/>
                <a:cs typeface="+mn-cs"/>
              </a:rPr>
              <a:t> if they: </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 Report </a:t>
            </a:r>
            <a:r>
              <a:rPr lang="en-US" sz="1200" b="1" i="0" kern="1200" dirty="0">
                <a:solidFill>
                  <a:schemeClr val="tx1"/>
                </a:solidFill>
                <a:effectLst/>
                <a:latin typeface="+mn-lt"/>
                <a:ea typeface="+mn-ea"/>
                <a:cs typeface="+mn-cs"/>
              </a:rPr>
              <a:t>zero incidents</a:t>
            </a:r>
            <a:r>
              <a:rPr lang="en-US" sz="1200" b="0" i="0" kern="1200" dirty="0">
                <a:solidFill>
                  <a:schemeClr val="tx1"/>
                </a:solidFill>
                <a:effectLst/>
                <a:latin typeface="+mn-lt"/>
                <a:ea typeface="+mn-ea"/>
                <a:cs typeface="+mn-cs"/>
              </a:rPr>
              <a:t> of restraint or seclusion while serving </a:t>
            </a:r>
            <a:r>
              <a:rPr lang="en-US" sz="1200" b="1" i="0" kern="1200" dirty="0">
                <a:solidFill>
                  <a:schemeClr val="tx1"/>
                </a:solidFill>
                <a:effectLst/>
                <a:latin typeface="+mn-lt"/>
                <a:ea typeface="+mn-ea"/>
                <a:cs typeface="+mn-cs"/>
              </a:rPr>
              <a:t>more than 100 students with disabilities</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Report zero incidents while serving more than 100 students with disabilities in </a:t>
            </a:r>
            <a:r>
              <a:rPr lang="en-US" sz="1200" b="1" i="0" kern="1200" dirty="0">
                <a:solidFill>
                  <a:schemeClr val="tx1"/>
                </a:solidFill>
                <a:effectLst/>
                <a:latin typeface="+mn-lt"/>
                <a:ea typeface="+mn-ea"/>
                <a:cs typeface="+mn-cs"/>
              </a:rPr>
              <a:t>Nonpublic Schools</a:t>
            </a:r>
            <a:r>
              <a:rPr lang="en-US" sz="1200" b="0" i="0" kern="1200" dirty="0">
                <a:solidFill>
                  <a:schemeClr val="tx1"/>
                </a:solidFill>
                <a:effectLst/>
                <a:latin typeface="+mn-lt"/>
                <a:ea typeface="+mn-ea"/>
                <a:cs typeface="+mn-cs"/>
              </a:rPr>
              <a:t>, or</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Fail to certify</a:t>
            </a:r>
            <a:r>
              <a:rPr lang="en-US" sz="1200" b="0" i="0" kern="1200" dirty="0">
                <a:solidFill>
                  <a:schemeClr val="tx1"/>
                </a:solidFill>
                <a:effectLst/>
                <a:latin typeface="+mn-lt"/>
                <a:ea typeface="+mn-ea"/>
                <a:cs typeface="+mn-cs"/>
              </a:rPr>
              <a:t> their EOY 1 submission.</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Being flagged doesn’t automatically mean something was done wrong—but it does mean the LEA will be required to complete </a:t>
            </a:r>
            <a:r>
              <a:rPr lang="en-US" sz="1200" b="1" i="0" kern="1200" dirty="0">
                <a:solidFill>
                  <a:schemeClr val="tx1"/>
                </a:solidFill>
                <a:effectLst/>
                <a:latin typeface="+mn-lt"/>
                <a:ea typeface="+mn-ea"/>
                <a:cs typeface="+mn-cs"/>
              </a:rPr>
              <a:t>additional monitoring activities</a:t>
            </a:r>
            <a:r>
              <a:rPr lang="en-US" sz="1200" b="0" i="0" kern="1200" dirty="0">
                <a:solidFill>
                  <a:schemeClr val="tx1"/>
                </a:solidFill>
                <a:effectLst/>
                <a:latin typeface="+mn-lt"/>
                <a:ea typeface="+mn-ea"/>
                <a:cs typeface="+mn-cs"/>
              </a:rPr>
              <a:t> to validate data quality.</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The key takeaway here is that </a:t>
            </a:r>
            <a:r>
              <a:rPr lang="en-US" sz="1200" b="1" i="0" kern="1200" dirty="0">
                <a:solidFill>
                  <a:schemeClr val="tx1"/>
                </a:solidFill>
                <a:effectLst/>
                <a:latin typeface="+mn-lt"/>
                <a:ea typeface="+mn-ea"/>
                <a:cs typeface="+mn-cs"/>
              </a:rPr>
              <a:t>zeroes matter just as much as high counts</a:t>
            </a:r>
            <a:r>
              <a:rPr lang="en-US" sz="1200" b="0" i="0" kern="1200" dirty="0">
                <a:solidFill>
                  <a:schemeClr val="tx1"/>
                </a:solidFill>
                <a:effectLst/>
                <a:latin typeface="+mn-lt"/>
                <a:ea typeface="+mn-ea"/>
                <a:cs typeface="+mn-cs"/>
              </a:rPr>
              <a:t>. LEAs should make sure incidents are being </a:t>
            </a:r>
            <a:r>
              <a:rPr lang="en-US" sz="1200" b="1" i="0" kern="1200" dirty="0">
                <a:solidFill>
                  <a:schemeClr val="tx1"/>
                </a:solidFill>
                <a:effectLst/>
                <a:latin typeface="+mn-lt"/>
                <a:ea typeface="+mn-ea"/>
                <a:cs typeface="+mn-cs"/>
              </a:rPr>
              <a:t>identified, documented, and reported consistently</a:t>
            </a:r>
            <a:r>
              <a:rPr lang="en-US" sz="1200" b="0" i="0" kern="1200" dirty="0">
                <a:solidFill>
                  <a:schemeClr val="tx1"/>
                </a:solidFill>
                <a:effectLst/>
                <a:latin typeface="+mn-lt"/>
                <a:ea typeface="+mn-ea"/>
                <a:cs typeface="+mn-cs"/>
              </a:rPr>
              <a:t>, and that certification reflects what actually occurred during the year.”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F8FCD-FE5E-4E00-822F-1B19EA298F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75313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Aspects of the California Defiance Ban:</a:t>
            </a:r>
          </a:p>
          <a:p>
            <a:endParaRPr lang="en-US" dirty="0"/>
          </a:p>
          <a:p>
            <a:r>
              <a:rPr lang="en-US" b="1" dirty="0"/>
              <a:t>Scope:</a:t>
            </a:r>
            <a:r>
              <a:rPr lang="en-US" dirty="0"/>
              <a:t> The law applies to all K-12 public schools, including charter schools.</a:t>
            </a:r>
          </a:p>
          <a:p>
            <a:r>
              <a:rPr lang="en-US" b="1" dirty="0"/>
              <a:t>Definition:</a:t>
            </a:r>
            <a:r>
              <a:rPr lang="en-US" dirty="0"/>
              <a:t> "Willful defiance" generally refers to disrupting school activities or defying the authority of teachers or administrators, such as refusing to follow directions.</a:t>
            </a:r>
          </a:p>
          <a:p>
            <a:r>
              <a:rPr lang="en-US" b="1" dirty="0"/>
              <a:t>Exceptions:</a:t>
            </a:r>
            <a:r>
              <a:rPr lang="en-US" dirty="0"/>
              <a:t> Suspension is still permitted for severe, specific acts of violence, bullying, or drug possession as defined in the Education Code.</a:t>
            </a:r>
          </a:p>
          <a:p>
            <a:r>
              <a:rPr lang="en-US" b="1" dirty="0"/>
              <a:t>Alternatives:</a:t>
            </a:r>
            <a:r>
              <a:rPr lang="en-US" dirty="0"/>
              <a:t> Schools are expected to use restorative justice, positive behavior interventions, and counseling instead of suspending students for minor behavioral issues.</a:t>
            </a:r>
          </a:p>
          <a:p>
            <a:endParaRPr lang="en-US" dirty="0"/>
          </a:p>
          <a:p>
            <a:endParaRPr lang="en-US" dirty="0"/>
          </a:p>
          <a:p>
            <a:endParaRPr lang="en-US" dirty="0"/>
          </a:p>
          <a:p>
            <a:r>
              <a:rPr lang="en-US" dirty="0"/>
              <a:t>See </a:t>
            </a:r>
            <a:r>
              <a:rPr lang="en-US" u="sng" dirty="0">
                <a:hlinkClick r:id="rId3"/>
              </a:rPr>
              <a:t>https://leginfo.legislature.ca.gov/faces/billNavClient.xhtml?bill_id=202120220AB181</a:t>
            </a:r>
            <a:r>
              <a:rPr lang="en-US" dirty="0"/>
              <a:t> for ed code. In addition to adding TK grade level, SB- 274 is amending to include grades 9-12 (previously grades K-8 were included in 2020).</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61827-3D6F-468B-B7CB-69F8F7B995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96261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SB 274 Section 48900 excerpts</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(1) Disrupted school activities or otherwise willfully defied the valid authority of supervisors, teachers, administrators, school officials, or other school personnel engaged in the performance of their duties.</a:t>
            </a:r>
          </a:p>
          <a:p>
            <a:pPr fontAlgn="base"/>
            <a:r>
              <a:rPr lang="en-US" sz="1200" b="0" i="0" kern="1200" dirty="0">
                <a:solidFill>
                  <a:schemeClr val="tx1"/>
                </a:solidFill>
                <a:effectLst/>
                <a:latin typeface="+mn-lt"/>
                <a:ea typeface="+mn-ea"/>
                <a:cs typeface="+mn-cs"/>
              </a:rPr>
              <a:t>(2) Except as provided in Section 48910, a pupil enrolled in kindergarten or any of grades 1 to 5, inclusive, shall not be suspended for any of the acts specified in paragraph (1), and those acts shall not constitute grounds for a pupil enrolled in kindergarten or any of grades 1 to 12, inclusive, to be recommended for expulsion.</a:t>
            </a:r>
          </a:p>
          <a:p>
            <a:pPr fontAlgn="base"/>
            <a:r>
              <a:rPr lang="en-US" sz="1200" b="0" i="0" kern="1200" dirty="0">
                <a:solidFill>
                  <a:schemeClr val="tx1"/>
                </a:solidFill>
                <a:effectLst/>
                <a:latin typeface="+mn-lt"/>
                <a:ea typeface="+mn-ea"/>
                <a:cs typeface="+mn-cs"/>
              </a:rPr>
              <a:t>(3) Except as provided in Section 48910, a pupil enrolled in any of grades 6 to 8, inclusive, shall not be suspended for any of the acts specified in paragraph (1). This paragraph is inoperative on July 1, 2029.</a:t>
            </a:r>
          </a:p>
          <a:p>
            <a:pPr fontAlgn="base"/>
            <a:r>
              <a:rPr lang="en-US" sz="1200" b="0" i="0" kern="1200" dirty="0">
                <a:solidFill>
                  <a:schemeClr val="tx1"/>
                </a:solidFill>
                <a:effectLst/>
                <a:latin typeface="+mn-lt"/>
                <a:ea typeface="+mn-ea"/>
                <a:cs typeface="+mn-cs"/>
              </a:rPr>
              <a:t>(4) Except as provided in Section 48910, commencing July 1, 2024, a pupil enrolled in any of grades 9 to 12, inclusive, shall not be suspended for any of the acts specified in paragraph (1). This paragraph is inoperative on July 1, 2029. </a:t>
            </a:r>
          </a:p>
          <a:p>
            <a:pPr fontAlgn="base"/>
            <a:r>
              <a:rPr lang="en-US" sz="1200" b="0" i="0" kern="1200" dirty="0">
                <a:solidFill>
                  <a:schemeClr val="tx1"/>
                </a:solidFill>
                <a:effectLst/>
                <a:latin typeface="+mn-lt"/>
                <a:ea typeface="+mn-ea"/>
                <a:cs typeface="+mn-cs"/>
              </a:rPr>
              <a:t>California Education code section 48910 states:</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(a) A teacher may suspend any pupil from class, for any of the acts enumerated in Section 48900, for the day of the suspension and the day following. The teacher shall immediately report the suspension to the principal of the school and send the pupil to the principal or the designee of the principal for appropriate action. If that action requires the continued presence of the pupil at the school site, the pupil shall be under appropriate supervision, as defined in policies and related regulations adopted by the governing board of the school district. As soon as possible, the teacher shall ask the parent or guardian of the pupil to attend a parent-teacher conference regarding the suspension. If practicable, a school counselor or a school psychologist may attend the conference. A school administrator shall attend the conference if the teacher or the parent or guardian so requests. The pupil shall not be returned to the class from which he or she was suspended, during the period of the suspension, without the concurrence of the teacher of the class and the principal.</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(b) A pupil suspended from a class shall not be placed in another regular class during the period of suspension. However, if the pupil is assigned to more than one class per day this subdivision shall apply only to other regular classes scheduled at the same time as the class from which the pupil was suspended.</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(c) A teacher may also refer a pupil, for any of the acts enumerated in Section 48900, to the principal or the designee of the principal for consideration of a suspension from the school.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6511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LEAs should coordinate with </a:t>
            </a:r>
            <a:r>
              <a:rPr lang="en-US" sz="1200" b="1" i="0" kern="1200" dirty="0">
                <a:solidFill>
                  <a:schemeClr val="tx1"/>
                </a:solidFill>
                <a:effectLst/>
                <a:latin typeface="+mn-lt"/>
                <a:ea typeface="+mn-ea"/>
                <a:cs typeface="+mn-cs"/>
              </a:rPr>
              <a:t>special education administrators and case managers</a:t>
            </a:r>
            <a:r>
              <a:rPr lang="en-US" sz="1200" b="0" i="0" kern="1200" dirty="0">
                <a:solidFill>
                  <a:schemeClr val="tx1"/>
                </a:solidFill>
                <a:effectLst/>
                <a:latin typeface="+mn-lt"/>
                <a:ea typeface="+mn-ea"/>
                <a:cs typeface="+mn-cs"/>
              </a:rPr>
              <a:t> to identify any </a:t>
            </a:r>
            <a:r>
              <a:rPr lang="en-US" sz="1200" b="1" i="0" kern="1200" dirty="0">
                <a:solidFill>
                  <a:schemeClr val="tx1"/>
                </a:solidFill>
                <a:effectLst/>
                <a:latin typeface="+mn-lt"/>
                <a:ea typeface="+mn-ea"/>
                <a:cs typeface="+mn-cs"/>
              </a:rPr>
              <a:t>Behavioral Emergency Reports</a:t>
            </a:r>
            <a:r>
              <a:rPr lang="en-US" sz="1200" b="0" i="0" kern="1200" dirty="0">
                <a:solidFill>
                  <a:schemeClr val="tx1"/>
                </a:solidFill>
                <a:effectLst/>
                <a:latin typeface="+mn-lt"/>
                <a:ea typeface="+mn-ea"/>
                <a:cs typeface="+mn-cs"/>
              </a:rPr>
              <a:t>, or </a:t>
            </a:r>
            <a:r>
              <a:rPr lang="en-US" sz="1200" b="1" i="0" kern="1200" dirty="0">
                <a:solidFill>
                  <a:schemeClr val="tx1"/>
                </a:solidFill>
                <a:effectLst/>
                <a:latin typeface="+mn-lt"/>
                <a:ea typeface="+mn-ea"/>
                <a:cs typeface="+mn-cs"/>
              </a:rPr>
              <a:t>BERs</a:t>
            </a:r>
            <a:r>
              <a:rPr lang="en-US" sz="1200" b="0" i="0" kern="1200" dirty="0">
                <a:solidFill>
                  <a:schemeClr val="tx1"/>
                </a:solidFill>
                <a:effectLst/>
                <a:latin typeface="+mn-lt"/>
                <a:ea typeface="+mn-ea"/>
                <a:cs typeface="+mn-cs"/>
              </a:rPr>
              <a:t>, that may indicate a reportable incident.</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These include incidents involving: </a:t>
            </a:r>
          </a:p>
          <a:p>
            <a:pPr fontAlgn="t"/>
            <a:r>
              <a:rPr lang="en-US" sz="1200" b="0" i="0" kern="1200" dirty="0">
                <a:solidFill>
                  <a:schemeClr val="tx1"/>
                </a:solidFill>
                <a:effectLst/>
                <a:latin typeface="+mn-lt"/>
                <a:ea typeface="+mn-ea"/>
                <a:cs typeface="+mn-cs"/>
              </a:rPr>
              <a:t>– Violations of </a:t>
            </a:r>
            <a:r>
              <a:rPr lang="en-US" sz="1200" b="1" i="0" kern="1200" dirty="0">
                <a:solidFill>
                  <a:schemeClr val="tx1"/>
                </a:solidFill>
                <a:effectLst/>
                <a:latin typeface="+mn-lt"/>
                <a:ea typeface="+mn-ea"/>
                <a:cs typeface="+mn-cs"/>
              </a:rPr>
              <a:t>Education Code 48900 or 48915</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In‑school or out‑of‑school suspensions</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Expulsions</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Physical restraint</a:t>
            </a:r>
            <a:r>
              <a:rPr lang="en-US" sz="1200" b="0" i="0" kern="1200" dirty="0">
                <a:solidFill>
                  <a:schemeClr val="tx1"/>
                </a:solidFill>
                <a:effectLst/>
                <a:latin typeface="+mn-lt"/>
                <a:ea typeface="+mn-ea"/>
                <a:cs typeface="+mn-cs"/>
              </a:rPr>
              <a:t>,</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Mechanical restraint</a:t>
            </a:r>
            <a:r>
              <a:rPr lang="en-US" sz="1200" b="0" i="0" kern="1200" dirty="0">
                <a:solidFill>
                  <a:schemeClr val="tx1"/>
                </a:solidFill>
                <a:effectLst/>
                <a:latin typeface="+mn-lt"/>
                <a:ea typeface="+mn-ea"/>
                <a:cs typeface="+mn-cs"/>
              </a:rPr>
              <a:t>, or</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Seclusion</a:t>
            </a:r>
            <a:r>
              <a:rPr lang="en-US" sz="1200" b="0" i="0" kern="1200" dirty="0">
                <a:solidFill>
                  <a:schemeClr val="tx1"/>
                </a:solidFill>
                <a:effectLst/>
                <a:latin typeface="+mn-lt"/>
                <a:ea typeface="+mn-ea"/>
                <a:cs typeface="+mn-cs"/>
              </a:rPr>
              <a:t>.</a:t>
            </a:r>
          </a:p>
          <a:p>
            <a:pPr fontAlgn="t"/>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68375C1-7C5C-42A2-80F2-05631BB3764E}" type="slidenum">
              <a:rPr lang="en-US" noProof="0" smtClean="0"/>
              <a:t>35</a:t>
            </a:fld>
            <a:endParaRPr lang="en-US" noProof="0"/>
          </a:p>
        </p:txBody>
      </p:sp>
    </p:spTree>
    <p:extLst>
      <p:ext uri="{BB962C8B-B14F-4D97-AF65-F5344CB8AC3E}">
        <p14:creationId xmlns:p14="http://schemas.microsoft.com/office/powerpoint/2010/main" val="25933674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dirty="0"/>
              <a:t>Are LEAs required to submit data for students at Nonpublic schools?</a:t>
            </a:r>
          </a:p>
          <a:p>
            <a:r>
              <a:rPr lang="en-US" dirty="0"/>
              <a:t>YES – LEAs are required to submit incident data that occurred at Nonpublic schools</a:t>
            </a:r>
          </a:p>
          <a:p>
            <a:r>
              <a:rPr lang="en-US" dirty="0"/>
              <a:t>LEA need to work with the NPS to collect and report the data that reflects the time the student attended the NPS during the school year </a:t>
            </a:r>
          </a:p>
          <a:p>
            <a:endParaRPr lang="en-US" dirty="0"/>
          </a:p>
          <a:p>
            <a:r>
              <a:rPr lang="en-US" dirty="0"/>
              <a:t>Video: https://youtu.be/82aN0lgEUPU?si=FTlqDuzCczHPTuoq</a:t>
            </a:r>
          </a:p>
          <a:p>
            <a:r>
              <a:rPr lang="en-US" dirty="0"/>
              <a:t>PPT Resource: https://documentation.calpads.org/Support/docs/2021-22/StudentDisciplineNPSReporting.pptx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39598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now highlight the relationships between different file types involved in incident reporting. This is key when troubleshooting possible error during submission and certification.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Incident submission, first requires student enrollment at the LEA. The Incident must be reported at the corresponding school of attendance in the enrollment record using the Student Incident file. After the incident has been posted to CALPADS  the Student Incident Results (SIRS) File and the Student Offense (SOFF) File can be submitted. The values for student’s SSID as well as the Incident ID, School of attendance and Academic year are used to tie the students to incidents offenses and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 SINC is required to report all incidents and students involved in the incident. Each student involved in an incident will also be required to have at least one results record. Students who commit a statutory offenses should also have a student offense record. Student offenses are mapped to Ed codes 48900 and 48915.</a:t>
            </a:r>
          </a:p>
          <a:p>
            <a:endParaRPr lang="en-US" dirty="0"/>
          </a:p>
          <a:p>
            <a:r>
              <a:rPr lang="en-US" dirty="0"/>
              <a:t>Article 48900 reads:</a:t>
            </a:r>
          </a:p>
          <a:p>
            <a:pPr algn="l" fontAlgn="base"/>
            <a:r>
              <a:rPr lang="fr-FR" b="1" i="0" dirty="0">
                <a:solidFill>
                  <a:srgbClr val="111111"/>
                </a:solidFill>
                <a:effectLst/>
                <a:latin typeface="Arial" panose="020B0604020202020204" pitchFamily="34" charset="0"/>
              </a:rPr>
              <a:t>ARTICLE 1. Suspension or Expulsion [48900 - 48927]</a:t>
            </a:r>
            <a:endParaRPr lang="fr-FR" b="1" i="0" dirty="0">
              <a:solidFill>
                <a:srgbClr val="444444"/>
              </a:solidFill>
              <a:effectLst/>
              <a:latin typeface="Arial" panose="020B0604020202020204" pitchFamily="34" charset="0"/>
            </a:endParaRPr>
          </a:p>
          <a:p>
            <a:r>
              <a:rPr lang="fr-FR" b="0" i="1" dirty="0">
                <a:solidFill>
                  <a:srgbClr val="333333"/>
                </a:solidFill>
                <a:effectLst/>
                <a:latin typeface="Arial" panose="020B0604020202020204" pitchFamily="34" charset="0"/>
              </a:rPr>
              <a:t> </a:t>
            </a:r>
          </a:p>
          <a:p>
            <a:r>
              <a:rPr lang="en-US" b="0" i="0" dirty="0">
                <a:solidFill>
                  <a:srgbClr val="333333"/>
                </a:solidFill>
                <a:effectLst/>
                <a:latin typeface="Verdana" panose="020B0604030504040204" pitchFamily="34" charset="0"/>
              </a:rPr>
              <a:t>A pupil shall not be suspended from school or recommended for expulsion, unless the superintendent of the school district or the principal of the school in which the pupil is enrolled determines that the pupil has committed an act as defined pursuant to any of subdivisions (a) to (r), inclusive…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https://leginfo.legislature.ca.gov/faces/codes_displaySection.xhtml?sectionNum=48900.&amp;lawCode=EDC</a:t>
            </a:r>
          </a:p>
          <a:p>
            <a:endParaRPr lang="en-US" b="0" i="0" dirty="0">
              <a:solidFill>
                <a:srgbClr val="333333"/>
              </a:solidFill>
              <a:effectLst/>
              <a:latin typeface="Verdana" panose="020B0604030504040204" pitchFamily="34" charset="0"/>
            </a:endParaRPr>
          </a:p>
          <a:p>
            <a:endParaRPr lang="en-US" b="0" i="0" dirty="0">
              <a:solidFill>
                <a:srgbClr val="333333"/>
              </a:solidFill>
              <a:effectLst/>
              <a:latin typeface="Verdana" panose="020B0604030504040204" pitchFamily="34" charset="0"/>
            </a:endParaRPr>
          </a:p>
          <a:p>
            <a:r>
              <a:rPr lang="en-US" b="0" i="0" dirty="0">
                <a:solidFill>
                  <a:srgbClr val="333333"/>
                </a:solidFill>
                <a:effectLst/>
                <a:latin typeface="Verdana" panose="020B0604030504040204" pitchFamily="34" charset="0"/>
              </a:rPr>
              <a:t>So, you can see that in most cases, one would expect to see a student offense record for students with incident records. Of course, incidents involving restraints or seclusions not with standing. They key is to ask yourself, if a student did not commit a statutory offense, meaning they did not have commit any violations that are described in the ed code, does this record need to be reported.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60160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Incident reporting has three related components: </a:t>
            </a:r>
            <a:r>
              <a:rPr lang="en-US" b="1" dirty="0"/>
              <a:t>Incident, Offense, and Result</a:t>
            </a:r>
            <a:r>
              <a:rPr lang="en-US" dirty="0"/>
              <a:t> </a:t>
            </a:r>
          </a:p>
          <a:p>
            <a:pPr algn="l"/>
            <a:r>
              <a:rPr lang="en-US" b="1" dirty="0"/>
              <a:t>Incident</a:t>
            </a:r>
            <a:r>
              <a:rPr lang="en-US" dirty="0"/>
              <a:t> = the event that occurred (for example, fight, altercation, restraint) </a:t>
            </a:r>
          </a:p>
          <a:p>
            <a:pPr algn="l"/>
            <a:r>
              <a:rPr lang="en-US" b="1" dirty="0"/>
              <a:t>Offense</a:t>
            </a:r>
            <a:r>
              <a:rPr lang="en-US" dirty="0"/>
              <a:t> = the student’s violation tied to Education Code 48900 or 48915 </a:t>
            </a:r>
          </a:p>
          <a:p>
            <a:pPr algn="l"/>
            <a:r>
              <a:rPr lang="en-US" b="1" dirty="0"/>
              <a:t>Result</a:t>
            </a:r>
            <a:r>
              <a:rPr lang="en-US" dirty="0"/>
              <a:t> = the outcome or action taken (for example, suspension, expulsion, restraint, seclusion) </a:t>
            </a:r>
          </a:p>
          <a:p>
            <a:pPr algn="l"/>
            <a:endParaRPr lang="en-US" dirty="0"/>
          </a:p>
          <a:p>
            <a:pPr algn="l"/>
            <a:r>
              <a:rPr lang="en-US" dirty="0"/>
              <a:t>An incident may occur </a:t>
            </a:r>
            <a:r>
              <a:rPr lang="en-US" b="1" dirty="0"/>
              <a:t>with or without</a:t>
            </a:r>
            <a:r>
              <a:rPr lang="en-US" dirty="0"/>
              <a:t> an offense A student may have </a:t>
            </a:r>
            <a:r>
              <a:rPr lang="en-US" b="1" dirty="0"/>
              <a:t>multiple offenses</a:t>
            </a:r>
            <a:r>
              <a:rPr lang="en-US" dirty="0"/>
              <a:t> within one incident</a:t>
            </a:r>
          </a:p>
          <a:p>
            <a:pPr algn="l"/>
            <a:r>
              <a:rPr lang="en-US" dirty="0"/>
              <a:t>A student may have </a:t>
            </a:r>
            <a:r>
              <a:rPr lang="en-US" b="1" dirty="0"/>
              <a:t>multiple results</a:t>
            </a:r>
            <a:r>
              <a:rPr lang="en-US" dirty="0"/>
              <a:t> tied to one incident </a:t>
            </a:r>
          </a:p>
          <a:p>
            <a:pPr algn="l"/>
            <a:r>
              <a:rPr lang="en-US" dirty="0"/>
              <a:t>This structure requires </a:t>
            </a:r>
            <a:r>
              <a:rPr lang="en-US" b="1" dirty="0"/>
              <a:t>multiple CALPADS files</a:t>
            </a:r>
            <a:r>
              <a:rPr lang="en-US" dirty="0"/>
              <a:t> to accurately report incidents Federal discipline reporting is collected at the </a:t>
            </a:r>
            <a:r>
              <a:rPr lang="en-US" b="1" dirty="0"/>
              <a:t>incident level</a:t>
            </a:r>
            <a:r>
              <a:rPr lang="en-US" dirty="0"/>
              <a:t> </a:t>
            </a:r>
          </a:p>
          <a:p>
            <a:pPr algn="l"/>
            <a:endParaRPr lang="en-US" dirty="0"/>
          </a:p>
          <a:p>
            <a:pPr algn="l"/>
            <a:r>
              <a:rPr lang="en-US" dirty="0"/>
              <a:t>Key takeaway: accurate reporting depends on capturing </a:t>
            </a:r>
            <a:r>
              <a:rPr lang="en-US" b="1" dirty="0"/>
              <a:t>all three components correctly</a:t>
            </a:r>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0F534BA-537A-4404-9B22-9B5131536C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11123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Incidents can be reported any number of ways, with multiple students, multiple offenses. Conversely an incident may consist of a single student with no offense.</a:t>
            </a:r>
          </a:p>
          <a:p>
            <a:r>
              <a:rPr lang="en-US" dirty="0"/>
              <a:t>Scenarios:</a:t>
            </a:r>
          </a:p>
          <a:p>
            <a:pPr marL="228600" indent="-228600">
              <a:buFont typeface="+mj-lt"/>
              <a:buAutoNum type="arabicPeriod"/>
            </a:pPr>
            <a:r>
              <a:rPr lang="en-US" dirty="0"/>
              <a:t>A single student incident where the student committed multiple offensives.</a:t>
            </a:r>
          </a:p>
          <a:p>
            <a:pPr marL="228600" indent="-228600">
              <a:buFont typeface="+mj-lt"/>
              <a:buAutoNum type="arabicPeriod"/>
            </a:pPr>
            <a:r>
              <a:rPr lang="en-US" dirty="0"/>
              <a:t>A single student incident where no offenses (violation of ed code 48915 0r 48900) was committed.</a:t>
            </a:r>
          </a:p>
          <a:p>
            <a:pPr marL="228600" indent="-228600">
              <a:buFont typeface="+mj-lt"/>
              <a:buAutoNum type="arabicPeriod"/>
            </a:pPr>
            <a:r>
              <a:rPr lang="en-US" dirty="0"/>
              <a:t>A single student incident with a single offense.</a:t>
            </a:r>
          </a:p>
          <a:p>
            <a:pPr marL="228600" indent="-228600">
              <a:buFont typeface="+mj-lt"/>
              <a:buAutoNum type="arabicPeriod"/>
            </a:pPr>
            <a:r>
              <a:rPr lang="en-US" dirty="0"/>
              <a:t>A multiple student incident, with multiple offense committed.</a:t>
            </a:r>
          </a:p>
          <a:p>
            <a:pPr marL="228600" indent="-228600">
              <a:buFont typeface="+mj-lt"/>
              <a:buAutoNum type="arabicPeriod"/>
            </a:pPr>
            <a:endParaRPr lang="en-US" dirty="0"/>
          </a:p>
        </p:txBody>
      </p:sp>
      <p:sp>
        <p:nvSpPr>
          <p:cNvPr id="4" name="Slide Number Placeholder 3"/>
          <p:cNvSpPr>
            <a:spLocks noGrp="1"/>
          </p:cNvSpPr>
          <p:nvPr>
            <p:ph type="sldNum" sz="quarter" idx="5"/>
          </p:nvPr>
        </p:nvSpPr>
        <p:spPr/>
        <p:txBody>
          <a:bodyPr/>
          <a:lstStyle/>
          <a:p>
            <a:pPr marL="0" marR="0" lvl="0" indent="0" algn="r" defTabSz="1828800" rtl="0" eaLnBrk="1" fontAlgn="auto" latinLnBrk="0" hangingPunct="1">
              <a:lnSpc>
                <a:spcPct val="100000"/>
              </a:lnSpc>
              <a:spcBef>
                <a:spcPts val="0"/>
              </a:spcBef>
              <a:spcAft>
                <a:spcPts val="0"/>
              </a:spcAft>
              <a:buClrTx/>
              <a:buSzTx/>
              <a:buFontTx/>
              <a:buNone/>
              <a:tabLst/>
              <a:defRPr/>
            </a:pPr>
            <a:fld id="{80F534BA-537A-4404-9B22-9B5131536C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88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2649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50260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Student Absenteeism submission has gone unchanged but let's review the business rules related to the submission to make sure that we have a clear understanding.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1693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a:t>A student who is a "chronic absentee“</a:t>
            </a:r>
            <a:r>
              <a:rPr lang="en-US" sz="1200" baseline="0"/>
              <a:t> </a:t>
            </a:r>
            <a:r>
              <a:rPr lang="en-US"/>
              <a:t>misses 10% of the school year for </a:t>
            </a:r>
            <a:r>
              <a:rPr lang="en-US" b="1"/>
              <a:t>any reason </a:t>
            </a:r>
            <a:r>
              <a:rPr lang="en-US"/>
              <a:t>including excused and unexcused absences. </a:t>
            </a:r>
            <a:r>
              <a:rPr lang="en-US" baseline="0"/>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a:t>A "chronic absentee" has been defined in California </a:t>
            </a:r>
            <a:r>
              <a:rPr lang="en-US" sz="1200" i="1"/>
              <a:t>Education Code</a:t>
            </a:r>
            <a:r>
              <a:rPr lang="en-US" sz="1200"/>
              <a:t> (</a:t>
            </a:r>
            <a:r>
              <a:rPr lang="en-US" sz="1200" i="1"/>
              <a:t>EC</a:t>
            </a:r>
            <a:r>
              <a:rPr lang="en-US" sz="1200"/>
              <a:t>) Section 60901(c)(1) as "a pupil who is absent on 10 percent or more of the school days in the school year when the total number of days a pupil is absent is divided by the total number of days the pupil is enrolled and school was actually taught in the regular day schools of the district, exclusive of Saturdays and Sundays."</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A2722D-CA8D-42F3-9721-EBC8A8E15E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9951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STAS reporting is </a:t>
            </a:r>
            <a:r>
              <a:rPr lang="en-US" baseline="0"/>
              <a:t>part of the EOY 3 data collection. Students included in the STAS reports will have an enrollment that was open at some point in the EOY reporting window. That is any enrollment that overlaps this reporting period of 7/1/2025 – 6/30/2026. </a:t>
            </a: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a:t>STAS record required for primary enrolled (10) and short term enrolled (30) students in grade levels TK-12, who attended at least a single day during the academic year.</a:t>
            </a:r>
            <a:r>
              <a:rPr lang="en-US" sz="1200" baseline="0"/>
              <a:t>  Adult, preschool, toddlers and infants are excluded.</a:t>
            </a:r>
            <a:endParaRPr lang="en-US" sz="1200"/>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a:t>The STAS record is required for students enrolled at all school types. Students enrolled at NPS schools and Home Hospital students are</a:t>
            </a:r>
            <a:r>
              <a:rPr lang="en-US" sz="1200" baseline="0"/>
              <a:t> expected to be reported but use the exempt indicator if appropriate .</a:t>
            </a:r>
            <a:endParaRPr lang="en-US" sz="1200"/>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A2722D-CA8D-42F3-9721-EBC8A8E15E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67063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Aft>
                <a:spcPts val="600"/>
              </a:spcAft>
              <a:buFont typeface="Arial" panose="020B0604020202020204" pitchFamily="34" charset="0"/>
              <a:buNone/>
            </a:pPr>
            <a:r>
              <a:rPr lang="en-US" sz="1200"/>
              <a:t>Information about STAS records:</a:t>
            </a:r>
          </a:p>
          <a:p>
            <a:pPr indent="-228600">
              <a:lnSpc>
                <a:spcPct val="90000"/>
              </a:lnSpc>
              <a:spcAft>
                <a:spcPts val="600"/>
              </a:spcAft>
              <a:buFont typeface="Arial" panose="020B0604020202020204" pitchFamily="34" charset="0"/>
              <a:buChar char="•"/>
            </a:pPr>
            <a:r>
              <a:rPr lang="en-US" sz="1200"/>
              <a:t>Exemptions are records that do not have attendance and absence fields populated</a:t>
            </a:r>
          </a:p>
          <a:p>
            <a:pPr indent="-228600">
              <a:lnSpc>
                <a:spcPct val="90000"/>
              </a:lnSpc>
              <a:spcAft>
                <a:spcPts val="600"/>
              </a:spcAft>
              <a:buFont typeface="Arial" panose="020B0604020202020204" pitchFamily="34" charset="0"/>
              <a:buChar char="•"/>
            </a:pPr>
            <a:r>
              <a:rPr lang="en-US" sz="1200"/>
              <a:t>STAS in school and out of school suspension days are validated against the SINC record</a:t>
            </a:r>
          </a:p>
          <a:p>
            <a:pPr indent="-228600">
              <a:lnSpc>
                <a:spcPct val="90000"/>
              </a:lnSpc>
              <a:spcAft>
                <a:spcPts val="600"/>
              </a:spcAft>
              <a:buFont typeface="Arial" panose="020B0604020202020204" pitchFamily="34" charset="0"/>
              <a:buChar char="•"/>
            </a:pPr>
            <a:r>
              <a:rPr lang="en-US" sz="1200"/>
              <a:t>In-school-suspensions count as attendance days</a:t>
            </a:r>
          </a:p>
          <a:p>
            <a:pPr indent="-228600">
              <a:lnSpc>
                <a:spcPct val="90000"/>
              </a:lnSpc>
              <a:spcAft>
                <a:spcPts val="600"/>
              </a:spcAft>
              <a:buFont typeface="Arial" panose="020B0604020202020204" pitchFamily="34" charset="0"/>
              <a:buChar char="•"/>
            </a:pPr>
            <a:r>
              <a:rPr lang="en-US" sz="1200"/>
              <a:t>Out-of-school suspension days are added to absences</a:t>
            </a:r>
          </a:p>
          <a:p>
            <a:pPr indent="-228600">
              <a:lnSpc>
                <a:spcPct val="90000"/>
              </a:lnSpc>
              <a:spcAft>
                <a:spcPts val="600"/>
              </a:spcAft>
              <a:buFont typeface="Arial" panose="020B0604020202020204" pitchFamily="34" charset="0"/>
              <a:buChar char="•"/>
            </a:pPr>
            <a:r>
              <a:rPr lang="en-US" sz="1200"/>
              <a:t>Emergencies and disasters should not count negatively against students, the expected attendance days should be adjusted</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7365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STAS record features data indicators, attendance information and absence information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7575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New for this submission is the Attendance Recovery program</a:t>
            </a:r>
          </a:p>
          <a:p>
            <a:r>
              <a:rPr lang="en-US"/>
              <a:t>Attendance Recovery is optional, and it applies to students in grades TK through 12. The purpose is to give students an opportunity to make up missed instructional time so that the LEA can recoup ADA for absences.</a:t>
            </a:r>
          </a:p>
          <a:p>
            <a:endParaRPr lang="en-US"/>
          </a:p>
          <a:p>
            <a:r>
              <a:rPr lang="en-US"/>
              <a:t>It’s important to note that AR sessions have to be held outside of the regular school day. LEAs must follow all the statutory rules about how these sessions are run, including the length of the sessions. Beyond ADA recovery, the AR program is also intended to support efforts to reduce chronic absenteeism. By offering students a structured way to earn back time, it may help reduce the number of students who fall into the chronic absentee category.</a:t>
            </a:r>
            <a:endParaRPr lang="en-US">
              <a:ea typeface="Calibri" panose="020F0502020204030204"/>
              <a:cs typeface="Calibri" panose="020F0502020204030204"/>
            </a:endParaRPr>
          </a:p>
          <a:p>
            <a:endParaRPr lang="en-US"/>
          </a:p>
          <a:p>
            <a:r>
              <a:rPr lang="en-US"/>
              <a:t>For CALPADS the only new reporting element is that the STAS file will now include the number of Attendance Recovery days earned by each student. It is very important that your existing absence counts should not be adjusted based on AR days. You don’t subtract AR days from absences. Instead, AR days are reported in their own field, and CALPADS will use that information to calculate an alternative chronic absenteeism rate.</a:t>
            </a:r>
            <a:endParaRPr lang="en-US">
              <a:ea typeface="Calibri" panose="020F0502020204030204"/>
              <a:cs typeface="Calibri" panose="020F0502020204030204"/>
            </a:endParaRPr>
          </a:p>
          <a:p>
            <a:endParaRPr lang="en-US"/>
          </a:p>
          <a:p>
            <a:r>
              <a:rPr lang="en-US"/>
              <a:t>You can find additional information on Flash #305 and on the  (CDE’s) Attendance Recovery web page to see FAQs and information on this new program: </a:t>
            </a:r>
            <a:r>
              <a:rPr lang="en-US">
                <a:hlinkClick r:id="rId3"/>
              </a:rPr>
              <a:t>https://www.cde.ca.gov/fg/it/aarecovery.asp</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98661827-3D6F-468B-B7CB-69F8F7B99544}" type="slidenum">
              <a:rPr lang="en-US" smtClean="0"/>
              <a:t>46</a:t>
            </a:fld>
            <a:endParaRPr lang="en-US"/>
          </a:p>
        </p:txBody>
      </p:sp>
    </p:spTree>
    <p:extLst>
      <p:ext uri="{BB962C8B-B14F-4D97-AF65-F5344CB8AC3E}">
        <p14:creationId xmlns:p14="http://schemas.microsoft.com/office/powerpoint/2010/main" val="6457099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CAB19-9AE3-3D4A-6405-F5A27FCE01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DB375F-7D25-C39C-0C07-E6742AD0F1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0A240C-CFB3-4B2B-DACB-276BC66133C5}"/>
              </a:ext>
            </a:extLst>
          </p:cNvPr>
          <p:cNvSpPr>
            <a:spLocks noGrp="1"/>
          </p:cNvSpPr>
          <p:nvPr>
            <p:ph type="body" idx="1"/>
          </p:nvPr>
        </p:nvSpPr>
        <p:spPr/>
        <p:txBody>
          <a:bodyPr/>
          <a:lstStyle/>
          <a:p>
            <a:r>
              <a:rPr lang="en-US" dirty="0"/>
              <a:t>You can find additional information on Flash #305 and on the  (CDE’s) Attendance Recovery web page to see FAQs and information on this new program: </a:t>
            </a:r>
            <a:r>
              <a:rPr lang="en-US" dirty="0">
                <a:hlinkClick r:id="rId3"/>
              </a:rPr>
              <a:t>https://www.cde.ca.gov/fg/it/aarecovery.asp</a:t>
            </a:r>
            <a:endParaRPr lang="en-US" dirty="0"/>
          </a:p>
          <a:p>
            <a:endParaRPr lang="en-US" dirty="0">
              <a:ea typeface="Calibri"/>
              <a:cs typeface="Calibri"/>
            </a:endParaRPr>
          </a:p>
        </p:txBody>
      </p:sp>
      <p:sp>
        <p:nvSpPr>
          <p:cNvPr id="4" name="Slide Number Placeholder 3">
            <a:extLst>
              <a:ext uri="{FF2B5EF4-FFF2-40B4-BE49-F238E27FC236}">
                <a16:creationId xmlns:a16="http://schemas.microsoft.com/office/drawing/2014/main" id="{85704308-2724-F962-2081-AFF84E28641A}"/>
              </a:ext>
            </a:extLst>
          </p:cNvPr>
          <p:cNvSpPr>
            <a:spLocks noGrp="1"/>
          </p:cNvSpPr>
          <p:nvPr>
            <p:ph type="sldNum" sz="quarter" idx="5"/>
          </p:nvPr>
        </p:nvSpPr>
        <p:spPr/>
        <p:txBody>
          <a:bodyPr/>
          <a:lstStyle/>
          <a:p>
            <a:fld id="{98661827-3D6F-468B-B7CB-69F8F7B99544}" type="slidenum">
              <a:rPr lang="en-US" smtClean="0"/>
              <a:t>47</a:t>
            </a:fld>
            <a:endParaRPr lang="en-US"/>
          </a:p>
        </p:txBody>
      </p:sp>
    </p:spTree>
    <p:extLst>
      <p:ext uri="{BB962C8B-B14F-4D97-AF65-F5344CB8AC3E}">
        <p14:creationId xmlns:p14="http://schemas.microsoft.com/office/powerpoint/2010/main" val="15543395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r>
              <a:rPr lang="en-US"/>
              <a:t>The Student Absence Summary allows you to see a students Absence Summary History. All the fields displayed are populated from LEA submission with the exceptions of the two fields on the far right of the screen. The Total Days Absent and Absent Rate are calculations by the system derived from the data submitted.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A2722D-CA8D-42F3-9721-EBC8A8E15E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3417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Like other</a:t>
            </a:r>
            <a:r>
              <a:rPr lang="en-US" baseline="0"/>
              <a:t> files the STAS has data fields that are used to match LEA and School as well as student demographic information. </a:t>
            </a:r>
          </a:p>
          <a:p>
            <a:endParaRPr lang="en-US" baseline="0"/>
          </a:p>
          <a:p>
            <a:r>
              <a:rPr lang="en-US" baseline="0"/>
              <a:t>All these fields are explained in the data population course and the CALPADS File Specifications.</a:t>
            </a:r>
          </a:p>
          <a:p>
            <a:endParaRPr lang="en-US" baseline="0"/>
          </a:p>
          <a:p>
            <a:r>
              <a:rPr lang="en-US" baseline="0"/>
              <a:t>As a Reminder:</a:t>
            </a:r>
          </a:p>
          <a:p>
            <a:r>
              <a:rPr lang="en-US" strike="noStrike" baseline="0"/>
              <a:t>The Data Collection Exemption Indicator allows you to identify NPS and home hospital students that should be excluded from STAS reporting. If the field is blank or has a N (No) value, all other fields below it are required to be populated. If the filed is populated with a Y (Yes), then all fields below should be empty.</a:t>
            </a:r>
            <a:endParaRPr lang="en-US" strike="noStrike"/>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0E66E-7A81-4C1E-95CC-E48A0AB81504}" type="slidenum">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20995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392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5D2DB-F79B-D20C-AFBC-75E0F30E9D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34613D-4F79-E1B7-F09E-3C232579DA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9F42C9-1D4D-8F6A-C56C-C4F2DD82DD70}"/>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First, we will start with some general information</a:t>
            </a:r>
            <a:r>
              <a:rPr lang="en-US" baseline="0"/>
              <a:t> </a:t>
            </a:r>
            <a:r>
              <a:rPr lang="en-US"/>
              <a:t>related to the CALPADS data submission and</a:t>
            </a:r>
            <a:r>
              <a:rPr lang="en-US" baseline="0"/>
              <a:t> then introduce key concepts related to the data collected</a:t>
            </a:r>
            <a:r>
              <a:rPr lang="en-US"/>
              <a:t>.</a:t>
            </a:r>
          </a:p>
          <a:p>
            <a:endParaRPr lang="en-US"/>
          </a:p>
        </p:txBody>
      </p:sp>
      <p:sp>
        <p:nvSpPr>
          <p:cNvPr id="4" name="Slide Number Placeholder 3">
            <a:extLst>
              <a:ext uri="{FF2B5EF4-FFF2-40B4-BE49-F238E27FC236}">
                <a16:creationId xmlns:a16="http://schemas.microsoft.com/office/drawing/2014/main" id="{D2EDA2F9-6CC7-B76C-FB05-603058C51182}"/>
              </a:ext>
            </a:extLst>
          </p:cNvPr>
          <p:cNvSpPr>
            <a:spLocks noGrp="1"/>
          </p:cNvSpPr>
          <p:nvPr>
            <p:ph type="sldNum" sz="quarter" idx="5"/>
          </p:nvPr>
        </p:nvSpPr>
        <p:spPr/>
        <p:txBody>
          <a:bodyPr/>
          <a:lstStyle/>
          <a:p>
            <a:fld id="{168375C1-7C5C-42A2-80F2-05631BB3764E}" type="slidenum">
              <a:rPr lang="en-US" noProof="0" smtClean="0"/>
              <a:t>5</a:t>
            </a:fld>
            <a:endParaRPr lang="en-US" noProof="0"/>
          </a:p>
        </p:txBody>
      </p:sp>
    </p:spTree>
    <p:extLst>
      <p:ext uri="{BB962C8B-B14F-4D97-AF65-F5344CB8AC3E}">
        <p14:creationId xmlns:p14="http://schemas.microsoft.com/office/powerpoint/2010/main" val="16761754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a:t>Cumulative Enrollment  </a:t>
            </a:r>
            <a:r>
              <a:rPr lang="en-US" sz="1200"/>
              <a:t>is a count of  all students with an open enrollment </a:t>
            </a:r>
            <a:r>
              <a:rPr lang="en-US" sz="1200" b="1" u="sng"/>
              <a:t>at any time </a:t>
            </a:r>
            <a:r>
              <a:rPr lang="en-US" sz="1200"/>
              <a:t>during the academic year. EOY 1 reports have a filter for the adjusted cumulative enrollment. The</a:t>
            </a:r>
            <a:r>
              <a:rPr lang="en-US" sz="1200" b="1" i="1"/>
              <a:t> Adjusted</a:t>
            </a:r>
            <a:r>
              <a:rPr lang="en-US" sz="1200" i="1"/>
              <a:t> Cumulative Enrollment </a:t>
            </a:r>
            <a:r>
              <a:rPr lang="en-US" sz="1200"/>
              <a:t>is a count of students with an open enrollment that starts in the current academic year (07/01). The adjusted count is a subset of the Cumulative Enrollment that excludes students whose enrollment started in the previous academic year. e.g., students attending summer school to Complete 12th grade graduation requirements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a:ea typeface="+mn-ea"/>
                <a:cs typeface="+mn-cs"/>
              </a:rPr>
              <a:t>The adjusted count is a subset of the Cumulative Enrollment that excludes students whose enrollment started in the previous academic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90091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a:solidFill>
                  <a:srgbClr val="000000"/>
                </a:solidFill>
                <a:effectLst/>
              </a:rPr>
              <a:t>Cumulative enrollment is used as a measurement of school and district size, by </a:t>
            </a:r>
            <a:r>
              <a:rPr lang="en-US" b="1" i="0" err="1">
                <a:solidFill>
                  <a:srgbClr val="000000"/>
                </a:solidFill>
                <a:effectLst/>
              </a:rPr>
              <a:t>CalEdfacts</a:t>
            </a:r>
            <a:r>
              <a:rPr lang="en-US" b="1" i="0">
                <a:solidFill>
                  <a:srgbClr val="000000"/>
                </a:solidFill>
                <a:effectLst/>
              </a:rPr>
              <a:t>. </a:t>
            </a:r>
            <a:r>
              <a:rPr lang="en-US">
                <a:hlinkClick r:id="rId3"/>
              </a:rPr>
              <a:t>https://www.cde.ca.gov/ds/sd/cb/ceflargesmalldist.asp</a:t>
            </a:r>
            <a:r>
              <a:rPr lang="en-US"/>
              <a:t> and also used as the </a:t>
            </a:r>
            <a:r>
              <a:rPr lang="en-US" err="1"/>
              <a:t>denomitaor</a:t>
            </a:r>
            <a:r>
              <a:rPr lang="en-US"/>
              <a:t> when calculating:</a:t>
            </a:r>
            <a:endParaRPr lang="en-US" b="1" i="0">
              <a:solidFill>
                <a:srgbClr val="000000"/>
              </a:solidFill>
              <a:effectLst/>
            </a:endParaRPr>
          </a:p>
          <a:p>
            <a:r>
              <a:rPr lang="en-US" b="1" i="0">
                <a:solidFill>
                  <a:srgbClr val="000000"/>
                </a:solidFill>
                <a:effectLst/>
              </a:rPr>
              <a:t>Suspension Rate Formula</a:t>
            </a:r>
          </a:p>
          <a:p>
            <a:r>
              <a:rPr lang="en-US" b="0" i="0">
                <a:solidFill>
                  <a:srgbClr val="000000"/>
                </a:solidFill>
                <a:effectLst/>
              </a:rPr>
              <a:t>Number of Students Suspended for an Aggregate Total of One Full Day in Current Year </a:t>
            </a:r>
            <a:r>
              <a:rPr lang="en-US" b="1" i="0">
                <a:solidFill>
                  <a:srgbClr val="000000"/>
                </a:solidFill>
                <a:effectLst/>
              </a:rPr>
              <a:t>divided by </a:t>
            </a:r>
            <a:r>
              <a:rPr lang="en-US" b="0" i="0">
                <a:solidFill>
                  <a:srgbClr val="000000"/>
                </a:solidFill>
                <a:effectLst/>
              </a:rPr>
              <a:t>Cumulative Enrollment</a:t>
            </a:r>
            <a:endParaRPr lang="en-US">
              <a:solidFill>
                <a:srgbClr val="000000"/>
              </a:solidFill>
            </a:endParaRPr>
          </a:p>
          <a:p>
            <a:r>
              <a:rPr lang="en-US" b="1"/>
              <a:t>Expulsion rate Formula</a:t>
            </a:r>
          </a:p>
          <a:p>
            <a:r>
              <a:rPr lang="en-US"/>
              <a:t>The unduplicated count of students expelled divided by the cumulative enrollment at the selected entity for the selected student population</a:t>
            </a:r>
          </a:p>
          <a:p>
            <a:r>
              <a:rPr lang="en-US" b="1" i="0">
                <a:solidFill>
                  <a:srgbClr val="000000"/>
                </a:solidFill>
                <a:effectLst/>
              </a:rPr>
              <a:t>Chronic Absenteeism </a:t>
            </a:r>
            <a:r>
              <a:rPr lang="en-US" b="1">
                <a:solidFill>
                  <a:srgbClr val="000000"/>
                </a:solidFill>
              </a:rPr>
              <a:t>R</a:t>
            </a:r>
            <a:r>
              <a:rPr lang="en-US" b="1" i="0">
                <a:solidFill>
                  <a:srgbClr val="000000"/>
                </a:solidFill>
                <a:effectLst/>
              </a:rPr>
              <a:t>ate</a:t>
            </a:r>
          </a:p>
          <a:p>
            <a:r>
              <a:rPr lang="en-US"/>
              <a:t>The unduplicated count of students determined to be chronically absent (Chronic Absenteeism Count) divided by the Chronic Absenteeism Enrollment at the selected entity for the selected population using the available filters.</a:t>
            </a:r>
          </a:p>
          <a:p>
            <a:r>
              <a:rPr lang="en-US" b="1" i="0">
                <a:solidFill>
                  <a:srgbClr val="000000"/>
                </a:solidFill>
                <a:effectLst/>
              </a:rPr>
              <a:t>Truancy Rate</a:t>
            </a:r>
          </a:p>
          <a:p>
            <a:r>
              <a:rPr lang="en-US" sz="1200" b="0" i="0" kern="1200">
                <a:solidFill>
                  <a:schemeClr val="tx1"/>
                </a:solidFill>
                <a:effectLst/>
                <a:latin typeface="+mn-lt"/>
                <a:ea typeface="+mn-ea"/>
                <a:cs typeface="+mn-cs"/>
              </a:rPr>
              <a:t>The number of truant students divided by the cumulative enrollment, multiplied by 100.</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02941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Helvetica Neue"/>
              </a:rPr>
              <a:t>These RFEP counts will be reported as part of EOY 3 on reports:</a:t>
            </a:r>
          </a:p>
          <a:p>
            <a:pPr marL="171450" indent="-171450">
              <a:buFont typeface="Arial" panose="020B0604020202020204" pitchFamily="34" charset="0"/>
              <a:buChar char="•"/>
            </a:pPr>
            <a:r>
              <a:rPr lang="en-US" sz="1200" i="1" dirty="0"/>
              <a:t>2.16 - English Language Acquisition Status - ELs Reclassified RFEP </a:t>
            </a:r>
            <a:endParaRPr lang="en-US" sz="1200" i="0" dirty="0"/>
          </a:p>
          <a:p>
            <a:pPr marL="171450" indent="-171450">
              <a:buFont typeface="Arial" panose="020B0604020202020204" pitchFamily="34" charset="0"/>
              <a:buChar char="•"/>
            </a:pPr>
            <a:r>
              <a:rPr lang="en-US" sz="1200" i="1" dirty="0"/>
              <a:t>2.17 - English Language Acquisition Status - ELs Reclassified RFEP Student List</a:t>
            </a:r>
            <a:endParaRPr lang="en-US" sz="1200" dirty="0"/>
          </a:p>
          <a:p>
            <a:r>
              <a:rPr lang="en-US" b="0" i="0" dirty="0">
                <a:solidFill>
                  <a:srgbClr val="000000"/>
                </a:solidFill>
                <a:effectLst/>
                <a:latin typeface="Helvetica Neue"/>
              </a:rPr>
              <a:t>This will align the RFEP count with the timeframe used for the English Learner Progress Indicator (ELPI) on the California School Dashboard. In the past the</a:t>
            </a:r>
            <a:r>
              <a:rPr lang="en-US" dirty="0"/>
              <a:t> CDE has received many questions regarding differences between the reclassified fluent English proficient (RFEP) counts posted on </a:t>
            </a:r>
            <a:r>
              <a:rPr lang="en-US" dirty="0" err="1"/>
              <a:t>DataQuest</a:t>
            </a:r>
            <a:r>
              <a:rPr lang="en-US" dirty="0"/>
              <a:t> compared to those RFEP counts posted on the California School Dashboard.</a:t>
            </a:r>
          </a:p>
          <a:p>
            <a:r>
              <a:rPr lang="en-US" dirty="0"/>
              <a:t>https://www.cde.ca.gov/ds/sp/cl/calpadsupdflash126.asp</a:t>
            </a:r>
          </a:p>
          <a:p>
            <a:endParaRPr lang="en-US" dirty="0">
              <a:effectLst/>
              <a:latin typeface="Times New Roman" panose="02020603050405020304" pitchFamily="18" charset="0"/>
            </a:endParaRPr>
          </a:p>
          <a:p>
            <a:endParaRPr lang="en-US" dirty="0">
              <a:effectLst/>
              <a:latin typeface="Times New Roman" panose="02020603050405020304" pitchFamily="18" charset="0"/>
            </a:endParaRPr>
          </a:p>
          <a:p>
            <a:r>
              <a:rPr lang="en-US" dirty="0">
                <a:effectLst/>
                <a:latin typeface="Times New Roman" panose="02020603050405020304" pitchFamily="18" charset="0"/>
              </a:rPr>
              <a:t>EL policy is part of  federal law. As required by the Every Student Succeeds Act (ESSA) in 2015, accountability for EL progress toward and attainment of English language proficiency is integrated into Title I accountability. Identifying RFEPs provides evidence of student learning outcomes.</a:t>
            </a:r>
          </a:p>
          <a:p>
            <a:endParaRPr lang="en-US" dirty="0">
              <a:effectLst/>
              <a:latin typeface="Times New Roman" panose="02020603050405020304" pitchFamily="18" charset="0"/>
            </a:endParaRPr>
          </a:p>
          <a:p>
            <a:r>
              <a:rPr lang="en-US" dirty="0" err="1">
                <a:latin typeface="Arial, Helvetica"/>
              </a:rPr>
              <a:t>RFEP’d</a:t>
            </a:r>
            <a:r>
              <a:rPr lang="en-US" dirty="0">
                <a:latin typeface="Arial, Helvetica"/>
              </a:rPr>
              <a:t> students are redesignated from EL to FEP status according to the multiple criteria, standards, and procedures adopted by the district and demonstrate that students being redesignated have an English language proficiency comparable to that of average native English speakers.</a:t>
            </a:r>
          </a:p>
          <a:p>
            <a:r>
              <a:rPr lang="en-US" dirty="0">
                <a:effectLst/>
                <a:latin typeface="Times New Roman" panose="02020603050405020304" pitchFamily="18" charset="0"/>
              </a:rPr>
              <a:t>https://dq.cde.ca.gov/dataquest/gls_learners.asp</a:t>
            </a:r>
          </a:p>
          <a:p>
            <a:endParaRPr lang="en-US" dirty="0">
              <a:effectLst/>
              <a:latin typeface="Times New Roman" panose="02020603050405020304" pitchFamily="18" charset="0"/>
            </a:endParaRPr>
          </a:p>
          <a:p>
            <a:r>
              <a:rPr lang="en-US" dirty="0">
                <a:effectLst/>
                <a:latin typeface="Times New Roman" panose="02020603050405020304" pitchFamily="18" charset="0"/>
              </a:rPr>
              <a:t>English learners come from a range of educational and learning histories; districts and schools can vary considerably in the composition of their English learners. The state data system has made available a differentiated view of English learners with varying number of years in EL programs or services (“EL 0–3 years,“ “At-Risk 4–5 years,“ and [Long-Term English Learner] “LTEL 6+ years,“ “</a:t>
            </a:r>
            <a:r>
              <a:rPr lang="en-US" b="1" dirty="0">
                <a:effectLst/>
                <a:latin typeface="Times New Roman" panose="02020603050405020304" pitchFamily="18" charset="0"/>
              </a:rPr>
              <a:t>EL 4+ years not at risk of LTEL,“ [Reclassified Fluent English Proficient] “RFEP,“ </a:t>
            </a:r>
            <a:r>
              <a:rPr lang="en-US" dirty="0">
                <a:effectLst/>
                <a:latin typeface="Times New Roman" panose="02020603050405020304" pitchFamily="18" charset="0"/>
              </a:rPr>
              <a:t>and “Ever-EL“ [current plus former English learners]), as well as various state-specified statuses.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anose="020B0604020202020204" pitchFamily="34" charset="0"/>
                <a:ea typeface="+mn-ea"/>
                <a:cs typeface="+mn-cs"/>
              </a:rPr>
              <a:t>https://cabe2018.gocabe.org/wp-content/uploads/2018/03/CDE_EL_Roadmap_Guidance.pdf</a:t>
            </a:r>
          </a:p>
          <a:p>
            <a:endParaRPr lang="en-US" dirty="0">
              <a:effectLst/>
              <a:latin typeface="Times New Roman" panose="02020603050405020304" pitchFamily="18" charset="0"/>
            </a:endParaRPr>
          </a:p>
          <a:p>
            <a:r>
              <a:rPr lang="en-US" b="1" dirty="0"/>
              <a:t>EL4+ </a:t>
            </a:r>
            <a:r>
              <a:rPr lang="en-US" b="0" dirty="0"/>
              <a:t>is an </a:t>
            </a:r>
            <a:r>
              <a:rPr lang="en-US" dirty="0"/>
              <a:t>EL student in kindergarten through grade 12 who has been enrolled in a U.S. school for 4+ years and who has been determined to not meet the criteria for being “At-Risk” or LTEL, either because they are not in the applicable grade levels or because they have made progress on the English language development test and English language arts standards-based achievement test.</a:t>
            </a:r>
          </a:p>
          <a:p>
            <a:r>
              <a:rPr lang="en-US" dirty="0">
                <a:effectLst/>
                <a:latin typeface="Times New Roman" panose="02020603050405020304" pitchFamily="18" charset="0"/>
              </a:rPr>
              <a:t>https://www.cde.ca.gov/Ds/sd/sd/fsltel.asp</a:t>
            </a:r>
          </a:p>
          <a:p>
            <a:endParaRPr lang="en-US" dirty="0">
              <a:effectLst/>
              <a:latin typeface="Times New Roman" panose="02020603050405020304" pitchFamily="18" charset="0"/>
            </a:endParaRPr>
          </a:p>
          <a:p>
            <a:r>
              <a:rPr lang="en-US" dirty="0">
                <a:effectLst/>
                <a:latin typeface="Arial" panose="020B0604020202020204" pitchFamily="34" charset="0"/>
              </a:rPr>
              <a:t>Regardless of the reason that LTEL students have not reached grade-level proficiency or acquired necessary language skills, the primary defining characteristic of a LTEL student is that he or she struggles academically, rather than an inability to communicate in English more broadly (as may be the case with newcomer EL students). These students are not “progressing in English language development as would normatively be expected, and they struggle with the academic work expected of them. Typically, the gaps in performance are usually too wide to overcome using standard means.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hlinkClick r:id="rId3"/>
              </a:rPr>
              <a:t>https://portal.ct.gov/-/media/SDE/ESSA-Evidence-Guides/Effective_Interventions_for_Long-Term_English_Learners</a:t>
            </a:r>
            <a:endParaRPr lang="en-US" dirty="0">
              <a:effectLst/>
              <a:latin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DE999A-8135-4473-88C9-C34D92285D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1977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 RFEP statuses are sent from CALPADS to TOMS on a nightly basis. For students who are reclassified, LEAs should upload their new RFEP statuses to CALPADS by May 15, 2026 to ensure the statuses are in TOMS by May 31, 2026. This is important because students who are RFEP in TOMS as of May 31, 2026 do not need to be tested.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F8FCD-FE5E-4E00-822F-1B19EA298F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7417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Students should be reclassified </a:t>
            </a:r>
            <a:r>
              <a:rPr lang="en-US" sz="1200" b="1" i="0" kern="1200" dirty="0">
                <a:solidFill>
                  <a:schemeClr val="tx1"/>
                </a:solidFill>
                <a:effectLst/>
                <a:latin typeface="+mn-lt"/>
                <a:ea typeface="+mn-ea"/>
                <a:cs typeface="+mn-cs"/>
              </a:rPr>
              <a:t>as soon as they meet all four reclassification criteria</a:t>
            </a:r>
            <a:r>
              <a:rPr lang="en-US" sz="1200" b="0" i="0" kern="1200" dirty="0">
                <a:solidFill>
                  <a:schemeClr val="tx1"/>
                </a:solidFill>
                <a:effectLst/>
                <a:latin typeface="+mn-lt"/>
                <a:ea typeface="+mn-ea"/>
                <a:cs typeface="+mn-cs"/>
              </a:rPr>
              <a:t>, and the </a:t>
            </a:r>
            <a:r>
              <a:rPr lang="en-US" sz="1200" b="1" i="0" kern="1200" dirty="0">
                <a:solidFill>
                  <a:schemeClr val="tx1"/>
                </a:solidFill>
                <a:effectLst/>
                <a:latin typeface="+mn-lt"/>
                <a:ea typeface="+mn-ea"/>
                <a:cs typeface="+mn-cs"/>
              </a:rPr>
              <a:t>English Language Acquisition Start Date must reflect when that actually happens</a:t>
            </a:r>
            <a:r>
              <a:rPr lang="en-US" sz="1200" b="0" i="0" kern="1200" dirty="0">
                <a:solidFill>
                  <a:schemeClr val="tx1"/>
                </a:solidFill>
                <a:effectLst/>
                <a:latin typeface="+mn-lt"/>
                <a:ea typeface="+mn-ea"/>
                <a:cs typeface="+mn-cs"/>
              </a:rPr>
              <a:t>.</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The key takeaway is that </a:t>
            </a:r>
            <a:r>
              <a:rPr lang="en-US" sz="1200" b="1" i="0" kern="1200" dirty="0">
                <a:solidFill>
                  <a:schemeClr val="tx1"/>
                </a:solidFill>
                <a:effectLst/>
                <a:latin typeface="+mn-lt"/>
                <a:ea typeface="+mn-ea"/>
                <a:cs typeface="+mn-cs"/>
              </a:rPr>
              <a:t>RFEP dates must align with enrollment status</a:t>
            </a:r>
            <a:r>
              <a:rPr lang="en-US" sz="1200" b="0" i="0" kern="1200" dirty="0">
                <a:solidFill>
                  <a:schemeClr val="tx1"/>
                </a:solidFill>
                <a:effectLst/>
                <a:latin typeface="+mn-lt"/>
                <a:ea typeface="+mn-ea"/>
                <a:cs typeface="+mn-cs"/>
              </a:rPr>
              <a:t>. Correct dating ensures students are counted accurately and prevents reporting issues later.”</a:t>
            </a:r>
          </a:p>
          <a:p>
            <a:endParaRPr lang="en-US" dirty="0"/>
          </a:p>
          <a:p>
            <a:r>
              <a:rPr lang="en-US" dirty="0"/>
              <a:t>Flash 219 (https://www.cde.ca.gov/ds/sp/cl/calpadsupdflash219.asp)  gives guidance on when to submit RFEP records and when they will be counted for state reporting purposes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DE999A-8135-4473-88C9-C34D92285D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55802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SB 532 Resource: https://legiscan.com/CA/text/SB532/id/2609430</a:t>
            </a:r>
          </a:p>
          <a:p>
            <a:r>
              <a:rPr lang="en-US" dirty="0"/>
              <a:t>Flash 260 : https://www.cde.ca.gov/ds/sp/cl/calpadsupdflash260.asp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DE999A-8135-4473-88C9-C34D92285D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57671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2060"/>
                </a:solidFill>
              </a:rPr>
              <a:t>The Postsecondary submission is for </a:t>
            </a:r>
            <a:r>
              <a:rPr lang="en-US" sz="1200">
                <a:solidFill>
                  <a:schemeClr val="bg1"/>
                </a:solidFill>
              </a:rPr>
              <a:t>students who were CTE pathway completers at any time during high school.</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77723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111949d043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111949d0437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purpose of the End-of-Year (EOY) special education data collection in CALPADS is to meet federal and state reporting requirements, facilitate compliance monitoring, and provide data for state accountability metrics. The Individuals with Disabilities Education Act (IDEA) is the primary driver of the data collection but data is also used to satisfy requirements for ESSA and California Education Code (EC) Sections 56600–56606. </a:t>
            </a:r>
            <a:r>
              <a:rPr lang="en-US" dirty="0" err="1"/>
              <a:t>Edfacts</a:t>
            </a:r>
            <a:r>
              <a:rPr lang="en-US" dirty="0"/>
              <a:t> makes the data publicly available as well. The EOY </a:t>
            </a:r>
            <a:r>
              <a:rPr lang="en-US" sz="1200" b="0" i="0" kern="1200" dirty="0">
                <a:solidFill>
                  <a:schemeClr val="tx1"/>
                </a:solidFill>
                <a:effectLst/>
                <a:latin typeface="+mn-lt"/>
                <a:ea typeface="+mn-ea"/>
                <a:cs typeface="+mn-cs"/>
              </a:rPr>
              <a:t>submission requires the </a:t>
            </a:r>
            <a:r>
              <a:rPr lang="en-US" sz="1200" b="1" i="0" kern="1200" dirty="0">
                <a:solidFill>
                  <a:schemeClr val="tx1"/>
                </a:solidFill>
                <a:effectLst/>
                <a:latin typeface="+mn-lt"/>
                <a:ea typeface="+mn-ea"/>
                <a:cs typeface="+mn-cs"/>
              </a:rPr>
              <a:t>SWDS</a:t>
            </a:r>
            <a:r>
              <a:rPr lang="en-US" sz="1200" b="0" i="0" kern="1200" dirty="0">
                <a:solidFill>
                  <a:schemeClr val="tx1"/>
                </a:solidFill>
                <a:effectLst/>
                <a:latin typeface="+mn-lt"/>
                <a:ea typeface="+mn-ea"/>
                <a:cs typeface="+mn-cs"/>
              </a:rPr>
              <a:t> (Status), </a:t>
            </a:r>
            <a:r>
              <a:rPr lang="en-US" sz="1200" b="1" i="0" kern="1200" dirty="0">
                <a:solidFill>
                  <a:schemeClr val="tx1"/>
                </a:solidFill>
                <a:effectLst/>
                <a:latin typeface="+mn-lt"/>
                <a:ea typeface="+mn-ea"/>
                <a:cs typeface="+mn-cs"/>
              </a:rPr>
              <a:t>PLAN</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MEET</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SERV</a:t>
            </a:r>
            <a:r>
              <a:rPr lang="en-US" sz="1200" b="0" i="0" kern="1200" dirty="0">
                <a:solidFill>
                  <a:schemeClr val="tx1"/>
                </a:solidFill>
                <a:effectLst/>
                <a:latin typeface="+mn-lt"/>
                <a:ea typeface="+mn-ea"/>
                <a:cs typeface="+mn-cs"/>
              </a:rPr>
              <a:t> (Services), and </a:t>
            </a:r>
            <a:r>
              <a:rPr lang="en-US" sz="1200" b="1" i="0" kern="1200" dirty="0">
                <a:solidFill>
                  <a:schemeClr val="tx1"/>
                </a:solidFill>
                <a:effectLst/>
                <a:latin typeface="+mn-lt"/>
                <a:ea typeface="+mn-ea"/>
                <a:cs typeface="+mn-cs"/>
              </a:rPr>
              <a:t>PSTS</a:t>
            </a:r>
            <a:r>
              <a:rPr lang="en-US" sz="1200" b="0" i="0" kern="1200" dirty="0">
                <a:solidFill>
                  <a:schemeClr val="tx1"/>
                </a:solidFill>
                <a:effectLst/>
                <a:latin typeface="+mn-lt"/>
                <a:ea typeface="+mn-ea"/>
                <a:cs typeface="+mn-cs"/>
              </a:rPr>
              <a:t> (Postsecondary Status) files.</a:t>
            </a:r>
            <a:endParaRPr lang="en-US" dirty="0"/>
          </a:p>
          <a:p>
            <a:endParaRPr lang="en-US" b="1" dirty="0">
              <a:effectLst/>
            </a:endParaRPr>
          </a:p>
          <a:p>
            <a:pPr marL="228600" indent="-228600">
              <a:buFont typeface="+mj-lt"/>
              <a:buAutoNum type="arabicPeriod"/>
            </a:pPr>
            <a:r>
              <a:rPr lang="en-US" dirty="0">
                <a:effectLst/>
              </a:rPr>
              <a:t>End of Year Special education data is used to meet the reporting and monitoring mandates under the federal </a:t>
            </a:r>
            <a:r>
              <a:rPr lang="en-US" b="1" dirty="0">
                <a:effectLst/>
              </a:rPr>
              <a:t>Individuals with Disabilities Education Act (IDEA)</a:t>
            </a:r>
            <a:r>
              <a:rPr lang="en-US" dirty="0">
                <a:effectLst/>
              </a:rPr>
              <a:t>.</a:t>
            </a:r>
            <a:r>
              <a:rPr lang="en-US" sz="1200" b="0" i="0" kern="1200" dirty="0">
                <a:solidFill>
                  <a:schemeClr val="tx1"/>
                </a:solidFill>
                <a:effectLst/>
                <a:latin typeface="+mn-lt"/>
                <a:ea typeface="+mn-ea"/>
                <a:cs typeface="+mn-cs"/>
              </a:rPr>
              <a:t> It provides cumulative, unduplicated counts of children and students (ages 0–22) who received special education services at any point during the academic year. The data also is used to monitor whether students are receiving a </a:t>
            </a:r>
            <a:r>
              <a:rPr lang="en-US" sz="1200" b="1" i="0" kern="1200" dirty="0">
                <a:solidFill>
                  <a:schemeClr val="tx1"/>
                </a:solidFill>
                <a:effectLst/>
                <a:latin typeface="+mn-lt"/>
                <a:ea typeface="+mn-ea"/>
                <a:cs typeface="+mn-cs"/>
              </a:rPr>
              <a:t>Free and Appropriate Public Education (FAPE)</a:t>
            </a:r>
            <a:r>
              <a:rPr lang="en-US" sz="1200" b="0" i="0" kern="1200" dirty="0">
                <a:solidFill>
                  <a:schemeClr val="tx1"/>
                </a:solidFill>
                <a:effectLst/>
                <a:latin typeface="+mn-lt"/>
                <a:ea typeface="+mn-ea"/>
                <a:cs typeface="+mn-cs"/>
              </a:rPr>
              <a:t> in the </a:t>
            </a:r>
            <a:r>
              <a:rPr lang="en-US" sz="1200" b="1" i="0" kern="1200" dirty="0">
                <a:solidFill>
                  <a:schemeClr val="tx1"/>
                </a:solidFill>
                <a:effectLst/>
                <a:latin typeface="+mn-lt"/>
                <a:ea typeface="+mn-ea"/>
                <a:cs typeface="+mn-cs"/>
              </a:rPr>
              <a:t>Least Restrictive Environment (LRE) </a:t>
            </a:r>
            <a:r>
              <a:rPr lang="en-US" sz="1200" b="0" i="0" kern="1200" dirty="0">
                <a:solidFill>
                  <a:schemeClr val="tx1"/>
                </a:solidFill>
                <a:effectLst/>
                <a:latin typeface="+mn-lt"/>
                <a:ea typeface="+mn-ea"/>
                <a:cs typeface="+mn-cs"/>
              </a:rPr>
              <a:t>and</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the specific special education services prescribed in a student’s plan (IEP, IFSP, or ISP). </a:t>
            </a:r>
            <a:r>
              <a:rPr lang="en-US" dirty="0">
                <a:effectLst/>
              </a:rPr>
              <a:t>Data from the special education EOY collection </a:t>
            </a:r>
            <a:r>
              <a:rPr lang="en-US" sz="1200" b="0" i="0" kern="1200" dirty="0">
                <a:solidFill>
                  <a:schemeClr val="tx1"/>
                </a:solidFill>
                <a:effectLst/>
                <a:latin typeface="+mn-lt"/>
                <a:ea typeface="+mn-ea"/>
                <a:cs typeface="+mn-cs"/>
              </a:rPr>
              <a:t>identifies members of the "Students with Disabilities" student subgroup for all Dashboard indicators, including </a:t>
            </a:r>
            <a:r>
              <a:rPr lang="en-US" sz="1200" b="1" i="0" kern="1200" dirty="0">
                <a:solidFill>
                  <a:schemeClr val="tx1"/>
                </a:solidFill>
                <a:effectLst/>
                <a:latin typeface="+mn-lt"/>
                <a:ea typeface="+mn-ea"/>
                <a:cs typeface="+mn-cs"/>
              </a:rPr>
              <a:t>Suspension Rate, and Chronic Absenteeism</a:t>
            </a:r>
            <a:r>
              <a:rPr lang="en-US" sz="1200" b="0" i="0" kern="1200" dirty="0">
                <a:solidFill>
                  <a:schemeClr val="tx1"/>
                </a:solidFill>
                <a:effectLst/>
                <a:latin typeface="+mn-lt"/>
                <a:ea typeface="+mn-ea"/>
                <a:cs typeface="+mn-cs"/>
              </a:rPr>
              <a:t>. Additionally, students with disabilities who exited the program as graduates or dropouts for state graduation rate indicators.</a:t>
            </a:r>
          </a:p>
          <a:p>
            <a:pPr marL="228600" indent="-228600">
              <a:buFont typeface="+mj-lt"/>
              <a:buAutoNum type="arabicPeriod"/>
            </a:pPr>
            <a:endParaRPr lang="en-US" sz="1200" b="0" i="0" kern="1200" dirty="0">
              <a:solidFill>
                <a:schemeClr val="tx1"/>
              </a:solidFill>
              <a:effectLst/>
              <a:latin typeface="+mn-lt"/>
              <a:ea typeface="+mn-ea"/>
              <a:cs typeface="+mn-cs"/>
            </a:endParaRPr>
          </a:p>
          <a:p>
            <a:pPr marL="228600" indent="-228600">
              <a:buFont typeface="+mj-lt"/>
              <a:buAutoNum type="arabicPeriod"/>
            </a:pPr>
            <a:r>
              <a:rPr lang="en-US" dirty="0">
                <a:effectLst/>
              </a:rPr>
              <a:t>The collection includes data from the </a:t>
            </a:r>
            <a:r>
              <a:rPr lang="en-US" b="1" dirty="0">
                <a:effectLst/>
              </a:rPr>
              <a:t>Special Education Meetings (MEET)</a:t>
            </a:r>
            <a:r>
              <a:rPr lang="en-US" dirty="0">
                <a:effectLst/>
              </a:rPr>
              <a:t> file to ensure LEAs are holding required meetings within legal timeframes:</a:t>
            </a:r>
          </a:p>
          <a:p>
            <a:pPr marL="628650" lvl="1" indent="-171450">
              <a:buFont typeface="Arial" panose="020B0604020202020204" pitchFamily="34" charset="0"/>
              <a:buChar char="•"/>
            </a:pPr>
            <a:r>
              <a:rPr lang="en-US" sz="1200" b="1" i="0" kern="1200" dirty="0">
                <a:solidFill>
                  <a:schemeClr val="tx1"/>
                </a:solidFill>
                <a:effectLst/>
                <a:latin typeface="+mn-lt"/>
                <a:ea typeface="+mn-ea"/>
                <a:cs typeface="+mn-cs"/>
              </a:rPr>
              <a:t>Annual Reviews:</a:t>
            </a:r>
            <a:r>
              <a:rPr lang="en-US" sz="1200" b="0" i="0" kern="1200" dirty="0">
                <a:solidFill>
                  <a:schemeClr val="tx1"/>
                </a:solidFill>
                <a:effectLst/>
                <a:latin typeface="+mn-lt"/>
                <a:ea typeface="+mn-ea"/>
                <a:cs typeface="+mn-cs"/>
              </a:rPr>
              <a:t> IEPs must be reviewed at least once every 365 days.</a:t>
            </a:r>
          </a:p>
          <a:p>
            <a:pPr marL="628650" lvl="1" indent="-171450">
              <a:buFont typeface="Arial" panose="020B0604020202020204" pitchFamily="34" charset="0"/>
              <a:buChar char="•"/>
            </a:pPr>
            <a:r>
              <a:rPr lang="en-US" sz="1200" b="1" i="0" kern="1200" dirty="0">
                <a:solidFill>
                  <a:schemeClr val="tx1"/>
                </a:solidFill>
                <a:effectLst/>
                <a:latin typeface="+mn-lt"/>
                <a:ea typeface="+mn-ea"/>
                <a:cs typeface="+mn-cs"/>
              </a:rPr>
              <a:t>Triennial Reevaluations:</a:t>
            </a:r>
            <a:r>
              <a:rPr lang="en-US" sz="1200" b="0" i="0" kern="1200" dirty="0">
                <a:solidFill>
                  <a:schemeClr val="tx1"/>
                </a:solidFill>
                <a:effectLst/>
                <a:latin typeface="+mn-lt"/>
                <a:ea typeface="+mn-ea"/>
                <a:cs typeface="+mn-cs"/>
              </a:rPr>
              <a:t> Students must be reassessed for eligibility at least once every three years.</a:t>
            </a:r>
          </a:p>
          <a:p>
            <a:pPr marL="628650" lvl="1" indent="-171450">
              <a:buFont typeface="Arial" panose="020B0604020202020204" pitchFamily="34" charset="0"/>
              <a:buChar char="•"/>
            </a:pPr>
            <a:r>
              <a:rPr lang="en-US" sz="1200" b="1" i="0" kern="1200" dirty="0">
                <a:solidFill>
                  <a:schemeClr val="tx1"/>
                </a:solidFill>
                <a:effectLst/>
                <a:latin typeface="+mn-lt"/>
                <a:ea typeface="+mn-ea"/>
                <a:cs typeface="+mn-cs"/>
              </a:rPr>
              <a:t>Initial Evaluations:</a:t>
            </a:r>
            <a:r>
              <a:rPr lang="en-US" sz="1200" b="0" i="0" kern="1200" dirty="0">
                <a:solidFill>
                  <a:schemeClr val="tx1"/>
                </a:solidFill>
                <a:effectLst/>
                <a:latin typeface="+mn-lt"/>
                <a:ea typeface="+mn-ea"/>
                <a:cs typeface="+mn-cs"/>
              </a:rPr>
              <a:t> Evaluations for Part B services must be held within 60 days of receiving parental consent.</a:t>
            </a:r>
          </a:p>
          <a:p>
            <a:pPr marL="457200" lvl="1" indent="0">
              <a:buFont typeface="Arial" panose="020B0604020202020204" pitchFamily="34" charset="0"/>
              <a:buNone/>
            </a:pPr>
            <a:endParaRPr lang="en-US" sz="1200" b="0" i="0" kern="1200" dirty="0">
              <a:solidFill>
                <a:schemeClr val="tx1"/>
              </a:solidFill>
              <a:effectLst/>
              <a:latin typeface="+mn-lt"/>
              <a:ea typeface="+mn-ea"/>
              <a:cs typeface="+mn-cs"/>
            </a:endParaRPr>
          </a:p>
          <a:p>
            <a:pPr marL="457200" lvl="1" indent="0">
              <a:buFont typeface="Arial" panose="020B0604020202020204" pitchFamily="34" charset="0"/>
              <a:buNone/>
            </a:pPr>
            <a:r>
              <a:rPr lang="en-US" sz="1200" b="0" i="0" kern="1200" dirty="0">
                <a:solidFill>
                  <a:schemeClr val="tx1"/>
                </a:solidFill>
                <a:effectLst/>
                <a:latin typeface="+mn-lt"/>
                <a:ea typeface="+mn-ea"/>
                <a:cs typeface="+mn-cs"/>
              </a:rPr>
              <a:t>This data is vital for Child Find and transition reporting. </a:t>
            </a:r>
            <a:r>
              <a:rPr lang="en-US" sz="1200" b="1" i="0" kern="1200" dirty="0">
                <a:solidFill>
                  <a:schemeClr val="tx1"/>
                </a:solidFill>
                <a:effectLst/>
                <a:latin typeface="+mn-lt"/>
                <a:ea typeface="+mn-ea"/>
                <a:cs typeface="+mn-cs"/>
              </a:rPr>
              <a:t>State Performance Plan (SPP) and Annual Performance Report (APR) </a:t>
            </a:r>
            <a:r>
              <a:rPr lang="en-US" sz="1200" b="0" i="0" kern="1200" dirty="0">
                <a:solidFill>
                  <a:schemeClr val="tx1"/>
                </a:solidFill>
                <a:effectLst/>
                <a:latin typeface="+mn-lt"/>
                <a:ea typeface="+mn-ea"/>
                <a:cs typeface="+mn-cs"/>
              </a:rPr>
              <a:t>Indicators 11 and 12 measure whether initial evaluations are completed within the 60-day statutory timeline and whether children transitioning from Part C to Part B have plans in place by their third birthday.</a:t>
            </a:r>
            <a:br>
              <a:rPr lang="en-US" dirty="0"/>
            </a:br>
            <a:endParaRPr lang="en-US" sz="1200" b="0" i="0" kern="1200" dirty="0">
              <a:solidFill>
                <a:schemeClr val="tx1"/>
              </a:solidFill>
              <a:effectLst/>
              <a:latin typeface="+mn-lt"/>
              <a:ea typeface="+mn-ea"/>
              <a:cs typeface="+mn-cs"/>
            </a:endParaRPr>
          </a:p>
          <a:p>
            <a:pPr marL="628650" lvl="1"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A component of the EOY submission data is used to derive the percentage of services prescribed in an IEP that students actually received, helping the state identify systemic barriers or staff shortages that prevent students from receiving necessary supports.</a:t>
            </a:r>
          </a:p>
          <a:p>
            <a:pPr marL="228600" lvl="0" indent="-228600">
              <a:buFont typeface="+mj-lt"/>
              <a:buAutoNum type="arabicPeriod"/>
            </a:pPr>
            <a:endParaRPr lang="en-US" sz="1200" kern="1200" dirty="0">
              <a:solidFill>
                <a:schemeClr val="tx1"/>
              </a:solidFill>
              <a:effectLst/>
              <a:latin typeface="+mn-lt"/>
              <a:ea typeface="+mn-ea"/>
              <a:cs typeface="+mn-cs"/>
            </a:endParaRPr>
          </a:p>
          <a:p>
            <a:pPr marL="228600" lvl="0" indent="-228600">
              <a:buFont typeface="+mj-lt"/>
              <a:buAutoNum type="arabicPeriod"/>
            </a:pPr>
            <a:r>
              <a:rPr lang="en-US" dirty="0">
                <a:effectLst/>
              </a:rPr>
              <a:t>LEAs must report on the activities of students with disabilities </a:t>
            </a:r>
            <a:r>
              <a:rPr lang="en-US" b="1" dirty="0">
                <a:effectLst/>
              </a:rPr>
              <a:t>one year after they exit</a:t>
            </a:r>
            <a:r>
              <a:rPr lang="en-US" dirty="0">
                <a:effectLst/>
              </a:rPr>
              <a:t> secondary education. This data is used to calculate </a:t>
            </a:r>
            <a:r>
              <a:rPr lang="en-US" b="1" dirty="0">
                <a:effectLst/>
              </a:rPr>
              <a:t>State Performance Plan Indicator 14</a:t>
            </a:r>
            <a:r>
              <a:rPr lang="en-US" dirty="0">
                <a:effectLst/>
              </a:rPr>
              <a:t>, which measures the percentage of youth who are enrolled in higher education or competitively employed after leaving high school.</a:t>
            </a:r>
          </a:p>
          <a:p>
            <a:endParaRPr lang="en-US" b="1" dirty="0">
              <a:effectLst/>
            </a:endParaRPr>
          </a:p>
          <a:p>
            <a:br>
              <a:rPr lang="en-US" dirty="0"/>
            </a:br>
            <a:endParaRPr dirty="0"/>
          </a:p>
        </p:txBody>
      </p:sp>
    </p:spTree>
    <p:extLst>
      <p:ext uri="{BB962C8B-B14F-4D97-AF65-F5344CB8AC3E}">
        <p14:creationId xmlns:p14="http://schemas.microsoft.com/office/powerpoint/2010/main" val="38842824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Records must be submitted for all students who received services at any point during the year, were referred but not yet evaluated, were found ineligible, or had a meeting (evaluation, plan review, or reevaluation). This includes students who:</a:t>
            </a:r>
            <a:endParaRPr lang="en-US"/>
          </a:p>
          <a:p>
            <a:pPr marL="171450" indent="-171450">
              <a:buFont typeface="Arial" panose="020B0604020202020204" pitchFamily="34" charset="0"/>
              <a:buChar char="•"/>
            </a:pPr>
            <a:r>
              <a:rPr lang="en-US"/>
              <a:t>Were ELIGIBLE AND PARTICIPATING in special education on an IEP, ISP, or IFSP</a:t>
            </a:r>
          </a:p>
          <a:p>
            <a:pPr marL="171450" indent="-171450">
              <a:buFont typeface="Arial" panose="020B0604020202020204" pitchFamily="34" charset="0"/>
              <a:buChar char="•"/>
            </a:pPr>
            <a:r>
              <a:rPr lang="en-US"/>
              <a:t>Were evaluated for special education but were determined to be:</a:t>
            </a:r>
          </a:p>
          <a:p>
            <a:pPr marL="628650" lvl="1" indent="-171450">
              <a:buFont typeface="Arial" panose="020B0604020202020204" pitchFamily="34" charset="0"/>
              <a:buChar char="•"/>
            </a:pPr>
            <a:r>
              <a:rPr lang="en-US"/>
              <a:t>Eligible, Not Participating</a:t>
            </a:r>
          </a:p>
          <a:p>
            <a:pPr marL="628650" lvl="1" indent="-171450">
              <a:buFont typeface="Arial" panose="020B0604020202020204" pitchFamily="34" charset="0"/>
              <a:buChar char="•"/>
            </a:pPr>
            <a:r>
              <a:rPr lang="en-US"/>
              <a:t>Not Eligible</a:t>
            </a:r>
          </a:p>
          <a:p>
            <a:pPr marL="628650" lvl="1" indent="-171450">
              <a:buFont typeface="Arial" panose="020B0604020202020204" pitchFamily="34" charset="0"/>
              <a:buChar char="•"/>
            </a:pPr>
            <a:r>
              <a:rPr lang="en-US"/>
              <a:t>Exited the special education program</a:t>
            </a:r>
          </a:p>
          <a:p>
            <a:pPr marL="171450" indent="-171450">
              <a:buFont typeface="Arial" panose="020B0604020202020204" pitchFamily="34" charset="0"/>
              <a:buChar char="•"/>
            </a:pPr>
            <a:r>
              <a:rPr lang="en-US"/>
              <a:t>Postsecondary Status data for students with disabilities who exited secondary education in the 2023–24 academic year</a:t>
            </a:r>
          </a:p>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59</a:t>
            </a:fld>
            <a:endParaRPr lang="en-US" noProof="0"/>
          </a:p>
        </p:txBody>
      </p:sp>
    </p:spTree>
    <p:extLst>
      <p:ext uri="{BB962C8B-B14F-4D97-AF65-F5344CB8AC3E}">
        <p14:creationId xmlns:p14="http://schemas.microsoft.com/office/powerpoint/2010/main" val="169517634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So, the expectation is that CALPADS administrators (SIS) and Special Education coordinators (SEDS) must meet regularly. Special education records cannot be posted unless a matching enrollment (SENR) record exists in CALPADS. LEAs must affirm/lock all IEPs and amendments. Unlocked records in the SEDS will not transfer to CALPADS, leading to missing data and timeline compliance errors.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Here we have a screen shot of the Student detail screen where you can find the special education records. Again, If LEA submits a SWDS record with a Status of “Eligible and Participating”, student must have a Student Enrollment record at same LEA where the SWDS Status Start Date falls within the Enrollment Start and Exit Dates. Other statuses do not require a SENR. Typically, the only time an LEA would submit a status of Eligible and Participating is after a student is initially evaluated or if they exit then re-enter special education.</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Once an INITIAL meeting is held, a SWDS record is expected. MEET records with Pending as of Date populated do NOT require SWDS record. The Meeting Activity -  Evaluation Type Code must correspond with the PLAN record’s Special Education Plan Type Code.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Student must have a Student Enrollment record with Enrollment Start and Exit Dates that overlap the Plan Effective Start Date at the same LEA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Student must have SERV records with same SSID, Reporting LEA, SELPA, and Plan Effective Date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817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lnSpc>
                <a:spcPts val="1500"/>
              </a:lnSpc>
              <a:buNone/>
            </a:pPr>
            <a:r>
              <a:rPr lang="en-US" b="0" i="0" dirty="0">
                <a:effectLst/>
                <a:latin typeface="Segoe UI" panose="020B0502040204020203" pitchFamily="34" charset="0"/>
              </a:rPr>
              <a:t>T</a:t>
            </a:r>
            <a:r>
              <a:rPr lang="en-US" b="1" i="0" dirty="0">
                <a:effectLst/>
                <a:latin typeface="Segoe UI" panose="020B0502040204020203" pitchFamily="34" charset="0"/>
              </a:rPr>
              <a:t>CALPADS End‑of‑Year (EOY) Data Collections </a:t>
            </a:r>
            <a:r>
              <a:rPr lang="en-US" b="0" i="0" dirty="0">
                <a:effectLst/>
                <a:latin typeface="Segoe UI" panose="020B0502040204020203" pitchFamily="34" charset="0"/>
              </a:rPr>
              <a:t> has been consolidated into </a:t>
            </a:r>
            <a:r>
              <a:rPr lang="en-US" b="1" i="0" dirty="0">
                <a:effectLst/>
                <a:latin typeface="Segoe UI" panose="020B0502040204020203" pitchFamily="34" charset="0"/>
              </a:rPr>
              <a:t>EOY 1</a:t>
            </a:r>
            <a:r>
              <a:rPr lang="en-US" b="0" i="0" dirty="0">
                <a:effectLst/>
                <a:latin typeface="Segoe UI" panose="020B0502040204020203" pitchFamily="34" charset="0"/>
              </a:rPr>
              <a:t> and </a:t>
            </a:r>
            <a:r>
              <a:rPr lang="en-US" b="1" i="0" dirty="0">
                <a:effectLst/>
                <a:latin typeface="Segoe UI" panose="020B0502040204020203" pitchFamily="34" charset="0"/>
              </a:rPr>
              <a:t>EOY 2</a:t>
            </a:r>
            <a:r>
              <a:rPr lang="en-US" b="0" i="0" dirty="0">
                <a:effectLst/>
                <a:latin typeface="Segoe UI" panose="020B0502040204020203" pitchFamily="34" charset="0"/>
              </a:rPr>
              <a:t>, simplifying the submission process while still capturing all required data.</a:t>
            </a:r>
          </a:p>
          <a:p>
            <a:endParaRPr lang="en-US" altLang="en-US" dirty="0">
              <a:latin typeface="Arial" panose="020B0604020202020204" pitchFamily="34" charset="0"/>
            </a:endParaRPr>
          </a:p>
          <a:p>
            <a:pPr fontAlgn="t">
              <a:lnSpc>
                <a:spcPts val="1500"/>
              </a:lnSpc>
              <a:buNone/>
            </a:pPr>
            <a:r>
              <a:rPr lang="en-US" b="1" i="0" dirty="0">
                <a:effectLst/>
                <a:latin typeface="Segoe UI" panose="020B0502040204020203" pitchFamily="34" charset="0"/>
              </a:rPr>
              <a:t>EOY 1</a:t>
            </a:r>
            <a:r>
              <a:rPr lang="en-US" b="0" i="0" dirty="0">
                <a:effectLst/>
                <a:latin typeface="Segoe UI" panose="020B0502040204020203" pitchFamily="34" charset="0"/>
              </a:rPr>
              <a:t>, covering </a:t>
            </a:r>
            <a:r>
              <a:rPr lang="en-US" b="1" i="0" dirty="0">
                <a:effectLst/>
                <a:latin typeface="Segoe UI" panose="020B0502040204020203" pitchFamily="34" charset="0"/>
              </a:rPr>
              <a:t>July 1 through June 30</a:t>
            </a:r>
            <a:r>
              <a:rPr lang="en-US" b="0" i="0" dirty="0">
                <a:effectLst/>
                <a:latin typeface="Segoe UI" panose="020B0502040204020203" pitchFamily="34" charset="0"/>
              </a:rPr>
              <a:t>, includes a broad range of student program and support‑related data. This includes:</a:t>
            </a:r>
          </a:p>
          <a:p>
            <a:pPr fontAlgn="t">
              <a:lnSpc>
                <a:spcPts val="1500"/>
              </a:lnSpc>
              <a:buFont typeface="Arial" panose="020B0604020202020204" pitchFamily="34" charset="0"/>
              <a:buChar char="•"/>
            </a:pPr>
            <a:r>
              <a:rPr lang="en-US" b="0" i="0" dirty="0">
                <a:effectLst/>
                <a:latin typeface="Segoe UI" panose="020B0502040204020203" pitchFamily="34" charset="0"/>
              </a:rPr>
              <a:t>Program Eligibility/Participation </a:t>
            </a:r>
          </a:p>
          <a:p>
            <a:pPr marL="0" marR="0" lvl="0" indent="0" algn="l" defTabSz="914400" rtl="0" eaLnBrk="1" fontAlgn="t" latinLnBrk="0" hangingPunct="1">
              <a:lnSpc>
                <a:spcPts val="15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Homeless Program counts</a:t>
            </a:r>
          </a:p>
          <a:p>
            <a:pPr marL="0" marR="0" lvl="0" indent="0" algn="l" defTabSz="914400" rtl="0" eaLnBrk="1" fontAlgn="t" latinLnBrk="0" hangingPunct="1">
              <a:lnSpc>
                <a:spcPts val="15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RFEP counts</a:t>
            </a:r>
          </a:p>
          <a:p>
            <a:pPr marL="0" marR="0" lvl="0" indent="0" algn="l" defTabSz="914400" rtl="0" eaLnBrk="1" fontAlgn="t" latinLnBrk="0" hangingPunct="1">
              <a:lnSpc>
                <a:spcPts val="1500"/>
              </a:lnSpc>
              <a:spcBef>
                <a:spcPts val="0"/>
              </a:spcBef>
              <a:spcAft>
                <a:spcPts val="0"/>
              </a:spcAft>
              <a:buClrTx/>
              <a:buSzTx/>
              <a:buFont typeface="Arial" panose="020B0604020202020204" pitchFamily="34" charset="0"/>
              <a:buChar char="•"/>
              <a:tabLst/>
              <a:defRPr/>
            </a:pPr>
            <a:r>
              <a:rPr lang="en-US" b="0" i="0" dirty="0">
                <a:effectLst/>
                <a:latin typeface="Segoe UI" panose="020B0502040204020203" pitchFamily="34" charset="0"/>
              </a:rPr>
              <a:t>Student Behavioral Incidents (</a:t>
            </a:r>
            <a:r>
              <a:rPr lang="en-US" b="0" i="0" dirty="0">
                <a:solidFill>
                  <a:srgbClr val="000000"/>
                </a:solidFill>
                <a:effectLst/>
                <a:latin typeface="Helvetica Neue"/>
              </a:rPr>
              <a:t>restraint/seclusion, suspensions, expulsions)</a:t>
            </a:r>
          </a:p>
          <a:p>
            <a:pPr marL="0" marR="0" lvl="0" indent="0" algn="l" defTabSz="914400" rtl="0" eaLnBrk="1" fontAlgn="t" latinLnBrk="0" hangingPunct="1">
              <a:lnSpc>
                <a:spcPts val="15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Student Absence Summary , including Attendance Recovery</a:t>
            </a:r>
            <a:endParaRPr lang="en-US" b="0" i="0" dirty="0">
              <a:effectLst/>
              <a:latin typeface="Segoe UI" panose="020B0502040204020203" pitchFamily="34" charset="0"/>
            </a:endParaRPr>
          </a:p>
          <a:p>
            <a:pPr fontAlgn="t">
              <a:lnSpc>
                <a:spcPts val="1500"/>
              </a:lnSpc>
              <a:buFont typeface="Arial" panose="020B0604020202020204" pitchFamily="34" charset="0"/>
              <a:buChar char="•"/>
            </a:pPr>
            <a:r>
              <a:rPr lang="en-US" b="0" i="0" dirty="0">
                <a:effectLst/>
                <a:latin typeface="Segoe UI" panose="020B0502040204020203" pitchFamily="34" charset="0"/>
              </a:rPr>
              <a:t>Cumulative Enrollment</a:t>
            </a:r>
          </a:p>
          <a:p>
            <a:pPr fontAlgn="t">
              <a:lnSpc>
                <a:spcPts val="1500"/>
              </a:lnSpc>
              <a:buFont typeface="Arial" panose="020B0604020202020204" pitchFamily="34" charset="0"/>
              <a:buChar char="•"/>
            </a:pPr>
            <a:r>
              <a:rPr lang="en-US" b="0" i="0" dirty="0">
                <a:effectLst/>
                <a:latin typeface="Segoe UI" panose="020B0502040204020203" pitchFamily="34" charset="0"/>
              </a:rPr>
              <a:t>Special Education counts, services and postsecondary outcomes</a:t>
            </a:r>
          </a:p>
          <a:p>
            <a:pPr marL="0" marR="0" lvl="0" indent="0" algn="l" defTabSz="914400" rtl="0" eaLnBrk="1" fontAlgn="t" latinLnBrk="0" hangingPunct="1">
              <a:lnSpc>
                <a:spcPts val="15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Expanded Learning Programs via LEAP file </a:t>
            </a:r>
          </a:p>
          <a:p>
            <a:endParaRPr lang="en-US" altLang="en-US" dirty="0">
              <a:latin typeface="Arial" panose="020B0604020202020204" pitchFamily="34" charset="0"/>
            </a:endParaRPr>
          </a:p>
          <a:p>
            <a:pPr fontAlgn="t">
              <a:lnSpc>
                <a:spcPts val="1500"/>
              </a:lnSpc>
              <a:buNone/>
            </a:pPr>
            <a:r>
              <a:rPr lang="en-US" b="1" i="0" dirty="0">
                <a:effectLst/>
                <a:latin typeface="Segoe UI" panose="020B0502040204020203" pitchFamily="34" charset="0"/>
              </a:rPr>
              <a:t>EOY 2</a:t>
            </a:r>
            <a:r>
              <a:rPr lang="en-US" b="0" i="0" dirty="0">
                <a:effectLst/>
                <a:latin typeface="Segoe UI" panose="020B0502040204020203" pitchFamily="34" charset="0"/>
              </a:rPr>
              <a:t>, also spanning </a:t>
            </a:r>
            <a:r>
              <a:rPr lang="en-US" b="1" i="0" dirty="0">
                <a:effectLst/>
                <a:latin typeface="Segoe UI" panose="020B0502040204020203" pitchFamily="34" charset="0"/>
              </a:rPr>
              <a:t>July 1 through June 30</a:t>
            </a:r>
            <a:r>
              <a:rPr lang="en-US" b="0" i="0" dirty="0">
                <a:effectLst/>
                <a:latin typeface="Segoe UI" panose="020B0502040204020203" pitchFamily="34" charset="0"/>
              </a:rPr>
              <a:t>, focuses specifically on </a:t>
            </a:r>
            <a:r>
              <a:rPr lang="en-US" b="1" i="0" dirty="0">
                <a:effectLst/>
                <a:latin typeface="Segoe UI" panose="020B0502040204020203" pitchFamily="34" charset="0"/>
              </a:rPr>
              <a:t>Grades 7–12</a:t>
            </a:r>
            <a:r>
              <a:rPr lang="en-US" b="0" i="0" dirty="0">
                <a:effectLst/>
                <a:latin typeface="Segoe UI" panose="020B0502040204020203" pitchFamily="34" charset="0"/>
              </a:rPr>
              <a:t> and collects instructional and outcome‑based data. This includes:</a:t>
            </a:r>
          </a:p>
          <a:p>
            <a:pPr fontAlgn="t">
              <a:lnSpc>
                <a:spcPts val="1500"/>
              </a:lnSpc>
              <a:buFont typeface="Arial" panose="020B0604020202020204" pitchFamily="34" charset="0"/>
              <a:buChar char="•"/>
            </a:pPr>
            <a:r>
              <a:rPr lang="en-US" b="0" i="0" dirty="0">
                <a:effectLst/>
                <a:latin typeface="Segoe UI" panose="020B0502040204020203" pitchFamily="34" charset="0"/>
              </a:rPr>
              <a:t>Course Completion</a:t>
            </a:r>
          </a:p>
          <a:p>
            <a:pPr fontAlgn="t">
              <a:lnSpc>
                <a:spcPts val="1500"/>
              </a:lnSpc>
              <a:buFont typeface="Arial" panose="020B0604020202020204" pitchFamily="34" charset="0"/>
              <a:buChar char="•"/>
            </a:pPr>
            <a:r>
              <a:rPr lang="en-US" b="0" i="0" dirty="0">
                <a:effectLst/>
                <a:latin typeface="Segoe UI" panose="020B0502040204020203" pitchFamily="34" charset="0"/>
              </a:rPr>
              <a:t>CTE Participants and Completers</a:t>
            </a:r>
          </a:p>
          <a:p>
            <a:pPr fontAlgn="t">
              <a:lnSpc>
                <a:spcPts val="1500"/>
              </a:lnSpc>
              <a:buFont typeface="Arial" panose="020B0604020202020204" pitchFamily="34" charset="0"/>
              <a:buChar char="•"/>
            </a:pPr>
            <a:r>
              <a:rPr lang="en-US" b="0" i="0" dirty="0">
                <a:effectLst/>
                <a:latin typeface="Segoe UI" panose="020B0502040204020203" pitchFamily="34" charset="0"/>
              </a:rPr>
              <a:t>Work‑Based Learning</a:t>
            </a:r>
          </a:p>
          <a:p>
            <a:pPr fontAlgn="t">
              <a:lnSpc>
                <a:spcPts val="1500"/>
              </a:lnSpc>
              <a:buFont typeface="Arial" panose="020B0604020202020204" pitchFamily="34" charset="0"/>
              <a:buChar char="•"/>
            </a:pPr>
            <a:r>
              <a:rPr lang="en-US" b="0" i="0" dirty="0">
                <a:effectLst/>
                <a:latin typeface="Segoe UI" panose="020B0502040204020203" pitchFamily="34" charset="0"/>
              </a:rPr>
              <a:t>Graduates and Completers</a:t>
            </a:r>
          </a:p>
          <a:p>
            <a:pPr fontAlgn="t">
              <a:lnSpc>
                <a:spcPts val="1500"/>
              </a:lnSpc>
              <a:buNone/>
            </a:pPr>
            <a:endParaRPr lang="en-US" b="0" i="0" dirty="0">
              <a:effectLst/>
              <a:latin typeface="Segoe UI" panose="020B0502040204020203" pitchFamily="34" charset="0"/>
            </a:endParaRPr>
          </a:p>
          <a:p>
            <a:pPr fontAlgn="t">
              <a:lnSpc>
                <a:spcPts val="1500"/>
              </a:lnSpc>
              <a:buNone/>
            </a:pPr>
            <a:r>
              <a:rPr lang="en-US" b="0" i="0" dirty="0">
                <a:effectLst/>
                <a:latin typeface="Segoe UI" panose="020B0502040204020203" pitchFamily="34" charset="0"/>
              </a:rPr>
              <a:t>Together, these two collections replace the previous four EOY submissions and provide a more streamlined approach while still capturing all the critical data needed for state reporting</a:t>
            </a:r>
          </a:p>
          <a:p>
            <a:pPr marL="0" marR="0" lvl="0" indent="0" algn="l" defTabSz="931774"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lumMod val="50000"/>
                </a:prstClr>
              </a:solidFill>
              <a:effectLst/>
              <a:uLnTx/>
              <a:uFillTx/>
              <a:latin typeface="+mn-lt"/>
              <a:ea typeface="+mn-ea"/>
              <a:cs typeface="+mn-cs"/>
            </a:endParaRPr>
          </a:p>
          <a:p>
            <a:pPr marL="0" marR="0" lvl="0" indent="0" algn="l" defTabSz="931774"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lumMod val="50000"/>
                  </a:prstClr>
                </a:solidFill>
                <a:effectLst/>
                <a:uLnTx/>
                <a:uFillTx/>
                <a:latin typeface="+mn-lt"/>
                <a:ea typeface="+mn-ea"/>
                <a:cs typeface="+mn-cs"/>
              </a:rPr>
              <a:t>Please note that Student Enrollment (SENR) and Student Information (SINF) must be up-to-date in CALPADS before uploading EOY files.</a:t>
            </a:r>
          </a:p>
          <a:p>
            <a:endParaRPr lang="en-US" altLang="en-US" dirty="0">
              <a:latin typeface="Arial" panose="020B0604020202020204" pitchFamily="34" charset="0"/>
            </a:endParaRPr>
          </a:p>
          <a:p>
            <a:endParaRPr lang="en-US" altLang="en-US" dirty="0">
              <a:latin typeface="Arial" panose="020B0604020202020204" pitchFamily="34" charset="0"/>
            </a:endParaRPr>
          </a:p>
          <a:p>
            <a:pPr defTabSz="931774" eaLnBrk="0" fontAlgn="base" hangingPunct="0">
              <a:spcBef>
                <a:spcPct val="30000"/>
              </a:spcBef>
              <a:spcAft>
                <a:spcPct val="0"/>
              </a:spcAft>
              <a:defRPr/>
            </a:pPr>
            <a:r>
              <a:rPr lang="en-US" baseline="0" dirty="0"/>
              <a:t>OLD NOTES</a:t>
            </a:r>
          </a:p>
          <a:p>
            <a:pPr defTabSz="931774" eaLnBrk="0" fontAlgn="base" hangingPunct="0">
              <a:spcBef>
                <a:spcPct val="30000"/>
              </a:spcBef>
              <a:spcAft>
                <a:spcPct val="0"/>
              </a:spcAft>
              <a:defRPr/>
            </a:pPr>
            <a:endParaRPr lang="en-US" baseline="0" dirty="0"/>
          </a:p>
          <a:p>
            <a:pPr marL="0" marR="0" lvl="0" indent="0" algn="l" defTabSz="931774" rtl="0" eaLnBrk="0" fontAlgn="base" latinLnBrk="0" hangingPunct="0">
              <a:lnSpc>
                <a:spcPct val="100000"/>
              </a:lnSpc>
              <a:spcBef>
                <a:spcPct val="30000"/>
              </a:spcBef>
              <a:spcAft>
                <a:spcPct val="0"/>
              </a:spcAft>
              <a:buClrTx/>
              <a:buSzTx/>
              <a:buFontTx/>
              <a:buNone/>
              <a:tabLst/>
              <a:defRPr/>
            </a:pPr>
            <a:r>
              <a:rPr lang="en-US" baseline="0" dirty="0"/>
              <a:t>EOY 1 contains course completion information, including Carnegie units and college credits earned, as well as leadership and military science course completions. EOY 1 also contains CTE participant and completer information, and the Work Based Learning (WBLR) file.</a:t>
            </a:r>
          </a:p>
          <a:p>
            <a:pPr defTabSz="931774" eaLnBrk="0" fontAlgn="base" hangingPunct="0">
              <a:spcBef>
                <a:spcPct val="30000"/>
              </a:spcBef>
              <a:spcAft>
                <a:spcPct val="0"/>
              </a:spcAft>
              <a:defRPr/>
            </a:pPr>
            <a:endParaRPr lang="en-US" baseline="0" dirty="0"/>
          </a:p>
          <a:p>
            <a:pPr defTabSz="931774" eaLnBrk="0" fontAlgn="base" hangingPunct="0">
              <a:spcBef>
                <a:spcPct val="30000"/>
              </a:spcBef>
              <a:spcAft>
                <a:spcPct val="0"/>
              </a:spcAft>
              <a:defRPr/>
            </a:pPr>
            <a:r>
              <a:rPr lang="en-US" baseline="0" dirty="0">
                <a:solidFill>
                  <a:schemeClr val="tx1">
                    <a:lumMod val="50000"/>
                  </a:schemeClr>
                </a:solidFill>
              </a:rPr>
              <a:t>EOY 2 contains program participation information that is submitted in Student Program (SPRG) files. </a:t>
            </a:r>
          </a:p>
          <a:p>
            <a:pPr defTabSz="931774" eaLnBrk="0" fontAlgn="base" hangingPunct="0">
              <a:spcBef>
                <a:spcPct val="30000"/>
              </a:spcBef>
              <a:spcAft>
                <a:spcPct val="0"/>
              </a:spcAft>
              <a:defRPr/>
            </a:pPr>
            <a:endParaRPr lang="en-US" baseline="0" dirty="0">
              <a:solidFill>
                <a:schemeClr val="tx1">
                  <a:lumMod val="50000"/>
                </a:schemeClr>
              </a:solidFill>
            </a:endParaRPr>
          </a:p>
          <a:p>
            <a:pPr defTabSz="931774" eaLnBrk="0" fontAlgn="base" hangingPunct="0">
              <a:spcBef>
                <a:spcPct val="30000"/>
              </a:spcBef>
              <a:spcAft>
                <a:spcPct val="0"/>
              </a:spcAft>
              <a:defRPr/>
            </a:pPr>
            <a:r>
              <a:rPr lang="en-US" baseline="0" dirty="0">
                <a:solidFill>
                  <a:schemeClr val="tx1">
                    <a:lumMod val="50000"/>
                  </a:schemeClr>
                </a:solidFill>
              </a:rPr>
              <a:t>EOY 3 Contains information on cumulative enrollment, student behavioral incidents, the student absence summary, graduates and completes, homeless youth, and students who take the Summative ELPAC and test as RFEP. EOY 3 contains the Student Incident, Student Incident Results, Student Offense, and Student Absence Summary file types. </a:t>
            </a:r>
          </a:p>
          <a:p>
            <a:pPr defTabSz="931774" eaLnBrk="0" fontAlgn="base" hangingPunct="0">
              <a:spcBef>
                <a:spcPct val="30000"/>
              </a:spcBef>
              <a:spcAft>
                <a:spcPct val="0"/>
              </a:spcAft>
              <a:defRPr/>
            </a:pPr>
            <a:endParaRPr lang="en-US" baseline="0" dirty="0">
              <a:solidFill>
                <a:schemeClr val="tx1">
                  <a:lumMod val="50000"/>
                </a:schemeClr>
              </a:solidFill>
            </a:endParaRPr>
          </a:p>
          <a:p>
            <a:pPr defTabSz="931774" eaLnBrk="0" fontAlgn="base" hangingPunct="0">
              <a:spcBef>
                <a:spcPct val="30000"/>
              </a:spcBef>
              <a:spcAft>
                <a:spcPct val="0"/>
              </a:spcAft>
              <a:defRPr/>
            </a:pPr>
            <a:r>
              <a:rPr lang="en-US" baseline="0" dirty="0">
                <a:solidFill>
                  <a:schemeClr val="tx1">
                    <a:lumMod val="50000"/>
                  </a:schemeClr>
                </a:solidFill>
              </a:rPr>
              <a:t>EOY 4 contains information on students with disabilities, including plans, statuses (specifically nonparticipation statuses) and postsecondary outcomes. These are reported in SWDS, MEET, PLAN, SERV and PSTS files. </a:t>
            </a:r>
          </a:p>
          <a:p>
            <a:pPr defTabSz="931774" eaLnBrk="0" fontAlgn="base" hangingPunct="0">
              <a:spcBef>
                <a:spcPct val="30000"/>
              </a:spcBef>
              <a:spcAft>
                <a:spcPct val="0"/>
              </a:spcAft>
              <a:defRPr/>
            </a:pPr>
            <a:endParaRPr lang="en-US" dirty="0">
              <a:solidFill>
                <a:schemeClr val="tx1">
                  <a:lumMod val="50000"/>
                </a:schemeClr>
              </a:solidFill>
            </a:endParaRPr>
          </a:p>
          <a:p>
            <a:pPr defTabSz="931774" eaLnBrk="0" fontAlgn="base" hangingPunct="0">
              <a:spcBef>
                <a:spcPct val="30000"/>
              </a:spcBef>
              <a:spcAft>
                <a:spcPct val="0"/>
              </a:spcAft>
              <a:defRPr/>
            </a:pPr>
            <a:r>
              <a:rPr lang="en-US" dirty="0">
                <a:solidFill>
                  <a:schemeClr val="tx1">
                    <a:lumMod val="50000"/>
                  </a:schemeClr>
                </a:solidFill>
              </a:rPr>
              <a:t>Please note that Student Enrollment (SENR) and Student Information (SINF) must be up-to-date in CALPADS before uploading EOY files.</a:t>
            </a:r>
          </a:p>
          <a:p>
            <a:pPr defTabSz="931774" eaLnBrk="0" fontAlgn="base" hangingPunct="0">
              <a:spcBef>
                <a:spcPct val="30000"/>
              </a:spcBef>
              <a:spcAft>
                <a:spcPct val="0"/>
              </a:spcAft>
              <a:defRPr/>
            </a:pPr>
            <a:endParaRPr lang="en-US" dirty="0">
              <a:solidFill>
                <a:schemeClr val="tx1">
                  <a:lumMod val="50000"/>
                </a:schemeClr>
              </a:solidFill>
            </a:endParaRPr>
          </a:p>
          <a:p>
            <a:pPr defTabSz="931774" eaLnBrk="0" fontAlgn="base" hangingPunct="0">
              <a:spcBef>
                <a:spcPct val="30000"/>
              </a:spcBef>
              <a:spcAft>
                <a:spcPct val="0"/>
              </a:spcAft>
              <a:defRPr/>
            </a:pPr>
            <a:endParaRPr lang="en-US" dirty="0">
              <a:solidFill>
                <a:schemeClr val="tx1">
                  <a:lumMod val="50000"/>
                </a:schemeClr>
              </a:solidFill>
            </a:endParaRPr>
          </a:p>
          <a:p>
            <a:pPr defTabSz="931774" eaLnBrk="0" fontAlgn="base" hangingPunct="0">
              <a:spcBef>
                <a:spcPct val="30000"/>
              </a:spcBef>
              <a:spcAft>
                <a:spcPct val="0"/>
              </a:spcAft>
              <a:defRPr/>
            </a:pPr>
            <a:endParaRPr lang="en-US" dirty="0">
              <a:solidFill>
                <a:schemeClr val="tx1">
                  <a:lumMod val="50000"/>
                </a:schemeClr>
              </a:solidFill>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92678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Local Educational Agencies (LEAs) should compare students in their Special Education Data System (SEDS) against those in their Student Information System (SIS) to ensure data synchronization, identify transferring students with disabilities, and maintain accurate accountability records.</a:t>
            </a:r>
          </a:p>
          <a:p>
            <a:endParaRPr lang="en-US"/>
          </a:p>
          <a:p>
            <a:pPr marL="171450" indent="-171450">
              <a:buFont typeface="Arial" panose="020B0604020202020204" pitchFamily="34" charset="0"/>
              <a:buChar char="•"/>
            </a:pPr>
            <a:r>
              <a:rPr lang="en-US" sz="1200" b="0" i="0" kern="1200">
                <a:solidFill>
                  <a:schemeClr val="tx1"/>
                </a:solidFill>
                <a:effectLst/>
                <a:latin typeface="+mn-lt"/>
                <a:ea typeface="+mn-ea"/>
                <a:cs typeface="+mn-cs"/>
              </a:rPr>
              <a:t>Parents do not always disclose that a student has an Individualized Education Program (IEP) upon enrollment. Comparing SIS enrollments against CALPADS data allows LEAs to identify these students immediately.</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CALPADS requires a matching enrollment record (SENR) from the SIS to be posted before it will accept any special education files (SWDS, MEET, PLAN, or SERV) </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The SIS is the authoritative source for </a:t>
            </a:r>
            <a:r>
              <a:rPr lang="en-US" sz="1200" b="1" i="0" kern="1200">
                <a:solidFill>
                  <a:schemeClr val="tx1"/>
                </a:solidFill>
                <a:effectLst/>
                <a:latin typeface="+mn-lt"/>
                <a:ea typeface="+mn-ea"/>
                <a:cs typeface="+mn-cs"/>
              </a:rPr>
              <a:t>race and ethnicity data</a:t>
            </a:r>
            <a:r>
              <a:rPr lang="en-US" sz="1200" b="0" i="0" kern="1200">
                <a:solidFill>
                  <a:schemeClr val="tx1"/>
                </a:solidFill>
                <a:effectLst/>
                <a:latin typeface="+mn-lt"/>
                <a:ea typeface="+mn-ea"/>
                <a:cs typeface="+mn-cs"/>
              </a:rPr>
              <a:t>, while the SEDS is the source for disability and setting information. Discrepancies between these systems can lead to an LEA being incorrectly identified as "disproportionate" in its special education identifications or disciplinary actions.</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Missing exit information in one system can lead to students erroneously appearing on monitoring reports, such as </a:t>
            </a:r>
            <a:r>
              <a:rPr lang="en-US" sz="1200" b="1" i="0" kern="1200">
                <a:solidFill>
                  <a:schemeClr val="tx1"/>
                </a:solidFill>
                <a:effectLst/>
                <a:latin typeface="+mn-lt"/>
                <a:ea typeface="+mn-ea"/>
                <a:cs typeface="+mn-cs"/>
              </a:rPr>
              <a:t>Report 16.21</a:t>
            </a:r>
            <a:r>
              <a:rPr lang="en-US" sz="1200" b="0" i="0" kern="1200">
                <a:solidFill>
                  <a:schemeClr val="tx1"/>
                </a:solidFill>
                <a:effectLst/>
                <a:latin typeface="+mn-lt"/>
                <a:ea typeface="+mn-ea"/>
                <a:cs typeface="+mn-cs"/>
              </a:rPr>
              <a:t>, which flags overdue annual plan reviews or triennial reevaluations</a:t>
            </a:r>
          </a:p>
          <a:p>
            <a:pPr>
              <a:lnSpc>
                <a:spcPct val="100000"/>
              </a:lnSpc>
            </a:pPr>
            <a:endParaRPr lang="en-US" sz="2000" b="0" i="0" u="none" strike="noStrike" baseline="0"/>
          </a:p>
          <a:p>
            <a:pPr>
              <a:lnSpc>
                <a:spcPct val="100000"/>
              </a:lnSpc>
            </a:pPr>
            <a:r>
              <a:rPr lang="en-US" sz="2000" b="0" i="0" u="none" strike="noStrike" baseline="0"/>
              <a:t>Investigate students who are in one system and not the other.</a:t>
            </a:r>
          </a:p>
          <a:p>
            <a:br>
              <a:rPr lang="en-US"/>
            </a:br>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61</a:t>
            </a:fld>
            <a:endParaRPr lang="en-US" noProof="0"/>
          </a:p>
        </p:txBody>
      </p:sp>
    </p:spTree>
    <p:extLst>
      <p:ext uri="{BB962C8B-B14F-4D97-AF65-F5344CB8AC3E}">
        <p14:creationId xmlns:p14="http://schemas.microsoft.com/office/powerpoint/2010/main" val="2564106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Ensure a pending MEET record is submitted for any student who received parental consent for initial evaluation who is PENDING INITIAL EVALUATION as of June 30, 2025.</a:t>
            </a:r>
          </a:p>
          <a:p>
            <a:r>
              <a:rPr lang="en-US"/>
              <a:t>Ensure these records have the following fields populated:</a:t>
            </a:r>
          </a:p>
          <a:p>
            <a:r>
              <a:rPr lang="en-US"/>
              <a:t>Referral Date</a:t>
            </a:r>
          </a:p>
          <a:p>
            <a:r>
              <a:rPr lang="en-US"/>
              <a:t>Referring Party</a:t>
            </a:r>
          </a:p>
          <a:p>
            <a:r>
              <a:rPr lang="en-US"/>
              <a:t>Meeting Type = Part B Initial Evaluation</a:t>
            </a:r>
          </a:p>
          <a:p>
            <a:r>
              <a:rPr lang="en-US"/>
              <a:t>If meetings have been held for these students, generate a transaction with the appropriate outcome of the initial evaluation.</a:t>
            </a:r>
          </a:p>
          <a:p>
            <a:r>
              <a:rPr lang="en-US"/>
              <a:t>If parents revoked consent and the student will not be assessed, deactivate the student’s SEDS record and DELETE the pending record from CALPADS.</a:t>
            </a:r>
          </a:p>
          <a:p>
            <a:endParaRPr lang="en-US"/>
          </a:p>
        </p:txBody>
      </p:sp>
      <p:sp>
        <p:nvSpPr>
          <p:cNvPr id="4" name="Slide Number Placeholder 3"/>
          <p:cNvSpPr>
            <a:spLocks noGrp="1"/>
          </p:cNvSpPr>
          <p:nvPr>
            <p:ph type="sldNum" sz="quarter" idx="5"/>
          </p:nvPr>
        </p:nvSpPr>
        <p:spPr/>
        <p:txBody>
          <a:bodyPr/>
          <a:lstStyle/>
          <a:p>
            <a:fld id="{8A5E0A4B-16BB-4E6B-9655-016D107B0FF6}" type="slidenum">
              <a:rPr lang="en-US" smtClean="0"/>
              <a:t>62</a:t>
            </a:fld>
            <a:endParaRPr lang="en-US"/>
          </a:p>
        </p:txBody>
      </p:sp>
    </p:spTree>
    <p:extLst>
      <p:ext uri="{BB962C8B-B14F-4D97-AF65-F5344CB8AC3E}">
        <p14:creationId xmlns:p14="http://schemas.microsoft.com/office/powerpoint/2010/main" val="37976708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1" indent="-342900">
              <a:spcBef>
                <a:spcPts val="1000"/>
              </a:spcBef>
              <a:buClr>
                <a:schemeClr val="accent1"/>
              </a:buClr>
              <a:buFont typeface="Arial" panose="020B0604020202020204" pitchFamily="34" charset="0"/>
              <a:buChar char="•"/>
            </a:pPr>
            <a:r>
              <a:rPr lang="en-US" sz="2000"/>
              <a:t>Resolve common/ frequently occurring errors</a:t>
            </a:r>
          </a:p>
          <a:p>
            <a:pPr marL="800100" lvl="2" indent="-342900">
              <a:spcBef>
                <a:spcPts val="1000"/>
              </a:spcBef>
              <a:buClr>
                <a:schemeClr val="accent1"/>
              </a:buClr>
              <a:buFont typeface="Arial" panose="020B0604020202020204" pitchFamily="34" charset="0"/>
              <a:buChar char="•"/>
            </a:pPr>
            <a:r>
              <a:rPr lang="en-US" sz="2000" b="1"/>
              <a:t>SENR0606E1</a:t>
            </a:r>
            <a:r>
              <a:rPr lang="en-US" sz="2000"/>
              <a:t> – Missing PLAN record for enrolled Eligible and Participating Student</a:t>
            </a:r>
          </a:p>
          <a:p>
            <a:pPr marL="800100" lvl="2" indent="-342900">
              <a:spcBef>
                <a:spcPts val="1000"/>
              </a:spcBef>
              <a:buClr>
                <a:schemeClr val="accent1"/>
              </a:buClr>
              <a:buFont typeface="Arial" panose="020B0604020202020204" pitchFamily="34" charset="0"/>
              <a:buChar char="•"/>
            </a:pPr>
            <a:r>
              <a:rPr lang="en-US" sz="2000" b="1"/>
              <a:t>PLAN0390E4</a:t>
            </a:r>
            <a:r>
              <a:rPr lang="en-US" sz="2000"/>
              <a:t>-</a:t>
            </a:r>
            <a:r>
              <a:rPr lang="en-US" sz="2000" b="1"/>
              <a:t>0397E1</a:t>
            </a:r>
            <a:r>
              <a:rPr lang="en-US" sz="2000"/>
              <a:t> – Missing Transition Indicators</a:t>
            </a:r>
          </a:p>
          <a:p>
            <a:pPr marL="800100" lvl="2" indent="-342900">
              <a:spcBef>
                <a:spcPts val="1000"/>
              </a:spcBef>
              <a:buClr>
                <a:schemeClr val="accent1"/>
              </a:buClr>
              <a:buFont typeface="Arial" panose="020B0604020202020204" pitchFamily="34" charset="0"/>
              <a:buChar char="•"/>
            </a:pPr>
            <a:r>
              <a:rPr lang="en-US" sz="2000" b="1"/>
              <a:t>SENR04391</a:t>
            </a:r>
            <a:r>
              <a:rPr lang="en-US" sz="2000"/>
              <a:t> - Adult Age Students with Disabilities in Transition Status is required for this record</a:t>
            </a:r>
          </a:p>
          <a:p>
            <a:pPr marL="342900" indent="-342900">
              <a:buFont typeface="Arial" panose="020B0604020202020204" pitchFamily="34" charset="0"/>
              <a:buChar char="•"/>
            </a:pPr>
            <a:r>
              <a:rPr lang="en-US" sz="2000"/>
              <a:t>Use Monitoring Report 16.21 to monitor timelines</a:t>
            </a:r>
          </a:p>
          <a:p>
            <a:pPr marL="342900" indent="-342900">
              <a:buFont typeface="Arial" panose="020B0604020202020204" pitchFamily="34" charset="0"/>
              <a:buChar char="•"/>
            </a:pPr>
            <a:r>
              <a:rPr lang="en-US" sz="2000"/>
              <a:t>Account for SWD completers</a:t>
            </a:r>
          </a:p>
          <a:p>
            <a:pPr marL="800100" lvl="1" indent="-342900">
              <a:buFont typeface="Arial" panose="020B0604020202020204" pitchFamily="34" charset="0"/>
              <a:buChar char="•"/>
            </a:pPr>
            <a:r>
              <a:rPr lang="en-US" sz="2000"/>
              <a:t>Graduates (Alternate Pathways)</a:t>
            </a:r>
          </a:p>
          <a:p>
            <a:pPr marL="800100" lvl="1" indent="-342900">
              <a:buFont typeface="Arial" panose="020B0604020202020204" pitchFamily="34" charset="0"/>
              <a:buChar char="•"/>
            </a:pPr>
            <a:r>
              <a:rPr lang="en-US" sz="2000"/>
              <a:t>Certificate of completion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5F0935-7A52-4B2B-AD3D-C2C79F2FA4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78784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sz="2000" b="0" i="0" u="none" strike="noStrike" baseline="0"/>
              <a:t>Ensure Students are Properly Exited from Special Education</a:t>
            </a:r>
          </a:p>
          <a:p>
            <a:pPr marL="342900" indent="-342900">
              <a:lnSpc>
                <a:spcPct val="100000"/>
              </a:lnSpc>
              <a:buFont typeface="Arial" panose="020B0604020202020204" pitchFamily="34" charset="0"/>
              <a:buChar char="•"/>
            </a:pPr>
            <a:r>
              <a:rPr lang="en-US" sz="2000" b="0" i="0" u="none" strike="noStrike" baseline="0"/>
              <a:t>If a student is exited in the SIS, they may need to be exited in the SEDS.</a:t>
            </a:r>
          </a:p>
          <a:p>
            <a:pPr marL="342900" indent="-342900">
              <a:lnSpc>
                <a:spcPct val="100000"/>
              </a:lnSpc>
              <a:buFont typeface="Arial" panose="020B0604020202020204" pitchFamily="34" charset="0"/>
              <a:buChar char="•"/>
            </a:pPr>
            <a:r>
              <a:rPr lang="en-US" sz="2000" b="0" i="0" u="none" strike="noStrike" baseline="0"/>
              <a:t>If a student is exited from special education in the SEDS (Not eligible), ensure that they are not still showing as a SWD in the SIS.</a:t>
            </a:r>
          </a:p>
          <a:p>
            <a:pPr marL="342900" indent="-342900">
              <a:lnSpc>
                <a:spcPct val="100000"/>
              </a:lnSpc>
              <a:buFont typeface="Arial" panose="020B0604020202020204" pitchFamily="34" charset="0"/>
              <a:buChar char="•"/>
            </a:pPr>
            <a:r>
              <a:rPr lang="en-US" sz="2000" b="0" i="0" u="none" strike="noStrike" baseline="0"/>
              <a:t>If a preschooler or private school student has exited special education in the SEDS, ensure that their CALPADS enrollment is also exited.</a:t>
            </a:r>
          </a:p>
          <a:p>
            <a:endParaRPr lang="en-US"/>
          </a:p>
          <a:p>
            <a:r>
              <a:rPr lang="en-US"/>
              <a:t>Check with case manager and ensure any students who were exited from Special Education, have all necessary exit information populated in the SEDS</a:t>
            </a:r>
          </a:p>
          <a:p>
            <a:pPr marL="171450" indent="-171450">
              <a:buFont typeface="Arial" panose="020B0604020202020204" pitchFamily="34" charset="0"/>
              <a:buChar char="•"/>
            </a:pPr>
            <a:r>
              <a:rPr lang="en-US"/>
              <a:t>Exit Date</a:t>
            </a:r>
          </a:p>
          <a:p>
            <a:pPr marL="171450" indent="-171450">
              <a:buFont typeface="Arial" panose="020B0604020202020204" pitchFamily="34" charset="0"/>
              <a:buChar char="•"/>
            </a:pPr>
            <a:r>
              <a:rPr lang="en-US"/>
              <a:t>Exit Reason</a:t>
            </a:r>
          </a:p>
          <a:p>
            <a:pPr marL="171450" indent="-171450">
              <a:buFont typeface="Arial" panose="020B0604020202020204" pitchFamily="34" charset="0"/>
              <a:buChar char="•"/>
            </a:pPr>
            <a:r>
              <a:rPr lang="en-US"/>
              <a:t>Eligibility Status</a:t>
            </a:r>
          </a:p>
          <a:p>
            <a:r>
              <a:rPr lang="en-US"/>
              <a:t>Run a search in your SEDS for active records that contain an exit date and/or reason, and process the exit if necessary</a:t>
            </a:r>
          </a:p>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64</a:t>
            </a:fld>
            <a:endParaRPr lang="en-US" noProof="0"/>
          </a:p>
        </p:txBody>
      </p:sp>
    </p:spTree>
    <p:extLst>
      <p:ext uri="{BB962C8B-B14F-4D97-AF65-F5344CB8AC3E}">
        <p14:creationId xmlns:p14="http://schemas.microsoft.com/office/powerpoint/2010/main" val="1817748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table outlines the specific Exit Reason codes that should be used to exit the student’s enrollment and when the students should be exited.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5E0A4B-16BB-4E6B-9655-016D107B0F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2556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SWD who complete high school can be exited as a Standard High School Graduate (100), however they should have a SWDS record, effective the day after their enrollment exit. Alternatively SWD may earn a </a:t>
            </a:r>
            <a:r>
              <a:rPr lang="en-US" sz="2800" b="0" i="0" dirty="0">
                <a:solidFill>
                  <a:srgbClr val="000000"/>
                </a:solidFill>
                <a:effectLst/>
                <a:latin typeface="Helvetica Neue"/>
              </a:rPr>
              <a:t>Pathway Diploma for Students with Disabilities (School Completion Status Code 102).</a:t>
            </a:r>
          </a:p>
          <a:p>
            <a:endParaRPr lang="en-US" sz="2800" dirty="0"/>
          </a:p>
          <a:p>
            <a:r>
              <a:rPr lang="en-US" sz="2800" dirty="0"/>
              <a:t>Student who have completed their initial cohort year, are no longer in pursuit of a high school diploma, and will continue to enroll annually until they exit special education or age out of the program at age 22. should have an enrollment status of primary – 10, and a grade level of 12. Field 1.34 – Adult Age Student with Disabilities in Transition Status is a field that is NOT reported by the SEDS, but rather the SIS.  This field is captured in the Student Enrollment (SENR) file. CALPADS administrators should coordinate with their special education data coordinators to ensure this field is populated correctly.</a:t>
            </a:r>
          </a:p>
          <a:p>
            <a:pPr algn="l">
              <a:spcAft>
                <a:spcPts val="1200"/>
              </a:spcAft>
            </a:pPr>
            <a:endParaRPr lang="en-US" sz="2800" b="0" i="0" dirty="0">
              <a:solidFill>
                <a:srgbClr val="000000"/>
              </a:solidFill>
              <a:effectLst/>
              <a:latin typeface="Helvetica Neue"/>
            </a:endParaRPr>
          </a:p>
          <a:p>
            <a:pPr algn="l">
              <a:spcAft>
                <a:spcPts val="1200"/>
              </a:spcAft>
            </a:pPr>
            <a:r>
              <a:rPr lang="en-US" sz="2800" b="0" i="0" dirty="0">
                <a:solidFill>
                  <a:srgbClr val="000000"/>
                </a:solidFill>
                <a:effectLst/>
                <a:latin typeface="Helvetica Neue"/>
              </a:rPr>
              <a:t>If a student with disabilities has not earned a standard high school diploma and has not yet reached the maximum age (22),  the student may re-enroll with the LEA even if the student has earned some other type of high school completion. A SWD may re-enroll using the following exits reason or completion statuses:</a:t>
            </a:r>
          </a:p>
          <a:p>
            <a:pPr algn="l">
              <a:spcAft>
                <a:spcPts val="1200"/>
              </a:spcAft>
            </a:pPr>
            <a:endParaRPr lang="en-US" sz="2800" b="0" i="0" dirty="0">
              <a:solidFill>
                <a:srgbClr val="000000"/>
              </a:solidFill>
              <a:effectLst/>
              <a:latin typeface="Helvetica Neue"/>
            </a:endParaRPr>
          </a:p>
          <a:p>
            <a:pPr algn="l">
              <a:buFont typeface="Arial" panose="020B0604020202020204" pitchFamily="34" charset="0"/>
              <a:buChar char="•"/>
            </a:pPr>
            <a:r>
              <a:rPr lang="en-US" sz="2800" b="0" i="0" dirty="0">
                <a:solidFill>
                  <a:srgbClr val="000000"/>
                </a:solidFill>
                <a:effectLst/>
                <a:latin typeface="Helvetica Neue"/>
              </a:rPr>
              <a:t>Certificate of Completion (School Completion Status Code 120)</a:t>
            </a:r>
          </a:p>
          <a:p>
            <a:pPr algn="l">
              <a:buFont typeface="Arial" panose="020B0604020202020204" pitchFamily="34" charset="0"/>
              <a:buChar char="•"/>
            </a:pPr>
            <a:r>
              <a:rPr lang="en-US" sz="2800" b="0" i="0" dirty="0">
                <a:solidFill>
                  <a:srgbClr val="000000"/>
                </a:solidFill>
                <a:effectLst/>
                <a:latin typeface="Helvetica Neue"/>
              </a:rPr>
              <a:t>High School Equivalency Certificate, (TASC or GED) (School Completion Status Code 320)</a:t>
            </a:r>
          </a:p>
          <a:p>
            <a:pPr algn="l">
              <a:buFont typeface="Arial" panose="020B0604020202020204" pitchFamily="34" charset="0"/>
              <a:buChar char="•"/>
            </a:pPr>
            <a:r>
              <a:rPr lang="en-US" sz="2800" b="0" i="0" dirty="0">
                <a:solidFill>
                  <a:srgbClr val="000000"/>
                </a:solidFill>
                <a:effectLst/>
                <a:latin typeface="Helvetica Neue"/>
              </a:rPr>
              <a:t>California High School Proficiency Exam (CHSPE) (School Completion Status Code 330)</a:t>
            </a:r>
          </a:p>
          <a:p>
            <a:pPr algn="l">
              <a:buFont typeface="Arial" panose="020B0604020202020204" pitchFamily="34" charset="0"/>
              <a:buChar char="•"/>
            </a:pPr>
            <a:r>
              <a:rPr lang="en-US" sz="2800" b="0" i="0" dirty="0">
                <a:solidFill>
                  <a:srgbClr val="000000"/>
                </a:solidFill>
                <a:effectLst/>
                <a:latin typeface="Helvetica Neue"/>
              </a:rPr>
              <a:t>Pathway Diploma for Students with Disabilities (School Completion Status Code 102)</a:t>
            </a:r>
          </a:p>
          <a:p>
            <a:pPr marR="0" algn="l"/>
            <a:endParaRPr lang="en-US" sz="2800" b="0" i="0" u="none" strike="noStrike" baseline="0" dirty="0"/>
          </a:p>
          <a:p>
            <a:pPr marR="0" algn="l"/>
            <a:r>
              <a:rPr lang="en-US" sz="2800" b="0" i="0" u="none" strike="noStrike" baseline="0" dirty="0"/>
              <a:t>Work with your </a:t>
            </a:r>
            <a:r>
              <a:rPr lang="en-US" sz="2800" dirty="0"/>
              <a:t>SIS</a:t>
            </a:r>
            <a:r>
              <a:rPr lang="en-US" sz="2800" b="0" i="0" u="none" strike="noStrike" baseline="0" dirty="0"/>
              <a:t> administrator and identify any SWDs that are high school graduates (or other completers that will NOT be returning the following year)</a:t>
            </a:r>
            <a:endParaRPr lang="en-US" sz="2800" dirty="0"/>
          </a:p>
          <a:p>
            <a:r>
              <a:rPr lang="en-US" sz="2800" dirty="0"/>
              <a:t>Ensure that these students are exited from special education in the SEDS</a:t>
            </a:r>
          </a:p>
          <a:p>
            <a:pPr lvl="1"/>
            <a:r>
              <a:rPr lang="en-US" sz="2800" dirty="0"/>
              <a:t>Students who graduate with a standard diploma should have a SWDS record, effective the day after their enrollment exit:</a:t>
            </a:r>
          </a:p>
          <a:p>
            <a:pPr lvl="2"/>
            <a:r>
              <a:rPr lang="en-US" sz="2800" dirty="0"/>
              <a:t>Status = 4 – Not Eligible</a:t>
            </a:r>
          </a:p>
          <a:p>
            <a:pPr lvl="2"/>
            <a:r>
              <a:rPr lang="en-US" sz="2800" dirty="0"/>
              <a:t>Non-Participation Reason Code = 30 – No Longer Eligible</a:t>
            </a:r>
          </a:p>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66</a:t>
            </a:fld>
            <a:endParaRPr lang="en-US" noProof="0"/>
          </a:p>
        </p:txBody>
      </p:sp>
    </p:spTree>
    <p:extLst>
      <p:ext uri="{BB962C8B-B14F-4D97-AF65-F5344CB8AC3E}">
        <p14:creationId xmlns:p14="http://schemas.microsoft.com/office/powerpoint/2010/main" val="16769534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1200"/>
              </a:spcAft>
            </a:pPr>
            <a:r>
              <a:rPr lang="en-US" sz="1200" b="0" i="0">
                <a:solidFill>
                  <a:schemeClr val="tx2">
                    <a:lumMod val="75000"/>
                  </a:schemeClr>
                </a:solidFill>
                <a:effectLst/>
                <a:latin typeface="+mj-lt"/>
              </a:rPr>
              <a:t>When a student with disabilities finally exits the special education program ending transition services or reaches maximum age, LEAs have two options:</a:t>
            </a:r>
          </a:p>
          <a:p>
            <a:pPr algn="l">
              <a:spcAft>
                <a:spcPts val="750"/>
              </a:spcAft>
              <a:buFont typeface="+mj-lt"/>
              <a:buAutoNum type="arabicPeriod"/>
            </a:pPr>
            <a:r>
              <a:rPr lang="en-US" sz="1200" b="0" i="0">
                <a:solidFill>
                  <a:schemeClr val="tx2">
                    <a:lumMod val="75000"/>
                  </a:schemeClr>
                </a:solidFill>
                <a:effectLst/>
                <a:latin typeface="+mj-lt"/>
              </a:rPr>
              <a:t>Exit the student with an E230 – Completer Exit Reason Code and a School Completion Status Code of 125 – Prior special education; or</a:t>
            </a:r>
          </a:p>
          <a:p>
            <a:pPr algn="l">
              <a:spcAft>
                <a:spcPts val="750"/>
              </a:spcAft>
              <a:buFont typeface="+mj-lt"/>
              <a:buAutoNum type="arabicPeriod"/>
            </a:pPr>
            <a:r>
              <a:rPr lang="en-US" sz="1200" b="0" i="0">
                <a:solidFill>
                  <a:schemeClr val="tx2">
                    <a:lumMod val="75000"/>
                  </a:schemeClr>
                </a:solidFill>
                <a:effectLst/>
                <a:latin typeface="+mj-lt"/>
              </a:rPr>
              <a:t>Exit the student with an E230 – Completer Exit Reason Code and a School Completion Status Code of 120 – Special Education Certificate of Completion (if the student has not already been exited with a 120 in the initial cohort year.</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570CB-91C3-47EE-B654-C21703E934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25825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EOY 4 Postsecondary Status records provides data for the State Performance Plan Indicator 14: Post-School Outcomes.</a:t>
            </a:r>
          </a:p>
          <a:p>
            <a:r>
              <a:rPr lang="en-US"/>
              <a:t>Monitors outcomes of students with disabilities one year after leaving high school. It examines whether these students are enrolled in higher education, have competitive employment, or are in some other form of education or training.</a:t>
            </a:r>
          </a:p>
          <a:p>
            <a:endParaRPr lang="en-US"/>
          </a:p>
          <a:p>
            <a:r>
              <a:rPr lang="en-US"/>
              <a:t>Read Slide</a:t>
            </a:r>
          </a:p>
          <a:p>
            <a:pPr marL="0" indent="0">
              <a:buNone/>
            </a:pPr>
            <a:r>
              <a:rPr lang="en-US" sz="1200"/>
              <a:t>Postsecondary status data provides insight into how effectively schools prepare students with disabilities to transition to adulthood by identifying gaps in services or supports</a:t>
            </a:r>
          </a:p>
          <a:p>
            <a:r>
              <a:rPr lang="en-US" sz="1200"/>
              <a:t>Counts of former students with disabilities Enrolled in higher education</a:t>
            </a:r>
          </a:p>
          <a:p>
            <a:r>
              <a:rPr lang="en-US" sz="1200"/>
              <a:t>Counts of students with disabilities enrolled in higher education B or competitively employed</a:t>
            </a:r>
          </a:p>
          <a:p>
            <a:r>
              <a:rPr lang="en-US" sz="1200"/>
              <a:t>Counts of students with disabilities enrolled in higher education, or some other postsecondary education/training program; or competitively employed or in some other employment</a:t>
            </a:r>
          </a:p>
          <a:p>
            <a:endParaRPr lang="en-US"/>
          </a:p>
          <a:p>
            <a:endParaRPr lang="en-US"/>
          </a:p>
          <a:p>
            <a:r>
              <a:rPr lang="en-US"/>
              <a:t>https://www.cde.ca.gov/sp/se/fp/sppapr-overviewfeedback.asp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53613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5093C-FF4F-C1E5-78F4-6726A1FF67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2B7647-DCC9-8CDD-4A32-025FE42F16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E26C5A-B50C-AC64-895C-ED7DC5BC648E}"/>
              </a:ext>
            </a:extLst>
          </p:cNvPr>
          <p:cNvSpPr>
            <a:spLocks noGrp="1"/>
          </p:cNvSpPr>
          <p:nvPr>
            <p:ph type="body" idx="1"/>
          </p:nvPr>
        </p:nvSpPr>
        <p:spPr/>
        <p:txBody>
          <a:bodyPr/>
          <a:lstStyle/>
          <a:p>
            <a:pPr algn="l"/>
            <a:r>
              <a:rPr lang="en-US" b="0" i="0" dirty="0">
                <a:solidFill>
                  <a:srgbClr val="000000"/>
                </a:solidFill>
                <a:effectLst/>
                <a:latin typeface="Helvetica Neue"/>
              </a:rPr>
              <a:t>Instructions for presenter:</a:t>
            </a:r>
          </a:p>
          <a:p>
            <a:pPr algn="l"/>
            <a:r>
              <a:rPr lang="en-US" b="0" i="0" dirty="0">
                <a:solidFill>
                  <a:srgbClr val="000000"/>
                </a:solidFill>
                <a:effectLst/>
                <a:latin typeface="Helvetica Neue"/>
              </a:rPr>
              <a:t>Got to Flash #203 Reporting Postsecondary Status (PSTS) File in End-of-Year 4 for Special Education in 2020-21. https://www.cde.ca.gov/ds/sp/cl/calpadsupdflash203.asp and to the PSTS DP, https://www.youtube.com/watch?v=-96LrPQNFwg&amp;list=PLsnFpLOXpp4L9MlVjpW9tANzckYJ8PwQT.</a:t>
            </a:r>
          </a:p>
          <a:p>
            <a:pPr algn="l"/>
            <a:endParaRPr lang="en-US" b="0" i="0" dirty="0">
              <a:solidFill>
                <a:srgbClr val="000000"/>
              </a:solidFill>
              <a:effectLst/>
              <a:latin typeface="Helvetica Neue"/>
            </a:endParaRPr>
          </a:p>
          <a:p>
            <a:pPr algn="l"/>
            <a:r>
              <a:rPr lang="en-US" b="0" i="0" dirty="0">
                <a:solidFill>
                  <a:srgbClr val="000000"/>
                </a:solidFill>
                <a:effectLst/>
                <a:latin typeface="Helvetica Neue"/>
              </a:rPr>
              <a:t>The Postsecondary Status (PSTS) file is used by LEAs to submit postsecondary outcome data to CALPADS for students who have exited secondary education in the prior school year. In End-of-Year (EOY) 4, outcomes are collected for students with disabilities (SWD) who exited secondary education in the prior year. LEAs are required to survey SWD who exited secondary education in 2019−20 with one of the following exit or school completion status codes:</a:t>
            </a:r>
          </a:p>
          <a:p>
            <a:pPr algn="l"/>
            <a:r>
              <a:rPr lang="en-US" b="1" i="0" dirty="0">
                <a:solidFill>
                  <a:srgbClr val="000000"/>
                </a:solidFill>
                <a:effectLst/>
                <a:latin typeface="Helvetica Neue"/>
              </a:rPr>
              <a:t>School Completion Status Code</a:t>
            </a:r>
          </a:p>
          <a:p>
            <a:pPr algn="l">
              <a:buFont typeface="Arial" panose="020B0604020202020204" pitchFamily="34" charset="0"/>
              <a:buChar char="•"/>
            </a:pPr>
            <a:r>
              <a:rPr lang="en-US" b="0" i="0" dirty="0">
                <a:solidFill>
                  <a:srgbClr val="000000"/>
                </a:solidFill>
                <a:effectLst/>
                <a:latin typeface="Helvetica Neue"/>
              </a:rPr>
              <a:t>Graduated, standard High School (HS) diploma (100)</a:t>
            </a:r>
          </a:p>
          <a:p>
            <a:pPr algn="l">
              <a:buFont typeface="Arial" panose="020B0604020202020204" pitchFamily="34" charset="0"/>
              <a:buChar char="•"/>
            </a:pPr>
            <a:r>
              <a:rPr lang="en-US" b="0" i="0" dirty="0">
                <a:solidFill>
                  <a:srgbClr val="000000"/>
                </a:solidFill>
                <a:effectLst/>
                <a:latin typeface="Helvetica Neue"/>
              </a:rPr>
              <a:t>Students with Disabilities Certification of Completion (120)</a:t>
            </a:r>
          </a:p>
          <a:p>
            <a:pPr algn="l">
              <a:buFont typeface="Arial" panose="020B0604020202020204" pitchFamily="34" charset="0"/>
              <a:buChar char="•"/>
            </a:pPr>
            <a:r>
              <a:rPr lang="en-US" b="0" i="0" dirty="0">
                <a:solidFill>
                  <a:srgbClr val="000000"/>
                </a:solidFill>
                <a:effectLst/>
                <a:latin typeface="Helvetica Neue"/>
              </a:rPr>
              <a:t>Adult Ed High School Diploma (250)</a:t>
            </a:r>
          </a:p>
          <a:p>
            <a:pPr algn="l">
              <a:buFont typeface="Arial" panose="020B0604020202020204" pitchFamily="34" charset="0"/>
              <a:buChar char="•"/>
            </a:pPr>
            <a:r>
              <a:rPr lang="en-US" b="0" i="0" dirty="0">
                <a:solidFill>
                  <a:srgbClr val="000000"/>
                </a:solidFill>
                <a:effectLst/>
                <a:latin typeface="Helvetica Neue"/>
              </a:rPr>
              <a:t>Received a High School Equivalency Certificate (and no standard diploma) (320)</a:t>
            </a:r>
          </a:p>
          <a:p>
            <a:pPr algn="l">
              <a:buFont typeface="Arial" panose="020B0604020202020204" pitchFamily="34" charset="0"/>
              <a:buChar char="•"/>
            </a:pPr>
            <a:r>
              <a:rPr lang="en-US" b="0" i="0" dirty="0">
                <a:solidFill>
                  <a:srgbClr val="000000"/>
                </a:solidFill>
                <a:effectLst/>
                <a:latin typeface="Helvetica Neue"/>
              </a:rPr>
              <a:t>Passed California High School Proficiency Exam (CHSPE) (and no standard diploma) (330)</a:t>
            </a:r>
          </a:p>
          <a:p>
            <a:pPr algn="l">
              <a:buFont typeface="Arial" panose="020B0604020202020204" pitchFamily="34" charset="0"/>
              <a:buChar char="•"/>
            </a:pPr>
            <a:r>
              <a:rPr lang="en-US" b="0" i="0" dirty="0">
                <a:solidFill>
                  <a:srgbClr val="000000"/>
                </a:solidFill>
                <a:effectLst/>
                <a:latin typeface="Helvetica Neue"/>
              </a:rPr>
              <a:t>Completed grade 12 without completing graduation requirements, not grad (360)</a:t>
            </a:r>
          </a:p>
          <a:p>
            <a:pPr algn="l"/>
            <a:r>
              <a:rPr lang="en-US" b="1" i="0" dirty="0">
                <a:solidFill>
                  <a:srgbClr val="000000"/>
                </a:solidFill>
                <a:effectLst/>
                <a:latin typeface="Helvetica Neue"/>
              </a:rPr>
              <a:t>Or alternatively, if a student exits using one of the following exit reasons:</a:t>
            </a:r>
          </a:p>
          <a:p>
            <a:pPr algn="l">
              <a:buFont typeface="Arial" panose="020B0604020202020204" pitchFamily="34" charset="0"/>
              <a:buChar char="•"/>
            </a:pPr>
            <a:r>
              <a:rPr lang="en-US" b="0" i="0" dirty="0">
                <a:solidFill>
                  <a:srgbClr val="000000"/>
                </a:solidFill>
                <a:effectLst/>
                <a:latin typeface="Helvetica Neue"/>
              </a:rPr>
              <a:t>No known Enrollment – Truant (E140)</a:t>
            </a:r>
          </a:p>
          <a:p>
            <a:pPr algn="l">
              <a:buFont typeface="Arial" panose="020B0604020202020204" pitchFamily="34" charset="0"/>
              <a:buChar char="•"/>
            </a:pPr>
            <a:r>
              <a:rPr lang="en-US" b="0" i="0" dirty="0">
                <a:solidFill>
                  <a:srgbClr val="000000"/>
                </a:solidFill>
                <a:effectLst/>
                <a:latin typeface="Helvetica Neue"/>
              </a:rPr>
              <a:t>Prior completion of Special Education (E125)</a:t>
            </a:r>
          </a:p>
          <a:p>
            <a:pPr algn="l">
              <a:buFont typeface="Arial" panose="020B0604020202020204" pitchFamily="34" charset="0"/>
              <a:buChar char="•"/>
            </a:pPr>
            <a:r>
              <a:rPr lang="en-US" b="0" i="0" dirty="0">
                <a:solidFill>
                  <a:srgbClr val="000000"/>
                </a:solidFill>
                <a:effectLst/>
                <a:latin typeface="Helvetica Neue"/>
              </a:rPr>
              <a:t>Expelled No known Enrollment (E300)</a:t>
            </a:r>
          </a:p>
          <a:p>
            <a:pPr algn="l">
              <a:buFont typeface="Arial" panose="020B0604020202020204" pitchFamily="34" charset="0"/>
              <a:buChar char="•"/>
            </a:pPr>
            <a:r>
              <a:rPr lang="en-US" b="0" i="0" dirty="0">
                <a:solidFill>
                  <a:srgbClr val="000000"/>
                </a:solidFill>
                <a:effectLst/>
                <a:latin typeface="Helvetica Neue"/>
              </a:rPr>
              <a:t>Other or Unknown (E400)</a:t>
            </a:r>
          </a:p>
          <a:p>
            <a:pPr algn="l">
              <a:buFont typeface="Arial" panose="020B0604020202020204" pitchFamily="34" charset="0"/>
              <a:buChar char="•"/>
            </a:pPr>
            <a:r>
              <a:rPr lang="en-US" b="0" i="0" dirty="0">
                <a:solidFill>
                  <a:srgbClr val="000000"/>
                </a:solidFill>
                <a:effectLst/>
                <a:latin typeface="Helvetica Neue"/>
              </a:rPr>
              <a:t>Medical Reasons (E410)</a:t>
            </a:r>
          </a:p>
          <a:p>
            <a:pPr algn="l">
              <a:buFont typeface="Arial" panose="020B0604020202020204" pitchFamily="34" charset="0"/>
              <a:buChar char="•"/>
            </a:pPr>
            <a:r>
              <a:rPr lang="en-US" b="0" i="0" dirty="0">
                <a:solidFill>
                  <a:srgbClr val="000000"/>
                </a:solidFill>
                <a:effectLst/>
                <a:latin typeface="Helvetica Neue"/>
              </a:rPr>
              <a:t>Transferred to College (T280)</a:t>
            </a:r>
          </a:p>
          <a:p>
            <a:pPr algn="l"/>
            <a:endParaRPr lang="en-US" dirty="0"/>
          </a:p>
        </p:txBody>
      </p:sp>
      <p:sp>
        <p:nvSpPr>
          <p:cNvPr id="4" name="Slide Number Placeholder 3">
            <a:extLst>
              <a:ext uri="{FF2B5EF4-FFF2-40B4-BE49-F238E27FC236}">
                <a16:creationId xmlns:a16="http://schemas.microsoft.com/office/drawing/2014/main" id="{0D123530-FD0C-DB0F-D396-6F8A23508A7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75317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079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fontAlgn="t">
              <a:lnSpc>
                <a:spcPts val="1500"/>
              </a:lnSpc>
              <a:buNone/>
            </a:pPr>
            <a:r>
              <a:rPr lang="en-US" b="0" i="0" dirty="0">
                <a:effectLst/>
                <a:latin typeface="Segoe UI" panose="020B0502040204020203" pitchFamily="34" charset="0"/>
              </a:rPr>
              <a:t>This slide outlines the full data submission calendar for the 2025–26 year. However, we will be focusing on the End‑of‑Year submissions.</a:t>
            </a:r>
          </a:p>
          <a:p>
            <a:pPr fontAlgn="t">
              <a:lnSpc>
                <a:spcPts val="1500"/>
              </a:lnSpc>
              <a:buNone/>
            </a:pPr>
            <a:endParaRPr lang="en-US" b="0" i="0" dirty="0">
              <a:effectLst/>
              <a:latin typeface="Segoe UI" panose="020B0502040204020203" pitchFamily="34" charset="0"/>
            </a:endParaRPr>
          </a:p>
          <a:p>
            <a:pPr fontAlgn="t">
              <a:lnSpc>
                <a:spcPts val="1500"/>
              </a:lnSpc>
              <a:buNone/>
            </a:pPr>
            <a:r>
              <a:rPr lang="en-US" b="0" i="0" dirty="0">
                <a:effectLst/>
                <a:latin typeface="Segoe UI" panose="020B0502040204020203" pitchFamily="34" charset="0"/>
              </a:rPr>
              <a:t>The EOY submissions officially open on </a:t>
            </a:r>
            <a:r>
              <a:rPr lang="en-US" b="1" i="0" dirty="0">
                <a:effectLst/>
                <a:latin typeface="Segoe UI" panose="020B0502040204020203" pitchFamily="34" charset="0"/>
              </a:rPr>
              <a:t>May 5, 2026</a:t>
            </a:r>
            <a:r>
              <a:rPr lang="en-US" b="0" i="0" dirty="0">
                <a:effectLst/>
                <a:latin typeface="Segoe UI" panose="020B0502040204020203" pitchFamily="34" charset="0"/>
              </a:rPr>
              <a:t>. That’s the point when the snapshot revisions for EOY are activated and reports reflect counts based on currently uploaded data. Considering the shorter EOY 1 deadline, LEAs are encouraged to start uploading relevant data to CALPADS as data is available and clear any Data Discrepancy errors.</a:t>
            </a:r>
          </a:p>
          <a:p>
            <a:pPr fontAlgn="t">
              <a:lnSpc>
                <a:spcPts val="1500"/>
              </a:lnSpc>
              <a:buNone/>
            </a:pPr>
            <a:endParaRPr lang="en-US" b="0" i="0" dirty="0">
              <a:effectLst/>
              <a:latin typeface="Segoe UI" panose="020B0502040204020203" pitchFamily="34" charset="0"/>
            </a:endParaRPr>
          </a:p>
          <a:p>
            <a:pPr fontAlgn="t">
              <a:lnSpc>
                <a:spcPts val="1500"/>
              </a:lnSpc>
              <a:buNone/>
            </a:pPr>
            <a:r>
              <a:rPr lang="en-US" b="0" i="0" dirty="0">
                <a:effectLst/>
                <a:latin typeface="Segoe UI" panose="020B0502040204020203" pitchFamily="34" charset="0"/>
              </a:rPr>
              <a:t>EOY 1 has a certification deadline on </a:t>
            </a:r>
            <a:r>
              <a:rPr lang="en-US" b="1" i="0" dirty="0">
                <a:effectLst/>
                <a:latin typeface="Segoe UI" panose="020B0502040204020203" pitchFamily="34" charset="0"/>
              </a:rPr>
              <a:t>July 17</a:t>
            </a:r>
            <a:r>
              <a:rPr lang="en-US" b="0" i="0" dirty="0">
                <a:effectLst/>
                <a:latin typeface="Segoe UI" panose="020B0502040204020203" pitchFamily="34" charset="0"/>
              </a:rPr>
              <a:t>, followed by its final deadline on </a:t>
            </a:r>
            <a:r>
              <a:rPr lang="en-US" b="1" i="0" dirty="0">
                <a:effectLst/>
                <a:latin typeface="Segoe UI" panose="020B0502040204020203" pitchFamily="34" charset="0"/>
              </a:rPr>
              <a:t>July 31</a:t>
            </a:r>
            <a:r>
              <a:rPr lang="en-US" b="0" i="0" dirty="0">
                <a:effectLst/>
                <a:latin typeface="Segoe UI" panose="020B0502040204020203" pitchFamily="34" charset="0"/>
              </a:rPr>
              <a:t>, which requires SELPA approval.</a:t>
            </a:r>
            <a:br>
              <a:rPr lang="en-US" b="0" i="0" dirty="0">
                <a:effectLst/>
                <a:latin typeface="Segoe UI" panose="020B0502040204020203" pitchFamily="34" charset="0"/>
              </a:rPr>
            </a:br>
            <a:r>
              <a:rPr lang="en-US" b="0" i="0" dirty="0">
                <a:effectLst/>
                <a:latin typeface="Segoe UI" panose="020B0502040204020203" pitchFamily="34" charset="0"/>
              </a:rPr>
              <a:t>EOY 2 has a single Final certification deadline on </a:t>
            </a:r>
            <a:r>
              <a:rPr lang="en-US" b="1" i="0" dirty="0">
                <a:effectLst/>
                <a:latin typeface="Segoe UI" panose="020B0502040204020203" pitchFamily="34" charset="0"/>
              </a:rPr>
              <a:t>August 17</a:t>
            </a:r>
            <a:r>
              <a:rPr lang="en-US" b="0" i="0" dirty="0">
                <a:effectLst/>
                <a:latin typeface="Segoe UI" panose="020B0502040204020203" pitchFamily="34" charset="0"/>
              </a:rPr>
              <a:t>, and there is no amendment window for EOY 2.</a:t>
            </a:r>
          </a:p>
          <a:p>
            <a:pPr fontAlgn="t">
              <a:lnSpc>
                <a:spcPts val="1500"/>
              </a:lnSpc>
              <a:buNone/>
            </a:pPr>
            <a:endParaRPr lang="en-US" b="0" i="0" dirty="0">
              <a:effectLst/>
              <a:latin typeface="Segoe UI" panose="020B0502040204020203" pitchFamily="34" charset="0"/>
            </a:endParaRPr>
          </a:p>
          <a:p>
            <a:pPr fontAlgn="t">
              <a:lnSpc>
                <a:spcPts val="1500"/>
              </a:lnSpc>
              <a:buNone/>
            </a:pPr>
            <a:endParaRPr lang="en-US" b="0" i="0" dirty="0">
              <a:effectLst/>
              <a:latin typeface="Segoe UI" panose="020B0502040204020203" pitchFamily="34" charset="0"/>
            </a:endParaRPr>
          </a:p>
          <a:p>
            <a:pPr fontAlgn="t">
              <a:lnSpc>
                <a:spcPts val="1500"/>
              </a:lnSpc>
              <a:buNone/>
            </a:pPr>
            <a:endParaRPr lang="en-US" b="0" i="0" dirty="0">
              <a:effectLst/>
              <a:latin typeface="Segoe UI" panose="020B0502040204020203"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824453-352A-44E0-94A8-531830BF3F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9324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EOY 1 has a streamlined certification process, the LEA will:</a:t>
            </a:r>
          </a:p>
          <a:p>
            <a:endParaRPr lang="en-US" dirty="0"/>
          </a:p>
          <a:p>
            <a:pPr marL="228600" indent="-228600">
              <a:buFont typeface="+mj-lt"/>
              <a:buAutoNum type="arabicPeriod"/>
            </a:pPr>
            <a:r>
              <a:rPr lang="en-US" dirty="0"/>
              <a:t>Submit student records and resolve validation errors</a:t>
            </a:r>
          </a:p>
          <a:p>
            <a:pPr marL="228600" indent="-228600">
              <a:buFont typeface="+mj-lt"/>
              <a:buAutoNum type="arabicPeriod"/>
            </a:pPr>
            <a:r>
              <a:rPr lang="en-US" dirty="0"/>
              <a:t>After the submission is complete the LEA will resolve certification errors including anomalies</a:t>
            </a:r>
          </a:p>
          <a:p>
            <a:pPr marL="228600" indent="-228600">
              <a:buFont typeface="+mj-lt"/>
              <a:buAutoNum type="arabicPeriod"/>
            </a:pPr>
            <a:r>
              <a:rPr lang="en-US" dirty="0"/>
              <a:t>Once all certification errors are resolved the LEA will disseminate reports for review</a:t>
            </a:r>
          </a:p>
          <a:p>
            <a:pPr marL="228600" indent="-228600">
              <a:buFont typeface="+mj-lt"/>
              <a:buAutoNum type="arabicPeriod"/>
            </a:pPr>
            <a:r>
              <a:rPr lang="en-US" dirty="0"/>
              <a:t>After the reports have been reviewed, the LEA can click on LEA Approve which signals the SELPA that they need to review the reports and consequently Approve.</a:t>
            </a:r>
          </a:p>
          <a:p>
            <a:endParaRPr lang="en-US" dirty="0"/>
          </a:p>
          <a:p>
            <a:r>
              <a:rPr lang="en-US" dirty="0"/>
              <a:t>Resource: </a:t>
            </a:r>
          </a:p>
          <a:p>
            <a:endParaRPr lang="en-US" dirty="0"/>
          </a:p>
          <a:p>
            <a:r>
              <a:rPr lang="en-US" dirty="0"/>
              <a:t>Certification Process: https://documentation.calpads.org/CertificationStatus/CertificationStatusLEAApproval/</a:t>
            </a:r>
          </a:p>
          <a:p>
            <a:endParaRPr lang="en-US" dirty="0"/>
          </a:p>
          <a:p>
            <a:r>
              <a:rPr lang="en-US" dirty="0"/>
              <a:t>Video: https://www.youtube.com/playlist?list=PLsnFpLOXpp4Itub_qeFnInTgT0zJulxUb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59FB0-8998-4C19-8441-28F802CE27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4704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After submitting available EOY 1 data to CALPADS,  LEAs can begin </a:t>
            </a:r>
            <a:r>
              <a:rPr lang="en-US" sz="1200" b="1" i="0" kern="1200" dirty="0">
                <a:solidFill>
                  <a:schemeClr val="tx1"/>
                </a:solidFill>
                <a:effectLst/>
                <a:latin typeface="+mn-lt"/>
                <a:ea typeface="+mn-ea"/>
                <a:cs typeface="+mn-cs"/>
              </a:rPr>
              <a:t>reviewing, investigating, and resolving DDs early</a:t>
            </a:r>
            <a:r>
              <a:rPr lang="en-US" sz="1200" b="0" i="0" kern="1200" dirty="0">
                <a:solidFill>
                  <a:schemeClr val="tx1"/>
                </a:solidFill>
                <a:effectLst/>
                <a:latin typeface="+mn-lt"/>
                <a:ea typeface="+mn-ea"/>
                <a:cs typeface="+mn-cs"/>
              </a:rPr>
              <a:t> as part of EOY preparation. This will help clear errors way ahead of the official window and give you time to work with school sites prior to staff leaving for summer vacation.</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4F8FCD-FE5E-4E00-822F-1B19EA298F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3131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your</a:t>
            </a:r>
            <a:r>
              <a:rPr lang="en-US" baseline="0"/>
              <a:t> EOY 1 program certification errors detected during the snapshot revision process.</a:t>
            </a:r>
          </a:p>
          <a:p>
            <a:endParaRPr lang="en-US" baseline="0"/>
          </a:p>
          <a:p>
            <a:r>
              <a:rPr lang="en-US" baseline="0"/>
              <a:t>Fatal certification errors will prohibit you from certifying but warnings won’t.</a:t>
            </a:r>
          </a:p>
          <a:p>
            <a:endParaRPr lang="en-US" baseline="0"/>
          </a:p>
          <a:p>
            <a:r>
              <a:rPr lang="en-US" baseline="0"/>
              <a:t>You still need to review your warnings and make any necessary corrections.  Warnings should not be ignored because they can impact the data on the EOY 1 aggregate reports.</a:t>
            </a:r>
            <a:endParaRPr lang="en-US"/>
          </a:p>
        </p:txBody>
      </p:sp>
      <p:sp>
        <p:nvSpPr>
          <p:cNvPr id="4" name="Slide Number Placeholder 3"/>
          <p:cNvSpPr>
            <a:spLocks noGrp="1"/>
          </p:cNvSpPr>
          <p:nvPr>
            <p:ph type="sldNum" sz="quarter" idx="10"/>
          </p:nvPr>
        </p:nvSpPr>
        <p:spPr/>
        <p:txBody>
          <a:bodyPr/>
          <a:lstStyle/>
          <a:p>
            <a:pPr>
              <a:defRPr/>
            </a:pPr>
            <a:fld id="{73A0E66E-7A81-4C1E-95CC-E48A0AB81504}" type="slidenum">
              <a:rPr lang="en-US" smtClean="0"/>
              <a:pPr>
                <a:defRPr/>
              </a:pPr>
              <a:t>73</a:t>
            </a:fld>
            <a:endParaRPr lang="en-US"/>
          </a:p>
        </p:txBody>
      </p:sp>
    </p:spTree>
    <p:extLst>
      <p:ext uri="{BB962C8B-B14F-4D97-AF65-F5344CB8AC3E}">
        <p14:creationId xmlns:p14="http://schemas.microsoft.com/office/powerpoint/2010/main" val="19985784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74</a:t>
            </a:fld>
            <a:endParaRPr lang="en-US" noProof="0"/>
          </a:p>
        </p:txBody>
      </p:sp>
    </p:spTree>
    <p:extLst>
      <p:ext uri="{BB962C8B-B14F-4D97-AF65-F5344CB8AC3E}">
        <p14:creationId xmlns:p14="http://schemas.microsoft.com/office/powerpoint/2010/main" val="50900347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DE999A-8135-4473-88C9-C34D92285D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536887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DE999A-8135-4473-88C9-C34D92285D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16057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5C72E-DF5C-2335-4D2D-83AD84F811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B50A50-1119-8BA5-4ABC-54889E434F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4DD0E2-90C4-E133-1D3A-CC4EFE2F948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E4D88BE-61CB-05D1-44C0-B94510F595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DE999A-8135-4473-88C9-C34D92285D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076928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78</a:t>
            </a:fld>
            <a:endParaRPr lang="en-US" noProof="0"/>
          </a:p>
        </p:txBody>
      </p:sp>
    </p:spTree>
    <p:extLst>
      <p:ext uri="{BB962C8B-B14F-4D97-AF65-F5344CB8AC3E}">
        <p14:creationId xmlns:p14="http://schemas.microsoft.com/office/powerpoint/2010/main" val="349960285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34387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5378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goal is to help LEAs build their local capacity.  Therefore:</a:t>
            </a:r>
          </a:p>
          <a:p>
            <a:endParaRPr lang="en-US"/>
          </a:p>
          <a:p>
            <a:pPr marL="174708" indent="-174708">
              <a:buFont typeface="Arial" panose="020B0604020202020204" pitchFamily="34" charset="0"/>
              <a:buChar char="•"/>
            </a:pPr>
            <a:r>
              <a:rPr lang="en-US"/>
              <a:t>The expectation is for each LEA to resolve all fatal errors by June 26</a:t>
            </a:r>
            <a:r>
              <a:rPr lang="en-US" baseline="30000"/>
              <a:t>th</a:t>
            </a:r>
            <a:r>
              <a:rPr lang="en-US"/>
              <a:t> and Approve by July 17</a:t>
            </a:r>
            <a:r>
              <a:rPr lang="en-US" baseline="30000"/>
              <a:t>th</a:t>
            </a:r>
            <a:r>
              <a:rPr lang="en-US"/>
              <a:t>.   </a:t>
            </a:r>
          </a:p>
          <a:p>
            <a:endParaRPr lang="en-US"/>
          </a:p>
          <a:p>
            <a:r>
              <a:rPr lang="en-US"/>
              <a:t>The EOY snapshot reports will generate on</a:t>
            </a:r>
            <a:r>
              <a:rPr lang="en-US" baseline="0"/>
              <a:t> — </a:t>
            </a:r>
            <a:r>
              <a:rPr lang="en-US" b="1" baseline="0"/>
              <a:t>May 5</a:t>
            </a:r>
            <a:r>
              <a:rPr lang="en-US" b="1" baseline="30000"/>
              <a:t>th</a:t>
            </a:r>
            <a:r>
              <a:rPr lang="en-US" b="1" baseline="0"/>
              <a:t>  </a:t>
            </a:r>
          </a:p>
          <a:p>
            <a:pPr marL="0" marR="0" lvl="0" indent="0" algn="l" defTabSz="931774" rtl="0" eaLnBrk="1" fontAlgn="auto" latinLnBrk="0" hangingPunct="1">
              <a:lnSpc>
                <a:spcPct val="100000"/>
              </a:lnSpc>
              <a:spcBef>
                <a:spcPts val="0"/>
              </a:spcBef>
              <a:spcAft>
                <a:spcPts val="0"/>
              </a:spcAft>
              <a:buClrTx/>
              <a:buSzTx/>
              <a:buFontTx/>
              <a:buNone/>
              <a:tabLst/>
              <a:defRPr/>
            </a:pPr>
            <a:r>
              <a:rPr lang="en-US"/>
              <a:t>The EOY error resolution is </a:t>
            </a:r>
            <a:r>
              <a:rPr lang="en-US" baseline="0"/>
              <a:t>— </a:t>
            </a:r>
            <a:r>
              <a:rPr lang="en-US" b="1" baseline="0"/>
              <a:t>June 26</a:t>
            </a:r>
            <a:r>
              <a:rPr lang="en-US" b="1" baseline="30000"/>
              <a:t>th</a:t>
            </a:r>
            <a:r>
              <a:rPr lang="en-US" b="1" baseline="0"/>
              <a:t> </a:t>
            </a:r>
            <a:endParaRPr lang="en-US" baseline="0"/>
          </a:p>
          <a:p>
            <a:pPr defTabSz="931774">
              <a:defRPr/>
            </a:pPr>
            <a:r>
              <a:rPr lang="en-US"/>
              <a:t>The EOY submission window deadline is </a:t>
            </a:r>
            <a:r>
              <a:rPr lang="en-US" baseline="0"/>
              <a:t>— </a:t>
            </a:r>
            <a:r>
              <a:rPr lang="en-US" b="1" baseline="0"/>
              <a:t>July 17</a:t>
            </a:r>
            <a:r>
              <a:rPr lang="en-US" b="1" baseline="30000"/>
              <a:t>th</a:t>
            </a:r>
            <a:r>
              <a:rPr lang="en-US" b="1" baseline="0"/>
              <a:t> </a:t>
            </a:r>
            <a:endParaRPr lang="en-US" baseline="0"/>
          </a:p>
          <a:p>
            <a:r>
              <a:rPr lang="en-US" baseline="0"/>
              <a:t>The FINAL amendment deadline is </a:t>
            </a:r>
            <a:r>
              <a:rPr lang="en-US" b="1" baseline="0"/>
              <a:t>July 31</a:t>
            </a:r>
            <a:r>
              <a:rPr lang="en-US" b="1" baseline="30000"/>
              <a:t>st</a:t>
            </a:r>
            <a:r>
              <a:rPr lang="en-US" b="1" baseline="0"/>
              <a:t> </a:t>
            </a:r>
          </a:p>
          <a:p>
            <a:endParaRPr lang="en-US" baseline="0"/>
          </a:p>
          <a:p>
            <a:r>
              <a:rPr lang="en-US" baseline="0"/>
              <a:t>Also, these dates can change so it is best to check the CDE’s calendar using the link on this slide.</a:t>
            </a:r>
          </a:p>
          <a:p>
            <a:r>
              <a:rPr lang="en-US" baseline="0"/>
              <a:t>Minimize data cleanup in CP.  If you are cleaning data (resolving validation and CDDs) for more than 2 weeks in CALPADS, that is an indication there are local issues that need to be addressed.  CDE will always reconsider the timelines if the system is not performing as expected.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33003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73556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881528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CARS-CALPADS sync starts running on 3/1 until the end of EOY. The ODS 5.1 report can be ran as early as March 1st to get a sense of Schoolwide schools, as per CARS.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0E66E-7A81-4C1E-95CC-E48A0AB81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817572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t>The 5.4 reports your</a:t>
            </a:r>
            <a:r>
              <a:rPr lang="en-US" sz="1000" baseline="0"/>
              <a:t> posted homeless program records.  </a:t>
            </a:r>
          </a:p>
          <a:p>
            <a:endParaRPr lang="en-US" sz="1000" baseline="0"/>
          </a:p>
          <a:p>
            <a:r>
              <a:rPr lang="en-US" sz="1000" baseline="0"/>
              <a:t>The report first summarizes the data for your LEA.</a:t>
            </a:r>
          </a:p>
          <a:p>
            <a:pPr marL="230726" indent="-230726">
              <a:buAutoNum type="arabicPeriod"/>
            </a:pPr>
            <a:r>
              <a:rPr lang="en-US" sz="1000" baseline="0"/>
              <a:t>All the grade levels within your LEA.  (Point out TK grade level)</a:t>
            </a:r>
          </a:p>
          <a:p>
            <a:pPr marL="230726" indent="-230726">
              <a:buAutoNum type="arabicPeriod"/>
            </a:pPr>
            <a:r>
              <a:rPr lang="en-US" sz="1000" baseline="0"/>
              <a:t>Total by grade level</a:t>
            </a:r>
          </a:p>
          <a:p>
            <a:pPr marL="230726" indent="-230726">
              <a:buAutoNum type="arabicPeriod"/>
            </a:pPr>
            <a:r>
              <a:rPr lang="en-US" sz="1000" baseline="0"/>
              <a:t>Total # of students reported homeless with dwelling type 100</a:t>
            </a:r>
          </a:p>
          <a:p>
            <a:pPr marL="230726" indent="-230726">
              <a:buAutoNum type="arabicPeriod"/>
            </a:pPr>
            <a:r>
              <a:rPr lang="en-US" sz="1000" baseline="0"/>
              <a:t>Total # of students reported homeless with dwelling type 110</a:t>
            </a:r>
          </a:p>
          <a:p>
            <a:pPr marL="230726" indent="-230726">
              <a:buAutoNum type="arabicPeriod"/>
            </a:pPr>
            <a:r>
              <a:rPr lang="en-US" sz="1000" baseline="0"/>
              <a:t>Total # of students reported homeless with dwelling type 120</a:t>
            </a:r>
          </a:p>
          <a:p>
            <a:pPr marL="230726" indent="-230726" defTabSz="922904">
              <a:buFontTx/>
              <a:buAutoNum type="arabicPeriod"/>
              <a:defRPr/>
            </a:pPr>
            <a:r>
              <a:rPr lang="en-US" sz="1000" baseline="0"/>
              <a:t>Total # of students reported homeless with dwelling type 130</a:t>
            </a:r>
          </a:p>
          <a:p>
            <a:pPr marL="230726" indent="-230726" defTabSz="922904">
              <a:buFontTx/>
              <a:buAutoNum type="arabicPeriod"/>
              <a:defRPr/>
            </a:pPr>
            <a:endParaRPr lang="en-US" sz="1000" baseline="0"/>
          </a:p>
          <a:p>
            <a:pPr defTabSz="922904">
              <a:defRPr/>
            </a:pPr>
            <a:r>
              <a:rPr lang="en-US" sz="1000" baseline="0"/>
              <a:t>And then the individual school sites aggregate data is listed.  This allows you to review by each site the homeless data to your local system.</a:t>
            </a:r>
          </a:p>
          <a:p>
            <a:pPr defTabSz="922904">
              <a:defRPr/>
            </a:pPr>
            <a:endParaRPr lang="en-US" sz="1000" baseline="0"/>
          </a:p>
          <a:p>
            <a:pPr defTabSz="922904">
              <a:defRPr/>
            </a:pPr>
            <a:r>
              <a:rPr lang="en-US" sz="1000" b="1" baseline="0"/>
              <a:t>Note:  If student moves from 1 district to another during an AY, the student will be reported homeless at both districts.  If student moves from 1 site to another, the count will be at the site with the most recent enrollment record.</a:t>
            </a:r>
          </a:p>
          <a:p>
            <a:pPr marL="230726" indent="-230726">
              <a:buAutoNum type="arabicPeriod"/>
            </a:pPr>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0E66E-7A81-4C1E-95CC-E48A0AB81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6251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700B3-AA68-D488-FB30-7491B3F464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798553-355A-3D7D-D352-2BB2DB5D9C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6E8E73-2EE8-31C6-C042-D9F10ECAB0C9}"/>
              </a:ext>
            </a:extLst>
          </p:cNvPr>
          <p:cNvSpPr>
            <a:spLocks noGrp="1"/>
          </p:cNvSpPr>
          <p:nvPr>
            <p:ph type="body" idx="1"/>
          </p:nvPr>
        </p:nvSpPr>
        <p:spPr/>
        <p:txBody>
          <a:bodyPr/>
          <a:lstStyle/>
          <a:p>
            <a:r>
              <a:rPr lang="en-US">
                <a:ea typeface="Calibri"/>
                <a:cs typeface="Calibri"/>
              </a:rPr>
              <a:t>CARS-CALPADS sync starts running on 3/1 until the end of EOY. The ODS 5.1 report can be ran as early as March 1st to get a sense of Schoolwide schools, as per CARS.</a:t>
            </a:r>
            <a:endParaRPr lang="en-US"/>
          </a:p>
        </p:txBody>
      </p:sp>
      <p:sp>
        <p:nvSpPr>
          <p:cNvPr id="4" name="Slide Number Placeholder 3">
            <a:extLst>
              <a:ext uri="{FF2B5EF4-FFF2-40B4-BE49-F238E27FC236}">
                <a16:creationId xmlns:a16="http://schemas.microsoft.com/office/drawing/2014/main" id="{567D54F1-2713-47FE-E0DE-F9F8E356DEB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0E66E-7A81-4C1E-95CC-E48A0AB81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216403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04">
              <a:defRPr/>
            </a:pPr>
            <a:r>
              <a:rPr lang="en-US"/>
              <a:t>Report 1.21, Cumulative Enrollment counts the number of students with an enrollment record in the academic year. The total primary, secondary and short term enrollment counts are grouped. All students with enrollment at any time during the Report Period for the Academic Year are included. Primary, Secondary, Short-term cumulative count is used to calculate suspension/expulsion rates. Just primary and short-term cumulative count is used to calculate attendance rates.</a:t>
            </a:r>
          </a:p>
          <a:p>
            <a:pPr defTabSz="922904">
              <a:defRPr/>
            </a:pPr>
            <a:endParaRPr lang="en-US"/>
          </a:p>
          <a:p>
            <a:pPr defTabSz="922904">
              <a:defRPr/>
            </a:pPr>
            <a:r>
              <a:rPr lang="en-US"/>
              <a:t>The certified census day enrollment count column is listed for comparison. The cumulative enrollment should be greater than or equal to certified primary enrollment.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 new filter on the Cumulative enrollment report in EOY 3 will be provided to view one-year graduate counts</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A0E66E-7A81-4C1E-95CC-E48A0AB81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57094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Reports the counts of incidents occurring at the LEA by each school of attendance, the number of students involved an incident, the number of students receiving instructional support, and the number of students removed to interim alternative setting. Counts of incidents and students involved in incidents are displayed by Incident Result categories.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23964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Reports an unduplicated count of students and Students with Disabilities by Incident Result type, total of count of each incident result, and the number of incident results that were modified all by School of Attendance.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564013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Reports students regardless of enrollment status, who were involved in an incident. Also reports information about each incident, including the incident result, duration days, and cumulative duration days.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25157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Reports an unduplicated count of students who committed offenses, total count of offenses committed by each offense code, and a breakdown of offenses involving a weapon by gender and ethnicity/race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4046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a:latin typeface="Arial" panose="020B0604020202020204" pitchFamily="34" charset="0"/>
                <a:cs typeface="Arial" panose="020B0604020202020204" pitchFamily="34" charset="0"/>
              </a:rPr>
              <a:t>LEAs should also be aware that there are excellent reference documents available to download for guidance on different aspects of CALPADS reporting. </a:t>
            </a:r>
            <a:endParaRPr lang="en-US" altLang="en-US" sz="1100" kern="120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kern="120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a:solidFill>
                  <a:schemeClr val="tx1"/>
                </a:solidFill>
                <a:latin typeface="Arial" panose="020B0604020202020204" pitchFamily="34" charset="0"/>
                <a:ea typeface="+mn-ea"/>
                <a:cs typeface="Arial" panose="020B0604020202020204" pitchFamily="34" charset="0"/>
              </a:rPr>
              <a:t>Getting started let us look at a few places to find information that will assist in data population.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a:solidFill>
                <a:schemeClr val="tx1"/>
              </a:solidFill>
              <a:latin typeface="Arial" panose="020B0604020202020204" pitchFamily="34" charset="0"/>
              <a:ea typeface="+mn-ea"/>
              <a:cs typeface="Arial" panose="020B0604020202020204" pitchFamily="34" charset="0"/>
            </a:endParaRPr>
          </a:p>
          <a:p>
            <a:r>
              <a:rPr lang="en-US" sz="1100" b="1"/>
              <a:t>Documentation</a:t>
            </a:r>
            <a:endParaRPr lang="en-US" sz="1100"/>
          </a:p>
          <a:p>
            <a:pPr marL="171450" indent="-171450">
              <a:buFont typeface="Arial" panose="020B0604020202020204" pitchFamily="34" charset="0"/>
              <a:buChar char="•"/>
            </a:pPr>
            <a:r>
              <a:rPr lang="en-US" sz="1100"/>
              <a:t>User Manual</a:t>
            </a:r>
          </a:p>
          <a:p>
            <a:pPr marL="171450" indent="-171450">
              <a:buFont typeface="Arial" panose="020B0604020202020204" pitchFamily="34" charset="0"/>
              <a:buChar char="•"/>
            </a:pPr>
            <a:r>
              <a:rPr lang="en-US" sz="1100"/>
              <a:t>CALPADS Code Sets</a:t>
            </a:r>
          </a:p>
          <a:p>
            <a:pPr marL="171450" indent="-171450">
              <a:buFont typeface="Arial" panose="020B0604020202020204" pitchFamily="34" charset="0"/>
              <a:buChar char="•"/>
            </a:pPr>
            <a:r>
              <a:rPr lang="en-US" sz="1100"/>
              <a:t>File Specifications Form</a:t>
            </a:r>
          </a:p>
          <a:p>
            <a:pPr marL="171450" indent="-171450">
              <a:buFont typeface="Arial" panose="020B0604020202020204" pitchFamily="34" charset="0"/>
              <a:buChar char="•"/>
            </a:pPr>
            <a:r>
              <a:rPr lang="en-US" sz="1100"/>
              <a:t>Error List</a:t>
            </a:r>
          </a:p>
          <a:p>
            <a:pPr marL="171450" indent="-171450">
              <a:buFont typeface="Arial" panose="020B0604020202020204" pitchFamily="34" charset="0"/>
              <a:buChar char="•"/>
            </a:pPr>
            <a:r>
              <a:rPr lang="en-US" sz="1100"/>
              <a:t>Data Guide</a:t>
            </a:r>
          </a:p>
          <a:p>
            <a:pPr marL="171450" indent="-171450">
              <a:buFont typeface="Arial" panose="020B0604020202020204" pitchFamily="34" charset="0"/>
              <a:buChar char="•"/>
            </a:pPr>
            <a:r>
              <a:rPr lang="en-US" sz="1100"/>
              <a:t>Valid Code Combinations</a:t>
            </a:r>
          </a:p>
          <a:p>
            <a:pPr marL="0" indent="0">
              <a:buFont typeface="Arial" panose="020B0604020202020204" pitchFamily="34" charset="0"/>
              <a:buNone/>
            </a:pPr>
            <a:endParaRPr lang="en-US" sz="1100"/>
          </a:p>
          <a:p>
            <a:r>
              <a:rPr lang="en-US" sz="1100"/>
              <a:t>Every submission requires some planning to be successful. EOY typically requires more planning because of the size of the data collection and limited staff availability.  Here are some questions that need to be answered prior to the start of your EOY submission.</a:t>
            </a:r>
          </a:p>
          <a:p>
            <a:pPr marL="285750" indent="-285750">
              <a:buFont typeface="Arial" panose="020B0604020202020204" pitchFamily="34" charset="0"/>
              <a:buChar char="•"/>
            </a:pPr>
            <a:r>
              <a:rPr lang="en-US" sz="1100"/>
              <a:t>Where do I find information about the data collection?</a:t>
            </a:r>
          </a:p>
          <a:p>
            <a:pPr marL="285750" indent="-285750">
              <a:buFont typeface="Arial" panose="020B0604020202020204" pitchFamily="34" charset="0"/>
              <a:buChar char="•"/>
            </a:pPr>
            <a:r>
              <a:rPr lang="en-US" sz="1100"/>
              <a:t>Where are the key dates and submission timeline located?</a:t>
            </a:r>
          </a:p>
          <a:p>
            <a:pPr marL="285750" indent="-285750">
              <a:buFont typeface="Arial" panose="020B0604020202020204" pitchFamily="34" charset="0"/>
              <a:buChar char="•"/>
            </a:pPr>
            <a:r>
              <a:rPr lang="en-US" sz="1100"/>
              <a:t>How can I audit or track the tasks involved for completion?</a:t>
            </a:r>
          </a:p>
          <a:p>
            <a:pPr marL="285750" indent="-285750">
              <a:buFont typeface="Arial" panose="020B0604020202020204" pitchFamily="34" charset="0"/>
              <a:buChar char="•"/>
            </a:pPr>
            <a:endParaRPr lang="en-US" sz="1100"/>
          </a:p>
          <a:p>
            <a:pPr marL="0" indent="0">
              <a:buFont typeface="Arial" panose="020B0604020202020204" pitchFamily="34" charset="0"/>
              <a:buNone/>
            </a:pPr>
            <a:r>
              <a:rPr lang="en-US" sz="1100"/>
              <a:t>It is important to know which  resources that provide this information and have a referential understanding of the contents. You should know which document to go to when researching, not specifically recalling the answer.</a:t>
            </a:r>
          </a:p>
          <a:p>
            <a:pPr marL="0" indent="0">
              <a:buFont typeface="Arial" panose="020B0604020202020204" pitchFamily="34" charset="0"/>
              <a:buNone/>
            </a:pPr>
            <a:endParaRPr lang="en-US" sz="1100" b="1"/>
          </a:p>
          <a:p>
            <a:pPr marL="0" indent="0">
              <a:buFont typeface="Arial" panose="020B0604020202020204" pitchFamily="34" charset="0"/>
              <a:buNone/>
            </a:pPr>
            <a:r>
              <a:rPr lang="en-US" sz="1100" b="1"/>
              <a:t>Instructions for the presenter:</a:t>
            </a:r>
          </a:p>
          <a:p>
            <a:pPr marL="171450" indent="-171450">
              <a:buFont typeface="Arial" panose="020B0604020202020204" pitchFamily="34" charset="0"/>
              <a:buChar char="•"/>
            </a:pPr>
            <a:r>
              <a:rPr lang="en-US" sz="1100"/>
              <a:t>Introduce the CALPADS system documents page and the CALPADS User Manual</a:t>
            </a:r>
          </a:p>
          <a:p>
            <a:pPr marL="171450" indent="-171450">
              <a:buFont typeface="Arial" panose="020B0604020202020204" pitchFamily="34" charset="0"/>
              <a:buChar char="•"/>
            </a:pPr>
            <a:r>
              <a:rPr lang="en-US" sz="1100"/>
              <a:t>Show the EOY 3 details in the CFS (docx)</a:t>
            </a:r>
          </a:p>
          <a:p>
            <a:pPr marL="171450" indent="-171450">
              <a:buFont typeface="Arial" panose="020B0604020202020204" pitchFamily="34" charset="0"/>
              <a:buChar char="•"/>
            </a:pPr>
            <a:r>
              <a:rPr lang="en-US" sz="1100"/>
              <a:t>Show the EOY timeline in the CALPADS Calendar</a:t>
            </a:r>
          </a:p>
          <a:p>
            <a:pPr marL="171450" indent="-171450">
              <a:buFont typeface="Arial" panose="020B0604020202020204" pitchFamily="34" charset="0"/>
              <a:buChar char="•"/>
            </a:pPr>
            <a:r>
              <a:rPr lang="en-US" sz="1100"/>
              <a:t>Highlight the EOY Roadmap</a:t>
            </a:r>
          </a:p>
          <a:p>
            <a:pPr marL="171450" indent="-171450">
              <a:buFont typeface="Arial" panose="020B0604020202020204" pitchFamily="34" charset="0"/>
              <a:buChar char="•"/>
            </a:pPr>
            <a:r>
              <a:rPr lang="en-US" sz="1100"/>
              <a:t>Walk through the EOY checklist</a:t>
            </a:r>
          </a:p>
          <a:p>
            <a:endParaRPr lang="en-US" sz="1100"/>
          </a:p>
          <a:p>
            <a:pPr marL="0" indent="0">
              <a:buFont typeface="Arial" panose="020B0604020202020204" pitchFamily="34" charset="0"/>
              <a:buNone/>
            </a:pPr>
            <a:endParaRPr lang="en-US" sz="11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a:latin typeface="Arial" panose="020B0604020202020204" pitchFamily="34" charset="0"/>
              <a:cs typeface="Arial" panose="020B0604020202020204" pitchFamily="34" charset="0"/>
            </a:endParaRPr>
          </a:p>
          <a:p>
            <a:endParaRPr lang="en-US" sz="1100"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a:latin typeface="Arial" panose="020B0604020202020204" pitchFamily="34" charset="0"/>
              <a:cs typeface="Arial" panose="020B0604020202020204" pitchFamily="34" charset="0"/>
            </a:endParaRPr>
          </a:p>
          <a:p>
            <a:endParaRPr lang="en-US" sz="11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806360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Reports students in grades TK, 01-12, who were involved in discipline incidents including the disciplinary action taken. (Drill down from report 7.13)</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800378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Reports the counts of TK-12 expulsions for the applicable Persistently Dangerous Schools California Education Code violations. Reports the counts of expulsions for the Persistently Dangerous Schools California Education Code violations. By school, it includes the total number of expulsions, the # of expulsions per 100 enrolled students (based on the selected year’s certified Fall 1 enrollment), and the # of expulsions per offense codes that are applicable in determining At-Risk Schools. It also indicates whether a school is an At-Risk School.</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74577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Reports the number of students with disabilities who were removed from their regular instructional setting for disciplinary reasons, regardless of enrollment status. It also reports the total number of removals and the number of students with disabilities who commit offenses that resulted in no suspension or expulsion, by disability category.</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652985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Reports the number of students with disabilities (by Primary Disability Category) who were removed from their regular instructional setting to an interim alternative setting for disciplinary reasons, regardless of enrollment status. It also reports the counts of removals to interim alternative setting by federal offense category.</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10862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Reports students with disabilities who were removed from their regular instructional setting for disciplinary reasons, regardless of enrollment status. It also reports characteristics about each student and each incident including the Incident Results and Incident Result modifications.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C13AD1-5C25-485F-8C6D-7EA9516D7E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142666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eries Sans Ultra-Bold"/>
              </a:rPr>
              <a:t>Report 14.1, Student Absenteeism counts positive attendance and student absenteeism as a percentage of the total cumulative enrollment by school for the LEA. The report includes all students with a primary or short- term enrollment at any time during the Academic Year. The report shows counts by school, with grade level and student demographic filters. Calculations for absenteeism rates of less than 5 percent, 5 to 10 percent, 10 to 20 percent and 20 percent or more are provided.</a:t>
            </a:r>
          </a:p>
          <a:p>
            <a:endParaRPr lang="en-US">
              <a:latin typeface="Aeries Sans Ultra-Bold"/>
            </a:endParaRPr>
          </a:p>
          <a:p>
            <a:endParaRPr lang="en-US">
              <a:latin typeface="Aeries Sans Ultra-Bold"/>
            </a:endParaRPr>
          </a:p>
        </p:txBody>
      </p:sp>
      <p:sp>
        <p:nvSpPr>
          <p:cNvPr id="4" name="Slide Number Placeholder 3"/>
          <p:cNvSpPr>
            <a:spLocks noGrp="1"/>
          </p:cNvSpPr>
          <p:nvPr>
            <p:ph type="sldNum" sz="quarter" idx="5"/>
          </p:nvPr>
        </p:nvSpPr>
        <p:spPr/>
        <p:txBody>
          <a:bodyPr/>
          <a:lstStyle/>
          <a:p>
            <a:fld id="{98661827-3D6F-468B-B7CB-69F8F7B99544}" type="slidenum">
              <a:rPr lang="en-US" smtClean="0"/>
              <a:t>97</a:t>
            </a:fld>
            <a:endParaRPr lang="en-US"/>
          </a:p>
        </p:txBody>
      </p:sp>
    </p:spTree>
    <p:extLst>
      <p:ext uri="{BB962C8B-B14F-4D97-AF65-F5344CB8AC3E}">
        <p14:creationId xmlns:p14="http://schemas.microsoft.com/office/powerpoint/2010/main" val="300407131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rPr>
              <a:t>End of Year Special education data is used to meet the reporting and monitoring mandates under the federal </a:t>
            </a:r>
            <a:r>
              <a:rPr lang="en-US" b="1">
                <a:effectLst/>
              </a:rPr>
              <a:t>Individuals with Disabilities Education Act (IDEA)</a:t>
            </a:r>
            <a:r>
              <a:rPr lang="en-US">
                <a:effectLst/>
              </a:rPr>
              <a:t>.</a:t>
            </a:r>
            <a:r>
              <a:rPr lang="en-US" sz="1200" b="0" i="0" kern="1200">
                <a:solidFill>
                  <a:schemeClr val="tx1"/>
                </a:solidFill>
                <a:effectLst/>
                <a:latin typeface="+mn-lt"/>
                <a:ea typeface="+mn-ea"/>
                <a:cs typeface="+mn-cs"/>
              </a:rPr>
              <a:t> It provides cumulative, unduplicated counts of children and students (ages 0–22) who received special education services at any point during the academic year. The data also is used to monitor whether students are receiving a </a:t>
            </a:r>
            <a:r>
              <a:rPr lang="en-US" sz="1200" b="1" i="0" kern="1200">
                <a:solidFill>
                  <a:schemeClr val="tx1"/>
                </a:solidFill>
                <a:effectLst/>
                <a:latin typeface="+mn-lt"/>
                <a:ea typeface="+mn-ea"/>
                <a:cs typeface="+mn-cs"/>
              </a:rPr>
              <a:t>Free and Appropriate Public Education (FAPE)</a:t>
            </a:r>
            <a:r>
              <a:rPr lang="en-US" sz="1200" b="0" i="0" kern="1200">
                <a:solidFill>
                  <a:schemeClr val="tx1"/>
                </a:solidFill>
                <a:effectLst/>
                <a:latin typeface="+mn-lt"/>
                <a:ea typeface="+mn-ea"/>
                <a:cs typeface="+mn-cs"/>
              </a:rPr>
              <a:t> in the </a:t>
            </a:r>
            <a:r>
              <a:rPr lang="en-US" sz="1200" b="1" i="0" kern="1200">
                <a:solidFill>
                  <a:schemeClr val="tx1"/>
                </a:solidFill>
                <a:effectLst/>
                <a:latin typeface="+mn-lt"/>
                <a:ea typeface="+mn-ea"/>
                <a:cs typeface="+mn-cs"/>
              </a:rPr>
              <a:t>Least Restrictive Environment (LRE) </a:t>
            </a:r>
            <a:r>
              <a:rPr lang="en-US" sz="1200" b="0" i="0" kern="1200">
                <a:solidFill>
                  <a:schemeClr val="tx1"/>
                </a:solidFill>
                <a:effectLst/>
                <a:latin typeface="+mn-lt"/>
                <a:ea typeface="+mn-ea"/>
                <a:cs typeface="+mn-cs"/>
              </a:rPr>
              <a:t>and</a:t>
            </a:r>
            <a:r>
              <a:rPr lang="en-US" sz="1200" b="1" i="0" kern="1200">
                <a:solidFill>
                  <a:schemeClr val="tx1"/>
                </a:solidFill>
                <a:effectLst/>
                <a:latin typeface="+mn-lt"/>
                <a:ea typeface="+mn-ea"/>
                <a:cs typeface="+mn-cs"/>
              </a:rPr>
              <a:t> </a:t>
            </a:r>
            <a:r>
              <a:rPr lang="en-US" sz="1200" b="0" i="0" kern="1200">
                <a:solidFill>
                  <a:schemeClr val="tx1"/>
                </a:solidFill>
                <a:effectLst/>
                <a:latin typeface="+mn-lt"/>
                <a:ea typeface="+mn-ea"/>
                <a:cs typeface="+mn-cs"/>
              </a:rPr>
              <a:t>the specific special education services prescribed in a student’s plan (IEP, IFSP, or ISP).</a:t>
            </a:r>
            <a:endParaRPr lang="en-US"/>
          </a:p>
        </p:txBody>
      </p:sp>
      <p:sp>
        <p:nvSpPr>
          <p:cNvPr id="4" name="Slide Number Placeholder 3"/>
          <p:cNvSpPr>
            <a:spLocks noGrp="1"/>
          </p:cNvSpPr>
          <p:nvPr>
            <p:ph type="sldNum" sz="quarter" idx="5"/>
          </p:nvPr>
        </p:nvSpPr>
        <p:spPr/>
        <p:txBody>
          <a:bodyPr/>
          <a:lstStyle/>
          <a:p>
            <a:pPr>
              <a:defRPr/>
            </a:pPr>
            <a:fld id="{30A2722D-CA8D-42F3-9721-EBC8A8E15EAC}" type="slidenum">
              <a:rPr lang="en-US" smtClean="0"/>
              <a:pPr>
                <a:defRPr/>
              </a:pPr>
              <a:t>98</a:t>
            </a:fld>
            <a:endParaRPr lang="en-US"/>
          </a:p>
        </p:txBody>
      </p:sp>
    </p:spTree>
    <p:extLst>
      <p:ext uri="{BB962C8B-B14F-4D97-AF65-F5344CB8AC3E}">
        <p14:creationId xmlns:p14="http://schemas.microsoft.com/office/powerpoint/2010/main" val="202245292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Reports a list of students with disabilities and associated meeting, plan, and other SPED-related information.</a:t>
            </a:r>
          </a:p>
        </p:txBody>
      </p:sp>
      <p:sp>
        <p:nvSpPr>
          <p:cNvPr id="4" name="Slide Number Placeholder 3"/>
          <p:cNvSpPr>
            <a:spLocks noGrp="1"/>
          </p:cNvSpPr>
          <p:nvPr>
            <p:ph type="sldNum" sz="quarter" idx="5"/>
          </p:nvPr>
        </p:nvSpPr>
        <p:spPr/>
        <p:txBody>
          <a:bodyPr/>
          <a:lstStyle/>
          <a:p>
            <a:pPr>
              <a:defRPr/>
            </a:pPr>
            <a:fld id="{30A2722D-CA8D-42F3-9721-EBC8A8E15EAC}" type="slidenum">
              <a:rPr lang="en-US" smtClean="0"/>
              <a:pPr>
                <a:defRPr/>
              </a:pPr>
              <a:t>99</a:t>
            </a:fld>
            <a:endParaRPr lang="en-US"/>
          </a:p>
        </p:txBody>
      </p:sp>
    </p:spTree>
    <p:extLst>
      <p:ext uri="{BB962C8B-B14F-4D97-AF65-F5344CB8AC3E}">
        <p14:creationId xmlns:p14="http://schemas.microsoft.com/office/powerpoint/2010/main" val="42423671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Arial" panose="020B0604020202020204" pitchFamily="34" charset="0"/>
                <a:ea typeface="Times New Roman" panose="02020603050405020304" pitchFamily="18" charset="0"/>
                <a:cs typeface="Times New Roman" panose="02020603050405020304" pitchFamily="18" charset="0"/>
              </a:rPr>
              <a:t>Reports of Students with Disabilities by Primary Disability Category who have exited from the Special Education program due to no longer being eligible, reaching maximum age, withdrawal, or not receiving parental consent to continue from Part C to Part B. </a:t>
            </a:r>
            <a:endParaRPr lang="en-US"/>
          </a:p>
        </p:txBody>
      </p:sp>
      <p:sp>
        <p:nvSpPr>
          <p:cNvPr id="4" name="Slide Number Placeholder 3"/>
          <p:cNvSpPr>
            <a:spLocks noGrp="1"/>
          </p:cNvSpPr>
          <p:nvPr>
            <p:ph type="sldNum" sz="quarter" idx="5"/>
          </p:nvPr>
        </p:nvSpPr>
        <p:spPr/>
        <p:txBody>
          <a:bodyPr/>
          <a:lstStyle/>
          <a:p>
            <a:fld id="{168375C1-7C5C-42A2-80F2-05631BB3764E}" type="slidenum">
              <a:rPr lang="en-US" noProof="0" smtClean="0"/>
              <a:t>100</a:t>
            </a:fld>
            <a:endParaRPr lang="en-US" noProof="0"/>
          </a:p>
        </p:txBody>
      </p:sp>
    </p:spTree>
    <p:extLst>
      <p:ext uri="{BB962C8B-B14F-4D97-AF65-F5344CB8AC3E}">
        <p14:creationId xmlns:p14="http://schemas.microsoft.com/office/powerpoint/2010/main" val="88553717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Aft>
                <a:spcPts val="1200"/>
              </a:spcAft>
            </a:pPr>
            <a:r>
              <a:rPr lang="en-US"/>
              <a:t>The intent of report 16.23 - Students with Disabilities Special Education Status and Non-Participation Reason – Student List is to assist LEAs in verifying counts and details for students by Special Education Status and their Non-Participation Reasons. </a:t>
            </a:r>
            <a:r>
              <a:rPr lang="en-US" b="0" i="0">
                <a:solidFill>
                  <a:srgbClr val="000000"/>
                </a:solidFill>
                <a:effectLst/>
                <a:latin typeface="Helvetica Neue"/>
              </a:rPr>
              <a:t>LEAs should use the report to verify counts of students who, at some point during the 2023−24 academic year, were </a:t>
            </a:r>
            <a:r>
              <a:rPr lang="en-US" b="0" i="1">
                <a:solidFill>
                  <a:srgbClr val="000000"/>
                </a:solidFill>
                <a:effectLst/>
                <a:latin typeface="Helvetica Neue"/>
              </a:rPr>
              <a:t>exited</a:t>
            </a:r>
            <a:r>
              <a:rPr lang="en-US" b="0" i="0">
                <a:solidFill>
                  <a:srgbClr val="000000"/>
                </a:solidFill>
                <a:effectLst/>
                <a:latin typeface="Helvetica Neue"/>
              </a:rPr>
              <a:t> from special education with any of the following Special Education Statuses:</a:t>
            </a:r>
          </a:p>
          <a:p>
            <a:pPr algn="l">
              <a:spcAft>
                <a:spcPts val="750"/>
              </a:spcAft>
              <a:buFont typeface="Arial" panose="020B0604020202020204" pitchFamily="34" charset="0"/>
              <a:buChar char="•"/>
            </a:pPr>
            <a:r>
              <a:rPr lang="en-US" b="0" i="0">
                <a:solidFill>
                  <a:srgbClr val="000000"/>
                </a:solidFill>
                <a:effectLst/>
                <a:latin typeface="Helvetica Neue"/>
              </a:rPr>
              <a:t>2 – </a:t>
            </a:r>
            <a:r>
              <a:rPr lang="en-US" b="0" i="1">
                <a:solidFill>
                  <a:srgbClr val="000000"/>
                </a:solidFill>
                <a:effectLst/>
                <a:latin typeface="Helvetica Neue"/>
              </a:rPr>
              <a:t>Eligible, Not Participating</a:t>
            </a:r>
            <a:endParaRPr lang="en-US" b="0" i="0">
              <a:solidFill>
                <a:srgbClr val="000000"/>
              </a:solidFill>
              <a:effectLst/>
              <a:latin typeface="Helvetica Neue"/>
            </a:endParaRPr>
          </a:p>
          <a:p>
            <a:pPr algn="l">
              <a:spcAft>
                <a:spcPts val="750"/>
              </a:spcAft>
              <a:buFont typeface="Arial" panose="020B0604020202020204" pitchFamily="34" charset="0"/>
              <a:buChar char="•"/>
            </a:pPr>
            <a:r>
              <a:rPr lang="en-US" b="0" i="0">
                <a:solidFill>
                  <a:srgbClr val="000000"/>
                </a:solidFill>
                <a:effectLst/>
                <a:latin typeface="Helvetica Neue"/>
              </a:rPr>
              <a:t>3 – </a:t>
            </a:r>
            <a:r>
              <a:rPr lang="en-US" b="0" i="1">
                <a:solidFill>
                  <a:srgbClr val="000000"/>
                </a:solidFill>
                <a:effectLst/>
                <a:latin typeface="Helvetica Neue"/>
              </a:rPr>
              <a:t>Eligible, Not Enrolled</a:t>
            </a:r>
            <a:endParaRPr lang="en-US" b="0" i="0">
              <a:solidFill>
                <a:srgbClr val="000000"/>
              </a:solidFill>
              <a:effectLst/>
              <a:latin typeface="Helvetica Neue"/>
            </a:endParaRPr>
          </a:p>
          <a:p>
            <a:pPr algn="l">
              <a:spcAft>
                <a:spcPts val="750"/>
              </a:spcAft>
              <a:buFont typeface="Arial" panose="020B0604020202020204" pitchFamily="34" charset="0"/>
              <a:buChar char="•"/>
            </a:pPr>
            <a:r>
              <a:rPr lang="en-US" b="0" i="0">
                <a:solidFill>
                  <a:srgbClr val="000000"/>
                </a:solidFill>
                <a:effectLst/>
                <a:latin typeface="Helvetica Neue"/>
              </a:rPr>
              <a:t>4 – </a:t>
            </a:r>
            <a:r>
              <a:rPr lang="en-US" b="0" i="1">
                <a:solidFill>
                  <a:srgbClr val="000000"/>
                </a:solidFill>
                <a:effectLst/>
                <a:latin typeface="Helvetica Neue"/>
              </a:rPr>
              <a:t>Not Eligible</a:t>
            </a:r>
            <a:endParaRPr lang="en-US" b="0" i="0">
              <a:solidFill>
                <a:srgbClr val="000000"/>
              </a:solidFill>
              <a:effectLst/>
              <a:latin typeface="Helvetica Neue"/>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5570CB-91C3-47EE-B654-C21703E934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2173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937700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759595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
        <p:nvSpPr>
          <p:cNvPr id="15" name="Rectangle 14">
            <a:extLst>
              <a:ext uri="{FF2B5EF4-FFF2-40B4-BE49-F238E27FC236}">
                <a16:creationId xmlns:a16="http://schemas.microsoft.com/office/drawing/2014/main" id="{7F9DFC14-3A4C-DA40-9A51-C25C04A9DB2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Rectangle 15">
            <a:extLst>
              <a:ext uri="{FF2B5EF4-FFF2-40B4-BE49-F238E27FC236}">
                <a16:creationId xmlns:a16="http://schemas.microsoft.com/office/drawing/2014/main" id="{88D878BA-208F-0540-B64C-294599E1D8DB}"/>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Rectangle 16">
            <a:extLst>
              <a:ext uri="{FF2B5EF4-FFF2-40B4-BE49-F238E27FC236}">
                <a16:creationId xmlns:a16="http://schemas.microsoft.com/office/drawing/2014/main" id="{BB4CEC94-0CC7-3E43-B867-E0C706F95599}"/>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tangle 17">
            <a:extLst>
              <a:ext uri="{FF2B5EF4-FFF2-40B4-BE49-F238E27FC236}">
                <a16:creationId xmlns:a16="http://schemas.microsoft.com/office/drawing/2014/main" id="{52D8BDD8-6058-CB4F-B6B2-4815A6269B22}"/>
              </a:ext>
            </a:extLst>
          </p:cNvPr>
          <p:cNvSpPr/>
          <p:nvPr userDrawn="1"/>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736740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5" grpId="0" animBg="1"/>
      <p:bldP spid="18" grpId="0" animBg="1"/>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April 21,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pic>
        <p:nvPicPr>
          <p:cNvPr id="19" name="Picture 18" descr="Screen of a cell phone&#10;&#10;Description generated with high confidence">
            <a:extLst>
              <a:ext uri="{FF2B5EF4-FFF2-40B4-BE49-F238E27FC236}">
                <a16:creationId xmlns:a16="http://schemas.microsoft.com/office/drawing/2014/main" id="{C14E64ED-D82A-E94B-8106-DA2346312A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20" name="Picture 19" descr="Screen of a cell phone&#10;&#10;Description generated with high confidence">
            <a:extLst>
              <a:ext uri="{FF2B5EF4-FFF2-40B4-BE49-F238E27FC236}">
                <a16:creationId xmlns:a16="http://schemas.microsoft.com/office/drawing/2014/main" id="{C5F89FC2-1335-844A-89F8-B64805FE0D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21" name="Picture 20" descr="Screen of a cell phone&#10;&#10;Description generated with high confidence">
            <a:extLst>
              <a:ext uri="{FF2B5EF4-FFF2-40B4-BE49-F238E27FC236}">
                <a16:creationId xmlns:a16="http://schemas.microsoft.com/office/drawing/2014/main" id="{CEB53052-A812-154C-82D3-A576AEB784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Tree>
    <p:extLst>
      <p:ext uri="{BB962C8B-B14F-4D97-AF65-F5344CB8AC3E}">
        <p14:creationId xmlns:p14="http://schemas.microsoft.com/office/powerpoint/2010/main" val="3453692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30978147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7C73D4F-6D13-AA4D-93B0-25BF30BC1BD3}"/>
              </a:ext>
            </a:extLst>
          </p:cNvPr>
          <p:cNvSpPr/>
          <p:nvPr/>
        </p:nvSpPr>
        <p:spPr>
          <a:xfrm>
            <a:off x="0" y="0"/>
            <a:ext cx="6378677" cy="6786563"/>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Rectangle 8">
            <a:extLst>
              <a:ext uri="{FF2B5EF4-FFF2-40B4-BE49-F238E27FC236}">
                <a16:creationId xmlns:a16="http://schemas.microsoft.com/office/drawing/2014/main" id="{49359542-814C-6347-891F-A2B393B41189}"/>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BA11F8B0-00DA-1F45-B92D-2BDCD2E50BF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8FFC6FF2-610A-0340-B9DA-9B7BD6DFC221}"/>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610979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April 21, 2026</a:t>
            </a:r>
          </a:p>
        </p:txBody>
      </p:sp>
      <p:sp>
        <p:nvSpPr>
          <p:cNvPr id="11" name="Rectangle 10">
            <a:extLst>
              <a:ext uri="{FF2B5EF4-FFF2-40B4-BE49-F238E27FC236}">
                <a16:creationId xmlns:a16="http://schemas.microsoft.com/office/drawing/2014/main" id="{65F192CB-47D2-6E4C-8E35-947709B4278C}"/>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2" name="Rectangle 11">
            <a:extLst>
              <a:ext uri="{FF2B5EF4-FFF2-40B4-BE49-F238E27FC236}">
                <a16:creationId xmlns:a16="http://schemas.microsoft.com/office/drawing/2014/main" id="{A17C4B32-6192-9B4E-A901-A7F940BEAC06}"/>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tangle 13">
            <a:extLst>
              <a:ext uri="{FF2B5EF4-FFF2-40B4-BE49-F238E27FC236}">
                <a16:creationId xmlns:a16="http://schemas.microsoft.com/office/drawing/2014/main" id="{56CB84E2-425A-3D4E-ABCA-2C453057436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ctangle 14">
            <a:extLst>
              <a:ext uri="{FF2B5EF4-FFF2-40B4-BE49-F238E27FC236}">
                <a16:creationId xmlns:a16="http://schemas.microsoft.com/office/drawing/2014/main" id="{CEFB7BBF-5E10-9D4E-B50E-7708991746F4}"/>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95111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1+#ppt_w/2"/>
                                          </p:val>
                                        </p:tav>
                                        <p:tav tm="100000">
                                          <p:val>
                                            <p:strVal val="#ppt_x"/>
                                          </p:val>
                                        </p:tav>
                                      </p:tavLst>
                                    </p:anim>
                                    <p:anim calcmode="lin" valueType="num">
                                      <p:cBhvr additive="base">
                                        <p:cTn id="13"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643C21-E9BF-6647-A696-FABCDF464008}"/>
              </a:ext>
            </a:extLst>
          </p:cNvPr>
          <p:cNvSpPr/>
          <p:nvPr/>
        </p:nvSpPr>
        <p:spPr>
          <a:xfrm>
            <a:off x="5353050" y="1"/>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April 21,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Rectangle 9">
            <a:extLst>
              <a:ext uri="{FF2B5EF4-FFF2-40B4-BE49-F238E27FC236}">
                <a16:creationId xmlns:a16="http://schemas.microsoft.com/office/drawing/2014/main" id="{E3DE8D63-C4DA-6445-AA33-5E3BEEA69181}"/>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07406822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2F27E34-6C11-6740-A3CA-404D8D06899A}"/>
              </a:ext>
            </a:extLst>
          </p:cNvPr>
          <p:cNvSpPr/>
          <p:nvPr/>
        </p:nvSpPr>
        <p:spPr>
          <a:xfrm>
            <a:off x="5353050" y="1"/>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April 21,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
        <p:nvSpPr>
          <p:cNvPr id="10" name="Rectangle 9">
            <a:extLst>
              <a:ext uri="{FF2B5EF4-FFF2-40B4-BE49-F238E27FC236}">
                <a16:creationId xmlns:a16="http://schemas.microsoft.com/office/drawing/2014/main" id="{EEC5CDE3-6D07-CB4A-8D23-6EAF8275ACCB}"/>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969623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2223537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44825238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April 21, 2026</a:t>
            </a:r>
          </a:p>
        </p:txBody>
      </p:sp>
    </p:spTree>
    <p:extLst>
      <p:ext uri="{BB962C8B-B14F-4D97-AF65-F5344CB8AC3E}">
        <p14:creationId xmlns:p14="http://schemas.microsoft.com/office/powerpoint/2010/main" val="19242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8971707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April 21, 2026</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28252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03453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11443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2077131903"/>
      </p:ext>
    </p:extLst>
  </p:cSld>
  <p:clrMapOvr>
    <a:overrideClrMapping bg1="lt1" tx1="dk1" bg2="lt2" tx2="dk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April 21,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291109574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Reporting and Certification v1.0 April 21, 2026</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73581308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1_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5045754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April 21,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900883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385575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April 21,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797202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April 21,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9669204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18933617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April 21, 2026</a:t>
            </a:r>
          </a:p>
        </p:txBody>
      </p:sp>
    </p:spTree>
    <p:extLst>
      <p:ext uri="{BB962C8B-B14F-4D97-AF65-F5344CB8AC3E}">
        <p14:creationId xmlns:p14="http://schemas.microsoft.com/office/powerpoint/2010/main" val="134432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April 21,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76896927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April 21,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24321463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CD2B1-C0F7-FC40-A1A9-CAA0340A0B3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28532B4-6C0D-CE41-AF54-EA49C84452BE}"/>
              </a:ext>
            </a:extLst>
          </p:cNvPr>
          <p:cNvSpPr>
            <a:spLocks noGrp="1"/>
          </p:cNvSpPr>
          <p:nvPr>
            <p:ph type="sldNum" sz="quarter" idx="10"/>
          </p:nvPr>
        </p:nvSpPr>
        <p:spPr/>
        <p:txBody>
          <a:bodyPr/>
          <a:lstStyle/>
          <a:p>
            <a:fld id="{4B73C415-D670-4716-A5EC-CC4D52CA2BAC}" type="slidenum">
              <a:rPr lang="en-US" noProof="0" smtClean="0"/>
              <a:pPr/>
              <a:t>‹#›</a:t>
            </a:fld>
            <a:endParaRPr lang="en-US" noProof="0"/>
          </a:p>
        </p:txBody>
      </p:sp>
      <p:sp>
        <p:nvSpPr>
          <p:cNvPr id="4" name="Footer Placeholder 3">
            <a:extLst>
              <a:ext uri="{FF2B5EF4-FFF2-40B4-BE49-F238E27FC236}">
                <a16:creationId xmlns:a16="http://schemas.microsoft.com/office/drawing/2014/main" id="{1010238D-394C-7247-9483-B244245177FF}"/>
              </a:ext>
            </a:extLst>
          </p:cNvPr>
          <p:cNvSpPr>
            <a:spLocks noGrp="1"/>
          </p:cNvSpPr>
          <p:nvPr>
            <p:ph type="ftr" sz="quarter" idx="11"/>
          </p:nvPr>
        </p:nvSpPr>
        <p:spPr/>
        <p:txBody>
          <a:bodyPr/>
          <a:lstStyle/>
          <a:p>
            <a:r>
              <a:rPr lang="en-US" noProof="0"/>
              <a:t>EOY 1 Reporting and Certification v1.0 April 21, 2026</a:t>
            </a:r>
          </a:p>
        </p:txBody>
      </p:sp>
      <p:grpSp>
        <p:nvGrpSpPr>
          <p:cNvPr id="5" name="Group 4">
            <a:extLst>
              <a:ext uri="{FF2B5EF4-FFF2-40B4-BE49-F238E27FC236}">
                <a16:creationId xmlns:a16="http://schemas.microsoft.com/office/drawing/2014/main" id="{11E1E561-2636-DB40-A423-D500F8C06BED}"/>
              </a:ext>
            </a:extLst>
          </p:cNvPr>
          <p:cNvGrpSpPr/>
          <p:nvPr userDrawn="1"/>
        </p:nvGrpSpPr>
        <p:grpSpPr>
          <a:xfrm>
            <a:off x="432000" y="1070708"/>
            <a:ext cx="11515505" cy="5127869"/>
            <a:chOff x="533399" y="965201"/>
            <a:chExt cx="11319933" cy="4544482"/>
          </a:xfrm>
        </p:grpSpPr>
        <p:sp>
          <p:nvSpPr>
            <p:cNvPr id="6" name="Rectangle 5">
              <a:extLst>
                <a:ext uri="{FF2B5EF4-FFF2-40B4-BE49-F238E27FC236}">
                  <a16:creationId xmlns:a16="http://schemas.microsoft.com/office/drawing/2014/main" id="{819550CD-B63E-E84C-B26A-46480153C00D}"/>
                </a:ext>
              </a:extLst>
            </p:cNvPr>
            <p:cNvSpPr/>
            <p:nvPr/>
          </p:nvSpPr>
          <p:spPr>
            <a:xfrm>
              <a:off x="533399" y="965201"/>
              <a:ext cx="11319933" cy="3632200"/>
            </a:xfrm>
            <a:prstGeom prst="rect">
              <a:avLst/>
            </a:prstGeom>
            <a:gradFill>
              <a:gsLst>
                <a:gs pos="0">
                  <a:schemeClr val="accent1">
                    <a:lumMod val="5000"/>
                    <a:lumOff val="95000"/>
                  </a:schemeClr>
                </a:gs>
                <a:gs pos="35000">
                  <a:schemeClr val="accent1">
                    <a:lumMod val="45000"/>
                    <a:lumOff val="55000"/>
                  </a:schemeClr>
                </a:gs>
                <a:gs pos="71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 Diagonal Corner Rectangle 6">
              <a:extLst>
                <a:ext uri="{FF2B5EF4-FFF2-40B4-BE49-F238E27FC236}">
                  <a16:creationId xmlns:a16="http://schemas.microsoft.com/office/drawing/2014/main" id="{F889CA35-CD69-9C40-8583-FDB07A6D3587}"/>
                </a:ext>
              </a:extLst>
            </p:cNvPr>
            <p:cNvSpPr/>
            <p:nvPr/>
          </p:nvSpPr>
          <p:spPr>
            <a:xfrm>
              <a:off x="533399" y="3122083"/>
              <a:ext cx="11319933" cy="2387600"/>
            </a:xfrm>
            <a:prstGeom prst="round2DiagRect">
              <a:avLst/>
            </a:prstGeom>
            <a:gradFill flip="none" rotWithShape="1">
              <a:gsLst>
                <a:gs pos="28000">
                  <a:srgbClr val="FF735E"/>
                </a:gs>
                <a:gs pos="0">
                  <a:schemeClr val="accent2">
                    <a:lumMod val="0"/>
                    <a:lumOff val="100000"/>
                  </a:schemeClr>
                </a:gs>
                <a:gs pos="100000">
                  <a:schemeClr val="accent2">
                    <a:lumMod val="10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4771793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2753338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Title Slide with Image 2">
    <p:bg>
      <p:bgPr>
        <a:blipFill>
          <a:blip r:embed="rId2"/>
          <a:stretch>
            <a:fillRect/>
          </a:stretch>
        </a:blip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55412095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pPr>
              <a:defRPr/>
            </a:pPr>
            <a:fld id="{11B520B1-6943-4489-92FF-75F2493CCD07}" type="slidenum">
              <a:rPr lang="en-US" smtClean="0"/>
              <a:pPr>
                <a:defRPr/>
              </a:pPr>
              <a:t>‹#›</a:t>
            </a:fld>
            <a:endParaRPr lang="en-US"/>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pPr>
              <a:defRPr/>
            </a:pPr>
            <a:r>
              <a:rPr lang="en-US"/>
              <a:t>EOY 1 Reporting and Certification v1.0 April 21, 2026</a:t>
            </a:r>
          </a:p>
        </p:txBody>
      </p:sp>
    </p:spTree>
    <p:extLst>
      <p:ext uri="{BB962C8B-B14F-4D97-AF65-F5344CB8AC3E}">
        <p14:creationId xmlns:p14="http://schemas.microsoft.com/office/powerpoint/2010/main" val="206013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pPr>
              <a:defRPr/>
            </a:pPr>
            <a:r>
              <a:rPr lang="en-US"/>
              <a:t>EOY 1 Reporting and Certification v1.0 April 21, 2026</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285256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494946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5021112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pPr>
              <a:defRPr/>
            </a:pPr>
            <a:r>
              <a:rPr lang="en-US"/>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19469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13672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p:nvPicPr>
        <p:blipFill>
          <a:blip r:embed="rId2"/>
          <a:stretch>
            <a:fillRect/>
          </a:stretch>
        </p:blipFill>
        <p:spPr>
          <a:xfrm>
            <a:off x="6175" y="819311"/>
            <a:ext cx="12185825" cy="5967252"/>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855058301"/>
      </p:ext>
    </p:extLst>
  </p:cSld>
  <p:clrMapOvr>
    <a:overrideClrMapping bg1="lt1" tx1="dk1" bg2="lt2" tx2="dk2" accent1="accent1" accent2="accent2" accent3="accent3" accent4="accent4" accent5="accent5" accent6="accent6" hlink="hlink" folHlink="folHlink"/>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pPr>
              <a:defRPr/>
            </a:pPr>
            <a:r>
              <a:rPr lang="en-US"/>
              <a:t>EOY 1 Reporting and Certification v1.0 April 21,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37105841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1006282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59689941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pPr>
              <a:defRPr/>
            </a:pPr>
            <a:r>
              <a:rPr lang="en-US"/>
              <a:t>EOY 1 Reporting and Certification v1.0 April 21,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419253958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D3D46EFB-0A64-4653-9A20-9EFEB001D985}" type="slidenum">
              <a:rPr lang="en-US" smtClean="0"/>
              <a:pPr>
                <a:defRPr/>
              </a:pPr>
              <a:t>‹#›</a:t>
            </a:fld>
            <a:endParaRPr lang="en-US"/>
          </a:p>
        </p:txBody>
      </p:sp>
    </p:spTree>
    <p:extLst>
      <p:ext uri="{BB962C8B-B14F-4D97-AF65-F5344CB8AC3E}">
        <p14:creationId xmlns:p14="http://schemas.microsoft.com/office/powerpoint/2010/main" val="420881588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pPr>
              <a:defRPr/>
            </a:pPr>
            <a:r>
              <a:rPr lang="en-US"/>
              <a:t>EOY 1 Reporting and Certification v1.0 April 21,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pPr>
              <a:defRPr/>
            </a:pPr>
            <a:fld id="{09EA43A2-B4E3-403D-B646-A570092A65D2}" type="slidenum">
              <a:rPr lang="en-US" smtClean="0"/>
              <a:pPr>
                <a:defRPr/>
              </a:pPr>
              <a:t>‹#›</a:t>
            </a:fld>
            <a:endParaRPr lang="en-US"/>
          </a:p>
        </p:txBody>
      </p:sp>
    </p:spTree>
    <p:extLst>
      <p:ext uri="{BB962C8B-B14F-4D97-AF65-F5344CB8AC3E}">
        <p14:creationId xmlns:p14="http://schemas.microsoft.com/office/powerpoint/2010/main" val="296238599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pPr>
              <a:defRPr/>
            </a:pPr>
            <a:r>
              <a:rPr lang="en-US"/>
              <a:t>EOY 1 Reporting and Certification v1.0 April 21, 2026</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pPr>
              <a:defRPr/>
            </a:pPr>
            <a:fld id="{49BEC4F1-57D4-4D09-8107-BE29184386AC}" type="slidenum">
              <a:rPr lang="en-US" smtClean="0"/>
              <a:pPr>
                <a:defRPr/>
              </a:pPr>
              <a:t>‹#›</a:t>
            </a:fld>
            <a:endParaRPr lang="en-US"/>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11683769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April 21,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05006180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97715092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pPr>
              <a:defRPr/>
            </a:pPr>
            <a:r>
              <a:rPr lang="en-US"/>
              <a:t>EOY 1 Reporting and Certification v1.0 April 21,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3023487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421780865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85454750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pPr>
              <a:defRPr/>
            </a:pPr>
            <a:r>
              <a:rPr lang="en-US"/>
              <a:t>EOY 1 Reporting and Certification v1.0 April 21,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40564846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BB4C87F9-946B-4B3C-9482-D9DBAFCB5320}" type="slidenum">
              <a:rPr lang="en-US" smtClean="0"/>
              <a:pPr>
                <a:defRPr/>
              </a:pPr>
              <a:t>‹#›</a:t>
            </a:fld>
            <a:endParaRPr lang="en-US"/>
          </a:p>
        </p:txBody>
      </p:sp>
    </p:spTree>
    <p:extLst>
      <p:ext uri="{BB962C8B-B14F-4D97-AF65-F5344CB8AC3E}">
        <p14:creationId xmlns:p14="http://schemas.microsoft.com/office/powerpoint/2010/main" val="143469334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pPr>
              <a:defRPr/>
            </a:pPr>
            <a:r>
              <a:rPr lang="en-US"/>
              <a:t>EOY 1 Reporting and Certification v1.0 April 21, 2026</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pPr>
              <a:defRPr/>
            </a:pPr>
            <a:fld id="{D5449987-D549-4136-9617-497F91F4508D}" type="slidenum">
              <a:rPr lang="en-US" smtClean="0"/>
              <a:pPr>
                <a:defRPr/>
              </a:pPr>
              <a:t>‹#›</a:t>
            </a:fld>
            <a:endParaRPr lang="en-US"/>
          </a:p>
        </p:txBody>
      </p:sp>
    </p:spTree>
    <p:extLst>
      <p:ext uri="{BB962C8B-B14F-4D97-AF65-F5344CB8AC3E}">
        <p14:creationId xmlns:p14="http://schemas.microsoft.com/office/powerpoint/2010/main" val="197442045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300235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pPr>
              <a:defRPr/>
            </a:pPr>
            <a:r>
              <a:rPr lang="en-US"/>
              <a:t>EOY 1 Reporting and Certification v1.0 April 21,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21251287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pPr>
              <a:defRPr/>
            </a:pPr>
            <a:r>
              <a:rPr lang="en-US"/>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11B520B1-6943-4489-92FF-75F2493CCD07}" type="slidenum">
              <a:rPr lang="en-US" smtClean="0"/>
              <a:pPr>
                <a:defRPr/>
              </a:pPr>
              <a:t>‹#›</a:t>
            </a:fld>
            <a:endParaRPr lang="en-US"/>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4173933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Reporting and Certification v1.0 April 21, 2026</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55309773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70232002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pPr>
              <a:defRPr/>
            </a:pPr>
            <a:fld id="{9CE8E97C-5F26-4DDC-8BC2-BF823C37AC35}" type="slidenum">
              <a:rPr lang="en-US" smtClean="0"/>
              <a:pPr>
                <a:defRPr/>
              </a:pPr>
              <a:t>‹#›</a:t>
            </a:fld>
            <a:endParaRPr lang="en-US"/>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pPr>
              <a:defRPr/>
            </a:pPr>
            <a:r>
              <a:rPr lang="en-US"/>
              <a:t>EOY 1 Reporting and Certification v1.0 April 21, 2026</a:t>
            </a:r>
          </a:p>
        </p:txBody>
      </p:sp>
    </p:spTree>
    <p:extLst>
      <p:ext uri="{BB962C8B-B14F-4D97-AF65-F5344CB8AC3E}">
        <p14:creationId xmlns:p14="http://schemas.microsoft.com/office/powerpoint/2010/main" val="171770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AF90469F-BED0-4277-9EE9-74AE5DC0FCC3}" type="slidenum">
              <a:rPr lang="en-US" smtClean="0"/>
              <a:pPr>
                <a:defRPr/>
              </a:pPr>
              <a:t>‹#›</a:t>
            </a:fld>
            <a:endParaRPr lang="en-US"/>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pPr>
              <a:defRPr/>
            </a:pPr>
            <a:r>
              <a:rPr lang="en-US"/>
              <a:t>EOY 1 Reporting and Certification v1.0 April 21,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5731594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pPr>
              <a:defRPr/>
            </a:pPr>
            <a:fld id="{5DDD43CB-BE3B-4B9F-8E63-743213D1AF5C}" type="slidenum">
              <a:rPr lang="en-US" smtClean="0"/>
              <a:pPr>
                <a:defRPr/>
              </a:pPr>
              <a:t>‹#›</a:t>
            </a:fld>
            <a:endParaRPr lang="en-US"/>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pPr>
              <a:defRPr/>
            </a:pPr>
            <a:r>
              <a:rPr lang="en-US"/>
              <a:t>EOY 1 Reporting and Certification v1.0 April 21,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111311296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Diagonal Stripe 1">
            <a:extLst>
              <a:ext uri="{FF2B5EF4-FFF2-40B4-BE49-F238E27FC236}">
                <a16:creationId xmlns:a16="http://schemas.microsoft.com/office/drawing/2014/main" id="{134788FD-2278-B148-9AD2-BDD956624149}"/>
              </a:ext>
            </a:extLst>
          </p:cNvPr>
          <p:cNvSpPr/>
          <p:nvPr userDrawn="1"/>
        </p:nvSpPr>
        <p:spPr bwMode="auto">
          <a:xfrm>
            <a:off x="-4483" y="0"/>
            <a:ext cx="6890498" cy="6866969"/>
          </a:xfrm>
          <a:prstGeom prst="diagStripe">
            <a:avLst/>
          </a:prstGeom>
          <a:solidFill>
            <a:srgbClr val="4CAFE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1" name="Rectangle 9"/>
          <p:cNvSpPr>
            <a:spLocks noGrp="1" noChangeArrowheads="1"/>
          </p:cNvSpPr>
          <p:nvPr>
            <p:ph type="dt" sz="quarter" idx="10"/>
          </p:nvPr>
        </p:nvSpPr>
        <p:spPr>
          <a:xfrm>
            <a:off x="1219202" y="6172203"/>
            <a:ext cx="2840567" cy="474663"/>
          </a:xfrm>
          <a:prstGeom prst="rect">
            <a:avLst/>
          </a:prstGeom>
        </p:spPr>
        <p:txBody>
          <a:bodyPr/>
          <a:lstStyle>
            <a:lvl1pPr>
              <a:defRPr sz="1400">
                <a:solidFill>
                  <a:schemeClr val="bg1"/>
                </a:solidFill>
              </a:defRPr>
            </a:lvl1pPr>
          </a:lstStyle>
          <a:p>
            <a:pPr>
              <a:defRPr/>
            </a:pPr>
            <a:endParaRPr lang="en-US"/>
          </a:p>
        </p:txBody>
      </p:sp>
      <p:sp>
        <p:nvSpPr>
          <p:cNvPr id="12" name="Rectangle 10"/>
          <p:cNvSpPr>
            <a:spLocks noGrp="1" noChangeArrowheads="1"/>
          </p:cNvSpPr>
          <p:nvPr>
            <p:ph type="ftr" sz="quarter" idx="11"/>
          </p:nvPr>
        </p:nvSpPr>
        <p:spPr>
          <a:xfrm>
            <a:off x="4368800" y="6248403"/>
            <a:ext cx="7215717" cy="474663"/>
          </a:xfrm>
        </p:spPr>
        <p:txBody>
          <a:bodyPr/>
          <a:lstStyle>
            <a:lvl1pPr>
              <a:defRPr/>
            </a:lvl1pPr>
          </a:lstStyle>
          <a:p>
            <a:pPr>
              <a:defRPr/>
            </a:pPr>
            <a:r>
              <a:rPr lang="en-US"/>
              <a:t>EOY 1 Reporting and Certification v1.0 April 21, 2026</a:t>
            </a:r>
          </a:p>
        </p:txBody>
      </p:sp>
      <p:pic>
        <p:nvPicPr>
          <p:cNvPr id="14" name="Picture 13">
            <a:extLst>
              <a:ext uri="{FF2B5EF4-FFF2-40B4-BE49-F238E27FC236}">
                <a16:creationId xmlns:a16="http://schemas.microsoft.com/office/drawing/2014/main" id="{1781A1E3-B06F-D54D-8FBB-8C8D3C4FF9F6}"/>
              </a:ext>
            </a:extLst>
          </p:cNvPr>
          <p:cNvPicPr>
            <a:picLocks noChangeAspect="1"/>
          </p:cNvPicPr>
          <p:nvPr userDrawn="1"/>
        </p:nvPicPr>
        <p:blipFill>
          <a:blip r:embed="rId2"/>
          <a:stretch>
            <a:fillRect/>
          </a:stretch>
        </p:blipFill>
        <p:spPr>
          <a:xfrm>
            <a:off x="11143592" y="53829"/>
            <a:ext cx="864730" cy="853044"/>
          </a:xfrm>
          <a:prstGeom prst="rect">
            <a:avLst/>
          </a:prstGeom>
        </p:spPr>
      </p:pic>
      <p:pic>
        <p:nvPicPr>
          <p:cNvPr id="15" name="Picture 14">
            <a:extLst>
              <a:ext uri="{FF2B5EF4-FFF2-40B4-BE49-F238E27FC236}">
                <a16:creationId xmlns:a16="http://schemas.microsoft.com/office/drawing/2014/main" id="{BE7275B3-1651-2949-AB93-D592E171D060}"/>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sharpenSoften amount="43000"/>
                    </a14:imgEffect>
                  </a14:imgLayer>
                </a14:imgProps>
              </a:ext>
              <a:ext uri="{28A0092B-C50C-407E-A947-70E740481C1C}">
                <a14:useLocalDpi xmlns:a14="http://schemas.microsoft.com/office/drawing/2010/main"/>
              </a:ext>
            </a:extLst>
          </a:blip>
          <a:stretch>
            <a:fillRect/>
          </a:stretch>
        </p:blipFill>
        <p:spPr>
          <a:xfrm>
            <a:off x="6886016" y="53829"/>
            <a:ext cx="4041835" cy="899424"/>
          </a:xfrm>
          <a:prstGeom prst="rect">
            <a:avLst/>
          </a:prstGeom>
        </p:spPr>
      </p:pic>
      <p:sp>
        <p:nvSpPr>
          <p:cNvPr id="18" name="AutoShape 12">
            <a:extLst>
              <a:ext uri="{FF2B5EF4-FFF2-40B4-BE49-F238E27FC236}">
                <a16:creationId xmlns:a16="http://schemas.microsoft.com/office/drawing/2014/main" id="{8ACA714C-2E83-7645-B0D6-AA89F693BAAC}"/>
              </a:ext>
            </a:extLst>
          </p:cNvPr>
          <p:cNvSpPr>
            <a:spLocks noGrp="1" noChangeArrowheads="1"/>
          </p:cNvSpPr>
          <p:nvPr>
            <p:ph type="ctrTitle" sz="quarter" hasCustomPrompt="1"/>
          </p:nvPr>
        </p:nvSpPr>
        <p:spPr>
          <a:xfrm>
            <a:off x="5410201" y="1464562"/>
            <a:ext cx="6172200" cy="1425222"/>
          </a:xfrm>
          <a:prstGeom prst="roundRect">
            <a:avLst>
              <a:gd name="adj" fmla="val 50000"/>
            </a:avLst>
          </a:prstGeom>
        </p:spPr>
        <p:txBody>
          <a:bodyPr anchor="ctr"/>
          <a:lstStyle>
            <a:lvl1pPr algn="ctr">
              <a:defRPr sz="2800">
                <a:solidFill>
                  <a:schemeClr val="tx1"/>
                </a:solidFill>
                <a:latin typeface="+mj-lt"/>
                <a:cs typeface="Cordia New" panose="020B0304020202020204" pitchFamily="34" charset="-34"/>
              </a:defRPr>
            </a:lvl1pPr>
          </a:lstStyle>
          <a:p>
            <a:r>
              <a:rPr lang="en-US"/>
              <a:t>Click to edit Master </a:t>
            </a:r>
            <a:br>
              <a:rPr lang="en-US"/>
            </a:br>
            <a:r>
              <a:rPr lang="en-US"/>
              <a:t>title style</a:t>
            </a:r>
          </a:p>
        </p:txBody>
      </p:sp>
      <p:sp>
        <p:nvSpPr>
          <p:cNvPr id="19" name="Diagonal Stripe 18">
            <a:extLst>
              <a:ext uri="{FF2B5EF4-FFF2-40B4-BE49-F238E27FC236}">
                <a16:creationId xmlns:a16="http://schemas.microsoft.com/office/drawing/2014/main" id="{6B143BDE-8850-2945-8B0F-7B92A6A84305}"/>
              </a:ext>
            </a:extLst>
          </p:cNvPr>
          <p:cNvSpPr/>
          <p:nvPr userDrawn="1"/>
        </p:nvSpPr>
        <p:spPr bwMode="auto">
          <a:xfrm>
            <a:off x="-6725" y="0"/>
            <a:ext cx="6890500" cy="3200060"/>
          </a:xfrm>
          <a:prstGeom prst="diagStripe">
            <a:avLst/>
          </a:prstGeom>
          <a:solidFill>
            <a:srgbClr val="4CAFE0">
              <a:alpha val="5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21" name="Diagonal Stripe 20">
            <a:extLst>
              <a:ext uri="{FF2B5EF4-FFF2-40B4-BE49-F238E27FC236}">
                <a16:creationId xmlns:a16="http://schemas.microsoft.com/office/drawing/2014/main" id="{93EC5C30-9C29-6640-BE1B-83B09C68DE5F}"/>
              </a:ext>
            </a:extLst>
          </p:cNvPr>
          <p:cNvSpPr/>
          <p:nvPr userDrawn="1"/>
        </p:nvSpPr>
        <p:spPr bwMode="auto">
          <a:xfrm>
            <a:off x="-6725" y="3744750"/>
            <a:ext cx="12198725" cy="3122220"/>
          </a:xfrm>
          <a:prstGeom prst="diagStripe">
            <a:avLst/>
          </a:prstGeom>
          <a:gradFill>
            <a:gsLst>
              <a:gs pos="0">
                <a:schemeClr val="accent5">
                  <a:alpha val="0"/>
                  <a:lumMod val="0"/>
                  <a:lumOff val="100000"/>
                </a:schemeClr>
              </a:gs>
              <a:gs pos="100000">
                <a:srgbClr val="FFA50C"/>
              </a:gs>
            </a:gsLst>
            <a:path path="circle">
              <a:fillToRect l="50000" t="-80000" r="50000" b="180000"/>
            </a:path>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249864" name="Rectangle 8"/>
          <p:cNvSpPr>
            <a:spLocks noGrp="1" noChangeArrowheads="1"/>
          </p:cNvSpPr>
          <p:nvPr>
            <p:ph type="subTitle" idx="1"/>
          </p:nvPr>
        </p:nvSpPr>
        <p:spPr>
          <a:xfrm>
            <a:off x="5789611" y="3630445"/>
            <a:ext cx="5350933" cy="1447801"/>
          </a:xfrm>
        </p:spPr>
        <p:txBody>
          <a:bodyPr anchor="b"/>
          <a:lstStyle>
            <a:lvl1pPr marL="0" indent="0">
              <a:buFont typeface="Wingdings" pitchFamily="2" charset="2"/>
              <a:buNone/>
              <a:defRPr>
                <a:solidFill>
                  <a:srgbClr val="663300"/>
                </a:solidFill>
              </a:defRPr>
            </a:lvl1pPr>
          </a:lstStyle>
          <a:p>
            <a:r>
              <a:rPr lang="en-US"/>
              <a:t>Click to edit Master subtitle style</a:t>
            </a:r>
          </a:p>
        </p:txBody>
      </p:sp>
    </p:spTree>
    <p:extLst>
      <p:ext uri="{BB962C8B-B14F-4D97-AF65-F5344CB8AC3E}">
        <p14:creationId xmlns:p14="http://schemas.microsoft.com/office/powerpoint/2010/main" val="1429013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46625451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5702177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April 21, 2026</a:t>
            </a:r>
          </a:p>
        </p:txBody>
      </p:sp>
    </p:spTree>
    <p:extLst>
      <p:ext uri="{BB962C8B-B14F-4D97-AF65-F5344CB8AC3E}">
        <p14:creationId xmlns:p14="http://schemas.microsoft.com/office/powerpoint/2010/main" val="185013990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April 21, 2026</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32086838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653832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6015389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72695174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53378576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3143370192"/>
      </p:ext>
    </p:extLst>
  </p:cSld>
  <p:clrMapOvr>
    <a:overrideClrMapping bg1="lt1" tx1="dk1" bg2="lt2" tx2="dk2" accent1="accent1" accent2="accent2" accent3="accent3" accent4="accent4" accent5="accent5" accent6="accent6" hlink="hlink" folHlink="folHlink"/>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_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April 21,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368230687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4207830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84451809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April 21,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26165885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14267488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April 21,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68486816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Reporting and Certification v1.0 April 21, 2026</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8663115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April 21,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52911073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1_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66388279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April 21,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287219896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413463324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60898780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April 21,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33507189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44394220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6819806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April 21,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959068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3198542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384826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63894930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April 21, 2026</a:t>
            </a:r>
          </a:p>
        </p:txBody>
      </p:sp>
    </p:spTree>
    <p:extLst>
      <p:ext uri="{BB962C8B-B14F-4D97-AF65-F5344CB8AC3E}">
        <p14:creationId xmlns:p14="http://schemas.microsoft.com/office/powerpoint/2010/main" val="46323742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April 21,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02213143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April 21,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206899252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67574071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25237917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April 21, 2026</a:t>
            </a:r>
          </a:p>
        </p:txBody>
      </p:sp>
    </p:spTree>
    <p:extLst>
      <p:ext uri="{BB962C8B-B14F-4D97-AF65-F5344CB8AC3E}">
        <p14:creationId xmlns:p14="http://schemas.microsoft.com/office/powerpoint/2010/main" val="376067137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April 21, 2026</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299291989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08876885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48733648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8022991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46205160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3094489557"/>
      </p:ext>
    </p:extLst>
  </p:cSld>
  <p:clrMapOvr>
    <a:overrideClrMapping bg1="lt1" tx1="dk1" bg2="lt2" tx2="dk2" accent1="accent1" accent2="accent2" accent3="accent3" accent4="accent4" accent5="accent5" accent6="accent6" hlink="hlink" folHlink="folHlink"/>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April 21,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38690392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17388970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2008768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April 21,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76000996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30815652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April 21,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31545194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Reporting and Certification v1.0 April 21, 2026</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231167891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66225451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April 21,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715539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001286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April 21,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43426741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318750974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82555500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April 21,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55069501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01431920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Reporting and Certification v1.0 April 21, 2026</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70128252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350648418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April 21,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67967345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15762137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7608714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April 21, 2026</a:t>
            </a:r>
          </a:p>
        </p:txBody>
      </p:sp>
    </p:spTree>
    <p:extLst>
      <p:ext uri="{BB962C8B-B14F-4D97-AF65-F5344CB8AC3E}">
        <p14:creationId xmlns:p14="http://schemas.microsoft.com/office/powerpoint/2010/main" val="1179479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05928462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April 21,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83195485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April 21,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396777094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1 Reporting and Certification v1.0 April 21, 2026</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408706507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four">
    <p:spTree>
      <p:nvGrpSpPr>
        <p:cNvPr id="1" name=""/>
        <p:cNvGrpSpPr/>
        <p:nvPr/>
      </p:nvGrpSpPr>
      <p:grpSpPr>
        <a:xfrm>
          <a:off x="0" y="0"/>
          <a:ext cx="0" cy="0"/>
          <a:chOff x="0" y="0"/>
          <a:chExt cx="0" cy="0"/>
        </a:xfrm>
      </p:grpSpPr>
      <p:sp>
        <p:nvSpPr>
          <p:cNvPr id="34" name="Text Placeholder 29">
            <a:extLst>
              <a:ext uri="{FF2B5EF4-FFF2-40B4-BE49-F238E27FC236}">
                <a16:creationId xmlns:a16="http://schemas.microsoft.com/office/drawing/2014/main" id="{7E09C742-5D77-43A5-A33A-73D138825CCF}"/>
              </a:ext>
            </a:extLst>
          </p:cNvPr>
          <p:cNvSpPr>
            <a:spLocks noGrp="1"/>
          </p:cNvSpPr>
          <p:nvPr>
            <p:ph type="body" sz="quarter" idx="15" hasCustomPrompt="1"/>
          </p:nvPr>
        </p:nvSpPr>
        <p:spPr>
          <a:xfrm>
            <a:off x="520299" y="4191996"/>
            <a:ext cx="2299102"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35" name="Text Placeholder 29">
            <a:extLst>
              <a:ext uri="{FF2B5EF4-FFF2-40B4-BE49-F238E27FC236}">
                <a16:creationId xmlns:a16="http://schemas.microsoft.com/office/drawing/2014/main" id="{878C8350-ACA7-4A8E-B350-5311BA064629}"/>
              </a:ext>
            </a:extLst>
          </p:cNvPr>
          <p:cNvSpPr>
            <a:spLocks noGrp="1"/>
          </p:cNvSpPr>
          <p:nvPr>
            <p:ph type="body" sz="quarter" idx="16" hasCustomPrompt="1"/>
          </p:nvPr>
        </p:nvSpPr>
        <p:spPr>
          <a:xfrm>
            <a:off x="3569300" y="4191996"/>
            <a:ext cx="2299103"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36" name="Text Placeholder 29">
            <a:extLst>
              <a:ext uri="{FF2B5EF4-FFF2-40B4-BE49-F238E27FC236}">
                <a16:creationId xmlns:a16="http://schemas.microsoft.com/office/drawing/2014/main" id="{F2A8EB81-781B-48A6-AEC3-3C6467F831A7}"/>
              </a:ext>
            </a:extLst>
          </p:cNvPr>
          <p:cNvSpPr>
            <a:spLocks noGrp="1"/>
          </p:cNvSpPr>
          <p:nvPr>
            <p:ph type="body" sz="quarter" idx="17" hasCustomPrompt="1"/>
          </p:nvPr>
        </p:nvSpPr>
        <p:spPr>
          <a:xfrm>
            <a:off x="6616299" y="4191996"/>
            <a:ext cx="2299102"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37" name="Text Placeholder 29">
            <a:extLst>
              <a:ext uri="{FF2B5EF4-FFF2-40B4-BE49-F238E27FC236}">
                <a16:creationId xmlns:a16="http://schemas.microsoft.com/office/drawing/2014/main" id="{A9EE98B1-8D2A-449C-96EF-F184DF610708}"/>
              </a:ext>
            </a:extLst>
          </p:cNvPr>
          <p:cNvSpPr>
            <a:spLocks noGrp="1"/>
          </p:cNvSpPr>
          <p:nvPr>
            <p:ph type="body" sz="quarter" idx="18" hasCustomPrompt="1"/>
          </p:nvPr>
        </p:nvSpPr>
        <p:spPr>
          <a:xfrm>
            <a:off x="9656633" y="4191996"/>
            <a:ext cx="2306767"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48" name="Picture Placeholder 47">
            <a:extLst>
              <a:ext uri="{FF2B5EF4-FFF2-40B4-BE49-F238E27FC236}">
                <a16:creationId xmlns:a16="http://schemas.microsoft.com/office/drawing/2014/main" id="{8484A25E-AE23-40DD-A3BE-DA02A03AEA90}"/>
              </a:ext>
            </a:extLst>
          </p:cNvPr>
          <p:cNvSpPr>
            <a:spLocks noGrp="1"/>
          </p:cNvSpPr>
          <p:nvPr>
            <p:ph type="pic" sz="quarter" idx="19"/>
          </p:nvPr>
        </p:nvSpPr>
        <p:spPr>
          <a:xfrm>
            <a:off x="520298" y="2211773"/>
            <a:ext cx="1871210" cy="1871210"/>
          </a:xfrm>
        </p:spPr>
        <p:txBody>
          <a:bodyPr>
            <a:normAutofit/>
          </a:bodyPr>
          <a:lstStyle>
            <a:lvl1pPr marL="0" indent="0">
              <a:buNone/>
              <a:defRPr sz="1000"/>
            </a:lvl1pPr>
          </a:lstStyle>
          <a:p>
            <a:r>
              <a:rPr lang="en-US"/>
              <a:t>Click icon to add picture</a:t>
            </a:r>
            <a:endParaRPr lang="en-US" dirty="0"/>
          </a:p>
        </p:txBody>
      </p:sp>
      <p:sp>
        <p:nvSpPr>
          <p:cNvPr id="49" name="Picture Placeholder 47">
            <a:extLst>
              <a:ext uri="{FF2B5EF4-FFF2-40B4-BE49-F238E27FC236}">
                <a16:creationId xmlns:a16="http://schemas.microsoft.com/office/drawing/2014/main" id="{A29E5169-BCAD-4547-9CE2-A20078F01E19}"/>
              </a:ext>
            </a:extLst>
          </p:cNvPr>
          <p:cNvSpPr>
            <a:spLocks noGrp="1"/>
          </p:cNvSpPr>
          <p:nvPr>
            <p:ph type="pic" sz="quarter" idx="20"/>
          </p:nvPr>
        </p:nvSpPr>
        <p:spPr>
          <a:xfrm>
            <a:off x="3568298" y="2211773"/>
            <a:ext cx="1871210" cy="1871210"/>
          </a:xfrm>
        </p:spPr>
        <p:txBody>
          <a:bodyPr>
            <a:normAutofit/>
          </a:bodyPr>
          <a:lstStyle>
            <a:lvl1pPr marL="0" indent="0">
              <a:buNone/>
              <a:defRPr sz="1000"/>
            </a:lvl1pPr>
          </a:lstStyle>
          <a:p>
            <a:r>
              <a:rPr lang="en-US"/>
              <a:t>Click icon to add picture</a:t>
            </a:r>
            <a:endParaRPr lang="en-US" dirty="0"/>
          </a:p>
        </p:txBody>
      </p:sp>
      <p:sp>
        <p:nvSpPr>
          <p:cNvPr id="50" name="Picture Placeholder 47">
            <a:extLst>
              <a:ext uri="{FF2B5EF4-FFF2-40B4-BE49-F238E27FC236}">
                <a16:creationId xmlns:a16="http://schemas.microsoft.com/office/drawing/2014/main" id="{A101710F-0F09-47D0-834B-8D89EDB95FF8}"/>
              </a:ext>
            </a:extLst>
          </p:cNvPr>
          <p:cNvSpPr>
            <a:spLocks noGrp="1"/>
          </p:cNvSpPr>
          <p:nvPr>
            <p:ph type="pic" sz="quarter" idx="21"/>
          </p:nvPr>
        </p:nvSpPr>
        <p:spPr>
          <a:xfrm>
            <a:off x="6616298" y="2211773"/>
            <a:ext cx="1871210" cy="1871210"/>
          </a:xfrm>
        </p:spPr>
        <p:txBody>
          <a:bodyPr>
            <a:normAutofit/>
          </a:bodyPr>
          <a:lstStyle>
            <a:lvl1pPr marL="0" indent="0">
              <a:buNone/>
              <a:defRPr sz="1000"/>
            </a:lvl1pPr>
          </a:lstStyle>
          <a:p>
            <a:r>
              <a:rPr lang="en-US"/>
              <a:t>Click icon to add picture</a:t>
            </a:r>
            <a:endParaRPr lang="en-US" dirty="0"/>
          </a:p>
        </p:txBody>
      </p:sp>
      <p:sp>
        <p:nvSpPr>
          <p:cNvPr id="51" name="Picture Placeholder 47">
            <a:extLst>
              <a:ext uri="{FF2B5EF4-FFF2-40B4-BE49-F238E27FC236}">
                <a16:creationId xmlns:a16="http://schemas.microsoft.com/office/drawing/2014/main" id="{5FAFAEF7-2532-42BC-9CA3-D109538AC877}"/>
              </a:ext>
            </a:extLst>
          </p:cNvPr>
          <p:cNvSpPr>
            <a:spLocks noGrp="1"/>
          </p:cNvSpPr>
          <p:nvPr>
            <p:ph type="pic" sz="quarter" idx="22"/>
          </p:nvPr>
        </p:nvSpPr>
        <p:spPr>
          <a:xfrm>
            <a:off x="9667307" y="2211773"/>
            <a:ext cx="1871210" cy="1871210"/>
          </a:xfrm>
        </p:spPr>
        <p:txBody>
          <a:bodyPr>
            <a:normAutofit/>
          </a:bodyPr>
          <a:lstStyle>
            <a:lvl1pPr marL="0" indent="0">
              <a:buNone/>
              <a:defRPr sz="1000"/>
            </a:lvl1pPr>
          </a:lstStyle>
          <a:p>
            <a:r>
              <a:rPr lang="en-US"/>
              <a:t>Click icon to add picture</a:t>
            </a:r>
            <a:endParaRPr lang="en-US" dirty="0"/>
          </a:p>
        </p:txBody>
      </p:sp>
      <p:sp>
        <p:nvSpPr>
          <p:cNvPr id="55" name="Text Placeholder 29">
            <a:extLst>
              <a:ext uri="{FF2B5EF4-FFF2-40B4-BE49-F238E27FC236}">
                <a16:creationId xmlns:a16="http://schemas.microsoft.com/office/drawing/2014/main" id="{C0B3A230-8B78-438B-8350-7C8430DEEFFC}"/>
              </a:ext>
            </a:extLst>
          </p:cNvPr>
          <p:cNvSpPr>
            <a:spLocks noGrp="1"/>
          </p:cNvSpPr>
          <p:nvPr>
            <p:ph type="body" sz="quarter" idx="24" hasCustomPrompt="1"/>
          </p:nvPr>
        </p:nvSpPr>
        <p:spPr>
          <a:xfrm>
            <a:off x="520299" y="4939990"/>
            <a:ext cx="2299102"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56" name="Text Placeholder 29">
            <a:extLst>
              <a:ext uri="{FF2B5EF4-FFF2-40B4-BE49-F238E27FC236}">
                <a16:creationId xmlns:a16="http://schemas.microsoft.com/office/drawing/2014/main" id="{ED6E9576-E633-4CDE-B44E-7E810BB8B41B}"/>
              </a:ext>
            </a:extLst>
          </p:cNvPr>
          <p:cNvSpPr>
            <a:spLocks noGrp="1"/>
          </p:cNvSpPr>
          <p:nvPr>
            <p:ph type="body" sz="quarter" idx="25" hasCustomPrompt="1"/>
          </p:nvPr>
        </p:nvSpPr>
        <p:spPr>
          <a:xfrm>
            <a:off x="3568881" y="4939990"/>
            <a:ext cx="2299103"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57" name="Text Placeholder 29">
            <a:extLst>
              <a:ext uri="{FF2B5EF4-FFF2-40B4-BE49-F238E27FC236}">
                <a16:creationId xmlns:a16="http://schemas.microsoft.com/office/drawing/2014/main" id="{839F3D9E-A504-4099-B225-3C7C0823F184}"/>
              </a:ext>
            </a:extLst>
          </p:cNvPr>
          <p:cNvSpPr>
            <a:spLocks noGrp="1"/>
          </p:cNvSpPr>
          <p:nvPr>
            <p:ph type="body" sz="quarter" idx="26" hasCustomPrompt="1"/>
          </p:nvPr>
        </p:nvSpPr>
        <p:spPr>
          <a:xfrm>
            <a:off x="6616299" y="4939990"/>
            <a:ext cx="2299102"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58" name="Text Placeholder 29">
            <a:extLst>
              <a:ext uri="{FF2B5EF4-FFF2-40B4-BE49-F238E27FC236}">
                <a16:creationId xmlns:a16="http://schemas.microsoft.com/office/drawing/2014/main" id="{0ACDF000-4FBF-40D1-A089-C38F77F41878}"/>
              </a:ext>
            </a:extLst>
          </p:cNvPr>
          <p:cNvSpPr>
            <a:spLocks noGrp="1"/>
          </p:cNvSpPr>
          <p:nvPr>
            <p:ph type="body" sz="quarter" idx="27" hasCustomPrompt="1"/>
          </p:nvPr>
        </p:nvSpPr>
        <p:spPr>
          <a:xfrm>
            <a:off x="9656633" y="4939990"/>
            <a:ext cx="2306767"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a:t>
            </a:r>
          </a:p>
        </p:txBody>
      </p:sp>
      <p:sp>
        <p:nvSpPr>
          <p:cNvPr id="2" name="Title 1">
            <a:extLst>
              <a:ext uri="{FF2B5EF4-FFF2-40B4-BE49-F238E27FC236}">
                <a16:creationId xmlns:a16="http://schemas.microsoft.com/office/drawing/2014/main" id="{FF3C5B4E-B37A-42FE-AD0A-48A006152D6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47112912"/>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_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April 21, 2026</a:t>
            </a:r>
          </a:p>
        </p:txBody>
      </p:sp>
    </p:spTree>
    <p:extLst>
      <p:ext uri="{BB962C8B-B14F-4D97-AF65-F5344CB8AC3E}">
        <p14:creationId xmlns:p14="http://schemas.microsoft.com/office/powerpoint/2010/main" val="101301704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Reporting and Certification v1.0 April 21, 2026</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22348153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2_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April 21, 2026</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202133210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21489962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Reporting and Certification v1.0 April 21, 2026</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07951571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1 Reporting and Certification v1.0 April 21, 2026</a:t>
            </a:r>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a:solidFill>
                <a:schemeClr val="tx1">
                  <a:lumMod val="75000"/>
                  <a:lumOff val="25000"/>
                </a:schemeClr>
              </a:solidFill>
            </a:endParaRPr>
          </a:p>
        </p:txBody>
      </p:sp>
    </p:spTree>
    <p:extLst>
      <p:ext uri="{BB962C8B-B14F-4D97-AF65-F5344CB8AC3E}">
        <p14:creationId xmlns:p14="http://schemas.microsoft.com/office/powerpoint/2010/main" val="2614283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Reporting and Certification v1.0 April 21, 2026</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76023810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6840F2-72F3-064D-AC4B-877E0689E3BC}"/>
              </a:ext>
            </a:extLst>
          </p:cNvPr>
          <p:cNvPicPr>
            <a:picLocks noChangeAspect="1"/>
          </p:cNvPicPr>
          <p:nvPr/>
        </p:nvPicPr>
        <p:blipFill>
          <a:blip r:embed="rId2"/>
          <a:stretch>
            <a:fillRect/>
          </a:stretch>
        </p:blipFill>
        <p:spPr>
          <a:xfrm>
            <a:off x="0" y="0"/>
            <a:ext cx="12192001" cy="6858001"/>
          </a:xfrm>
          <a:prstGeom prst="rect">
            <a:avLst/>
          </a:prstGeom>
        </p:spPr>
      </p:pic>
    </p:spTree>
    <p:extLst>
      <p:ext uri="{BB962C8B-B14F-4D97-AF65-F5344CB8AC3E}">
        <p14:creationId xmlns:p14="http://schemas.microsoft.com/office/powerpoint/2010/main" val="193932143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4667274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userDrawn="1">
  <p:cSld name="3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51146240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3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84366524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3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April 21, 2026</a:t>
            </a:r>
            <a:endParaRPr lang="en-US" noProof="0" dirty="0"/>
          </a:p>
        </p:txBody>
      </p:sp>
    </p:spTree>
    <p:extLst>
      <p:ext uri="{BB962C8B-B14F-4D97-AF65-F5344CB8AC3E}">
        <p14:creationId xmlns:p14="http://schemas.microsoft.com/office/powerpoint/2010/main" val="43412256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3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1893617472"/>
      </p:ext>
    </p:extLst>
  </p:cSld>
  <p:clrMapOvr>
    <a:overrideClrMapping bg1="lt1" tx1="dk1" bg2="lt2" tx2="dk2" accent1="accent1" accent2="accent2" accent3="accent3" accent4="accent4" accent5="accent5" accent6="accent6" hlink="hlink" folHlink="folHlink"/>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4_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16835681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Reporting and Certification v1.0 April 21, 2026</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19477020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r>
              <a:rPr lang="en-US"/>
              <a:t>EOY 1 Reporting and Certification v1.0 April 21, 2026</a:t>
            </a:r>
          </a:p>
        </p:txBody>
      </p:sp>
      <p:sp>
        <p:nvSpPr>
          <p:cNvPr id="6" name="Slide Number Placeholder 5"/>
          <p:cNvSpPr>
            <a:spLocks noGrp="1"/>
          </p:cNvSpPr>
          <p:nvPr>
            <p:ph type="sldNum" sz="quarter" idx="12"/>
          </p:nvPr>
        </p:nvSpPr>
        <p:spPr/>
        <p:txBody>
          <a:bodyPr/>
          <a:lstStyle/>
          <a:p>
            <a:fld id="{4ECDD915-3E64-BE43-BCD6-776158E29207}" type="slidenum">
              <a:rPr lang="en-US" smtClean="0"/>
              <a:t>‹#›</a:t>
            </a:fld>
            <a:endParaRPr lang="en-US"/>
          </a:p>
        </p:txBody>
      </p:sp>
      <p:sp>
        <p:nvSpPr>
          <p:cNvPr id="12" name="Rectangle 11">
            <a:extLst>
              <a:ext uri="{FF2B5EF4-FFF2-40B4-BE49-F238E27FC236}">
                <a16:creationId xmlns:a16="http://schemas.microsoft.com/office/drawing/2014/main" id="{898B1590-AE84-F249-9078-193F768D06D4}"/>
              </a:ext>
            </a:extLst>
          </p:cNvPr>
          <p:cNvSpPr/>
          <p:nvPr userDrawn="1"/>
        </p:nvSpPr>
        <p:spPr>
          <a:xfrm>
            <a:off x="1" y="864186"/>
            <a:ext cx="12191999" cy="6103144"/>
          </a:xfrm>
          <a:prstGeom prst="rect">
            <a:avLst/>
          </a:prstGeom>
          <a:solidFill>
            <a:srgbClr val="F7F8FA"/>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pic>
        <p:nvPicPr>
          <p:cNvPr id="13" name="Picture 12">
            <a:extLst>
              <a:ext uri="{FF2B5EF4-FFF2-40B4-BE49-F238E27FC236}">
                <a16:creationId xmlns:a16="http://schemas.microsoft.com/office/drawing/2014/main" id="{F1C6A31D-C3C1-7A44-920F-3053E2931536}"/>
              </a:ext>
            </a:extLst>
          </p:cNvPr>
          <p:cNvPicPr>
            <a:picLocks noChangeAspect="1"/>
          </p:cNvPicPr>
          <p:nvPr userDrawn="1"/>
        </p:nvPicPr>
        <p:blipFill>
          <a:blip r:embed="rId2"/>
          <a:stretch>
            <a:fillRect/>
          </a:stretch>
        </p:blipFill>
        <p:spPr>
          <a:xfrm>
            <a:off x="1" y="0"/>
            <a:ext cx="12191999" cy="754856"/>
          </a:xfrm>
          <a:prstGeom prst="rect">
            <a:avLst/>
          </a:prstGeom>
        </p:spPr>
      </p:pic>
      <p:sp>
        <p:nvSpPr>
          <p:cNvPr id="14" name="Title 1">
            <a:extLst>
              <a:ext uri="{FF2B5EF4-FFF2-40B4-BE49-F238E27FC236}">
                <a16:creationId xmlns:a16="http://schemas.microsoft.com/office/drawing/2014/main" id="{ECE43F91-F2ED-804B-9366-780765F841A4}"/>
              </a:ext>
            </a:extLst>
          </p:cNvPr>
          <p:cNvSpPr>
            <a:spLocks noGrp="1"/>
          </p:cNvSpPr>
          <p:nvPr>
            <p:ph type="title"/>
          </p:nvPr>
        </p:nvSpPr>
        <p:spPr>
          <a:xfrm>
            <a:off x="3683000" y="160967"/>
            <a:ext cx="7670800" cy="425334"/>
          </a:xfrm>
        </p:spPr>
        <p:txBody>
          <a:bodyPr anchor="t">
            <a:normAutofit fontScale="90000"/>
          </a:bodyPr>
          <a:lstStyle/>
          <a:p>
            <a:pPr algn="r"/>
            <a:r>
              <a:rPr lang="en-US" sz="2800" b="1">
                <a:solidFill>
                  <a:schemeClr val="bg1"/>
                </a:solidFill>
                <a:latin typeface="Nunito Sans" pitchFamily="2" charset="77"/>
              </a:rPr>
              <a:t>Click to edit Master title style</a:t>
            </a:r>
          </a:p>
        </p:txBody>
      </p:sp>
      <p:sp>
        <p:nvSpPr>
          <p:cNvPr id="15" name="Content Placeholder 2">
            <a:extLst>
              <a:ext uri="{FF2B5EF4-FFF2-40B4-BE49-F238E27FC236}">
                <a16:creationId xmlns:a16="http://schemas.microsoft.com/office/drawing/2014/main" id="{495AEB24-4806-BD40-A184-C7A6A412083E}"/>
              </a:ext>
            </a:extLst>
          </p:cNvPr>
          <p:cNvSpPr>
            <a:spLocks noGrp="1"/>
          </p:cNvSpPr>
          <p:nvPr>
            <p:ph idx="1"/>
          </p:nvPr>
        </p:nvSpPr>
        <p:spPr>
          <a:xfrm>
            <a:off x="838200" y="1104901"/>
            <a:ext cx="10515600" cy="5072063"/>
          </a:xfrm>
        </p:spPr>
        <p:txBody>
          <a:bodyPr/>
          <a:lstStyle/>
          <a:p>
            <a:pPr lvl="0"/>
            <a:r>
              <a:rPr lang="en-US">
                <a:solidFill>
                  <a:schemeClr val="tx2">
                    <a:lumMod val="75000"/>
                  </a:schemeClr>
                </a:solidFill>
                <a:latin typeface="Nunito Sans" pitchFamily="2" charset="77"/>
              </a:rPr>
              <a:t>Edit Master text styles</a:t>
            </a:r>
          </a:p>
        </p:txBody>
      </p:sp>
      <p:pic>
        <p:nvPicPr>
          <p:cNvPr id="16" name="Picture 15">
            <a:extLst>
              <a:ext uri="{FF2B5EF4-FFF2-40B4-BE49-F238E27FC236}">
                <a16:creationId xmlns:a16="http://schemas.microsoft.com/office/drawing/2014/main" id="{16DA130C-D7A2-6748-8B1C-F2772F45549C}"/>
              </a:ext>
            </a:extLst>
          </p:cNvPr>
          <p:cNvPicPr>
            <a:picLocks noChangeAspect="1"/>
          </p:cNvPicPr>
          <p:nvPr userDrawn="1"/>
        </p:nvPicPr>
        <p:blipFill>
          <a:blip r:embed="rId3"/>
          <a:stretch>
            <a:fillRect/>
          </a:stretch>
        </p:blipFill>
        <p:spPr>
          <a:xfrm>
            <a:off x="922260" y="160967"/>
            <a:ext cx="1681179" cy="425335"/>
          </a:xfrm>
          <a:prstGeom prst="rect">
            <a:avLst/>
          </a:prstGeom>
        </p:spPr>
      </p:pic>
    </p:spTree>
    <p:extLst>
      <p:ext uri="{BB962C8B-B14F-4D97-AF65-F5344CB8AC3E}">
        <p14:creationId xmlns:p14="http://schemas.microsoft.com/office/powerpoint/2010/main" val="414463228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Reporting and Certification v1.0 April 21, 2026</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3758198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410081535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8" name="Rectangle 7">
            <a:extLst>
              <a:ext uri="{FF2B5EF4-FFF2-40B4-BE49-F238E27FC236}">
                <a16:creationId xmlns:a16="http://schemas.microsoft.com/office/drawing/2014/main" id="{FA890453-E3C2-9B4A-9CA5-BC2E5BD2FB23}"/>
              </a:ext>
            </a:extLst>
          </p:cNvPr>
          <p:cNvSpPr/>
          <p:nvPr/>
        </p:nvSpPr>
        <p:spPr>
          <a:xfrm>
            <a:off x="0" y="0"/>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FD46A3C6-3935-F64B-AC62-CEC0D48E4AB8}"/>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9014EE28-968B-3640-A730-81F78BC614D7}"/>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6743D031-1EA8-D844-A7A6-4BF16E81F017}"/>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564759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6" name="Rectangle 5">
            <a:extLst>
              <a:ext uri="{FF2B5EF4-FFF2-40B4-BE49-F238E27FC236}">
                <a16:creationId xmlns:a16="http://schemas.microsoft.com/office/drawing/2014/main" id="{787B6BB1-24C3-48A6-913C-94F7EA8127A1}"/>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DDCD3EC2-3914-DD4E-A5CF-DFDFCA34D55B}"/>
              </a:ext>
            </a:extLst>
          </p:cNvPr>
          <p:cNvSpPr/>
          <p:nvPr userDrawn="1"/>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C8BCE646-B37C-CD4D-A73B-11884B354F20}"/>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038B347A-4DE6-1D48-BCD8-072CDE317E6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7508892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April 21, 2026</a:t>
            </a:r>
            <a:endParaRPr lang="en-US" noProof="0" dirty="0"/>
          </a:p>
        </p:txBody>
      </p:sp>
      <p:sp>
        <p:nvSpPr>
          <p:cNvPr id="10" name="Rectangle 9">
            <a:extLst>
              <a:ext uri="{FF2B5EF4-FFF2-40B4-BE49-F238E27FC236}">
                <a16:creationId xmlns:a16="http://schemas.microsoft.com/office/drawing/2014/main" id="{2CD713BD-6B78-2C49-8A69-BB78BA04A32A}"/>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F5634C57-5A05-694E-80FF-E045E8F202D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04057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April 21, 2026</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
        <p:nvSpPr>
          <p:cNvPr id="9" name="Rectangle 8">
            <a:extLst>
              <a:ext uri="{FF2B5EF4-FFF2-40B4-BE49-F238E27FC236}">
                <a16:creationId xmlns:a16="http://schemas.microsoft.com/office/drawing/2014/main" id="{2D6DC4C9-6A37-0347-98FB-B3F436945E9F}"/>
              </a:ext>
            </a:extLst>
          </p:cNvPr>
          <p:cNvSpPr/>
          <p:nvPr userDrawn="1"/>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64250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01552209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Reporting and Certification v1.0 April 21,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9" name="Rectangle 18">
            <a:extLst>
              <a:ext uri="{FF2B5EF4-FFF2-40B4-BE49-F238E27FC236}">
                <a16:creationId xmlns:a16="http://schemas.microsoft.com/office/drawing/2014/main" id="{D5A95321-B507-AC4C-BF95-4D9A2FF3FF09}"/>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Tree>
    <p:extLst>
      <p:ext uri="{BB962C8B-B14F-4D97-AF65-F5344CB8AC3E}">
        <p14:creationId xmlns:p14="http://schemas.microsoft.com/office/powerpoint/2010/main" val="20579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Rectangle 16">
            <a:extLst>
              <a:ext uri="{FF2B5EF4-FFF2-40B4-BE49-F238E27FC236}">
                <a16:creationId xmlns:a16="http://schemas.microsoft.com/office/drawing/2014/main" id="{C4B61B78-7751-BC45-9370-EB60B68E596A}"/>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Tree>
    <p:extLst>
      <p:ext uri="{BB962C8B-B14F-4D97-AF65-F5344CB8AC3E}">
        <p14:creationId xmlns:p14="http://schemas.microsoft.com/office/powerpoint/2010/main" val="70157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pic>
        <p:nvPicPr>
          <p:cNvPr id="12" name="Picture 11">
            <a:extLst>
              <a:ext uri="{FF2B5EF4-FFF2-40B4-BE49-F238E27FC236}">
                <a16:creationId xmlns:a16="http://schemas.microsoft.com/office/drawing/2014/main" id="{88C49499-40A2-BF4B-8518-94C47469B4D6}"/>
              </a:ext>
            </a:extLst>
          </p:cNvPr>
          <p:cNvPicPr>
            <a:picLocks noChangeAspect="1"/>
          </p:cNvPicPr>
          <p:nvPr userDrawn="1"/>
        </p:nvPicPr>
        <p:blipFill>
          <a:blip r:embed="rId2"/>
          <a:stretch>
            <a:fillRect/>
          </a:stretch>
        </p:blipFill>
        <p:spPr>
          <a:xfrm>
            <a:off x="663465" y="1007667"/>
            <a:ext cx="11528535" cy="5645385"/>
          </a:xfrm>
          <a:prstGeom prst="rect">
            <a:avLst/>
          </a:prstGeom>
        </p:spPr>
      </p:pic>
    </p:spTree>
    <p:extLst>
      <p:ext uri="{BB962C8B-B14F-4D97-AF65-F5344CB8AC3E}">
        <p14:creationId xmlns:p14="http://schemas.microsoft.com/office/powerpoint/2010/main" val="2750649329"/>
      </p:ext>
    </p:extLst>
  </p:cSld>
  <p:clrMapOvr>
    <a:overrideClrMapping bg1="lt1" tx1="dk1" bg2="lt2" tx2="dk2" accent1="accent1" accent2="accent2" accent3="accent3" accent4="accent4" accent5="accent5" accent6="accent6" hlink="hlink" folHlink="folHlink"/>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April 21, 2026</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23345691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6831009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April 21,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123012765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2875262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April 21, 2026</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cxnSp>
        <p:nvCxnSpPr>
          <p:cNvPr id="15" name="Straight Connector 14">
            <a:extLst>
              <a:ext uri="{FF2B5EF4-FFF2-40B4-BE49-F238E27FC236}">
                <a16:creationId xmlns:a16="http://schemas.microsoft.com/office/drawing/2014/main" id="{B0092EC2-0FD8-0942-922E-AB6B24AB28BF}"/>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C5C241-9A6E-D546-B6D2-62DCB2853F79}"/>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060122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5392622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April 21, 2026</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58120410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Reporting and Certification v1.0 April 21, 2026</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cxnSp>
        <p:nvCxnSpPr>
          <p:cNvPr id="16" name="Straight Connector 15" title="Divider Line">
            <a:extLst>
              <a:ext uri="{FF2B5EF4-FFF2-40B4-BE49-F238E27FC236}">
                <a16:creationId xmlns:a16="http://schemas.microsoft.com/office/drawing/2014/main" id="{3235A56A-5B13-A44C-8C6A-E33B333A8EC4}"/>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title="Divider Line">
            <a:extLst>
              <a:ext uri="{FF2B5EF4-FFF2-40B4-BE49-F238E27FC236}">
                <a16:creationId xmlns:a16="http://schemas.microsoft.com/office/drawing/2014/main" id="{C7DB57CA-0B7C-AF45-925B-609A55E58FC4}"/>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795104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3297753" y="2444052"/>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6197282"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7999"/>
            <a:ext cx="2606247" cy="723947"/>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3297753" y="1724052"/>
            <a:ext cx="2606247" cy="723947"/>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6197282" y="1727999"/>
            <a:ext cx="2606247" cy="723947"/>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4" name="Content Placeholder 2">
            <a:extLst>
              <a:ext uri="{FF2B5EF4-FFF2-40B4-BE49-F238E27FC236}">
                <a16:creationId xmlns:a16="http://schemas.microsoft.com/office/drawing/2014/main" id="{FEE084FE-A45A-CA46-BD4A-57948B3F898D}"/>
              </a:ext>
            </a:extLst>
          </p:cNvPr>
          <p:cNvSpPr>
            <a:spLocks noGrp="1"/>
          </p:cNvSpPr>
          <p:nvPr>
            <p:ph idx="33" hasCustomPrompt="1"/>
          </p:nvPr>
        </p:nvSpPr>
        <p:spPr>
          <a:xfrm>
            <a:off x="9126154"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2">
            <a:extLst>
              <a:ext uri="{FF2B5EF4-FFF2-40B4-BE49-F238E27FC236}">
                <a16:creationId xmlns:a16="http://schemas.microsoft.com/office/drawing/2014/main" id="{94958830-3C84-1640-98EB-5470ABC3A59D}"/>
              </a:ext>
            </a:extLst>
          </p:cNvPr>
          <p:cNvSpPr>
            <a:spLocks noGrp="1"/>
          </p:cNvSpPr>
          <p:nvPr>
            <p:ph idx="34" hasCustomPrompt="1"/>
          </p:nvPr>
        </p:nvSpPr>
        <p:spPr>
          <a:xfrm>
            <a:off x="9126154" y="1727999"/>
            <a:ext cx="2606247" cy="723947"/>
          </a:xfrm>
          <a:solidFill>
            <a:schemeClr val="tx1">
              <a:lumMod val="75000"/>
              <a:lumOff val="25000"/>
            </a:schemeClr>
          </a:solidFill>
          <a:ln w="28575">
            <a:solidFill>
              <a:srgbClr val="00B0F0"/>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Tree>
    <p:extLst>
      <p:ext uri="{BB962C8B-B14F-4D97-AF65-F5344CB8AC3E}">
        <p14:creationId xmlns:p14="http://schemas.microsoft.com/office/powerpoint/2010/main" val="140024224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April 21, 2026</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cxnSp>
        <p:nvCxnSpPr>
          <p:cNvPr id="35" name="Straight Arrow Connector 34">
            <a:extLst>
              <a:ext uri="{FF2B5EF4-FFF2-40B4-BE49-F238E27FC236}">
                <a16:creationId xmlns:a16="http://schemas.microsoft.com/office/drawing/2014/main" id="{CE23AF30-32BA-F34B-8E38-A2DA74ADA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321224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390095909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84939977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April 21, 2026</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856608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36271559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09629737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Reporting and Certification v1.0 April 21, 2026</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92440439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
        <p:nvSpPr>
          <p:cNvPr id="15" name="Rectangle 14">
            <a:extLst>
              <a:ext uri="{FF2B5EF4-FFF2-40B4-BE49-F238E27FC236}">
                <a16:creationId xmlns:a16="http://schemas.microsoft.com/office/drawing/2014/main" id="{7F9DFC14-3A4C-DA40-9A51-C25C04A9DB2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88D878BA-208F-0540-B64C-294599E1D8DB}"/>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ectangle 16">
            <a:extLst>
              <a:ext uri="{FF2B5EF4-FFF2-40B4-BE49-F238E27FC236}">
                <a16:creationId xmlns:a16="http://schemas.microsoft.com/office/drawing/2014/main" id="{BB4CEC94-0CC7-3E43-B867-E0C706F95599}"/>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52D8BDD8-6058-CB4F-B6B2-4815A6269B22}"/>
              </a:ext>
            </a:extLst>
          </p:cNvPr>
          <p:cNvSpPr/>
          <p:nvPr userDrawn="1"/>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18511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5" grpId="0" animBg="1"/>
      <p:bldP spid="18" grpId="0" animBg="1"/>
    </p:bld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April 21, 2026</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pic>
        <p:nvPicPr>
          <p:cNvPr id="19" name="Picture 18" descr="Screen of a cell phone&#10;&#10;Description generated with high confidence">
            <a:extLst>
              <a:ext uri="{FF2B5EF4-FFF2-40B4-BE49-F238E27FC236}">
                <a16:creationId xmlns:a16="http://schemas.microsoft.com/office/drawing/2014/main" id="{C14E64ED-D82A-E94B-8106-DA2346312A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20" name="Picture 19" descr="Screen of a cell phone&#10;&#10;Description generated with high confidence">
            <a:extLst>
              <a:ext uri="{FF2B5EF4-FFF2-40B4-BE49-F238E27FC236}">
                <a16:creationId xmlns:a16="http://schemas.microsoft.com/office/drawing/2014/main" id="{C5F89FC2-1335-844A-89F8-B64805FE0D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21" name="Picture 20" descr="Screen of a cell phone&#10;&#10;Description generated with high confidence">
            <a:extLst>
              <a:ext uri="{FF2B5EF4-FFF2-40B4-BE49-F238E27FC236}">
                <a16:creationId xmlns:a16="http://schemas.microsoft.com/office/drawing/2014/main" id="{CEB53052-A812-154C-82D3-A576AEB784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Tree>
    <p:extLst>
      <p:ext uri="{BB962C8B-B14F-4D97-AF65-F5344CB8AC3E}">
        <p14:creationId xmlns:p14="http://schemas.microsoft.com/office/powerpoint/2010/main" val="227025303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420412793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7C73D4F-6D13-AA4D-93B0-25BF30BC1BD3}"/>
              </a:ext>
            </a:extLst>
          </p:cNvPr>
          <p:cNvSpPr/>
          <p:nvPr/>
        </p:nvSpPr>
        <p:spPr>
          <a:xfrm>
            <a:off x="0" y="0"/>
            <a:ext cx="6378677" cy="6786563"/>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49359542-814C-6347-891F-A2B393B41189}"/>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BA11F8B0-00DA-1F45-B92D-2BDCD2E50BF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8FFC6FF2-610A-0340-B9DA-9B7BD6DFC221}"/>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84901310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April 21, 2026</a:t>
            </a:r>
            <a:endParaRPr lang="en-US" noProof="0" dirty="0"/>
          </a:p>
        </p:txBody>
      </p:sp>
      <p:sp>
        <p:nvSpPr>
          <p:cNvPr id="11" name="Rectangle 10">
            <a:extLst>
              <a:ext uri="{FF2B5EF4-FFF2-40B4-BE49-F238E27FC236}">
                <a16:creationId xmlns:a16="http://schemas.microsoft.com/office/drawing/2014/main" id="{65F192CB-47D2-6E4C-8E35-947709B4278C}"/>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2" name="Rectangle 11">
            <a:extLst>
              <a:ext uri="{FF2B5EF4-FFF2-40B4-BE49-F238E27FC236}">
                <a16:creationId xmlns:a16="http://schemas.microsoft.com/office/drawing/2014/main" id="{A17C4B32-6192-9B4E-A901-A7F940BEAC06}"/>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56CB84E2-425A-3D4E-ABCA-2C453057436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CEFB7BBF-5E10-9D4E-B50E-7708991746F4}"/>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85350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1+#ppt_w/2"/>
                                          </p:val>
                                        </p:tav>
                                        <p:tav tm="100000">
                                          <p:val>
                                            <p:strVal val="#ppt_x"/>
                                          </p:val>
                                        </p:tav>
                                      </p:tavLst>
                                    </p:anim>
                                    <p:anim calcmode="lin" valueType="num">
                                      <p:cBhvr additive="base">
                                        <p:cTn id="13"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643C21-E9BF-6647-A696-FABCDF464008}"/>
              </a:ext>
            </a:extLst>
          </p:cNvPr>
          <p:cNvSpPr/>
          <p:nvPr/>
        </p:nvSpPr>
        <p:spPr>
          <a:xfrm>
            <a:off x="5353050" y="1"/>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April 21, 2026</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Rectangle 9">
            <a:extLst>
              <a:ext uri="{FF2B5EF4-FFF2-40B4-BE49-F238E27FC236}">
                <a16:creationId xmlns:a16="http://schemas.microsoft.com/office/drawing/2014/main" id="{E3DE8D63-C4DA-6445-AA33-5E3BEEA69181}"/>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39906971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2F27E34-6C11-6740-A3CA-404D8D06899A}"/>
              </a:ext>
            </a:extLst>
          </p:cNvPr>
          <p:cNvSpPr/>
          <p:nvPr/>
        </p:nvSpPr>
        <p:spPr>
          <a:xfrm>
            <a:off x="5353050" y="1"/>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April 21, 2026</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Rectangle 9">
            <a:extLst>
              <a:ext uri="{FF2B5EF4-FFF2-40B4-BE49-F238E27FC236}">
                <a16:creationId xmlns:a16="http://schemas.microsoft.com/office/drawing/2014/main" id="{EEC5CDE3-6D07-CB4A-8D23-6EAF8275ACCB}"/>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15602666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7094269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1831023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55425668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1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April 21, 2026</a:t>
            </a:r>
            <a:endParaRPr lang="en-US" noProof="0" dirty="0"/>
          </a:p>
        </p:txBody>
      </p:sp>
    </p:spTree>
    <p:extLst>
      <p:ext uri="{BB962C8B-B14F-4D97-AF65-F5344CB8AC3E}">
        <p14:creationId xmlns:p14="http://schemas.microsoft.com/office/powerpoint/2010/main" val="2851344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April 21, 2026</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83085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1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Reporting and Certification v1.0 April 21,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98698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72198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1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4164539596"/>
      </p:ext>
    </p:extLst>
  </p:cSld>
  <p:clrMapOvr>
    <a:overrideClrMapping bg1="lt1" tx1="dk1" bg2="lt2" tx2="dk2" accent1="accent1" accent2="accent2" accent3="accent3" accent4="accent4" accent5="accent5" accent6="accent6" hlink="hlink" folHlink="folHlink"/>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1_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April 21, 2026</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354392074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Reporting and Certification v1.0 April 21, 2026</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58613789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1_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74300528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April 21, 2026</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8114881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April 21, 2026</a:t>
            </a:r>
          </a:p>
        </p:txBody>
      </p:sp>
    </p:spTree>
    <p:extLst>
      <p:ext uri="{BB962C8B-B14F-4D97-AF65-F5344CB8AC3E}">
        <p14:creationId xmlns:p14="http://schemas.microsoft.com/office/powerpoint/2010/main" val="418683493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84802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1_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April 21, 2026</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71713559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46309725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April 21, 2026</a:t>
            </a:r>
            <a:endParaRPr lang="en-US" noProof="0" dirty="0"/>
          </a:p>
        </p:txBody>
      </p:sp>
    </p:spTree>
    <p:extLst>
      <p:ext uri="{BB962C8B-B14F-4D97-AF65-F5344CB8AC3E}">
        <p14:creationId xmlns:p14="http://schemas.microsoft.com/office/powerpoint/2010/main" val="335362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April 21, 2026</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51168955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April 21, 2026</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291276957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CD2B1-C0F7-FC40-A1A9-CAA0340A0B3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28532B4-6C0D-CE41-AF54-EA49C84452BE}"/>
              </a:ext>
            </a:extLst>
          </p:cNvPr>
          <p:cNvSpPr>
            <a:spLocks noGrp="1"/>
          </p:cNvSpPr>
          <p:nvPr>
            <p:ph type="sldNum" sz="quarter" idx="10"/>
          </p:nvPr>
        </p:nvSpPr>
        <p:spPr/>
        <p:txBody>
          <a:bodyPr/>
          <a:lstStyle/>
          <a:p>
            <a:fld id="{4B73C415-D670-4716-A5EC-CC4D52CA2BAC}" type="slidenum">
              <a:rPr lang="en-US" noProof="0" smtClean="0"/>
              <a:pPr/>
              <a:t>‹#›</a:t>
            </a:fld>
            <a:endParaRPr lang="en-US" noProof="0" dirty="0"/>
          </a:p>
        </p:txBody>
      </p:sp>
      <p:sp>
        <p:nvSpPr>
          <p:cNvPr id="4" name="Footer Placeholder 3">
            <a:extLst>
              <a:ext uri="{FF2B5EF4-FFF2-40B4-BE49-F238E27FC236}">
                <a16:creationId xmlns:a16="http://schemas.microsoft.com/office/drawing/2014/main" id="{1010238D-394C-7247-9483-B244245177FF}"/>
              </a:ext>
            </a:extLst>
          </p:cNvPr>
          <p:cNvSpPr>
            <a:spLocks noGrp="1"/>
          </p:cNvSpPr>
          <p:nvPr>
            <p:ph type="ftr" sz="quarter" idx="11"/>
          </p:nvPr>
        </p:nvSpPr>
        <p:spPr/>
        <p:txBody>
          <a:bodyPr/>
          <a:lstStyle/>
          <a:p>
            <a:r>
              <a:rPr lang="en-US" noProof="0"/>
              <a:t>EOY 1 Reporting and Certification v1.0 April 21, 2026</a:t>
            </a:r>
            <a:endParaRPr lang="en-US" noProof="0" dirty="0"/>
          </a:p>
        </p:txBody>
      </p:sp>
      <p:grpSp>
        <p:nvGrpSpPr>
          <p:cNvPr id="5" name="Group 4">
            <a:extLst>
              <a:ext uri="{FF2B5EF4-FFF2-40B4-BE49-F238E27FC236}">
                <a16:creationId xmlns:a16="http://schemas.microsoft.com/office/drawing/2014/main" id="{11E1E561-2636-DB40-A423-D500F8C06BED}"/>
              </a:ext>
            </a:extLst>
          </p:cNvPr>
          <p:cNvGrpSpPr/>
          <p:nvPr userDrawn="1"/>
        </p:nvGrpSpPr>
        <p:grpSpPr>
          <a:xfrm>
            <a:off x="432000" y="1070708"/>
            <a:ext cx="11515505" cy="5127869"/>
            <a:chOff x="533399" y="965201"/>
            <a:chExt cx="11319933" cy="4544482"/>
          </a:xfrm>
        </p:grpSpPr>
        <p:sp>
          <p:nvSpPr>
            <p:cNvPr id="6" name="Rectangle 5">
              <a:extLst>
                <a:ext uri="{FF2B5EF4-FFF2-40B4-BE49-F238E27FC236}">
                  <a16:creationId xmlns:a16="http://schemas.microsoft.com/office/drawing/2014/main" id="{819550CD-B63E-E84C-B26A-46480153C00D}"/>
                </a:ext>
              </a:extLst>
            </p:cNvPr>
            <p:cNvSpPr/>
            <p:nvPr/>
          </p:nvSpPr>
          <p:spPr>
            <a:xfrm>
              <a:off x="533399" y="965201"/>
              <a:ext cx="11319933" cy="3632200"/>
            </a:xfrm>
            <a:prstGeom prst="rect">
              <a:avLst/>
            </a:prstGeom>
            <a:gradFill>
              <a:gsLst>
                <a:gs pos="0">
                  <a:schemeClr val="accent1">
                    <a:lumMod val="5000"/>
                    <a:lumOff val="95000"/>
                  </a:schemeClr>
                </a:gs>
                <a:gs pos="35000">
                  <a:schemeClr val="accent1">
                    <a:lumMod val="45000"/>
                    <a:lumOff val="55000"/>
                  </a:schemeClr>
                </a:gs>
                <a:gs pos="71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 Diagonal Corner Rectangle 6">
              <a:extLst>
                <a:ext uri="{FF2B5EF4-FFF2-40B4-BE49-F238E27FC236}">
                  <a16:creationId xmlns:a16="http://schemas.microsoft.com/office/drawing/2014/main" id="{F889CA35-CD69-9C40-8583-FDB07A6D3587}"/>
                </a:ext>
              </a:extLst>
            </p:cNvPr>
            <p:cNvSpPr/>
            <p:nvPr/>
          </p:nvSpPr>
          <p:spPr>
            <a:xfrm>
              <a:off x="533399" y="3122083"/>
              <a:ext cx="11319933" cy="2387600"/>
            </a:xfrm>
            <a:prstGeom prst="round2DiagRect">
              <a:avLst/>
            </a:prstGeom>
            <a:gradFill flip="none" rotWithShape="1">
              <a:gsLst>
                <a:gs pos="28000">
                  <a:srgbClr val="FF735E"/>
                </a:gs>
                <a:gs pos="0">
                  <a:schemeClr val="accent2">
                    <a:lumMod val="0"/>
                    <a:lumOff val="100000"/>
                  </a:schemeClr>
                </a:gs>
                <a:gs pos="100000">
                  <a:schemeClr val="accent2">
                    <a:lumMod val="10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1549173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0386751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April 21,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99675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April 21,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877188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April 21, 2026</a:t>
            </a:r>
          </a:p>
        </p:txBody>
      </p:sp>
    </p:spTree>
    <p:extLst>
      <p:ext uri="{BB962C8B-B14F-4D97-AF65-F5344CB8AC3E}">
        <p14:creationId xmlns:p14="http://schemas.microsoft.com/office/powerpoint/2010/main" val="1495666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1 Reporting and Certification v1.0 April 21, 2026</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11429639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EOY 1 Reporting and Certification v1.0 April 21, 2026</a:t>
            </a:r>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a:solidFill>
                <a:schemeClr val="tx1">
                  <a:lumMod val="75000"/>
                  <a:lumOff val="25000"/>
                </a:schemeClr>
              </a:solidFill>
            </a:endParaRPr>
          </a:p>
        </p:txBody>
      </p:sp>
    </p:spTree>
    <p:extLst>
      <p:ext uri="{BB962C8B-B14F-4D97-AF65-F5344CB8AC3E}">
        <p14:creationId xmlns:p14="http://schemas.microsoft.com/office/powerpoint/2010/main" val="13806680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6840F2-72F3-064D-AC4B-877E0689E3BC}"/>
              </a:ext>
            </a:extLst>
          </p:cNvPr>
          <p:cNvPicPr>
            <a:picLocks noChangeAspect="1"/>
          </p:cNvPicPr>
          <p:nvPr/>
        </p:nvPicPr>
        <p:blipFill>
          <a:blip r:embed="rId2"/>
          <a:stretch>
            <a:fillRect/>
          </a:stretch>
        </p:blipFill>
        <p:spPr>
          <a:xfrm>
            <a:off x="0" y="0"/>
            <a:ext cx="12192001" cy="6858001"/>
          </a:xfrm>
          <a:prstGeom prst="rect">
            <a:avLst/>
          </a:prstGeom>
        </p:spPr>
      </p:pic>
    </p:spTree>
    <p:extLst>
      <p:ext uri="{BB962C8B-B14F-4D97-AF65-F5344CB8AC3E}">
        <p14:creationId xmlns:p14="http://schemas.microsoft.com/office/powerpoint/2010/main" val="29515332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2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2475510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274609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April 21, 2026</a:t>
            </a:r>
          </a:p>
        </p:txBody>
      </p:sp>
    </p:spTree>
    <p:extLst>
      <p:ext uri="{BB962C8B-B14F-4D97-AF65-F5344CB8AC3E}">
        <p14:creationId xmlns:p14="http://schemas.microsoft.com/office/powerpoint/2010/main" val="1069877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1167651263"/>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four">
    <p:spTree>
      <p:nvGrpSpPr>
        <p:cNvPr id="1" name=""/>
        <p:cNvGrpSpPr/>
        <p:nvPr/>
      </p:nvGrpSpPr>
      <p:grpSpPr>
        <a:xfrm>
          <a:off x="0" y="0"/>
          <a:ext cx="0" cy="0"/>
          <a:chOff x="0" y="0"/>
          <a:chExt cx="0" cy="0"/>
        </a:xfrm>
      </p:grpSpPr>
      <p:sp>
        <p:nvSpPr>
          <p:cNvPr id="34" name="Text Placeholder 29">
            <a:extLst>
              <a:ext uri="{FF2B5EF4-FFF2-40B4-BE49-F238E27FC236}">
                <a16:creationId xmlns:a16="http://schemas.microsoft.com/office/drawing/2014/main" id="{7E09C742-5D77-43A5-A33A-73D138825CCF}"/>
              </a:ext>
            </a:extLst>
          </p:cNvPr>
          <p:cNvSpPr>
            <a:spLocks noGrp="1"/>
          </p:cNvSpPr>
          <p:nvPr>
            <p:ph type="body" sz="quarter" idx="15" hasCustomPrompt="1"/>
          </p:nvPr>
        </p:nvSpPr>
        <p:spPr>
          <a:xfrm>
            <a:off x="520299" y="4191996"/>
            <a:ext cx="2299102"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a:t>
            </a:r>
          </a:p>
        </p:txBody>
      </p:sp>
      <p:sp>
        <p:nvSpPr>
          <p:cNvPr id="35" name="Text Placeholder 29">
            <a:extLst>
              <a:ext uri="{FF2B5EF4-FFF2-40B4-BE49-F238E27FC236}">
                <a16:creationId xmlns:a16="http://schemas.microsoft.com/office/drawing/2014/main" id="{878C8350-ACA7-4A8E-B350-5311BA064629}"/>
              </a:ext>
            </a:extLst>
          </p:cNvPr>
          <p:cNvSpPr>
            <a:spLocks noGrp="1"/>
          </p:cNvSpPr>
          <p:nvPr>
            <p:ph type="body" sz="quarter" idx="16" hasCustomPrompt="1"/>
          </p:nvPr>
        </p:nvSpPr>
        <p:spPr>
          <a:xfrm>
            <a:off x="3569300" y="4191996"/>
            <a:ext cx="2299103"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a:t>
            </a:r>
          </a:p>
        </p:txBody>
      </p:sp>
      <p:sp>
        <p:nvSpPr>
          <p:cNvPr id="36" name="Text Placeholder 29">
            <a:extLst>
              <a:ext uri="{FF2B5EF4-FFF2-40B4-BE49-F238E27FC236}">
                <a16:creationId xmlns:a16="http://schemas.microsoft.com/office/drawing/2014/main" id="{F2A8EB81-781B-48A6-AEC3-3C6467F831A7}"/>
              </a:ext>
            </a:extLst>
          </p:cNvPr>
          <p:cNvSpPr>
            <a:spLocks noGrp="1"/>
          </p:cNvSpPr>
          <p:nvPr>
            <p:ph type="body" sz="quarter" idx="17" hasCustomPrompt="1"/>
          </p:nvPr>
        </p:nvSpPr>
        <p:spPr>
          <a:xfrm>
            <a:off x="6616299" y="4191996"/>
            <a:ext cx="2299102"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a:t>
            </a:r>
          </a:p>
        </p:txBody>
      </p:sp>
      <p:sp>
        <p:nvSpPr>
          <p:cNvPr id="37" name="Text Placeholder 29">
            <a:extLst>
              <a:ext uri="{FF2B5EF4-FFF2-40B4-BE49-F238E27FC236}">
                <a16:creationId xmlns:a16="http://schemas.microsoft.com/office/drawing/2014/main" id="{A9EE98B1-8D2A-449C-96EF-F184DF610708}"/>
              </a:ext>
            </a:extLst>
          </p:cNvPr>
          <p:cNvSpPr>
            <a:spLocks noGrp="1"/>
          </p:cNvSpPr>
          <p:nvPr>
            <p:ph type="body" sz="quarter" idx="18" hasCustomPrompt="1"/>
          </p:nvPr>
        </p:nvSpPr>
        <p:spPr>
          <a:xfrm>
            <a:off x="9656633" y="4191996"/>
            <a:ext cx="2306767" cy="693081"/>
          </a:xfrm>
        </p:spPr>
        <p:txBody>
          <a:bodyPr lIns="0" rIns="0" anchor="b">
            <a:noAutofit/>
          </a:bodyPr>
          <a:lstStyle>
            <a:lvl1pPr marL="0" indent="0">
              <a:buNone/>
              <a:defRPr sz="2000" b="1">
                <a:solidFill>
                  <a:schemeClr val="accent5"/>
                </a:solidFill>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a:t>
            </a:r>
          </a:p>
        </p:txBody>
      </p:sp>
      <p:sp>
        <p:nvSpPr>
          <p:cNvPr id="48" name="Picture Placeholder 47">
            <a:extLst>
              <a:ext uri="{FF2B5EF4-FFF2-40B4-BE49-F238E27FC236}">
                <a16:creationId xmlns:a16="http://schemas.microsoft.com/office/drawing/2014/main" id="{8484A25E-AE23-40DD-A3BE-DA02A03AEA90}"/>
              </a:ext>
            </a:extLst>
          </p:cNvPr>
          <p:cNvSpPr>
            <a:spLocks noGrp="1"/>
          </p:cNvSpPr>
          <p:nvPr>
            <p:ph type="pic" sz="quarter" idx="19"/>
          </p:nvPr>
        </p:nvSpPr>
        <p:spPr>
          <a:xfrm>
            <a:off x="520298" y="2211773"/>
            <a:ext cx="1871210" cy="1871210"/>
          </a:xfrm>
        </p:spPr>
        <p:txBody>
          <a:bodyPr>
            <a:normAutofit/>
          </a:bodyPr>
          <a:lstStyle>
            <a:lvl1pPr marL="0" indent="0">
              <a:buNone/>
              <a:defRPr sz="1000"/>
            </a:lvl1pPr>
          </a:lstStyle>
          <a:p>
            <a:r>
              <a:rPr lang="en-US"/>
              <a:t>Click icon to add picture</a:t>
            </a:r>
          </a:p>
        </p:txBody>
      </p:sp>
      <p:sp>
        <p:nvSpPr>
          <p:cNvPr id="49" name="Picture Placeholder 47">
            <a:extLst>
              <a:ext uri="{FF2B5EF4-FFF2-40B4-BE49-F238E27FC236}">
                <a16:creationId xmlns:a16="http://schemas.microsoft.com/office/drawing/2014/main" id="{A29E5169-BCAD-4547-9CE2-A20078F01E19}"/>
              </a:ext>
            </a:extLst>
          </p:cNvPr>
          <p:cNvSpPr>
            <a:spLocks noGrp="1"/>
          </p:cNvSpPr>
          <p:nvPr>
            <p:ph type="pic" sz="quarter" idx="20"/>
          </p:nvPr>
        </p:nvSpPr>
        <p:spPr>
          <a:xfrm>
            <a:off x="3568298" y="2211773"/>
            <a:ext cx="1871210" cy="1871210"/>
          </a:xfrm>
        </p:spPr>
        <p:txBody>
          <a:bodyPr>
            <a:normAutofit/>
          </a:bodyPr>
          <a:lstStyle>
            <a:lvl1pPr marL="0" indent="0">
              <a:buNone/>
              <a:defRPr sz="1000"/>
            </a:lvl1pPr>
          </a:lstStyle>
          <a:p>
            <a:r>
              <a:rPr lang="en-US"/>
              <a:t>Click icon to add picture</a:t>
            </a:r>
          </a:p>
        </p:txBody>
      </p:sp>
      <p:sp>
        <p:nvSpPr>
          <p:cNvPr id="50" name="Picture Placeholder 47">
            <a:extLst>
              <a:ext uri="{FF2B5EF4-FFF2-40B4-BE49-F238E27FC236}">
                <a16:creationId xmlns:a16="http://schemas.microsoft.com/office/drawing/2014/main" id="{A101710F-0F09-47D0-834B-8D89EDB95FF8}"/>
              </a:ext>
            </a:extLst>
          </p:cNvPr>
          <p:cNvSpPr>
            <a:spLocks noGrp="1"/>
          </p:cNvSpPr>
          <p:nvPr>
            <p:ph type="pic" sz="quarter" idx="21"/>
          </p:nvPr>
        </p:nvSpPr>
        <p:spPr>
          <a:xfrm>
            <a:off x="6616298" y="2211773"/>
            <a:ext cx="1871210" cy="1871210"/>
          </a:xfrm>
        </p:spPr>
        <p:txBody>
          <a:bodyPr>
            <a:normAutofit/>
          </a:bodyPr>
          <a:lstStyle>
            <a:lvl1pPr marL="0" indent="0">
              <a:buNone/>
              <a:defRPr sz="1000"/>
            </a:lvl1pPr>
          </a:lstStyle>
          <a:p>
            <a:r>
              <a:rPr lang="en-US"/>
              <a:t>Click icon to add picture</a:t>
            </a:r>
          </a:p>
        </p:txBody>
      </p:sp>
      <p:sp>
        <p:nvSpPr>
          <p:cNvPr id="51" name="Picture Placeholder 47">
            <a:extLst>
              <a:ext uri="{FF2B5EF4-FFF2-40B4-BE49-F238E27FC236}">
                <a16:creationId xmlns:a16="http://schemas.microsoft.com/office/drawing/2014/main" id="{5FAFAEF7-2532-42BC-9CA3-D109538AC877}"/>
              </a:ext>
            </a:extLst>
          </p:cNvPr>
          <p:cNvSpPr>
            <a:spLocks noGrp="1"/>
          </p:cNvSpPr>
          <p:nvPr>
            <p:ph type="pic" sz="quarter" idx="22"/>
          </p:nvPr>
        </p:nvSpPr>
        <p:spPr>
          <a:xfrm>
            <a:off x="9667307" y="2211773"/>
            <a:ext cx="1871210" cy="1871210"/>
          </a:xfrm>
        </p:spPr>
        <p:txBody>
          <a:bodyPr>
            <a:normAutofit/>
          </a:bodyPr>
          <a:lstStyle>
            <a:lvl1pPr marL="0" indent="0">
              <a:buNone/>
              <a:defRPr sz="1000"/>
            </a:lvl1pPr>
          </a:lstStyle>
          <a:p>
            <a:r>
              <a:rPr lang="en-US"/>
              <a:t>Click icon to add picture</a:t>
            </a:r>
          </a:p>
        </p:txBody>
      </p:sp>
      <p:sp>
        <p:nvSpPr>
          <p:cNvPr id="55" name="Text Placeholder 29">
            <a:extLst>
              <a:ext uri="{FF2B5EF4-FFF2-40B4-BE49-F238E27FC236}">
                <a16:creationId xmlns:a16="http://schemas.microsoft.com/office/drawing/2014/main" id="{C0B3A230-8B78-438B-8350-7C8430DEEFFC}"/>
              </a:ext>
            </a:extLst>
          </p:cNvPr>
          <p:cNvSpPr>
            <a:spLocks noGrp="1"/>
          </p:cNvSpPr>
          <p:nvPr>
            <p:ph type="body" sz="quarter" idx="24" hasCustomPrompt="1"/>
          </p:nvPr>
        </p:nvSpPr>
        <p:spPr>
          <a:xfrm>
            <a:off x="520299" y="4939990"/>
            <a:ext cx="2299102"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a:t>
            </a:r>
          </a:p>
        </p:txBody>
      </p:sp>
      <p:sp>
        <p:nvSpPr>
          <p:cNvPr id="56" name="Text Placeholder 29">
            <a:extLst>
              <a:ext uri="{FF2B5EF4-FFF2-40B4-BE49-F238E27FC236}">
                <a16:creationId xmlns:a16="http://schemas.microsoft.com/office/drawing/2014/main" id="{ED6E9576-E633-4CDE-B44E-7E810BB8B41B}"/>
              </a:ext>
            </a:extLst>
          </p:cNvPr>
          <p:cNvSpPr>
            <a:spLocks noGrp="1"/>
          </p:cNvSpPr>
          <p:nvPr>
            <p:ph type="body" sz="quarter" idx="25" hasCustomPrompt="1"/>
          </p:nvPr>
        </p:nvSpPr>
        <p:spPr>
          <a:xfrm>
            <a:off x="3568881" y="4939990"/>
            <a:ext cx="2299103"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a:t>
            </a:r>
          </a:p>
        </p:txBody>
      </p:sp>
      <p:sp>
        <p:nvSpPr>
          <p:cNvPr id="57" name="Text Placeholder 29">
            <a:extLst>
              <a:ext uri="{FF2B5EF4-FFF2-40B4-BE49-F238E27FC236}">
                <a16:creationId xmlns:a16="http://schemas.microsoft.com/office/drawing/2014/main" id="{839F3D9E-A504-4099-B225-3C7C0823F184}"/>
              </a:ext>
            </a:extLst>
          </p:cNvPr>
          <p:cNvSpPr>
            <a:spLocks noGrp="1"/>
          </p:cNvSpPr>
          <p:nvPr>
            <p:ph type="body" sz="quarter" idx="26" hasCustomPrompt="1"/>
          </p:nvPr>
        </p:nvSpPr>
        <p:spPr>
          <a:xfrm>
            <a:off x="6616299" y="4939990"/>
            <a:ext cx="2299102"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a:t>
            </a:r>
          </a:p>
        </p:txBody>
      </p:sp>
      <p:sp>
        <p:nvSpPr>
          <p:cNvPr id="58" name="Text Placeholder 29">
            <a:extLst>
              <a:ext uri="{FF2B5EF4-FFF2-40B4-BE49-F238E27FC236}">
                <a16:creationId xmlns:a16="http://schemas.microsoft.com/office/drawing/2014/main" id="{0ACDF000-4FBF-40D1-A089-C38F77F41878}"/>
              </a:ext>
            </a:extLst>
          </p:cNvPr>
          <p:cNvSpPr>
            <a:spLocks noGrp="1"/>
          </p:cNvSpPr>
          <p:nvPr>
            <p:ph type="body" sz="quarter" idx="27" hasCustomPrompt="1"/>
          </p:nvPr>
        </p:nvSpPr>
        <p:spPr>
          <a:xfrm>
            <a:off x="9656633" y="4939990"/>
            <a:ext cx="2306767" cy="419100"/>
          </a:xfrm>
        </p:spPr>
        <p:txBody>
          <a:bodyPr lIns="0" rIns="0">
            <a:noAutofit/>
          </a:bodyPr>
          <a:lstStyle>
            <a:lvl1pPr marL="0" indent="0">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a:t>
            </a:r>
          </a:p>
        </p:txBody>
      </p:sp>
      <p:sp>
        <p:nvSpPr>
          <p:cNvPr id="2" name="Title 1">
            <a:extLst>
              <a:ext uri="{FF2B5EF4-FFF2-40B4-BE49-F238E27FC236}">
                <a16:creationId xmlns:a16="http://schemas.microsoft.com/office/drawing/2014/main" id="{FF3C5B4E-B37A-42FE-AD0A-48A006152D6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4632943"/>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April 21, 2026</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2389054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4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2676156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April 21, 2026</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4206620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3_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2670308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_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2901909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183010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April 21, 2026</a:t>
            </a:r>
          </a:p>
        </p:txBody>
      </p:sp>
    </p:spTree>
    <p:extLst>
      <p:ext uri="{BB962C8B-B14F-4D97-AF65-F5344CB8AC3E}">
        <p14:creationId xmlns:p14="http://schemas.microsoft.com/office/powerpoint/2010/main" val="28698338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April 21,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262762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April 21,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5899678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8520831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97693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April 21, 2026</a:t>
            </a:r>
          </a:p>
        </p:txBody>
      </p:sp>
    </p:spTree>
    <p:extLst>
      <p:ext uri="{BB962C8B-B14F-4D97-AF65-F5344CB8AC3E}">
        <p14:creationId xmlns:p14="http://schemas.microsoft.com/office/powerpoint/2010/main" val="4329013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April 21, 2026</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56259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40648382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9630494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6318700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8970776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3571637230"/>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April 21,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12370218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5752856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9916784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April 21,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8960820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9335291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April 21,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867231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54662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Reporting and Certification v1.0 April 21, 2026</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259626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0527973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April 21,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5413901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0729343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5816302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April 21,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7608854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15548550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Reporting and Certification v1.0 April 21, 2026</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9277073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3192311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April 21,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161921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0408431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10123527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2250939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0" y="0"/>
            <a:ext cx="12192000" cy="636536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32000" y="1"/>
            <a:ext cx="11760000" cy="6365362"/>
          </a:xfrm>
          <a:prstGeom prst="rect">
            <a:avLst/>
          </a:prstGeom>
          <a:gradFill>
            <a:gsLst>
              <a:gs pos="36000">
                <a:schemeClr val="tx1">
                  <a:alpha val="60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April 21, 2026</a:t>
            </a:r>
          </a:p>
        </p:txBody>
      </p:sp>
    </p:spTree>
    <p:extLst>
      <p:ext uri="{BB962C8B-B14F-4D97-AF65-F5344CB8AC3E}">
        <p14:creationId xmlns:p14="http://schemas.microsoft.com/office/powerpoint/2010/main" val="6389701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April 21,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2266092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April 21, 2026</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26245475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8863" y="1617133"/>
            <a:ext cx="11494169" cy="3632199"/>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5321819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Sing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5" name="Content Placeholder 4"/>
          <p:cNvSpPr>
            <a:spLocks noGrp="1"/>
          </p:cNvSpPr>
          <p:nvPr>
            <p:ph sz="quarter" idx="11"/>
          </p:nvPr>
        </p:nvSpPr>
        <p:spPr>
          <a:xfrm>
            <a:off x="414869" y="1837510"/>
            <a:ext cx="11353798" cy="43542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5">
            <a:extLst>
              <a:ext uri="{FF2B5EF4-FFF2-40B4-BE49-F238E27FC236}">
                <a16:creationId xmlns:a16="http://schemas.microsoft.com/office/drawing/2014/main" id="{8DDBD57F-794F-49C4-8219-BDB0DE5F1D55}"/>
              </a:ext>
            </a:extLst>
          </p:cNvPr>
          <p:cNvSpPr>
            <a:spLocks noGrp="1"/>
          </p:cNvSpPr>
          <p:nvPr>
            <p:ph type="ftr" sz="quarter" idx="12"/>
          </p:nvPr>
        </p:nvSpPr>
        <p:spPr>
          <a:xfrm>
            <a:off x="5550160" y="6383066"/>
            <a:ext cx="2128935" cy="365125"/>
          </a:xfrm>
        </p:spPr>
        <p:txBody>
          <a:bodyPr/>
          <a:lstStyle/>
          <a:p>
            <a:r>
              <a:rPr lang="en-US"/>
              <a:t>EOY 1 Reporting and Certification v1.0 April 21, 2026</a:t>
            </a:r>
          </a:p>
        </p:txBody>
      </p:sp>
    </p:spTree>
    <p:extLst>
      <p:ext uri="{BB962C8B-B14F-4D97-AF65-F5344CB8AC3E}">
        <p14:creationId xmlns:p14="http://schemas.microsoft.com/office/powerpoint/2010/main" val="32374017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EOY 1 Reporting and Certification v1.0 April 21, 2026</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13362238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8" name="Rectangle 7">
            <a:extLst>
              <a:ext uri="{FF2B5EF4-FFF2-40B4-BE49-F238E27FC236}">
                <a16:creationId xmlns:a16="http://schemas.microsoft.com/office/drawing/2014/main" id="{FA890453-E3C2-9B4A-9CA5-BC2E5BD2FB23}"/>
              </a:ext>
            </a:extLst>
          </p:cNvPr>
          <p:cNvSpPr/>
          <p:nvPr/>
        </p:nvSpPr>
        <p:spPr>
          <a:xfrm>
            <a:off x="0" y="0"/>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9" name="Rectangle 8">
            <a:extLst>
              <a:ext uri="{FF2B5EF4-FFF2-40B4-BE49-F238E27FC236}">
                <a16:creationId xmlns:a16="http://schemas.microsoft.com/office/drawing/2014/main" id="{FD46A3C6-3935-F64B-AC62-CEC0D48E4AB8}"/>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9014EE28-968B-3640-A730-81F78BC614D7}"/>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6743D031-1EA8-D844-A7A6-4BF16E81F017}"/>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9425240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Rectangle 7">
            <a:extLst>
              <a:ext uri="{FF2B5EF4-FFF2-40B4-BE49-F238E27FC236}">
                <a16:creationId xmlns:a16="http://schemas.microsoft.com/office/drawing/2014/main" id="{DDCD3EC2-3914-DD4E-A5CF-DFDFCA34D55B}"/>
              </a:ext>
            </a:extLst>
          </p:cNvPr>
          <p:cNvSpPr/>
          <p:nvPr userDrawn="1"/>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C8BCE646-B37C-CD4D-A73B-11884B354F20}"/>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038B347A-4DE6-1D48-BCD8-072CDE317E6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468659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77450071"/>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EOY 1 Reporting and Certification v1.0 April 21, 2026</a:t>
            </a:r>
          </a:p>
        </p:txBody>
      </p:sp>
      <p:sp>
        <p:nvSpPr>
          <p:cNvPr id="10" name="Rectangle 9">
            <a:extLst>
              <a:ext uri="{FF2B5EF4-FFF2-40B4-BE49-F238E27FC236}">
                <a16:creationId xmlns:a16="http://schemas.microsoft.com/office/drawing/2014/main" id="{2CD713BD-6B78-2C49-8A69-BB78BA04A32A}"/>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F5634C57-5A05-694E-80FF-E045E8F202D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84579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EOY 1 Reporting and Certification v1.0 April 21, 2026</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
        <p:nvSpPr>
          <p:cNvPr id="9" name="Rectangle 8">
            <a:extLst>
              <a:ext uri="{FF2B5EF4-FFF2-40B4-BE49-F238E27FC236}">
                <a16:creationId xmlns:a16="http://schemas.microsoft.com/office/drawing/2014/main" id="{2D6DC4C9-6A37-0347-98FB-B3F436945E9F}"/>
              </a:ext>
            </a:extLst>
          </p:cNvPr>
          <p:cNvSpPr/>
          <p:nvPr userDrawn="1"/>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10193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2638622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9" name="Rectangle 18">
            <a:extLst>
              <a:ext uri="{FF2B5EF4-FFF2-40B4-BE49-F238E27FC236}">
                <a16:creationId xmlns:a16="http://schemas.microsoft.com/office/drawing/2014/main" id="{D5A95321-B507-AC4C-BF95-4D9A2FF3FF09}"/>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Tree>
    <p:extLst>
      <p:ext uri="{BB962C8B-B14F-4D97-AF65-F5344CB8AC3E}">
        <p14:creationId xmlns:p14="http://schemas.microsoft.com/office/powerpoint/2010/main" val="100992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Rectangle 16">
            <a:extLst>
              <a:ext uri="{FF2B5EF4-FFF2-40B4-BE49-F238E27FC236}">
                <a16:creationId xmlns:a16="http://schemas.microsoft.com/office/drawing/2014/main" id="{C4B61B78-7751-BC45-9370-EB60B68E596A}"/>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Tree>
    <p:extLst>
      <p:ext uri="{BB962C8B-B14F-4D97-AF65-F5344CB8AC3E}">
        <p14:creationId xmlns:p14="http://schemas.microsoft.com/office/powerpoint/2010/main" val="66518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pic>
        <p:nvPicPr>
          <p:cNvPr id="12" name="Picture 11">
            <a:extLst>
              <a:ext uri="{FF2B5EF4-FFF2-40B4-BE49-F238E27FC236}">
                <a16:creationId xmlns:a16="http://schemas.microsoft.com/office/drawing/2014/main" id="{88C49499-40A2-BF4B-8518-94C47469B4D6}"/>
              </a:ext>
            </a:extLst>
          </p:cNvPr>
          <p:cNvPicPr>
            <a:picLocks noChangeAspect="1"/>
          </p:cNvPicPr>
          <p:nvPr userDrawn="1"/>
        </p:nvPicPr>
        <p:blipFill>
          <a:blip r:embed="rId2"/>
          <a:stretch>
            <a:fillRect/>
          </a:stretch>
        </p:blipFill>
        <p:spPr>
          <a:xfrm>
            <a:off x="663465" y="1007667"/>
            <a:ext cx="11528535" cy="5645385"/>
          </a:xfrm>
          <a:prstGeom prst="rect">
            <a:avLst/>
          </a:prstGeom>
        </p:spPr>
      </p:pic>
    </p:spTree>
    <p:extLst>
      <p:ext uri="{BB962C8B-B14F-4D97-AF65-F5344CB8AC3E}">
        <p14:creationId xmlns:p14="http://schemas.microsoft.com/office/powerpoint/2010/main" val="3496102990"/>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April 21,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691651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946286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0251329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April 21,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cxnSp>
        <p:nvCxnSpPr>
          <p:cNvPr id="15" name="Straight Connector 14">
            <a:extLst>
              <a:ext uri="{FF2B5EF4-FFF2-40B4-BE49-F238E27FC236}">
                <a16:creationId xmlns:a16="http://schemas.microsoft.com/office/drawing/2014/main" id="{B0092EC2-0FD8-0942-922E-AB6B24AB28BF}"/>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C5C241-9A6E-D546-B6D2-62DCB2853F79}"/>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675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April 21,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30680400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35081970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EOY 1 Reporting and Certification v1.0 April 21, 2026</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898886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EOY 1 Reporting and Certification v1.0 April 21, 2026</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cxnSp>
        <p:nvCxnSpPr>
          <p:cNvPr id="16" name="Straight Connector 15" title="Divider Line">
            <a:extLst>
              <a:ext uri="{FF2B5EF4-FFF2-40B4-BE49-F238E27FC236}">
                <a16:creationId xmlns:a16="http://schemas.microsoft.com/office/drawing/2014/main" id="{3235A56A-5B13-A44C-8C6A-E33B333A8EC4}"/>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title="Divider Line">
            <a:extLst>
              <a:ext uri="{FF2B5EF4-FFF2-40B4-BE49-F238E27FC236}">
                <a16:creationId xmlns:a16="http://schemas.microsoft.com/office/drawing/2014/main" id="{C7DB57CA-0B7C-AF45-925B-609A55E58FC4}"/>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75780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3297753" y="2444052"/>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6197282"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7999"/>
            <a:ext cx="2606247" cy="723947"/>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3297753" y="1724052"/>
            <a:ext cx="2606247" cy="723947"/>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6197282" y="1727999"/>
            <a:ext cx="2606247" cy="723947"/>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4" name="Content Placeholder 2">
            <a:extLst>
              <a:ext uri="{FF2B5EF4-FFF2-40B4-BE49-F238E27FC236}">
                <a16:creationId xmlns:a16="http://schemas.microsoft.com/office/drawing/2014/main" id="{FEE084FE-A45A-CA46-BD4A-57948B3F898D}"/>
              </a:ext>
            </a:extLst>
          </p:cNvPr>
          <p:cNvSpPr>
            <a:spLocks noGrp="1"/>
          </p:cNvSpPr>
          <p:nvPr>
            <p:ph idx="33" hasCustomPrompt="1"/>
          </p:nvPr>
        </p:nvSpPr>
        <p:spPr>
          <a:xfrm>
            <a:off x="9126154"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2">
            <a:extLst>
              <a:ext uri="{FF2B5EF4-FFF2-40B4-BE49-F238E27FC236}">
                <a16:creationId xmlns:a16="http://schemas.microsoft.com/office/drawing/2014/main" id="{94958830-3C84-1640-98EB-5470ABC3A59D}"/>
              </a:ext>
            </a:extLst>
          </p:cNvPr>
          <p:cNvSpPr>
            <a:spLocks noGrp="1"/>
          </p:cNvSpPr>
          <p:nvPr>
            <p:ph idx="34" hasCustomPrompt="1"/>
          </p:nvPr>
        </p:nvSpPr>
        <p:spPr>
          <a:xfrm>
            <a:off x="9126154" y="1727999"/>
            <a:ext cx="2606247" cy="723947"/>
          </a:xfrm>
          <a:solidFill>
            <a:schemeClr val="tx1">
              <a:lumMod val="75000"/>
              <a:lumOff val="25000"/>
            </a:schemeClr>
          </a:solidFill>
          <a:ln w="28575">
            <a:solidFill>
              <a:srgbClr val="00B0F0"/>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Tree>
    <p:extLst>
      <p:ext uri="{BB962C8B-B14F-4D97-AF65-F5344CB8AC3E}">
        <p14:creationId xmlns:p14="http://schemas.microsoft.com/office/powerpoint/2010/main" val="36975245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April 21,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cxnSp>
        <p:nvCxnSpPr>
          <p:cNvPr id="35" name="Straight Arrow Connector 34">
            <a:extLst>
              <a:ext uri="{FF2B5EF4-FFF2-40B4-BE49-F238E27FC236}">
                <a16:creationId xmlns:a16="http://schemas.microsoft.com/office/drawing/2014/main" id="{CE23AF30-32BA-F34B-8E38-A2DA74ADA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92105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41929483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7023105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EOY 1 Reporting and Certification v1.0 April 21, 2026</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2831785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EOY 1 Reporting and Certification v1.0 April 21, 2026</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41036139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EOY 1 Reporting and Certification v1.0 April 21, 2026</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45564913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2.sv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34" Type="http://schemas.openxmlformats.org/officeDocument/2006/relationships/image" Target="../media/image1.png"/><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theme" Target="../theme/theme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image" Target="../media/image2.svg"/><Relationship Id="rId8"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slideLayout" Target="../slideLayouts/slideLayout103.xml"/><Relationship Id="rId39" Type="http://schemas.openxmlformats.org/officeDocument/2006/relationships/slideLayout" Target="../slideLayouts/slideLayout116.xml"/><Relationship Id="rId21" Type="http://schemas.openxmlformats.org/officeDocument/2006/relationships/slideLayout" Target="../slideLayouts/slideLayout98.xml"/><Relationship Id="rId34" Type="http://schemas.openxmlformats.org/officeDocument/2006/relationships/slideLayout" Target="../slideLayouts/slideLayout111.xml"/><Relationship Id="rId42" Type="http://schemas.openxmlformats.org/officeDocument/2006/relationships/slideLayout" Target="../slideLayouts/slideLayout119.xml"/><Relationship Id="rId47" Type="http://schemas.openxmlformats.org/officeDocument/2006/relationships/slideLayout" Target="../slideLayouts/slideLayout124.xml"/><Relationship Id="rId50" Type="http://schemas.openxmlformats.org/officeDocument/2006/relationships/image" Target="../media/image2.svg"/><Relationship Id="rId7" Type="http://schemas.openxmlformats.org/officeDocument/2006/relationships/slideLayout" Target="../slideLayouts/slideLayout8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9" Type="http://schemas.openxmlformats.org/officeDocument/2006/relationships/slideLayout" Target="../slideLayouts/slideLayout106.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32" Type="http://schemas.openxmlformats.org/officeDocument/2006/relationships/slideLayout" Target="../slideLayouts/slideLayout109.xml"/><Relationship Id="rId37" Type="http://schemas.openxmlformats.org/officeDocument/2006/relationships/slideLayout" Target="../slideLayouts/slideLayout114.xml"/><Relationship Id="rId40" Type="http://schemas.openxmlformats.org/officeDocument/2006/relationships/slideLayout" Target="../slideLayouts/slideLayout117.xml"/><Relationship Id="rId45" Type="http://schemas.openxmlformats.org/officeDocument/2006/relationships/slideLayout" Target="../slideLayouts/slideLayout122.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28" Type="http://schemas.openxmlformats.org/officeDocument/2006/relationships/slideLayout" Target="../slideLayouts/slideLayout105.xml"/><Relationship Id="rId36" Type="http://schemas.openxmlformats.org/officeDocument/2006/relationships/slideLayout" Target="../slideLayouts/slideLayout113.xml"/><Relationship Id="rId49" Type="http://schemas.openxmlformats.org/officeDocument/2006/relationships/image" Target="../media/image1.png"/><Relationship Id="rId10" Type="http://schemas.openxmlformats.org/officeDocument/2006/relationships/slideLayout" Target="../slideLayouts/slideLayout87.xml"/><Relationship Id="rId19" Type="http://schemas.openxmlformats.org/officeDocument/2006/relationships/slideLayout" Target="../slideLayouts/slideLayout96.xml"/><Relationship Id="rId31" Type="http://schemas.openxmlformats.org/officeDocument/2006/relationships/slideLayout" Target="../slideLayouts/slideLayout108.xml"/><Relationship Id="rId44" Type="http://schemas.openxmlformats.org/officeDocument/2006/relationships/slideLayout" Target="../slideLayouts/slideLayout121.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 Id="rId27" Type="http://schemas.openxmlformats.org/officeDocument/2006/relationships/slideLayout" Target="../slideLayouts/slideLayout104.xml"/><Relationship Id="rId30" Type="http://schemas.openxmlformats.org/officeDocument/2006/relationships/slideLayout" Target="../slideLayouts/slideLayout107.xml"/><Relationship Id="rId35" Type="http://schemas.openxmlformats.org/officeDocument/2006/relationships/slideLayout" Target="../slideLayouts/slideLayout112.xml"/><Relationship Id="rId43" Type="http://schemas.openxmlformats.org/officeDocument/2006/relationships/slideLayout" Target="../slideLayouts/slideLayout120.xml"/><Relationship Id="rId48" Type="http://schemas.openxmlformats.org/officeDocument/2006/relationships/theme" Target="../theme/theme3.xml"/><Relationship Id="rId8" Type="http://schemas.openxmlformats.org/officeDocument/2006/relationships/slideLayout" Target="../slideLayouts/slideLayout85.xml"/><Relationship Id="rId3" Type="http://schemas.openxmlformats.org/officeDocument/2006/relationships/slideLayout" Target="../slideLayouts/slideLayout80.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33" Type="http://schemas.openxmlformats.org/officeDocument/2006/relationships/slideLayout" Target="../slideLayouts/slideLayout110.xml"/><Relationship Id="rId38" Type="http://schemas.openxmlformats.org/officeDocument/2006/relationships/slideLayout" Target="../slideLayouts/slideLayout115.xml"/><Relationship Id="rId46" Type="http://schemas.openxmlformats.org/officeDocument/2006/relationships/slideLayout" Target="../slideLayouts/slideLayout123.xml"/><Relationship Id="rId20" Type="http://schemas.openxmlformats.org/officeDocument/2006/relationships/slideLayout" Target="../slideLayouts/slideLayout97.xml"/><Relationship Id="rId41" Type="http://schemas.openxmlformats.org/officeDocument/2006/relationships/slideLayout" Target="../slideLayouts/slideLayout118.xml"/><Relationship Id="rId1" Type="http://schemas.openxmlformats.org/officeDocument/2006/relationships/slideLayout" Target="../slideLayouts/slideLayout78.xml"/><Relationship Id="rId6" Type="http://schemas.openxmlformats.org/officeDocument/2006/relationships/slideLayout" Target="../slideLayouts/slideLayout8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26" Type="http://schemas.openxmlformats.org/officeDocument/2006/relationships/slideLayout" Target="../slideLayouts/slideLayout150.xml"/><Relationship Id="rId39" Type="http://schemas.openxmlformats.org/officeDocument/2006/relationships/slideLayout" Target="../slideLayouts/slideLayout163.xml"/><Relationship Id="rId21" Type="http://schemas.openxmlformats.org/officeDocument/2006/relationships/slideLayout" Target="../slideLayouts/slideLayout145.xml"/><Relationship Id="rId34" Type="http://schemas.openxmlformats.org/officeDocument/2006/relationships/slideLayout" Target="../slideLayouts/slideLayout158.xml"/><Relationship Id="rId42" Type="http://schemas.openxmlformats.org/officeDocument/2006/relationships/slideLayout" Target="../slideLayouts/slideLayout166.xml"/><Relationship Id="rId47" Type="http://schemas.openxmlformats.org/officeDocument/2006/relationships/slideLayout" Target="../slideLayouts/slideLayout171.xml"/><Relationship Id="rId50" Type="http://schemas.openxmlformats.org/officeDocument/2006/relationships/slideLayout" Target="../slideLayouts/slideLayout174.xml"/><Relationship Id="rId55" Type="http://schemas.openxmlformats.org/officeDocument/2006/relationships/slideLayout" Target="../slideLayouts/slideLayout179.xml"/><Relationship Id="rId7" Type="http://schemas.openxmlformats.org/officeDocument/2006/relationships/slideLayout" Target="../slideLayouts/slideLayout131.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9" Type="http://schemas.openxmlformats.org/officeDocument/2006/relationships/slideLayout" Target="../slideLayouts/slideLayout153.xml"/><Relationship Id="rId11" Type="http://schemas.openxmlformats.org/officeDocument/2006/relationships/slideLayout" Target="../slideLayouts/slideLayout135.xml"/><Relationship Id="rId24" Type="http://schemas.openxmlformats.org/officeDocument/2006/relationships/slideLayout" Target="../slideLayouts/slideLayout148.xml"/><Relationship Id="rId32" Type="http://schemas.openxmlformats.org/officeDocument/2006/relationships/slideLayout" Target="../slideLayouts/slideLayout156.xml"/><Relationship Id="rId37" Type="http://schemas.openxmlformats.org/officeDocument/2006/relationships/slideLayout" Target="../slideLayouts/slideLayout161.xml"/><Relationship Id="rId40" Type="http://schemas.openxmlformats.org/officeDocument/2006/relationships/slideLayout" Target="../slideLayouts/slideLayout164.xml"/><Relationship Id="rId45" Type="http://schemas.openxmlformats.org/officeDocument/2006/relationships/slideLayout" Target="../slideLayouts/slideLayout169.xml"/><Relationship Id="rId53" Type="http://schemas.openxmlformats.org/officeDocument/2006/relationships/slideLayout" Target="../slideLayouts/slideLayout177.xml"/><Relationship Id="rId58" Type="http://schemas.openxmlformats.org/officeDocument/2006/relationships/slideLayout" Target="../slideLayouts/slideLayout182.xml"/><Relationship Id="rId5" Type="http://schemas.openxmlformats.org/officeDocument/2006/relationships/slideLayout" Target="../slideLayouts/slideLayout129.xml"/><Relationship Id="rId61" Type="http://schemas.openxmlformats.org/officeDocument/2006/relationships/image" Target="../media/image2.svg"/><Relationship Id="rId19" Type="http://schemas.openxmlformats.org/officeDocument/2006/relationships/slideLayout" Target="../slideLayouts/slideLayout143.xml"/><Relationship Id="rId14" Type="http://schemas.openxmlformats.org/officeDocument/2006/relationships/slideLayout" Target="../slideLayouts/slideLayout138.xml"/><Relationship Id="rId22" Type="http://schemas.openxmlformats.org/officeDocument/2006/relationships/slideLayout" Target="../slideLayouts/slideLayout146.xml"/><Relationship Id="rId27" Type="http://schemas.openxmlformats.org/officeDocument/2006/relationships/slideLayout" Target="../slideLayouts/slideLayout151.xml"/><Relationship Id="rId30" Type="http://schemas.openxmlformats.org/officeDocument/2006/relationships/slideLayout" Target="../slideLayouts/slideLayout154.xml"/><Relationship Id="rId35" Type="http://schemas.openxmlformats.org/officeDocument/2006/relationships/slideLayout" Target="../slideLayouts/slideLayout159.xml"/><Relationship Id="rId43" Type="http://schemas.openxmlformats.org/officeDocument/2006/relationships/slideLayout" Target="../slideLayouts/slideLayout167.xml"/><Relationship Id="rId48" Type="http://schemas.openxmlformats.org/officeDocument/2006/relationships/slideLayout" Target="../slideLayouts/slideLayout172.xml"/><Relationship Id="rId56" Type="http://schemas.openxmlformats.org/officeDocument/2006/relationships/slideLayout" Target="../slideLayouts/slideLayout180.xml"/><Relationship Id="rId8" Type="http://schemas.openxmlformats.org/officeDocument/2006/relationships/slideLayout" Target="../slideLayouts/slideLayout132.xml"/><Relationship Id="rId51" Type="http://schemas.openxmlformats.org/officeDocument/2006/relationships/slideLayout" Target="../slideLayouts/slideLayout175.xml"/><Relationship Id="rId3" Type="http://schemas.openxmlformats.org/officeDocument/2006/relationships/slideLayout" Target="../slideLayouts/slideLayout127.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5" Type="http://schemas.openxmlformats.org/officeDocument/2006/relationships/slideLayout" Target="../slideLayouts/slideLayout149.xml"/><Relationship Id="rId33" Type="http://schemas.openxmlformats.org/officeDocument/2006/relationships/slideLayout" Target="../slideLayouts/slideLayout157.xml"/><Relationship Id="rId38" Type="http://schemas.openxmlformats.org/officeDocument/2006/relationships/slideLayout" Target="../slideLayouts/slideLayout162.xml"/><Relationship Id="rId46" Type="http://schemas.openxmlformats.org/officeDocument/2006/relationships/slideLayout" Target="../slideLayouts/slideLayout170.xml"/><Relationship Id="rId59" Type="http://schemas.openxmlformats.org/officeDocument/2006/relationships/theme" Target="../theme/theme4.xml"/><Relationship Id="rId20" Type="http://schemas.openxmlformats.org/officeDocument/2006/relationships/slideLayout" Target="../slideLayouts/slideLayout144.xml"/><Relationship Id="rId41" Type="http://schemas.openxmlformats.org/officeDocument/2006/relationships/slideLayout" Target="../slideLayouts/slideLayout165.xml"/><Relationship Id="rId54" Type="http://schemas.openxmlformats.org/officeDocument/2006/relationships/slideLayout" Target="../slideLayouts/slideLayout178.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5" Type="http://schemas.openxmlformats.org/officeDocument/2006/relationships/slideLayout" Target="../slideLayouts/slideLayout139.xml"/><Relationship Id="rId23" Type="http://schemas.openxmlformats.org/officeDocument/2006/relationships/slideLayout" Target="../slideLayouts/slideLayout147.xml"/><Relationship Id="rId28" Type="http://schemas.openxmlformats.org/officeDocument/2006/relationships/slideLayout" Target="../slideLayouts/slideLayout152.xml"/><Relationship Id="rId36" Type="http://schemas.openxmlformats.org/officeDocument/2006/relationships/slideLayout" Target="../slideLayouts/slideLayout160.xml"/><Relationship Id="rId49" Type="http://schemas.openxmlformats.org/officeDocument/2006/relationships/slideLayout" Target="../slideLayouts/slideLayout173.xml"/><Relationship Id="rId57" Type="http://schemas.openxmlformats.org/officeDocument/2006/relationships/slideLayout" Target="../slideLayouts/slideLayout181.xml"/><Relationship Id="rId10" Type="http://schemas.openxmlformats.org/officeDocument/2006/relationships/slideLayout" Target="../slideLayouts/slideLayout134.xml"/><Relationship Id="rId31" Type="http://schemas.openxmlformats.org/officeDocument/2006/relationships/slideLayout" Target="../slideLayouts/slideLayout155.xml"/><Relationship Id="rId44" Type="http://schemas.openxmlformats.org/officeDocument/2006/relationships/slideLayout" Target="../slideLayouts/slideLayout168.xml"/><Relationship Id="rId52" Type="http://schemas.openxmlformats.org/officeDocument/2006/relationships/slideLayout" Target="../slideLayouts/slideLayout176.xml"/><Relationship Id="rId60" Type="http://schemas.openxmlformats.org/officeDocument/2006/relationships/image" Target="../media/image1.png"/><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95.xml"/><Relationship Id="rId18" Type="http://schemas.openxmlformats.org/officeDocument/2006/relationships/slideLayout" Target="../slideLayouts/slideLayout200.xml"/><Relationship Id="rId26" Type="http://schemas.openxmlformats.org/officeDocument/2006/relationships/slideLayout" Target="../slideLayouts/slideLayout208.xml"/><Relationship Id="rId39" Type="http://schemas.openxmlformats.org/officeDocument/2006/relationships/slideLayout" Target="../slideLayouts/slideLayout221.xml"/><Relationship Id="rId21" Type="http://schemas.openxmlformats.org/officeDocument/2006/relationships/slideLayout" Target="../slideLayouts/slideLayout203.xml"/><Relationship Id="rId34" Type="http://schemas.openxmlformats.org/officeDocument/2006/relationships/slideLayout" Target="../slideLayouts/slideLayout216.xml"/><Relationship Id="rId42" Type="http://schemas.openxmlformats.org/officeDocument/2006/relationships/slideLayout" Target="../slideLayouts/slideLayout224.xml"/><Relationship Id="rId47" Type="http://schemas.openxmlformats.org/officeDocument/2006/relationships/slideLayout" Target="../slideLayouts/slideLayout229.xml"/><Relationship Id="rId50" Type="http://schemas.openxmlformats.org/officeDocument/2006/relationships/image" Target="../media/image2.svg"/><Relationship Id="rId7" Type="http://schemas.openxmlformats.org/officeDocument/2006/relationships/slideLayout" Target="../slideLayouts/slideLayout189.xml"/><Relationship Id="rId2" Type="http://schemas.openxmlformats.org/officeDocument/2006/relationships/slideLayout" Target="../slideLayouts/slideLayout184.xml"/><Relationship Id="rId16" Type="http://schemas.openxmlformats.org/officeDocument/2006/relationships/slideLayout" Target="../slideLayouts/slideLayout198.xml"/><Relationship Id="rId29" Type="http://schemas.openxmlformats.org/officeDocument/2006/relationships/slideLayout" Target="../slideLayouts/slideLayout211.xml"/><Relationship Id="rId11" Type="http://schemas.openxmlformats.org/officeDocument/2006/relationships/slideLayout" Target="../slideLayouts/slideLayout193.xml"/><Relationship Id="rId24" Type="http://schemas.openxmlformats.org/officeDocument/2006/relationships/slideLayout" Target="../slideLayouts/slideLayout206.xml"/><Relationship Id="rId32" Type="http://schemas.openxmlformats.org/officeDocument/2006/relationships/slideLayout" Target="../slideLayouts/slideLayout214.xml"/><Relationship Id="rId37" Type="http://schemas.openxmlformats.org/officeDocument/2006/relationships/slideLayout" Target="../slideLayouts/slideLayout219.xml"/><Relationship Id="rId40" Type="http://schemas.openxmlformats.org/officeDocument/2006/relationships/slideLayout" Target="../slideLayouts/slideLayout222.xml"/><Relationship Id="rId45" Type="http://schemas.openxmlformats.org/officeDocument/2006/relationships/slideLayout" Target="../slideLayouts/slideLayout227.xml"/><Relationship Id="rId5" Type="http://schemas.openxmlformats.org/officeDocument/2006/relationships/slideLayout" Target="../slideLayouts/slideLayout187.xml"/><Relationship Id="rId15" Type="http://schemas.openxmlformats.org/officeDocument/2006/relationships/slideLayout" Target="../slideLayouts/slideLayout197.xml"/><Relationship Id="rId23" Type="http://schemas.openxmlformats.org/officeDocument/2006/relationships/slideLayout" Target="../slideLayouts/slideLayout205.xml"/><Relationship Id="rId28" Type="http://schemas.openxmlformats.org/officeDocument/2006/relationships/slideLayout" Target="../slideLayouts/slideLayout210.xml"/><Relationship Id="rId36" Type="http://schemas.openxmlformats.org/officeDocument/2006/relationships/slideLayout" Target="../slideLayouts/slideLayout218.xml"/><Relationship Id="rId49" Type="http://schemas.openxmlformats.org/officeDocument/2006/relationships/image" Target="../media/image1.png"/><Relationship Id="rId10" Type="http://schemas.openxmlformats.org/officeDocument/2006/relationships/slideLayout" Target="../slideLayouts/slideLayout192.xml"/><Relationship Id="rId19" Type="http://schemas.openxmlformats.org/officeDocument/2006/relationships/slideLayout" Target="../slideLayouts/slideLayout201.xml"/><Relationship Id="rId31" Type="http://schemas.openxmlformats.org/officeDocument/2006/relationships/slideLayout" Target="../slideLayouts/slideLayout213.xml"/><Relationship Id="rId44" Type="http://schemas.openxmlformats.org/officeDocument/2006/relationships/slideLayout" Target="../slideLayouts/slideLayout226.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 Id="rId22" Type="http://schemas.openxmlformats.org/officeDocument/2006/relationships/slideLayout" Target="../slideLayouts/slideLayout204.xml"/><Relationship Id="rId27" Type="http://schemas.openxmlformats.org/officeDocument/2006/relationships/slideLayout" Target="../slideLayouts/slideLayout209.xml"/><Relationship Id="rId30" Type="http://schemas.openxmlformats.org/officeDocument/2006/relationships/slideLayout" Target="../slideLayouts/slideLayout212.xml"/><Relationship Id="rId35" Type="http://schemas.openxmlformats.org/officeDocument/2006/relationships/slideLayout" Target="../slideLayouts/slideLayout217.xml"/><Relationship Id="rId43" Type="http://schemas.openxmlformats.org/officeDocument/2006/relationships/slideLayout" Target="../slideLayouts/slideLayout225.xml"/><Relationship Id="rId48" Type="http://schemas.openxmlformats.org/officeDocument/2006/relationships/theme" Target="../theme/theme5.xml"/><Relationship Id="rId8" Type="http://schemas.openxmlformats.org/officeDocument/2006/relationships/slideLayout" Target="../slideLayouts/slideLayout190.xml"/><Relationship Id="rId3" Type="http://schemas.openxmlformats.org/officeDocument/2006/relationships/slideLayout" Target="../slideLayouts/slideLayout185.xml"/><Relationship Id="rId12" Type="http://schemas.openxmlformats.org/officeDocument/2006/relationships/slideLayout" Target="../slideLayouts/slideLayout194.xml"/><Relationship Id="rId17" Type="http://schemas.openxmlformats.org/officeDocument/2006/relationships/slideLayout" Target="../slideLayouts/slideLayout199.xml"/><Relationship Id="rId25" Type="http://schemas.openxmlformats.org/officeDocument/2006/relationships/slideLayout" Target="../slideLayouts/slideLayout207.xml"/><Relationship Id="rId33" Type="http://schemas.openxmlformats.org/officeDocument/2006/relationships/slideLayout" Target="../slideLayouts/slideLayout215.xml"/><Relationship Id="rId38" Type="http://schemas.openxmlformats.org/officeDocument/2006/relationships/slideLayout" Target="../slideLayouts/slideLayout220.xml"/><Relationship Id="rId46" Type="http://schemas.openxmlformats.org/officeDocument/2006/relationships/slideLayout" Target="../slideLayouts/slideLayout228.xml"/><Relationship Id="rId20" Type="http://schemas.openxmlformats.org/officeDocument/2006/relationships/slideLayout" Target="../slideLayouts/slideLayout202.xml"/><Relationship Id="rId41" Type="http://schemas.openxmlformats.org/officeDocument/2006/relationships/slideLayout" Target="../slideLayouts/slideLayout223.xml"/><Relationship Id="rId1" Type="http://schemas.openxmlformats.org/officeDocument/2006/relationships/slideLayout" Target="../slideLayouts/slideLayout183.xml"/><Relationship Id="rId6" Type="http://schemas.openxmlformats.org/officeDocument/2006/relationships/slideLayout" Target="../slideLayouts/slideLayout188.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42.xml"/><Relationship Id="rId18" Type="http://schemas.openxmlformats.org/officeDocument/2006/relationships/slideLayout" Target="../slideLayouts/slideLayout247.xml"/><Relationship Id="rId26" Type="http://schemas.openxmlformats.org/officeDocument/2006/relationships/slideLayout" Target="../slideLayouts/slideLayout255.xml"/><Relationship Id="rId39" Type="http://schemas.openxmlformats.org/officeDocument/2006/relationships/slideLayout" Target="../slideLayouts/slideLayout268.xml"/><Relationship Id="rId21" Type="http://schemas.openxmlformats.org/officeDocument/2006/relationships/slideLayout" Target="../slideLayouts/slideLayout250.xml"/><Relationship Id="rId34" Type="http://schemas.openxmlformats.org/officeDocument/2006/relationships/slideLayout" Target="../slideLayouts/slideLayout263.xml"/><Relationship Id="rId42" Type="http://schemas.openxmlformats.org/officeDocument/2006/relationships/slideLayout" Target="../slideLayouts/slideLayout271.xml"/><Relationship Id="rId47" Type="http://schemas.openxmlformats.org/officeDocument/2006/relationships/slideLayout" Target="../slideLayouts/slideLayout276.xml"/><Relationship Id="rId50" Type="http://schemas.openxmlformats.org/officeDocument/2006/relationships/image" Target="../media/image1.png"/><Relationship Id="rId7" Type="http://schemas.openxmlformats.org/officeDocument/2006/relationships/slideLayout" Target="../slideLayouts/slideLayout236.xml"/><Relationship Id="rId2" Type="http://schemas.openxmlformats.org/officeDocument/2006/relationships/slideLayout" Target="../slideLayouts/slideLayout231.xml"/><Relationship Id="rId16" Type="http://schemas.openxmlformats.org/officeDocument/2006/relationships/slideLayout" Target="../slideLayouts/slideLayout245.xml"/><Relationship Id="rId29" Type="http://schemas.openxmlformats.org/officeDocument/2006/relationships/slideLayout" Target="../slideLayouts/slideLayout258.xml"/><Relationship Id="rId11" Type="http://schemas.openxmlformats.org/officeDocument/2006/relationships/slideLayout" Target="../slideLayouts/slideLayout240.xml"/><Relationship Id="rId24" Type="http://schemas.openxmlformats.org/officeDocument/2006/relationships/slideLayout" Target="../slideLayouts/slideLayout253.xml"/><Relationship Id="rId32" Type="http://schemas.openxmlformats.org/officeDocument/2006/relationships/slideLayout" Target="../slideLayouts/slideLayout261.xml"/><Relationship Id="rId37" Type="http://schemas.openxmlformats.org/officeDocument/2006/relationships/slideLayout" Target="../slideLayouts/slideLayout266.xml"/><Relationship Id="rId40" Type="http://schemas.openxmlformats.org/officeDocument/2006/relationships/slideLayout" Target="../slideLayouts/slideLayout269.xml"/><Relationship Id="rId45" Type="http://schemas.openxmlformats.org/officeDocument/2006/relationships/slideLayout" Target="../slideLayouts/slideLayout274.xml"/><Relationship Id="rId5" Type="http://schemas.openxmlformats.org/officeDocument/2006/relationships/slideLayout" Target="../slideLayouts/slideLayout234.xml"/><Relationship Id="rId15" Type="http://schemas.openxmlformats.org/officeDocument/2006/relationships/slideLayout" Target="../slideLayouts/slideLayout244.xml"/><Relationship Id="rId23" Type="http://schemas.openxmlformats.org/officeDocument/2006/relationships/slideLayout" Target="../slideLayouts/slideLayout252.xml"/><Relationship Id="rId28" Type="http://schemas.openxmlformats.org/officeDocument/2006/relationships/slideLayout" Target="../slideLayouts/slideLayout257.xml"/><Relationship Id="rId36" Type="http://schemas.openxmlformats.org/officeDocument/2006/relationships/slideLayout" Target="../slideLayouts/slideLayout265.xml"/><Relationship Id="rId49" Type="http://schemas.openxmlformats.org/officeDocument/2006/relationships/theme" Target="../theme/theme6.xml"/><Relationship Id="rId10" Type="http://schemas.openxmlformats.org/officeDocument/2006/relationships/slideLayout" Target="../slideLayouts/slideLayout239.xml"/><Relationship Id="rId19" Type="http://schemas.openxmlformats.org/officeDocument/2006/relationships/slideLayout" Target="../slideLayouts/slideLayout248.xml"/><Relationship Id="rId31" Type="http://schemas.openxmlformats.org/officeDocument/2006/relationships/slideLayout" Target="../slideLayouts/slideLayout260.xml"/><Relationship Id="rId44" Type="http://schemas.openxmlformats.org/officeDocument/2006/relationships/slideLayout" Target="../slideLayouts/slideLayout273.xml"/><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slideLayout" Target="../slideLayouts/slideLayout243.xml"/><Relationship Id="rId22" Type="http://schemas.openxmlformats.org/officeDocument/2006/relationships/slideLayout" Target="../slideLayouts/slideLayout251.xml"/><Relationship Id="rId27" Type="http://schemas.openxmlformats.org/officeDocument/2006/relationships/slideLayout" Target="../slideLayouts/slideLayout256.xml"/><Relationship Id="rId30" Type="http://schemas.openxmlformats.org/officeDocument/2006/relationships/slideLayout" Target="../slideLayouts/slideLayout259.xml"/><Relationship Id="rId35" Type="http://schemas.openxmlformats.org/officeDocument/2006/relationships/slideLayout" Target="../slideLayouts/slideLayout264.xml"/><Relationship Id="rId43" Type="http://schemas.openxmlformats.org/officeDocument/2006/relationships/slideLayout" Target="../slideLayouts/slideLayout272.xml"/><Relationship Id="rId48" Type="http://schemas.openxmlformats.org/officeDocument/2006/relationships/slideLayout" Target="../slideLayouts/slideLayout277.xml"/><Relationship Id="rId8" Type="http://schemas.openxmlformats.org/officeDocument/2006/relationships/slideLayout" Target="../slideLayouts/slideLayout237.xml"/><Relationship Id="rId51" Type="http://schemas.openxmlformats.org/officeDocument/2006/relationships/image" Target="../media/image2.svg"/><Relationship Id="rId3" Type="http://schemas.openxmlformats.org/officeDocument/2006/relationships/slideLayout" Target="../slideLayouts/slideLayout232.xml"/><Relationship Id="rId12" Type="http://schemas.openxmlformats.org/officeDocument/2006/relationships/slideLayout" Target="../slideLayouts/slideLayout241.xml"/><Relationship Id="rId17" Type="http://schemas.openxmlformats.org/officeDocument/2006/relationships/slideLayout" Target="../slideLayouts/slideLayout246.xml"/><Relationship Id="rId25" Type="http://schemas.openxmlformats.org/officeDocument/2006/relationships/slideLayout" Target="../slideLayouts/slideLayout254.xml"/><Relationship Id="rId33" Type="http://schemas.openxmlformats.org/officeDocument/2006/relationships/slideLayout" Target="../slideLayouts/slideLayout262.xml"/><Relationship Id="rId38" Type="http://schemas.openxmlformats.org/officeDocument/2006/relationships/slideLayout" Target="../slideLayouts/slideLayout267.xml"/><Relationship Id="rId46" Type="http://schemas.openxmlformats.org/officeDocument/2006/relationships/slideLayout" Target="../slideLayouts/slideLayout275.xml"/><Relationship Id="rId20" Type="http://schemas.openxmlformats.org/officeDocument/2006/relationships/slideLayout" Target="../slideLayouts/slideLayout249.xml"/><Relationship Id="rId41" Type="http://schemas.openxmlformats.org/officeDocument/2006/relationships/slideLayout" Target="../slideLayouts/slideLayout270.xml"/><Relationship Id="rId1" Type="http://schemas.openxmlformats.org/officeDocument/2006/relationships/slideLayout" Target="../slideLayouts/slideLayout230.xml"/><Relationship Id="rId6" Type="http://schemas.openxmlformats.org/officeDocument/2006/relationships/slideLayout" Target="../slideLayouts/slideLayout2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4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1 Reporting and Certification v1.0 April 21, 2026</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2448780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62" r:id="rId3"/>
    <p:sldLayoutId id="2147483657" r:id="rId4"/>
    <p:sldLayoutId id="2147483658" r:id="rId5"/>
    <p:sldLayoutId id="2147483659" r:id="rId6"/>
    <p:sldLayoutId id="2147483660" r:id="rId7"/>
    <p:sldLayoutId id="2147483661" r:id="rId8"/>
    <p:sldLayoutId id="2147483664" r:id="rId9"/>
    <p:sldLayoutId id="2147483665" r:id="rId10"/>
    <p:sldLayoutId id="2147483666" r:id="rId11"/>
    <p:sldLayoutId id="2147483667" r:id="rId12"/>
    <p:sldLayoutId id="2147483650" r:id="rId13"/>
    <p:sldLayoutId id="2147483652" r:id="rId14"/>
    <p:sldLayoutId id="2147483653" r:id="rId15"/>
    <p:sldLayoutId id="2147483668" r:id="rId16"/>
    <p:sldLayoutId id="2147483669" r:id="rId17"/>
    <p:sldLayoutId id="2147483671" r:id="rId18"/>
    <p:sldLayoutId id="2147483672" r:id="rId19"/>
    <p:sldLayoutId id="2147483654" r:id="rId20"/>
    <p:sldLayoutId id="2147483678" r:id="rId21"/>
    <p:sldLayoutId id="2147483655" r:id="rId22"/>
    <p:sldLayoutId id="2147483673" r:id="rId23"/>
    <p:sldLayoutId id="2147483674" r:id="rId24"/>
    <p:sldLayoutId id="2147483675" r:id="rId25"/>
    <p:sldLayoutId id="2147483676" r:id="rId26"/>
    <p:sldLayoutId id="2147483677" r:id="rId27"/>
    <p:sldLayoutId id="2147483679" r:id="rId28"/>
    <p:sldLayoutId id="2147483680" r:id="rId29"/>
    <p:sldLayoutId id="2147483681" r:id="rId30"/>
    <p:sldLayoutId id="2147483713" r:id="rId31"/>
    <p:sldLayoutId id="2147483798" r:id="rId32"/>
    <p:sldLayoutId id="2147483799" r:id="rId33"/>
    <p:sldLayoutId id="2147483800" r:id="rId34"/>
    <p:sldLayoutId id="2147483801" r:id="rId35"/>
    <p:sldLayoutId id="2147483802" r:id="rId36"/>
    <p:sldLayoutId id="2147483834" r:id="rId37"/>
    <p:sldLayoutId id="2147483841" r:id="rId38"/>
    <p:sldLayoutId id="2147483843" r:id="rId39"/>
    <p:sldLayoutId id="2147483844" r:id="rId40"/>
    <p:sldLayoutId id="2147483854" r:id="rId41"/>
    <p:sldLayoutId id="2147483859" r:id="rId42"/>
    <p:sldLayoutId id="2147483860" r:id="rId43"/>
    <p:sldLayoutId id="2147483861" r:id="rId44"/>
    <p:sldLayoutId id="2147483862" r:id="rId45"/>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1 Reporting and Certification v1.0 April 21, 2026</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406661459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 id="2147483761" r:id="rId25"/>
    <p:sldLayoutId id="2147483762" r:id="rId26"/>
    <p:sldLayoutId id="2147483763" r:id="rId27"/>
    <p:sldLayoutId id="2147483764" r:id="rId28"/>
    <p:sldLayoutId id="2147483765" r:id="rId29"/>
    <p:sldLayoutId id="2147483894" r:id="rId30"/>
    <p:sldLayoutId id="2147483963" r:id="rId31"/>
    <p:sldLayoutId id="2147484156" r:id="rId32"/>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p:nvSpPr>
        <p:spPr>
          <a:xfrm>
            <a:off x="0" y="6365364"/>
            <a:ext cx="12192000" cy="421200"/>
          </a:xfrm>
          <a:prstGeom prst="rect">
            <a:avLst/>
          </a:prstGeom>
          <a:blipFill>
            <a:blip r:embed="rId4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1 Reporting and Certification v1.0 April 21, 2026</a:t>
            </a:r>
          </a:p>
        </p:txBody>
      </p:sp>
      <p:sp>
        <p:nvSpPr>
          <p:cNvPr id="8" name="Rectangle 7">
            <a:extLst>
              <a:ext uri="{FF2B5EF4-FFF2-40B4-BE49-F238E27FC236}">
                <a16:creationId xmlns:a16="http://schemas.microsoft.com/office/drawing/2014/main" id="{00ED0A63-77FF-4992-99DD-A09E96E22ACC}"/>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10296525" y="6407824"/>
            <a:ext cx="1218014" cy="336404"/>
          </a:xfrm>
          <a:prstGeom prst="rect">
            <a:avLst/>
          </a:prstGeom>
        </p:spPr>
      </p:pic>
      <p:sp>
        <p:nvSpPr>
          <p:cNvPr id="11" name="Rectangle 10">
            <a:extLst>
              <a:ext uri="{FF2B5EF4-FFF2-40B4-BE49-F238E27FC236}">
                <a16:creationId xmlns:a16="http://schemas.microsoft.com/office/drawing/2014/main" id="{471F548F-DF7C-E54D-9F9C-6F36A723C7C4}"/>
              </a:ext>
            </a:extLst>
          </p:cNvPr>
          <p:cNvSpPr/>
          <p:nvPr userDrawn="1"/>
        </p:nvSpPr>
        <p:spPr>
          <a:xfrm>
            <a:off x="0" y="6365364"/>
            <a:ext cx="12192000" cy="421200"/>
          </a:xfrm>
          <a:prstGeom prst="rect">
            <a:avLst/>
          </a:prstGeom>
          <a:blipFill>
            <a:blip r:embed="rId4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2B98A247-3C51-2444-9437-8C9ADE0B051E}"/>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E5E5193F-1962-DD45-BAF2-B0EEA918152B}"/>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5" name="Graphic 14">
            <a:extLst>
              <a:ext uri="{FF2B5EF4-FFF2-40B4-BE49-F238E27FC236}">
                <a16:creationId xmlns:a16="http://schemas.microsoft.com/office/drawing/2014/main" id="{89C31EDE-C15A-874E-AAD6-0837F805857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528129051"/>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 id="2147484014" r:id="rId13"/>
    <p:sldLayoutId id="2147484015" r:id="rId14"/>
    <p:sldLayoutId id="2147484016" r:id="rId15"/>
    <p:sldLayoutId id="2147484017" r:id="rId16"/>
    <p:sldLayoutId id="2147484018" r:id="rId17"/>
    <p:sldLayoutId id="2147484019" r:id="rId18"/>
    <p:sldLayoutId id="2147484020" r:id="rId19"/>
    <p:sldLayoutId id="2147484021" r:id="rId20"/>
    <p:sldLayoutId id="2147484022" r:id="rId21"/>
    <p:sldLayoutId id="2147484023" r:id="rId22"/>
    <p:sldLayoutId id="2147484024" r:id="rId23"/>
    <p:sldLayoutId id="2147484025" r:id="rId24"/>
    <p:sldLayoutId id="2147484026" r:id="rId25"/>
    <p:sldLayoutId id="2147484027" r:id="rId26"/>
    <p:sldLayoutId id="2147484028" r:id="rId27"/>
    <p:sldLayoutId id="2147484029" r:id="rId28"/>
    <p:sldLayoutId id="2147484030" r:id="rId29"/>
    <p:sldLayoutId id="2147484031" r:id="rId30"/>
    <p:sldLayoutId id="2147484032" r:id="rId31"/>
    <p:sldLayoutId id="2147484033" r:id="rId32"/>
    <p:sldLayoutId id="2147484034" r:id="rId33"/>
    <p:sldLayoutId id="2147484035" r:id="rId34"/>
    <p:sldLayoutId id="2147484036" r:id="rId35"/>
    <p:sldLayoutId id="2147484037" r:id="rId36"/>
    <p:sldLayoutId id="2147484038" r:id="rId37"/>
    <p:sldLayoutId id="2147484039" r:id="rId38"/>
    <p:sldLayoutId id="2147484040" r:id="rId39"/>
    <p:sldLayoutId id="2147484041" r:id="rId40"/>
    <p:sldLayoutId id="2147484042" r:id="rId41"/>
    <p:sldLayoutId id="2147484043" r:id="rId42"/>
    <p:sldLayoutId id="2147484044" r:id="rId43"/>
    <p:sldLayoutId id="2147484045" r:id="rId44"/>
    <p:sldLayoutId id="2147484046" r:id="rId45"/>
    <p:sldLayoutId id="2147484047" r:id="rId46"/>
    <p:sldLayoutId id="2147484048" r:id="rId47"/>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p:nvSpPr>
        <p:spPr>
          <a:xfrm>
            <a:off x="0" y="6365364"/>
            <a:ext cx="12192000" cy="421200"/>
          </a:xfrm>
          <a:prstGeom prst="rect">
            <a:avLst/>
          </a:prstGeom>
          <a:blipFill>
            <a:blip r:embed="rId6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pPr>
              <a:defRPr/>
            </a:pPr>
            <a:fld id="{11B520B1-6943-4489-92FF-75F2493CCD07}" type="slidenum">
              <a:rPr lang="en-US" smtClean="0"/>
              <a:pPr>
                <a:defRPr/>
              </a:pPr>
              <a:t>‹#›</a:t>
            </a:fld>
            <a:endParaRPr lang="en-US"/>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62736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pPr>
              <a:defRPr/>
            </a:pPr>
            <a:r>
              <a:rPr lang="en-US"/>
              <a:t>EOY 1 Reporting and Certification v1.0 April 21, 2026</a:t>
            </a:r>
          </a:p>
        </p:txBody>
      </p:sp>
      <p:sp>
        <p:nvSpPr>
          <p:cNvPr id="8" name="Rectangle 7">
            <a:extLst>
              <a:ext uri="{FF2B5EF4-FFF2-40B4-BE49-F238E27FC236}">
                <a16:creationId xmlns:a16="http://schemas.microsoft.com/office/drawing/2014/main" id="{00ED0A63-77FF-4992-99DD-A09E96E22ACC}"/>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1"/>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956142347"/>
      </p:ext>
    </p:extLst>
  </p:cSld>
  <p:clrMap bg1="lt1" tx1="dk1" bg2="lt2" tx2="dk2" accent1="accent1" accent2="accent2" accent3="accent3" accent4="accent4" accent5="accent5" accent6="accent6" hlink="hlink" folHlink="folHlink"/>
  <p:sldLayoutIdLst>
    <p:sldLayoutId id="2147484448" r:id="rId1"/>
    <p:sldLayoutId id="2147484449" r:id="rId2"/>
    <p:sldLayoutId id="2147484450" r:id="rId3"/>
    <p:sldLayoutId id="2147484451" r:id="rId4"/>
    <p:sldLayoutId id="2147484452" r:id="rId5"/>
    <p:sldLayoutId id="2147484453" r:id="rId6"/>
    <p:sldLayoutId id="2147484454" r:id="rId7"/>
    <p:sldLayoutId id="2147484455" r:id="rId8"/>
    <p:sldLayoutId id="2147484456" r:id="rId9"/>
    <p:sldLayoutId id="2147484457" r:id="rId10"/>
    <p:sldLayoutId id="2147484458" r:id="rId11"/>
    <p:sldLayoutId id="2147484459" r:id="rId12"/>
    <p:sldLayoutId id="2147484460" r:id="rId13"/>
    <p:sldLayoutId id="2147484461" r:id="rId14"/>
    <p:sldLayoutId id="2147484462" r:id="rId15"/>
    <p:sldLayoutId id="2147484463" r:id="rId16"/>
    <p:sldLayoutId id="2147484464" r:id="rId17"/>
    <p:sldLayoutId id="2147484465" r:id="rId18"/>
    <p:sldLayoutId id="2147484466" r:id="rId19"/>
    <p:sldLayoutId id="2147484467" r:id="rId20"/>
    <p:sldLayoutId id="2147484468" r:id="rId21"/>
    <p:sldLayoutId id="2147484469" r:id="rId22"/>
    <p:sldLayoutId id="2147484470" r:id="rId23"/>
    <p:sldLayoutId id="2147484471" r:id="rId24"/>
    <p:sldLayoutId id="2147484472" r:id="rId25"/>
    <p:sldLayoutId id="2147484473" r:id="rId26"/>
    <p:sldLayoutId id="2147484474" r:id="rId27"/>
    <p:sldLayoutId id="2147484475" r:id="rId28"/>
    <p:sldLayoutId id="2147484476" r:id="rId29"/>
    <p:sldLayoutId id="2147484477" r:id="rId30"/>
    <p:sldLayoutId id="2147484478" r:id="rId31"/>
    <p:sldLayoutId id="2147484479" r:id="rId32"/>
    <p:sldLayoutId id="2147484480" r:id="rId33"/>
    <p:sldLayoutId id="2147484481" r:id="rId34"/>
    <p:sldLayoutId id="2147484482" r:id="rId35"/>
    <p:sldLayoutId id="2147484483" r:id="rId36"/>
    <p:sldLayoutId id="2147484484" r:id="rId37"/>
    <p:sldLayoutId id="2147484485" r:id="rId38"/>
    <p:sldLayoutId id="2147484486" r:id="rId39"/>
    <p:sldLayoutId id="2147484487" r:id="rId40"/>
    <p:sldLayoutId id="2147484488" r:id="rId41"/>
    <p:sldLayoutId id="2147484489" r:id="rId42"/>
    <p:sldLayoutId id="2147484490" r:id="rId43"/>
    <p:sldLayoutId id="2147484491" r:id="rId44"/>
    <p:sldLayoutId id="2147484492" r:id="rId45"/>
    <p:sldLayoutId id="2147484493" r:id="rId46"/>
    <p:sldLayoutId id="2147484494" r:id="rId47"/>
    <p:sldLayoutId id="2147484495" r:id="rId48"/>
    <p:sldLayoutId id="2147484496" r:id="rId49"/>
    <p:sldLayoutId id="2147484497" r:id="rId50"/>
    <p:sldLayoutId id="2147484498" r:id="rId51"/>
    <p:sldLayoutId id="2147484499" r:id="rId52"/>
    <p:sldLayoutId id="2147484500" r:id="rId53"/>
    <p:sldLayoutId id="2147484501" r:id="rId54"/>
    <p:sldLayoutId id="2147484502" r:id="rId55"/>
    <p:sldLayoutId id="2147484503" r:id="rId56"/>
    <p:sldLayoutId id="2147484504" r:id="rId57"/>
    <p:sldLayoutId id="2147484505" r:id="rId58"/>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4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1 Reporting and Certification v1.0 April 21, 2026</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3579422083"/>
      </p:ext>
    </p:extLst>
  </p:cSld>
  <p:clrMap bg1="lt1" tx1="dk1" bg2="lt2" tx2="dk2" accent1="accent1" accent2="accent2" accent3="accent3" accent4="accent4" accent5="accent5" accent6="accent6" hlink="hlink" folHlink="folHlink"/>
  <p:sldLayoutIdLst>
    <p:sldLayoutId id="2147484507" r:id="rId1"/>
    <p:sldLayoutId id="2147484508" r:id="rId2"/>
    <p:sldLayoutId id="2147484509" r:id="rId3"/>
    <p:sldLayoutId id="2147484510" r:id="rId4"/>
    <p:sldLayoutId id="2147484511" r:id="rId5"/>
    <p:sldLayoutId id="2147484512" r:id="rId6"/>
    <p:sldLayoutId id="2147484513" r:id="rId7"/>
    <p:sldLayoutId id="2147484514" r:id="rId8"/>
    <p:sldLayoutId id="2147484515" r:id="rId9"/>
    <p:sldLayoutId id="2147484516" r:id="rId10"/>
    <p:sldLayoutId id="2147484517" r:id="rId11"/>
    <p:sldLayoutId id="2147484518" r:id="rId12"/>
    <p:sldLayoutId id="2147484519" r:id="rId13"/>
    <p:sldLayoutId id="2147484520" r:id="rId14"/>
    <p:sldLayoutId id="2147484521" r:id="rId15"/>
    <p:sldLayoutId id="2147484522" r:id="rId16"/>
    <p:sldLayoutId id="2147484523" r:id="rId17"/>
    <p:sldLayoutId id="2147484524" r:id="rId18"/>
    <p:sldLayoutId id="2147484525" r:id="rId19"/>
    <p:sldLayoutId id="2147484526" r:id="rId20"/>
    <p:sldLayoutId id="2147484527" r:id="rId21"/>
    <p:sldLayoutId id="2147484528" r:id="rId22"/>
    <p:sldLayoutId id="2147484529" r:id="rId23"/>
    <p:sldLayoutId id="2147484530" r:id="rId24"/>
    <p:sldLayoutId id="2147484531" r:id="rId25"/>
    <p:sldLayoutId id="2147484532" r:id="rId26"/>
    <p:sldLayoutId id="2147484533" r:id="rId27"/>
    <p:sldLayoutId id="2147484534" r:id="rId28"/>
    <p:sldLayoutId id="2147484535" r:id="rId29"/>
    <p:sldLayoutId id="2147484536" r:id="rId30"/>
    <p:sldLayoutId id="2147484537" r:id="rId31"/>
    <p:sldLayoutId id="2147484538" r:id="rId32"/>
    <p:sldLayoutId id="2147484539" r:id="rId33"/>
    <p:sldLayoutId id="2147484540" r:id="rId34"/>
    <p:sldLayoutId id="2147484541" r:id="rId35"/>
    <p:sldLayoutId id="2147484542" r:id="rId36"/>
    <p:sldLayoutId id="2147484543" r:id="rId37"/>
    <p:sldLayoutId id="2147484544" r:id="rId38"/>
    <p:sldLayoutId id="2147484545" r:id="rId39"/>
    <p:sldLayoutId id="2147484546" r:id="rId40"/>
    <p:sldLayoutId id="2147484547" r:id="rId41"/>
    <p:sldLayoutId id="2147484548" r:id="rId42"/>
    <p:sldLayoutId id="2147484549" r:id="rId43"/>
    <p:sldLayoutId id="2147484550" r:id="rId44"/>
    <p:sldLayoutId id="2147484551" r:id="rId45"/>
    <p:sldLayoutId id="2147484552" r:id="rId46"/>
    <p:sldLayoutId id="2147484553" r:id="rId47"/>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p:nvSpPr>
        <p:spPr>
          <a:xfrm>
            <a:off x="0" y="6365364"/>
            <a:ext cx="12192000" cy="421200"/>
          </a:xfrm>
          <a:prstGeom prst="rect">
            <a:avLst/>
          </a:prstGeom>
          <a:blipFill>
            <a:blip r:embed="rId5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EOY 1 Reporting and Certification v1.0 April 21, 2026</a:t>
            </a:r>
          </a:p>
        </p:txBody>
      </p:sp>
      <p:sp>
        <p:nvSpPr>
          <p:cNvPr id="8" name="Rectangle 7">
            <a:extLst>
              <a:ext uri="{FF2B5EF4-FFF2-40B4-BE49-F238E27FC236}">
                <a16:creationId xmlns:a16="http://schemas.microsoft.com/office/drawing/2014/main" id="{00ED0A63-77FF-4992-99DD-A09E96E22ACC}"/>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0296525" y="6407824"/>
            <a:ext cx="1218014" cy="336404"/>
          </a:xfrm>
          <a:prstGeom prst="rect">
            <a:avLst/>
          </a:prstGeom>
        </p:spPr>
      </p:pic>
      <p:sp>
        <p:nvSpPr>
          <p:cNvPr id="11" name="Rectangle 10">
            <a:extLst>
              <a:ext uri="{FF2B5EF4-FFF2-40B4-BE49-F238E27FC236}">
                <a16:creationId xmlns:a16="http://schemas.microsoft.com/office/drawing/2014/main" id="{471F548F-DF7C-E54D-9F9C-6F36A723C7C4}"/>
              </a:ext>
            </a:extLst>
          </p:cNvPr>
          <p:cNvSpPr/>
          <p:nvPr userDrawn="1"/>
        </p:nvSpPr>
        <p:spPr>
          <a:xfrm>
            <a:off x="0" y="6365364"/>
            <a:ext cx="12192000" cy="421200"/>
          </a:xfrm>
          <a:prstGeom prst="rect">
            <a:avLst/>
          </a:prstGeom>
          <a:blipFill>
            <a:blip r:embed="rId5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2B98A247-3C51-2444-9437-8C9ADE0B051E}"/>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E5E5193F-1962-DD45-BAF2-B0EEA918152B}"/>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5" name="Graphic 14">
            <a:extLst>
              <a:ext uri="{FF2B5EF4-FFF2-40B4-BE49-F238E27FC236}">
                <a16:creationId xmlns:a16="http://schemas.microsoft.com/office/drawing/2014/main" id="{89C31EDE-C15A-874E-AAD6-0837F805857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3886307183"/>
      </p:ext>
    </p:extLst>
  </p:cSld>
  <p:clrMap bg1="lt1" tx1="dk1" bg2="lt2" tx2="dk2" accent1="accent1" accent2="accent2" accent3="accent3" accent4="accent4" accent5="accent5" accent6="accent6" hlink="hlink" folHlink="folHlink"/>
  <p:sldLayoutIdLst>
    <p:sldLayoutId id="2147484555" r:id="rId1"/>
    <p:sldLayoutId id="2147484556" r:id="rId2"/>
    <p:sldLayoutId id="2147484557" r:id="rId3"/>
    <p:sldLayoutId id="2147484558" r:id="rId4"/>
    <p:sldLayoutId id="2147484559" r:id="rId5"/>
    <p:sldLayoutId id="2147484560" r:id="rId6"/>
    <p:sldLayoutId id="2147484561" r:id="rId7"/>
    <p:sldLayoutId id="2147484562" r:id="rId8"/>
    <p:sldLayoutId id="2147484563" r:id="rId9"/>
    <p:sldLayoutId id="2147484564" r:id="rId10"/>
    <p:sldLayoutId id="2147484565" r:id="rId11"/>
    <p:sldLayoutId id="2147484566" r:id="rId12"/>
    <p:sldLayoutId id="2147484567" r:id="rId13"/>
    <p:sldLayoutId id="2147484568" r:id="rId14"/>
    <p:sldLayoutId id="2147484569" r:id="rId15"/>
    <p:sldLayoutId id="2147484570" r:id="rId16"/>
    <p:sldLayoutId id="2147484571" r:id="rId17"/>
    <p:sldLayoutId id="2147484572" r:id="rId18"/>
    <p:sldLayoutId id="2147484573" r:id="rId19"/>
    <p:sldLayoutId id="2147484574" r:id="rId20"/>
    <p:sldLayoutId id="2147484575" r:id="rId21"/>
    <p:sldLayoutId id="2147484576" r:id="rId22"/>
    <p:sldLayoutId id="2147484577" r:id="rId23"/>
    <p:sldLayoutId id="2147484578" r:id="rId24"/>
    <p:sldLayoutId id="2147484579" r:id="rId25"/>
    <p:sldLayoutId id="2147484580" r:id="rId26"/>
    <p:sldLayoutId id="2147484581" r:id="rId27"/>
    <p:sldLayoutId id="2147484582" r:id="rId28"/>
    <p:sldLayoutId id="2147484583" r:id="rId29"/>
    <p:sldLayoutId id="2147484584" r:id="rId30"/>
    <p:sldLayoutId id="2147484585" r:id="rId31"/>
    <p:sldLayoutId id="2147484586" r:id="rId32"/>
    <p:sldLayoutId id="2147484587" r:id="rId33"/>
    <p:sldLayoutId id="2147484588" r:id="rId34"/>
    <p:sldLayoutId id="2147484589" r:id="rId35"/>
    <p:sldLayoutId id="2147484590" r:id="rId36"/>
    <p:sldLayoutId id="2147484591" r:id="rId37"/>
    <p:sldLayoutId id="2147484592" r:id="rId38"/>
    <p:sldLayoutId id="2147484593" r:id="rId39"/>
    <p:sldLayoutId id="2147484594" r:id="rId40"/>
    <p:sldLayoutId id="2147484595" r:id="rId41"/>
    <p:sldLayoutId id="2147484596" r:id="rId42"/>
    <p:sldLayoutId id="2147484597" r:id="rId43"/>
    <p:sldLayoutId id="2147484598" r:id="rId44"/>
    <p:sldLayoutId id="2147484599" r:id="rId45"/>
    <p:sldLayoutId id="2147484600" r:id="rId46"/>
    <p:sldLayoutId id="2147484601" r:id="rId47"/>
    <p:sldLayoutId id="2147484602" r:id="rId48"/>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1.jpeg"/><Relationship Id="rId7" Type="http://schemas.openxmlformats.org/officeDocument/2006/relationships/diagramQuickStyle" Target="../diagrams/quickStyle3.xml"/><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2.jpeg"/><Relationship Id="rId9" Type="http://schemas.microsoft.com/office/2007/relationships/diagramDrawing" Target="../diagrams/drawing3.xml"/></Relationships>
</file>

<file path=ppt/slides/_rels/slide10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99.xml"/><Relationship Id="rId1" Type="http://schemas.openxmlformats.org/officeDocument/2006/relationships/slideLayout" Target="../slideLayouts/slideLayout66.xml"/></Relationships>
</file>

<file path=ppt/slides/_rels/slide10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00.xml"/><Relationship Id="rId1" Type="http://schemas.openxmlformats.org/officeDocument/2006/relationships/slideLayout" Target="../slideLayouts/slideLayout21.xml"/></Relationships>
</file>

<file path=ppt/slides/_rels/slide10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1.png"/><Relationship Id="rId2" Type="http://schemas.openxmlformats.org/officeDocument/2006/relationships/notesSlide" Target="../notesSlides/notesSlide102.xml"/><Relationship Id="rId1" Type="http://schemas.openxmlformats.org/officeDocument/2006/relationships/slideLayout" Target="../slideLayouts/slideLayout22.xml"/><Relationship Id="rId6" Type="http://schemas.openxmlformats.org/officeDocument/2006/relationships/image" Target="../media/image150.png"/><Relationship Id="rId5" Type="http://schemas.openxmlformats.org/officeDocument/2006/relationships/image" Target="../media/image31.jpeg"/><Relationship Id="rId4" Type="http://schemas.openxmlformats.org/officeDocument/2006/relationships/image" Target="../media/image149.jpeg"/></Relationships>
</file>

<file path=ppt/slides/_rels/slide105.xml.rels><?xml version="1.0" encoding="UTF-8" standalone="yes"?>
<Relationships xmlns="http://schemas.openxmlformats.org/package/2006/relationships"><Relationship Id="rId8" Type="http://schemas.microsoft.com/office/2007/relationships/diagramDrawing" Target="../diagrams/drawing28.xml"/><Relationship Id="rId3" Type="http://schemas.openxmlformats.org/officeDocument/2006/relationships/image" Target="../media/image152.png"/><Relationship Id="rId7" Type="http://schemas.openxmlformats.org/officeDocument/2006/relationships/diagramColors" Target="../diagrams/colors28.xml"/><Relationship Id="rId2" Type="http://schemas.openxmlformats.org/officeDocument/2006/relationships/notesSlide" Target="../notesSlides/notesSlide103.xml"/><Relationship Id="rId1" Type="http://schemas.openxmlformats.org/officeDocument/2006/relationships/slideLayout" Target="../slideLayouts/slideLayout22.xml"/><Relationship Id="rId6" Type="http://schemas.openxmlformats.org/officeDocument/2006/relationships/diagramQuickStyle" Target="../diagrams/quickStyle28.xml"/><Relationship Id="rId5" Type="http://schemas.openxmlformats.org/officeDocument/2006/relationships/diagramLayout" Target="../diagrams/layout28.xml"/><Relationship Id="rId4" Type="http://schemas.openxmlformats.org/officeDocument/2006/relationships/diagramData" Target="../diagrams/data28.xml"/></Relationships>
</file>

<file path=ppt/slides/_rels/slide106.xml.rels><?xml version="1.0" encoding="UTF-8" standalone="yes"?>
<Relationships xmlns="http://schemas.openxmlformats.org/package/2006/relationships"><Relationship Id="rId8" Type="http://schemas.microsoft.com/office/2007/relationships/diagramDrawing" Target="../diagrams/drawing29.xml"/><Relationship Id="rId3" Type="http://schemas.openxmlformats.org/officeDocument/2006/relationships/image" Target="../media/image152.png"/><Relationship Id="rId7" Type="http://schemas.openxmlformats.org/officeDocument/2006/relationships/diagramColors" Target="../diagrams/colors29.xml"/><Relationship Id="rId2" Type="http://schemas.openxmlformats.org/officeDocument/2006/relationships/notesSlide" Target="../notesSlides/notesSlide104.xml"/><Relationship Id="rId1" Type="http://schemas.openxmlformats.org/officeDocument/2006/relationships/slideLayout" Target="../slideLayouts/slideLayout21.xml"/><Relationship Id="rId6" Type="http://schemas.openxmlformats.org/officeDocument/2006/relationships/diagramQuickStyle" Target="../diagrams/quickStyle29.xml"/><Relationship Id="rId5" Type="http://schemas.openxmlformats.org/officeDocument/2006/relationships/diagramLayout" Target="../diagrams/layout29.xml"/><Relationship Id="rId4" Type="http://schemas.openxmlformats.org/officeDocument/2006/relationships/diagramData" Target="../diagrams/data29.xml"/></Relationships>
</file>

<file path=ppt/slides/_rels/slide10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05.xml"/><Relationship Id="rId1" Type="http://schemas.openxmlformats.org/officeDocument/2006/relationships/slideLayout" Target="../slideLayouts/slideLayout3.xml"/><Relationship Id="rId4" Type="http://schemas.openxmlformats.org/officeDocument/2006/relationships/image" Target="../media/image154.svg"/></Relationships>
</file>

<file path=ppt/slides/_rels/slide10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06.xml"/><Relationship Id="rId1" Type="http://schemas.openxmlformats.org/officeDocument/2006/relationships/slideLayout" Target="../slideLayouts/slideLayout22.xml"/></Relationships>
</file>

<file path=ppt/slides/_rels/slide109.xml.rels><?xml version="1.0" encoding="UTF-8" standalone="yes"?>
<Relationships xmlns="http://schemas.openxmlformats.org/package/2006/relationships"><Relationship Id="rId3" Type="http://schemas.openxmlformats.org/officeDocument/2006/relationships/image" Target="../media/image156.svg"/><Relationship Id="rId2" Type="http://schemas.openxmlformats.org/officeDocument/2006/relationships/notesSlide" Target="../notesSlides/notesSlide107.xml"/><Relationship Id="rId1" Type="http://schemas.openxmlformats.org/officeDocument/2006/relationships/slideLayout" Target="../slideLayouts/slideLayout22.xml"/><Relationship Id="rId6" Type="http://schemas.openxmlformats.org/officeDocument/2006/relationships/image" Target="../media/image159.svg"/><Relationship Id="rId5" Type="http://schemas.openxmlformats.org/officeDocument/2006/relationships/image" Target="../media/image158.svg"/><Relationship Id="rId4" Type="http://schemas.openxmlformats.org/officeDocument/2006/relationships/image" Target="../media/image157.sv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8" Type="http://schemas.openxmlformats.org/officeDocument/2006/relationships/hyperlink" Target="https://documentation.calpads.org/Support/References" TargetMode="External"/><Relationship Id="rId3" Type="http://schemas.openxmlformats.org/officeDocument/2006/relationships/hyperlink" Target="https://csis.fcmat.org/csis-training" TargetMode="External"/><Relationship Id="rId7" Type="http://schemas.openxmlformats.org/officeDocument/2006/relationships/image" Target="../media/image2.svg"/><Relationship Id="rId2" Type="http://schemas.openxmlformats.org/officeDocument/2006/relationships/notesSlide" Target="../notesSlides/notesSlide108.xml"/><Relationship Id="rId1" Type="http://schemas.openxmlformats.org/officeDocument/2006/relationships/slideLayout" Target="../slideLayouts/slideLayout8.xml"/><Relationship Id="rId6" Type="http://schemas.openxmlformats.org/officeDocument/2006/relationships/hyperlink" Target="https://www.youtube.com/channel/UCA9oRTiyVECCCzOxpmJheZw" TargetMode="External"/><Relationship Id="rId11" Type="http://schemas.openxmlformats.org/officeDocument/2006/relationships/image" Target="../media/image162.png"/><Relationship Id="rId5" Type="http://schemas.openxmlformats.org/officeDocument/2006/relationships/hyperlink" Target="http://www.cde.ca.gov/ds/sp/cl/systemdocs.asp" TargetMode="External"/><Relationship Id="rId10" Type="http://schemas.openxmlformats.org/officeDocument/2006/relationships/hyperlink" Target="https://www.cde.ca.gov/ds/sp/cl/index.asp" TargetMode="External"/><Relationship Id="rId4" Type="http://schemas.openxmlformats.org/officeDocument/2006/relationships/image" Target="../media/image160.png"/><Relationship Id="rId9" Type="http://schemas.openxmlformats.org/officeDocument/2006/relationships/image" Target="../media/image161.png"/></Relationships>
</file>

<file path=ppt/slides/_rels/slide111.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66.svg"/><Relationship Id="rId2" Type="http://schemas.openxmlformats.org/officeDocument/2006/relationships/notesSlide" Target="../notesSlides/notesSlide109.xml"/><Relationship Id="rId1" Type="http://schemas.openxmlformats.org/officeDocument/2006/relationships/slideLayout" Target="../slideLayouts/slideLayout52.xml"/><Relationship Id="rId6" Type="http://schemas.openxmlformats.org/officeDocument/2006/relationships/image" Target="../media/image165.svg"/><Relationship Id="rId5" Type="http://schemas.openxmlformats.org/officeDocument/2006/relationships/image" Target="../media/image164.svg"/><Relationship Id="rId4" Type="http://schemas.openxmlformats.org/officeDocument/2006/relationships/image" Target="../media/image163.svg"/></Relationships>
</file>

<file path=ppt/slides/_rels/slide112.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notesSlide" Target="../notesSlides/notesSlide110.xml"/><Relationship Id="rId1" Type="http://schemas.openxmlformats.org/officeDocument/2006/relationships/slideLayout" Target="../slideLayouts/slideLayout254.xml"/></Relationships>
</file>

<file path=ppt/slides/_rels/slide113.xml.rels><?xml version="1.0" encoding="UTF-8" standalone="yes"?>
<Relationships xmlns="http://schemas.openxmlformats.org/package/2006/relationships"><Relationship Id="rId8" Type="http://schemas.openxmlformats.org/officeDocument/2006/relationships/hyperlink" Target="https://csis.fcmat.org/" TargetMode="External"/><Relationship Id="rId3" Type="http://schemas.openxmlformats.org/officeDocument/2006/relationships/image" Target="../media/image167.jpeg"/><Relationship Id="rId7" Type="http://schemas.openxmlformats.org/officeDocument/2006/relationships/image" Target="../media/image171.svg"/><Relationship Id="rId2" Type="http://schemas.openxmlformats.org/officeDocument/2006/relationships/notesSlide" Target="../notesSlides/notesSlide111.xml"/><Relationship Id="rId1" Type="http://schemas.openxmlformats.org/officeDocument/2006/relationships/slideLayout" Target="../slideLayouts/slideLayout68.xml"/><Relationship Id="rId6" Type="http://schemas.openxmlformats.org/officeDocument/2006/relationships/image" Target="../media/image170.svg"/><Relationship Id="rId5" Type="http://schemas.openxmlformats.org/officeDocument/2006/relationships/image" Target="../media/image169.svg"/><Relationship Id="rId4" Type="http://schemas.openxmlformats.org/officeDocument/2006/relationships/image" Target="../media/image168.svg"/><Relationship Id="rId9" Type="http://schemas.openxmlformats.org/officeDocument/2006/relationships/image" Target="../media/image172.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hyperlink" Target="https://www.cde.ca.gov/sp/sw/t1/tasinfo.asp"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documentation.calpads.org/Troubleshooting/EOY1/CERT097/" TargetMode="Externa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22.xml"/><Relationship Id="rId6" Type="http://schemas.openxmlformats.org/officeDocument/2006/relationships/diagramColors" Target="../diagrams/colors4.xml"/><Relationship Id="rId11" Type="http://schemas.openxmlformats.org/officeDocument/2006/relationships/hyperlink" Target="https://www.cde.ca.gov/sp/sw/t1/schoolwideprograms.asp" TargetMode="External"/><Relationship Id="rId5" Type="http://schemas.openxmlformats.org/officeDocument/2006/relationships/diagramQuickStyle" Target="../diagrams/quickStyle4.xml"/><Relationship Id="rId10" Type="http://schemas.openxmlformats.org/officeDocument/2006/relationships/hyperlink" Target="https://www.cde.ca.gov/sp/sw/t1/tasinfo.asp" TargetMode="External"/><Relationship Id="rId4" Type="http://schemas.openxmlformats.org/officeDocument/2006/relationships/diagramLayout" Target="../diagrams/layout4.xml"/><Relationship Id="rId9" Type="http://schemas.openxmlformats.org/officeDocument/2006/relationships/hyperlink" Target="https://www.cde.ca.gov/fg/aa/co/index.asp"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openxmlformats.org/officeDocument/2006/relationships/image" Target="../media/image39.gif"/></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2.xml"/><Relationship Id="rId5" Type="http://schemas.openxmlformats.org/officeDocument/2006/relationships/image" Target="../media/image44.jpe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6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8.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9.svg"/><Relationship Id="rId18" Type="http://schemas.openxmlformats.org/officeDocument/2006/relationships/image" Target="../media/image64.svg"/><Relationship Id="rId3" Type="http://schemas.openxmlformats.org/officeDocument/2006/relationships/image" Target="../media/image49.svg"/><Relationship Id="rId7" Type="http://schemas.openxmlformats.org/officeDocument/2006/relationships/image" Target="../media/image53.svg"/><Relationship Id="rId12" Type="http://schemas.openxmlformats.org/officeDocument/2006/relationships/image" Target="../media/image58.svg"/><Relationship Id="rId17" Type="http://schemas.openxmlformats.org/officeDocument/2006/relationships/image" Target="../media/image63.svg"/><Relationship Id="rId2" Type="http://schemas.openxmlformats.org/officeDocument/2006/relationships/notesSlide" Target="../notesSlides/notesSlide28.xml"/><Relationship Id="rId16" Type="http://schemas.openxmlformats.org/officeDocument/2006/relationships/image" Target="../media/image62.svg"/><Relationship Id="rId1" Type="http://schemas.openxmlformats.org/officeDocument/2006/relationships/slideLayout" Target="../slideLayouts/slideLayout21.xml"/><Relationship Id="rId6" Type="http://schemas.openxmlformats.org/officeDocument/2006/relationships/image" Target="../media/image52.svg"/><Relationship Id="rId11" Type="http://schemas.openxmlformats.org/officeDocument/2006/relationships/image" Target="../media/image57.svg"/><Relationship Id="rId5" Type="http://schemas.openxmlformats.org/officeDocument/2006/relationships/image" Target="../media/image51.svg"/><Relationship Id="rId15" Type="http://schemas.openxmlformats.org/officeDocument/2006/relationships/image" Target="../media/image61.sv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svg"/><Relationship Id="rId14" Type="http://schemas.openxmlformats.org/officeDocument/2006/relationships/image" Target="../media/image60.svg"/></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9.xml"/><Relationship Id="rId1" Type="http://schemas.openxmlformats.org/officeDocument/2006/relationships/slideLayout" Target="../slideLayouts/slideLayout21.xml"/><Relationship Id="rId5" Type="http://schemas.openxmlformats.org/officeDocument/2006/relationships/image" Target="../media/image67.png"/><Relationship Id="rId4" Type="http://schemas.openxmlformats.org/officeDocument/2006/relationships/image" Target="../media/image66.jpe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notesSlide" Target="../notesSlides/notesSlide30.xml"/><Relationship Id="rId1" Type="http://schemas.openxmlformats.org/officeDocument/2006/relationships/slideLayout" Target="../slideLayouts/slideLayout21.xml"/><Relationship Id="rId4" Type="http://schemas.openxmlformats.org/officeDocument/2006/relationships/image" Target="../media/image69.jpe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1.xml"/><Relationship Id="rId1" Type="http://schemas.openxmlformats.org/officeDocument/2006/relationships/slideLayout" Target="../slideLayouts/slideLayout2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5.xml"/><Relationship Id="rId1" Type="http://schemas.openxmlformats.org/officeDocument/2006/relationships/slideLayout" Target="../slideLayouts/slideLayout66.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21.xml"/><Relationship Id="rId5" Type="http://schemas.openxmlformats.org/officeDocument/2006/relationships/image" Target="../media/image77.png"/><Relationship Id="rId4" Type="http://schemas.openxmlformats.org/officeDocument/2006/relationships/image" Target="../media/image76.pn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8.xml"/><Relationship Id="rId1" Type="http://schemas.openxmlformats.org/officeDocument/2006/relationships/slideLayout" Target="../slideLayouts/slideLayout2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9.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diagramData" Target="../diagrams/data9.xml"/><Relationship Id="rId18" Type="http://schemas.openxmlformats.org/officeDocument/2006/relationships/diagramData" Target="../diagrams/data10.xml"/><Relationship Id="rId26" Type="http://schemas.openxmlformats.org/officeDocument/2006/relationships/diagramColors" Target="../diagrams/colors11.xml"/><Relationship Id="rId3" Type="http://schemas.openxmlformats.org/officeDocument/2006/relationships/diagramData" Target="../diagrams/data7.xml"/><Relationship Id="rId21" Type="http://schemas.openxmlformats.org/officeDocument/2006/relationships/diagramColors" Target="../diagrams/colors10.xml"/><Relationship Id="rId7" Type="http://schemas.microsoft.com/office/2007/relationships/diagramDrawing" Target="../diagrams/drawing7.xml"/><Relationship Id="rId12" Type="http://schemas.microsoft.com/office/2007/relationships/diagramDrawing" Target="../diagrams/drawing8.xml"/><Relationship Id="rId17" Type="http://schemas.microsoft.com/office/2007/relationships/diagramDrawing" Target="../diagrams/drawing9.xml"/><Relationship Id="rId25" Type="http://schemas.openxmlformats.org/officeDocument/2006/relationships/diagramQuickStyle" Target="../diagrams/quickStyle11.xml"/><Relationship Id="rId2" Type="http://schemas.openxmlformats.org/officeDocument/2006/relationships/notesSlide" Target="../notesSlides/notesSlide39.xml"/><Relationship Id="rId16" Type="http://schemas.openxmlformats.org/officeDocument/2006/relationships/diagramColors" Target="../diagrams/colors9.xml"/><Relationship Id="rId20" Type="http://schemas.openxmlformats.org/officeDocument/2006/relationships/diagramQuickStyle" Target="../diagrams/quickStyle10.xml"/><Relationship Id="rId29" Type="http://schemas.openxmlformats.org/officeDocument/2006/relationships/diagramLayout" Target="../diagrams/layout12.xml"/><Relationship Id="rId1" Type="http://schemas.openxmlformats.org/officeDocument/2006/relationships/slideLayout" Target="../slideLayouts/slideLayout21.xml"/><Relationship Id="rId6" Type="http://schemas.openxmlformats.org/officeDocument/2006/relationships/diagramColors" Target="../diagrams/colors7.xml"/><Relationship Id="rId11" Type="http://schemas.openxmlformats.org/officeDocument/2006/relationships/diagramColors" Target="../diagrams/colors8.xml"/><Relationship Id="rId24" Type="http://schemas.openxmlformats.org/officeDocument/2006/relationships/diagramLayout" Target="../diagrams/layout11.xml"/><Relationship Id="rId32" Type="http://schemas.microsoft.com/office/2007/relationships/diagramDrawing" Target="../diagrams/drawing12.xml"/><Relationship Id="rId5" Type="http://schemas.openxmlformats.org/officeDocument/2006/relationships/diagramQuickStyle" Target="../diagrams/quickStyle7.xml"/><Relationship Id="rId15" Type="http://schemas.openxmlformats.org/officeDocument/2006/relationships/diagramQuickStyle" Target="../diagrams/quickStyle9.xml"/><Relationship Id="rId23" Type="http://schemas.openxmlformats.org/officeDocument/2006/relationships/diagramData" Target="../diagrams/data11.xml"/><Relationship Id="rId28" Type="http://schemas.openxmlformats.org/officeDocument/2006/relationships/diagramData" Target="../diagrams/data12.xml"/><Relationship Id="rId10" Type="http://schemas.openxmlformats.org/officeDocument/2006/relationships/diagramQuickStyle" Target="../diagrams/quickStyle8.xml"/><Relationship Id="rId19" Type="http://schemas.openxmlformats.org/officeDocument/2006/relationships/diagramLayout" Target="../diagrams/layout10.xml"/><Relationship Id="rId31" Type="http://schemas.openxmlformats.org/officeDocument/2006/relationships/diagramColors" Target="../diagrams/colors12.xml"/><Relationship Id="rId4" Type="http://schemas.openxmlformats.org/officeDocument/2006/relationships/diagramLayout" Target="../diagrams/layout7.xml"/><Relationship Id="rId9" Type="http://schemas.openxmlformats.org/officeDocument/2006/relationships/diagramLayout" Target="../diagrams/layout8.xml"/><Relationship Id="rId14" Type="http://schemas.openxmlformats.org/officeDocument/2006/relationships/diagramLayout" Target="../diagrams/layout9.xml"/><Relationship Id="rId22" Type="http://schemas.microsoft.com/office/2007/relationships/diagramDrawing" Target="../diagrams/drawing10.xml"/><Relationship Id="rId27" Type="http://schemas.microsoft.com/office/2007/relationships/diagramDrawing" Target="../diagrams/drawing11.xml"/><Relationship Id="rId30" Type="http://schemas.openxmlformats.org/officeDocument/2006/relationships/diagramQuickStyle" Target="../diagrams/quickStyle12.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sv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2.xml"/><Relationship Id="rId1" Type="http://schemas.openxmlformats.org/officeDocument/2006/relationships/slideLayout" Target="../slideLayouts/slideLayout99.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6.xml"/></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8.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4.sv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0.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2.xml"/><Relationship Id="rId1" Type="http://schemas.openxmlformats.org/officeDocument/2006/relationships/slideLayout" Target="../slideLayouts/slideLayout21.xml"/><Relationship Id="rId4" Type="http://schemas.openxmlformats.org/officeDocument/2006/relationships/image" Target="../media/image92.png"/></Relationships>
</file>

<file path=ppt/slides/_rels/slide54.xml.rels><?xml version="1.0" encoding="UTF-8" standalone="yes"?>
<Relationships xmlns="http://schemas.openxmlformats.org/package/2006/relationships"><Relationship Id="rId3" Type="http://schemas.openxmlformats.org/officeDocument/2006/relationships/hyperlink" Target="https://www.cde.ca.gov/ds/sp/cl/calpadsupdflash298.asp" TargetMode="External"/><Relationship Id="rId2" Type="http://schemas.openxmlformats.org/officeDocument/2006/relationships/notesSlide" Target="../notesSlides/notesSlide53.xml"/><Relationship Id="rId1" Type="http://schemas.openxmlformats.org/officeDocument/2006/relationships/slideLayout" Target="../slideLayouts/slideLayout21.xml"/><Relationship Id="rId4" Type="http://schemas.openxmlformats.org/officeDocument/2006/relationships/image" Target="../media/image93.jpeg"/></Relationships>
</file>

<file path=ppt/slides/_rels/slide5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4.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5.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microsoft.com/office/2007/relationships/hdphoto" Target="../media/hdphoto3.wdp"/></Relationships>
</file>

<file path=ppt/slides/_rels/slide5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svg"/><Relationship Id="rId7" Type="http://schemas.openxmlformats.org/officeDocument/2006/relationships/image" Target="../media/image101.svg"/><Relationship Id="rId2" Type="http://schemas.openxmlformats.org/officeDocument/2006/relationships/notesSlide" Target="../notesSlides/notesSlide57.xml"/><Relationship Id="rId1" Type="http://schemas.openxmlformats.org/officeDocument/2006/relationships/slideLayout" Target="../slideLayouts/slideLayout21.xml"/><Relationship Id="rId6" Type="http://schemas.openxmlformats.org/officeDocument/2006/relationships/image" Target="../media/image100.svg"/><Relationship Id="rId11" Type="http://schemas.openxmlformats.org/officeDocument/2006/relationships/image" Target="../media/image105.png"/><Relationship Id="rId5" Type="http://schemas.openxmlformats.org/officeDocument/2006/relationships/image" Target="../media/image99.svg"/><Relationship Id="rId10" Type="http://schemas.openxmlformats.org/officeDocument/2006/relationships/image" Target="../media/image104.png"/><Relationship Id="rId4" Type="http://schemas.openxmlformats.org/officeDocument/2006/relationships/image" Target="../media/image98.svg"/><Relationship Id="rId9" Type="http://schemas.openxmlformats.org/officeDocument/2006/relationships/image" Target="../media/image103.png"/></Relationships>
</file>

<file path=ppt/slides/_rels/slide5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66.xml"/></Relationships>
</file>

<file path=ppt/slides/_rels/slide6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9.xml"/><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6.xml"/><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7.xml"/><Relationship Id="rId1" Type="http://schemas.openxmlformats.org/officeDocument/2006/relationships/slideLayout" Target="../slideLayouts/slideLayout58.xml"/></Relationships>
</file>

<file path=ppt/slides/_rels/slide69.xml.rels><?xml version="1.0" encoding="UTF-8" standalone="yes"?>
<Relationships xmlns="http://schemas.openxmlformats.org/package/2006/relationships"><Relationship Id="rId3" Type="http://schemas.openxmlformats.org/officeDocument/2006/relationships/hyperlink" Target="https://documentation.calpads.org/OnlineMaintenance/StudentDataMaintenance/StudentDetailsPSTS/#which-students-require-postsecondary-status-records-in-the-eoy-4-submission" TargetMode="External"/><Relationship Id="rId2" Type="http://schemas.openxmlformats.org/officeDocument/2006/relationships/notesSlide" Target="../notesSlides/notesSlide68.xml"/><Relationship Id="rId1" Type="http://schemas.openxmlformats.org/officeDocument/2006/relationships/slideLayout" Target="../slideLayouts/slideLayout22.xml"/><Relationship Id="rId6" Type="http://schemas.openxmlformats.org/officeDocument/2006/relationships/image" Target="../media/image115.jpeg"/><Relationship Id="rId5" Type="http://schemas.openxmlformats.org/officeDocument/2006/relationships/hyperlink" Target="https://www.cde.ca.gov/ci/ct/pk/documents/ctedata25survey.docx" TargetMode="External"/><Relationship Id="rId4" Type="http://schemas.openxmlformats.org/officeDocument/2006/relationships/hyperlink" Target="https://documentation.calpads.org/OnlineMaintenance/StudentDataMaintenance/StudentDetailsPSTS/#psts-survey-template-guide-for-eoy-4"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8" Type="http://schemas.openxmlformats.org/officeDocument/2006/relationships/image" Target="../media/image117.sv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70.xml"/><Relationship Id="rId1" Type="http://schemas.openxmlformats.org/officeDocument/2006/relationships/slideLayout" Target="../slideLayouts/slideLayout98.xml"/><Relationship Id="rId6" Type="http://schemas.openxmlformats.org/officeDocument/2006/relationships/diagramColors" Target="../diagrams/colors13.xml"/><Relationship Id="rId11" Type="http://schemas.openxmlformats.org/officeDocument/2006/relationships/image" Target="../media/image120.svg"/><Relationship Id="rId5" Type="http://schemas.openxmlformats.org/officeDocument/2006/relationships/diagramQuickStyle" Target="../diagrams/quickStyle13.xml"/><Relationship Id="rId10" Type="http://schemas.openxmlformats.org/officeDocument/2006/relationships/image" Target="../media/image119.svg"/><Relationship Id="rId4" Type="http://schemas.openxmlformats.org/officeDocument/2006/relationships/diagramLayout" Target="../diagrams/layout13.xml"/><Relationship Id="rId9" Type="http://schemas.openxmlformats.org/officeDocument/2006/relationships/image" Target="../media/image118.svg"/></Relationships>
</file>

<file path=ppt/slides/_rels/slide7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1.xml"/><Relationship Id="rId1" Type="http://schemas.openxmlformats.org/officeDocument/2006/relationships/slideLayout" Target="../slideLayouts/slideLayout6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9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1.xml"/></Relationships>
</file>

<file path=ppt/slides/_rels/slide79.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78.xml"/><Relationship Id="rId1" Type="http://schemas.openxmlformats.org/officeDocument/2006/relationships/slideLayout" Target="../slideLayouts/slideLayout185.xml"/><Relationship Id="rId4" Type="http://schemas.openxmlformats.org/officeDocument/2006/relationships/image" Target="../media/image123.svg"/></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6.pn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0.xml.rels><?xml version="1.0" encoding="UTF-8" standalone="yes"?>
<Relationships xmlns="http://schemas.openxmlformats.org/package/2006/relationships"><Relationship Id="rId26" Type="http://schemas.openxmlformats.org/officeDocument/2006/relationships/diagramColors" Target="../diagrams/colors18.xml"/><Relationship Id="rId21" Type="http://schemas.openxmlformats.org/officeDocument/2006/relationships/diagramColors" Target="../diagrams/colors17.xml"/><Relationship Id="rId34" Type="http://schemas.openxmlformats.org/officeDocument/2006/relationships/diagramLayout" Target="../diagrams/layout20.xml"/><Relationship Id="rId42" Type="http://schemas.microsoft.com/office/2007/relationships/diagramDrawing" Target="../diagrams/drawing21.xml"/><Relationship Id="rId47" Type="http://schemas.microsoft.com/office/2007/relationships/diagramDrawing" Target="../diagrams/drawing22.xml"/><Relationship Id="rId50" Type="http://schemas.openxmlformats.org/officeDocument/2006/relationships/diagramQuickStyle" Target="../diagrams/quickStyle23.xml"/><Relationship Id="rId55" Type="http://schemas.openxmlformats.org/officeDocument/2006/relationships/diagramQuickStyle" Target="../diagrams/quickStyle24.xml"/><Relationship Id="rId63" Type="http://schemas.openxmlformats.org/officeDocument/2006/relationships/diagramData" Target="../diagrams/data26.xml"/><Relationship Id="rId7" Type="http://schemas.microsoft.com/office/2007/relationships/diagramDrawing" Target="../diagrams/drawing14.xml"/><Relationship Id="rId2" Type="http://schemas.openxmlformats.org/officeDocument/2006/relationships/notesSlide" Target="../notesSlides/notesSlide79.xml"/><Relationship Id="rId16" Type="http://schemas.openxmlformats.org/officeDocument/2006/relationships/diagramColors" Target="../diagrams/colors16.xml"/><Relationship Id="rId29" Type="http://schemas.openxmlformats.org/officeDocument/2006/relationships/diagramLayout" Target="../diagrams/layout19.xml"/><Relationship Id="rId11" Type="http://schemas.openxmlformats.org/officeDocument/2006/relationships/diagramColors" Target="../diagrams/colors15.xml"/><Relationship Id="rId24" Type="http://schemas.openxmlformats.org/officeDocument/2006/relationships/diagramLayout" Target="../diagrams/layout18.xml"/><Relationship Id="rId32" Type="http://schemas.microsoft.com/office/2007/relationships/diagramDrawing" Target="../diagrams/drawing19.xml"/><Relationship Id="rId37" Type="http://schemas.microsoft.com/office/2007/relationships/diagramDrawing" Target="../diagrams/drawing20.xml"/><Relationship Id="rId40" Type="http://schemas.openxmlformats.org/officeDocument/2006/relationships/diagramQuickStyle" Target="../diagrams/quickStyle21.xml"/><Relationship Id="rId45" Type="http://schemas.openxmlformats.org/officeDocument/2006/relationships/diagramQuickStyle" Target="../diagrams/quickStyle22.xml"/><Relationship Id="rId53" Type="http://schemas.openxmlformats.org/officeDocument/2006/relationships/diagramData" Target="../diagrams/data24.xml"/><Relationship Id="rId58" Type="http://schemas.openxmlformats.org/officeDocument/2006/relationships/diagramData" Target="../diagrams/data25.xml"/><Relationship Id="rId66" Type="http://schemas.openxmlformats.org/officeDocument/2006/relationships/diagramColors" Target="../diagrams/colors26.xml"/><Relationship Id="rId5" Type="http://schemas.openxmlformats.org/officeDocument/2006/relationships/diagramQuickStyle" Target="../diagrams/quickStyle14.xml"/><Relationship Id="rId61" Type="http://schemas.openxmlformats.org/officeDocument/2006/relationships/diagramColors" Target="../diagrams/colors25.xml"/><Relationship Id="rId19" Type="http://schemas.openxmlformats.org/officeDocument/2006/relationships/diagramLayout" Target="../diagrams/layout17.xml"/><Relationship Id="rId14" Type="http://schemas.openxmlformats.org/officeDocument/2006/relationships/diagramLayout" Target="../diagrams/layout16.xml"/><Relationship Id="rId22" Type="http://schemas.microsoft.com/office/2007/relationships/diagramDrawing" Target="../diagrams/drawing17.xml"/><Relationship Id="rId27" Type="http://schemas.microsoft.com/office/2007/relationships/diagramDrawing" Target="../diagrams/drawing18.xml"/><Relationship Id="rId30" Type="http://schemas.openxmlformats.org/officeDocument/2006/relationships/diagramQuickStyle" Target="../diagrams/quickStyle19.xml"/><Relationship Id="rId35" Type="http://schemas.openxmlformats.org/officeDocument/2006/relationships/diagramQuickStyle" Target="../diagrams/quickStyle20.xml"/><Relationship Id="rId43" Type="http://schemas.openxmlformats.org/officeDocument/2006/relationships/diagramData" Target="../diagrams/data22.xml"/><Relationship Id="rId48" Type="http://schemas.openxmlformats.org/officeDocument/2006/relationships/diagramData" Target="../diagrams/data23.xml"/><Relationship Id="rId56" Type="http://schemas.openxmlformats.org/officeDocument/2006/relationships/diagramColors" Target="../diagrams/colors24.xml"/><Relationship Id="rId64" Type="http://schemas.openxmlformats.org/officeDocument/2006/relationships/diagramLayout" Target="../diagrams/layout26.xml"/><Relationship Id="rId8" Type="http://schemas.openxmlformats.org/officeDocument/2006/relationships/diagramData" Target="../diagrams/data15.xml"/><Relationship Id="rId51" Type="http://schemas.openxmlformats.org/officeDocument/2006/relationships/diagramColors" Target="../diagrams/colors23.xml"/><Relationship Id="rId3" Type="http://schemas.openxmlformats.org/officeDocument/2006/relationships/diagramData" Target="../diagrams/data14.xml"/><Relationship Id="rId12" Type="http://schemas.microsoft.com/office/2007/relationships/diagramDrawing" Target="../diagrams/drawing15.xml"/><Relationship Id="rId17" Type="http://schemas.microsoft.com/office/2007/relationships/diagramDrawing" Target="../diagrams/drawing16.xml"/><Relationship Id="rId25" Type="http://schemas.openxmlformats.org/officeDocument/2006/relationships/diagramQuickStyle" Target="../diagrams/quickStyle18.xml"/><Relationship Id="rId33" Type="http://schemas.openxmlformats.org/officeDocument/2006/relationships/diagramData" Target="../diagrams/data20.xml"/><Relationship Id="rId38" Type="http://schemas.openxmlformats.org/officeDocument/2006/relationships/diagramData" Target="../diagrams/data21.xml"/><Relationship Id="rId46" Type="http://schemas.openxmlformats.org/officeDocument/2006/relationships/diagramColors" Target="../diagrams/colors22.xml"/><Relationship Id="rId59" Type="http://schemas.openxmlformats.org/officeDocument/2006/relationships/diagramLayout" Target="../diagrams/layout25.xml"/><Relationship Id="rId67" Type="http://schemas.microsoft.com/office/2007/relationships/diagramDrawing" Target="../diagrams/drawing26.xml"/><Relationship Id="rId20" Type="http://schemas.openxmlformats.org/officeDocument/2006/relationships/diagramQuickStyle" Target="../diagrams/quickStyle17.xml"/><Relationship Id="rId41" Type="http://schemas.openxmlformats.org/officeDocument/2006/relationships/diagramColors" Target="../diagrams/colors21.xml"/><Relationship Id="rId54" Type="http://schemas.openxmlformats.org/officeDocument/2006/relationships/diagramLayout" Target="../diagrams/layout24.xml"/><Relationship Id="rId62" Type="http://schemas.microsoft.com/office/2007/relationships/diagramDrawing" Target="../diagrams/drawing25.xml"/><Relationship Id="rId1" Type="http://schemas.openxmlformats.org/officeDocument/2006/relationships/slideLayout" Target="../slideLayouts/slideLayout22.xml"/><Relationship Id="rId6" Type="http://schemas.openxmlformats.org/officeDocument/2006/relationships/diagramColors" Target="../diagrams/colors14.xml"/><Relationship Id="rId15" Type="http://schemas.openxmlformats.org/officeDocument/2006/relationships/diagramQuickStyle" Target="../diagrams/quickStyle16.xml"/><Relationship Id="rId23" Type="http://schemas.openxmlformats.org/officeDocument/2006/relationships/diagramData" Target="../diagrams/data18.xml"/><Relationship Id="rId28" Type="http://schemas.openxmlformats.org/officeDocument/2006/relationships/diagramData" Target="../diagrams/data19.xml"/><Relationship Id="rId36" Type="http://schemas.openxmlformats.org/officeDocument/2006/relationships/diagramColors" Target="../diagrams/colors20.xml"/><Relationship Id="rId49" Type="http://schemas.openxmlformats.org/officeDocument/2006/relationships/diagramLayout" Target="../diagrams/layout23.xml"/><Relationship Id="rId57" Type="http://schemas.microsoft.com/office/2007/relationships/diagramDrawing" Target="../diagrams/drawing24.xml"/><Relationship Id="rId10" Type="http://schemas.openxmlformats.org/officeDocument/2006/relationships/diagramQuickStyle" Target="../diagrams/quickStyle15.xml"/><Relationship Id="rId31" Type="http://schemas.openxmlformats.org/officeDocument/2006/relationships/diagramColors" Target="../diagrams/colors19.xml"/><Relationship Id="rId44" Type="http://schemas.openxmlformats.org/officeDocument/2006/relationships/diagramLayout" Target="../diagrams/layout22.xml"/><Relationship Id="rId52" Type="http://schemas.microsoft.com/office/2007/relationships/diagramDrawing" Target="../diagrams/drawing23.xml"/><Relationship Id="rId60" Type="http://schemas.openxmlformats.org/officeDocument/2006/relationships/diagramQuickStyle" Target="../diagrams/quickStyle25.xml"/><Relationship Id="rId65" Type="http://schemas.openxmlformats.org/officeDocument/2006/relationships/diagramQuickStyle" Target="../diagrams/quickStyle26.xml"/><Relationship Id="rId4" Type="http://schemas.openxmlformats.org/officeDocument/2006/relationships/diagramLayout" Target="../diagrams/layout14.xml"/><Relationship Id="rId9" Type="http://schemas.openxmlformats.org/officeDocument/2006/relationships/diagramLayout" Target="../diagrams/layout15.xml"/><Relationship Id="rId13" Type="http://schemas.openxmlformats.org/officeDocument/2006/relationships/diagramData" Target="../diagrams/data16.xml"/><Relationship Id="rId18" Type="http://schemas.openxmlformats.org/officeDocument/2006/relationships/diagramData" Target="../diagrams/data17.xml"/><Relationship Id="rId39" Type="http://schemas.openxmlformats.org/officeDocument/2006/relationships/diagramLayout" Target="../diagrams/layout21.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80.xml"/><Relationship Id="rId1" Type="http://schemas.openxmlformats.org/officeDocument/2006/relationships/slideLayout" Target="../slideLayouts/slideLayout13.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8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1.xml"/><Relationship Id="rId1" Type="http://schemas.openxmlformats.org/officeDocument/2006/relationships/slideLayout" Target="../slideLayouts/slideLayout145.xml"/></Relationships>
</file>

<file path=ppt/slides/_rels/slide8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2.xml"/><Relationship Id="rId1" Type="http://schemas.openxmlformats.org/officeDocument/2006/relationships/slideLayout" Target="../slideLayouts/slideLayout66.xml"/></Relationships>
</file>

<file path=ppt/slides/_rels/slide8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83.xml"/><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84.xml"/><Relationship Id="rId1" Type="http://schemas.openxmlformats.org/officeDocument/2006/relationships/slideLayout" Target="../slideLayouts/slideLayout66.xml"/></Relationships>
</file>

<file path=ppt/slides/_rels/slide8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5.xml"/><Relationship Id="rId1" Type="http://schemas.openxmlformats.org/officeDocument/2006/relationships/slideLayout" Target="../slideLayouts/slideLayout20.xml"/><Relationship Id="rId4" Type="http://schemas.openxmlformats.org/officeDocument/2006/relationships/image" Target="../media/image129.png"/></Relationships>
</file>

<file path=ppt/slides/_rels/slide8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0.xml"/></Relationships>
</file>

<file path=ppt/slides/_rels/slide8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6.xml"/><Relationship Id="rId1" Type="http://schemas.openxmlformats.org/officeDocument/2006/relationships/slideLayout" Target="../slideLayouts/slideLayout20.xml"/><Relationship Id="rId4" Type="http://schemas.openxmlformats.org/officeDocument/2006/relationships/image" Target="../media/image132.png"/></Relationships>
</file>

<file path=ppt/slides/_rels/slide8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87.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8.xml"/><Relationship Id="rId1" Type="http://schemas.openxmlformats.org/officeDocument/2006/relationships/slideLayout" Target="../slideLayouts/slideLayout21.xml"/></Relationships>
</file>

<file path=ppt/slides/_rels/slide9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89.xml"/><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0.xml"/><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91.xml"/><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92.xml"/><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93.xml"/><Relationship Id="rId1" Type="http://schemas.openxmlformats.org/officeDocument/2006/relationships/slideLayout" Target="../slideLayouts/slideLayout20.xml"/></Relationships>
</file>

<file path=ppt/slides/_rels/slide9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4.xml"/><Relationship Id="rId1" Type="http://schemas.openxmlformats.org/officeDocument/2006/relationships/slideLayout" Target="../slideLayouts/slideLayout20.xml"/></Relationships>
</file>

<file path=ppt/slides/_rels/slide9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95.xml"/><Relationship Id="rId1" Type="http://schemas.openxmlformats.org/officeDocument/2006/relationships/slideLayout" Target="../slideLayouts/slideLayout21.xml"/></Relationships>
</file>

<file path=ppt/slides/_rels/slide9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93CFE69-79B0-440B-949E-DA17AD834A10}"/>
              </a:ext>
              <a:ext uri="{C183D7F6-B498-43B3-948B-1728B52AA6E4}">
                <adec:decorative xmlns:adec="http://schemas.microsoft.com/office/drawing/2017/decorative" val="1"/>
              </a:ext>
            </a:extLst>
          </p:cNvPr>
          <p:cNvSpPr/>
          <p:nvPr/>
        </p:nvSpPr>
        <p:spPr>
          <a:xfrm>
            <a:off x="6250192" y="0"/>
            <a:ext cx="4027201" cy="6789549"/>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6" y="692565"/>
            <a:ext cx="3571782" cy="2992099"/>
          </a:xfrm>
          <a:ln>
            <a:noFill/>
          </a:ln>
        </p:spPr>
        <p:txBody>
          <a:bodyPr/>
          <a:lstStyle/>
          <a:p>
            <a:r>
              <a:rPr lang="en-US">
                <a:solidFill>
                  <a:srgbClr val="FF715B"/>
                </a:solidFill>
              </a:rPr>
              <a:t>CALPADS EOY 1</a:t>
            </a:r>
            <a:br>
              <a:rPr lang="en-US"/>
            </a:br>
            <a:r>
              <a:rPr lang="en-US">
                <a:solidFill>
                  <a:srgbClr val="545BA1"/>
                </a:solidFill>
              </a:rPr>
              <a:t>Reporting &amp; Certification</a:t>
            </a:r>
            <a:br>
              <a:rPr lang="en-US">
                <a:solidFill>
                  <a:srgbClr val="545BA1"/>
                </a:solidFill>
              </a:rPr>
            </a:br>
            <a:endParaRPr lang="en-US" sz="2800">
              <a:solidFill>
                <a:srgbClr val="545BA1"/>
              </a:solidFill>
            </a:endParaRP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539896" y="4285322"/>
            <a:ext cx="3571782" cy="2233463"/>
          </a:xfrm>
        </p:spPr>
        <p:txBody>
          <a:bodyPr/>
          <a:lstStyle/>
          <a:p>
            <a:pPr marL="0" indent="0">
              <a:spcBef>
                <a:spcPts val="0"/>
              </a:spcBef>
              <a:spcAft>
                <a:spcPts val="0"/>
              </a:spcAft>
              <a:buNone/>
            </a:pPr>
            <a:r>
              <a:rPr lang="en-US" sz="2000">
                <a:solidFill>
                  <a:schemeClr val="tx1">
                    <a:lumMod val="75000"/>
                    <a:lumOff val="25000"/>
                  </a:schemeClr>
                </a:solidFill>
              </a:rPr>
              <a:t>EOY 1 Overview</a:t>
            </a:r>
          </a:p>
          <a:p>
            <a:pPr marL="0" indent="0">
              <a:spcBef>
                <a:spcPts val="0"/>
              </a:spcBef>
              <a:spcAft>
                <a:spcPts val="0"/>
              </a:spcAft>
              <a:buNone/>
            </a:pPr>
            <a:r>
              <a:rPr lang="en-US" sz="2000">
                <a:solidFill>
                  <a:schemeClr val="tx1">
                    <a:lumMod val="75000"/>
                    <a:lumOff val="25000"/>
                  </a:schemeClr>
                </a:solidFill>
              </a:rPr>
              <a:t>Data Submission Review</a:t>
            </a:r>
          </a:p>
          <a:p>
            <a:pPr marL="0" indent="0">
              <a:spcBef>
                <a:spcPts val="0"/>
              </a:spcBef>
              <a:spcAft>
                <a:spcPts val="0"/>
              </a:spcAft>
              <a:buNone/>
            </a:pPr>
            <a:r>
              <a:rPr lang="en-US" sz="2000">
                <a:solidFill>
                  <a:schemeClr val="tx1">
                    <a:lumMod val="75000"/>
                    <a:lumOff val="25000"/>
                  </a:schemeClr>
                </a:solidFill>
              </a:rPr>
              <a:t>Certification Process</a:t>
            </a:r>
          </a:p>
          <a:p>
            <a:pPr marL="0" indent="0">
              <a:spcBef>
                <a:spcPts val="0"/>
              </a:spcBef>
              <a:spcAft>
                <a:spcPts val="0"/>
              </a:spcAft>
              <a:buNone/>
            </a:pPr>
            <a:r>
              <a:rPr lang="en-US" sz="2000">
                <a:solidFill>
                  <a:schemeClr val="tx1">
                    <a:lumMod val="75000"/>
                    <a:lumOff val="25000"/>
                  </a:schemeClr>
                </a:solidFill>
              </a:rPr>
              <a:t>Reports Review</a:t>
            </a: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168878"/>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102CDE1C-BF23-47E6-BCC7-8494CEFD0D8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25787" y="52519"/>
            <a:ext cx="1933107" cy="533906"/>
          </a:xfrm>
          <a:prstGeom prst="rect">
            <a:avLst/>
          </a:prstGeom>
        </p:spPr>
      </p:pic>
      <p:pic>
        <p:nvPicPr>
          <p:cNvPr id="5" name="Picture 4" descr="A close up of a sign&#10;&#10;Description generated with very high confidence">
            <a:extLst>
              <a:ext uri="{FF2B5EF4-FFF2-40B4-BE49-F238E27FC236}">
                <a16:creationId xmlns:a16="http://schemas.microsoft.com/office/drawing/2014/main" id="{D4B44E78-37BE-44B0-BED7-00ADEEB999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0543" y="653804"/>
            <a:ext cx="798351" cy="798351"/>
          </a:xfrm>
          <a:prstGeom prst="rect">
            <a:avLst/>
          </a:prstGeom>
        </p:spPr>
      </p:pic>
    </p:spTree>
    <p:extLst>
      <p:ext uri="{BB962C8B-B14F-4D97-AF65-F5344CB8AC3E}">
        <p14:creationId xmlns:p14="http://schemas.microsoft.com/office/powerpoint/2010/main" val="4128337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500DCB-EC3C-5E5D-E0B4-87F91BDE07AC}"/>
              </a:ext>
            </a:extLst>
          </p:cNvPr>
          <p:cNvSpPr>
            <a:spLocks noGrp="1"/>
          </p:cNvSpPr>
          <p:nvPr>
            <p:ph type="title"/>
          </p:nvPr>
        </p:nvSpPr>
        <p:spPr/>
        <p:txBody>
          <a:bodyPr/>
          <a:lstStyle/>
          <a:p>
            <a:r>
              <a:rPr lang="en-US" dirty="0"/>
              <a:t>Collection Purpose</a:t>
            </a:r>
          </a:p>
        </p:txBody>
      </p:sp>
      <p:grpSp>
        <p:nvGrpSpPr>
          <p:cNvPr id="14" name="Group 13" descr="ESSA Logo and CALPADS relationship.">
            <a:extLst>
              <a:ext uri="{FF2B5EF4-FFF2-40B4-BE49-F238E27FC236}">
                <a16:creationId xmlns:a16="http://schemas.microsoft.com/office/drawing/2014/main" id="{CA72C784-1D82-22DE-C166-BB0B2B36FF79}"/>
              </a:ext>
            </a:extLst>
          </p:cNvPr>
          <p:cNvGrpSpPr/>
          <p:nvPr/>
        </p:nvGrpSpPr>
        <p:grpSpPr>
          <a:xfrm>
            <a:off x="478931" y="1179931"/>
            <a:ext cx="6725705" cy="1401864"/>
            <a:chOff x="567724" y="1200762"/>
            <a:chExt cx="6725705" cy="1645959"/>
          </a:xfrm>
        </p:grpSpPr>
        <p:pic>
          <p:nvPicPr>
            <p:cNvPr id="1028" name="Picture 4" descr="How States Are Ensuring That Every Student Succeeds (ESSA) | Committee for  Children">
              <a:extLst>
                <a:ext uri="{FF2B5EF4-FFF2-40B4-BE49-F238E27FC236}">
                  <a16:creationId xmlns:a16="http://schemas.microsoft.com/office/drawing/2014/main" id="{5D05E20F-F0A4-3CB9-49F2-773DD2BEF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725" y="1200762"/>
              <a:ext cx="1458716" cy="73350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BD696F4-61EE-5E71-F88E-6DDCF1DD6101}"/>
                </a:ext>
              </a:extLst>
            </p:cNvPr>
            <p:cNvSpPr txBox="1"/>
            <p:nvPr/>
          </p:nvSpPr>
          <p:spPr>
            <a:xfrm>
              <a:off x="567724" y="1979440"/>
              <a:ext cx="6725705" cy="867281"/>
            </a:xfrm>
            <a:prstGeom prst="rect">
              <a:avLst/>
            </a:prstGeom>
            <a:noFill/>
          </p:spPr>
          <p:txBody>
            <a:bodyPr wrap="square">
              <a:spAutoFit/>
            </a:bodyPr>
            <a:lstStyle/>
            <a:p>
              <a:r>
                <a:rPr lang="en-US" sz="1400" dirty="0"/>
                <a:t>Provide Student expulsion and suspension information to satisfy requirements related to "persistently dangerous" schools</a:t>
              </a:r>
            </a:p>
            <a:p>
              <a:endParaRPr lang="en-US" sz="1400" dirty="0"/>
            </a:p>
          </p:txBody>
        </p:sp>
      </p:grpSp>
      <p:grpSp>
        <p:nvGrpSpPr>
          <p:cNvPr id="15" name="Group 14" descr="IDEA Logo and CALPADS relationship.">
            <a:extLst>
              <a:ext uri="{FF2B5EF4-FFF2-40B4-BE49-F238E27FC236}">
                <a16:creationId xmlns:a16="http://schemas.microsoft.com/office/drawing/2014/main" id="{F2CE8AED-4E13-6DEF-F67A-E6417EF0953D}"/>
              </a:ext>
            </a:extLst>
          </p:cNvPr>
          <p:cNvGrpSpPr/>
          <p:nvPr/>
        </p:nvGrpSpPr>
        <p:grpSpPr>
          <a:xfrm>
            <a:off x="390039" y="2411540"/>
            <a:ext cx="6591331" cy="1398850"/>
            <a:chOff x="567725" y="3173963"/>
            <a:chExt cx="5502760" cy="1398850"/>
          </a:xfrm>
        </p:grpSpPr>
        <p:pic>
          <p:nvPicPr>
            <p:cNvPr id="1026" name="Picture 2" descr="The Individuals With Disabilities Education Act (IDEA) - AAC &amp; Speech  Devices from PRC">
              <a:extLst>
                <a:ext uri="{FF2B5EF4-FFF2-40B4-BE49-F238E27FC236}">
                  <a16:creationId xmlns:a16="http://schemas.microsoft.com/office/drawing/2014/main" id="{A69A1716-ADC6-D62E-9A12-6928BF3310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240" y="3173963"/>
              <a:ext cx="2449316" cy="87563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6EADBDC-1C97-438C-860A-8BB38691627A}"/>
                </a:ext>
              </a:extLst>
            </p:cNvPr>
            <p:cNvSpPr txBox="1"/>
            <p:nvPr/>
          </p:nvSpPr>
          <p:spPr>
            <a:xfrm>
              <a:off x="567725" y="4049593"/>
              <a:ext cx="5502760" cy="523220"/>
            </a:xfrm>
            <a:prstGeom prst="rect">
              <a:avLst/>
            </a:prstGeom>
            <a:noFill/>
          </p:spPr>
          <p:txBody>
            <a:bodyPr wrap="square">
              <a:spAutoFit/>
            </a:bodyPr>
            <a:lstStyle/>
            <a:p>
              <a:r>
                <a:rPr lang="en-US" sz="1400" dirty="0"/>
                <a:t>Provide student suspension and expulsion counts and related information for students with disabilities</a:t>
              </a:r>
            </a:p>
          </p:txBody>
        </p:sp>
      </p:grpSp>
      <p:grpSp>
        <p:nvGrpSpPr>
          <p:cNvPr id="20" name="Group 19" descr="CA AB 2657  and CALPADS relationship.">
            <a:extLst>
              <a:ext uri="{FF2B5EF4-FFF2-40B4-BE49-F238E27FC236}">
                <a16:creationId xmlns:a16="http://schemas.microsoft.com/office/drawing/2014/main" id="{FCE8B553-131C-37F5-0589-FF8F9CAB4243}"/>
              </a:ext>
            </a:extLst>
          </p:cNvPr>
          <p:cNvGrpSpPr/>
          <p:nvPr/>
        </p:nvGrpSpPr>
        <p:grpSpPr>
          <a:xfrm>
            <a:off x="385122" y="3939356"/>
            <a:ext cx="6126562" cy="1048533"/>
            <a:chOff x="506154" y="4747559"/>
            <a:chExt cx="6126562" cy="1048533"/>
          </a:xfrm>
        </p:grpSpPr>
        <p:sp>
          <p:nvSpPr>
            <p:cNvPr id="17" name="TextBox 16">
              <a:extLst>
                <a:ext uri="{FF2B5EF4-FFF2-40B4-BE49-F238E27FC236}">
                  <a16:creationId xmlns:a16="http://schemas.microsoft.com/office/drawing/2014/main" id="{179F5B86-736A-73EE-3C40-074242875A79}"/>
                </a:ext>
              </a:extLst>
            </p:cNvPr>
            <p:cNvSpPr txBox="1"/>
            <p:nvPr/>
          </p:nvSpPr>
          <p:spPr>
            <a:xfrm>
              <a:off x="536716" y="5272872"/>
              <a:ext cx="6096000" cy="523220"/>
            </a:xfrm>
            <a:prstGeom prst="rect">
              <a:avLst/>
            </a:prstGeom>
            <a:noFill/>
          </p:spPr>
          <p:txBody>
            <a:bodyPr wrap="square">
              <a:spAutoFit/>
            </a:bodyPr>
            <a:lstStyle/>
            <a:p>
              <a:r>
                <a:rPr lang="en-US" sz="1400" dirty="0"/>
                <a:t>Provide information on the use of restraint and seclusion for students fulfill statutory requirements of</a:t>
              </a:r>
            </a:p>
          </p:txBody>
        </p:sp>
        <p:sp>
          <p:nvSpPr>
            <p:cNvPr id="19" name="TextBox 18">
              <a:extLst>
                <a:ext uri="{FF2B5EF4-FFF2-40B4-BE49-F238E27FC236}">
                  <a16:creationId xmlns:a16="http://schemas.microsoft.com/office/drawing/2014/main" id="{1915A629-E69F-E17D-8948-EA7FED928D42}"/>
                </a:ext>
              </a:extLst>
            </p:cNvPr>
            <p:cNvSpPr txBox="1"/>
            <p:nvPr/>
          </p:nvSpPr>
          <p:spPr>
            <a:xfrm>
              <a:off x="506154" y="4747559"/>
              <a:ext cx="2651805" cy="523220"/>
            </a:xfrm>
            <a:prstGeom prst="rect">
              <a:avLst/>
            </a:prstGeom>
            <a:noFill/>
          </p:spPr>
          <p:txBody>
            <a:bodyPr wrap="square">
              <a:spAutoFit/>
            </a:bodyPr>
            <a:lstStyle/>
            <a:p>
              <a:r>
                <a:rPr lang="en-US" sz="2800" dirty="0">
                  <a:solidFill>
                    <a:schemeClr val="accent3">
                      <a:lumMod val="75000"/>
                    </a:schemeClr>
                  </a:solidFill>
                  <a:latin typeface="+mj-lt"/>
                </a:rPr>
                <a:t>CA AB 2657</a:t>
              </a:r>
            </a:p>
          </p:txBody>
        </p:sp>
      </p:grpSp>
      <p:grpSp>
        <p:nvGrpSpPr>
          <p:cNvPr id="25" name="Group 24" descr="CA DAshboard and DataQuest and CALPADS relationship.">
            <a:extLst>
              <a:ext uri="{FF2B5EF4-FFF2-40B4-BE49-F238E27FC236}">
                <a16:creationId xmlns:a16="http://schemas.microsoft.com/office/drawing/2014/main" id="{A2D795FB-B39F-BEED-A8BE-8CCD1E01812F}"/>
              </a:ext>
            </a:extLst>
          </p:cNvPr>
          <p:cNvGrpSpPr/>
          <p:nvPr/>
        </p:nvGrpSpPr>
        <p:grpSpPr>
          <a:xfrm>
            <a:off x="7262966" y="1002788"/>
            <a:ext cx="4092971" cy="3891554"/>
            <a:chOff x="7293429" y="1499262"/>
            <a:chExt cx="4092971" cy="3891554"/>
          </a:xfrm>
        </p:grpSpPr>
        <p:grpSp>
          <p:nvGrpSpPr>
            <p:cNvPr id="22" name="Group 21">
              <a:extLst>
                <a:ext uri="{FF2B5EF4-FFF2-40B4-BE49-F238E27FC236}">
                  <a16:creationId xmlns:a16="http://schemas.microsoft.com/office/drawing/2014/main" id="{48181F03-C545-694F-7EA8-A4061F3FE17A}"/>
                </a:ext>
              </a:extLst>
            </p:cNvPr>
            <p:cNvGrpSpPr/>
            <p:nvPr/>
          </p:nvGrpSpPr>
          <p:grpSpPr>
            <a:xfrm>
              <a:off x="7293429" y="1790348"/>
              <a:ext cx="4092971" cy="3600468"/>
              <a:chOff x="7293429" y="1790348"/>
              <a:chExt cx="4092971" cy="3600468"/>
            </a:xfrm>
          </p:grpSpPr>
          <p:graphicFrame>
            <p:nvGraphicFramePr>
              <p:cNvPr id="4" name="Diagram 3" descr="Chart with a circle in the center labeled dashboard indicators. Six bubbles point to the center circle with each indicator labeled. From left to right Academic performance, English Learner progress, Chronic Absenteeism, Graduation Rate, Suspension rate, Graduation rate, College/ Career">
                <a:extLst>
                  <a:ext uri="{FF2B5EF4-FFF2-40B4-BE49-F238E27FC236}">
                    <a16:creationId xmlns:a16="http://schemas.microsoft.com/office/drawing/2014/main" id="{DADBC0E5-6E42-4C8D-904C-F747A18E52D1}"/>
                  </a:ext>
                </a:extLst>
              </p:cNvPr>
              <p:cNvGraphicFramePr/>
              <p:nvPr/>
            </p:nvGraphicFramePr>
            <p:xfrm>
              <a:off x="7293429" y="1790348"/>
              <a:ext cx="4092971" cy="32773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extBox 20">
                <a:extLst>
                  <a:ext uri="{FF2B5EF4-FFF2-40B4-BE49-F238E27FC236}">
                    <a16:creationId xmlns:a16="http://schemas.microsoft.com/office/drawing/2014/main" id="{FDF84DAB-F0B9-4A2F-F034-3455A8FFB3A6}"/>
                  </a:ext>
                </a:extLst>
              </p:cNvPr>
              <p:cNvSpPr txBox="1"/>
              <p:nvPr/>
            </p:nvSpPr>
            <p:spPr>
              <a:xfrm>
                <a:off x="7641714" y="4744485"/>
                <a:ext cx="3744686" cy="646331"/>
              </a:xfrm>
              <a:prstGeom prst="rect">
                <a:avLst/>
              </a:prstGeom>
              <a:noFill/>
            </p:spPr>
            <p:txBody>
              <a:bodyPr wrap="square" rtlCol="0">
                <a:spAutoFit/>
              </a:bodyPr>
              <a:lstStyle/>
              <a:p>
                <a:r>
                  <a:rPr lang="en-US"/>
                  <a:t>CA Dashboard  will use Chronic Absenteeism and suspensions </a:t>
                </a:r>
              </a:p>
            </p:txBody>
          </p:sp>
        </p:grpSp>
        <p:sp>
          <p:nvSpPr>
            <p:cNvPr id="24" name="TextBox 23">
              <a:extLst>
                <a:ext uri="{FF2B5EF4-FFF2-40B4-BE49-F238E27FC236}">
                  <a16:creationId xmlns:a16="http://schemas.microsoft.com/office/drawing/2014/main" id="{229AD116-3247-28FA-30FC-C64188D97B4F}"/>
                </a:ext>
              </a:extLst>
            </p:cNvPr>
            <p:cNvSpPr txBox="1"/>
            <p:nvPr/>
          </p:nvSpPr>
          <p:spPr>
            <a:xfrm>
              <a:off x="7349052" y="1499262"/>
              <a:ext cx="3981724" cy="369332"/>
            </a:xfrm>
            <a:prstGeom prst="rect">
              <a:avLst/>
            </a:prstGeom>
            <a:noFill/>
          </p:spPr>
          <p:txBody>
            <a:bodyPr wrap="square">
              <a:spAutoFit/>
            </a:bodyPr>
            <a:lstStyle/>
            <a:p>
              <a:r>
                <a:rPr lang="en-US" b="1">
                  <a:latin typeface="+mj-lt"/>
                </a:rPr>
                <a:t>CA Dashboard and </a:t>
              </a:r>
              <a:r>
                <a:rPr lang="en-US" b="1" err="1">
                  <a:latin typeface="+mj-lt"/>
                </a:rPr>
                <a:t>DataQuest</a:t>
              </a:r>
              <a:endParaRPr lang="en-US" b="1">
                <a:latin typeface="+mj-lt"/>
              </a:endParaRPr>
            </a:p>
          </p:txBody>
        </p:sp>
      </p:grpSp>
      <p:sp>
        <p:nvSpPr>
          <p:cNvPr id="26" name="Footer Placeholder 25">
            <a:extLst>
              <a:ext uri="{FF2B5EF4-FFF2-40B4-BE49-F238E27FC236}">
                <a16:creationId xmlns:a16="http://schemas.microsoft.com/office/drawing/2014/main" id="{04E5CB07-ABCF-64E7-C54A-7487F6EB65E8}"/>
              </a:ext>
            </a:extLst>
          </p:cNvPr>
          <p:cNvSpPr>
            <a:spLocks noGrp="1"/>
          </p:cNvSpPr>
          <p:nvPr>
            <p:ph type="ftr" sz="quarter" idx="10"/>
          </p:nvPr>
        </p:nvSpPr>
        <p:spPr/>
        <p:txBody>
          <a:bodyPr/>
          <a:lstStyle/>
          <a:p>
            <a:r>
              <a:rPr lang="en-US" noProof="0"/>
              <a:t>EOY 1 Reporting and Certification v1.0 April 21, 2026</a:t>
            </a:r>
          </a:p>
        </p:txBody>
      </p:sp>
      <p:grpSp>
        <p:nvGrpSpPr>
          <p:cNvPr id="5" name="Group 4">
            <a:extLst>
              <a:ext uri="{FF2B5EF4-FFF2-40B4-BE49-F238E27FC236}">
                <a16:creationId xmlns:a16="http://schemas.microsoft.com/office/drawing/2014/main" id="{6DAFCDC7-E78D-E4A9-7408-5C5BF4473218}"/>
              </a:ext>
            </a:extLst>
          </p:cNvPr>
          <p:cNvGrpSpPr/>
          <p:nvPr/>
        </p:nvGrpSpPr>
        <p:grpSpPr>
          <a:xfrm>
            <a:off x="1347665" y="5203167"/>
            <a:ext cx="9294743" cy="831622"/>
            <a:chOff x="3200400" y="1894848"/>
            <a:chExt cx="4178240" cy="1613157"/>
          </a:xfrm>
          <a:solidFill>
            <a:srgbClr val="00B0F0"/>
          </a:solidFill>
        </p:grpSpPr>
        <p:sp>
          <p:nvSpPr>
            <p:cNvPr id="6" name="Rounded Rectangle 19">
              <a:extLst>
                <a:ext uri="{FF2B5EF4-FFF2-40B4-BE49-F238E27FC236}">
                  <a16:creationId xmlns:a16="http://schemas.microsoft.com/office/drawing/2014/main" id="{50842FD3-77F7-7EE5-BE39-7A0F5B870030}"/>
                </a:ext>
              </a:extLst>
            </p:cNvPr>
            <p:cNvSpPr/>
            <p:nvPr/>
          </p:nvSpPr>
          <p:spPr bwMode="auto">
            <a:xfrm>
              <a:off x="3200400" y="1894848"/>
              <a:ext cx="2064526" cy="763317"/>
            </a:xfrm>
            <a:prstGeom prst="roundRect">
              <a:avLst/>
            </a:prstGeom>
            <a:solidFill>
              <a:srgbClr val="555FAD"/>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r>
                <a:rPr lang="en-US" sz="1200" b="1" dirty="0">
                  <a:latin typeface="Arial" panose="020B0604020202020204" pitchFamily="34" charset="0"/>
                  <a:cs typeface="Arial" pitchFamily="34" charset="0"/>
                </a:rPr>
                <a:t>Title 1 Part A Basic Grant ESSA 1115</a:t>
              </a:r>
            </a:p>
          </p:txBody>
        </p:sp>
        <p:sp>
          <p:nvSpPr>
            <p:cNvPr id="8" name="Rounded Rectangle 23">
              <a:extLst>
                <a:ext uri="{FF2B5EF4-FFF2-40B4-BE49-F238E27FC236}">
                  <a16:creationId xmlns:a16="http://schemas.microsoft.com/office/drawing/2014/main" id="{67AA84B6-F45D-D0D2-F8BF-B0695155F9A3}"/>
                </a:ext>
              </a:extLst>
            </p:cNvPr>
            <p:cNvSpPr/>
            <p:nvPr/>
          </p:nvSpPr>
          <p:spPr bwMode="auto">
            <a:xfrm>
              <a:off x="5314114" y="1916401"/>
              <a:ext cx="2064526" cy="763317"/>
            </a:xfrm>
            <a:prstGeom prst="roundRect">
              <a:avLst/>
            </a:prstGeom>
            <a:solidFill>
              <a:srgbClr val="0B8D97"/>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r>
                <a:rPr lang="en-US" sz="1200" b="1" dirty="0">
                  <a:latin typeface="Arial" panose="020B0604020202020204" pitchFamily="34" charset="0"/>
                  <a:cs typeface="Arial" pitchFamily="34" charset="0"/>
                </a:rPr>
                <a:t>Every Student Succeeds Act (ESSA) </a:t>
              </a:r>
              <a:r>
                <a:rPr lang="fr-FR" sz="1200" b="1" dirty="0">
                  <a:latin typeface="Arial" panose="020B0604020202020204" pitchFamily="34" charset="0"/>
                  <a:cs typeface="Arial" panose="020B0604020202020204" pitchFamily="34" charset="0"/>
                </a:rPr>
                <a:t>Section 1111(h)(1)(C)(ii)</a:t>
              </a:r>
              <a:endParaRPr lang="en-US" sz="1200" b="1" dirty="0">
                <a:latin typeface="Arial" panose="020B0604020202020204" pitchFamily="34" charset="0"/>
                <a:cs typeface="Arial" pitchFamily="34" charset="0"/>
              </a:endParaRPr>
            </a:p>
          </p:txBody>
        </p:sp>
        <p:sp>
          <p:nvSpPr>
            <p:cNvPr id="9" name="Rounded Rectangle 25">
              <a:extLst>
                <a:ext uri="{FF2B5EF4-FFF2-40B4-BE49-F238E27FC236}">
                  <a16:creationId xmlns:a16="http://schemas.microsoft.com/office/drawing/2014/main" id="{659B71A5-54C3-354D-CD6C-E13748D4AA48}"/>
                </a:ext>
              </a:extLst>
            </p:cNvPr>
            <p:cNvSpPr/>
            <p:nvPr/>
          </p:nvSpPr>
          <p:spPr bwMode="auto">
            <a:xfrm>
              <a:off x="3203395" y="2726425"/>
              <a:ext cx="2064526" cy="763317"/>
            </a:xfrm>
            <a:prstGeom prst="roundRect">
              <a:avLst/>
            </a:prstGeom>
            <a:solidFill>
              <a:srgbClr val="BD2121"/>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noAutofit/>
            </a:bodyPr>
            <a:lstStyle/>
            <a:p>
              <a:pPr lvl="0"/>
              <a:r>
                <a:rPr lang="en-US" sz="1200" b="1">
                  <a:latin typeface="Arial" panose="020B0604020202020204" pitchFamily="34" charset="0"/>
                  <a:cs typeface="Arial" panose="020B0604020202020204" pitchFamily="34" charset="0"/>
                </a:rPr>
                <a:t>(ESSA sections 1113(c)(3)(A)(ii) and (B)(</a:t>
              </a:r>
              <a:r>
                <a:rPr lang="en-US" sz="1200" b="1" err="1">
                  <a:latin typeface="Arial" panose="020B0604020202020204" pitchFamily="34" charset="0"/>
                  <a:cs typeface="Arial" panose="020B0604020202020204" pitchFamily="34" charset="0"/>
                </a:rPr>
                <a:t>i</a:t>
              </a:r>
              <a:r>
                <a:rPr lang="en-US" sz="1200" b="1">
                  <a:latin typeface="Arial" pitchFamily="34" charset="0"/>
                  <a:cs typeface="Arial" pitchFamily="34" charset="0"/>
                </a:rPr>
                <a:t>-ii)</a:t>
              </a:r>
            </a:p>
          </p:txBody>
        </p:sp>
        <p:sp>
          <p:nvSpPr>
            <p:cNvPr id="10" name="Rounded Rectangle 12">
              <a:extLst>
                <a:ext uri="{FF2B5EF4-FFF2-40B4-BE49-F238E27FC236}">
                  <a16:creationId xmlns:a16="http://schemas.microsoft.com/office/drawing/2014/main" id="{A4A22A2C-0E6B-7E0B-BA6D-DCDECEF15A36}"/>
                </a:ext>
              </a:extLst>
            </p:cNvPr>
            <p:cNvSpPr/>
            <p:nvPr/>
          </p:nvSpPr>
          <p:spPr bwMode="auto">
            <a:xfrm>
              <a:off x="5318577" y="2753967"/>
              <a:ext cx="2060063" cy="754038"/>
            </a:xfrm>
            <a:prstGeom prst="roundRect">
              <a:avLst/>
            </a:prstGeom>
            <a:solidFill>
              <a:srgbClr val="8B7C0A"/>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noAutofit/>
            </a:bodyPr>
            <a:lstStyle/>
            <a:p>
              <a:r>
                <a:rPr lang="en-US" sz="1200" b="1" dirty="0">
                  <a:latin typeface="Arial" panose="020B0604020202020204" pitchFamily="34" charset="0"/>
                  <a:cs typeface="Arial" panose="020B0604020202020204" pitchFamily="34" charset="0"/>
                </a:rPr>
                <a:t>McKinney Vento</a:t>
              </a:r>
            </a:p>
          </p:txBody>
        </p:sp>
      </p:grpSp>
      <p:sp>
        <p:nvSpPr>
          <p:cNvPr id="12" name="Slide Number Placeholder 11">
            <a:extLst>
              <a:ext uri="{FF2B5EF4-FFF2-40B4-BE49-F238E27FC236}">
                <a16:creationId xmlns:a16="http://schemas.microsoft.com/office/drawing/2014/main" id="{18C41ABC-A235-5408-6F74-E04E3E05C7CE}"/>
              </a:ext>
            </a:extLst>
          </p:cNvPr>
          <p:cNvSpPr>
            <a:spLocks noGrp="1"/>
          </p:cNvSpPr>
          <p:nvPr>
            <p:ph type="sldNum" sz="quarter" idx="11"/>
          </p:nvPr>
        </p:nvSpPr>
        <p:spPr/>
        <p:txBody>
          <a:bodyPr/>
          <a:lstStyle/>
          <a:p>
            <a:fld id="{4B73C415-D670-4716-A5EC-CC4D52CA2BAC}" type="slidenum">
              <a:rPr lang="en-US" noProof="0" smtClean="0"/>
              <a:pPr/>
              <a:t>10</a:t>
            </a:fld>
            <a:endParaRPr lang="en-US" noProof="0"/>
          </a:p>
        </p:txBody>
      </p:sp>
    </p:spTree>
    <p:extLst>
      <p:ext uri="{BB962C8B-B14F-4D97-AF65-F5344CB8AC3E}">
        <p14:creationId xmlns:p14="http://schemas.microsoft.com/office/powerpoint/2010/main" val="207210846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C9BB4-EA36-4BBB-A95D-4E2741F19D3D}"/>
              </a:ext>
            </a:extLst>
          </p:cNvPr>
          <p:cNvSpPr>
            <a:spLocks noGrp="1"/>
          </p:cNvSpPr>
          <p:nvPr>
            <p:ph type="title"/>
          </p:nvPr>
        </p:nvSpPr>
        <p:spPr>
          <a:xfrm>
            <a:off x="432000" y="432000"/>
            <a:ext cx="11340000" cy="1370674"/>
          </a:xfrm>
        </p:spPr>
        <p:txBody>
          <a:bodyPr/>
          <a:lstStyle/>
          <a:p>
            <a:r>
              <a:rPr lang="en-US"/>
              <a:t>16.22 - Students with Disabilities Non-Participation Status Count </a:t>
            </a:r>
            <a:br>
              <a:rPr lang="en-US"/>
            </a:br>
            <a:endParaRPr lang="en-US"/>
          </a:p>
        </p:txBody>
      </p:sp>
      <p:sp>
        <p:nvSpPr>
          <p:cNvPr id="7" name="Slide Number Placeholder 6">
            <a:extLst>
              <a:ext uri="{FF2B5EF4-FFF2-40B4-BE49-F238E27FC236}">
                <a16:creationId xmlns:a16="http://schemas.microsoft.com/office/drawing/2014/main" id="{95941DFD-D18F-7C8F-655C-DB7D631C7EED}"/>
              </a:ext>
            </a:extLst>
          </p:cNvPr>
          <p:cNvSpPr>
            <a:spLocks noGrp="1"/>
          </p:cNvSpPr>
          <p:nvPr>
            <p:ph type="sldNum" sz="quarter" idx="11"/>
          </p:nvPr>
        </p:nvSpPr>
        <p:spPr/>
        <p:txBody>
          <a:bodyPr/>
          <a:lstStyle/>
          <a:p>
            <a:fld id="{4B73C415-D670-4716-A5EC-CC4D52CA2BAC}" type="slidenum">
              <a:rPr lang="en-US" noProof="0" smtClean="0"/>
              <a:pPr/>
              <a:t>100</a:t>
            </a:fld>
            <a:endParaRPr lang="en-US" noProof="0"/>
          </a:p>
        </p:txBody>
      </p:sp>
      <p:sp>
        <p:nvSpPr>
          <p:cNvPr id="3" name="Footer Placeholder 15">
            <a:extLst>
              <a:ext uri="{FF2B5EF4-FFF2-40B4-BE49-F238E27FC236}">
                <a16:creationId xmlns:a16="http://schemas.microsoft.com/office/drawing/2014/main" id="{10623B4B-5A2B-3D71-B090-05B162BD55B2}"/>
              </a:ext>
            </a:extLst>
          </p:cNvPr>
          <p:cNvSpPr>
            <a:spLocks noGrp="1"/>
          </p:cNvSpPr>
          <p:nvPr>
            <p:ph type="ftr" sz="quarter" idx="10"/>
          </p:nvPr>
        </p:nvSpPr>
        <p:spPr>
          <a:xfrm>
            <a:off x="432000" y="6365363"/>
            <a:ext cx="5472000" cy="412431"/>
          </a:xfrm>
        </p:spPr>
        <p:txBody>
          <a:bodyPr/>
          <a:lstStyle/>
          <a:p>
            <a:r>
              <a:rPr lang="en-US" noProof="0"/>
              <a:t>EOY 1 Reporting and Certification v1.0 April 21, 2026</a:t>
            </a:r>
          </a:p>
        </p:txBody>
      </p:sp>
      <p:pic>
        <p:nvPicPr>
          <p:cNvPr id="5" name="Content Placeholder 4">
            <a:extLst>
              <a:ext uri="{FF2B5EF4-FFF2-40B4-BE49-F238E27FC236}">
                <a16:creationId xmlns:a16="http://schemas.microsoft.com/office/drawing/2014/main" id="{D56573F9-7E6C-5A5D-0B84-F331741C6071}"/>
              </a:ext>
            </a:extLst>
          </p:cNvPr>
          <p:cNvPicPr>
            <a:picLocks noGrp="1" noChangeAspect="1"/>
          </p:cNvPicPr>
          <p:nvPr>
            <p:ph idx="1"/>
          </p:nvPr>
        </p:nvPicPr>
        <p:blipFill>
          <a:blip r:embed="rId3"/>
          <a:stretch>
            <a:fillRect/>
          </a:stretch>
        </p:blipFill>
        <p:spPr>
          <a:xfrm>
            <a:off x="431800" y="2445721"/>
            <a:ext cx="11339513" cy="29174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1719642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4683CE-E061-89B0-B8B4-A4BFB6E14BBA}"/>
              </a:ext>
            </a:extLst>
          </p:cNvPr>
          <p:cNvSpPr>
            <a:spLocks noGrp="1"/>
          </p:cNvSpPr>
          <p:nvPr>
            <p:ph type="title"/>
          </p:nvPr>
        </p:nvSpPr>
        <p:spPr/>
        <p:txBody>
          <a:bodyPr/>
          <a:lstStyle/>
          <a:p>
            <a:r>
              <a:rPr lang="en-US"/>
              <a:t>16.23 SWD – Special Education Status and Non - Participation Reason</a:t>
            </a:r>
            <a:br>
              <a:rPr lang="en-US"/>
            </a:br>
            <a:endParaRPr lang="en-US"/>
          </a:p>
        </p:txBody>
      </p:sp>
      <p:sp>
        <p:nvSpPr>
          <p:cNvPr id="6" name="Footer Placeholder 5">
            <a:extLst>
              <a:ext uri="{FF2B5EF4-FFF2-40B4-BE49-F238E27FC236}">
                <a16:creationId xmlns:a16="http://schemas.microsoft.com/office/drawing/2014/main" id="{39DB7B37-1391-A300-1166-2D8DDFAD19AF}"/>
              </a:ext>
            </a:extLst>
          </p:cNvPr>
          <p:cNvSpPr>
            <a:spLocks noGrp="1"/>
          </p:cNvSpPr>
          <p:nvPr>
            <p:ph type="ftr" sz="quarter" idx="10"/>
          </p:nvPr>
        </p:nvSpPr>
        <p:spPr/>
        <p:txBody>
          <a:bodyPr/>
          <a:lstStyle/>
          <a:p>
            <a:r>
              <a:rPr lang="en-US" noProof="0"/>
              <a:t>EOY 1 Reporting and Certification v1.0 April 21, 2026</a:t>
            </a:r>
          </a:p>
        </p:txBody>
      </p:sp>
      <p:pic>
        <p:nvPicPr>
          <p:cNvPr id="1026" name="Picture 2">
            <a:extLst>
              <a:ext uri="{FF2B5EF4-FFF2-40B4-BE49-F238E27FC236}">
                <a16:creationId xmlns:a16="http://schemas.microsoft.com/office/drawing/2014/main" id="{CA6E4EB3-A44B-9A8B-C3CC-EF8E23AB8B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609" y="2567429"/>
            <a:ext cx="11669125" cy="26670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9EECB68D-0142-1CA7-8D4A-6300F6AF9679}"/>
              </a:ext>
            </a:extLst>
          </p:cNvPr>
          <p:cNvSpPr>
            <a:spLocks noGrp="1"/>
          </p:cNvSpPr>
          <p:nvPr>
            <p:ph type="sldNum" sz="quarter" idx="11"/>
          </p:nvPr>
        </p:nvSpPr>
        <p:spPr/>
        <p:txBody>
          <a:bodyPr/>
          <a:lstStyle/>
          <a:p>
            <a:fld id="{4B73C415-D670-4716-A5EC-CC4D52CA2BAC}" type="slidenum">
              <a:rPr lang="en-US" noProof="0" smtClean="0"/>
              <a:pPr/>
              <a:t>101</a:t>
            </a:fld>
            <a:endParaRPr lang="en-US" noProof="0"/>
          </a:p>
        </p:txBody>
      </p:sp>
    </p:spTree>
    <p:extLst>
      <p:ext uri="{BB962C8B-B14F-4D97-AF65-F5344CB8AC3E}">
        <p14:creationId xmlns:p14="http://schemas.microsoft.com/office/powerpoint/2010/main" val="59794735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2C479-941B-D6C9-3C98-B5CF0DC235E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0D25324-D435-5386-356F-6021AD07744B}"/>
              </a:ext>
            </a:extLst>
          </p:cNvPr>
          <p:cNvSpPr>
            <a:spLocks noGrp="1"/>
          </p:cNvSpPr>
          <p:nvPr>
            <p:ph type="title"/>
          </p:nvPr>
        </p:nvSpPr>
        <p:spPr>
          <a:xfrm>
            <a:off x="304800" y="183092"/>
            <a:ext cx="9323870" cy="762000"/>
          </a:xfrm>
        </p:spPr>
        <p:txBody>
          <a:bodyPr>
            <a:normAutofit/>
          </a:bodyPr>
          <a:lstStyle/>
          <a:p>
            <a:pPr algn="l"/>
            <a:r>
              <a:rPr lang="en-US"/>
              <a:t>17.4 Postsecondary Status List</a:t>
            </a:r>
          </a:p>
        </p:txBody>
      </p:sp>
      <p:sp>
        <p:nvSpPr>
          <p:cNvPr id="4" name="Footer Placeholder 3">
            <a:extLst>
              <a:ext uri="{FF2B5EF4-FFF2-40B4-BE49-F238E27FC236}">
                <a16:creationId xmlns:a16="http://schemas.microsoft.com/office/drawing/2014/main" id="{9D086F84-DA3D-7B2E-3C4D-0BCBF7642F5C}"/>
              </a:ext>
            </a:extLst>
          </p:cNvPr>
          <p:cNvSpPr>
            <a:spLocks noGrp="1"/>
          </p:cNvSpPr>
          <p:nvPr>
            <p:ph type="ftr" sz="quarter" idx="10"/>
          </p:nvPr>
        </p:nvSpPr>
        <p:spPr/>
        <p:txBody>
          <a:bodyPr/>
          <a:lstStyle/>
          <a:p>
            <a:r>
              <a:rPr lang="en-US" noProof="0"/>
              <a:t>EOY 1 Reporting and Certification v1.0 April 21, 2026</a:t>
            </a:r>
          </a:p>
        </p:txBody>
      </p:sp>
      <p:pic>
        <p:nvPicPr>
          <p:cNvPr id="2050" name="Picture 2">
            <a:extLst>
              <a:ext uri="{FF2B5EF4-FFF2-40B4-BE49-F238E27FC236}">
                <a16:creationId xmlns:a16="http://schemas.microsoft.com/office/drawing/2014/main" id="{05B83275-EA61-291D-9F7D-43C2C9A36C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65667" y="1228437"/>
            <a:ext cx="11261642" cy="41286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761495BE-A0A9-E696-0007-B5EB8160DC48}"/>
              </a:ext>
            </a:extLst>
          </p:cNvPr>
          <p:cNvSpPr>
            <a:spLocks noGrp="1"/>
          </p:cNvSpPr>
          <p:nvPr>
            <p:ph type="sldNum" sz="quarter" idx="11"/>
          </p:nvPr>
        </p:nvSpPr>
        <p:spPr/>
        <p:txBody>
          <a:bodyPr/>
          <a:lstStyle/>
          <a:p>
            <a:fld id="{4B73C415-D670-4716-A5EC-CC4D52CA2BAC}" type="slidenum">
              <a:rPr lang="en-US" noProof="0" smtClean="0"/>
              <a:pPr/>
              <a:t>102</a:t>
            </a:fld>
            <a:endParaRPr lang="en-US" noProof="0"/>
          </a:p>
        </p:txBody>
      </p:sp>
    </p:spTree>
    <p:extLst>
      <p:ext uri="{BB962C8B-B14F-4D97-AF65-F5344CB8AC3E}">
        <p14:creationId xmlns:p14="http://schemas.microsoft.com/office/powerpoint/2010/main" val="82852887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850B2-0BFA-4737-92C3-EF7CE2789D60}"/>
              </a:ext>
            </a:extLst>
          </p:cNvPr>
          <p:cNvSpPr>
            <a:spLocks noGrp="1"/>
          </p:cNvSpPr>
          <p:nvPr>
            <p:ph type="title"/>
          </p:nvPr>
        </p:nvSpPr>
        <p:spPr>
          <a:xfrm>
            <a:off x="426000" y="341802"/>
            <a:ext cx="11340000" cy="432000"/>
          </a:xfrm>
        </p:spPr>
        <p:txBody>
          <a:bodyPr/>
          <a:lstStyle/>
          <a:p>
            <a:r>
              <a:rPr lang="en-US"/>
              <a:t>One Year Students with Disabilities – Completer and Dropout Collection</a:t>
            </a:r>
          </a:p>
        </p:txBody>
      </p:sp>
      <p:sp>
        <p:nvSpPr>
          <p:cNvPr id="4" name="Footer Placeholder 3">
            <a:extLst>
              <a:ext uri="{FF2B5EF4-FFF2-40B4-BE49-F238E27FC236}">
                <a16:creationId xmlns:a16="http://schemas.microsoft.com/office/drawing/2014/main" id="{EEDD2713-489D-4563-96EB-EA5D904EC7ED}"/>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sp>
        <p:nvSpPr>
          <p:cNvPr id="10" name="TextBox 9">
            <a:extLst>
              <a:ext uri="{FF2B5EF4-FFF2-40B4-BE49-F238E27FC236}">
                <a16:creationId xmlns:a16="http://schemas.microsoft.com/office/drawing/2014/main" id="{647C5012-AE14-4585-9D49-B4F6B3C12291}"/>
              </a:ext>
            </a:extLst>
          </p:cNvPr>
          <p:cNvSpPr txBox="1"/>
          <p:nvPr/>
        </p:nvSpPr>
        <p:spPr>
          <a:xfrm>
            <a:off x="6323852" y="1798655"/>
            <a:ext cx="4819650" cy="738664"/>
          </a:xfrm>
          <a:prstGeom prst="rect">
            <a:avLst/>
          </a:prstGeom>
          <a:solidFill>
            <a:srgbClr val="F8F1F3"/>
          </a:solidFill>
          <a:effectLst>
            <a:outerShdw blurRad="63500" algn="ctr"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Report Period</a:t>
            </a:r>
            <a:r>
              <a:rPr kumimoji="0" lang="en-US"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7/1/2025 to 6/30/2026</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5" name="Group 24" descr="Screen shot of the left navigation menu with Callouts to the one year graduate reports">
            <a:extLst>
              <a:ext uri="{FF2B5EF4-FFF2-40B4-BE49-F238E27FC236}">
                <a16:creationId xmlns:a16="http://schemas.microsoft.com/office/drawing/2014/main" id="{04739EF3-6D72-4BB6-BD3D-32615DF2A67A}"/>
              </a:ext>
            </a:extLst>
          </p:cNvPr>
          <p:cNvGrpSpPr/>
          <p:nvPr/>
        </p:nvGrpSpPr>
        <p:grpSpPr>
          <a:xfrm>
            <a:off x="573404" y="1798655"/>
            <a:ext cx="5400676" cy="3225412"/>
            <a:chOff x="695324" y="1802344"/>
            <a:chExt cx="5400676" cy="3225412"/>
          </a:xfrm>
        </p:grpSpPr>
        <p:pic>
          <p:nvPicPr>
            <p:cNvPr id="7" name="Picture 6">
              <a:extLst>
                <a:ext uri="{FF2B5EF4-FFF2-40B4-BE49-F238E27FC236}">
                  <a16:creationId xmlns:a16="http://schemas.microsoft.com/office/drawing/2014/main" id="{EB5C9A5A-C42F-4258-969A-CA8AD544B10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5323" y="1802344"/>
              <a:ext cx="1420000" cy="3180000"/>
            </a:xfrm>
            <a:prstGeom prst="rect">
              <a:avLst/>
            </a:prstGeom>
            <a:effectLst>
              <a:outerShdw blurRad="63500" algn="ctr" rotWithShape="0">
                <a:prstClr val="black">
                  <a:alpha val="40000"/>
                </a:prstClr>
              </a:outerShdw>
            </a:effectLst>
          </p:spPr>
        </p:pic>
        <p:sp>
          <p:nvSpPr>
            <p:cNvPr id="8" name="Rectangle: Rounded Corners 7">
              <a:extLst>
                <a:ext uri="{FF2B5EF4-FFF2-40B4-BE49-F238E27FC236}">
                  <a16:creationId xmlns:a16="http://schemas.microsoft.com/office/drawing/2014/main" id="{5B97BFCD-6BF7-441A-B93A-C0E115FE5F19}"/>
                </a:ext>
              </a:extLst>
            </p:cNvPr>
            <p:cNvSpPr/>
            <p:nvPr/>
          </p:nvSpPr>
          <p:spPr>
            <a:xfrm>
              <a:off x="3314700" y="1802344"/>
              <a:ext cx="2781300" cy="1562100"/>
            </a:xfrm>
            <a:prstGeom prst="roundRect">
              <a:avLst>
                <a:gd name="adj" fmla="val 11667"/>
              </a:avLst>
            </a:prstGeom>
            <a:solidFill>
              <a:srgbClr val="FFCDC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16.27 Students with Disabilities – Completer and Dropout Count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 name="Rectangle: Rounded Corners 8">
              <a:extLst>
                <a:ext uri="{FF2B5EF4-FFF2-40B4-BE49-F238E27FC236}">
                  <a16:creationId xmlns:a16="http://schemas.microsoft.com/office/drawing/2014/main" id="{8892ABD6-7811-40CB-9A18-E4033F975569}"/>
                </a:ext>
              </a:extLst>
            </p:cNvPr>
            <p:cNvSpPr/>
            <p:nvPr/>
          </p:nvSpPr>
          <p:spPr>
            <a:xfrm>
              <a:off x="3314700" y="3465656"/>
              <a:ext cx="2781300" cy="1562100"/>
            </a:xfrm>
            <a:prstGeom prst="roundRect">
              <a:avLst>
                <a:gd name="adj" fmla="val 11667"/>
              </a:avLst>
            </a:prstGeom>
            <a:solidFill>
              <a:srgbClr val="D5D8EB"/>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16.28 Students with Disabilities – Completers and Dropouts Student List</a:t>
              </a:r>
            </a:p>
          </p:txBody>
        </p:sp>
        <p:sp>
          <p:nvSpPr>
            <p:cNvPr id="11" name="Rectangle: Rounded Corners 10">
              <a:extLst>
                <a:ext uri="{FF2B5EF4-FFF2-40B4-BE49-F238E27FC236}">
                  <a16:creationId xmlns:a16="http://schemas.microsoft.com/office/drawing/2014/main" id="{56D95BDA-03FC-4324-B824-8241BDA36C20}"/>
                </a:ext>
              </a:extLst>
            </p:cNvPr>
            <p:cNvSpPr/>
            <p:nvPr/>
          </p:nvSpPr>
          <p:spPr>
            <a:xfrm>
              <a:off x="695324" y="2609850"/>
              <a:ext cx="1519999" cy="213094"/>
            </a:xfrm>
            <a:prstGeom prst="roundRect">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2" name="Rectangle: Rounded Corners 11">
              <a:extLst>
                <a:ext uri="{FF2B5EF4-FFF2-40B4-BE49-F238E27FC236}">
                  <a16:creationId xmlns:a16="http://schemas.microsoft.com/office/drawing/2014/main" id="{205684F9-9412-4DFF-B1EB-8CF5C489B38D}"/>
                </a:ext>
              </a:extLst>
            </p:cNvPr>
            <p:cNvSpPr/>
            <p:nvPr/>
          </p:nvSpPr>
          <p:spPr>
            <a:xfrm>
              <a:off x="695324" y="3465656"/>
              <a:ext cx="1519999" cy="213094"/>
            </a:xfrm>
            <a:prstGeom prst="roundRect">
              <a:avLst/>
            </a:prstGeom>
            <a:noFill/>
            <a:ln w="25400">
              <a:solidFill>
                <a:srgbClr val="FF7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cxnSp>
          <p:nvCxnSpPr>
            <p:cNvPr id="14" name="Connector: Elbow 13">
              <a:extLst>
                <a:ext uri="{FF2B5EF4-FFF2-40B4-BE49-F238E27FC236}">
                  <a16:creationId xmlns:a16="http://schemas.microsoft.com/office/drawing/2014/main" id="{F88E0350-7B14-4403-A0D9-B9C307886751}"/>
                </a:ext>
              </a:extLst>
            </p:cNvPr>
            <p:cNvCxnSpPr>
              <a:stCxn id="11" idx="3"/>
              <a:endCxn id="12" idx="3"/>
            </p:cNvCxnSpPr>
            <p:nvPr/>
          </p:nvCxnSpPr>
          <p:spPr>
            <a:xfrm>
              <a:off x="2215323" y="2716397"/>
              <a:ext cx="12700" cy="855806"/>
            </a:xfrm>
            <a:prstGeom prst="bentConnector3">
              <a:avLst>
                <a:gd name="adj1" fmla="val 1800000"/>
              </a:avLst>
            </a:prstGeom>
          </p:spPr>
          <p:style>
            <a:lnRef idx="3">
              <a:schemeClr val="accent2"/>
            </a:lnRef>
            <a:fillRef idx="0">
              <a:schemeClr val="accent2"/>
            </a:fillRef>
            <a:effectRef idx="2">
              <a:schemeClr val="accent2"/>
            </a:effectRef>
            <a:fontRef idx="minor">
              <a:schemeClr val="tx1"/>
            </a:fontRef>
          </p:style>
        </p:cxnSp>
        <p:cxnSp>
          <p:nvCxnSpPr>
            <p:cNvPr id="15" name="Connector: Elbow 14">
              <a:extLst>
                <a:ext uri="{FF2B5EF4-FFF2-40B4-BE49-F238E27FC236}">
                  <a16:creationId xmlns:a16="http://schemas.microsoft.com/office/drawing/2014/main" id="{64BC9B7D-D16F-483B-BB0E-DE223EE720A3}"/>
                </a:ext>
              </a:extLst>
            </p:cNvPr>
            <p:cNvCxnSpPr>
              <a:cxnSpLocks/>
              <a:stCxn id="8" idx="1"/>
              <a:endCxn id="9" idx="1"/>
            </p:cNvCxnSpPr>
            <p:nvPr/>
          </p:nvCxnSpPr>
          <p:spPr>
            <a:xfrm rot="10800000" flipV="1">
              <a:off x="3314700" y="2583394"/>
              <a:ext cx="12700" cy="1663312"/>
            </a:xfrm>
            <a:prstGeom prst="bentConnector3">
              <a:avLst>
                <a:gd name="adj1" fmla="val 1800000"/>
              </a:avLst>
            </a:prstGeom>
          </p:spPr>
          <p:style>
            <a:lnRef idx="3">
              <a:schemeClr val="accent2"/>
            </a:lnRef>
            <a:fillRef idx="0">
              <a:schemeClr val="accent2"/>
            </a:fillRef>
            <a:effectRef idx="2">
              <a:schemeClr val="accent2"/>
            </a:effectRef>
            <a:fontRef idx="minor">
              <a:schemeClr val="tx1"/>
            </a:fontRef>
          </p:style>
        </p:cxnSp>
        <p:cxnSp>
          <p:nvCxnSpPr>
            <p:cNvPr id="24" name="Straight Connector 23">
              <a:extLst>
                <a:ext uri="{FF2B5EF4-FFF2-40B4-BE49-F238E27FC236}">
                  <a16:creationId xmlns:a16="http://schemas.microsoft.com/office/drawing/2014/main" id="{8F5BC67E-E57F-47F4-9D17-9D385C6AF9F6}"/>
                </a:ext>
              </a:extLst>
            </p:cNvPr>
            <p:cNvCxnSpPr/>
            <p:nvPr/>
          </p:nvCxnSpPr>
          <p:spPr>
            <a:xfrm>
              <a:off x="2457450" y="3144300"/>
              <a:ext cx="628650" cy="0"/>
            </a:xfrm>
            <a:prstGeom prst="line">
              <a:avLst/>
            </a:prstGeom>
          </p:spPr>
          <p:style>
            <a:lnRef idx="3">
              <a:schemeClr val="accent2"/>
            </a:lnRef>
            <a:fillRef idx="0">
              <a:schemeClr val="accent2"/>
            </a:fillRef>
            <a:effectRef idx="2">
              <a:schemeClr val="accent2"/>
            </a:effectRef>
            <a:fontRef idx="minor">
              <a:schemeClr val="tx1"/>
            </a:fontRef>
          </p:style>
        </p:cxnSp>
      </p:grpSp>
      <p:sp>
        <p:nvSpPr>
          <p:cNvPr id="6" name="TextBox 5">
            <a:extLst>
              <a:ext uri="{FF2B5EF4-FFF2-40B4-BE49-F238E27FC236}">
                <a16:creationId xmlns:a16="http://schemas.microsoft.com/office/drawing/2014/main" id="{A8A5C42F-2A66-7A4A-F2FC-B22060D0B0C5}"/>
              </a:ext>
            </a:extLst>
          </p:cNvPr>
          <p:cNvSpPr txBox="1"/>
          <p:nvPr/>
        </p:nvSpPr>
        <p:spPr>
          <a:xfrm>
            <a:off x="6217922" y="2850906"/>
            <a:ext cx="5215393" cy="3139321"/>
          </a:xfrm>
          <a:prstGeom prst="rect">
            <a:avLst/>
          </a:prstGeom>
          <a:noFill/>
        </p:spPr>
        <p:txBody>
          <a:bodyPr wrap="square">
            <a:spAutoFit/>
          </a:bodyPr>
          <a:lstStyle/>
          <a:p>
            <a:r>
              <a:rPr lang="en-US" b="1"/>
              <a:t>Reports will show:</a:t>
            </a:r>
          </a:p>
          <a:p>
            <a:endParaRPr lang="en-US" b="1"/>
          </a:p>
          <a:p>
            <a:pPr marL="285750" indent="-285750">
              <a:buFont typeface="Arial" panose="020B0604020202020204" pitchFamily="34" charset="0"/>
              <a:buChar char="•"/>
            </a:pPr>
            <a:r>
              <a:rPr lang="en-US"/>
              <a:t>SWDS Graduates/Completers: Regular High School Diploma, Proficient Completers, Adult Education High School Diploma, Special Education Certificate of Completion and Equivalency Completers</a:t>
            </a:r>
          </a:p>
          <a:p>
            <a:endParaRPr lang="en-US"/>
          </a:p>
          <a:p>
            <a:pPr marL="285750" indent="-285750">
              <a:buFont typeface="Arial" panose="020B0604020202020204" pitchFamily="34" charset="0"/>
              <a:buChar char="•"/>
            </a:pPr>
            <a:r>
              <a:rPr lang="en-US"/>
              <a:t>SWDS Dropouts: did not graduate or complete and did not re-enroll in another California public school</a:t>
            </a:r>
          </a:p>
        </p:txBody>
      </p:sp>
      <p:sp>
        <p:nvSpPr>
          <p:cNvPr id="3" name="Slide Number Placeholder 2">
            <a:extLst>
              <a:ext uri="{FF2B5EF4-FFF2-40B4-BE49-F238E27FC236}">
                <a16:creationId xmlns:a16="http://schemas.microsoft.com/office/drawing/2014/main" id="{C9AA29D3-A6A0-3567-453C-111F338C91B3}"/>
              </a:ext>
            </a:extLst>
          </p:cNvPr>
          <p:cNvSpPr>
            <a:spLocks noGrp="1"/>
          </p:cNvSpPr>
          <p:nvPr>
            <p:ph type="sldNum" sz="quarter" idx="11"/>
          </p:nvPr>
        </p:nvSpPr>
        <p:spPr/>
        <p:txBody>
          <a:bodyPr/>
          <a:lstStyle/>
          <a:p>
            <a:fld id="{4B73C415-D670-4716-A5EC-CC4D52CA2BAC}" type="slidenum">
              <a:rPr lang="en-US" noProof="0" smtClean="0"/>
              <a:pPr/>
              <a:t>103</a:t>
            </a:fld>
            <a:endParaRPr lang="en-US" noProof="0"/>
          </a:p>
        </p:txBody>
      </p:sp>
    </p:spTree>
    <p:extLst>
      <p:ext uri="{BB962C8B-B14F-4D97-AF65-F5344CB8AC3E}">
        <p14:creationId xmlns:p14="http://schemas.microsoft.com/office/powerpoint/2010/main" val="7108230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3C5AADC8-BF65-CF49-481A-154D8EBEBF9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sp>
        <p:nvSpPr>
          <p:cNvPr id="2" name="Title 1"/>
          <p:cNvSpPr>
            <a:spLocks noGrp="1"/>
          </p:cNvSpPr>
          <p:nvPr>
            <p:ph type="title" idx="4294967295"/>
          </p:nvPr>
        </p:nvSpPr>
        <p:spPr>
          <a:xfrm>
            <a:off x="666058" y="565661"/>
            <a:ext cx="2911475" cy="2789238"/>
          </a:xfrm>
          <a:prstGeom prst="rect">
            <a:avLst/>
          </a:prstGeom>
        </p:spPr>
        <p:txBody>
          <a:bodyPr vert="horz" lIns="91440" tIns="45720" rIns="91440" bIns="45720" rtlCol="0" anchor="t">
            <a:normAutofit/>
          </a:bodyPr>
          <a:lstStyle/>
          <a:p>
            <a:r>
              <a:rPr lang="en-US" sz="4000" b="1" dirty="0">
                <a:solidFill>
                  <a:schemeClr val="tx1">
                    <a:lumMod val="85000"/>
                    <a:lumOff val="15000"/>
                  </a:schemeClr>
                </a:solidFill>
              </a:rPr>
              <a:t>EOY 3 – What are the data used for?</a:t>
            </a:r>
          </a:p>
        </p:txBody>
      </p:sp>
      <p:pic>
        <p:nvPicPr>
          <p:cNvPr id="1026" name="Picture 2" descr="Upcoming Events School Dashboard Presentation">
            <a:extLst>
              <a:ext uri="{FF2B5EF4-FFF2-40B4-BE49-F238E27FC236}">
                <a16:creationId xmlns:a16="http://schemas.microsoft.com/office/drawing/2014/main" id="{9CA0BF91-A1AA-4B9D-A0B6-E82501CAF33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94638" y="1889378"/>
            <a:ext cx="2503564" cy="250356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IDEA: The Foundation of Special Education - PAVE">
            <a:extLst>
              <a:ext uri="{FF2B5EF4-FFF2-40B4-BE49-F238E27FC236}">
                <a16:creationId xmlns:a16="http://schemas.microsoft.com/office/drawing/2014/main" id="{CC0AD5FE-EAD4-44DE-A618-6B5D10DB7F0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298768" y="1315072"/>
            <a:ext cx="3044519" cy="203982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ow States Are Ensuring That Every Student Succeeds (ESSA) - Committee for  Children">
            <a:extLst>
              <a:ext uri="{FF2B5EF4-FFF2-40B4-BE49-F238E27FC236}">
                <a16:creationId xmlns:a16="http://schemas.microsoft.com/office/drawing/2014/main" id="{BC2FD2DC-0B91-4D72-8491-E5E61131E55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919054" y="4558175"/>
            <a:ext cx="3054733" cy="15360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ood County Schools">
            <a:extLst>
              <a:ext uri="{FF2B5EF4-FFF2-40B4-BE49-F238E27FC236}">
                <a16:creationId xmlns:a16="http://schemas.microsoft.com/office/drawing/2014/main" id="{48A8E550-490B-454B-9D67-A071F685410E}"/>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298768" y="4109844"/>
            <a:ext cx="3054730" cy="19932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ataquest logo.">
            <a:extLst>
              <a:ext uri="{FF2B5EF4-FFF2-40B4-BE49-F238E27FC236}">
                <a16:creationId xmlns:a16="http://schemas.microsoft.com/office/drawing/2014/main" id="{7E6E3814-0FAB-4E79-964A-F5ACEBA408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82099" y="1190921"/>
            <a:ext cx="2219011" cy="7593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DA141A5-2697-9340-8167-33C860F7BBA2}"/>
              </a:ext>
            </a:extLst>
          </p:cNvPr>
          <p:cNvSpPr txBox="1"/>
          <p:nvPr/>
        </p:nvSpPr>
        <p:spPr>
          <a:xfrm>
            <a:off x="848713" y="3429000"/>
            <a:ext cx="339646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a:ea typeface="+mn-ea"/>
                <a:cs typeface="+mn-cs"/>
              </a:rPr>
              <a:t>Let’s build your CALPADS Data Literacy!</a:t>
            </a:r>
          </a:p>
        </p:txBody>
      </p:sp>
      <p:sp>
        <p:nvSpPr>
          <p:cNvPr id="3" name="Slide Number Placeholder 2">
            <a:extLst>
              <a:ext uri="{FF2B5EF4-FFF2-40B4-BE49-F238E27FC236}">
                <a16:creationId xmlns:a16="http://schemas.microsoft.com/office/drawing/2014/main" id="{E720FF36-2AED-651E-D828-E6AD28147257}"/>
              </a:ext>
            </a:extLst>
          </p:cNvPr>
          <p:cNvSpPr>
            <a:spLocks noGrp="1"/>
          </p:cNvSpPr>
          <p:nvPr>
            <p:ph type="sldNum" sz="quarter" idx="11"/>
          </p:nvPr>
        </p:nvSpPr>
        <p:spPr/>
        <p:txBody>
          <a:bodyPr/>
          <a:lstStyle/>
          <a:p>
            <a:fld id="{4B73C415-D670-4716-A5EC-CC4D52CA2BAC}" type="slidenum">
              <a:rPr lang="en-US" noProof="0" smtClean="0"/>
              <a:pPr/>
              <a:t>104</a:t>
            </a:fld>
            <a:endParaRPr lang="en-US" noProof="0"/>
          </a:p>
        </p:txBody>
      </p:sp>
    </p:spTree>
    <p:extLst>
      <p:ext uri="{BB962C8B-B14F-4D97-AF65-F5344CB8AC3E}">
        <p14:creationId xmlns:p14="http://schemas.microsoft.com/office/powerpoint/2010/main" val="280929561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 name="Picture 19" descr="This slide illustrates the relationship of your AY 2017-18 suspension data to the CA Dashboard.&#10;&#10;Your certified EOY 3 suspensions will be posted in Dataquest which will reflect your suspension rate for 2017-18. The CA dashboard will then show in Fall 2018 report a trend comparison suspension rate change between 2017-18 and AY 2016-17.  &#10;&#10;&#10;" title="CA Dashboard Equity report"/>
          <p:cNvPicPr>
            <a:picLocks noChangeAspect="1"/>
          </p:cNvPicPr>
          <p:nvPr/>
        </p:nvPicPr>
        <p:blipFill>
          <a:blip r:embed="rId3"/>
          <a:stretch>
            <a:fillRect/>
          </a:stretch>
        </p:blipFill>
        <p:spPr>
          <a:xfrm>
            <a:off x="448270" y="2088229"/>
            <a:ext cx="5647730" cy="4185964"/>
          </a:xfrm>
          <a:prstGeom prst="rect">
            <a:avLst/>
          </a:prstGeom>
          <a:effectLst>
            <a:outerShdw blurRad="63500" algn="ctr" rotWithShape="0">
              <a:prstClr val="black">
                <a:alpha val="40000"/>
              </a:prstClr>
            </a:outerShdw>
          </a:effectLst>
        </p:spPr>
      </p:pic>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sp>
        <p:nvSpPr>
          <p:cNvPr id="2" name="Title 1"/>
          <p:cNvSpPr>
            <a:spLocks noGrp="1"/>
          </p:cNvSpPr>
          <p:nvPr>
            <p:ph type="title" idx="4294967295"/>
          </p:nvPr>
        </p:nvSpPr>
        <p:spPr>
          <a:xfrm>
            <a:off x="489037" y="214084"/>
            <a:ext cx="10829925" cy="533400"/>
          </a:xfrm>
        </p:spPr>
        <p:txBody>
          <a:bodyPr>
            <a:normAutofit/>
          </a:bodyPr>
          <a:lstStyle/>
          <a:p>
            <a:r>
              <a:rPr lang="en-US" cap="small" dirty="0"/>
              <a:t>EOY 3 and the CA Dashboard (Chronic Absenteeism)</a:t>
            </a:r>
          </a:p>
        </p:txBody>
      </p:sp>
      <p:sp>
        <p:nvSpPr>
          <p:cNvPr id="6" name="TextBox 5" descr="Total unduplicated number of students suspended at a school DIVIDED by&#10;Total unduplicated number of students enrolled at the school during the year (cumulative enrollment)&#10;" title="CALPADS Suspension rate calculation"/>
          <p:cNvSpPr txBox="1"/>
          <p:nvPr/>
        </p:nvSpPr>
        <p:spPr>
          <a:xfrm>
            <a:off x="6785051" y="694288"/>
            <a:ext cx="4724400" cy="1938992"/>
          </a:xfrm>
          <a:prstGeom prst="rect">
            <a:avLst/>
          </a:prstGeom>
          <a:solidFill>
            <a:srgbClr val="555FAD"/>
          </a:solidFill>
          <a:ln>
            <a:solidFill>
              <a:schemeClr val="bg1">
                <a:lumMod val="95000"/>
              </a:schemeClr>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CFCFC"/>
                </a:solidFill>
                <a:effectLst/>
                <a:uLnTx/>
                <a:uFillTx/>
                <a:latin typeface="Tahoma"/>
                <a:ea typeface="+mn-ea"/>
                <a:cs typeface="+mn-cs"/>
              </a:rPr>
              <a:t>Chronic absenteeism rate calculation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CFCFC"/>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CFCFC"/>
                </a:solidFill>
                <a:effectLst/>
                <a:uLnTx/>
                <a:uFillTx/>
                <a:latin typeface="Tahoma"/>
                <a:ea typeface="+mn-ea"/>
                <a:cs typeface="+mn-cs"/>
              </a:rPr>
              <a:t>Non-ADA-Generating Independent Study Days + In-Person Days Absent Excused + In-Person Days Absent Unexcused + Out-of-School Suspension Days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CFCFC"/>
                </a:solidFill>
                <a:effectLst/>
                <a:uLnTx/>
                <a:uFillTx/>
                <a:latin typeface="Tahoma"/>
                <a:ea typeface="+mn-ea"/>
                <a:cs typeface="+mn-cs"/>
              </a:rPr>
              <a:t>DIVIDED BY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CFCFC"/>
                </a:solidFill>
                <a:effectLst/>
                <a:uLnTx/>
                <a:uFillTx/>
                <a:latin typeface="Tahoma"/>
                <a:ea typeface="+mn-ea"/>
                <a:cs typeface="+mn-cs"/>
              </a:rPr>
              <a:t>Expected In-Person Attendance Days (includes in-school suspension days) + ADA-Generating Independent Study Days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CFCFC"/>
              </a:solidFill>
              <a:effectLst/>
              <a:uLnTx/>
              <a:uFillTx/>
              <a:latin typeface="Tahoma"/>
              <a:ea typeface="+mn-ea"/>
              <a:cs typeface="+mn-cs"/>
            </a:endParaRPr>
          </a:p>
        </p:txBody>
      </p:sp>
      <p:graphicFrame>
        <p:nvGraphicFramePr>
          <p:cNvPr id="8" name="Diagram 7" descr="Diagram showing the flow of data from CALPADS to the California School Dashboard."/>
          <p:cNvGraphicFramePr/>
          <p:nvPr>
            <p:extLst>
              <p:ext uri="{D42A27DB-BD31-4B8C-83A1-F6EECF244321}">
                <p14:modId xmlns:p14="http://schemas.microsoft.com/office/powerpoint/2010/main" val="2730156970"/>
              </p:ext>
            </p:extLst>
          </p:nvPr>
        </p:nvGraphicFramePr>
        <p:xfrm>
          <a:off x="448270" y="870241"/>
          <a:ext cx="5950840" cy="9745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8" name="Group 17">
            <a:extLst>
              <a:ext uri="{C183D7F6-B498-43B3-948B-1728B52AA6E4}">
                <adec:decorative xmlns:adec="http://schemas.microsoft.com/office/drawing/2017/decorative" val="1"/>
              </a:ext>
            </a:extLst>
          </p:cNvPr>
          <p:cNvGrpSpPr/>
          <p:nvPr/>
        </p:nvGrpSpPr>
        <p:grpSpPr>
          <a:xfrm>
            <a:off x="695195" y="4314407"/>
            <a:ext cx="10649079" cy="1169551"/>
            <a:chOff x="184161" y="4658515"/>
            <a:chExt cx="10649079" cy="1169551"/>
          </a:xfrm>
          <a:solidFill>
            <a:srgbClr val="F68B7B"/>
          </a:solidFill>
        </p:grpSpPr>
        <p:sp>
          <p:nvSpPr>
            <p:cNvPr id="11" name="Rounded Rectangle 10"/>
            <p:cNvSpPr/>
            <p:nvPr/>
          </p:nvSpPr>
          <p:spPr bwMode="auto">
            <a:xfrm>
              <a:off x="184161" y="4819362"/>
              <a:ext cx="4230547" cy="152400"/>
            </a:xfrm>
            <a:prstGeom prst="roundRect">
              <a:avLst/>
            </a:prstGeom>
            <a:noFill/>
            <a:ln w="25400" cap="flat" cmpd="sng" algn="ctr">
              <a:solidFill>
                <a:srgbClr val="FF7C8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 name="TextBox 11"/>
            <p:cNvSpPr txBox="1"/>
            <p:nvPr/>
          </p:nvSpPr>
          <p:spPr>
            <a:xfrm>
              <a:off x="5772977" y="4658515"/>
              <a:ext cx="5060263" cy="1169551"/>
            </a:xfrm>
            <a:prstGeom prst="rect">
              <a:avLst/>
            </a:prstGeom>
            <a:solidFill>
              <a:srgbClr val="FFBAAF"/>
            </a:solidFill>
            <a:ln>
              <a:solidFill>
                <a:schemeClr val="bg1">
                  <a:lumMod val="95000"/>
                </a:schemeClr>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85000"/>
                      <a:lumOff val="15000"/>
                    </a:prstClr>
                  </a:solidFill>
                  <a:effectLst/>
                  <a:uLnTx/>
                  <a:uFillTx/>
                  <a:latin typeface="Tahoma"/>
                  <a:ea typeface="+mn-ea"/>
                  <a:cs typeface="+mn-cs"/>
                </a:rPr>
                <a:t>Fall 2026 Chronic Absenteeism rates on the dashboard </a:t>
              </a:r>
              <a:r>
                <a:rPr kumimoji="0" lang="en-US" sz="1400" b="1" i="0" u="none" strike="noStrike" kern="1200" cap="none" spc="0" normalizeH="0" baseline="0" noProof="0">
                  <a:ln>
                    <a:noFill/>
                  </a:ln>
                  <a:solidFill>
                    <a:prstClr val="black">
                      <a:lumMod val="85000"/>
                      <a:lumOff val="15000"/>
                    </a:prstClr>
                  </a:solidFill>
                  <a:effectLst/>
                  <a:uLnTx/>
                  <a:uFillTx/>
                  <a:latin typeface="Tahoma"/>
                  <a:ea typeface="+mn-ea"/>
                  <a:cs typeface="+mn-cs"/>
                </a:rPr>
                <a:t>WILL</a:t>
              </a:r>
              <a:r>
                <a:rPr kumimoji="0" lang="en-US" sz="1400" b="0" i="0" u="none" strike="noStrike" kern="1200" cap="none" spc="0" normalizeH="0" baseline="0" noProof="0">
                  <a:ln>
                    <a:noFill/>
                  </a:ln>
                  <a:solidFill>
                    <a:prstClr val="black">
                      <a:lumMod val="85000"/>
                      <a:lumOff val="15000"/>
                    </a:prstClr>
                  </a:solidFill>
                  <a:effectLst/>
                  <a:uLnTx/>
                  <a:uFillTx/>
                  <a:latin typeface="Tahoma"/>
                  <a:ea typeface="+mn-ea"/>
                  <a:cs typeface="+mn-cs"/>
                </a:rPr>
                <a:t>  </a:t>
              </a:r>
              <a:r>
                <a:rPr kumimoji="0" lang="en-US" sz="1400" b="1" i="0" u="none" strike="noStrike" kern="1200" cap="none" spc="0" normalizeH="0" baseline="0" noProof="0">
                  <a:ln>
                    <a:noFill/>
                  </a:ln>
                  <a:solidFill>
                    <a:prstClr val="black">
                      <a:lumMod val="85000"/>
                      <a:lumOff val="15000"/>
                    </a:prstClr>
                  </a:solidFill>
                  <a:effectLst/>
                  <a:uLnTx/>
                  <a:uFillTx/>
                  <a:latin typeface="Tahoma"/>
                  <a:ea typeface="+mn-ea"/>
                  <a:cs typeface="+mn-cs"/>
                </a:rPr>
                <a:t>NOT be a one-to-one </a:t>
              </a:r>
              <a:r>
                <a:rPr kumimoji="0" lang="en-US" sz="1400" b="0" i="0" u="none" strike="noStrike" kern="1200" cap="none" spc="0" normalizeH="0" baseline="0" noProof="0">
                  <a:ln>
                    <a:noFill/>
                  </a:ln>
                  <a:solidFill>
                    <a:prstClr val="black">
                      <a:lumMod val="85000"/>
                      <a:lumOff val="15000"/>
                    </a:prstClr>
                  </a:solidFill>
                  <a:effectLst/>
                  <a:uLnTx/>
                  <a:uFillTx/>
                  <a:latin typeface="Tahoma"/>
                  <a:ea typeface="+mn-ea"/>
                  <a:cs typeface="+mn-cs"/>
                </a:rPr>
                <a:t>reflection of STAS records certified in EOY 1 AY 2025-26, it is a trend comparison between last academic year’s Chronic Absenteeism rates to certified EOY 1 data this year.  </a:t>
              </a:r>
            </a:p>
          </p:txBody>
        </p:sp>
        <p:cxnSp>
          <p:nvCxnSpPr>
            <p:cNvPr id="14" name="Straight Arrow Connector 13"/>
            <p:cNvCxnSpPr>
              <a:cxnSpLocks/>
            </p:cNvCxnSpPr>
            <p:nvPr/>
          </p:nvCxnSpPr>
          <p:spPr bwMode="auto">
            <a:xfrm flipH="1">
              <a:off x="4661634" y="4870341"/>
              <a:ext cx="1037632" cy="0"/>
            </a:xfrm>
            <a:prstGeom prst="straightConnector1">
              <a:avLst/>
            </a:prstGeom>
            <a:grpFill/>
            <a:ln w="38100" cap="flat" cmpd="sng" algn="ctr">
              <a:solidFill>
                <a:srgbClr val="FF7C80"/>
              </a:solidFill>
              <a:prstDash val="solid"/>
              <a:round/>
              <a:headEnd type="none" w="med" len="med"/>
              <a:tailEnd type="triangle"/>
            </a:ln>
            <a:effectLst/>
          </p:spPr>
        </p:cxnSp>
        <p:sp>
          <p:nvSpPr>
            <p:cNvPr id="17" name="TextBox 16"/>
            <p:cNvSpPr txBox="1"/>
            <p:nvPr/>
          </p:nvSpPr>
          <p:spPr>
            <a:xfrm>
              <a:off x="2429511" y="5458734"/>
              <a:ext cx="3155456" cy="369332"/>
            </a:xfrm>
            <a:prstGeom prst="rect">
              <a:avLst/>
            </a:prstGeom>
            <a:solidFill>
              <a:srgbClr val="FF715B"/>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lumMod val="75000"/>
                      <a:lumOff val="25000"/>
                    </a:prstClr>
                  </a:solidFill>
                  <a:effectLst/>
                  <a:uLnTx/>
                  <a:uFillTx/>
                  <a:latin typeface="Tahoma"/>
                  <a:ea typeface="+mn-ea"/>
                  <a:cs typeface="+mn-cs"/>
                </a:rPr>
                <a:t>So how are you trending?</a:t>
              </a:r>
            </a:p>
          </p:txBody>
        </p:sp>
      </p:grpSp>
      <p:sp>
        <p:nvSpPr>
          <p:cNvPr id="19" name="TextBox 18" descr="Status (2017–18 Suspension Rate) minus 2016–17 Suspension Rate&#10;" title="Suspension Rate Change Formula"/>
          <p:cNvSpPr txBox="1"/>
          <p:nvPr/>
        </p:nvSpPr>
        <p:spPr>
          <a:xfrm>
            <a:off x="6284012" y="2898616"/>
            <a:ext cx="5060262" cy="1282595"/>
          </a:xfrm>
          <a:prstGeom prst="rect">
            <a:avLst/>
          </a:prstGeom>
          <a:solidFill>
            <a:srgbClr val="FFBAAF"/>
          </a:solidFill>
          <a:ln>
            <a:solidFill>
              <a:schemeClr val="bg1">
                <a:lumMod val="95000"/>
              </a:schemeClr>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85000"/>
                    <a:lumOff val="15000"/>
                  </a:prstClr>
                </a:solidFill>
                <a:effectLst/>
                <a:uLnTx/>
                <a:uFillTx/>
                <a:latin typeface="Tahoma"/>
                <a:ea typeface="+mn-ea"/>
                <a:cs typeface="+mn-cs"/>
              </a:rPr>
              <a:t>Chronic Absenteeism Rate Change Formula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85000"/>
                  <a:lumOff val="15000"/>
                </a:prstClr>
              </a:solidFill>
              <a:effectLst/>
              <a:uLnTx/>
              <a:uFillTx/>
              <a:latin typeface="Tahoma"/>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85000"/>
                    <a:lumOff val="15000"/>
                  </a:prstClr>
                </a:solidFill>
                <a:effectLst/>
                <a:uLnTx/>
                <a:uFillTx/>
                <a:latin typeface="Tahoma"/>
                <a:ea typeface="+mn-ea"/>
                <a:cs typeface="+mn-cs"/>
              </a:rPr>
              <a:t>Status (2025–26 Chronic Absenteeism Rate) </a:t>
            </a:r>
            <a:r>
              <a:rPr kumimoji="0" lang="en-US" sz="1400" b="1" i="0" u="none" strike="noStrike" kern="1200" cap="none" spc="0" normalizeH="0" baseline="0" noProof="0" dirty="0">
                <a:ln>
                  <a:noFill/>
                </a:ln>
                <a:solidFill>
                  <a:prstClr val="black">
                    <a:lumMod val="85000"/>
                    <a:lumOff val="15000"/>
                  </a:prstClr>
                </a:solidFill>
                <a:effectLst/>
                <a:uLnTx/>
                <a:uFillTx/>
                <a:latin typeface="Tahoma"/>
                <a:ea typeface="+mn-ea"/>
                <a:cs typeface="+mn-cs"/>
              </a:rPr>
              <a:t>minus </a:t>
            </a:r>
            <a:r>
              <a:rPr kumimoji="0" lang="en-US" sz="1400" b="0" i="0" u="none" strike="noStrike" kern="1200" cap="none" spc="0" normalizeH="0" baseline="0" noProof="0" dirty="0">
                <a:ln>
                  <a:noFill/>
                </a:ln>
                <a:solidFill>
                  <a:prstClr val="black">
                    <a:lumMod val="85000"/>
                    <a:lumOff val="15000"/>
                  </a:prstClr>
                </a:solidFill>
                <a:effectLst/>
                <a:uLnTx/>
                <a:uFillTx/>
                <a:latin typeface="Tahoma"/>
                <a:ea typeface="+mn-ea"/>
                <a:cs typeface="+mn-cs"/>
              </a:rPr>
              <a:t>2024–25 Chronic Absenteeism Rate</a:t>
            </a:r>
          </a:p>
        </p:txBody>
      </p:sp>
      <p:sp>
        <p:nvSpPr>
          <p:cNvPr id="3" name="Slide Number Placeholder 2">
            <a:extLst>
              <a:ext uri="{FF2B5EF4-FFF2-40B4-BE49-F238E27FC236}">
                <a16:creationId xmlns:a16="http://schemas.microsoft.com/office/drawing/2014/main" id="{5737CF05-A3BE-D51F-C3BA-D2C5E0E1BA95}"/>
              </a:ext>
            </a:extLst>
          </p:cNvPr>
          <p:cNvSpPr>
            <a:spLocks noGrp="1"/>
          </p:cNvSpPr>
          <p:nvPr>
            <p:ph type="sldNum" sz="quarter" idx="11"/>
          </p:nvPr>
        </p:nvSpPr>
        <p:spPr/>
        <p:txBody>
          <a:bodyPr/>
          <a:lstStyle/>
          <a:p>
            <a:fld id="{4B73C415-D670-4716-A5EC-CC4D52CA2BAC}" type="slidenum">
              <a:rPr lang="en-US" noProof="0" smtClean="0"/>
              <a:pPr/>
              <a:t>105</a:t>
            </a:fld>
            <a:endParaRPr lang="en-US" noProof="0"/>
          </a:p>
        </p:txBody>
      </p:sp>
    </p:spTree>
    <p:extLst>
      <p:ext uri="{BB962C8B-B14F-4D97-AF65-F5344CB8AC3E}">
        <p14:creationId xmlns:p14="http://schemas.microsoft.com/office/powerpoint/2010/main" val="218093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8" grpId="0">
        <p:bldAsOne/>
      </p:bldGraphic>
      <p:bldP spid="19" grpId="0" animBg="1"/>
    </p:bld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 name="Picture 19" descr="This slide illustrates the relationship of your AY 2017-18 suspension data to the CA Dashboard.&#10;&#10;Your certified EOY 3 suspensions will be posted in Dataquest which will reflect your suspension rate for 2017-18. The CA dashboard will then show in Fall 2018 report a trend comparison suspension rate change between 2017-18 and AY 2016-17.  &#10;&#10;&#10;" title="CA Dashboard Equity report"/>
          <p:cNvPicPr>
            <a:picLocks noChangeAspect="1"/>
          </p:cNvPicPr>
          <p:nvPr/>
        </p:nvPicPr>
        <p:blipFill>
          <a:blip r:embed="rId3"/>
          <a:stretch>
            <a:fillRect/>
          </a:stretch>
        </p:blipFill>
        <p:spPr>
          <a:xfrm>
            <a:off x="426000" y="2158582"/>
            <a:ext cx="5654817" cy="4191216"/>
          </a:xfrm>
          <a:prstGeom prst="rect">
            <a:avLst/>
          </a:prstGeom>
          <a:effectLst>
            <a:outerShdw blurRad="63500" algn="ctr" rotWithShape="0">
              <a:prstClr val="black">
                <a:alpha val="40000"/>
              </a:prstClr>
            </a:outerShdw>
          </a:effectLst>
        </p:spPr>
      </p:pic>
      <p:sp>
        <p:nvSpPr>
          <p:cNvPr id="2" name="Title 1"/>
          <p:cNvSpPr>
            <a:spLocks noGrp="1"/>
          </p:cNvSpPr>
          <p:nvPr>
            <p:ph type="title"/>
          </p:nvPr>
        </p:nvSpPr>
        <p:spPr>
          <a:xfrm>
            <a:off x="426000" y="338216"/>
            <a:ext cx="11340000" cy="432000"/>
          </a:xfrm>
        </p:spPr>
        <p:txBody>
          <a:bodyPr>
            <a:normAutofit fontScale="90000"/>
          </a:bodyPr>
          <a:lstStyle/>
          <a:p>
            <a:r>
              <a:rPr lang="en-US" cap="small"/>
              <a:t>EOY 3 and the CA Dashboard (Suspension Rate)</a:t>
            </a:r>
          </a:p>
        </p:txBody>
      </p:sp>
      <p:sp>
        <p:nvSpPr>
          <p:cNvPr id="4" name="Footer Placeholder 3"/>
          <p:cNvSpPr>
            <a:spLocks noGrp="1"/>
          </p:cNvSpPr>
          <p:nvPr>
            <p:ph type="ftr" sz="quarter" idx="10"/>
          </p:nvPr>
        </p:nvSpPr>
        <p:spPr>
          <a:xfrm>
            <a:off x="426000" y="6374132"/>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sp>
        <p:nvSpPr>
          <p:cNvPr id="6" name="TextBox 5" descr="Total unduplicated number of students suspended at a school DIVIDED by&#10;Total unduplicated number of students enrolled at the school during the year (cumulative enrollment)&#10;" title="CALPADS Suspension rate calculation"/>
          <p:cNvSpPr txBox="1"/>
          <p:nvPr/>
        </p:nvSpPr>
        <p:spPr>
          <a:xfrm>
            <a:off x="426000" y="941467"/>
            <a:ext cx="5146125" cy="1045864"/>
          </a:xfrm>
          <a:prstGeom prst="rect">
            <a:avLst/>
          </a:prstGeom>
          <a:solidFill>
            <a:srgbClr val="FFCC66"/>
          </a:solidFill>
          <a:ln>
            <a:solidFill>
              <a:schemeClr val="bg1">
                <a:lumMod val="95000"/>
              </a:schemeClr>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a:ea typeface="+mn-ea"/>
                <a:cs typeface="+mn-cs"/>
              </a:rPr>
              <a:t>CALPADS Suspension rate calculation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ahoma"/>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000" b="0" i="0" u="sng" strike="noStrike" kern="1200" cap="none" spc="0" normalizeH="0" baseline="0" noProof="0">
                <a:ln>
                  <a:noFill/>
                </a:ln>
                <a:solidFill>
                  <a:prstClr val="black"/>
                </a:solidFill>
                <a:effectLst/>
                <a:uLnTx/>
                <a:uFillTx/>
                <a:latin typeface="Tahoma"/>
                <a:ea typeface="+mn-ea"/>
                <a:cs typeface="+mn-cs"/>
              </a:rPr>
              <a:t>Total unduplicated number of students suspended at a school</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Tahoma"/>
                <a:ea typeface="+mn-ea"/>
                <a:cs typeface="+mn-cs"/>
              </a:rPr>
              <a:t>Total unduplicated number of students enrolled at the school during the year (cumulative enrollment)</a:t>
            </a: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graphicFrame>
        <p:nvGraphicFramePr>
          <p:cNvPr id="8" name="Diagram 7" descr="Diagram showing the data flow from CALPADS to the CA School Dashboard."/>
          <p:cNvGraphicFramePr/>
          <p:nvPr>
            <p:extLst>
              <p:ext uri="{D42A27DB-BD31-4B8C-83A1-F6EECF244321}">
                <p14:modId xmlns:p14="http://schemas.microsoft.com/office/powerpoint/2010/main" val="4276628066"/>
              </p:ext>
            </p:extLst>
          </p:nvPr>
        </p:nvGraphicFramePr>
        <p:xfrm>
          <a:off x="5685719" y="965801"/>
          <a:ext cx="5620456" cy="9971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8" name="Group 17">
            <a:extLst>
              <a:ext uri="{C183D7F6-B498-43B3-948B-1728B52AA6E4}">
                <adec:decorative xmlns:adec="http://schemas.microsoft.com/office/drawing/2017/decorative" val="1"/>
              </a:ext>
            </a:extLst>
          </p:cNvPr>
          <p:cNvGrpSpPr/>
          <p:nvPr/>
        </p:nvGrpSpPr>
        <p:grpSpPr>
          <a:xfrm>
            <a:off x="601660" y="4325772"/>
            <a:ext cx="10704514" cy="1017637"/>
            <a:chOff x="295275" y="5208288"/>
            <a:chExt cx="10704514" cy="1017637"/>
          </a:xfrm>
        </p:grpSpPr>
        <p:sp>
          <p:nvSpPr>
            <p:cNvPr id="11" name="Rounded Rectangle 10"/>
            <p:cNvSpPr/>
            <p:nvPr/>
          </p:nvSpPr>
          <p:spPr bwMode="auto">
            <a:xfrm>
              <a:off x="295275" y="5557744"/>
              <a:ext cx="4294190" cy="127598"/>
            </a:xfrm>
            <a:prstGeom prst="roundRect">
              <a:avLst/>
            </a:prstGeom>
            <a:noFill/>
            <a:ln w="25400" cap="flat" cmpd="sng" algn="ctr">
              <a:solidFill>
                <a:srgbClr val="5DAE5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2" name="TextBox 11"/>
            <p:cNvSpPr txBox="1"/>
            <p:nvPr/>
          </p:nvSpPr>
          <p:spPr>
            <a:xfrm>
              <a:off x="6001455" y="5208288"/>
              <a:ext cx="4998334" cy="954107"/>
            </a:xfrm>
            <a:prstGeom prst="rect">
              <a:avLst/>
            </a:prstGeom>
            <a:solidFill>
              <a:srgbClr val="B7DBB7"/>
            </a:solidFill>
            <a:ln>
              <a:solidFill>
                <a:schemeClr val="bg1">
                  <a:lumMod val="95000"/>
                </a:schemeClr>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85000"/>
                      <a:lumOff val="15000"/>
                    </a:prstClr>
                  </a:solidFill>
                  <a:effectLst/>
                  <a:uLnTx/>
                  <a:uFillTx/>
                  <a:latin typeface="Tahoma"/>
                  <a:ea typeface="+mn-ea"/>
                  <a:cs typeface="+mn-cs"/>
                </a:rPr>
                <a:t>Fall 2025 Suspension rates on the dashboard is </a:t>
              </a:r>
              <a:r>
                <a:rPr kumimoji="0" lang="en-US" sz="1400" b="1" i="0" u="none" strike="noStrike" kern="1200" cap="none" spc="0" normalizeH="0" baseline="0" noProof="0">
                  <a:ln>
                    <a:noFill/>
                  </a:ln>
                  <a:solidFill>
                    <a:prstClr val="black">
                      <a:lumMod val="85000"/>
                      <a:lumOff val="15000"/>
                    </a:prstClr>
                  </a:solidFill>
                  <a:effectLst/>
                  <a:uLnTx/>
                  <a:uFillTx/>
                  <a:latin typeface="Tahoma"/>
                  <a:ea typeface="+mn-ea"/>
                  <a:cs typeface="+mn-cs"/>
                </a:rPr>
                <a:t>NOT a one-to-one </a:t>
              </a:r>
              <a:r>
                <a:rPr kumimoji="0" lang="en-US" sz="1400" b="0" i="0" u="none" strike="noStrike" kern="1200" cap="none" spc="0" normalizeH="0" baseline="0" noProof="0">
                  <a:ln>
                    <a:noFill/>
                  </a:ln>
                  <a:solidFill>
                    <a:prstClr val="black">
                      <a:lumMod val="85000"/>
                      <a:lumOff val="15000"/>
                    </a:prstClr>
                  </a:solidFill>
                  <a:effectLst/>
                  <a:uLnTx/>
                  <a:uFillTx/>
                  <a:latin typeface="Tahoma"/>
                  <a:ea typeface="+mn-ea"/>
                  <a:cs typeface="+mn-cs"/>
                </a:rPr>
                <a:t>reflection of incident record certified in EOY 1 AY 2025-26, it is a trend comparison between last academic year’s suspension rates to certified EOY 1 data this year.  </a:t>
              </a:r>
            </a:p>
          </p:txBody>
        </p:sp>
        <p:cxnSp>
          <p:nvCxnSpPr>
            <p:cNvPr id="14" name="Straight Arrow Connector 13"/>
            <p:cNvCxnSpPr>
              <a:cxnSpLocks/>
            </p:cNvCxnSpPr>
            <p:nvPr/>
          </p:nvCxnSpPr>
          <p:spPr bwMode="auto">
            <a:xfrm flipH="1">
              <a:off x="4765125" y="5557744"/>
              <a:ext cx="1236331" cy="0"/>
            </a:xfrm>
            <a:prstGeom prst="straightConnector1">
              <a:avLst/>
            </a:prstGeom>
            <a:solidFill>
              <a:schemeClr val="accent1"/>
            </a:solidFill>
            <a:ln w="38100" cap="flat" cmpd="sng" algn="ctr">
              <a:solidFill>
                <a:srgbClr val="5DAE5D"/>
              </a:solidFill>
              <a:prstDash val="solid"/>
              <a:round/>
              <a:headEnd type="none" w="med" len="med"/>
              <a:tailEnd type="triangle"/>
            </a:ln>
            <a:effectLst/>
          </p:spPr>
        </p:cxnSp>
        <p:sp>
          <p:nvSpPr>
            <p:cNvPr id="17" name="TextBox 16"/>
            <p:cNvSpPr txBox="1"/>
            <p:nvPr/>
          </p:nvSpPr>
          <p:spPr>
            <a:xfrm>
              <a:off x="2503662" y="5856593"/>
              <a:ext cx="3228098" cy="369332"/>
            </a:xfrm>
            <a:prstGeom prst="rect">
              <a:avLst/>
            </a:prstGeom>
            <a:solidFill>
              <a:srgbClr val="5DAE5D"/>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D0D0D"/>
                  </a:solidFill>
                  <a:effectLst/>
                  <a:uLnTx/>
                  <a:uFillTx/>
                  <a:latin typeface="Tahoma"/>
                  <a:ea typeface="+mn-ea"/>
                  <a:cs typeface="+mn-cs"/>
                </a:rPr>
                <a:t>So how are you trending?</a:t>
              </a:r>
            </a:p>
          </p:txBody>
        </p:sp>
      </p:grpSp>
      <p:sp>
        <p:nvSpPr>
          <p:cNvPr id="19" name="TextBox 18" descr="Status (2017–18 Suspension Rate) minus 2016–17 Suspension Rate&#10;" title="Suspension Rate Change Formula"/>
          <p:cNvSpPr txBox="1"/>
          <p:nvPr/>
        </p:nvSpPr>
        <p:spPr>
          <a:xfrm>
            <a:off x="6307840" y="2440339"/>
            <a:ext cx="4998334" cy="1005596"/>
          </a:xfrm>
          <a:prstGeom prst="rect">
            <a:avLst/>
          </a:prstGeom>
          <a:solidFill>
            <a:srgbClr val="B7DBB7"/>
          </a:solidFill>
          <a:ln>
            <a:solidFill>
              <a:schemeClr val="bg1">
                <a:lumMod val="95000"/>
              </a:schemeClr>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lumMod val="85000"/>
                    <a:lumOff val="15000"/>
                  </a:prstClr>
                </a:solidFill>
                <a:effectLst/>
                <a:uLnTx/>
                <a:uFillTx/>
                <a:latin typeface="Tahoma"/>
                <a:ea typeface="+mn-ea"/>
                <a:cs typeface="+mn-cs"/>
              </a:rPr>
              <a:t>Suspension Rate Change Formula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lumMod val="85000"/>
                  <a:lumOff val="15000"/>
                </a:prstClr>
              </a:solidFill>
              <a:effectLst/>
              <a:uLnTx/>
              <a:uFillTx/>
              <a:latin typeface="Tahoma"/>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85000"/>
                    <a:lumOff val="15000"/>
                  </a:prstClr>
                </a:solidFill>
                <a:effectLst/>
                <a:uLnTx/>
                <a:uFillTx/>
                <a:latin typeface="Tahoma"/>
                <a:ea typeface="+mn-ea"/>
                <a:cs typeface="+mn-cs"/>
              </a:rPr>
              <a:t>Status (2025–26 Suspension Rate) </a:t>
            </a:r>
            <a:r>
              <a:rPr kumimoji="0" lang="en-US" sz="1400" b="1" i="0" u="none" strike="noStrike" kern="1200" cap="none" spc="0" normalizeH="0" baseline="0" noProof="0">
                <a:ln>
                  <a:noFill/>
                </a:ln>
                <a:solidFill>
                  <a:prstClr val="black">
                    <a:lumMod val="85000"/>
                    <a:lumOff val="15000"/>
                  </a:prstClr>
                </a:solidFill>
                <a:effectLst/>
                <a:uLnTx/>
                <a:uFillTx/>
                <a:latin typeface="Tahoma"/>
                <a:ea typeface="+mn-ea"/>
                <a:cs typeface="+mn-cs"/>
              </a:rPr>
              <a:t>minus </a:t>
            </a:r>
            <a:r>
              <a:rPr kumimoji="0" lang="en-US" sz="1400" b="0" i="0" u="none" strike="noStrike" kern="1200" cap="none" spc="0" normalizeH="0" baseline="0" noProof="0">
                <a:ln>
                  <a:noFill/>
                </a:ln>
                <a:solidFill>
                  <a:prstClr val="black">
                    <a:lumMod val="85000"/>
                    <a:lumOff val="15000"/>
                  </a:prstClr>
                </a:solidFill>
                <a:effectLst/>
                <a:uLnTx/>
                <a:uFillTx/>
                <a:latin typeface="Tahoma"/>
                <a:ea typeface="+mn-ea"/>
                <a:cs typeface="+mn-cs"/>
              </a:rPr>
              <a:t>2024–25 Suspension Rate</a:t>
            </a:r>
          </a:p>
        </p:txBody>
      </p:sp>
      <p:sp>
        <p:nvSpPr>
          <p:cNvPr id="3" name="Slide Number Placeholder 2">
            <a:extLst>
              <a:ext uri="{FF2B5EF4-FFF2-40B4-BE49-F238E27FC236}">
                <a16:creationId xmlns:a16="http://schemas.microsoft.com/office/drawing/2014/main" id="{4BE2D845-4F34-3CA9-C36F-36ECD9C85139}"/>
              </a:ext>
            </a:extLst>
          </p:cNvPr>
          <p:cNvSpPr>
            <a:spLocks noGrp="1"/>
          </p:cNvSpPr>
          <p:nvPr>
            <p:ph type="sldNum" sz="quarter" idx="11"/>
          </p:nvPr>
        </p:nvSpPr>
        <p:spPr/>
        <p:txBody>
          <a:bodyPr/>
          <a:lstStyle/>
          <a:p>
            <a:fld id="{4B73C415-D670-4716-A5EC-CC4D52CA2BAC}" type="slidenum">
              <a:rPr lang="en-US" noProof="0" smtClean="0"/>
              <a:pPr/>
              <a:t>106</a:t>
            </a:fld>
            <a:endParaRPr lang="en-US" noProof="0"/>
          </a:p>
        </p:txBody>
      </p:sp>
    </p:spTree>
    <p:extLst>
      <p:ext uri="{BB962C8B-B14F-4D97-AF65-F5344CB8AC3E}">
        <p14:creationId xmlns:p14="http://schemas.microsoft.com/office/powerpoint/2010/main" val="5495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8" grpId="0">
        <p:bldAsOne/>
      </p:bldGraphic>
      <p:bldP spid="19"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66724" y="-1"/>
            <a:ext cx="11725275" cy="6365363"/>
          </a:xfrm>
          <a:prstGeom prst="rect">
            <a:avLst/>
          </a:prstGeom>
          <a:gradFill>
            <a:gsLst>
              <a:gs pos="34000">
                <a:schemeClr val="tx1">
                  <a:lumMod val="85000"/>
                  <a:lumOff val="15000"/>
                  <a:alpha val="43000"/>
                </a:schemeClr>
              </a:gs>
              <a:gs pos="100000">
                <a:schemeClr val="tx1">
                  <a:lumMod val="95000"/>
                  <a:lumOff val="5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5223272" cy="839607"/>
          </a:xfrm>
        </p:spPr>
        <p:txBody>
          <a:bodyPr/>
          <a:lstStyle/>
          <a:p>
            <a:r>
              <a:rPr lang="en-US"/>
              <a:t>Wrap Up</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5042857"/>
            <a:ext cx="7162667" cy="385483"/>
          </a:xfrm>
          <a:solidFill>
            <a:schemeClr val="bg1">
              <a:alpha val="0"/>
            </a:schemeClr>
          </a:solidFill>
          <a:effectLst/>
        </p:spPr>
        <p:txBody>
          <a:bodyPr/>
          <a:lstStyle/>
          <a:p>
            <a:r>
              <a:rPr lang="en-US"/>
              <a:t>Key Points, Resources, Support</a:t>
            </a:r>
          </a:p>
        </p:txBody>
      </p:sp>
      <p:sp>
        <p:nvSpPr>
          <p:cNvPr id="4" name="Footer Placeholder 3">
            <a:extLst>
              <a:ext uri="{FF2B5EF4-FFF2-40B4-BE49-F238E27FC236}">
                <a16:creationId xmlns:a16="http://schemas.microsoft.com/office/drawing/2014/main" id="{39367B03-01E1-45AE-B546-B9D428CAAF7C}"/>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5" name="Graphic 4" descr="World">
            <a:extLst>
              <a:ext uri="{FF2B5EF4-FFF2-40B4-BE49-F238E27FC236}">
                <a16:creationId xmlns:a16="http://schemas.microsoft.com/office/drawing/2014/main" id="{5A17BF87-87BC-44A3-A7BF-DD96D6F59B2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95612" y="3732335"/>
            <a:ext cx="914400" cy="914400"/>
          </a:xfrm>
          <a:prstGeom prst="rect">
            <a:avLst/>
          </a:prstGeom>
        </p:spPr>
      </p:pic>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6" name="Slide Number Placeholder 5">
            <a:extLst>
              <a:ext uri="{FF2B5EF4-FFF2-40B4-BE49-F238E27FC236}">
                <a16:creationId xmlns:a16="http://schemas.microsoft.com/office/drawing/2014/main" id="{1C297D42-2701-2900-89E4-68DEDE1E4CFB}"/>
              </a:ext>
            </a:extLst>
          </p:cNvPr>
          <p:cNvSpPr>
            <a:spLocks noGrp="1"/>
          </p:cNvSpPr>
          <p:nvPr>
            <p:ph type="sldNum" sz="quarter" idx="12"/>
          </p:nvPr>
        </p:nvSpPr>
        <p:spPr/>
        <p:txBody>
          <a:bodyPr/>
          <a:lstStyle/>
          <a:p>
            <a:fld id="{4B73C415-D670-4716-A5EC-CC4D52CA2BAC}" type="slidenum">
              <a:rPr lang="en-US" noProof="0" smtClean="0"/>
              <a:pPr/>
              <a:t>107</a:t>
            </a:fld>
            <a:endParaRPr lang="en-US" noProof="0"/>
          </a:p>
        </p:txBody>
      </p:sp>
    </p:spTree>
    <p:extLst>
      <p:ext uri="{BB962C8B-B14F-4D97-AF65-F5344CB8AC3E}">
        <p14:creationId xmlns:p14="http://schemas.microsoft.com/office/powerpoint/2010/main" val="33113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7DAAC0-664A-DD3B-9E77-E93AD11E9821}"/>
              </a:ext>
            </a:extLst>
          </p:cNvPr>
          <p:cNvSpPr/>
          <p:nvPr/>
        </p:nvSpPr>
        <p:spPr>
          <a:xfrm>
            <a:off x="0" y="319101"/>
            <a:ext cx="3867150" cy="5394311"/>
          </a:xfrm>
          <a:prstGeom prst="rect">
            <a:avLst/>
          </a:pr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733F4F56-BAB7-4EE8-BB2B-85F139CB5FC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sp>
        <p:nvSpPr>
          <p:cNvPr id="7" name="Content Placeholder 6">
            <a:extLst>
              <a:ext uri="{FF2B5EF4-FFF2-40B4-BE49-F238E27FC236}">
                <a16:creationId xmlns:a16="http://schemas.microsoft.com/office/drawing/2014/main" id="{42088CAF-10D4-4E23-B5A6-E8A0009AC027}"/>
              </a:ext>
            </a:extLst>
          </p:cNvPr>
          <p:cNvSpPr>
            <a:spLocks noGrp="1"/>
          </p:cNvSpPr>
          <p:nvPr>
            <p:ph idx="4294967295"/>
          </p:nvPr>
        </p:nvSpPr>
        <p:spPr>
          <a:xfrm>
            <a:off x="4149525" y="319101"/>
            <a:ext cx="7610475" cy="5973763"/>
          </a:xfrm>
        </p:spPr>
        <p:txBody>
          <a:bodyPr>
            <a:noAutofit/>
          </a:bodyPr>
          <a:lstStyle/>
          <a:p>
            <a:pPr>
              <a:defRPr/>
            </a:pPr>
            <a:r>
              <a:rPr lang="en-US" sz="1500" b="1">
                <a:solidFill>
                  <a:srgbClr val="FD7C62"/>
                </a:solidFill>
              </a:rPr>
              <a:t>EOY 1 </a:t>
            </a:r>
            <a:r>
              <a:rPr lang="en-US" sz="1500"/>
              <a:t>requires the </a:t>
            </a:r>
            <a:r>
              <a:rPr lang="en-US" sz="1500" b="1">
                <a:solidFill>
                  <a:srgbClr val="FD7C62"/>
                </a:solidFill>
              </a:rPr>
              <a:t>SINC, SIRS, SOFF, STAS, SPRG, SELA, LEAP </a:t>
            </a:r>
            <a:r>
              <a:rPr lang="en-US" sz="1500"/>
              <a:t>and </a:t>
            </a:r>
            <a:r>
              <a:rPr lang="en-US" sz="1500" b="1">
                <a:solidFill>
                  <a:srgbClr val="FD7C62"/>
                </a:solidFill>
              </a:rPr>
              <a:t>SENR </a:t>
            </a:r>
            <a:r>
              <a:rPr lang="en-US" sz="1500"/>
              <a:t>records be posted</a:t>
            </a:r>
          </a:p>
          <a:p>
            <a:pPr>
              <a:defRPr/>
            </a:pPr>
            <a:r>
              <a:rPr lang="en-US" sz="1500"/>
              <a:t>Behavioral Incidents for Student with disabilities requires </a:t>
            </a:r>
            <a:r>
              <a:rPr lang="en-US" sz="1500" b="1">
                <a:solidFill>
                  <a:srgbClr val="FD7C62"/>
                </a:solidFill>
              </a:rPr>
              <a:t>EOY 1</a:t>
            </a:r>
            <a:r>
              <a:rPr lang="en-US" sz="1500"/>
              <a:t> to be </a:t>
            </a:r>
            <a:r>
              <a:rPr lang="en-US" sz="1500" b="1">
                <a:solidFill>
                  <a:srgbClr val="FD7C62"/>
                </a:solidFill>
              </a:rPr>
              <a:t>approved </a:t>
            </a:r>
            <a:r>
              <a:rPr lang="en-US" sz="1500"/>
              <a:t>by the </a:t>
            </a:r>
            <a:r>
              <a:rPr lang="en-US" sz="1500" b="1">
                <a:solidFill>
                  <a:srgbClr val="FD7C62"/>
                </a:solidFill>
              </a:rPr>
              <a:t>SELPA</a:t>
            </a:r>
            <a:endParaRPr lang="en-US" sz="1500"/>
          </a:p>
          <a:p>
            <a:pPr>
              <a:buFont typeface="Courier New" panose="02070309020205020404" pitchFamily="49" charset="0"/>
              <a:buChar char="o"/>
            </a:pPr>
            <a:r>
              <a:rPr lang="en-US" sz="1500"/>
              <a:t>The data </a:t>
            </a:r>
            <a:r>
              <a:rPr lang="en-US" sz="1500" b="1">
                <a:solidFill>
                  <a:srgbClr val="FD7C62"/>
                </a:solidFill>
              </a:rPr>
              <a:t>in EOY 1 </a:t>
            </a:r>
            <a:r>
              <a:rPr lang="en-US" sz="1500"/>
              <a:t>is reflective of the entire </a:t>
            </a:r>
            <a:r>
              <a:rPr lang="en-US" sz="1500" b="1">
                <a:solidFill>
                  <a:srgbClr val="FD7C62"/>
                </a:solidFill>
              </a:rPr>
              <a:t>academic year </a:t>
            </a:r>
          </a:p>
          <a:p>
            <a:pPr>
              <a:defRPr/>
            </a:pPr>
            <a:r>
              <a:rPr lang="en-US" sz="1500" b="1">
                <a:solidFill>
                  <a:srgbClr val="FD7C62"/>
                </a:solidFill>
              </a:rPr>
              <a:t>STAS exemptions </a:t>
            </a:r>
            <a:r>
              <a:rPr lang="en-US" sz="1500"/>
              <a:t>are submitted in a STAS record. </a:t>
            </a:r>
            <a:r>
              <a:rPr lang="en-US" sz="1500" b="1">
                <a:solidFill>
                  <a:srgbClr val="FD7C62"/>
                </a:solidFill>
              </a:rPr>
              <a:t>Every primary </a:t>
            </a:r>
            <a:r>
              <a:rPr lang="en-US" sz="1500"/>
              <a:t>and </a:t>
            </a:r>
            <a:r>
              <a:rPr lang="en-US" sz="1500" b="1">
                <a:solidFill>
                  <a:srgbClr val="FD7C62"/>
                </a:solidFill>
              </a:rPr>
              <a:t>short-term enrolled </a:t>
            </a:r>
            <a:r>
              <a:rPr lang="en-US" sz="1500"/>
              <a:t>student must have a STAS record </a:t>
            </a:r>
          </a:p>
          <a:p>
            <a:pPr>
              <a:defRPr/>
            </a:pPr>
            <a:r>
              <a:rPr lang="en-US" sz="1500" b="1"/>
              <a:t>STAS</a:t>
            </a:r>
            <a:r>
              <a:rPr lang="en-US" sz="1500"/>
              <a:t> records should NOT be reported for NPS students</a:t>
            </a:r>
          </a:p>
          <a:p>
            <a:pPr>
              <a:defRPr/>
            </a:pPr>
            <a:r>
              <a:rPr lang="en-US" sz="1500"/>
              <a:t>Students that have a </a:t>
            </a:r>
            <a:r>
              <a:rPr lang="en-US" sz="1500" b="1">
                <a:solidFill>
                  <a:srgbClr val="FD7C62"/>
                </a:solidFill>
              </a:rPr>
              <a:t>program 191 </a:t>
            </a:r>
            <a:r>
              <a:rPr lang="en-US" sz="1500"/>
              <a:t>record during the year will be counted as </a:t>
            </a:r>
            <a:r>
              <a:rPr lang="en-US" sz="1500" b="1">
                <a:solidFill>
                  <a:srgbClr val="FD7C62"/>
                </a:solidFill>
              </a:rPr>
              <a:t>homeless </a:t>
            </a:r>
            <a:r>
              <a:rPr lang="en-US" sz="1500"/>
              <a:t>regardless of their current living situation. Homeless records must be exited annually.</a:t>
            </a:r>
          </a:p>
          <a:p>
            <a:pPr>
              <a:defRPr/>
            </a:pPr>
            <a:r>
              <a:rPr lang="en-US" sz="1500"/>
              <a:t>Student participating in Attendance Recovery are reported through the STAS file.</a:t>
            </a:r>
          </a:p>
          <a:p>
            <a:pPr>
              <a:defRPr/>
            </a:pPr>
            <a:r>
              <a:rPr lang="en-US" sz="1500"/>
              <a:t>Students who are enrolled in Expanded Learning Program will be reported through the new </a:t>
            </a:r>
            <a:r>
              <a:rPr lang="en-US" sz="1500" b="1"/>
              <a:t>LEAP</a:t>
            </a:r>
            <a:r>
              <a:rPr lang="en-US" sz="1500"/>
              <a:t> File</a:t>
            </a:r>
          </a:p>
          <a:p>
            <a:pPr>
              <a:defRPr/>
            </a:pPr>
            <a:r>
              <a:rPr lang="en-US" sz="1500"/>
              <a:t>Newly determined RFEP students must be reported preferably before May 30, 2026. </a:t>
            </a:r>
          </a:p>
          <a:p>
            <a:pPr>
              <a:defRPr/>
            </a:pPr>
            <a:r>
              <a:rPr lang="en-US" sz="1500" b="1">
                <a:solidFill>
                  <a:srgbClr val="FD7C62"/>
                </a:solidFill>
              </a:rPr>
              <a:t>All student enrollment records </a:t>
            </a:r>
            <a:r>
              <a:rPr lang="en-US" sz="1500"/>
              <a:t>must be exited at the end of the year. However, do not submit a students exit record if they still testing for CAASPP or ELPAC or if you are still waiting for SPED to send up updates to CALPADS.</a:t>
            </a:r>
          </a:p>
        </p:txBody>
      </p:sp>
      <p:sp>
        <p:nvSpPr>
          <p:cNvPr id="4" name="Title 3">
            <a:extLst>
              <a:ext uri="{FF2B5EF4-FFF2-40B4-BE49-F238E27FC236}">
                <a16:creationId xmlns:a16="http://schemas.microsoft.com/office/drawing/2014/main" id="{49E384DC-DAEE-4E7F-9DD5-4E5066C0652B}"/>
              </a:ext>
            </a:extLst>
          </p:cNvPr>
          <p:cNvSpPr>
            <a:spLocks noGrp="1"/>
          </p:cNvSpPr>
          <p:nvPr>
            <p:ph type="title" idx="4294967295"/>
          </p:nvPr>
        </p:nvSpPr>
        <p:spPr bwMode="gray">
          <a:xfrm>
            <a:off x="432000" y="3543438"/>
            <a:ext cx="3195438" cy="1343025"/>
          </a:xfrm>
        </p:spPr>
        <p:txBody>
          <a:bodyPr/>
          <a:lstStyle/>
          <a:p>
            <a:r>
              <a:rPr lang="en-US" dirty="0">
                <a:solidFill>
                  <a:schemeClr val="bg1"/>
                </a:solidFill>
              </a:rPr>
              <a:t>Summary</a:t>
            </a:r>
          </a:p>
        </p:txBody>
      </p:sp>
      <p:pic>
        <p:nvPicPr>
          <p:cNvPr id="12" name="Picture Placeholder 11" descr="Picture of sticky notes.  ">
            <a:extLst>
              <a:ext uri="{FF2B5EF4-FFF2-40B4-BE49-F238E27FC236}">
                <a16:creationId xmlns:a16="http://schemas.microsoft.com/office/drawing/2014/main" id="{2AB679E1-0817-9143-B6D3-81757DF6F472}"/>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t="6210" b="6210"/>
          <a:stretch>
            <a:fillRect/>
          </a:stretch>
        </p:blipFill>
        <p:spPr>
          <a:xfrm>
            <a:off x="0" y="1144588"/>
            <a:ext cx="3627438" cy="2103437"/>
          </a:xfrm>
        </p:spPr>
      </p:pic>
      <p:sp>
        <p:nvSpPr>
          <p:cNvPr id="2" name="Slide Number Placeholder 1">
            <a:extLst>
              <a:ext uri="{FF2B5EF4-FFF2-40B4-BE49-F238E27FC236}">
                <a16:creationId xmlns:a16="http://schemas.microsoft.com/office/drawing/2014/main" id="{F40C9888-26AB-B36D-391C-2871D1C1EEC9}"/>
              </a:ext>
            </a:extLst>
          </p:cNvPr>
          <p:cNvSpPr>
            <a:spLocks noGrp="1"/>
          </p:cNvSpPr>
          <p:nvPr>
            <p:ph type="sldNum" sz="quarter" idx="11"/>
          </p:nvPr>
        </p:nvSpPr>
        <p:spPr/>
        <p:txBody>
          <a:bodyPr/>
          <a:lstStyle/>
          <a:p>
            <a:fld id="{4B73C415-D670-4716-A5EC-CC4D52CA2BAC}" type="slidenum">
              <a:rPr lang="en-US" noProof="0" smtClean="0"/>
              <a:pPr/>
              <a:t>108</a:t>
            </a:fld>
            <a:endParaRPr lang="en-US" noProof="0"/>
          </a:p>
        </p:txBody>
      </p:sp>
    </p:spTree>
    <p:extLst>
      <p:ext uri="{BB962C8B-B14F-4D97-AF65-F5344CB8AC3E}">
        <p14:creationId xmlns:p14="http://schemas.microsoft.com/office/powerpoint/2010/main" val="241885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1140">
            <a:extLst>
              <a:ext uri="{C183D7F6-B498-43B3-948B-1728B52AA6E4}">
                <adec:decorative xmlns:adec="http://schemas.microsoft.com/office/drawing/2017/decorative" val="1"/>
              </a:ext>
            </a:extLst>
          </p:cNvPr>
          <p:cNvSpPr>
            <a:spLocks/>
          </p:cNvSpPr>
          <p:nvPr/>
        </p:nvSpPr>
        <p:spPr bwMode="auto">
          <a:xfrm>
            <a:off x="29551" y="1234079"/>
            <a:ext cx="2103589" cy="4976199"/>
          </a:xfrm>
          <a:custGeom>
            <a:avLst/>
            <a:gdLst>
              <a:gd name="T0" fmla="*/ 0 w 660"/>
              <a:gd name="T1" fmla="*/ 1320 h 1320"/>
              <a:gd name="T2" fmla="*/ 0 w 660"/>
              <a:gd name="T3" fmla="*/ 1304 h 1320"/>
              <a:gd name="T4" fmla="*/ 644 w 660"/>
              <a:gd name="T5" fmla="*/ 660 h 1320"/>
              <a:gd name="T6" fmla="*/ 0 w 660"/>
              <a:gd name="T7" fmla="*/ 16 h 1320"/>
              <a:gd name="T8" fmla="*/ 0 w 660"/>
              <a:gd name="T9" fmla="*/ 0 h 1320"/>
              <a:gd name="T10" fmla="*/ 660 w 660"/>
              <a:gd name="T11" fmla="*/ 660 h 1320"/>
              <a:gd name="T12" fmla="*/ 0 w 660"/>
              <a:gd name="T13" fmla="*/ 1320 h 1320"/>
            </a:gdLst>
            <a:ahLst/>
            <a:cxnLst>
              <a:cxn ang="0">
                <a:pos x="T0" y="T1"/>
              </a:cxn>
              <a:cxn ang="0">
                <a:pos x="T2" y="T3"/>
              </a:cxn>
              <a:cxn ang="0">
                <a:pos x="T4" y="T5"/>
              </a:cxn>
              <a:cxn ang="0">
                <a:pos x="T6" y="T7"/>
              </a:cxn>
              <a:cxn ang="0">
                <a:pos x="T8" y="T9"/>
              </a:cxn>
              <a:cxn ang="0">
                <a:pos x="T10" y="T11"/>
              </a:cxn>
              <a:cxn ang="0">
                <a:pos x="T12" y="T13"/>
              </a:cxn>
            </a:cxnLst>
            <a:rect l="0" t="0" r="r" b="b"/>
            <a:pathLst>
              <a:path w="660" h="1320">
                <a:moveTo>
                  <a:pt x="0" y="1320"/>
                </a:moveTo>
                <a:cubicBezTo>
                  <a:pt x="0" y="1304"/>
                  <a:pt x="0" y="1304"/>
                  <a:pt x="0" y="1304"/>
                </a:cubicBezTo>
                <a:cubicBezTo>
                  <a:pt x="355" y="1304"/>
                  <a:pt x="644" y="1015"/>
                  <a:pt x="644" y="660"/>
                </a:cubicBezTo>
                <a:cubicBezTo>
                  <a:pt x="644" y="305"/>
                  <a:pt x="355" y="16"/>
                  <a:pt x="0" y="16"/>
                </a:cubicBezTo>
                <a:cubicBezTo>
                  <a:pt x="0" y="0"/>
                  <a:pt x="0" y="0"/>
                  <a:pt x="0" y="0"/>
                </a:cubicBezTo>
                <a:cubicBezTo>
                  <a:pt x="364" y="0"/>
                  <a:pt x="660" y="296"/>
                  <a:pt x="660" y="660"/>
                </a:cubicBezTo>
                <a:cubicBezTo>
                  <a:pt x="660" y="1024"/>
                  <a:pt x="364" y="1320"/>
                  <a:pt x="0" y="1320"/>
                </a:cubicBezTo>
                <a:close/>
              </a:path>
            </a:pathLst>
          </a:custGeom>
          <a:solidFill>
            <a:schemeClr val="accent3">
              <a:alpha val="3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nvGrpSpPr>
          <p:cNvPr id="2" name="Group 1">
            <a:extLst>
              <a:ext uri="{FF2B5EF4-FFF2-40B4-BE49-F238E27FC236}">
                <a16:creationId xmlns:a16="http://schemas.microsoft.com/office/drawing/2014/main" id="{818F3BDA-696A-4747-B05F-A9FB168C9DE4}"/>
              </a:ext>
              <a:ext uri="{C183D7F6-B498-43B3-948B-1728B52AA6E4}">
                <adec:decorative xmlns:adec="http://schemas.microsoft.com/office/drawing/2017/decorative" val="1"/>
              </a:ext>
            </a:extLst>
          </p:cNvPr>
          <p:cNvGrpSpPr/>
          <p:nvPr/>
        </p:nvGrpSpPr>
        <p:grpSpPr>
          <a:xfrm>
            <a:off x="1414982" y="1853388"/>
            <a:ext cx="10424409" cy="574676"/>
            <a:chOff x="830263" y="1889125"/>
            <a:chExt cx="10424409" cy="574675"/>
          </a:xfrm>
        </p:grpSpPr>
        <p:sp>
          <p:nvSpPr>
            <p:cNvPr id="8" name="TextBox 7"/>
            <p:cNvSpPr txBox="1">
              <a:spLocks/>
            </p:cNvSpPr>
            <p:nvPr/>
          </p:nvSpPr>
          <p:spPr>
            <a:xfrm>
              <a:off x="2864066" y="2046843"/>
              <a:ext cx="1888909"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3DC1BD"/>
                  </a:solidFill>
                  <a:effectLst/>
                  <a:uLnTx/>
                  <a:uFillTx/>
                  <a:latin typeface="Poppins" panose="02000000000000000000" pitchFamily="2" charset="0"/>
                  <a:ea typeface="+mn-ea"/>
                  <a:cs typeface="Poppins" panose="02000000000000000000" pitchFamily="2" charset="0"/>
                </a:rPr>
                <a:t>Now – 6/12</a:t>
              </a:r>
            </a:p>
          </p:txBody>
        </p:sp>
        <p:sp>
          <p:nvSpPr>
            <p:cNvPr id="9" name="TextBox 8"/>
            <p:cNvSpPr txBox="1"/>
            <p:nvPr/>
          </p:nvSpPr>
          <p:spPr>
            <a:xfrm>
              <a:off x="4831518" y="1915953"/>
              <a:ext cx="6423154" cy="4924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Submit and post files. Review IVR and Data Discrepancy errors and reconcile as needed.</a:t>
              </a:r>
            </a:p>
          </p:txBody>
        </p:sp>
        <p:cxnSp>
          <p:nvCxnSpPr>
            <p:cNvPr id="10" name="Straight Connector 9"/>
            <p:cNvCxnSpPr/>
            <p:nvPr/>
          </p:nvCxnSpPr>
          <p:spPr>
            <a:xfrm>
              <a:off x="4595003" y="1932931"/>
              <a:ext cx="0" cy="509286"/>
            </a:xfrm>
            <a:prstGeom prst="line">
              <a:avLst/>
            </a:prstGeom>
            <a:ln w="28575"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Freeform 1143"/>
            <p:cNvSpPr>
              <a:spLocks noEditPoints="1"/>
            </p:cNvSpPr>
            <p:nvPr/>
          </p:nvSpPr>
          <p:spPr bwMode="auto">
            <a:xfrm>
              <a:off x="1023938" y="2162175"/>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9" name="Freeform 1155"/>
            <p:cNvSpPr>
              <a:spLocks/>
            </p:cNvSpPr>
            <p:nvPr/>
          </p:nvSpPr>
          <p:spPr bwMode="auto">
            <a:xfrm>
              <a:off x="830263" y="1971675"/>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0" name="Freeform 1156"/>
            <p:cNvSpPr>
              <a:spLocks noEditPoints="1"/>
            </p:cNvSpPr>
            <p:nvPr/>
          </p:nvSpPr>
          <p:spPr bwMode="auto">
            <a:xfrm>
              <a:off x="836613" y="1984375"/>
              <a:ext cx="400050" cy="384175"/>
            </a:xfrm>
            <a:custGeom>
              <a:avLst/>
              <a:gdLst>
                <a:gd name="T0" fmla="*/ 63 w 126"/>
                <a:gd name="T1" fmla="*/ 121 h 121"/>
                <a:gd name="T2" fmla="*/ 63 w 126"/>
                <a:gd name="T3" fmla="*/ 121 h 121"/>
                <a:gd name="T4" fmla="*/ 33 w 126"/>
                <a:gd name="T5" fmla="*/ 113 h 121"/>
                <a:gd name="T6" fmla="*/ 4 w 126"/>
                <a:gd name="T7" fmla="*/ 76 h 121"/>
                <a:gd name="T8" fmla="*/ 10 w 126"/>
                <a:gd name="T9" fmla="*/ 30 h 121"/>
                <a:gd name="T10" fmla="*/ 63 w 126"/>
                <a:gd name="T11" fmla="*/ 0 h 121"/>
                <a:gd name="T12" fmla="*/ 93 w 126"/>
                <a:gd name="T13" fmla="*/ 8 h 121"/>
                <a:gd name="T14" fmla="*/ 122 w 126"/>
                <a:gd name="T15" fmla="*/ 45 h 121"/>
                <a:gd name="T16" fmla="*/ 116 w 126"/>
                <a:gd name="T17" fmla="*/ 91 h 121"/>
                <a:gd name="T18" fmla="*/ 63 w 126"/>
                <a:gd name="T19" fmla="*/ 121 h 121"/>
                <a:gd name="T20" fmla="*/ 63 w 126"/>
                <a:gd name="T21" fmla="*/ 8 h 121"/>
                <a:gd name="T22" fmla="*/ 17 w 126"/>
                <a:gd name="T23" fmla="*/ 34 h 121"/>
                <a:gd name="T24" fmla="*/ 12 w 126"/>
                <a:gd name="T25" fmla="*/ 74 h 121"/>
                <a:gd name="T26" fmla="*/ 37 w 126"/>
                <a:gd name="T27" fmla="*/ 106 h 121"/>
                <a:gd name="T28" fmla="*/ 63 w 126"/>
                <a:gd name="T29" fmla="*/ 113 h 121"/>
                <a:gd name="T30" fmla="*/ 109 w 126"/>
                <a:gd name="T31" fmla="*/ 87 h 121"/>
                <a:gd name="T32" fmla="*/ 114 w 126"/>
                <a:gd name="T33" fmla="*/ 47 h 121"/>
                <a:gd name="T34" fmla="*/ 89 w 126"/>
                <a:gd name="T35" fmla="*/ 15 h 121"/>
                <a:gd name="T36" fmla="*/ 63 w 126"/>
                <a:gd name="T37"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1">
                  <a:moveTo>
                    <a:pt x="63" y="121"/>
                  </a:moveTo>
                  <a:cubicBezTo>
                    <a:pt x="63" y="121"/>
                    <a:pt x="63" y="121"/>
                    <a:pt x="63" y="121"/>
                  </a:cubicBezTo>
                  <a:cubicBezTo>
                    <a:pt x="52" y="121"/>
                    <a:pt x="42" y="118"/>
                    <a:pt x="33" y="113"/>
                  </a:cubicBezTo>
                  <a:cubicBezTo>
                    <a:pt x="19" y="105"/>
                    <a:pt x="9" y="92"/>
                    <a:pt x="4" y="76"/>
                  </a:cubicBezTo>
                  <a:cubicBezTo>
                    <a:pt x="0" y="61"/>
                    <a:pt x="2" y="44"/>
                    <a:pt x="10" y="30"/>
                  </a:cubicBezTo>
                  <a:cubicBezTo>
                    <a:pt x="21" y="11"/>
                    <a:pt x="41" y="0"/>
                    <a:pt x="63" y="0"/>
                  </a:cubicBezTo>
                  <a:cubicBezTo>
                    <a:pt x="74" y="0"/>
                    <a:pt x="84" y="3"/>
                    <a:pt x="93" y="8"/>
                  </a:cubicBezTo>
                  <a:cubicBezTo>
                    <a:pt x="107" y="16"/>
                    <a:pt x="117" y="29"/>
                    <a:pt x="122" y="45"/>
                  </a:cubicBezTo>
                  <a:cubicBezTo>
                    <a:pt x="126" y="60"/>
                    <a:pt x="124" y="77"/>
                    <a:pt x="116" y="91"/>
                  </a:cubicBezTo>
                  <a:cubicBezTo>
                    <a:pt x="105" y="110"/>
                    <a:pt x="85" y="121"/>
                    <a:pt x="63" y="121"/>
                  </a:cubicBezTo>
                  <a:close/>
                  <a:moveTo>
                    <a:pt x="63" y="8"/>
                  </a:moveTo>
                  <a:cubicBezTo>
                    <a:pt x="44" y="8"/>
                    <a:pt x="27" y="18"/>
                    <a:pt x="17" y="34"/>
                  </a:cubicBezTo>
                  <a:cubicBezTo>
                    <a:pt x="10" y="46"/>
                    <a:pt x="8" y="61"/>
                    <a:pt x="12" y="74"/>
                  </a:cubicBezTo>
                  <a:cubicBezTo>
                    <a:pt x="16" y="88"/>
                    <a:pt x="24" y="99"/>
                    <a:pt x="37" y="106"/>
                  </a:cubicBezTo>
                  <a:cubicBezTo>
                    <a:pt x="45" y="111"/>
                    <a:pt x="54" y="113"/>
                    <a:pt x="63" y="113"/>
                  </a:cubicBezTo>
                  <a:cubicBezTo>
                    <a:pt x="82" y="113"/>
                    <a:pt x="99" y="103"/>
                    <a:pt x="109" y="87"/>
                  </a:cubicBezTo>
                  <a:cubicBezTo>
                    <a:pt x="116" y="75"/>
                    <a:pt x="118" y="60"/>
                    <a:pt x="114" y="47"/>
                  </a:cubicBezTo>
                  <a:cubicBezTo>
                    <a:pt x="110" y="33"/>
                    <a:pt x="102" y="22"/>
                    <a:pt x="89" y="15"/>
                  </a:cubicBezTo>
                  <a:cubicBezTo>
                    <a:pt x="81" y="10"/>
                    <a:pt x="72" y="8"/>
                    <a:pt x="63" y="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3" name="Oval 1159"/>
            <p:cNvSpPr>
              <a:spLocks noChangeArrowheads="1"/>
            </p:cNvSpPr>
            <p:nvPr/>
          </p:nvSpPr>
          <p:spPr bwMode="auto">
            <a:xfrm>
              <a:off x="2090738" y="1889125"/>
              <a:ext cx="573088" cy="574675"/>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3" name="Group 2">
            <a:extLst>
              <a:ext uri="{FF2B5EF4-FFF2-40B4-BE49-F238E27FC236}">
                <a16:creationId xmlns:a16="http://schemas.microsoft.com/office/drawing/2014/main" id="{6F2A49F0-D43F-45CE-91CF-5D90E269A563}"/>
              </a:ext>
              <a:ext uri="{C183D7F6-B498-43B3-948B-1728B52AA6E4}">
                <adec:decorative xmlns:adec="http://schemas.microsoft.com/office/drawing/2017/decorative" val="1"/>
              </a:ext>
            </a:extLst>
          </p:cNvPr>
          <p:cNvGrpSpPr/>
          <p:nvPr/>
        </p:nvGrpSpPr>
        <p:grpSpPr>
          <a:xfrm>
            <a:off x="1777460" y="2537709"/>
            <a:ext cx="9907695" cy="577851"/>
            <a:chOff x="1589088" y="2644775"/>
            <a:chExt cx="9907694" cy="577850"/>
          </a:xfrm>
        </p:grpSpPr>
        <p:sp>
          <p:nvSpPr>
            <p:cNvPr id="11" name="TextBox 10"/>
            <p:cNvSpPr txBox="1">
              <a:spLocks/>
            </p:cNvSpPr>
            <p:nvPr/>
          </p:nvSpPr>
          <p:spPr>
            <a:xfrm>
              <a:off x="3301603" y="2806265"/>
              <a:ext cx="1443927"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FF715B"/>
                  </a:solidFill>
                  <a:effectLst/>
                  <a:uLnTx/>
                  <a:uFillTx/>
                  <a:latin typeface="Poppins" panose="02000000000000000000" pitchFamily="2" charset="0"/>
                  <a:ea typeface="+mn-ea"/>
                  <a:cs typeface="Poppins" panose="02000000000000000000" pitchFamily="2" charset="0"/>
                </a:rPr>
                <a:t>6/15 – 6/26</a:t>
              </a:r>
            </a:p>
          </p:txBody>
        </p:sp>
        <p:sp>
          <p:nvSpPr>
            <p:cNvPr id="12" name="TextBox 11"/>
            <p:cNvSpPr txBox="1"/>
            <p:nvPr/>
          </p:nvSpPr>
          <p:spPr>
            <a:xfrm>
              <a:off x="5385882" y="2700634"/>
              <a:ext cx="6110900" cy="4924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Resolve Certification and Data Discrepancy errors. Review  snapshot reports and update records as needed</a:t>
              </a:r>
            </a:p>
          </p:txBody>
        </p:sp>
        <p:cxnSp>
          <p:nvCxnSpPr>
            <p:cNvPr id="13" name="Straight Connector 12"/>
            <p:cNvCxnSpPr/>
            <p:nvPr/>
          </p:nvCxnSpPr>
          <p:spPr>
            <a:xfrm>
              <a:off x="5167972" y="2679058"/>
              <a:ext cx="0" cy="509286"/>
            </a:xfrm>
            <a:prstGeom prst="line">
              <a:avLst/>
            </a:prstGeom>
            <a:ln w="28575"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Freeform 1144"/>
            <p:cNvSpPr>
              <a:spLocks noEditPoints="1"/>
            </p:cNvSpPr>
            <p:nvPr/>
          </p:nvSpPr>
          <p:spPr bwMode="auto">
            <a:xfrm>
              <a:off x="1782763" y="2921000"/>
              <a:ext cx="989013" cy="25400"/>
            </a:xfrm>
            <a:custGeom>
              <a:avLst/>
              <a:gdLst>
                <a:gd name="T0" fmla="*/ 96 w 312"/>
                <a:gd name="T1" fmla="*/ 4 h 8"/>
                <a:gd name="T2" fmla="*/ 104 w 312"/>
                <a:gd name="T3" fmla="*/ 4 h 8"/>
                <a:gd name="T4" fmla="*/ 116 w 312"/>
                <a:gd name="T5" fmla="*/ 0 h 8"/>
                <a:gd name="T6" fmla="*/ 116 w 312"/>
                <a:gd name="T7" fmla="*/ 8 h 8"/>
                <a:gd name="T8" fmla="*/ 116 w 312"/>
                <a:gd name="T9" fmla="*/ 0 h 8"/>
                <a:gd name="T10" fmla="*/ 128 w 312"/>
                <a:gd name="T11" fmla="*/ 4 h 8"/>
                <a:gd name="T12" fmla="*/ 136 w 312"/>
                <a:gd name="T13" fmla="*/ 4 h 8"/>
                <a:gd name="T14" fmla="*/ 84 w 312"/>
                <a:gd name="T15" fmla="*/ 0 h 8"/>
                <a:gd name="T16" fmla="*/ 84 w 312"/>
                <a:gd name="T17" fmla="*/ 8 h 8"/>
                <a:gd name="T18" fmla="*/ 84 w 312"/>
                <a:gd name="T19" fmla="*/ 0 h 8"/>
                <a:gd name="T20" fmla="*/ 144 w 312"/>
                <a:gd name="T21" fmla="*/ 4 h 8"/>
                <a:gd name="T22" fmla="*/ 152 w 312"/>
                <a:gd name="T23" fmla="*/ 4 h 8"/>
                <a:gd name="T24" fmla="*/ 68 w 312"/>
                <a:gd name="T25" fmla="*/ 0 h 8"/>
                <a:gd name="T26" fmla="*/ 68 w 312"/>
                <a:gd name="T27" fmla="*/ 8 h 8"/>
                <a:gd name="T28" fmla="*/ 68 w 312"/>
                <a:gd name="T29" fmla="*/ 0 h 8"/>
                <a:gd name="T30" fmla="*/ 16 w 312"/>
                <a:gd name="T31" fmla="*/ 4 h 8"/>
                <a:gd name="T32" fmla="*/ 24 w 312"/>
                <a:gd name="T33" fmla="*/ 4 h 8"/>
                <a:gd name="T34" fmla="*/ 4 w 312"/>
                <a:gd name="T35" fmla="*/ 0 h 8"/>
                <a:gd name="T36" fmla="*/ 4 w 312"/>
                <a:gd name="T37" fmla="*/ 8 h 8"/>
                <a:gd name="T38" fmla="*/ 4 w 312"/>
                <a:gd name="T39" fmla="*/ 0 h 8"/>
                <a:gd name="T40" fmla="*/ 48 w 312"/>
                <a:gd name="T41" fmla="*/ 4 h 8"/>
                <a:gd name="T42" fmla="*/ 56 w 312"/>
                <a:gd name="T43" fmla="*/ 4 h 8"/>
                <a:gd name="T44" fmla="*/ 36 w 312"/>
                <a:gd name="T45" fmla="*/ 0 h 8"/>
                <a:gd name="T46" fmla="*/ 36 w 312"/>
                <a:gd name="T47" fmla="*/ 8 h 8"/>
                <a:gd name="T48" fmla="*/ 36 w 312"/>
                <a:gd name="T49" fmla="*/ 0 h 8"/>
                <a:gd name="T50" fmla="*/ 160 w 312"/>
                <a:gd name="T51" fmla="*/ 4 h 8"/>
                <a:gd name="T52" fmla="*/ 168 w 312"/>
                <a:gd name="T53" fmla="*/ 4 h 8"/>
                <a:gd name="T54" fmla="*/ 276 w 312"/>
                <a:gd name="T55" fmla="*/ 0 h 8"/>
                <a:gd name="T56" fmla="*/ 276 w 312"/>
                <a:gd name="T57" fmla="*/ 8 h 8"/>
                <a:gd name="T58" fmla="*/ 276 w 312"/>
                <a:gd name="T59" fmla="*/ 0 h 8"/>
                <a:gd name="T60" fmla="*/ 288 w 312"/>
                <a:gd name="T61" fmla="*/ 4 h 8"/>
                <a:gd name="T62" fmla="*/ 296 w 312"/>
                <a:gd name="T63" fmla="*/ 4 h 8"/>
                <a:gd name="T64" fmla="*/ 180 w 312"/>
                <a:gd name="T65" fmla="*/ 0 h 8"/>
                <a:gd name="T66" fmla="*/ 180 w 312"/>
                <a:gd name="T67" fmla="*/ 8 h 8"/>
                <a:gd name="T68" fmla="*/ 180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192 w 312"/>
                <a:gd name="T81" fmla="*/ 4 h 8"/>
                <a:gd name="T82" fmla="*/ 200 w 312"/>
                <a:gd name="T83" fmla="*/ 4 h 8"/>
                <a:gd name="T84" fmla="*/ 244 w 312"/>
                <a:gd name="T85" fmla="*/ 0 h 8"/>
                <a:gd name="T86" fmla="*/ 244 w 312"/>
                <a:gd name="T87" fmla="*/ 8 h 8"/>
                <a:gd name="T88" fmla="*/ 244 w 312"/>
                <a:gd name="T89" fmla="*/ 0 h 8"/>
                <a:gd name="T90" fmla="*/ 208 w 312"/>
                <a:gd name="T91" fmla="*/ 4 h 8"/>
                <a:gd name="T92" fmla="*/ 216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1" name="Freeform 1157"/>
            <p:cNvSpPr>
              <a:spLocks/>
            </p:cNvSpPr>
            <p:nvPr/>
          </p:nvSpPr>
          <p:spPr bwMode="auto">
            <a:xfrm>
              <a:off x="1589088" y="2727325"/>
              <a:ext cx="409575" cy="412750"/>
            </a:xfrm>
            <a:custGeom>
              <a:avLst/>
              <a:gdLst>
                <a:gd name="T0" fmla="*/ 93 w 129"/>
                <a:gd name="T1" fmla="*/ 114 h 130"/>
                <a:gd name="T2" fmla="*/ 114 w 129"/>
                <a:gd name="T3" fmla="*/ 37 h 130"/>
                <a:gd name="T4" fmla="*/ 36 w 129"/>
                <a:gd name="T5" fmla="*/ 16 h 130"/>
                <a:gd name="T6" fmla="*/ 16 w 129"/>
                <a:gd name="T7" fmla="*/ 93 h 130"/>
                <a:gd name="T8" fmla="*/ 93 w 129"/>
                <a:gd name="T9" fmla="*/ 114 h 130"/>
              </a:gdLst>
              <a:ahLst/>
              <a:cxnLst>
                <a:cxn ang="0">
                  <a:pos x="T0" y="T1"/>
                </a:cxn>
                <a:cxn ang="0">
                  <a:pos x="T2" y="T3"/>
                </a:cxn>
                <a:cxn ang="0">
                  <a:pos x="T4" y="T5"/>
                </a:cxn>
                <a:cxn ang="0">
                  <a:pos x="T6" y="T7"/>
                </a:cxn>
                <a:cxn ang="0">
                  <a:pos x="T8" y="T9"/>
                </a:cxn>
              </a:cxnLst>
              <a:rect l="0" t="0" r="r" b="b"/>
              <a:pathLst>
                <a:path w="129" h="130">
                  <a:moveTo>
                    <a:pt x="93" y="114"/>
                  </a:moveTo>
                  <a:cubicBezTo>
                    <a:pt x="120" y="99"/>
                    <a:pt x="129" y="64"/>
                    <a:pt x="114" y="37"/>
                  </a:cubicBezTo>
                  <a:cubicBezTo>
                    <a:pt x="98" y="10"/>
                    <a:pt x="63" y="0"/>
                    <a:pt x="36" y="16"/>
                  </a:cubicBezTo>
                  <a:cubicBezTo>
                    <a:pt x="9" y="32"/>
                    <a:pt x="0" y="66"/>
                    <a:pt x="16" y="93"/>
                  </a:cubicBezTo>
                  <a:cubicBezTo>
                    <a:pt x="31" y="121"/>
                    <a:pt x="66" y="130"/>
                    <a:pt x="93"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2" name="Freeform 1158"/>
            <p:cNvSpPr>
              <a:spLocks noEditPoints="1"/>
            </p:cNvSpPr>
            <p:nvPr/>
          </p:nvSpPr>
          <p:spPr bwMode="auto">
            <a:xfrm>
              <a:off x="1595438" y="2740025"/>
              <a:ext cx="419100" cy="387350"/>
            </a:xfrm>
            <a:custGeom>
              <a:avLst/>
              <a:gdLst>
                <a:gd name="T0" fmla="*/ 63 w 132"/>
                <a:gd name="T1" fmla="*/ 122 h 122"/>
                <a:gd name="T2" fmla="*/ 63 w 132"/>
                <a:gd name="T3" fmla="*/ 122 h 122"/>
                <a:gd name="T4" fmla="*/ 10 w 132"/>
                <a:gd name="T5" fmla="*/ 91 h 122"/>
                <a:gd name="T6" fmla="*/ 4 w 132"/>
                <a:gd name="T7" fmla="*/ 45 h 122"/>
                <a:gd name="T8" fmla="*/ 32 w 132"/>
                <a:gd name="T9" fmla="*/ 9 h 122"/>
                <a:gd name="T10" fmla="*/ 63 w 132"/>
                <a:gd name="T11" fmla="*/ 0 h 122"/>
                <a:gd name="T12" fmla="*/ 115 w 132"/>
                <a:gd name="T13" fmla="*/ 31 h 122"/>
                <a:gd name="T14" fmla="*/ 93 w 132"/>
                <a:gd name="T15" fmla="*/ 114 h 122"/>
                <a:gd name="T16" fmla="*/ 63 w 132"/>
                <a:gd name="T17" fmla="*/ 122 h 122"/>
                <a:gd name="T18" fmla="*/ 63 w 132"/>
                <a:gd name="T19" fmla="*/ 8 h 122"/>
                <a:gd name="T20" fmla="*/ 36 w 132"/>
                <a:gd name="T21" fmla="*/ 15 h 122"/>
                <a:gd name="T22" fmla="*/ 12 w 132"/>
                <a:gd name="T23" fmla="*/ 47 h 122"/>
                <a:gd name="T24" fmla="*/ 17 w 132"/>
                <a:gd name="T25" fmla="*/ 87 h 122"/>
                <a:gd name="T26" fmla="*/ 63 w 132"/>
                <a:gd name="T27" fmla="*/ 114 h 122"/>
                <a:gd name="T28" fmla="*/ 63 w 132"/>
                <a:gd name="T29" fmla="*/ 114 h 122"/>
                <a:gd name="T30" fmla="*/ 89 w 132"/>
                <a:gd name="T31" fmla="*/ 107 h 122"/>
                <a:gd name="T32" fmla="*/ 108 w 132"/>
                <a:gd name="T33" fmla="*/ 35 h 122"/>
                <a:gd name="T34" fmla="*/ 63 w 132"/>
                <a:gd name="T35"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22">
                  <a:moveTo>
                    <a:pt x="63" y="122"/>
                  </a:moveTo>
                  <a:cubicBezTo>
                    <a:pt x="63" y="122"/>
                    <a:pt x="63" y="122"/>
                    <a:pt x="63" y="122"/>
                  </a:cubicBezTo>
                  <a:cubicBezTo>
                    <a:pt x="41" y="122"/>
                    <a:pt x="21" y="110"/>
                    <a:pt x="10" y="91"/>
                  </a:cubicBezTo>
                  <a:cubicBezTo>
                    <a:pt x="2" y="77"/>
                    <a:pt x="0" y="61"/>
                    <a:pt x="4" y="45"/>
                  </a:cubicBezTo>
                  <a:cubicBezTo>
                    <a:pt x="8" y="30"/>
                    <a:pt x="18" y="17"/>
                    <a:pt x="32" y="9"/>
                  </a:cubicBezTo>
                  <a:cubicBezTo>
                    <a:pt x="42" y="3"/>
                    <a:pt x="52" y="0"/>
                    <a:pt x="63" y="0"/>
                  </a:cubicBezTo>
                  <a:cubicBezTo>
                    <a:pt x="84" y="0"/>
                    <a:pt x="104" y="12"/>
                    <a:pt x="115" y="31"/>
                  </a:cubicBezTo>
                  <a:cubicBezTo>
                    <a:pt x="132" y="60"/>
                    <a:pt x="122" y="97"/>
                    <a:pt x="93" y="114"/>
                  </a:cubicBezTo>
                  <a:cubicBezTo>
                    <a:pt x="84" y="119"/>
                    <a:pt x="73" y="122"/>
                    <a:pt x="63" y="122"/>
                  </a:cubicBezTo>
                  <a:close/>
                  <a:moveTo>
                    <a:pt x="63" y="8"/>
                  </a:moveTo>
                  <a:cubicBezTo>
                    <a:pt x="53" y="8"/>
                    <a:pt x="44" y="11"/>
                    <a:pt x="36" y="15"/>
                  </a:cubicBezTo>
                  <a:cubicBezTo>
                    <a:pt x="24" y="23"/>
                    <a:pt x="15" y="34"/>
                    <a:pt x="12" y="47"/>
                  </a:cubicBezTo>
                  <a:cubicBezTo>
                    <a:pt x="8" y="61"/>
                    <a:pt x="10" y="75"/>
                    <a:pt x="17" y="87"/>
                  </a:cubicBezTo>
                  <a:cubicBezTo>
                    <a:pt x="26" y="104"/>
                    <a:pt x="44" y="114"/>
                    <a:pt x="63" y="114"/>
                  </a:cubicBezTo>
                  <a:cubicBezTo>
                    <a:pt x="63" y="114"/>
                    <a:pt x="63" y="114"/>
                    <a:pt x="63" y="114"/>
                  </a:cubicBezTo>
                  <a:cubicBezTo>
                    <a:pt x="72" y="114"/>
                    <a:pt x="81" y="111"/>
                    <a:pt x="89" y="107"/>
                  </a:cubicBezTo>
                  <a:cubicBezTo>
                    <a:pt x="114" y="92"/>
                    <a:pt x="123" y="60"/>
                    <a:pt x="108" y="35"/>
                  </a:cubicBezTo>
                  <a:cubicBezTo>
                    <a:pt x="99" y="19"/>
                    <a:pt x="81" y="8"/>
                    <a:pt x="63" y="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5" name="Oval 1161"/>
            <p:cNvSpPr>
              <a:spLocks noChangeArrowheads="1"/>
            </p:cNvSpPr>
            <p:nvPr/>
          </p:nvSpPr>
          <p:spPr bwMode="auto">
            <a:xfrm>
              <a:off x="2505076" y="2644775"/>
              <a:ext cx="574675" cy="57785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25" name="Group 24">
            <a:extLst>
              <a:ext uri="{FF2B5EF4-FFF2-40B4-BE49-F238E27FC236}">
                <a16:creationId xmlns:a16="http://schemas.microsoft.com/office/drawing/2014/main" id="{37A6EB7B-4B4A-4637-A20A-D2794884B4D8}"/>
              </a:ext>
              <a:ext uri="{C183D7F6-B498-43B3-948B-1728B52AA6E4}">
                <adec:decorative xmlns:adec="http://schemas.microsoft.com/office/drawing/2017/decorative" val="1"/>
              </a:ext>
            </a:extLst>
          </p:cNvPr>
          <p:cNvGrpSpPr/>
          <p:nvPr/>
        </p:nvGrpSpPr>
        <p:grpSpPr>
          <a:xfrm>
            <a:off x="1878438" y="3926540"/>
            <a:ext cx="9618768" cy="592831"/>
            <a:chOff x="1408510" y="2759869"/>
            <a:chExt cx="7214077" cy="444622"/>
          </a:xfrm>
        </p:grpSpPr>
        <p:sp>
          <p:nvSpPr>
            <p:cNvPr id="14" name="TextBox 13"/>
            <p:cNvSpPr txBox="1">
              <a:spLocks/>
            </p:cNvSpPr>
            <p:nvPr/>
          </p:nvSpPr>
          <p:spPr>
            <a:xfrm>
              <a:off x="2596458" y="2884230"/>
              <a:ext cx="1364230"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solidFill>
                  <a:effectLst/>
                  <a:uLnTx/>
                  <a:uFillTx/>
                  <a:latin typeface="Poppins" panose="02000000000000000000" pitchFamily="2" charset="0"/>
                  <a:ea typeface="+mn-ea"/>
                  <a:cs typeface="Poppins" panose="02000000000000000000" pitchFamily="2" charset="0"/>
                </a:rPr>
                <a:t>6/29– 7/10</a:t>
              </a:r>
            </a:p>
          </p:txBody>
        </p:sp>
        <p:sp>
          <p:nvSpPr>
            <p:cNvPr id="15" name="TextBox 14"/>
            <p:cNvSpPr txBox="1"/>
            <p:nvPr/>
          </p:nvSpPr>
          <p:spPr>
            <a:xfrm>
              <a:off x="4176572" y="2835159"/>
              <a:ext cx="4446015"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Send reports to local data stewards, site leaders and administrators for approval (Send earlier if possible)</a:t>
              </a:r>
            </a:p>
          </p:txBody>
        </p:sp>
        <p:cxnSp>
          <p:nvCxnSpPr>
            <p:cNvPr id="16" name="Straight Connector 15"/>
            <p:cNvCxnSpPr/>
            <p:nvPr/>
          </p:nvCxnSpPr>
          <p:spPr>
            <a:xfrm>
              <a:off x="4013139" y="2785581"/>
              <a:ext cx="0" cy="381965"/>
            </a:xfrm>
            <a:prstGeom prst="line">
              <a:avLst/>
            </a:prstGeom>
            <a:ln w="2857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Freeform 1145"/>
            <p:cNvSpPr>
              <a:spLocks noEditPoints="1"/>
            </p:cNvSpPr>
            <p:nvPr/>
          </p:nvSpPr>
          <p:spPr bwMode="auto">
            <a:xfrm>
              <a:off x="1544241" y="2967038"/>
              <a:ext cx="665560" cy="19050"/>
            </a:xfrm>
            <a:custGeom>
              <a:avLst/>
              <a:gdLst>
                <a:gd name="T0" fmla="*/ 64 w 280"/>
                <a:gd name="T1" fmla="*/ 4 h 8"/>
                <a:gd name="T2" fmla="*/ 72 w 280"/>
                <a:gd name="T3" fmla="*/ 4 h 8"/>
                <a:gd name="T4" fmla="*/ 84 w 280"/>
                <a:gd name="T5" fmla="*/ 0 h 8"/>
                <a:gd name="T6" fmla="*/ 84 w 280"/>
                <a:gd name="T7" fmla="*/ 8 h 8"/>
                <a:gd name="T8" fmla="*/ 84 w 280"/>
                <a:gd name="T9" fmla="*/ 0 h 8"/>
                <a:gd name="T10" fmla="*/ 112 w 280"/>
                <a:gd name="T11" fmla="*/ 4 h 8"/>
                <a:gd name="T12" fmla="*/ 120 w 280"/>
                <a:gd name="T13" fmla="*/ 4 h 8"/>
                <a:gd name="T14" fmla="*/ 100 w 280"/>
                <a:gd name="T15" fmla="*/ 0 h 8"/>
                <a:gd name="T16" fmla="*/ 100 w 280"/>
                <a:gd name="T17" fmla="*/ 8 h 8"/>
                <a:gd name="T18" fmla="*/ 100 w 280"/>
                <a:gd name="T19" fmla="*/ 0 h 8"/>
                <a:gd name="T20" fmla="*/ 32 w 280"/>
                <a:gd name="T21" fmla="*/ 4 h 8"/>
                <a:gd name="T22" fmla="*/ 40 w 280"/>
                <a:gd name="T23" fmla="*/ 4 h 8"/>
                <a:gd name="T24" fmla="*/ 4 w 280"/>
                <a:gd name="T25" fmla="*/ 0 h 8"/>
                <a:gd name="T26" fmla="*/ 4 w 280"/>
                <a:gd name="T27" fmla="*/ 8 h 8"/>
                <a:gd name="T28" fmla="*/ 4 w 280"/>
                <a:gd name="T29" fmla="*/ 0 h 8"/>
                <a:gd name="T30" fmla="*/ 16 w 280"/>
                <a:gd name="T31" fmla="*/ 4 h 8"/>
                <a:gd name="T32" fmla="*/ 24 w 280"/>
                <a:gd name="T33" fmla="*/ 4 h 8"/>
                <a:gd name="T34" fmla="*/ 52 w 280"/>
                <a:gd name="T35" fmla="*/ 0 h 8"/>
                <a:gd name="T36" fmla="*/ 52 w 280"/>
                <a:gd name="T37" fmla="*/ 8 h 8"/>
                <a:gd name="T38" fmla="*/ 52 w 280"/>
                <a:gd name="T39" fmla="*/ 0 h 8"/>
                <a:gd name="T40" fmla="*/ 128 w 280"/>
                <a:gd name="T41" fmla="*/ 4 h 8"/>
                <a:gd name="T42" fmla="*/ 136 w 280"/>
                <a:gd name="T43" fmla="*/ 4 h 8"/>
                <a:gd name="T44" fmla="*/ 260 w 280"/>
                <a:gd name="T45" fmla="*/ 0 h 8"/>
                <a:gd name="T46" fmla="*/ 260 w 280"/>
                <a:gd name="T47" fmla="*/ 8 h 8"/>
                <a:gd name="T48" fmla="*/ 260 w 280"/>
                <a:gd name="T49" fmla="*/ 0 h 8"/>
                <a:gd name="T50" fmla="*/ 144 w 280"/>
                <a:gd name="T51" fmla="*/ 4 h 8"/>
                <a:gd name="T52" fmla="*/ 152 w 280"/>
                <a:gd name="T53" fmla="*/ 4 h 8"/>
                <a:gd name="T54" fmla="*/ 244 w 280"/>
                <a:gd name="T55" fmla="*/ 0 h 8"/>
                <a:gd name="T56" fmla="*/ 244 w 280"/>
                <a:gd name="T57" fmla="*/ 8 h 8"/>
                <a:gd name="T58" fmla="*/ 244 w 280"/>
                <a:gd name="T59" fmla="*/ 0 h 8"/>
                <a:gd name="T60" fmla="*/ 272 w 280"/>
                <a:gd name="T61" fmla="*/ 4 h 8"/>
                <a:gd name="T62" fmla="*/ 280 w 280"/>
                <a:gd name="T63" fmla="*/ 4 h 8"/>
                <a:gd name="T64" fmla="*/ 228 w 280"/>
                <a:gd name="T65" fmla="*/ 0 h 8"/>
                <a:gd name="T66" fmla="*/ 228 w 280"/>
                <a:gd name="T67" fmla="*/ 8 h 8"/>
                <a:gd name="T68" fmla="*/ 228 w 280"/>
                <a:gd name="T69" fmla="*/ 0 h 8"/>
                <a:gd name="T70" fmla="*/ 176 w 280"/>
                <a:gd name="T71" fmla="*/ 4 h 8"/>
                <a:gd name="T72" fmla="*/ 184 w 280"/>
                <a:gd name="T73" fmla="*/ 4 h 8"/>
                <a:gd name="T74" fmla="*/ 164 w 280"/>
                <a:gd name="T75" fmla="*/ 0 h 8"/>
                <a:gd name="T76" fmla="*/ 164 w 280"/>
                <a:gd name="T77" fmla="*/ 8 h 8"/>
                <a:gd name="T78" fmla="*/ 164 w 280"/>
                <a:gd name="T79" fmla="*/ 0 h 8"/>
                <a:gd name="T80" fmla="*/ 192 w 280"/>
                <a:gd name="T81" fmla="*/ 4 h 8"/>
                <a:gd name="T82" fmla="*/ 200 w 280"/>
                <a:gd name="T83" fmla="*/ 4 h 8"/>
                <a:gd name="T84" fmla="*/ 212 w 280"/>
                <a:gd name="T85" fmla="*/ 0 h 8"/>
                <a:gd name="T86" fmla="*/ 212 w 280"/>
                <a:gd name="T87" fmla="*/ 8 h 8"/>
                <a:gd name="T88" fmla="*/ 212 w 280"/>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0" h="8">
                  <a:moveTo>
                    <a:pt x="68" y="0"/>
                  </a:moveTo>
                  <a:cubicBezTo>
                    <a:pt x="66" y="0"/>
                    <a:pt x="64" y="2"/>
                    <a:pt x="64" y="4"/>
                  </a:cubicBezTo>
                  <a:cubicBezTo>
                    <a:pt x="64" y="6"/>
                    <a:pt x="66" y="8"/>
                    <a:pt x="68" y="8"/>
                  </a:cubicBezTo>
                  <a:cubicBezTo>
                    <a:pt x="70" y="8"/>
                    <a:pt x="72" y="6"/>
                    <a:pt x="72" y="4"/>
                  </a:cubicBezTo>
                  <a:cubicBezTo>
                    <a:pt x="72" y="2"/>
                    <a:pt x="70" y="0"/>
                    <a:pt x="68" y="0"/>
                  </a:cubicBezTo>
                  <a:close/>
                  <a:moveTo>
                    <a:pt x="84" y="0"/>
                  </a:moveTo>
                  <a:cubicBezTo>
                    <a:pt x="82" y="0"/>
                    <a:pt x="80" y="2"/>
                    <a:pt x="80" y="4"/>
                  </a:cubicBezTo>
                  <a:cubicBezTo>
                    <a:pt x="80" y="6"/>
                    <a:pt x="82" y="8"/>
                    <a:pt x="84" y="8"/>
                  </a:cubicBezTo>
                  <a:cubicBezTo>
                    <a:pt x="86" y="8"/>
                    <a:pt x="88" y="6"/>
                    <a:pt x="88" y="4"/>
                  </a:cubicBezTo>
                  <a:cubicBezTo>
                    <a:pt x="88" y="2"/>
                    <a:pt x="86" y="0"/>
                    <a:pt x="84" y="0"/>
                  </a:cubicBezTo>
                  <a:close/>
                  <a:moveTo>
                    <a:pt x="116" y="0"/>
                  </a:moveTo>
                  <a:cubicBezTo>
                    <a:pt x="114" y="0"/>
                    <a:pt x="112" y="2"/>
                    <a:pt x="112" y="4"/>
                  </a:cubicBezTo>
                  <a:cubicBezTo>
                    <a:pt x="112" y="6"/>
                    <a:pt x="114" y="8"/>
                    <a:pt x="116" y="8"/>
                  </a:cubicBezTo>
                  <a:cubicBezTo>
                    <a:pt x="118" y="8"/>
                    <a:pt x="120" y="6"/>
                    <a:pt x="120" y="4"/>
                  </a:cubicBezTo>
                  <a:cubicBezTo>
                    <a:pt x="120" y="2"/>
                    <a:pt x="118" y="0"/>
                    <a:pt x="116" y="0"/>
                  </a:cubicBezTo>
                  <a:close/>
                  <a:moveTo>
                    <a:pt x="100" y="0"/>
                  </a:moveTo>
                  <a:cubicBezTo>
                    <a:pt x="98" y="0"/>
                    <a:pt x="96" y="2"/>
                    <a:pt x="96" y="4"/>
                  </a:cubicBezTo>
                  <a:cubicBezTo>
                    <a:pt x="96" y="6"/>
                    <a:pt x="98" y="8"/>
                    <a:pt x="100" y="8"/>
                  </a:cubicBezTo>
                  <a:cubicBezTo>
                    <a:pt x="102" y="8"/>
                    <a:pt x="104" y="6"/>
                    <a:pt x="104" y="4"/>
                  </a:cubicBezTo>
                  <a:cubicBezTo>
                    <a:pt x="104" y="2"/>
                    <a:pt x="102" y="0"/>
                    <a:pt x="100" y="0"/>
                  </a:cubicBezTo>
                  <a:close/>
                  <a:moveTo>
                    <a:pt x="36" y="0"/>
                  </a:moveTo>
                  <a:cubicBezTo>
                    <a:pt x="34" y="0"/>
                    <a:pt x="32" y="2"/>
                    <a:pt x="32" y="4"/>
                  </a:cubicBezTo>
                  <a:cubicBezTo>
                    <a:pt x="32" y="6"/>
                    <a:pt x="34" y="8"/>
                    <a:pt x="36" y="8"/>
                  </a:cubicBezTo>
                  <a:cubicBezTo>
                    <a:pt x="38" y="8"/>
                    <a:pt x="40" y="6"/>
                    <a:pt x="40" y="4"/>
                  </a:cubicBezTo>
                  <a:cubicBezTo>
                    <a:pt x="40" y="2"/>
                    <a:pt x="38" y="0"/>
                    <a:pt x="36" y="0"/>
                  </a:cubicBezTo>
                  <a:close/>
                  <a:moveTo>
                    <a:pt x="4" y="0"/>
                  </a:moveTo>
                  <a:cubicBezTo>
                    <a:pt x="2" y="0"/>
                    <a:pt x="0" y="2"/>
                    <a:pt x="0" y="4"/>
                  </a:cubicBezTo>
                  <a:cubicBezTo>
                    <a:pt x="0" y="6"/>
                    <a:pt x="2" y="8"/>
                    <a:pt x="4" y="8"/>
                  </a:cubicBezTo>
                  <a:cubicBezTo>
                    <a:pt x="6" y="8"/>
                    <a:pt x="8" y="6"/>
                    <a:pt x="8" y="4"/>
                  </a:cubicBezTo>
                  <a:cubicBezTo>
                    <a:pt x="8" y="2"/>
                    <a:pt x="6" y="0"/>
                    <a:pt x="4" y="0"/>
                  </a:cubicBezTo>
                  <a:close/>
                  <a:moveTo>
                    <a:pt x="20" y="0"/>
                  </a:moveTo>
                  <a:cubicBezTo>
                    <a:pt x="18" y="0"/>
                    <a:pt x="16" y="2"/>
                    <a:pt x="16" y="4"/>
                  </a:cubicBezTo>
                  <a:cubicBezTo>
                    <a:pt x="16" y="6"/>
                    <a:pt x="18" y="8"/>
                    <a:pt x="20" y="8"/>
                  </a:cubicBezTo>
                  <a:cubicBezTo>
                    <a:pt x="22" y="8"/>
                    <a:pt x="24" y="6"/>
                    <a:pt x="24" y="4"/>
                  </a:cubicBezTo>
                  <a:cubicBezTo>
                    <a:pt x="24" y="2"/>
                    <a:pt x="22" y="0"/>
                    <a:pt x="20" y="0"/>
                  </a:cubicBezTo>
                  <a:close/>
                  <a:moveTo>
                    <a:pt x="52" y="0"/>
                  </a:moveTo>
                  <a:cubicBezTo>
                    <a:pt x="50" y="0"/>
                    <a:pt x="48" y="2"/>
                    <a:pt x="48" y="4"/>
                  </a:cubicBezTo>
                  <a:cubicBezTo>
                    <a:pt x="48" y="6"/>
                    <a:pt x="50" y="8"/>
                    <a:pt x="52" y="8"/>
                  </a:cubicBezTo>
                  <a:cubicBezTo>
                    <a:pt x="54" y="8"/>
                    <a:pt x="56" y="6"/>
                    <a:pt x="56" y="4"/>
                  </a:cubicBezTo>
                  <a:cubicBezTo>
                    <a:pt x="56" y="2"/>
                    <a:pt x="54" y="0"/>
                    <a:pt x="52" y="0"/>
                  </a:cubicBezTo>
                  <a:close/>
                  <a:moveTo>
                    <a:pt x="132" y="0"/>
                  </a:moveTo>
                  <a:cubicBezTo>
                    <a:pt x="130" y="0"/>
                    <a:pt x="128" y="2"/>
                    <a:pt x="128" y="4"/>
                  </a:cubicBezTo>
                  <a:cubicBezTo>
                    <a:pt x="128" y="6"/>
                    <a:pt x="130" y="8"/>
                    <a:pt x="132" y="8"/>
                  </a:cubicBezTo>
                  <a:cubicBezTo>
                    <a:pt x="134" y="8"/>
                    <a:pt x="136" y="6"/>
                    <a:pt x="136" y="4"/>
                  </a:cubicBezTo>
                  <a:cubicBezTo>
                    <a:pt x="136" y="2"/>
                    <a:pt x="134" y="0"/>
                    <a:pt x="132" y="0"/>
                  </a:cubicBezTo>
                  <a:close/>
                  <a:moveTo>
                    <a:pt x="260" y="0"/>
                  </a:moveTo>
                  <a:cubicBezTo>
                    <a:pt x="258" y="0"/>
                    <a:pt x="256" y="2"/>
                    <a:pt x="256" y="4"/>
                  </a:cubicBezTo>
                  <a:cubicBezTo>
                    <a:pt x="256" y="6"/>
                    <a:pt x="258" y="8"/>
                    <a:pt x="260" y="8"/>
                  </a:cubicBezTo>
                  <a:cubicBezTo>
                    <a:pt x="262" y="8"/>
                    <a:pt x="264" y="6"/>
                    <a:pt x="264" y="4"/>
                  </a:cubicBezTo>
                  <a:cubicBezTo>
                    <a:pt x="264" y="2"/>
                    <a:pt x="262" y="0"/>
                    <a:pt x="260" y="0"/>
                  </a:cubicBezTo>
                  <a:close/>
                  <a:moveTo>
                    <a:pt x="148" y="0"/>
                  </a:moveTo>
                  <a:cubicBezTo>
                    <a:pt x="146" y="0"/>
                    <a:pt x="144" y="2"/>
                    <a:pt x="144" y="4"/>
                  </a:cubicBezTo>
                  <a:cubicBezTo>
                    <a:pt x="144" y="6"/>
                    <a:pt x="146" y="8"/>
                    <a:pt x="148" y="8"/>
                  </a:cubicBezTo>
                  <a:cubicBezTo>
                    <a:pt x="150" y="8"/>
                    <a:pt x="152" y="6"/>
                    <a:pt x="152" y="4"/>
                  </a:cubicBezTo>
                  <a:cubicBezTo>
                    <a:pt x="152" y="2"/>
                    <a:pt x="150" y="0"/>
                    <a:pt x="148" y="0"/>
                  </a:cubicBezTo>
                  <a:close/>
                  <a:moveTo>
                    <a:pt x="244" y="0"/>
                  </a:moveTo>
                  <a:cubicBezTo>
                    <a:pt x="242" y="0"/>
                    <a:pt x="240" y="2"/>
                    <a:pt x="240" y="4"/>
                  </a:cubicBezTo>
                  <a:cubicBezTo>
                    <a:pt x="240" y="6"/>
                    <a:pt x="242" y="8"/>
                    <a:pt x="244" y="8"/>
                  </a:cubicBezTo>
                  <a:cubicBezTo>
                    <a:pt x="246" y="8"/>
                    <a:pt x="248" y="6"/>
                    <a:pt x="248" y="4"/>
                  </a:cubicBezTo>
                  <a:cubicBezTo>
                    <a:pt x="248" y="2"/>
                    <a:pt x="246" y="0"/>
                    <a:pt x="244" y="0"/>
                  </a:cubicBezTo>
                  <a:close/>
                  <a:moveTo>
                    <a:pt x="276" y="0"/>
                  </a:moveTo>
                  <a:cubicBezTo>
                    <a:pt x="274" y="0"/>
                    <a:pt x="272" y="2"/>
                    <a:pt x="272" y="4"/>
                  </a:cubicBezTo>
                  <a:cubicBezTo>
                    <a:pt x="272" y="6"/>
                    <a:pt x="274" y="8"/>
                    <a:pt x="276" y="8"/>
                  </a:cubicBezTo>
                  <a:cubicBezTo>
                    <a:pt x="278" y="8"/>
                    <a:pt x="280" y="6"/>
                    <a:pt x="280" y="4"/>
                  </a:cubicBezTo>
                  <a:cubicBezTo>
                    <a:pt x="280" y="2"/>
                    <a:pt x="278" y="0"/>
                    <a:pt x="276" y="0"/>
                  </a:cubicBezTo>
                  <a:close/>
                  <a:moveTo>
                    <a:pt x="228" y="0"/>
                  </a:moveTo>
                  <a:cubicBezTo>
                    <a:pt x="226" y="0"/>
                    <a:pt x="224" y="2"/>
                    <a:pt x="224" y="4"/>
                  </a:cubicBezTo>
                  <a:cubicBezTo>
                    <a:pt x="224" y="6"/>
                    <a:pt x="226" y="8"/>
                    <a:pt x="228" y="8"/>
                  </a:cubicBezTo>
                  <a:cubicBezTo>
                    <a:pt x="230" y="8"/>
                    <a:pt x="232" y="6"/>
                    <a:pt x="232" y="4"/>
                  </a:cubicBezTo>
                  <a:cubicBezTo>
                    <a:pt x="232" y="2"/>
                    <a:pt x="230" y="0"/>
                    <a:pt x="228" y="0"/>
                  </a:cubicBezTo>
                  <a:close/>
                  <a:moveTo>
                    <a:pt x="180" y="0"/>
                  </a:moveTo>
                  <a:cubicBezTo>
                    <a:pt x="178" y="0"/>
                    <a:pt x="176" y="2"/>
                    <a:pt x="176" y="4"/>
                  </a:cubicBezTo>
                  <a:cubicBezTo>
                    <a:pt x="176" y="6"/>
                    <a:pt x="178" y="8"/>
                    <a:pt x="180" y="8"/>
                  </a:cubicBezTo>
                  <a:cubicBezTo>
                    <a:pt x="182" y="8"/>
                    <a:pt x="184" y="6"/>
                    <a:pt x="184" y="4"/>
                  </a:cubicBezTo>
                  <a:cubicBezTo>
                    <a:pt x="184" y="2"/>
                    <a:pt x="182" y="0"/>
                    <a:pt x="180" y="0"/>
                  </a:cubicBezTo>
                  <a:close/>
                  <a:moveTo>
                    <a:pt x="164" y="0"/>
                  </a:moveTo>
                  <a:cubicBezTo>
                    <a:pt x="162" y="0"/>
                    <a:pt x="160" y="2"/>
                    <a:pt x="160" y="4"/>
                  </a:cubicBezTo>
                  <a:cubicBezTo>
                    <a:pt x="160" y="6"/>
                    <a:pt x="162" y="8"/>
                    <a:pt x="164" y="8"/>
                  </a:cubicBezTo>
                  <a:cubicBezTo>
                    <a:pt x="166" y="8"/>
                    <a:pt x="168" y="6"/>
                    <a:pt x="168" y="4"/>
                  </a:cubicBezTo>
                  <a:cubicBezTo>
                    <a:pt x="168" y="2"/>
                    <a:pt x="166" y="0"/>
                    <a:pt x="164" y="0"/>
                  </a:cubicBezTo>
                  <a:close/>
                  <a:moveTo>
                    <a:pt x="196" y="0"/>
                  </a:moveTo>
                  <a:cubicBezTo>
                    <a:pt x="194" y="0"/>
                    <a:pt x="192" y="2"/>
                    <a:pt x="192" y="4"/>
                  </a:cubicBezTo>
                  <a:cubicBezTo>
                    <a:pt x="192" y="6"/>
                    <a:pt x="194" y="8"/>
                    <a:pt x="196" y="8"/>
                  </a:cubicBezTo>
                  <a:cubicBezTo>
                    <a:pt x="198" y="8"/>
                    <a:pt x="200" y="6"/>
                    <a:pt x="200" y="4"/>
                  </a:cubicBezTo>
                  <a:cubicBezTo>
                    <a:pt x="200" y="2"/>
                    <a:pt x="198" y="0"/>
                    <a:pt x="196" y="0"/>
                  </a:cubicBezTo>
                  <a:close/>
                  <a:moveTo>
                    <a:pt x="212" y="0"/>
                  </a:moveTo>
                  <a:cubicBezTo>
                    <a:pt x="210" y="0"/>
                    <a:pt x="208" y="2"/>
                    <a:pt x="208" y="4"/>
                  </a:cubicBezTo>
                  <a:cubicBezTo>
                    <a:pt x="208" y="6"/>
                    <a:pt x="210" y="8"/>
                    <a:pt x="212" y="8"/>
                  </a:cubicBezTo>
                  <a:cubicBezTo>
                    <a:pt x="214" y="8"/>
                    <a:pt x="216" y="6"/>
                    <a:pt x="216" y="4"/>
                  </a:cubicBezTo>
                  <a:cubicBezTo>
                    <a:pt x="216" y="2"/>
                    <a:pt x="214" y="0"/>
                    <a:pt x="212"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3" name="Oval 1149"/>
            <p:cNvSpPr>
              <a:spLocks noChangeArrowheads="1"/>
            </p:cNvSpPr>
            <p:nvPr/>
          </p:nvSpPr>
          <p:spPr bwMode="auto">
            <a:xfrm>
              <a:off x="1418035" y="2840831"/>
              <a:ext cx="271463" cy="271463"/>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4" name="Freeform 1150"/>
            <p:cNvSpPr>
              <a:spLocks noEditPoints="1"/>
            </p:cNvSpPr>
            <p:nvPr/>
          </p:nvSpPr>
          <p:spPr bwMode="auto">
            <a:xfrm>
              <a:off x="1408510" y="2831306"/>
              <a:ext cx="290513" cy="290513"/>
            </a:xfrm>
            <a:custGeom>
              <a:avLst/>
              <a:gdLst>
                <a:gd name="T0" fmla="*/ 61 w 122"/>
                <a:gd name="T1" fmla="*/ 122 h 122"/>
                <a:gd name="T2" fmla="*/ 61 w 122"/>
                <a:gd name="T3" fmla="*/ 122 h 122"/>
                <a:gd name="T4" fmla="*/ 61 w 122"/>
                <a:gd name="T5" fmla="*/ 122 h 122"/>
                <a:gd name="T6" fmla="*/ 0 w 122"/>
                <a:gd name="T7" fmla="*/ 61 h 122"/>
                <a:gd name="T8" fmla="*/ 18 w 122"/>
                <a:gd name="T9" fmla="*/ 18 h 122"/>
                <a:gd name="T10" fmla="*/ 61 w 122"/>
                <a:gd name="T11" fmla="*/ 0 h 122"/>
                <a:gd name="T12" fmla="*/ 122 w 122"/>
                <a:gd name="T13" fmla="*/ 61 h 122"/>
                <a:gd name="T14" fmla="*/ 61 w 122"/>
                <a:gd name="T15" fmla="*/ 122 h 122"/>
                <a:gd name="T16" fmla="*/ 61 w 122"/>
                <a:gd name="T17" fmla="*/ 8 h 122"/>
                <a:gd name="T18" fmla="*/ 24 w 122"/>
                <a:gd name="T19" fmla="*/ 24 h 122"/>
                <a:gd name="T20" fmla="*/ 8 w 122"/>
                <a:gd name="T21" fmla="*/ 61 h 122"/>
                <a:gd name="T22" fmla="*/ 61 w 122"/>
                <a:gd name="T23" fmla="*/ 114 h 122"/>
                <a:gd name="T24" fmla="*/ 61 w 122"/>
                <a:gd name="T25" fmla="*/ 114 h 122"/>
                <a:gd name="T26" fmla="*/ 114 w 122"/>
                <a:gd name="T27" fmla="*/ 61 h 122"/>
                <a:gd name="T28" fmla="*/ 61 w 122"/>
                <a:gd name="T29"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122">
                  <a:moveTo>
                    <a:pt x="61" y="122"/>
                  </a:moveTo>
                  <a:cubicBezTo>
                    <a:pt x="61" y="122"/>
                    <a:pt x="61" y="122"/>
                    <a:pt x="61" y="122"/>
                  </a:cubicBezTo>
                  <a:cubicBezTo>
                    <a:pt x="61" y="122"/>
                    <a:pt x="61" y="122"/>
                    <a:pt x="61" y="122"/>
                  </a:cubicBezTo>
                  <a:cubicBezTo>
                    <a:pt x="27" y="122"/>
                    <a:pt x="0" y="95"/>
                    <a:pt x="0" y="61"/>
                  </a:cubicBezTo>
                  <a:cubicBezTo>
                    <a:pt x="0" y="45"/>
                    <a:pt x="7" y="30"/>
                    <a:pt x="18" y="18"/>
                  </a:cubicBezTo>
                  <a:cubicBezTo>
                    <a:pt x="30" y="7"/>
                    <a:pt x="45" y="0"/>
                    <a:pt x="61" y="0"/>
                  </a:cubicBezTo>
                  <a:cubicBezTo>
                    <a:pt x="94" y="0"/>
                    <a:pt x="122" y="28"/>
                    <a:pt x="122" y="61"/>
                  </a:cubicBezTo>
                  <a:cubicBezTo>
                    <a:pt x="122" y="95"/>
                    <a:pt x="94" y="122"/>
                    <a:pt x="61" y="122"/>
                  </a:cubicBezTo>
                  <a:close/>
                  <a:moveTo>
                    <a:pt x="61" y="8"/>
                  </a:moveTo>
                  <a:cubicBezTo>
                    <a:pt x="47" y="8"/>
                    <a:pt x="34" y="14"/>
                    <a:pt x="24" y="24"/>
                  </a:cubicBezTo>
                  <a:cubicBezTo>
                    <a:pt x="14" y="34"/>
                    <a:pt x="8" y="47"/>
                    <a:pt x="8" y="61"/>
                  </a:cubicBezTo>
                  <a:cubicBezTo>
                    <a:pt x="8" y="90"/>
                    <a:pt x="32" y="114"/>
                    <a:pt x="61" y="114"/>
                  </a:cubicBezTo>
                  <a:cubicBezTo>
                    <a:pt x="61" y="114"/>
                    <a:pt x="61" y="114"/>
                    <a:pt x="61" y="114"/>
                  </a:cubicBezTo>
                  <a:cubicBezTo>
                    <a:pt x="90" y="114"/>
                    <a:pt x="114" y="90"/>
                    <a:pt x="114" y="61"/>
                  </a:cubicBezTo>
                  <a:cubicBezTo>
                    <a:pt x="114" y="32"/>
                    <a:pt x="90" y="8"/>
                    <a:pt x="61" y="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7" name="Oval 1163"/>
            <p:cNvSpPr>
              <a:spLocks noChangeArrowheads="1"/>
            </p:cNvSpPr>
            <p:nvPr/>
          </p:nvSpPr>
          <p:spPr bwMode="auto">
            <a:xfrm>
              <a:off x="2016920" y="2759869"/>
              <a:ext cx="431006" cy="433388"/>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8" name="Freeform 1164"/>
            <p:cNvSpPr>
              <a:spLocks noEditPoints="1"/>
            </p:cNvSpPr>
            <p:nvPr/>
          </p:nvSpPr>
          <p:spPr bwMode="auto">
            <a:xfrm>
              <a:off x="2128838" y="2845594"/>
              <a:ext cx="209550" cy="264319"/>
            </a:xfrm>
            <a:custGeom>
              <a:avLst/>
              <a:gdLst>
                <a:gd name="T0" fmla="*/ 126 w 176"/>
                <a:gd name="T1" fmla="*/ 36 h 222"/>
                <a:gd name="T2" fmla="*/ 30 w 176"/>
                <a:gd name="T3" fmla="*/ 36 h 222"/>
                <a:gd name="T4" fmla="*/ 30 w 176"/>
                <a:gd name="T5" fmla="*/ 50 h 222"/>
                <a:gd name="T6" fmla="*/ 126 w 176"/>
                <a:gd name="T7" fmla="*/ 50 h 222"/>
                <a:gd name="T8" fmla="*/ 126 w 176"/>
                <a:gd name="T9" fmla="*/ 36 h 222"/>
                <a:gd name="T10" fmla="*/ 126 w 176"/>
                <a:gd name="T11" fmla="*/ 64 h 222"/>
                <a:gd name="T12" fmla="*/ 30 w 176"/>
                <a:gd name="T13" fmla="*/ 64 h 222"/>
                <a:gd name="T14" fmla="*/ 30 w 176"/>
                <a:gd name="T15" fmla="*/ 76 h 222"/>
                <a:gd name="T16" fmla="*/ 126 w 176"/>
                <a:gd name="T17" fmla="*/ 76 h 222"/>
                <a:gd name="T18" fmla="*/ 126 w 176"/>
                <a:gd name="T19" fmla="*/ 64 h 222"/>
                <a:gd name="T20" fmla="*/ 156 w 176"/>
                <a:gd name="T21" fmla="*/ 18 h 222"/>
                <a:gd name="T22" fmla="*/ 156 w 176"/>
                <a:gd name="T23" fmla="*/ 0 h 222"/>
                <a:gd name="T24" fmla="*/ 0 w 176"/>
                <a:gd name="T25" fmla="*/ 0 h 222"/>
                <a:gd name="T26" fmla="*/ 0 w 176"/>
                <a:gd name="T27" fmla="*/ 202 h 222"/>
                <a:gd name="T28" fmla="*/ 18 w 176"/>
                <a:gd name="T29" fmla="*/ 202 h 222"/>
                <a:gd name="T30" fmla="*/ 18 w 176"/>
                <a:gd name="T31" fmla="*/ 222 h 222"/>
                <a:gd name="T32" fmla="*/ 176 w 176"/>
                <a:gd name="T33" fmla="*/ 222 h 222"/>
                <a:gd name="T34" fmla="*/ 176 w 176"/>
                <a:gd name="T35" fmla="*/ 18 h 222"/>
                <a:gd name="T36" fmla="*/ 156 w 176"/>
                <a:gd name="T37" fmla="*/ 18 h 222"/>
                <a:gd name="T38" fmla="*/ 10 w 176"/>
                <a:gd name="T39" fmla="*/ 190 h 222"/>
                <a:gd name="T40" fmla="*/ 10 w 176"/>
                <a:gd name="T41" fmla="*/ 10 h 222"/>
                <a:gd name="T42" fmla="*/ 144 w 176"/>
                <a:gd name="T43" fmla="*/ 10 h 222"/>
                <a:gd name="T44" fmla="*/ 144 w 176"/>
                <a:gd name="T45" fmla="*/ 144 h 222"/>
                <a:gd name="T46" fmla="*/ 98 w 176"/>
                <a:gd name="T47" fmla="*/ 144 h 222"/>
                <a:gd name="T48" fmla="*/ 98 w 176"/>
                <a:gd name="T49" fmla="*/ 190 h 222"/>
                <a:gd name="T50" fmla="*/ 10 w 176"/>
                <a:gd name="T51" fmla="*/ 190 h 222"/>
                <a:gd name="T52" fmla="*/ 164 w 176"/>
                <a:gd name="T53" fmla="*/ 210 h 222"/>
                <a:gd name="T54" fmla="*/ 30 w 176"/>
                <a:gd name="T55" fmla="*/ 210 h 222"/>
                <a:gd name="T56" fmla="*/ 30 w 176"/>
                <a:gd name="T57" fmla="*/ 202 h 222"/>
                <a:gd name="T58" fmla="*/ 104 w 176"/>
                <a:gd name="T59" fmla="*/ 202 h 222"/>
                <a:gd name="T60" fmla="*/ 156 w 176"/>
                <a:gd name="T61" fmla="*/ 150 h 222"/>
                <a:gd name="T62" fmla="*/ 156 w 176"/>
                <a:gd name="T63" fmla="*/ 30 h 222"/>
                <a:gd name="T64" fmla="*/ 164 w 176"/>
                <a:gd name="T65" fmla="*/ 30 h 222"/>
                <a:gd name="T66" fmla="*/ 164 w 176"/>
                <a:gd name="T67" fmla="*/ 210 h 222"/>
                <a:gd name="T68" fmla="*/ 30 w 176"/>
                <a:gd name="T69" fmla="*/ 130 h 222"/>
                <a:gd name="T70" fmla="*/ 78 w 176"/>
                <a:gd name="T71" fmla="*/ 130 h 222"/>
                <a:gd name="T72" fmla="*/ 78 w 176"/>
                <a:gd name="T73" fmla="*/ 118 h 222"/>
                <a:gd name="T74" fmla="*/ 30 w 176"/>
                <a:gd name="T75" fmla="*/ 118 h 222"/>
                <a:gd name="T76" fmla="*/ 30 w 176"/>
                <a:gd name="T77" fmla="*/ 130 h 222"/>
                <a:gd name="T78" fmla="*/ 126 w 176"/>
                <a:gd name="T79" fmla="*/ 90 h 222"/>
                <a:gd name="T80" fmla="*/ 30 w 176"/>
                <a:gd name="T81" fmla="*/ 90 h 222"/>
                <a:gd name="T82" fmla="*/ 30 w 176"/>
                <a:gd name="T83" fmla="*/ 104 h 222"/>
                <a:gd name="T84" fmla="*/ 126 w 176"/>
                <a:gd name="T85" fmla="*/ 104 h 222"/>
                <a:gd name="T86" fmla="*/ 126 w 176"/>
                <a:gd name="T87" fmla="*/ 9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222">
                  <a:moveTo>
                    <a:pt x="126" y="36"/>
                  </a:moveTo>
                  <a:lnTo>
                    <a:pt x="30" y="36"/>
                  </a:lnTo>
                  <a:lnTo>
                    <a:pt x="30" y="50"/>
                  </a:lnTo>
                  <a:lnTo>
                    <a:pt x="126" y="50"/>
                  </a:lnTo>
                  <a:lnTo>
                    <a:pt x="126" y="36"/>
                  </a:lnTo>
                  <a:close/>
                  <a:moveTo>
                    <a:pt x="126" y="64"/>
                  </a:moveTo>
                  <a:lnTo>
                    <a:pt x="30" y="64"/>
                  </a:lnTo>
                  <a:lnTo>
                    <a:pt x="30" y="76"/>
                  </a:lnTo>
                  <a:lnTo>
                    <a:pt x="126" y="76"/>
                  </a:lnTo>
                  <a:lnTo>
                    <a:pt x="126" y="64"/>
                  </a:lnTo>
                  <a:close/>
                  <a:moveTo>
                    <a:pt x="156" y="18"/>
                  </a:moveTo>
                  <a:lnTo>
                    <a:pt x="156" y="0"/>
                  </a:lnTo>
                  <a:lnTo>
                    <a:pt x="0" y="0"/>
                  </a:lnTo>
                  <a:lnTo>
                    <a:pt x="0" y="202"/>
                  </a:lnTo>
                  <a:lnTo>
                    <a:pt x="18" y="202"/>
                  </a:lnTo>
                  <a:lnTo>
                    <a:pt x="18" y="222"/>
                  </a:lnTo>
                  <a:lnTo>
                    <a:pt x="176" y="222"/>
                  </a:lnTo>
                  <a:lnTo>
                    <a:pt x="176" y="18"/>
                  </a:lnTo>
                  <a:lnTo>
                    <a:pt x="156" y="18"/>
                  </a:lnTo>
                  <a:close/>
                  <a:moveTo>
                    <a:pt x="10" y="190"/>
                  </a:moveTo>
                  <a:lnTo>
                    <a:pt x="10" y="10"/>
                  </a:lnTo>
                  <a:lnTo>
                    <a:pt x="144" y="10"/>
                  </a:lnTo>
                  <a:lnTo>
                    <a:pt x="144" y="144"/>
                  </a:lnTo>
                  <a:lnTo>
                    <a:pt x="98" y="144"/>
                  </a:lnTo>
                  <a:lnTo>
                    <a:pt x="98" y="190"/>
                  </a:lnTo>
                  <a:lnTo>
                    <a:pt x="10" y="190"/>
                  </a:lnTo>
                  <a:close/>
                  <a:moveTo>
                    <a:pt x="164" y="210"/>
                  </a:moveTo>
                  <a:lnTo>
                    <a:pt x="30" y="210"/>
                  </a:lnTo>
                  <a:lnTo>
                    <a:pt x="30" y="202"/>
                  </a:lnTo>
                  <a:lnTo>
                    <a:pt x="104" y="202"/>
                  </a:lnTo>
                  <a:lnTo>
                    <a:pt x="156" y="150"/>
                  </a:lnTo>
                  <a:lnTo>
                    <a:pt x="156" y="30"/>
                  </a:lnTo>
                  <a:lnTo>
                    <a:pt x="164" y="30"/>
                  </a:lnTo>
                  <a:lnTo>
                    <a:pt x="164" y="210"/>
                  </a:lnTo>
                  <a:close/>
                  <a:moveTo>
                    <a:pt x="30" y="130"/>
                  </a:moveTo>
                  <a:lnTo>
                    <a:pt x="78" y="130"/>
                  </a:lnTo>
                  <a:lnTo>
                    <a:pt x="78" y="118"/>
                  </a:lnTo>
                  <a:lnTo>
                    <a:pt x="30" y="118"/>
                  </a:lnTo>
                  <a:lnTo>
                    <a:pt x="30" y="130"/>
                  </a:lnTo>
                  <a:close/>
                  <a:moveTo>
                    <a:pt x="126" y="90"/>
                  </a:moveTo>
                  <a:lnTo>
                    <a:pt x="30" y="90"/>
                  </a:lnTo>
                  <a:lnTo>
                    <a:pt x="30" y="104"/>
                  </a:lnTo>
                  <a:lnTo>
                    <a:pt x="126" y="104"/>
                  </a:lnTo>
                  <a:lnTo>
                    <a:pt x="126" y="9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5" name="Group 4">
            <a:extLst>
              <a:ext uri="{FF2B5EF4-FFF2-40B4-BE49-F238E27FC236}">
                <a16:creationId xmlns:a16="http://schemas.microsoft.com/office/drawing/2014/main" id="{00E782BD-A9FD-4A41-AF38-BFE215FE5E66}"/>
              </a:ext>
              <a:ext uri="{C183D7F6-B498-43B3-948B-1728B52AA6E4}">
                <adec:decorative xmlns:adec="http://schemas.microsoft.com/office/drawing/2017/decorative" val="1"/>
              </a:ext>
            </a:extLst>
          </p:cNvPr>
          <p:cNvGrpSpPr/>
          <p:nvPr/>
        </p:nvGrpSpPr>
        <p:grpSpPr>
          <a:xfrm>
            <a:off x="708577" y="5622120"/>
            <a:ext cx="4108318" cy="574676"/>
            <a:chOff x="613172" y="4105276"/>
            <a:chExt cx="3081238" cy="431006"/>
          </a:xfrm>
        </p:grpSpPr>
        <p:sp>
          <p:nvSpPr>
            <p:cNvPr id="20" name="TextBox 19"/>
            <p:cNvSpPr txBox="1">
              <a:spLocks/>
            </p:cNvSpPr>
            <p:nvPr/>
          </p:nvSpPr>
          <p:spPr>
            <a:xfrm>
              <a:off x="2130928" y="4248728"/>
              <a:ext cx="1563482" cy="184666"/>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7030A0"/>
                  </a:solidFill>
                  <a:effectLst/>
                  <a:uLnTx/>
                  <a:uFillTx/>
                  <a:latin typeface="Poppins"/>
                  <a:ea typeface="+mn-ea"/>
                  <a:cs typeface="Poppins" panose="02000000000000000000" pitchFamily="2" charset="0"/>
                </a:rPr>
                <a:t>7/18 – 7/31</a:t>
              </a:r>
              <a:endParaRPr kumimoji="0" lang="en-US" sz="1600" b="1" i="0" u="none" strike="noStrike" kern="1200" cap="none" spc="-31" normalizeH="0" baseline="0" noProof="0">
                <a:ln>
                  <a:noFill/>
                </a:ln>
                <a:solidFill>
                  <a:srgbClr val="7030A0"/>
                </a:solidFill>
                <a:effectLst/>
                <a:uLnTx/>
                <a:uFillTx/>
                <a:latin typeface="Poppins" panose="02000000000000000000" pitchFamily="2" charset="0"/>
                <a:ea typeface="+mn-ea"/>
                <a:cs typeface="Poppins" panose="02000000000000000000" pitchFamily="2" charset="0"/>
              </a:endParaRPr>
            </a:p>
          </p:txBody>
        </p:sp>
        <p:cxnSp>
          <p:nvCxnSpPr>
            <p:cNvPr id="22" name="Straight Connector 21"/>
            <p:cNvCxnSpPr/>
            <p:nvPr/>
          </p:nvCxnSpPr>
          <p:spPr>
            <a:xfrm>
              <a:off x="3211965" y="4121461"/>
              <a:ext cx="0" cy="381965"/>
            </a:xfrm>
            <a:prstGeom prst="line">
              <a:avLst/>
            </a:prstGeom>
            <a:ln w="28575" cap="rnd">
              <a:solidFill>
                <a:srgbClr val="7030A0"/>
              </a:solidFill>
            </a:ln>
          </p:spPr>
          <p:style>
            <a:lnRef idx="1">
              <a:schemeClr val="accent1"/>
            </a:lnRef>
            <a:fillRef idx="0">
              <a:schemeClr val="accent1"/>
            </a:fillRef>
            <a:effectRef idx="0">
              <a:schemeClr val="accent1"/>
            </a:effectRef>
            <a:fontRef idx="minor">
              <a:schemeClr val="tx1"/>
            </a:fontRef>
          </p:style>
        </p:cxnSp>
        <p:sp>
          <p:nvSpPr>
            <p:cNvPr id="31" name="Freeform 1147"/>
            <p:cNvSpPr>
              <a:spLocks noEditPoints="1"/>
            </p:cNvSpPr>
            <p:nvPr/>
          </p:nvSpPr>
          <p:spPr bwMode="auto">
            <a:xfrm>
              <a:off x="767954" y="4312444"/>
              <a:ext cx="1008460" cy="19050"/>
            </a:xfrm>
            <a:custGeom>
              <a:avLst/>
              <a:gdLst>
                <a:gd name="T0" fmla="*/ 132 w 424"/>
                <a:gd name="T1" fmla="*/ 8 h 8"/>
                <a:gd name="T2" fmla="*/ 148 w 424"/>
                <a:gd name="T3" fmla="*/ 0 h 8"/>
                <a:gd name="T4" fmla="*/ 152 w 424"/>
                <a:gd name="T5" fmla="*/ 4 h 8"/>
                <a:gd name="T6" fmla="*/ 112 w 424"/>
                <a:gd name="T7" fmla="*/ 4 h 8"/>
                <a:gd name="T8" fmla="*/ 116 w 424"/>
                <a:gd name="T9" fmla="*/ 0 h 8"/>
                <a:gd name="T10" fmla="*/ 100 w 424"/>
                <a:gd name="T11" fmla="*/ 8 h 8"/>
                <a:gd name="T12" fmla="*/ 164 w 424"/>
                <a:gd name="T13" fmla="*/ 0 h 8"/>
                <a:gd name="T14" fmla="*/ 168 w 424"/>
                <a:gd name="T15" fmla="*/ 4 h 8"/>
                <a:gd name="T16" fmla="*/ 192 w 424"/>
                <a:gd name="T17" fmla="*/ 4 h 8"/>
                <a:gd name="T18" fmla="*/ 196 w 424"/>
                <a:gd name="T19" fmla="*/ 0 h 8"/>
                <a:gd name="T20" fmla="*/ 36 w 424"/>
                <a:gd name="T21" fmla="*/ 8 h 8"/>
                <a:gd name="T22" fmla="*/ 20 w 424"/>
                <a:gd name="T23" fmla="*/ 0 h 8"/>
                <a:gd name="T24" fmla="*/ 24 w 424"/>
                <a:gd name="T25" fmla="*/ 4 h 8"/>
                <a:gd name="T26" fmla="*/ 0 w 424"/>
                <a:gd name="T27" fmla="*/ 4 h 8"/>
                <a:gd name="T28" fmla="*/ 4 w 424"/>
                <a:gd name="T29" fmla="*/ 0 h 8"/>
                <a:gd name="T30" fmla="*/ 212 w 424"/>
                <a:gd name="T31" fmla="*/ 8 h 8"/>
                <a:gd name="T32" fmla="*/ 84 w 424"/>
                <a:gd name="T33" fmla="*/ 0 h 8"/>
                <a:gd name="T34" fmla="*/ 88 w 424"/>
                <a:gd name="T35" fmla="*/ 4 h 8"/>
                <a:gd name="T36" fmla="*/ 48 w 424"/>
                <a:gd name="T37" fmla="*/ 4 h 8"/>
                <a:gd name="T38" fmla="*/ 52 w 424"/>
                <a:gd name="T39" fmla="*/ 0 h 8"/>
                <a:gd name="T40" fmla="*/ 68 w 424"/>
                <a:gd name="T41" fmla="*/ 8 h 8"/>
                <a:gd name="T42" fmla="*/ 180 w 424"/>
                <a:gd name="T43" fmla="*/ 0 h 8"/>
                <a:gd name="T44" fmla="*/ 184 w 424"/>
                <a:gd name="T45" fmla="*/ 4 h 8"/>
                <a:gd name="T46" fmla="*/ 336 w 424"/>
                <a:gd name="T47" fmla="*/ 4 h 8"/>
                <a:gd name="T48" fmla="*/ 340 w 424"/>
                <a:gd name="T49" fmla="*/ 0 h 8"/>
                <a:gd name="T50" fmla="*/ 228 w 424"/>
                <a:gd name="T51" fmla="*/ 8 h 8"/>
                <a:gd name="T52" fmla="*/ 356 w 424"/>
                <a:gd name="T53" fmla="*/ 0 h 8"/>
                <a:gd name="T54" fmla="*/ 360 w 424"/>
                <a:gd name="T55" fmla="*/ 4 h 8"/>
                <a:gd name="T56" fmla="*/ 384 w 424"/>
                <a:gd name="T57" fmla="*/ 4 h 8"/>
                <a:gd name="T58" fmla="*/ 388 w 424"/>
                <a:gd name="T59" fmla="*/ 0 h 8"/>
                <a:gd name="T60" fmla="*/ 404 w 424"/>
                <a:gd name="T61" fmla="*/ 8 h 8"/>
                <a:gd name="T62" fmla="*/ 420 w 424"/>
                <a:gd name="T63" fmla="*/ 0 h 8"/>
                <a:gd name="T64" fmla="*/ 424 w 424"/>
                <a:gd name="T65" fmla="*/ 4 h 8"/>
                <a:gd name="T66" fmla="*/ 368 w 424"/>
                <a:gd name="T67" fmla="*/ 4 h 8"/>
                <a:gd name="T68" fmla="*/ 372 w 424"/>
                <a:gd name="T69" fmla="*/ 0 h 8"/>
                <a:gd name="T70" fmla="*/ 260 w 424"/>
                <a:gd name="T71" fmla="*/ 8 h 8"/>
                <a:gd name="T72" fmla="*/ 276 w 424"/>
                <a:gd name="T73" fmla="*/ 0 h 8"/>
                <a:gd name="T74" fmla="*/ 280 w 424"/>
                <a:gd name="T75" fmla="*/ 4 h 8"/>
                <a:gd name="T76" fmla="*/ 240 w 424"/>
                <a:gd name="T77" fmla="*/ 4 h 8"/>
                <a:gd name="T78" fmla="*/ 244 w 424"/>
                <a:gd name="T79" fmla="*/ 0 h 8"/>
                <a:gd name="T80" fmla="*/ 324 w 424"/>
                <a:gd name="T81" fmla="*/ 8 h 8"/>
                <a:gd name="T82" fmla="*/ 308 w 424"/>
                <a:gd name="T83" fmla="*/ 0 h 8"/>
                <a:gd name="T84" fmla="*/ 312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32" y="0"/>
                  </a:moveTo>
                  <a:cubicBezTo>
                    <a:pt x="130" y="0"/>
                    <a:pt x="128" y="1"/>
                    <a:pt x="128" y="4"/>
                  </a:cubicBezTo>
                  <a:cubicBezTo>
                    <a:pt x="128" y="6"/>
                    <a:pt x="130" y="8"/>
                    <a:pt x="132" y="8"/>
                  </a:cubicBezTo>
                  <a:cubicBezTo>
                    <a:pt x="134" y="8"/>
                    <a:pt x="136" y="6"/>
                    <a:pt x="136" y="4"/>
                  </a:cubicBezTo>
                  <a:cubicBezTo>
                    <a:pt x="136" y="1"/>
                    <a:pt x="134" y="0"/>
                    <a:pt x="132" y="0"/>
                  </a:cubicBezTo>
                  <a:close/>
                  <a:moveTo>
                    <a:pt x="148" y="0"/>
                  </a:moveTo>
                  <a:cubicBezTo>
                    <a:pt x="146" y="0"/>
                    <a:pt x="144" y="1"/>
                    <a:pt x="144" y="4"/>
                  </a:cubicBezTo>
                  <a:cubicBezTo>
                    <a:pt x="144" y="6"/>
                    <a:pt x="146" y="8"/>
                    <a:pt x="148" y="8"/>
                  </a:cubicBezTo>
                  <a:cubicBezTo>
                    <a:pt x="150" y="8"/>
                    <a:pt x="152" y="6"/>
                    <a:pt x="152" y="4"/>
                  </a:cubicBezTo>
                  <a:cubicBezTo>
                    <a:pt x="152" y="1"/>
                    <a:pt x="150" y="0"/>
                    <a:pt x="148" y="0"/>
                  </a:cubicBezTo>
                  <a:close/>
                  <a:moveTo>
                    <a:pt x="116" y="0"/>
                  </a:moveTo>
                  <a:cubicBezTo>
                    <a:pt x="114" y="0"/>
                    <a:pt x="112" y="1"/>
                    <a:pt x="112" y="4"/>
                  </a:cubicBezTo>
                  <a:cubicBezTo>
                    <a:pt x="112" y="6"/>
                    <a:pt x="114" y="8"/>
                    <a:pt x="116" y="8"/>
                  </a:cubicBezTo>
                  <a:cubicBezTo>
                    <a:pt x="118" y="8"/>
                    <a:pt x="120" y="6"/>
                    <a:pt x="120" y="4"/>
                  </a:cubicBezTo>
                  <a:cubicBezTo>
                    <a:pt x="120" y="1"/>
                    <a:pt x="118" y="0"/>
                    <a:pt x="116" y="0"/>
                  </a:cubicBezTo>
                  <a:close/>
                  <a:moveTo>
                    <a:pt x="100" y="0"/>
                  </a:moveTo>
                  <a:cubicBezTo>
                    <a:pt x="98" y="0"/>
                    <a:pt x="96" y="1"/>
                    <a:pt x="96" y="4"/>
                  </a:cubicBezTo>
                  <a:cubicBezTo>
                    <a:pt x="96" y="6"/>
                    <a:pt x="98" y="8"/>
                    <a:pt x="100" y="8"/>
                  </a:cubicBezTo>
                  <a:cubicBezTo>
                    <a:pt x="102" y="8"/>
                    <a:pt x="104" y="6"/>
                    <a:pt x="104" y="4"/>
                  </a:cubicBezTo>
                  <a:cubicBezTo>
                    <a:pt x="104" y="1"/>
                    <a:pt x="102" y="0"/>
                    <a:pt x="100" y="0"/>
                  </a:cubicBezTo>
                  <a:close/>
                  <a:moveTo>
                    <a:pt x="164" y="0"/>
                  </a:moveTo>
                  <a:cubicBezTo>
                    <a:pt x="162" y="0"/>
                    <a:pt x="160" y="1"/>
                    <a:pt x="160" y="4"/>
                  </a:cubicBezTo>
                  <a:cubicBezTo>
                    <a:pt x="160" y="6"/>
                    <a:pt x="162" y="8"/>
                    <a:pt x="164" y="8"/>
                  </a:cubicBezTo>
                  <a:cubicBezTo>
                    <a:pt x="166" y="8"/>
                    <a:pt x="168" y="6"/>
                    <a:pt x="168" y="4"/>
                  </a:cubicBezTo>
                  <a:cubicBezTo>
                    <a:pt x="168" y="1"/>
                    <a:pt x="166" y="0"/>
                    <a:pt x="164" y="0"/>
                  </a:cubicBezTo>
                  <a:close/>
                  <a:moveTo>
                    <a:pt x="196" y="0"/>
                  </a:moveTo>
                  <a:cubicBezTo>
                    <a:pt x="194" y="0"/>
                    <a:pt x="192" y="1"/>
                    <a:pt x="192" y="4"/>
                  </a:cubicBezTo>
                  <a:cubicBezTo>
                    <a:pt x="192" y="6"/>
                    <a:pt x="194" y="8"/>
                    <a:pt x="196" y="8"/>
                  </a:cubicBezTo>
                  <a:cubicBezTo>
                    <a:pt x="198" y="8"/>
                    <a:pt x="200" y="6"/>
                    <a:pt x="200" y="4"/>
                  </a:cubicBezTo>
                  <a:cubicBezTo>
                    <a:pt x="200" y="1"/>
                    <a:pt x="198" y="0"/>
                    <a:pt x="196" y="0"/>
                  </a:cubicBezTo>
                  <a:close/>
                  <a:moveTo>
                    <a:pt x="36" y="0"/>
                  </a:moveTo>
                  <a:cubicBezTo>
                    <a:pt x="34" y="0"/>
                    <a:pt x="32" y="1"/>
                    <a:pt x="32" y="4"/>
                  </a:cubicBezTo>
                  <a:cubicBezTo>
                    <a:pt x="32" y="6"/>
                    <a:pt x="34" y="8"/>
                    <a:pt x="36" y="8"/>
                  </a:cubicBezTo>
                  <a:cubicBezTo>
                    <a:pt x="38" y="8"/>
                    <a:pt x="40" y="6"/>
                    <a:pt x="40" y="4"/>
                  </a:cubicBezTo>
                  <a:cubicBezTo>
                    <a:pt x="40" y="1"/>
                    <a:pt x="38" y="0"/>
                    <a:pt x="36" y="0"/>
                  </a:cubicBezTo>
                  <a:close/>
                  <a:moveTo>
                    <a:pt x="20" y="0"/>
                  </a:moveTo>
                  <a:cubicBezTo>
                    <a:pt x="18" y="0"/>
                    <a:pt x="16" y="1"/>
                    <a:pt x="16" y="4"/>
                  </a:cubicBezTo>
                  <a:cubicBezTo>
                    <a:pt x="16" y="6"/>
                    <a:pt x="18" y="8"/>
                    <a:pt x="20" y="8"/>
                  </a:cubicBezTo>
                  <a:cubicBezTo>
                    <a:pt x="22" y="8"/>
                    <a:pt x="24" y="6"/>
                    <a:pt x="24" y="4"/>
                  </a:cubicBezTo>
                  <a:cubicBezTo>
                    <a:pt x="24" y="1"/>
                    <a:pt x="22" y="0"/>
                    <a:pt x="20" y="0"/>
                  </a:cubicBezTo>
                  <a:close/>
                  <a:moveTo>
                    <a:pt x="4" y="0"/>
                  </a:moveTo>
                  <a:cubicBezTo>
                    <a:pt x="2" y="0"/>
                    <a:pt x="0" y="1"/>
                    <a:pt x="0" y="4"/>
                  </a:cubicBezTo>
                  <a:cubicBezTo>
                    <a:pt x="0" y="6"/>
                    <a:pt x="2" y="8"/>
                    <a:pt x="4" y="8"/>
                  </a:cubicBezTo>
                  <a:cubicBezTo>
                    <a:pt x="6" y="8"/>
                    <a:pt x="8" y="6"/>
                    <a:pt x="8" y="4"/>
                  </a:cubicBezTo>
                  <a:cubicBezTo>
                    <a:pt x="8" y="1"/>
                    <a:pt x="6" y="0"/>
                    <a:pt x="4" y="0"/>
                  </a:cubicBezTo>
                  <a:close/>
                  <a:moveTo>
                    <a:pt x="212" y="0"/>
                  </a:moveTo>
                  <a:cubicBezTo>
                    <a:pt x="210" y="0"/>
                    <a:pt x="208" y="1"/>
                    <a:pt x="208" y="4"/>
                  </a:cubicBezTo>
                  <a:cubicBezTo>
                    <a:pt x="208" y="6"/>
                    <a:pt x="210" y="8"/>
                    <a:pt x="212" y="8"/>
                  </a:cubicBezTo>
                  <a:cubicBezTo>
                    <a:pt x="214" y="8"/>
                    <a:pt x="216" y="6"/>
                    <a:pt x="216" y="4"/>
                  </a:cubicBezTo>
                  <a:cubicBezTo>
                    <a:pt x="216" y="1"/>
                    <a:pt x="214" y="0"/>
                    <a:pt x="212" y="0"/>
                  </a:cubicBezTo>
                  <a:close/>
                  <a:moveTo>
                    <a:pt x="84" y="0"/>
                  </a:moveTo>
                  <a:cubicBezTo>
                    <a:pt x="82" y="0"/>
                    <a:pt x="80" y="1"/>
                    <a:pt x="80" y="4"/>
                  </a:cubicBezTo>
                  <a:cubicBezTo>
                    <a:pt x="80" y="6"/>
                    <a:pt x="82" y="8"/>
                    <a:pt x="84" y="8"/>
                  </a:cubicBezTo>
                  <a:cubicBezTo>
                    <a:pt x="86" y="8"/>
                    <a:pt x="88" y="6"/>
                    <a:pt x="88" y="4"/>
                  </a:cubicBezTo>
                  <a:cubicBezTo>
                    <a:pt x="88" y="1"/>
                    <a:pt x="86" y="0"/>
                    <a:pt x="84" y="0"/>
                  </a:cubicBezTo>
                  <a:close/>
                  <a:moveTo>
                    <a:pt x="52" y="0"/>
                  </a:moveTo>
                  <a:cubicBezTo>
                    <a:pt x="50" y="0"/>
                    <a:pt x="48" y="1"/>
                    <a:pt x="48" y="4"/>
                  </a:cubicBezTo>
                  <a:cubicBezTo>
                    <a:pt x="48" y="6"/>
                    <a:pt x="50" y="8"/>
                    <a:pt x="52" y="8"/>
                  </a:cubicBezTo>
                  <a:cubicBezTo>
                    <a:pt x="54" y="8"/>
                    <a:pt x="56" y="6"/>
                    <a:pt x="56" y="4"/>
                  </a:cubicBezTo>
                  <a:cubicBezTo>
                    <a:pt x="56" y="1"/>
                    <a:pt x="54" y="0"/>
                    <a:pt x="52" y="0"/>
                  </a:cubicBezTo>
                  <a:close/>
                  <a:moveTo>
                    <a:pt x="68" y="0"/>
                  </a:moveTo>
                  <a:cubicBezTo>
                    <a:pt x="66" y="0"/>
                    <a:pt x="64" y="1"/>
                    <a:pt x="64" y="4"/>
                  </a:cubicBezTo>
                  <a:cubicBezTo>
                    <a:pt x="64" y="6"/>
                    <a:pt x="66" y="8"/>
                    <a:pt x="68" y="8"/>
                  </a:cubicBezTo>
                  <a:cubicBezTo>
                    <a:pt x="70" y="8"/>
                    <a:pt x="72" y="6"/>
                    <a:pt x="72" y="4"/>
                  </a:cubicBezTo>
                  <a:cubicBezTo>
                    <a:pt x="72" y="1"/>
                    <a:pt x="70" y="0"/>
                    <a:pt x="68" y="0"/>
                  </a:cubicBezTo>
                  <a:close/>
                  <a:moveTo>
                    <a:pt x="180" y="0"/>
                  </a:moveTo>
                  <a:cubicBezTo>
                    <a:pt x="178" y="0"/>
                    <a:pt x="176" y="1"/>
                    <a:pt x="176" y="4"/>
                  </a:cubicBezTo>
                  <a:cubicBezTo>
                    <a:pt x="176" y="6"/>
                    <a:pt x="178" y="8"/>
                    <a:pt x="180" y="8"/>
                  </a:cubicBezTo>
                  <a:cubicBezTo>
                    <a:pt x="182" y="8"/>
                    <a:pt x="184" y="6"/>
                    <a:pt x="184" y="4"/>
                  </a:cubicBezTo>
                  <a:cubicBezTo>
                    <a:pt x="184" y="1"/>
                    <a:pt x="182" y="0"/>
                    <a:pt x="180" y="0"/>
                  </a:cubicBezTo>
                  <a:close/>
                  <a:moveTo>
                    <a:pt x="340" y="0"/>
                  </a:moveTo>
                  <a:cubicBezTo>
                    <a:pt x="338" y="0"/>
                    <a:pt x="336" y="1"/>
                    <a:pt x="336" y="4"/>
                  </a:cubicBezTo>
                  <a:cubicBezTo>
                    <a:pt x="336" y="6"/>
                    <a:pt x="338" y="8"/>
                    <a:pt x="340" y="8"/>
                  </a:cubicBezTo>
                  <a:cubicBezTo>
                    <a:pt x="342" y="8"/>
                    <a:pt x="344" y="6"/>
                    <a:pt x="344" y="4"/>
                  </a:cubicBezTo>
                  <a:cubicBezTo>
                    <a:pt x="344" y="1"/>
                    <a:pt x="342" y="0"/>
                    <a:pt x="340" y="0"/>
                  </a:cubicBezTo>
                  <a:close/>
                  <a:moveTo>
                    <a:pt x="228" y="0"/>
                  </a:moveTo>
                  <a:cubicBezTo>
                    <a:pt x="226" y="0"/>
                    <a:pt x="224" y="1"/>
                    <a:pt x="224" y="4"/>
                  </a:cubicBezTo>
                  <a:cubicBezTo>
                    <a:pt x="224" y="6"/>
                    <a:pt x="226" y="8"/>
                    <a:pt x="228" y="8"/>
                  </a:cubicBezTo>
                  <a:cubicBezTo>
                    <a:pt x="230" y="8"/>
                    <a:pt x="232" y="6"/>
                    <a:pt x="232" y="4"/>
                  </a:cubicBezTo>
                  <a:cubicBezTo>
                    <a:pt x="232" y="1"/>
                    <a:pt x="230" y="0"/>
                    <a:pt x="228" y="0"/>
                  </a:cubicBezTo>
                  <a:close/>
                  <a:moveTo>
                    <a:pt x="356" y="0"/>
                  </a:moveTo>
                  <a:cubicBezTo>
                    <a:pt x="354" y="0"/>
                    <a:pt x="352" y="1"/>
                    <a:pt x="352" y="4"/>
                  </a:cubicBezTo>
                  <a:cubicBezTo>
                    <a:pt x="352" y="6"/>
                    <a:pt x="354" y="8"/>
                    <a:pt x="356" y="8"/>
                  </a:cubicBezTo>
                  <a:cubicBezTo>
                    <a:pt x="358" y="8"/>
                    <a:pt x="360" y="6"/>
                    <a:pt x="360" y="4"/>
                  </a:cubicBezTo>
                  <a:cubicBezTo>
                    <a:pt x="360" y="1"/>
                    <a:pt x="358" y="0"/>
                    <a:pt x="356" y="0"/>
                  </a:cubicBezTo>
                  <a:close/>
                  <a:moveTo>
                    <a:pt x="388" y="0"/>
                  </a:moveTo>
                  <a:cubicBezTo>
                    <a:pt x="386" y="0"/>
                    <a:pt x="384" y="1"/>
                    <a:pt x="384" y="4"/>
                  </a:cubicBezTo>
                  <a:cubicBezTo>
                    <a:pt x="384" y="6"/>
                    <a:pt x="386" y="8"/>
                    <a:pt x="388" y="8"/>
                  </a:cubicBezTo>
                  <a:cubicBezTo>
                    <a:pt x="390" y="8"/>
                    <a:pt x="392" y="6"/>
                    <a:pt x="392" y="4"/>
                  </a:cubicBezTo>
                  <a:cubicBezTo>
                    <a:pt x="392" y="1"/>
                    <a:pt x="390" y="0"/>
                    <a:pt x="388" y="0"/>
                  </a:cubicBezTo>
                  <a:close/>
                  <a:moveTo>
                    <a:pt x="404" y="0"/>
                  </a:moveTo>
                  <a:cubicBezTo>
                    <a:pt x="402" y="0"/>
                    <a:pt x="400" y="1"/>
                    <a:pt x="400" y="4"/>
                  </a:cubicBezTo>
                  <a:cubicBezTo>
                    <a:pt x="400" y="6"/>
                    <a:pt x="402" y="8"/>
                    <a:pt x="404" y="8"/>
                  </a:cubicBezTo>
                  <a:cubicBezTo>
                    <a:pt x="406" y="8"/>
                    <a:pt x="408" y="6"/>
                    <a:pt x="408" y="4"/>
                  </a:cubicBezTo>
                  <a:cubicBezTo>
                    <a:pt x="408" y="1"/>
                    <a:pt x="406" y="0"/>
                    <a:pt x="404" y="0"/>
                  </a:cubicBezTo>
                  <a:close/>
                  <a:moveTo>
                    <a:pt x="420" y="0"/>
                  </a:moveTo>
                  <a:cubicBezTo>
                    <a:pt x="418" y="0"/>
                    <a:pt x="416" y="1"/>
                    <a:pt x="416" y="4"/>
                  </a:cubicBezTo>
                  <a:cubicBezTo>
                    <a:pt x="416" y="6"/>
                    <a:pt x="418" y="8"/>
                    <a:pt x="420" y="8"/>
                  </a:cubicBezTo>
                  <a:cubicBezTo>
                    <a:pt x="422" y="8"/>
                    <a:pt x="424" y="6"/>
                    <a:pt x="424" y="4"/>
                  </a:cubicBezTo>
                  <a:cubicBezTo>
                    <a:pt x="424" y="1"/>
                    <a:pt x="422" y="0"/>
                    <a:pt x="420" y="0"/>
                  </a:cubicBezTo>
                  <a:close/>
                  <a:moveTo>
                    <a:pt x="372" y="0"/>
                  </a:moveTo>
                  <a:cubicBezTo>
                    <a:pt x="370" y="0"/>
                    <a:pt x="368" y="1"/>
                    <a:pt x="368" y="4"/>
                  </a:cubicBezTo>
                  <a:cubicBezTo>
                    <a:pt x="368" y="6"/>
                    <a:pt x="370" y="8"/>
                    <a:pt x="372" y="8"/>
                  </a:cubicBezTo>
                  <a:cubicBezTo>
                    <a:pt x="374" y="8"/>
                    <a:pt x="376" y="6"/>
                    <a:pt x="376" y="4"/>
                  </a:cubicBezTo>
                  <a:cubicBezTo>
                    <a:pt x="376" y="1"/>
                    <a:pt x="374" y="0"/>
                    <a:pt x="372" y="0"/>
                  </a:cubicBezTo>
                  <a:close/>
                  <a:moveTo>
                    <a:pt x="260" y="0"/>
                  </a:moveTo>
                  <a:cubicBezTo>
                    <a:pt x="258" y="0"/>
                    <a:pt x="256" y="1"/>
                    <a:pt x="256" y="4"/>
                  </a:cubicBezTo>
                  <a:cubicBezTo>
                    <a:pt x="256" y="6"/>
                    <a:pt x="258" y="8"/>
                    <a:pt x="260" y="8"/>
                  </a:cubicBezTo>
                  <a:cubicBezTo>
                    <a:pt x="262" y="8"/>
                    <a:pt x="264" y="6"/>
                    <a:pt x="264" y="4"/>
                  </a:cubicBezTo>
                  <a:cubicBezTo>
                    <a:pt x="264" y="1"/>
                    <a:pt x="262" y="0"/>
                    <a:pt x="260" y="0"/>
                  </a:cubicBezTo>
                  <a:close/>
                  <a:moveTo>
                    <a:pt x="276" y="0"/>
                  </a:moveTo>
                  <a:cubicBezTo>
                    <a:pt x="274" y="0"/>
                    <a:pt x="272" y="1"/>
                    <a:pt x="272" y="4"/>
                  </a:cubicBezTo>
                  <a:cubicBezTo>
                    <a:pt x="272" y="6"/>
                    <a:pt x="274" y="8"/>
                    <a:pt x="276" y="8"/>
                  </a:cubicBezTo>
                  <a:cubicBezTo>
                    <a:pt x="278" y="8"/>
                    <a:pt x="280" y="6"/>
                    <a:pt x="280" y="4"/>
                  </a:cubicBezTo>
                  <a:cubicBezTo>
                    <a:pt x="280" y="1"/>
                    <a:pt x="278" y="0"/>
                    <a:pt x="276" y="0"/>
                  </a:cubicBezTo>
                  <a:close/>
                  <a:moveTo>
                    <a:pt x="244" y="0"/>
                  </a:moveTo>
                  <a:cubicBezTo>
                    <a:pt x="242" y="0"/>
                    <a:pt x="240" y="1"/>
                    <a:pt x="240" y="4"/>
                  </a:cubicBezTo>
                  <a:cubicBezTo>
                    <a:pt x="240" y="6"/>
                    <a:pt x="242" y="8"/>
                    <a:pt x="244" y="8"/>
                  </a:cubicBezTo>
                  <a:cubicBezTo>
                    <a:pt x="246" y="8"/>
                    <a:pt x="248" y="6"/>
                    <a:pt x="248" y="4"/>
                  </a:cubicBezTo>
                  <a:cubicBezTo>
                    <a:pt x="248" y="1"/>
                    <a:pt x="246" y="0"/>
                    <a:pt x="244" y="0"/>
                  </a:cubicBezTo>
                  <a:close/>
                  <a:moveTo>
                    <a:pt x="324" y="0"/>
                  </a:moveTo>
                  <a:cubicBezTo>
                    <a:pt x="322" y="0"/>
                    <a:pt x="320" y="1"/>
                    <a:pt x="320" y="4"/>
                  </a:cubicBezTo>
                  <a:cubicBezTo>
                    <a:pt x="320" y="6"/>
                    <a:pt x="322" y="8"/>
                    <a:pt x="324" y="8"/>
                  </a:cubicBezTo>
                  <a:cubicBezTo>
                    <a:pt x="326" y="8"/>
                    <a:pt x="328" y="6"/>
                    <a:pt x="328" y="4"/>
                  </a:cubicBezTo>
                  <a:cubicBezTo>
                    <a:pt x="328" y="1"/>
                    <a:pt x="326" y="0"/>
                    <a:pt x="324" y="0"/>
                  </a:cubicBezTo>
                  <a:close/>
                  <a:moveTo>
                    <a:pt x="308" y="0"/>
                  </a:moveTo>
                  <a:cubicBezTo>
                    <a:pt x="306" y="0"/>
                    <a:pt x="304" y="1"/>
                    <a:pt x="304" y="4"/>
                  </a:cubicBezTo>
                  <a:cubicBezTo>
                    <a:pt x="304" y="6"/>
                    <a:pt x="306" y="8"/>
                    <a:pt x="308" y="8"/>
                  </a:cubicBezTo>
                  <a:cubicBezTo>
                    <a:pt x="310" y="8"/>
                    <a:pt x="312" y="6"/>
                    <a:pt x="312" y="4"/>
                  </a:cubicBezTo>
                  <a:cubicBezTo>
                    <a:pt x="312" y="1"/>
                    <a:pt x="310" y="0"/>
                    <a:pt x="308" y="0"/>
                  </a:cubicBezTo>
                  <a:close/>
                  <a:moveTo>
                    <a:pt x="292" y="0"/>
                  </a:moveTo>
                  <a:cubicBezTo>
                    <a:pt x="290" y="0"/>
                    <a:pt x="288" y="1"/>
                    <a:pt x="288" y="4"/>
                  </a:cubicBezTo>
                  <a:cubicBezTo>
                    <a:pt x="288" y="6"/>
                    <a:pt x="290" y="8"/>
                    <a:pt x="292" y="8"/>
                  </a:cubicBezTo>
                  <a:cubicBezTo>
                    <a:pt x="294" y="8"/>
                    <a:pt x="296" y="6"/>
                    <a:pt x="296" y="4"/>
                  </a:cubicBezTo>
                  <a:cubicBezTo>
                    <a:pt x="296" y="1"/>
                    <a:pt x="294" y="0"/>
                    <a:pt x="292" y="0"/>
                  </a:cubicBez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2" name="Oval 1148"/>
            <p:cNvSpPr>
              <a:spLocks noChangeArrowheads="1"/>
            </p:cNvSpPr>
            <p:nvPr/>
          </p:nvSpPr>
          <p:spPr bwMode="auto">
            <a:xfrm>
              <a:off x="1568054" y="4105276"/>
              <a:ext cx="429816" cy="431006"/>
            </a:xfrm>
            <a:prstGeom prst="ellipse">
              <a:avLst/>
            </a:prstGeom>
            <a:solidFill>
              <a:srgbClr val="7030A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7" name="Freeform 1153"/>
            <p:cNvSpPr>
              <a:spLocks/>
            </p:cNvSpPr>
            <p:nvPr/>
          </p:nvSpPr>
          <p:spPr bwMode="auto">
            <a:xfrm>
              <a:off x="622697" y="4167188"/>
              <a:ext cx="309563" cy="307181"/>
            </a:xfrm>
            <a:custGeom>
              <a:avLst/>
              <a:gdLst>
                <a:gd name="T0" fmla="*/ 16 w 130"/>
                <a:gd name="T1" fmla="*/ 93 h 129"/>
                <a:gd name="T2" fmla="*/ 93 w 130"/>
                <a:gd name="T3" fmla="*/ 114 h 129"/>
                <a:gd name="T4" fmla="*/ 114 w 130"/>
                <a:gd name="T5" fmla="*/ 36 h 129"/>
                <a:gd name="T6" fmla="*/ 37 w 130"/>
                <a:gd name="T7" fmla="*/ 16 h 129"/>
                <a:gd name="T8" fmla="*/ 16 w 130"/>
                <a:gd name="T9" fmla="*/ 93 h 129"/>
              </a:gdLst>
              <a:ahLst/>
              <a:cxnLst>
                <a:cxn ang="0">
                  <a:pos x="T0" y="T1"/>
                </a:cxn>
                <a:cxn ang="0">
                  <a:pos x="T2" y="T3"/>
                </a:cxn>
                <a:cxn ang="0">
                  <a:pos x="T4" y="T5"/>
                </a:cxn>
                <a:cxn ang="0">
                  <a:pos x="T6" y="T7"/>
                </a:cxn>
                <a:cxn ang="0">
                  <a:pos x="T8" y="T9"/>
                </a:cxn>
              </a:cxnLst>
              <a:rect l="0" t="0" r="r" b="b"/>
              <a:pathLst>
                <a:path w="130" h="129">
                  <a:moveTo>
                    <a:pt x="16" y="93"/>
                  </a:moveTo>
                  <a:cubicBezTo>
                    <a:pt x="32" y="120"/>
                    <a:pt x="66" y="129"/>
                    <a:pt x="93" y="114"/>
                  </a:cubicBezTo>
                  <a:cubicBezTo>
                    <a:pt x="120" y="98"/>
                    <a:pt x="130" y="63"/>
                    <a:pt x="114" y="36"/>
                  </a:cubicBezTo>
                  <a:cubicBezTo>
                    <a:pt x="98" y="9"/>
                    <a:pt x="64" y="0"/>
                    <a:pt x="37" y="16"/>
                  </a:cubicBezTo>
                  <a:cubicBezTo>
                    <a:pt x="10" y="31"/>
                    <a:pt x="0" y="66"/>
                    <a:pt x="16" y="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8" name="Freeform 1154"/>
            <p:cNvSpPr>
              <a:spLocks noEditPoints="1"/>
            </p:cNvSpPr>
            <p:nvPr/>
          </p:nvSpPr>
          <p:spPr bwMode="auto">
            <a:xfrm>
              <a:off x="613172" y="4176713"/>
              <a:ext cx="328613" cy="288131"/>
            </a:xfrm>
            <a:custGeom>
              <a:avLst/>
              <a:gdLst>
                <a:gd name="T0" fmla="*/ 69 w 138"/>
                <a:gd name="T1" fmla="*/ 121 h 121"/>
                <a:gd name="T2" fmla="*/ 69 w 138"/>
                <a:gd name="T3" fmla="*/ 121 h 121"/>
                <a:gd name="T4" fmla="*/ 16 w 138"/>
                <a:gd name="T5" fmla="*/ 91 h 121"/>
                <a:gd name="T6" fmla="*/ 39 w 138"/>
                <a:gd name="T7" fmla="*/ 8 h 121"/>
                <a:gd name="T8" fmla="*/ 69 w 138"/>
                <a:gd name="T9" fmla="*/ 0 h 121"/>
                <a:gd name="T10" fmla="*/ 122 w 138"/>
                <a:gd name="T11" fmla="*/ 30 h 121"/>
                <a:gd name="T12" fmla="*/ 99 w 138"/>
                <a:gd name="T13" fmla="*/ 113 h 121"/>
                <a:gd name="T14" fmla="*/ 69 w 138"/>
                <a:gd name="T15" fmla="*/ 121 h 121"/>
                <a:gd name="T16" fmla="*/ 69 w 138"/>
                <a:gd name="T17" fmla="*/ 8 h 121"/>
                <a:gd name="T18" fmla="*/ 43 w 138"/>
                <a:gd name="T19" fmla="*/ 15 h 121"/>
                <a:gd name="T20" fmla="*/ 23 w 138"/>
                <a:gd name="T21" fmla="*/ 87 h 121"/>
                <a:gd name="T22" fmla="*/ 69 w 138"/>
                <a:gd name="T23" fmla="*/ 113 h 121"/>
                <a:gd name="T24" fmla="*/ 69 w 138"/>
                <a:gd name="T25" fmla="*/ 113 h 121"/>
                <a:gd name="T26" fmla="*/ 95 w 138"/>
                <a:gd name="T27" fmla="*/ 106 h 121"/>
                <a:gd name="T28" fmla="*/ 115 w 138"/>
                <a:gd name="T29" fmla="*/ 34 h 121"/>
                <a:gd name="T30" fmla="*/ 69 w 138"/>
                <a:gd name="T31"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8" h="121">
                  <a:moveTo>
                    <a:pt x="69" y="121"/>
                  </a:moveTo>
                  <a:cubicBezTo>
                    <a:pt x="69" y="121"/>
                    <a:pt x="69" y="121"/>
                    <a:pt x="69" y="121"/>
                  </a:cubicBezTo>
                  <a:cubicBezTo>
                    <a:pt x="47" y="121"/>
                    <a:pt x="27" y="110"/>
                    <a:pt x="16" y="91"/>
                  </a:cubicBezTo>
                  <a:cubicBezTo>
                    <a:pt x="0" y="62"/>
                    <a:pt x="10" y="25"/>
                    <a:pt x="39" y="8"/>
                  </a:cubicBezTo>
                  <a:cubicBezTo>
                    <a:pt x="48" y="3"/>
                    <a:pt x="58" y="0"/>
                    <a:pt x="69" y="0"/>
                  </a:cubicBezTo>
                  <a:cubicBezTo>
                    <a:pt x="91" y="0"/>
                    <a:pt x="111" y="12"/>
                    <a:pt x="122" y="30"/>
                  </a:cubicBezTo>
                  <a:cubicBezTo>
                    <a:pt x="138" y="59"/>
                    <a:pt x="128" y="97"/>
                    <a:pt x="99" y="113"/>
                  </a:cubicBezTo>
                  <a:cubicBezTo>
                    <a:pt x="90" y="119"/>
                    <a:pt x="80" y="121"/>
                    <a:pt x="69" y="121"/>
                  </a:cubicBezTo>
                  <a:close/>
                  <a:moveTo>
                    <a:pt x="69" y="8"/>
                  </a:moveTo>
                  <a:cubicBezTo>
                    <a:pt x="60" y="8"/>
                    <a:pt x="51" y="10"/>
                    <a:pt x="43" y="15"/>
                  </a:cubicBezTo>
                  <a:cubicBezTo>
                    <a:pt x="17" y="30"/>
                    <a:pt x="9" y="62"/>
                    <a:pt x="23" y="87"/>
                  </a:cubicBezTo>
                  <a:cubicBezTo>
                    <a:pt x="33" y="103"/>
                    <a:pt x="50" y="113"/>
                    <a:pt x="69" y="113"/>
                  </a:cubicBezTo>
                  <a:cubicBezTo>
                    <a:pt x="69" y="113"/>
                    <a:pt x="69" y="113"/>
                    <a:pt x="69" y="113"/>
                  </a:cubicBezTo>
                  <a:cubicBezTo>
                    <a:pt x="78" y="113"/>
                    <a:pt x="87" y="111"/>
                    <a:pt x="95" y="106"/>
                  </a:cubicBezTo>
                  <a:cubicBezTo>
                    <a:pt x="120" y="92"/>
                    <a:pt x="129" y="60"/>
                    <a:pt x="115" y="34"/>
                  </a:cubicBezTo>
                  <a:cubicBezTo>
                    <a:pt x="105" y="18"/>
                    <a:pt x="88" y="8"/>
                    <a:pt x="69" y="8"/>
                  </a:cubicBezTo>
                  <a:close/>
                </a:path>
              </a:pathLst>
            </a:custGeom>
            <a:solidFill>
              <a:srgbClr val="7030A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51" name="Freeform 1167"/>
            <p:cNvSpPr>
              <a:spLocks noEditPoints="1"/>
            </p:cNvSpPr>
            <p:nvPr/>
          </p:nvSpPr>
          <p:spPr bwMode="auto">
            <a:xfrm>
              <a:off x="1672829" y="4202907"/>
              <a:ext cx="220266" cy="250031"/>
            </a:xfrm>
            <a:custGeom>
              <a:avLst/>
              <a:gdLst>
                <a:gd name="T0" fmla="*/ 90 w 93"/>
                <a:gd name="T1" fmla="*/ 4 h 105"/>
                <a:gd name="T2" fmla="*/ 79 w 93"/>
                <a:gd name="T3" fmla="*/ 4 h 105"/>
                <a:gd name="T4" fmla="*/ 76 w 93"/>
                <a:gd name="T5" fmla="*/ 0 h 105"/>
                <a:gd name="T6" fmla="*/ 20 w 93"/>
                <a:gd name="T7" fmla="*/ 0 h 105"/>
                <a:gd name="T8" fmla="*/ 17 w 93"/>
                <a:gd name="T9" fmla="*/ 4 h 105"/>
                <a:gd name="T10" fmla="*/ 3 w 93"/>
                <a:gd name="T11" fmla="*/ 4 h 105"/>
                <a:gd name="T12" fmla="*/ 0 w 93"/>
                <a:gd name="T13" fmla="*/ 7 h 105"/>
                <a:gd name="T14" fmla="*/ 0 w 93"/>
                <a:gd name="T15" fmla="*/ 20 h 105"/>
                <a:gd name="T16" fmla="*/ 42 w 93"/>
                <a:gd name="T17" fmla="*/ 59 h 105"/>
                <a:gd name="T18" fmla="*/ 42 w 93"/>
                <a:gd name="T19" fmla="*/ 80 h 105"/>
                <a:gd name="T20" fmla="*/ 25 w 93"/>
                <a:gd name="T21" fmla="*/ 85 h 105"/>
                <a:gd name="T22" fmla="*/ 23 w 93"/>
                <a:gd name="T23" fmla="*/ 87 h 105"/>
                <a:gd name="T24" fmla="*/ 23 w 93"/>
                <a:gd name="T25" fmla="*/ 90 h 105"/>
                <a:gd name="T26" fmla="*/ 20 w 93"/>
                <a:gd name="T27" fmla="*/ 93 h 105"/>
                <a:gd name="T28" fmla="*/ 17 w 93"/>
                <a:gd name="T29" fmla="*/ 96 h 105"/>
                <a:gd name="T30" fmla="*/ 17 w 93"/>
                <a:gd name="T31" fmla="*/ 101 h 105"/>
                <a:gd name="T32" fmla="*/ 20 w 93"/>
                <a:gd name="T33" fmla="*/ 105 h 105"/>
                <a:gd name="T34" fmla="*/ 73 w 93"/>
                <a:gd name="T35" fmla="*/ 105 h 105"/>
                <a:gd name="T36" fmla="*/ 76 w 93"/>
                <a:gd name="T37" fmla="*/ 101 h 105"/>
                <a:gd name="T38" fmla="*/ 76 w 93"/>
                <a:gd name="T39" fmla="*/ 96 h 105"/>
                <a:gd name="T40" fmla="*/ 73 w 93"/>
                <a:gd name="T41" fmla="*/ 93 h 105"/>
                <a:gd name="T42" fmla="*/ 70 w 93"/>
                <a:gd name="T43" fmla="*/ 90 h 105"/>
                <a:gd name="T44" fmla="*/ 70 w 93"/>
                <a:gd name="T45" fmla="*/ 87 h 105"/>
                <a:gd name="T46" fmla="*/ 68 w 93"/>
                <a:gd name="T47" fmla="*/ 85 h 105"/>
                <a:gd name="T48" fmla="*/ 52 w 93"/>
                <a:gd name="T49" fmla="*/ 80 h 105"/>
                <a:gd name="T50" fmla="*/ 52 w 93"/>
                <a:gd name="T51" fmla="*/ 59 h 105"/>
                <a:gd name="T52" fmla="*/ 93 w 93"/>
                <a:gd name="T53" fmla="*/ 20 h 105"/>
                <a:gd name="T54" fmla="*/ 93 w 93"/>
                <a:gd name="T55" fmla="*/ 7 h 105"/>
                <a:gd name="T56" fmla="*/ 90 w 93"/>
                <a:gd name="T57" fmla="*/ 4 h 105"/>
                <a:gd name="T58" fmla="*/ 6 w 93"/>
                <a:gd name="T59" fmla="*/ 18 h 105"/>
                <a:gd name="T60" fmla="*/ 6 w 93"/>
                <a:gd name="T61" fmla="*/ 14 h 105"/>
                <a:gd name="T62" fmla="*/ 10 w 93"/>
                <a:gd name="T63" fmla="*/ 11 h 105"/>
                <a:gd name="T64" fmla="*/ 18 w 93"/>
                <a:gd name="T65" fmla="*/ 11 h 105"/>
                <a:gd name="T66" fmla="*/ 23 w 93"/>
                <a:gd name="T67" fmla="*/ 39 h 105"/>
                <a:gd name="T68" fmla="*/ 6 w 93"/>
                <a:gd name="T69" fmla="*/ 18 h 105"/>
                <a:gd name="T70" fmla="*/ 87 w 93"/>
                <a:gd name="T71" fmla="*/ 18 h 105"/>
                <a:gd name="T72" fmla="*/ 70 w 93"/>
                <a:gd name="T73" fmla="*/ 39 h 105"/>
                <a:gd name="T74" fmla="*/ 76 w 93"/>
                <a:gd name="T75" fmla="*/ 11 h 105"/>
                <a:gd name="T76" fmla="*/ 84 w 93"/>
                <a:gd name="T77" fmla="*/ 11 h 105"/>
                <a:gd name="T78" fmla="*/ 87 w 93"/>
                <a:gd name="T79" fmla="*/ 14 h 105"/>
                <a:gd name="T80" fmla="*/ 87 w 93"/>
                <a:gd name="T81" fmla="*/ 1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 h="105">
                  <a:moveTo>
                    <a:pt x="90" y="4"/>
                  </a:moveTo>
                  <a:cubicBezTo>
                    <a:pt x="79" y="4"/>
                    <a:pt x="79" y="4"/>
                    <a:pt x="79" y="4"/>
                  </a:cubicBezTo>
                  <a:cubicBezTo>
                    <a:pt x="77" y="4"/>
                    <a:pt x="76" y="2"/>
                    <a:pt x="76" y="0"/>
                  </a:cubicBezTo>
                  <a:cubicBezTo>
                    <a:pt x="20" y="0"/>
                    <a:pt x="20" y="0"/>
                    <a:pt x="20" y="0"/>
                  </a:cubicBezTo>
                  <a:cubicBezTo>
                    <a:pt x="19" y="0"/>
                    <a:pt x="17" y="2"/>
                    <a:pt x="17" y="4"/>
                  </a:cubicBezTo>
                  <a:cubicBezTo>
                    <a:pt x="3" y="4"/>
                    <a:pt x="3" y="4"/>
                    <a:pt x="3" y="4"/>
                  </a:cubicBezTo>
                  <a:cubicBezTo>
                    <a:pt x="1" y="4"/>
                    <a:pt x="0" y="5"/>
                    <a:pt x="0" y="7"/>
                  </a:cubicBezTo>
                  <a:cubicBezTo>
                    <a:pt x="0" y="20"/>
                    <a:pt x="0" y="20"/>
                    <a:pt x="0" y="20"/>
                  </a:cubicBezTo>
                  <a:cubicBezTo>
                    <a:pt x="0" y="38"/>
                    <a:pt x="29" y="54"/>
                    <a:pt x="42" y="59"/>
                  </a:cubicBezTo>
                  <a:cubicBezTo>
                    <a:pt x="42" y="80"/>
                    <a:pt x="42" y="80"/>
                    <a:pt x="42" y="80"/>
                  </a:cubicBezTo>
                  <a:cubicBezTo>
                    <a:pt x="42" y="80"/>
                    <a:pt x="32" y="81"/>
                    <a:pt x="25" y="85"/>
                  </a:cubicBezTo>
                  <a:cubicBezTo>
                    <a:pt x="24" y="85"/>
                    <a:pt x="23" y="86"/>
                    <a:pt x="23" y="87"/>
                  </a:cubicBezTo>
                  <a:cubicBezTo>
                    <a:pt x="23" y="90"/>
                    <a:pt x="23" y="90"/>
                    <a:pt x="23" y="90"/>
                  </a:cubicBezTo>
                  <a:cubicBezTo>
                    <a:pt x="23" y="91"/>
                    <a:pt x="22" y="93"/>
                    <a:pt x="20" y="93"/>
                  </a:cubicBezTo>
                  <a:cubicBezTo>
                    <a:pt x="19" y="93"/>
                    <a:pt x="17" y="94"/>
                    <a:pt x="17" y="96"/>
                  </a:cubicBezTo>
                  <a:cubicBezTo>
                    <a:pt x="17" y="101"/>
                    <a:pt x="17" y="101"/>
                    <a:pt x="17" y="101"/>
                  </a:cubicBezTo>
                  <a:cubicBezTo>
                    <a:pt x="17" y="103"/>
                    <a:pt x="19" y="105"/>
                    <a:pt x="20" y="105"/>
                  </a:cubicBezTo>
                  <a:cubicBezTo>
                    <a:pt x="73" y="105"/>
                    <a:pt x="73" y="105"/>
                    <a:pt x="73" y="105"/>
                  </a:cubicBezTo>
                  <a:cubicBezTo>
                    <a:pt x="75" y="105"/>
                    <a:pt x="76" y="103"/>
                    <a:pt x="76" y="101"/>
                  </a:cubicBezTo>
                  <a:cubicBezTo>
                    <a:pt x="76" y="96"/>
                    <a:pt x="76" y="96"/>
                    <a:pt x="76" y="96"/>
                  </a:cubicBezTo>
                  <a:cubicBezTo>
                    <a:pt x="76" y="94"/>
                    <a:pt x="75" y="93"/>
                    <a:pt x="73" y="93"/>
                  </a:cubicBezTo>
                  <a:cubicBezTo>
                    <a:pt x="71" y="93"/>
                    <a:pt x="70" y="91"/>
                    <a:pt x="70" y="90"/>
                  </a:cubicBezTo>
                  <a:cubicBezTo>
                    <a:pt x="70" y="87"/>
                    <a:pt x="70" y="87"/>
                    <a:pt x="70" y="87"/>
                  </a:cubicBezTo>
                  <a:cubicBezTo>
                    <a:pt x="70" y="86"/>
                    <a:pt x="69" y="85"/>
                    <a:pt x="68" y="85"/>
                  </a:cubicBezTo>
                  <a:cubicBezTo>
                    <a:pt x="61" y="81"/>
                    <a:pt x="52" y="80"/>
                    <a:pt x="52" y="80"/>
                  </a:cubicBezTo>
                  <a:cubicBezTo>
                    <a:pt x="52" y="59"/>
                    <a:pt x="52" y="59"/>
                    <a:pt x="52" y="59"/>
                  </a:cubicBezTo>
                  <a:cubicBezTo>
                    <a:pt x="64" y="54"/>
                    <a:pt x="93" y="38"/>
                    <a:pt x="93" y="20"/>
                  </a:cubicBezTo>
                  <a:cubicBezTo>
                    <a:pt x="93" y="7"/>
                    <a:pt x="93" y="7"/>
                    <a:pt x="93" y="7"/>
                  </a:cubicBezTo>
                  <a:cubicBezTo>
                    <a:pt x="93" y="5"/>
                    <a:pt x="92" y="4"/>
                    <a:pt x="90" y="4"/>
                  </a:cubicBezTo>
                  <a:close/>
                  <a:moveTo>
                    <a:pt x="6" y="18"/>
                  </a:moveTo>
                  <a:cubicBezTo>
                    <a:pt x="6" y="14"/>
                    <a:pt x="6" y="14"/>
                    <a:pt x="6" y="14"/>
                  </a:cubicBezTo>
                  <a:cubicBezTo>
                    <a:pt x="6" y="12"/>
                    <a:pt x="8" y="11"/>
                    <a:pt x="10" y="11"/>
                  </a:cubicBezTo>
                  <a:cubicBezTo>
                    <a:pt x="18" y="11"/>
                    <a:pt x="18" y="11"/>
                    <a:pt x="18" y="11"/>
                  </a:cubicBezTo>
                  <a:cubicBezTo>
                    <a:pt x="18" y="11"/>
                    <a:pt x="18" y="30"/>
                    <a:pt x="23" y="39"/>
                  </a:cubicBezTo>
                  <a:cubicBezTo>
                    <a:pt x="23" y="39"/>
                    <a:pt x="6" y="32"/>
                    <a:pt x="6" y="18"/>
                  </a:cubicBezTo>
                  <a:close/>
                  <a:moveTo>
                    <a:pt x="87" y="18"/>
                  </a:moveTo>
                  <a:cubicBezTo>
                    <a:pt x="87" y="32"/>
                    <a:pt x="70" y="39"/>
                    <a:pt x="70" y="39"/>
                  </a:cubicBezTo>
                  <a:cubicBezTo>
                    <a:pt x="75" y="30"/>
                    <a:pt x="76" y="11"/>
                    <a:pt x="76" y="11"/>
                  </a:cubicBezTo>
                  <a:cubicBezTo>
                    <a:pt x="84" y="11"/>
                    <a:pt x="84" y="11"/>
                    <a:pt x="84" y="11"/>
                  </a:cubicBezTo>
                  <a:cubicBezTo>
                    <a:pt x="86" y="11"/>
                    <a:pt x="87" y="12"/>
                    <a:pt x="87" y="14"/>
                  </a:cubicBezTo>
                  <a:lnTo>
                    <a:pt x="87" y="1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sp>
        <p:nvSpPr>
          <p:cNvPr id="52" name="Rectangle 51">
            <a:extLst>
              <a:ext uri="{C183D7F6-B498-43B3-948B-1728B52AA6E4}">
                <adec:decorative xmlns:adec="http://schemas.microsoft.com/office/drawing/2017/decorative" val="1"/>
              </a:ext>
            </a:extLst>
          </p:cNvPr>
          <p:cNvSpPr/>
          <p:nvPr/>
        </p:nvSpPr>
        <p:spPr>
          <a:xfrm>
            <a:off x="0" y="361013"/>
            <a:ext cx="373627" cy="2968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CFCFC"/>
              </a:solidFill>
              <a:effectLst/>
              <a:uLnTx/>
              <a:uFillTx/>
              <a:latin typeface="Tahoma"/>
              <a:ea typeface="+mn-ea"/>
              <a:cs typeface="+mn-cs"/>
            </a:endParaRPr>
          </a:p>
        </p:txBody>
      </p:sp>
      <p:cxnSp>
        <p:nvCxnSpPr>
          <p:cNvPr id="55" name="Straight Connector 54">
            <a:extLst>
              <a:ext uri="{C183D7F6-B498-43B3-948B-1728B52AA6E4}">
                <adec:decorative xmlns:adec="http://schemas.microsoft.com/office/drawing/2017/decorative" val="1"/>
              </a:ext>
            </a:extLst>
          </p:cNvPr>
          <p:cNvCxnSpPr/>
          <p:nvPr/>
        </p:nvCxnSpPr>
        <p:spPr>
          <a:xfrm>
            <a:off x="10668000" y="6439987"/>
            <a:ext cx="1524000"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6607FAD2-9B2D-64D4-CB74-C405DC3E9DA5}"/>
              </a:ext>
            </a:extLst>
          </p:cNvPr>
          <p:cNvGrpSpPr/>
          <p:nvPr/>
        </p:nvGrpSpPr>
        <p:grpSpPr>
          <a:xfrm>
            <a:off x="583070" y="1176476"/>
            <a:ext cx="9972234" cy="574675"/>
            <a:chOff x="583070" y="1176476"/>
            <a:chExt cx="9972234" cy="574675"/>
          </a:xfrm>
        </p:grpSpPr>
        <p:sp>
          <p:nvSpPr>
            <p:cNvPr id="58" name="TextBox 57">
              <a:extLst>
                <a:ext uri="{FF2B5EF4-FFF2-40B4-BE49-F238E27FC236}">
                  <a16:creationId xmlns:a16="http://schemas.microsoft.com/office/drawing/2014/main" id="{976F4236-165D-458F-B1E5-E2584061AB97}"/>
                </a:ext>
              </a:extLst>
            </p:cNvPr>
            <p:cNvSpPr txBox="1">
              <a:spLocks/>
            </p:cNvSpPr>
            <p:nvPr/>
          </p:nvSpPr>
          <p:spPr>
            <a:xfrm>
              <a:off x="2616874" y="1334195"/>
              <a:ext cx="1215507"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FFC000"/>
                  </a:solidFill>
                  <a:effectLst/>
                  <a:uLnTx/>
                  <a:uFillTx/>
                  <a:latin typeface="Poppins" panose="02000000000000000000" pitchFamily="2" charset="0"/>
                  <a:ea typeface="+mn-ea"/>
                  <a:cs typeface="Poppins" panose="02000000000000000000" pitchFamily="2" charset="0"/>
                </a:rPr>
                <a:t>Now </a:t>
              </a:r>
              <a:r>
                <a:rPr kumimoji="0" lang="en-US" sz="1600" b="0" i="0" u="none" strike="noStrike" kern="1200" cap="none" spc="-31" normalizeH="0" baseline="0" noProof="0">
                  <a:ln>
                    <a:noFill/>
                  </a:ln>
                  <a:solidFill>
                    <a:srgbClr val="FFC000"/>
                  </a:solidFill>
                  <a:effectLst/>
                  <a:uLnTx/>
                  <a:uFillTx/>
                  <a:latin typeface="Poppins" panose="02000000000000000000" pitchFamily="2" charset="0"/>
                  <a:ea typeface="+mn-ea"/>
                  <a:cs typeface="Poppins" panose="02000000000000000000" pitchFamily="2" charset="0"/>
                </a:rPr>
                <a:t>–</a:t>
              </a:r>
              <a:r>
                <a:rPr kumimoji="0" lang="en-US" sz="1600" b="1" i="0" u="none" strike="noStrike" kern="1200" cap="none" spc="-31" normalizeH="0" baseline="0" noProof="0">
                  <a:ln>
                    <a:noFill/>
                  </a:ln>
                  <a:solidFill>
                    <a:srgbClr val="FFC000"/>
                  </a:solidFill>
                  <a:effectLst/>
                  <a:uLnTx/>
                  <a:uFillTx/>
                  <a:latin typeface="Poppins" panose="02000000000000000000" pitchFamily="2" charset="0"/>
                  <a:ea typeface="+mn-ea"/>
                  <a:cs typeface="Poppins" panose="02000000000000000000" pitchFamily="2" charset="0"/>
                </a:rPr>
                <a:t> 5/5</a:t>
              </a:r>
            </a:p>
          </p:txBody>
        </p:sp>
        <p:sp>
          <p:nvSpPr>
            <p:cNvPr id="59" name="TextBox 58">
              <a:extLst>
                <a:ext uri="{FF2B5EF4-FFF2-40B4-BE49-F238E27FC236}">
                  <a16:creationId xmlns:a16="http://schemas.microsoft.com/office/drawing/2014/main" id="{FFBF2994-1A43-42C6-A69B-AA1DF6BAC6A5}"/>
                </a:ext>
              </a:extLst>
            </p:cNvPr>
            <p:cNvSpPr txBox="1"/>
            <p:nvPr/>
          </p:nvSpPr>
          <p:spPr>
            <a:xfrm>
              <a:off x="4132148" y="1267091"/>
              <a:ext cx="642315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Complete Data Population in local SIS</a:t>
              </a:r>
            </a:p>
          </p:txBody>
        </p:sp>
        <p:cxnSp>
          <p:nvCxnSpPr>
            <p:cNvPr id="60" name="Straight Connector 59">
              <a:extLst>
                <a:ext uri="{FF2B5EF4-FFF2-40B4-BE49-F238E27FC236}">
                  <a16:creationId xmlns:a16="http://schemas.microsoft.com/office/drawing/2014/main" id="{89160013-8917-48FB-A8FE-FEEA8439C3F4}"/>
                </a:ext>
              </a:extLst>
            </p:cNvPr>
            <p:cNvCxnSpPr/>
            <p:nvPr/>
          </p:nvCxnSpPr>
          <p:spPr>
            <a:xfrm>
              <a:off x="3948433" y="1220283"/>
              <a:ext cx="0" cy="509286"/>
            </a:xfrm>
            <a:prstGeom prst="line">
              <a:avLst/>
            </a:prstGeom>
            <a:ln w="28575" cap="rnd">
              <a:solidFill>
                <a:srgbClr val="FFC000"/>
              </a:solidFill>
            </a:ln>
          </p:spPr>
          <p:style>
            <a:lnRef idx="1">
              <a:schemeClr val="accent1"/>
            </a:lnRef>
            <a:fillRef idx="0">
              <a:schemeClr val="accent1"/>
            </a:fillRef>
            <a:effectRef idx="0">
              <a:schemeClr val="accent1"/>
            </a:effectRef>
            <a:fontRef idx="minor">
              <a:schemeClr val="tx1"/>
            </a:fontRef>
          </p:style>
        </p:cxnSp>
        <p:sp>
          <p:nvSpPr>
            <p:cNvPr id="61" name="Freeform 1143">
              <a:extLst>
                <a:ext uri="{FF2B5EF4-FFF2-40B4-BE49-F238E27FC236}">
                  <a16:creationId xmlns:a16="http://schemas.microsoft.com/office/drawing/2014/main" id="{C3F9A8F4-9C58-4718-B9D2-7CDCEA9A01EF}"/>
                </a:ext>
              </a:extLst>
            </p:cNvPr>
            <p:cNvSpPr>
              <a:spLocks noEditPoints="1"/>
            </p:cNvSpPr>
            <p:nvPr/>
          </p:nvSpPr>
          <p:spPr bwMode="auto">
            <a:xfrm>
              <a:off x="776745" y="1449526"/>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2" name="Freeform 1155">
              <a:extLst>
                <a:ext uri="{FF2B5EF4-FFF2-40B4-BE49-F238E27FC236}">
                  <a16:creationId xmlns:a16="http://schemas.microsoft.com/office/drawing/2014/main" id="{BE9FA5AD-93E7-4D5C-A2BE-A06511C3F22C}"/>
                </a:ext>
              </a:extLst>
            </p:cNvPr>
            <p:cNvSpPr>
              <a:spLocks/>
            </p:cNvSpPr>
            <p:nvPr/>
          </p:nvSpPr>
          <p:spPr bwMode="auto">
            <a:xfrm>
              <a:off x="583070" y="1259026"/>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a:solidFill>
                <a:srgbClr val="FFC000"/>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3" name="Freeform 1156">
              <a:extLst>
                <a:ext uri="{FF2B5EF4-FFF2-40B4-BE49-F238E27FC236}">
                  <a16:creationId xmlns:a16="http://schemas.microsoft.com/office/drawing/2014/main" id="{A3433467-DDA6-45CF-AE8F-BEF18D54D1C2}"/>
                </a:ext>
              </a:extLst>
            </p:cNvPr>
            <p:cNvSpPr>
              <a:spLocks noEditPoints="1"/>
            </p:cNvSpPr>
            <p:nvPr/>
          </p:nvSpPr>
          <p:spPr bwMode="auto">
            <a:xfrm>
              <a:off x="589420" y="1271726"/>
              <a:ext cx="400050" cy="384175"/>
            </a:xfrm>
            <a:custGeom>
              <a:avLst/>
              <a:gdLst>
                <a:gd name="T0" fmla="*/ 63 w 126"/>
                <a:gd name="T1" fmla="*/ 121 h 121"/>
                <a:gd name="T2" fmla="*/ 63 w 126"/>
                <a:gd name="T3" fmla="*/ 121 h 121"/>
                <a:gd name="T4" fmla="*/ 33 w 126"/>
                <a:gd name="T5" fmla="*/ 113 h 121"/>
                <a:gd name="T6" fmla="*/ 4 w 126"/>
                <a:gd name="T7" fmla="*/ 76 h 121"/>
                <a:gd name="T8" fmla="*/ 10 w 126"/>
                <a:gd name="T9" fmla="*/ 30 h 121"/>
                <a:gd name="T10" fmla="*/ 63 w 126"/>
                <a:gd name="T11" fmla="*/ 0 h 121"/>
                <a:gd name="T12" fmla="*/ 93 w 126"/>
                <a:gd name="T13" fmla="*/ 8 h 121"/>
                <a:gd name="T14" fmla="*/ 122 w 126"/>
                <a:gd name="T15" fmla="*/ 45 h 121"/>
                <a:gd name="T16" fmla="*/ 116 w 126"/>
                <a:gd name="T17" fmla="*/ 91 h 121"/>
                <a:gd name="T18" fmla="*/ 63 w 126"/>
                <a:gd name="T19" fmla="*/ 121 h 121"/>
                <a:gd name="T20" fmla="*/ 63 w 126"/>
                <a:gd name="T21" fmla="*/ 8 h 121"/>
                <a:gd name="T22" fmla="*/ 17 w 126"/>
                <a:gd name="T23" fmla="*/ 34 h 121"/>
                <a:gd name="T24" fmla="*/ 12 w 126"/>
                <a:gd name="T25" fmla="*/ 74 h 121"/>
                <a:gd name="T26" fmla="*/ 37 w 126"/>
                <a:gd name="T27" fmla="*/ 106 h 121"/>
                <a:gd name="T28" fmla="*/ 63 w 126"/>
                <a:gd name="T29" fmla="*/ 113 h 121"/>
                <a:gd name="T30" fmla="*/ 109 w 126"/>
                <a:gd name="T31" fmla="*/ 87 h 121"/>
                <a:gd name="T32" fmla="*/ 114 w 126"/>
                <a:gd name="T33" fmla="*/ 47 h 121"/>
                <a:gd name="T34" fmla="*/ 89 w 126"/>
                <a:gd name="T35" fmla="*/ 15 h 121"/>
                <a:gd name="T36" fmla="*/ 63 w 126"/>
                <a:gd name="T37"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1">
                  <a:moveTo>
                    <a:pt x="63" y="121"/>
                  </a:moveTo>
                  <a:cubicBezTo>
                    <a:pt x="63" y="121"/>
                    <a:pt x="63" y="121"/>
                    <a:pt x="63" y="121"/>
                  </a:cubicBezTo>
                  <a:cubicBezTo>
                    <a:pt x="52" y="121"/>
                    <a:pt x="42" y="118"/>
                    <a:pt x="33" y="113"/>
                  </a:cubicBezTo>
                  <a:cubicBezTo>
                    <a:pt x="19" y="105"/>
                    <a:pt x="9" y="92"/>
                    <a:pt x="4" y="76"/>
                  </a:cubicBezTo>
                  <a:cubicBezTo>
                    <a:pt x="0" y="61"/>
                    <a:pt x="2" y="44"/>
                    <a:pt x="10" y="30"/>
                  </a:cubicBezTo>
                  <a:cubicBezTo>
                    <a:pt x="21" y="11"/>
                    <a:pt x="41" y="0"/>
                    <a:pt x="63" y="0"/>
                  </a:cubicBezTo>
                  <a:cubicBezTo>
                    <a:pt x="74" y="0"/>
                    <a:pt x="84" y="3"/>
                    <a:pt x="93" y="8"/>
                  </a:cubicBezTo>
                  <a:cubicBezTo>
                    <a:pt x="107" y="16"/>
                    <a:pt x="117" y="29"/>
                    <a:pt x="122" y="45"/>
                  </a:cubicBezTo>
                  <a:cubicBezTo>
                    <a:pt x="126" y="60"/>
                    <a:pt x="124" y="77"/>
                    <a:pt x="116" y="91"/>
                  </a:cubicBezTo>
                  <a:cubicBezTo>
                    <a:pt x="105" y="110"/>
                    <a:pt x="85" y="121"/>
                    <a:pt x="63" y="121"/>
                  </a:cubicBezTo>
                  <a:close/>
                  <a:moveTo>
                    <a:pt x="63" y="8"/>
                  </a:moveTo>
                  <a:cubicBezTo>
                    <a:pt x="44" y="8"/>
                    <a:pt x="27" y="18"/>
                    <a:pt x="17" y="34"/>
                  </a:cubicBezTo>
                  <a:cubicBezTo>
                    <a:pt x="10" y="46"/>
                    <a:pt x="8" y="61"/>
                    <a:pt x="12" y="74"/>
                  </a:cubicBezTo>
                  <a:cubicBezTo>
                    <a:pt x="16" y="88"/>
                    <a:pt x="24" y="99"/>
                    <a:pt x="37" y="106"/>
                  </a:cubicBezTo>
                  <a:cubicBezTo>
                    <a:pt x="45" y="111"/>
                    <a:pt x="54" y="113"/>
                    <a:pt x="63" y="113"/>
                  </a:cubicBezTo>
                  <a:cubicBezTo>
                    <a:pt x="82" y="113"/>
                    <a:pt x="99" y="103"/>
                    <a:pt x="109" y="87"/>
                  </a:cubicBezTo>
                  <a:cubicBezTo>
                    <a:pt x="116" y="75"/>
                    <a:pt x="118" y="60"/>
                    <a:pt x="114" y="47"/>
                  </a:cubicBezTo>
                  <a:cubicBezTo>
                    <a:pt x="110" y="33"/>
                    <a:pt x="102" y="22"/>
                    <a:pt x="89" y="15"/>
                  </a:cubicBezTo>
                  <a:cubicBezTo>
                    <a:pt x="81" y="10"/>
                    <a:pt x="72" y="8"/>
                    <a:pt x="63" y="8"/>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2500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4" name="Oval 1159">
              <a:extLst>
                <a:ext uri="{FF2B5EF4-FFF2-40B4-BE49-F238E27FC236}">
                  <a16:creationId xmlns:a16="http://schemas.microsoft.com/office/drawing/2014/main" id="{C69D1520-2F0B-451D-A136-F5FF3AE24AFE}"/>
                </a:ext>
              </a:extLst>
            </p:cNvPr>
            <p:cNvSpPr>
              <a:spLocks noChangeArrowheads="1"/>
            </p:cNvSpPr>
            <p:nvPr/>
          </p:nvSpPr>
          <p:spPr bwMode="auto">
            <a:xfrm>
              <a:off x="1843545" y="1176476"/>
              <a:ext cx="573088" cy="574675"/>
            </a:xfrm>
            <a:prstGeom prst="ellipse">
              <a:avLst/>
            </a:pr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5" name="Freeform 1160">
              <a:extLst>
                <a:ext uri="{FF2B5EF4-FFF2-40B4-BE49-F238E27FC236}">
                  <a16:creationId xmlns:a16="http://schemas.microsoft.com/office/drawing/2014/main" id="{342C4480-3CA2-470B-8778-DF2C8D76BC7A}"/>
                </a:ext>
              </a:extLst>
            </p:cNvPr>
            <p:cNvSpPr>
              <a:spLocks noEditPoints="1"/>
            </p:cNvSpPr>
            <p:nvPr/>
          </p:nvSpPr>
          <p:spPr bwMode="auto">
            <a:xfrm>
              <a:off x="2008645" y="1290776"/>
              <a:ext cx="246063" cy="358775"/>
            </a:xfrm>
            <a:custGeom>
              <a:avLst/>
              <a:gdLst>
                <a:gd name="T0" fmla="*/ 22 w 78"/>
                <a:gd name="T1" fmla="*/ 98 h 113"/>
                <a:gd name="T2" fmla="*/ 23 w 78"/>
                <a:gd name="T3" fmla="*/ 104 h 113"/>
                <a:gd name="T4" fmla="*/ 28 w 78"/>
                <a:gd name="T5" fmla="*/ 107 h 113"/>
                <a:gd name="T6" fmla="*/ 29 w 78"/>
                <a:gd name="T7" fmla="*/ 110 h 113"/>
                <a:gd name="T8" fmla="*/ 39 w 78"/>
                <a:gd name="T9" fmla="*/ 113 h 113"/>
                <a:gd name="T10" fmla="*/ 48 w 78"/>
                <a:gd name="T11" fmla="*/ 110 h 113"/>
                <a:gd name="T12" fmla="*/ 49 w 78"/>
                <a:gd name="T13" fmla="*/ 107 h 113"/>
                <a:gd name="T14" fmla="*/ 54 w 78"/>
                <a:gd name="T15" fmla="*/ 104 h 113"/>
                <a:gd name="T16" fmla="*/ 55 w 78"/>
                <a:gd name="T17" fmla="*/ 98 h 113"/>
                <a:gd name="T18" fmla="*/ 39 w 78"/>
                <a:gd name="T19" fmla="*/ 100 h 113"/>
                <a:gd name="T20" fmla="*/ 22 w 78"/>
                <a:gd name="T21" fmla="*/ 98 h 113"/>
                <a:gd name="T22" fmla="*/ 21 w 78"/>
                <a:gd name="T23" fmla="*/ 87 h 113"/>
                <a:gd name="T24" fmla="*/ 21 w 78"/>
                <a:gd name="T25" fmla="*/ 92 h 113"/>
                <a:gd name="T26" fmla="*/ 39 w 78"/>
                <a:gd name="T27" fmla="*/ 96 h 113"/>
                <a:gd name="T28" fmla="*/ 56 w 78"/>
                <a:gd name="T29" fmla="*/ 93 h 113"/>
                <a:gd name="T30" fmla="*/ 57 w 78"/>
                <a:gd name="T31" fmla="*/ 87 h 113"/>
                <a:gd name="T32" fmla="*/ 39 w 78"/>
                <a:gd name="T33" fmla="*/ 90 h 113"/>
                <a:gd name="T34" fmla="*/ 21 w 78"/>
                <a:gd name="T35" fmla="*/ 87 h 113"/>
                <a:gd name="T36" fmla="*/ 47 w 78"/>
                <a:gd name="T37" fmla="*/ 53 h 113"/>
                <a:gd name="T38" fmla="*/ 39 w 78"/>
                <a:gd name="T39" fmla="*/ 37 h 113"/>
                <a:gd name="T40" fmla="*/ 30 w 78"/>
                <a:gd name="T41" fmla="*/ 53 h 113"/>
                <a:gd name="T42" fmla="*/ 26 w 78"/>
                <a:gd name="T43" fmla="*/ 45 h 113"/>
                <a:gd name="T44" fmla="*/ 21 w 78"/>
                <a:gd name="T45" fmla="*/ 48 h 113"/>
                <a:gd name="T46" fmla="*/ 30 w 78"/>
                <a:gd name="T47" fmla="*/ 66 h 113"/>
                <a:gd name="T48" fmla="*/ 39 w 78"/>
                <a:gd name="T49" fmla="*/ 50 h 113"/>
                <a:gd name="T50" fmla="*/ 48 w 78"/>
                <a:gd name="T51" fmla="*/ 66 h 113"/>
                <a:gd name="T52" fmla="*/ 56 w 78"/>
                <a:gd name="T53" fmla="*/ 48 h 113"/>
                <a:gd name="T54" fmla="*/ 51 w 78"/>
                <a:gd name="T55" fmla="*/ 45 h 113"/>
                <a:gd name="T56" fmla="*/ 47 w 78"/>
                <a:gd name="T57" fmla="*/ 53 h 113"/>
                <a:gd name="T58" fmla="*/ 39 w 78"/>
                <a:gd name="T59" fmla="*/ 0 h 113"/>
                <a:gd name="T60" fmla="*/ 0 w 78"/>
                <a:gd name="T61" fmla="*/ 39 h 113"/>
                <a:gd name="T62" fmla="*/ 18 w 78"/>
                <a:gd name="T63" fmla="*/ 72 h 113"/>
                <a:gd name="T64" fmla="*/ 20 w 78"/>
                <a:gd name="T65" fmla="*/ 82 h 113"/>
                <a:gd name="T66" fmla="*/ 39 w 78"/>
                <a:gd name="T67" fmla="*/ 85 h 113"/>
                <a:gd name="T68" fmla="*/ 57 w 78"/>
                <a:gd name="T69" fmla="*/ 82 h 113"/>
                <a:gd name="T70" fmla="*/ 59 w 78"/>
                <a:gd name="T71" fmla="*/ 72 h 113"/>
                <a:gd name="T72" fmla="*/ 78 w 78"/>
                <a:gd name="T73" fmla="*/ 39 h 113"/>
                <a:gd name="T74" fmla="*/ 39 w 78"/>
                <a:gd name="T75" fmla="*/ 0 h 113"/>
                <a:gd name="T76" fmla="*/ 53 w 78"/>
                <a:gd name="T77" fmla="*/ 67 h 113"/>
                <a:gd name="T78" fmla="*/ 52 w 78"/>
                <a:gd name="T79" fmla="*/ 76 h 113"/>
                <a:gd name="T80" fmla="*/ 39 w 78"/>
                <a:gd name="T81" fmla="*/ 78 h 113"/>
                <a:gd name="T82" fmla="*/ 25 w 78"/>
                <a:gd name="T83" fmla="*/ 76 h 113"/>
                <a:gd name="T84" fmla="*/ 24 w 78"/>
                <a:gd name="T85" fmla="*/ 67 h 113"/>
                <a:gd name="T86" fmla="*/ 7 w 78"/>
                <a:gd name="T87" fmla="*/ 39 h 113"/>
                <a:gd name="T88" fmla="*/ 39 w 78"/>
                <a:gd name="T89" fmla="*/ 6 h 113"/>
                <a:gd name="T90" fmla="*/ 71 w 78"/>
                <a:gd name="T91" fmla="*/ 39 h 113"/>
                <a:gd name="T92" fmla="*/ 53 w 78"/>
                <a:gd name="T93" fmla="*/ 67 h 113"/>
                <a:gd name="T94" fmla="*/ 39 w 78"/>
                <a:gd name="T95" fmla="*/ 16 h 113"/>
                <a:gd name="T96" fmla="*/ 41 w 78"/>
                <a:gd name="T97" fmla="*/ 14 h 113"/>
                <a:gd name="T98" fmla="*/ 39 w 78"/>
                <a:gd name="T99" fmla="*/ 11 h 113"/>
                <a:gd name="T100" fmla="*/ 12 w 78"/>
                <a:gd name="T101" fmla="*/ 39 h 113"/>
                <a:gd name="T102" fmla="*/ 14 w 78"/>
                <a:gd name="T103" fmla="*/ 41 h 113"/>
                <a:gd name="T104" fmla="*/ 16 w 78"/>
                <a:gd name="T105" fmla="*/ 39 h 113"/>
                <a:gd name="T106" fmla="*/ 39 w 78"/>
                <a:gd name="T107" fmla="*/ 1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 h="113">
                  <a:moveTo>
                    <a:pt x="22" y="98"/>
                  </a:moveTo>
                  <a:cubicBezTo>
                    <a:pt x="23" y="104"/>
                    <a:pt x="23" y="104"/>
                    <a:pt x="23" y="104"/>
                  </a:cubicBezTo>
                  <a:cubicBezTo>
                    <a:pt x="23" y="104"/>
                    <a:pt x="24" y="105"/>
                    <a:pt x="28" y="107"/>
                  </a:cubicBezTo>
                  <a:cubicBezTo>
                    <a:pt x="29" y="110"/>
                    <a:pt x="29" y="110"/>
                    <a:pt x="29" y="110"/>
                  </a:cubicBezTo>
                  <a:cubicBezTo>
                    <a:pt x="29" y="110"/>
                    <a:pt x="31" y="113"/>
                    <a:pt x="39" y="113"/>
                  </a:cubicBezTo>
                  <a:cubicBezTo>
                    <a:pt x="46" y="113"/>
                    <a:pt x="48" y="110"/>
                    <a:pt x="48" y="110"/>
                  </a:cubicBezTo>
                  <a:cubicBezTo>
                    <a:pt x="49" y="107"/>
                    <a:pt x="49" y="107"/>
                    <a:pt x="49" y="107"/>
                  </a:cubicBezTo>
                  <a:cubicBezTo>
                    <a:pt x="53" y="105"/>
                    <a:pt x="54" y="104"/>
                    <a:pt x="54" y="104"/>
                  </a:cubicBezTo>
                  <a:cubicBezTo>
                    <a:pt x="55" y="98"/>
                    <a:pt x="55" y="98"/>
                    <a:pt x="55" y="98"/>
                  </a:cubicBezTo>
                  <a:cubicBezTo>
                    <a:pt x="50" y="99"/>
                    <a:pt x="44" y="100"/>
                    <a:pt x="39" y="100"/>
                  </a:cubicBezTo>
                  <a:cubicBezTo>
                    <a:pt x="33" y="100"/>
                    <a:pt x="27" y="99"/>
                    <a:pt x="22" y="98"/>
                  </a:cubicBezTo>
                  <a:close/>
                  <a:moveTo>
                    <a:pt x="21" y="87"/>
                  </a:moveTo>
                  <a:cubicBezTo>
                    <a:pt x="21" y="92"/>
                    <a:pt x="21" y="92"/>
                    <a:pt x="21" y="92"/>
                  </a:cubicBezTo>
                  <a:cubicBezTo>
                    <a:pt x="27" y="95"/>
                    <a:pt x="32" y="96"/>
                    <a:pt x="39" y="96"/>
                  </a:cubicBezTo>
                  <a:cubicBezTo>
                    <a:pt x="45" y="96"/>
                    <a:pt x="51" y="95"/>
                    <a:pt x="56" y="93"/>
                  </a:cubicBezTo>
                  <a:cubicBezTo>
                    <a:pt x="57" y="87"/>
                    <a:pt x="57" y="87"/>
                    <a:pt x="57" y="87"/>
                  </a:cubicBezTo>
                  <a:cubicBezTo>
                    <a:pt x="51" y="89"/>
                    <a:pt x="45" y="90"/>
                    <a:pt x="39" y="90"/>
                  </a:cubicBezTo>
                  <a:cubicBezTo>
                    <a:pt x="32" y="90"/>
                    <a:pt x="26" y="89"/>
                    <a:pt x="21" y="87"/>
                  </a:cubicBezTo>
                  <a:close/>
                  <a:moveTo>
                    <a:pt x="47" y="53"/>
                  </a:moveTo>
                  <a:cubicBezTo>
                    <a:pt x="39" y="37"/>
                    <a:pt x="39" y="37"/>
                    <a:pt x="39" y="37"/>
                  </a:cubicBezTo>
                  <a:cubicBezTo>
                    <a:pt x="30" y="53"/>
                    <a:pt x="30" y="53"/>
                    <a:pt x="30" y="53"/>
                  </a:cubicBezTo>
                  <a:cubicBezTo>
                    <a:pt x="26" y="45"/>
                    <a:pt x="26" y="45"/>
                    <a:pt x="26" y="45"/>
                  </a:cubicBezTo>
                  <a:cubicBezTo>
                    <a:pt x="21" y="48"/>
                    <a:pt x="21" y="48"/>
                    <a:pt x="21" y="48"/>
                  </a:cubicBezTo>
                  <a:cubicBezTo>
                    <a:pt x="30" y="66"/>
                    <a:pt x="30" y="66"/>
                    <a:pt x="30" y="66"/>
                  </a:cubicBezTo>
                  <a:cubicBezTo>
                    <a:pt x="39" y="50"/>
                    <a:pt x="39" y="50"/>
                    <a:pt x="39" y="50"/>
                  </a:cubicBezTo>
                  <a:cubicBezTo>
                    <a:pt x="48" y="66"/>
                    <a:pt x="48" y="66"/>
                    <a:pt x="48" y="66"/>
                  </a:cubicBezTo>
                  <a:cubicBezTo>
                    <a:pt x="56" y="48"/>
                    <a:pt x="56" y="48"/>
                    <a:pt x="56" y="48"/>
                  </a:cubicBezTo>
                  <a:cubicBezTo>
                    <a:pt x="51" y="45"/>
                    <a:pt x="51" y="45"/>
                    <a:pt x="51" y="45"/>
                  </a:cubicBezTo>
                  <a:lnTo>
                    <a:pt x="47" y="53"/>
                  </a:lnTo>
                  <a:close/>
                  <a:moveTo>
                    <a:pt x="39" y="0"/>
                  </a:moveTo>
                  <a:cubicBezTo>
                    <a:pt x="17" y="0"/>
                    <a:pt x="0" y="17"/>
                    <a:pt x="0" y="39"/>
                  </a:cubicBezTo>
                  <a:cubicBezTo>
                    <a:pt x="0" y="53"/>
                    <a:pt x="7" y="65"/>
                    <a:pt x="18" y="72"/>
                  </a:cubicBezTo>
                  <a:cubicBezTo>
                    <a:pt x="20" y="82"/>
                    <a:pt x="20" y="82"/>
                    <a:pt x="20" y="82"/>
                  </a:cubicBezTo>
                  <a:cubicBezTo>
                    <a:pt x="25" y="84"/>
                    <a:pt x="32" y="85"/>
                    <a:pt x="39" y="85"/>
                  </a:cubicBezTo>
                  <a:cubicBezTo>
                    <a:pt x="45" y="85"/>
                    <a:pt x="52" y="84"/>
                    <a:pt x="57" y="82"/>
                  </a:cubicBezTo>
                  <a:cubicBezTo>
                    <a:pt x="59" y="72"/>
                    <a:pt x="59" y="72"/>
                    <a:pt x="59" y="72"/>
                  </a:cubicBezTo>
                  <a:cubicBezTo>
                    <a:pt x="70" y="65"/>
                    <a:pt x="78" y="53"/>
                    <a:pt x="78" y="39"/>
                  </a:cubicBezTo>
                  <a:cubicBezTo>
                    <a:pt x="78" y="17"/>
                    <a:pt x="60" y="0"/>
                    <a:pt x="39" y="0"/>
                  </a:cubicBezTo>
                  <a:close/>
                  <a:moveTo>
                    <a:pt x="53" y="67"/>
                  </a:moveTo>
                  <a:cubicBezTo>
                    <a:pt x="52" y="76"/>
                    <a:pt x="52" y="76"/>
                    <a:pt x="52" y="76"/>
                  </a:cubicBezTo>
                  <a:cubicBezTo>
                    <a:pt x="52" y="76"/>
                    <a:pt x="48" y="78"/>
                    <a:pt x="39" y="78"/>
                  </a:cubicBezTo>
                  <a:cubicBezTo>
                    <a:pt x="29" y="78"/>
                    <a:pt x="25" y="76"/>
                    <a:pt x="25" y="76"/>
                  </a:cubicBezTo>
                  <a:cubicBezTo>
                    <a:pt x="24" y="67"/>
                    <a:pt x="24" y="67"/>
                    <a:pt x="24" y="67"/>
                  </a:cubicBezTo>
                  <a:cubicBezTo>
                    <a:pt x="14" y="62"/>
                    <a:pt x="7" y="51"/>
                    <a:pt x="7" y="39"/>
                  </a:cubicBezTo>
                  <a:cubicBezTo>
                    <a:pt x="7" y="21"/>
                    <a:pt x="21" y="6"/>
                    <a:pt x="39" y="6"/>
                  </a:cubicBezTo>
                  <a:cubicBezTo>
                    <a:pt x="56" y="6"/>
                    <a:pt x="71" y="21"/>
                    <a:pt x="71" y="39"/>
                  </a:cubicBezTo>
                  <a:cubicBezTo>
                    <a:pt x="71" y="51"/>
                    <a:pt x="63" y="62"/>
                    <a:pt x="53" y="67"/>
                  </a:cubicBezTo>
                  <a:close/>
                  <a:moveTo>
                    <a:pt x="39" y="16"/>
                  </a:moveTo>
                  <a:cubicBezTo>
                    <a:pt x="40" y="16"/>
                    <a:pt x="41" y="15"/>
                    <a:pt x="41" y="14"/>
                  </a:cubicBezTo>
                  <a:cubicBezTo>
                    <a:pt x="41" y="12"/>
                    <a:pt x="40" y="11"/>
                    <a:pt x="39" y="11"/>
                  </a:cubicBezTo>
                  <a:cubicBezTo>
                    <a:pt x="24" y="11"/>
                    <a:pt x="12" y="24"/>
                    <a:pt x="12" y="39"/>
                  </a:cubicBezTo>
                  <a:cubicBezTo>
                    <a:pt x="12" y="40"/>
                    <a:pt x="12" y="41"/>
                    <a:pt x="14" y="41"/>
                  </a:cubicBezTo>
                  <a:cubicBezTo>
                    <a:pt x="15" y="41"/>
                    <a:pt x="16" y="40"/>
                    <a:pt x="16" y="39"/>
                  </a:cubicBezTo>
                  <a:cubicBezTo>
                    <a:pt x="16" y="26"/>
                    <a:pt x="26" y="16"/>
                    <a:pt x="39" y="1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7" name="Group 6">
            <a:extLst>
              <a:ext uri="{FF2B5EF4-FFF2-40B4-BE49-F238E27FC236}">
                <a16:creationId xmlns:a16="http://schemas.microsoft.com/office/drawing/2014/main" id="{43A82884-37C3-4922-9EC9-B7A3F561CF4B}"/>
              </a:ext>
              <a:ext uri="{C183D7F6-B498-43B3-948B-1728B52AA6E4}">
                <adec:decorative xmlns:adec="http://schemas.microsoft.com/office/drawing/2017/decorative" val="1"/>
              </a:ext>
            </a:extLst>
          </p:cNvPr>
          <p:cNvGrpSpPr/>
          <p:nvPr/>
        </p:nvGrpSpPr>
        <p:grpSpPr>
          <a:xfrm>
            <a:off x="1586922" y="4819852"/>
            <a:ext cx="10098233" cy="852978"/>
            <a:chOff x="1179910" y="3536156"/>
            <a:chExt cx="7573673" cy="639733"/>
          </a:xfrm>
        </p:grpSpPr>
        <p:sp>
          <p:nvSpPr>
            <p:cNvPr id="17" name="TextBox 16"/>
            <p:cNvSpPr txBox="1">
              <a:spLocks/>
            </p:cNvSpPr>
            <p:nvPr/>
          </p:nvSpPr>
          <p:spPr>
            <a:xfrm>
              <a:off x="2487505" y="3572183"/>
              <a:ext cx="1580114"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00B050"/>
                  </a:solidFill>
                  <a:effectLst/>
                  <a:uLnTx/>
                  <a:uFillTx/>
                  <a:latin typeface="Poppins" panose="02000000000000000000" pitchFamily="2" charset="0"/>
                  <a:ea typeface="+mn-ea"/>
                  <a:cs typeface="Poppins" panose="02000000000000000000" pitchFamily="2" charset="0"/>
                </a:rPr>
                <a:t>7/13 – 7/17</a:t>
              </a:r>
            </a:p>
          </p:txBody>
        </p:sp>
        <p:sp>
          <p:nvSpPr>
            <p:cNvPr id="18" name="TextBox 17"/>
            <p:cNvSpPr txBox="1"/>
            <p:nvPr/>
          </p:nvSpPr>
          <p:spPr>
            <a:xfrm>
              <a:off x="4039412" y="3621892"/>
              <a:ext cx="4714171" cy="553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LEA Approve by Certification Deadline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(Should be SELPA Approved if possible</a:t>
              </a:r>
              <a:r>
                <a:rPr kumimoji="0" lang="en-US" sz="1600" b="1" i="0" u="none" strike="noStrike" kern="1200" cap="none" spc="-31" normalizeH="0" baseline="0" noProof="0">
                  <a:ln>
                    <a:noFill/>
                  </a:ln>
                  <a:solidFill>
                    <a:prstClr val="black"/>
                  </a:solidFill>
                  <a:effectLst/>
                  <a:uLnTx/>
                  <a:uFillTx/>
                  <a:latin typeface="Tahoma"/>
                  <a:ea typeface="+mn-ea"/>
                  <a:cs typeface="Poppins" panose="02000000000000000000"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31" normalizeH="0" baseline="0" noProof="0">
                <a:ln>
                  <a:noFill/>
                </a:ln>
                <a:solidFill>
                  <a:srgbClr val="FF735D"/>
                </a:solidFill>
                <a:effectLst/>
                <a:uLnTx/>
                <a:uFillTx/>
                <a:latin typeface="Tahoma"/>
                <a:ea typeface="+mn-ea"/>
                <a:cs typeface="Poppins" panose="02000000000000000000" pitchFamily="2" charset="0"/>
              </a:endParaRPr>
            </a:p>
          </p:txBody>
        </p:sp>
        <p:cxnSp>
          <p:nvCxnSpPr>
            <p:cNvPr id="19" name="Straight Connector 18"/>
            <p:cNvCxnSpPr/>
            <p:nvPr/>
          </p:nvCxnSpPr>
          <p:spPr>
            <a:xfrm>
              <a:off x="3898520" y="3557475"/>
              <a:ext cx="0" cy="381965"/>
            </a:xfrm>
            <a:prstGeom prst="line">
              <a:avLst/>
            </a:prstGeom>
            <a:ln w="28575" cap="rnd">
              <a:solidFill>
                <a:srgbClr val="00B050"/>
              </a:solidFill>
            </a:ln>
          </p:spPr>
          <p:style>
            <a:lnRef idx="1">
              <a:schemeClr val="accent1"/>
            </a:lnRef>
            <a:fillRef idx="0">
              <a:schemeClr val="accent1"/>
            </a:fillRef>
            <a:effectRef idx="0">
              <a:schemeClr val="accent1"/>
            </a:effectRef>
            <a:fontRef idx="minor">
              <a:schemeClr val="tx1"/>
            </a:fontRef>
          </p:style>
        </p:cxnSp>
        <p:sp>
          <p:nvSpPr>
            <p:cNvPr id="30" name="Freeform 1146"/>
            <p:cNvSpPr>
              <a:spLocks noEditPoints="1"/>
            </p:cNvSpPr>
            <p:nvPr/>
          </p:nvSpPr>
          <p:spPr bwMode="auto">
            <a:xfrm>
              <a:off x="1337073" y="3743325"/>
              <a:ext cx="741760" cy="19050"/>
            </a:xfrm>
            <a:custGeom>
              <a:avLst/>
              <a:gdLst>
                <a:gd name="T0" fmla="*/ 96 w 312"/>
                <a:gd name="T1" fmla="*/ 4 h 8"/>
                <a:gd name="T2" fmla="*/ 104 w 312"/>
                <a:gd name="T3" fmla="*/ 4 h 8"/>
                <a:gd name="T4" fmla="*/ 84 w 312"/>
                <a:gd name="T5" fmla="*/ 0 h 8"/>
                <a:gd name="T6" fmla="*/ 84 w 312"/>
                <a:gd name="T7" fmla="*/ 8 h 8"/>
                <a:gd name="T8" fmla="*/ 84 w 312"/>
                <a:gd name="T9" fmla="*/ 0 h 8"/>
                <a:gd name="T10" fmla="*/ 112 w 312"/>
                <a:gd name="T11" fmla="*/ 4 h 8"/>
                <a:gd name="T12" fmla="*/ 120 w 312"/>
                <a:gd name="T13" fmla="*/ 4 h 8"/>
                <a:gd name="T14" fmla="*/ 132 w 312"/>
                <a:gd name="T15" fmla="*/ 0 h 8"/>
                <a:gd name="T16" fmla="*/ 132 w 312"/>
                <a:gd name="T17" fmla="*/ 8 h 8"/>
                <a:gd name="T18" fmla="*/ 132 w 312"/>
                <a:gd name="T19" fmla="*/ 0 h 8"/>
                <a:gd name="T20" fmla="*/ 32 w 312"/>
                <a:gd name="T21" fmla="*/ 4 h 8"/>
                <a:gd name="T22" fmla="*/ 40 w 312"/>
                <a:gd name="T23" fmla="*/ 4 h 8"/>
                <a:gd name="T24" fmla="*/ 20 w 312"/>
                <a:gd name="T25" fmla="*/ 0 h 8"/>
                <a:gd name="T26" fmla="*/ 20 w 312"/>
                <a:gd name="T27" fmla="*/ 8 h 8"/>
                <a:gd name="T28" fmla="*/ 20 w 312"/>
                <a:gd name="T29" fmla="*/ 0 h 8"/>
                <a:gd name="T30" fmla="*/ 0 w 312"/>
                <a:gd name="T31" fmla="*/ 4 h 8"/>
                <a:gd name="T32" fmla="*/ 8 w 312"/>
                <a:gd name="T33" fmla="*/ 4 h 8"/>
                <a:gd name="T34" fmla="*/ 52 w 312"/>
                <a:gd name="T35" fmla="*/ 0 h 8"/>
                <a:gd name="T36" fmla="*/ 52 w 312"/>
                <a:gd name="T37" fmla="*/ 8 h 8"/>
                <a:gd name="T38" fmla="*/ 52 w 312"/>
                <a:gd name="T39" fmla="*/ 0 h 8"/>
                <a:gd name="T40" fmla="*/ 64 w 312"/>
                <a:gd name="T41" fmla="*/ 4 h 8"/>
                <a:gd name="T42" fmla="*/ 72 w 312"/>
                <a:gd name="T43" fmla="*/ 4 h 8"/>
                <a:gd name="T44" fmla="*/ 148 w 312"/>
                <a:gd name="T45" fmla="*/ 0 h 8"/>
                <a:gd name="T46" fmla="*/ 148 w 312"/>
                <a:gd name="T47" fmla="*/ 8 h 8"/>
                <a:gd name="T48" fmla="*/ 148 w 312"/>
                <a:gd name="T49" fmla="*/ 0 h 8"/>
                <a:gd name="T50" fmla="*/ 192 w 312"/>
                <a:gd name="T51" fmla="*/ 4 h 8"/>
                <a:gd name="T52" fmla="*/ 200 w 312"/>
                <a:gd name="T53" fmla="*/ 4 h 8"/>
                <a:gd name="T54" fmla="*/ 276 w 312"/>
                <a:gd name="T55" fmla="*/ 0 h 8"/>
                <a:gd name="T56" fmla="*/ 276 w 312"/>
                <a:gd name="T57" fmla="*/ 8 h 8"/>
                <a:gd name="T58" fmla="*/ 276 w 312"/>
                <a:gd name="T59" fmla="*/ 0 h 8"/>
                <a:gd name="T60" fmla="*/ 160 w 312"/>
                <a:gd name="T61" fmla="*/ 4 h 8"/>
                <a:gd name="T62" fmla="*/ 168 w 312"/>
                <a:gd name="T63" fmla="*/ 4 h 8"/>
                <a:gd name="T64" fmla="*/ 292 w 312"/>
                <a:gd name="T65" fmla="*/ 0 h 8"/>
                <a:gd name="T66" fmla="*/ 292 w 312"/>
                <a:gd name="T67" fmla="*/ 8 h 8"/>
                <a:gd name="T68" fmla="*/ 292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240 w 312"/>
                <a:gd name="T81" fmla="*/ 4 h 8"/>
                <a:gd name="T82" fmla="*/ 248 w 312"/>
                <a:gd name="T83" fmla="*/ 4 h 8"/>
                <a:gd name="T84" fmla="*/ 212 w 312"/>
                <a:gd name="T85" fmla="*/ 0 h 8"/>
                <a:gd name="T86" fmla="*/ 212 w 312"/>
                <a:gd name="T87" fmla="*/ 8 h 8"/>
                <a:gd name="T88" fmla="*/ 212 w 312"/>
                <a:gd name="T89" fmla="*/ 0 h 8"/>
                <a:gd name="T90" fmla="*/ 176 w 312"/>
                <a:gd name="T91" fmla="*/ 4 h 8"/>
                <a:gd name="T92" fmla="*/ 184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5" name="Freeform 1151"/>
            <p:cNvSpPr>
              <a:spLocks/>
            </p:cNvSpPr>
            <p:nvPr/>
          </p:nvSpPr>
          <p:spPr bwMode="auto">
            <a:xfrm>
              <a:off x="1191817" y="3598069"/>
              <a:ext cx="307181" cy="309563"/>
            </a:xfrm>
            <a:custGeom>
              <a:avLst/>
              <a:gdLst>
                <a:gd name="T0" fmla="*/ 36 w 129"/>
                <a:gd name="T1" fmla="*/ 114 h 130"/>
                <a:gd name="T2" fmla="*/ 114 w 129"/>
                <a:gd name="T3" fmla="*/ 93 h 130"/>
                <a:gd name="T4" fmla="*/ 93 w 129"/>
                <a:gd name="T5" fmla="*/ 16 h 130"/>
                <a:gd name="T6" fmla="*/ 16 w 129"/>
                <a:gd name="T7" fmla="*/ 37 h 130"/>
                <a:gd name="T8" fmla="*/ 36 w 129"/>
                <a:gd name="T9" fmla="*/ 114 h 130"/>
              </a:gdLst>
              <a:ahLst/>
              <a:cxnLst>
                <a:cxn ang="0">
                  <a:pos x="T0" y="T1"/>
                </a:cxn>
                <a:cxn ang="0">
                  <a:pos x="T2" y="T3"/>
                </a:cxn>
                <a:cxn ang="0">
                  <a:pos x="T4" y="T5"/>
                </a:cxn>
                <a:cxn ang="0">
                  <a:pos x="T6" y="T7"/>
                </a:cxn>
                <a:cxn ang="0">
                  <a:pos x="T8" y="T9"/>
                </a:cxn>
              </a:cxnLst>
              <a:rect l="0" t="0" r="r" b="b"/>
              <a:pathLst>
                <a:path w="129" h="130">
                  <a:moveTo>
                    <a:pt x="36" y="114"/>
                  </a:moveTo>
                  <a:cubicBezTo>
                    <a:pt x="63" y="130"/>
                    <a:pt x="98" y="121"/>
                    <a:pt x="114" y="93"/>
                  </a:cubicBezTo>
                  <a:cubicBezTo>
                    <a:pt x="129" y="66"/>
                    <a:pt x="120" y="32"/>
                    <a:pt x="93" y="16"/>
                  </a:cubicBezTo>
                  <a:cubicBezTo>
                    <a:pt x="66" y="0"/>
                    <a:pt x="31" y="10"/>
                    <a:pt x="16" y="37"/>
                  </a:cubicBezTo>
                  <a:cubicBezTo>
                    <a:pt x="0" y="64"/>
                    <a:pt x="9" y="98"/>
                    <a:pt x="36"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6" name="Freeform 1152"/>
            <p:cNvSpPr>
              <a:spLocks noEditPoints="1"/>
            </p:cNvSpPr>
            <p:nvPr/>
          </p:nvSpPr>
          <p:spPr bwMode="auto">
            <a:xfrm>
              <a:off x="1179910" y="3607594"/>
              <a:ext cx="314325" cy="290513"/>
            </a:xfrm>
            <a:custGeom>
              <a:avLst/>
              <a:gdLst>
                <a:gd name="T0" fmla="*/ 70 w 132"/>
                <a:gd name="T1" fmla="*/ 122 h 122"/>
                <a:gd name="T2" fmla="*/ 70 w 132"/>
                <a:gd name="T3" fmla="*/ 122 h 122"/>
                <a:gd name="T4" fmla="*/ 39 w 132"/>
                <a:gd name="T5" fmla="*/ 114 h 122"/>
                <a:gd name="T6" fmla="*/ 17 w 132"/>
                <a:gd name="T7" fmla="*/ 31 h 122"/>
                <a:gd name="T8" fmla="*/ 70 w 132"/>
                <a:gd name="T9" fmla="*/ 0 h 122"/>
                <a:gd name="T10" fmla="*/ 100 w 132"/>
                <a:gd name="T11" fmla="*/ 9 h 122"/>
                <a:gd name="T12" fmla="*/ 128 w 132"/>
                <a:gd name="T13" fmla="*/ 45 h 122"/>
                <a:gd name="T14" fmla="*/ 122 w 132"/>
                <a:gd name="T15" fmla="*/ 91 h 122"/>
                <a:gd name="T16" fmla="*/ 70 w 132"/>
                <a:gd name="T17" fmla="*/ 122 h 122"/>
                <a:gd name="T18" fmla="*/ 70 w 132"/>
                <a:gd name="T19" fmla="*/ 8 h 122"/>
                <a:gd name="T20" fmla="*/ 24 w 132"/>
                <a:gd name="T21" fmla="*/ 35 h 122"/>
                <a:gd name="T22" fmla="*/ 43 w 132"/>
                <a:gd name="T23" fmla="*/ 107 h 122"/>
                <a:gd name="T24" fmla="*/ 70 w 132"/>
                <a:gd name="T25" fmla="*/ 114 h 122"/>
                <a:gd name="T26" fmla="*/ 115 w 132"/>
                <a:gd name="T27" fmla="*/ 87 h 122"/>
                <a:gd name="T28" fmla="*/ 121 w 132"/>
                <a:gd name="T29" fmla="*/ 47 h 122"/>
                <a:gd name="T30" fmla="*/ 96 w 132"/>
                <a:gd name="T31" fmla="*/ 15 h 122"/>
                <a:gd name="T32" fmla="*/ 70 w 132"/>
                <a:gd name="T33"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22">
                  <a:moveTo>
                    <a:pt x="70" y="122"/>
                  </a:moveTo>
                  <a:cubicBezTo>
                    <a:pt x="70" y="122"/>
                    <a:pt x="70" y="122"/>
                    <a:pt x="70" y="122"/>
                  </a:cubicBezTo>
                  <a:cubicBezTo>
                    <a:pt x="59" y="122"/>
                    <a:pt x="48" y="119"/>
                    <a:pt x="39" y="114"/>
                  </a:cubicBezTo>
                  <a:cubicBezTo>
                    <a:pt x="10" y="97"/>
                    <a:pt x="0" y="60"/>
                    <a:pt x="17" y="31"/>
                  </a:cubicBezTo>
                  <a:cubicBezTo>
                    <a:pt x="28" y="12"/>
                    <a:pt x="48" y="0"/>
                    <a:pt x="70" y="0"/>
                  </a:cubicBezTo>
                  <a:cubicBezTo>
                    <a:pt x="80" y="0"/>
                    <a:pt x="91" y="3"/>
                    <a:pt x="100" y="9"/>
                  </a:cubicBezTo>
                  <a:cubicBezTo>
                    <a:pt x="114" y="17"/>
                    <a:pt x="124" y="30"/>
                    <a:pt x="128" y="45"/>
                  </a:cubicBezTo>
                  <a:cubicBezTo>
                    <a:pt x="132" y="61"/>
                    <a:pt x="130" y="77"/>
                    <a:pt x="122" y="91"/>
                  </a:cubicBezTo>
                  <a:cubicBezTo>
                    <a:pt x="111" y="110"/>
                    <a:pt x="91" y="122"/>
                    <a:pt x="70" y="122"/>
                  </a:cubicBezTo>
                  <a:close/>
                  <a:moveTo>
                    <a:pt x="70" y="8"/>
                  </a:moveTo>
                  <a:cubicBezTo>
                    <a:pt x="51" y="8"/>
                    <a:pt x="33" y="18"/>
                    <a:pt x="24" y="35"/>
                  </a:cubicBezTo>
                  <a:cubicBezTo>
                    <a:pt x="9" y="60"/>
                    <a:pt x="18" y="92"/>
                    <a:pt x="43" y="107"/>
                  </a:cubicBezTo>
                  <a:cubicBezTo>
                    <a:pt x="51" y="111"/>
                    <a:pt x="60" y="114"/>
                    <a:pt x="70" y="114"/>
                  </a:cubicBezTo>
                  <a:cubicBezTo>
                    <a:pt x="88" y="114"/>
                    <a:pt x="106" y="104"/>
                    <a:pt x="115" y="87"/>
                  </a:cubicBezTo>
                  <a:cubicBezTo>
                    <a:pt x="122" y="75"/>
                    <a:pt x="124" y="61"/>
                    <a:pt x="121" y="47"/>
                  </a:cubicBezTo>
                  <a:cubicBezTo>
                    <a:pt x="117" y="34"/>
                    <a:pt x="108" y="22"/>
                    <a:pt x="96" y="15"/>
                  </a:cubicBezTo>
                  <a:cubicBezTo>
                    <a:pt x="88" y="11"/>
                    <a:pt x="79" y="8"/>
                    <a:pt x="70" y="8"/>
                  </a:cubicBez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9" name="Oval 1165"/>
            <p:cNvSpPr>
              <a:spLocks noChangeArrowheads="1"/>
            </p:cNvSpPr>
            <p:nvPr/>
          </p:nvSpPr>
          <p:spPr bwMode="auto">
            <a:xfrm>
              <a:off x="1878808" y="3536156"/>
              <a:ext cx="431006" cy="433388"/>
            </a:xfrm>
            <a:prstGeom prst="ellipse">
              <a:avLst/>
            </a:prstGeom>
            <a:solidFill>
              <a:srgbClr val="00B05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pic>
          <p:nvPicPr>
            <p:cNvPr id="6" name="Graphic 5" descr="Thumbs up sign">
              <a:extLst>
                <a:ext uri="{FF2B5EF4-FFF2-40B4-BE49-F238E27FC236}">
                  <a16:creationId xmlns:a16="http://schemas.microsoft.com/office/drawing/2014/main" id="{CFE67715-E3C4-43BF-B85A-383764D15E70}"/>
                </a:ext>
              </a:extLst>
            </p:cNvPr>
            <p:cNvPicPr>
              <a:picLocks noChangeAspect="1"/>
            </p:cNvPicPr>
            <p:nvPr/>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45624" y="3586107"/>
              <a:ext cx="304045" cy="304045"/>
            </a:xfrm>
            <a:prstGeom prst="rect">
              <a:avLst/>
            </a:prstGeom>
          </p:spPr>
        </p:pic>
      </p:grpSp>
      <p:pic>
        <p:nvPicPr>
          <p:cNvPr id="66" name="Graphic 65" descr="Laptop">
            <a:extLst>
              <a:ext uri="{FF2B5EF4-FFF2-40B4-BE49-F238E27FC236}">
                <a16:creationId xmlns:a16="http://schemas.microsoft.com/office/drawing/2014/main" id="{40CA49B5-8A11-4BAB-AF26-5543358ACB98}"/>
              </a:ext>
            </a:extLst>
          </p:cNvPr>
          <p:cNvPicPr>
            <a:picLocks noChangeAspect="1"/>
          </p:cNvPicPr>
          <p:nvPr/>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74738" y="1932729"/>
            <a:ext cx="407673" cy="407673"/>
          </a:xfrm>
          <a:prstGeom prst="rect">
            <a:avLst/>
          </a:prstGeom>
        </p:spPr>
      </p:pic>
      <p:pic>
        <p:nvPicPr>
          <p:cNvPr id="68" name="Graphic 67" descr="Magnifying glass">
            <a:extLst>
              <a:ext uri="{FF2B5EF4-FFF2-40B4-BE49-F238E27FC236}">
                <a16:creationId xmlns:a16="http://schemas.microsoft.com/office/drawing/2014/main" id="{8512365E-B3C2-460E-AAF2-1516DFF8DCC3}"/>
              </a:ext>
            </a:extLst>
          </p:cNvPr>
          <p:cNvPicPr>
            <a:picLocks noChangeAspect="1"/>
          </p:cNvPicPr>
          <p:nvPr/>
        </p:nvPicPr>
        <p:blipFill>
          <a:blip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00427" y="2650426"/>
            <a:ext cx="373227" cy="373227"/>
          </a:xfrm>
          <a:prstGeom prst="rect">
            <a:avLst/>
          </a:prstGeom>
        </p:spPr>
      </p:pic>
      <p:sp>
        <p:nvSpPr>
          <p:cNvPr id="46" name="Footer Placeholder 45">
            <a:extLst>
              <a:ext uri="{FF2B5EF4-FFF2-40B4-BE49-F238E27FC236}">
                <a16:creationId xmlns:a16="http://schemas.microsoft.com/office/drawing/2014/main" id="{5FA5D43F-EC33-4256-BD61-FDFE9B41EB7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sp>
        <p:nvSpPr>
          <p:cNvPr id="26" name="Title 25">
            <a:extLst>
              <a:ext uri="{FF2B5EF4-FFF2-40B4-BE49-F238E27FC236}">
                <a16:creationId xmlns:a16="http://schemas.microsoft.com/office/drawing/2014/main" id="{2176CF63-3842-FD85-121D-7F0850FA1F38}"/>
              </a:ext>
            </a:extLst>
          </p:cNvPr>
          <p:cNvSpPr>
            <a:spLocks noGrp="1"/>
          </p:cNvSpPr>
          <p:nvPr>
            <p:ph type="title" idx="4294967295"/>
          </p:nvPr>
        </p:nvSpPr>
        <p:spPr>
          <a:xfrm>
            <a:off x="442864" y="282178"/>
            <a:ext cx="8982075" cy="431800"/>
          </a:xfrm>
        </p:spPr>
        <p:txBody>
          <a:bodyPr/>
          <a:lstStyle/>
          <a:p>
            <a:r>
              <a:rPr lang="en-US">
                <a:solidFill>
                  <a:schemeClr val="tx1"/>
                </a:solidFill>
              </a:rPr>
              <a:t>Suggested Milestones - </a:t>
            </a:r>
            <a:r>
              <a:rPr lang="en-US" b="1" spc="-31">
                <a:solidFill>
                  <a:schemeClr val="tx1"/>
                </a:solidFill>
                <a:cs typeface="Poppins" panose="02000000000000000000" pitchFamily="2" charset="0"/>
              </a:rPr>
              <a:t>EOY 1 - 2025-2026 </a:t>
            </a:r>
            <a:endParaRPr lang="en-US"/>
          </a:p>
        </p:txBody>
      </p:sp>
      <p:sp>
        <p:nvSpPr>
          <p:cNvPr id="67" name="TextBox 66">
            <a:extLst>
              <a:ext uri="{FF2B5EF4-FFF2-40B4-BE49-F238E27FC236}">
                <a16:creationId xmlns:a16="http://schemas.microsoft.com/office/drawing/2014/main" id="{8639E709-B237-4CF8-BEB4-1E49781138D3}"/>
              </a:ext>
            </a:extLst>
          </p:cNvPr>
          <p:cNvSpPr txBox="1"/>
          <p:nvPr/>
        </p:nvSpPr>
        <p:spPr>
          <a:xfrm>
            <a:off x="4614150" y="5656268"/>
            <a:ext cx="6285562" cy="49244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Amendment Deadline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(SELPA Approval Required)</a:t>
            </a:r>
          </a:p>
        </p:txBody>
      </p:sp>
      <p:grpSp>
        <p:nvGrpSpPr>
          <p:cNvPr id="69" name="Group 68">
            <a:extLst>
              <a:ext uri="{FF2B5EF4-FFF2-40B4-BE49-F238E27FC236}">
                <a16:creationId xmlns:a16="http://schemas.microsoft.com/office/drawing/2014/main" id="{977AFF9E-868F-BC58-A730-8355DCAF29B6}"/>
              </a:ext>
              <a:ext uri="{C183D7F6-B498-43B3-948B-1728B52AA6E4}">
                <adec:decorative xmlns:adec="http://schemas.microsoft.com/office/drawing/2017/decorative" val="1"/>
              </a:ext>
            </a:extLst>
          </p:cNvPr>
          <p:cNvGrpSpPr/>
          <p:nvPr/>
        </p:nvGrpSpPr>
        <p:grpSpPr>
          <a:xfrm>
            <a:off x="1928737" y="3265925"/>
            <a:ext cx="9910654" cy="567239"/>
            <a:chOff x="1589088" y="2653271"/>
            <a:chExt cx="9910653" cy="567238"/>
          </a:xfrm>
        </p:grpSpPr>
        <p:sp>
          <p:nvSpPr>
            <p:cNvPr id="70" name="TextBox 69">
              <a:extLst>
                <a:ext uri="{FF2B5EF4-FFF2-40B4-BE49-F238E27FC236}">
                  <a16:creationId xmlns:a16="http://schemas.microsoft.com/office/drawing/2014/main" id="{6B2C95F3-B8BD-8EA4-C45B-1BB7D284E6FC}"/>
                </a:ext>
              </a:extLst>
            </p:cNvPr>
            <p:cNvSpPr txBox="1">
              <a:spLocks/>
            </p:cNvSpPr>
            <p:nvPr/>
          </p:nvSpPr>
          <p:spPr>
            <a:xfrm>
              <a:off x="3122719" y="2826843"/>
              <a:ext cx="1714176"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FF0000"/>
                  </a:solidFill>
                  <a:effectLst/>
                  <a:uLnTx/>
                  <a:uFillTx/>
                  <a:latin typeface="Poppins" panose="02000000000000000000" pitchFamily="2" charset="0"/>
                  <a:ea typeface="+mn-ea"/>
                  <a:cs typeface="Poppins" panose="02000000000000000000" pitchFamily="2" charset="0"/>
                </a:rPr>
                <a:t>6/26</a:t>
              </a:r>
            </a:p>
          </p:txBody>
        </p:sp>
        <p:sp>
          <p:nvSpPr>
            <p:cNvPr id="71" name="TextBox 70">
              <a:extLst>
                <a:ext uri="{FF2B5EF4-FFF2-40B4-BE49-F238E27FC236}">
                  <a16:creationId xmlns:a16="http://schemas.microsoft.com/office/drawing/2014/main" id="{931BFEAD-198D-71AD-F389-BD8A78370BFC}"/>
                </a:ext>
              </a:extLst>
            </p:cNvPr>
            <p:cNvSpPr txBox="1"/>
            <p:nvPr/>
          </p:nvSpPr>
          <p:spPr>
            <a:xfrm>
              <a:off x="5388841" y="2801041"/>
              <a:ext cx="6110900" cy="246221"/>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Recommended Date for Zero Errors</a:t>
              </a:r>
            </a:p>
          </p:txBody>
        </p:sp>
        <p:cxnSp>
          <p:nvCxnSpPr>
            <p:cNvPr id="72" name="Straight Connector 71">
              <a:extLst>
                <a:ext uri="{FF2B5EF4-FFF2-40B4-BE49-F238E27FC236}">
                  <a16:creationId xmlns:a16="http://schemas.microsoft.com/office/drawing/2014/main" id="{E0F1B6AC-7BEA-1026-5D4E-D09D12BF6BBB}"/>
                </a:ext>
              </a:extLst>
            </p:cNvPr>
            <p:cNvCxnSpPr/>
            <p:nvPr/>
          </p:nvCxnSpPr>
          <p:spPr>
            <a:xfrm>
              <a:off x="5167972" y="2679058"/>
              <a:ext cx="0" cy="509286"/>
            </a:xfrm>
            <a:prstGeom prst="line">
              <a:avLst/>
            </a:prstGeom>
            <a:ln w="28575"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73" name="Freeform 1144">
              <a:extLst>
                <a:ext uri="{FF2B5EF4-FFF2-40B4-BE49-F238E27FC236}">
                  <a16:creationId xmlns:a16="http://schemas.microsoft.com/office/drawing/2014/main" id="{C7399389-6443-160D-1C4E-B40CF480A378}"/>
                </a:ext>
              </a:extLst>
            </p:cNvPr>
            <p:cNvSpPr>
              <a:spLocks noEditPoints="1"/>
            </p:cNvSpPr>
            <p:nvPr/>
          </p:nvSpPr>
          <p:spPr bwMode="auto">
            <a:xfrm>
              <a:off x="1782763" y="2921000"/>
              <a:ext cx="989013" cy="25400"/>
            </a:xfrm>
            <a:custGeom>
              <a:avLst/>
              <a:gdLst>
                <a:gd name="T0" fmla="*/ 96 w 312"/>
                <a:gd name="T1" fmla="*/ 4 h 8"/>
                <a:gd name="T2" fmla="*/ 104 w 312"/>
                <a:gd name="T3" fmla="*/ 4 h 8"/>
                <a:gd name="T4" fmla="*/ 116 w 312"/>
                <a:gd name="T5" fmla="*/ 0 h 8"/>
                <a:gd name="T6" fmla="*/ 116 w 312"/>
                <a:gd name="T7" fmla="*/ 8 h 8"/>
                <a:gd name="T8" fmla="*/ 116 w 312"/>
                <a:gd name="T9" fmla="*/ 0 h 8"/>
                <a:gd name="T10" fmla="*/ 128 w 312"/>
                <a:gd name="T11" fmla="*/ 4 h 8"/>
                <a:gd name="T12" fmla="*/ 136 w 312"/>
                <a:gd name="T13" fmla="*/ 4 h 8"/>
                <a:gd name="T14" fmla="*/ 84 w 312"/>
                <a:gd name="T15" fmla="*/ 0 h 8"/>
                <a:gd name="T16" fmla="*/ 84 w 312"/>
                <a:gd name="T17" fmla="*/ 8 h 8"/>
                <a:gd name="T18" fmla="*/ 84 w 312"/>
                <a:gd name="T19" fmla="*/ 0 h 8"/>
                <a:gd name="T20" fmla="*/ 144 w 312"/>
                <a:gd name="T21" fmla="*/ 4 h 8"/>
                <a:gd name="T22" fmla="*/ 152 w 312"/>
                <a:gd name="T23" fmla="*/ 4 h 8"/>
                <a:gd name="T24" fmla="*/ 68 w 312"/>
                <a:gd name="T25" fmla="*/ 0 h 8"/>
                <a:gd name="T26" fmla="*/ 68 w 312"/>
                <a:gd name="T27" fmla="*/ 8 h 8"/>
                <a:gd name="T28" fmla="*/ 68 w 312"/>
                <a:gd name="T29" fmla="*/ 0 h 8"/>
                <a:gd name="T30" fmla="*/ 16 w 312"/>
                <a:gd name="T31" fmla="*/ 4 h 8"/>
                <a:gd name="T32" fmla="*/ 24 w 312"/>
                <a:gd name="T33" fmla="*/ 4 h 8"/>
                <a:gd name="T34" fmla="*/ 4 w 312"/>
                <a:gd name="T35" fmla="*/ 0 h 8"/>
                <a:gd name="T36" fmla="*/ 4 w 312"/>
                <a:gd name="T37" fmla="*/ 8 h 8"/>
                <a:gd name="T38" fmla="*/ 4 w 312"/>
                <a:gd name="T39" fmla="*/ 0 h 8"/>
                <a:gd name="T40" fmla="*/ 48 w 312"/>
                <a:gd name="T41" fmla="*/ 4 h 8"/>
                <a:gd name="T42" fmla="*/ 56 w 312"/>
                <a:gd name="T43" fmla="*/ 4 h 8"/>
                <a:gd name="T44" fmla="*/ 36 w 312"/>
                <a:gd name="T45" fmla="*/ 0 h 8"/>
                <a:gd name="T46" fmla="*/ 36 w 312"/>
                <a:gd name="T47" fmla="*/ 8 h 8"/>
                <a:gd name="T48" fmla="*/ 36 w 312"/>
                <a:gd name="T49" fmla="*/ 0 h 8"/>
                <a:gd name="T50" fmla="*/ 160 w 312"/>
                <a:gd name="T51" fmla="*/ 4 h 8"/>
                <a:gd name="T52" fmla="*/ 168 w 312"/>
                <a:gd name="T53" fmla="*/ 4 h 8"/>
                <a:gd name="T54" fmla="*/ 276 w 312"/>
                <a:gd name="T55" fmla="*/ 0 h 8"/>
                <a:gd name="T56" fmla="*/ 276 w 312"/>
                <a:gd name="T57" fmla="*/ 8 h 8"/>
                <a:gd name="T58" fmla="*/ 276 w 312"/>
                <a:gd name="T59" fmla="*/ 0 h 8"/>
                <a:gd name="T60" fmla="*/ 288 w 312"/>
                <a:gd name="T61" fmla="*/ 4 h 8"/>
                <a:gd name="T62" fmla="*/ 296 w 312"/>
                <a:gd name="T63" fmla="*/ 4 h 8"/>
                <a:gd name="T64" fmla="*/ 180 w 312"/>
                <a:gd name="T65" fmla="*/ 0 h 8"/>
                <a:gd name="T66" fmla="*/ 180 w 312"/>
                <a:gd name="T67" fmla="*/ 8 h 8"/>
                <a:gd name="T68" fmla="*/ 180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192 w 312"/>
                <a:gd name="T81" fmla="*/ 4 h 8"/>
                <a:gd name="T82" fmla="*/ 200 w 312"/>
                <a:gd name="T83" fmla="*/ 4 h 8"/>
                <a:gd name="T84" fmla="*/ 244 w 312"/>
                <a:gd name="T85" fmla="*/ 0 h 8"/>
                <a:gd name="T86" fmla="*/ 244 w 312"/>
                <a:gd name="T87" fmla="*/ 8 h 8"/>
                <a:gd name="T88" fmla="*/ 244 w 312"/>
                <a:gd name="T89" fmla="*/ 0 h 8"/>
                <a:gd name="T90" fmla="*/ 208 w 312"/>
                <a:gd name="T91" fmla="*/ 4 h 8"/>
                <a:gd name="T92" fmla="*/ 216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74" name="Freeform 1157">
              <a:extLst>
                <a:ext uri="{FF2B5EF4-FFF2-40B4-BE49-F238E27FC236}">
                  <a16:creationId xmlns:a16="http://schemas.microsoft.com/office/drawing/2014/main" id="{F3265C97-3BD7-AA93-78F7-00B343D25814}"/>
                </a:ext>
              </a:extLst>
            </p:cNvPr>
            <p:cNvSpPr>
              <a:spLocks/>
            </p:cNvSpPr>
            <p:nvPr/>
          </p:nvSpPr>
          <p:spPr bwMode="auto">
            <a:xfrm>
              <a:off x="1589088" y="2727325"/>
              <a:ext cx="409575" cy="412750"/>
            </a:xfrm>
            <a:custGeom>
              <a:avLst/>
              <a:gdLst>
                <a:gd name="T0" fmla="*/ 93 w 129"/>
                <a:gd name="T1" fmla="*/ 114 h 130"/>
                <a:gd name="T2" fmla="*/ 114 w 129"/>
                <a:gd name="T3" fmla="*/ 37 h 130"/>
                <a:gd name="T4" fmla="*/ 36 w 129"/>
                <a:gd name="T5" fmla="*/ 16 h 130"/>
                <a:gd name="T6" fmla="*/ 16 w 129"/>
                <a:gd name="T7" fmla="*/ 93 h 130"/>
                <a:gd name="T8" fmla="*/ 93 w 129"/>
                <a:gd name="T9" fmla="*/ 114 h 130"/>
              </a:gdLst>
              <a:ahLst/>
              <a:cxnLst>
                <a:cxn ang="0">
                  <a:pos x="T0" y="T1"/>
                </a:cxn>
                <a:cxn ang="0">
                  <a:pos x="T2" y="T3"/>
                </a:cxn>
                <a:cxn ang="0">
                  <a:pos x="T4" y="T5"/>
                </a:cxn>
                <a:cxn ang="0">
                  <a:pos x="T6" y="T7"/>
                </a:cxn>
                <a:cxn ang="0">
                  <a:pos x="T8" y="T9"/>
                </a:cxn>
              </a:cxnLst>
              <a:rect l="0" t="0" r="r" b="b"/>
              <a:pathLst>
                <a:path w="129" h="130">
                  <a:moveTo>
                    <a:pt x="93" y="114"/>
                  </a:moveTo>
                  <a:cubicBezTo>
                    <a:pt x="120" y="99"/>
                    <a:pt x="129" y="64"/>
                    <a:pt x="114" y="37"/>
                  </a:cubicBezTo>
                  <a:cubicBezTo>
                    <a:pt x="98" y="10"/>
                    <a:pt x="63" y="0"/>
                    <a:pt x="36" y="16"/>
                  </a:cubicBezTo>
                  <a:cubicBezTo>
                    <a:pt x="9" y="32"/>
                    <a:pt x="0" y="66"/>
                    <a:pt x="16" y="93"/>
                  </a:cubicBezTo>
                  <a:cubicBezTo>
                    <a:pt x="31" y="121"/>
                    <a:pt x="66" y="130"/>
                    <a:pt x="93"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75" name="Freeform 1158">
              <a:extLst>
                <a:ext uri="{FF2B5EF4-FFF2-40B4-BE49-F238E27FC236}">
                  <a16:creationId xmlns:a16="http://schemas.microsoft.com/office/drawing/2014/main" id="{1569A06E-6E2A-4D18-85EC-223F129D5F2D}"/>
                </a:ext>
              </a:extLst>
            </p:cNvPr>
            <p:cNvSpPr>
              <a:spLocks noEditPoints="1"/>
            </p:cNvSpPr>
            <p:nvPr/>
          </p:nvSpPr>
          <p:spPr bwMode="auto">
            <a:xfrm>
              <a:off x="1595438" y="2740025"/>
              <a:ext cx="419100" cy="387350"/>
            </a:xfrm>
            <a:custGeom>
              <a:avLst/>
              <a:gdLst>
                <a:gd name="T0" fmla="*/ 63 w 132"/>
                <a:gd name="T1" fmla="*/ 122 h 122"/>
                <a:gd name="T2" fmla="*/ 63 w 132"/>
                <a:gd name="T3" fmla="*/ 122 h 122"/>
                <a:gd name="T4" fmla="*/ 10 w 132"/>
                <a:gd name="T5" fmla="*/ 91 h 122"/>
                <a:gd name="T6" fmla="*/ 4 w 132"/>
                <a:gd name="T7" fmla="*/ 45 h 122"/>
                <a:gd name="T8" fmla="*/ 32 w 132"/>
                <a:gd name="T9" fmla="*/ 9 h 122"/>
                <a:gd name="T10" fmla="*/ 63 w 132"/>
                <a:gd name="T11" fmla="*/ 0 h 122"/>
                <a:gd name="T12" fmla="*/ 115 w 132"/>
                <a:gd name="T13" fmla="*/ 31 h 122"/>
                <a:gd name="T14" fmla="*/ 93 w 132"/>
                <a:gd name="T15" fmla="*/ 114 h 122"/>
                <a:gd name="T16" fmla="*/ 63 w 132"/>
                <a:gd name="T17" fmla="*/ 122 h 122"/>
                <a:gd name="T18" fmla="*/ 63 w 132"/>
                <a:gd name="T19" fmla="*/ 8 h 122"/>
                <a:gd name="T20" fmla="*/ 36 w 132"/>
                <a:gd name="T21" fmla="*/ 15 h 122"/>
                <a:gd name="T22" fmla="*/ 12 w 132"/>
                <a:gd name="T23" fmla="*/ 47 h 122"/>
                <a:gd name="T24" fmla="*/ 17 w 132"/>
                <a:gd name="T25" fmla="*/ 87 h 122"/>
                <a:gd name="T26" fmla="*/ 63 w 132"/>
                <a:gd name="T27" fmla="*/ 114 h 122"/>
                <a:gd name="T28" fmla="*/ 63 w 132"/>
                <a:gd name="T29" fmla="*/ 114 h 122"/>
                <a:gd name="T30" fmla="*/ 89 w 132"/>
                <a:gd name="T31" fmla="*/ 107 h 122"/>
                <a:gd name="T32" fmla="*/ 108 w 132"/>
                <a:gd name="T33" fmla="*/ 35 h 122"/>
                <a:gd name="T34" fmla="*/ 63 w 132"/>
                <a:gd name="T35"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22">
                  <a:moveTo>
                    <a:pt x="63" y="122"/>
                  </a:moveTo>
                  <a:cubicBezTo>
                    <a:pt x="63" y="122"/>
                    <a:pt x="63" y="122"/>
                    <a:pt x="63" y="122"/>
                  </a:cubicBezTo>
                  <a:cubicBezTo>
                    <a:pt x="41" y="122"/>
                    <a:pt x="21" y="110"/>
                    <a:pt x="10" y="91"/>
                  </a:cubicBezTo>
                  <a:cubicBezTo>
                    <a:pt x="2" y="77"/>
                    <a:pt x="0" y="61"/>
                    <a:pt x="4" y="45"/>
                  </a:cubicBezTo>
                  <a:cubicBezTo>
                    <a:pt x="8" y="30"/>
                    <a:pt x="18" y="17"/>
                    <a:pt x="32" y="9"/>
                  </a:cubicBezTo>
                  <a:cubicBezTo>
                    <a:pt x="42" y="3"/>
                    <a:pt x="52" y="0"/>
                    <a:pt x="63" y="0"/>
                  </a:cubicBezTo>
                  <a:cubicBezTo>
                    <a:pt x="84" y="0"/>
                    <a:pt x="104" y="12"/>
                    <a:pt x="115" y="31"/>
                  </a:cubicBezTo>
                  <a:cubicBezTo>
                    <a:pt x="132" y="60"/>
                    <a:pt x="122" y="97"/>
                    <a:pt x="93" y="114"/>
                  </a:cubicBezTo>
                  <a:cubicBezTo>
                    <a:pt x="84" y="119"/>
                    <a:pt x="73" y="122"/>
                    <a:pt x="63" y="122"/>
                  </a:cubicBezTo>
                  <a:close/>
                  <a:moveTo>
                    <a:pt x="63" y="8"/>
                  </a:moveTo>
                  <a:cubicBezTo>
                    <a:pt x="53" y="8"/>
                    <a:pt x="44" y="11"/>
                    <a:pt x="36" y="15"/>
                  </a:cubicBezTo>
                  <a:cubicBezTo>
                    <a:pt x="24" y="23"/>
                    <a:pt x="15" y="34"/>
                    <a:pt x="12" y="47"/>
                  </a:cubicBezTo>
                  <a:cubicBezTo>
                    <a:pt x="8" y="61"/>
                    <a:pt x="10" y="75"/>
                    <a:pt x="17" y="87"/>
                  </a:cubicBezTo>
                  <a:cubicBezTo>
                    <a:pt x="26" y="104"/>
                    <a:pt x="44" y="114"/>
                    <a:pt x="63" y="114"/>
                  </a:cubicBezTo>
                  <a:cubicBezTo>
                    <a:pt x="63" y="114"/>
                    <a:pt x="63" y="114"/>
                    <a:pt x="63" y="114"/>
                  </a:cubicBezTo>
                  <a:cubicBezTo>
                    <a:pt x="72" y="114"/>
                    <a:pt x="81" y="111"/>
                    <a:pt x="89" y="107"/>
                  </a:cubicBezTo>
                  <a:cubicBezTo>
                    <a:pt x="114" y="92"/>
                    <a:pt x="123" y="60"/>
                    <a:pt x="108" y="35"/>
                  </a:cubicBezTo>
                  <a:cubicBezTo>
                    <a:pt x="99" y="19"/>
                    <a:pt x="81" y="8"/>
                    <a:pt x="63" y="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76" name="Oval 1161">
              <a:extLst>
                <a:ext uri="{FF2B5EF4-FFF2-40B4-BE49-F238E27FC236}">
                  <a16:creationId xmlns:a16="http://schemas.microsoft.com/office/drawing/2014/main" id="{2D85825A-D35C-7CD6-3EA9-EDD5620BC529}"/>
                </a:ext>
              </a:extLst>
            </p:cNvPr>
            <p:cNvSpPr>
              <a:spLocks noChangeArrowheads="1"/>
            </p:cNvSpPr>
            <p:nvPr/>
          </p:nvSpPr>
          <p:spPr bwMode="auto">
            <a:xfrm>
              <a:off x="2781035" y="2653271"/>
              <a:ext cx="547379" cy="567238"/>
            </a:xfrm>
            <a:prstGeom prst="ellipse">
              <a:avLst/>
            </a:prstGeom>
            <a:solidFill>
              <a:srgbClr val="FF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1" normalizeH="0" baseline="0" noProof="0">
                  <a:ln>
                    <a:noFill/>
                  </a:ln>
                  <a:solidFill>
                    <a:srgbClr val="FCFCFC"/>
                  </a:solidFill>
                  <a:effectLst/>
                  <a:uLnTx/>
                  <a:uFillTx/>
                  <a:latin typeface="Poppins" panose="02000000000000000000" pitchFamily="2" charset="0"/>
                  <a:ea typeface="+mn-ea"/>
                  <a:cs typeface="Poppins" panose="02000000000000000000" pitchFamily="2" charset="0"/>
                </a:rPr>
                <a:t>0</a:t>
              </a:r>
            </a:p>
          </p:txBody>
        </p:sp>
      </p:grpSp>
      <p:grpSp>
        <p:nvGrpSpPr>
          <p:cNvPr id="4" name="Group 3" descr="Clock icon with Nov 21, 2025 zero error reminder">
            <a:extLst>
              <a:ext uri="{FF2B5EF4-FFF2-40B4-BE49-F238E27FC236}">
                <a16:creationId xmlns:a16="http://schemas.microsoft.com/office/drawing/2014/main" id="{78F1E695-89A1-3F7F-90CE-F7711DA2915B}"/>
              </a:ext>
            </a:extLst>
          </p:cNvPr>
          <p:cNvGrpSpPr/>
          <p:nvPr/>
        </p:nvGrpSpPr>
        <p:grpSpPr>
          <a:xfrm>
            <a:off x="-59819" y="2089071"/>
            <a:ext cx="1965627" cy="2903935"/>
            <a:chOff x="212065" y="1810087"/>
            <a:chExt cx="1965627" cy="2903935"/>
          </a:xfrm>
        </p:grpSpPr>
        <p:grpSp>
          <p:nvGrpSpPr>
            <p:cNvPr id="44" name="Group 43" descr="Hand icon for CDD errors milestone reminder">
              <a:extLst>
                <a:ext uri="{FF2B5EF4-FFF2-40B4-BE49-F238E27FC236}">
                  <a16:creationId xmlns:a16="http://schemas.microsoft.com/office/drawing/2014/main" id="{7907D900-DAF9-630B-6749-4A8C7760C401}"/>
                </a:ext>
              </a:extLst>
            </p:cNvPr>
            <p:cNvGrpSpPr/>
            <p:nvPr/>
          </p:nvGrpSpPr>
          <p:grpSpPr>
            <a:xfrm>
              <a:off x="336476" y="3553334"/>
              <a:ext cx="1663960" cy="1160688"/>
              <a:chOff x="398110" y="3871648"/>
              <a:chExt cx="1973143" cy="1321422"/>
            </a:xfrm>
          </p:grpSpPr>
          <p:sp>
            <p:nvSpPr>
              <p:cNvPr id="53" name="TextBox 52">
                <a:extLst>
                  <a:ext uri="{FF2B5EF4-FFF2-40B4-BE49-F238E27FC236}">
                    <a16:creationId xmlns:a16="http://schemas.microsoft.com/office/drawing/2014/main" id="{4CA4D722-9767-DB73-32A8-5301478777D2}"/>
                  </a:ext>
                </a:extLst>
              </p:cNvPr>
              <p:cNvSpPr txBox="1"/>
              <p:nvPr/>
            </p:nvSpPr>
            <p:spPr>
              <a:xfrm>
                <a:off x="398110" y="4246995"/>
                <a:ext cx="1953675" cy="9460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B0F0"/>
                    </a:solidFill>
                    <a:effectLst/>
                    <a:uLnTx/>
                    <a:uFillTx/>
                    <a:latin typeface="Tahoma"/>
                    <a:ea typeface="+mn-ea"/>
                    <a:cs typeface="+mn-cs"/>
                  </a:rPr>
                  <a:t>Recommended date for zero errors</a:t>
                </a:r>
              </a:p>
            </p:txBody>
          </p:sp>
          <p:sp>
            <p:nvSpPr>
              <p:cNvPr id="54" name="TextBox 53">
                <a:extLst>
                  <a:ext uri="{FF2B5EF4-FFF2-40B4-BE49-F238E27FC236}">
                    <a16:creationId xmlns:a16="http://schemas.microsoft.com/office/drawing/2014/main" id="{04CFE470-6576-DD4A-053B-2C6C0134C4AB}"/>
                  </a:ext>
                </a:extLst>
              </p:cNvPr>
              <p:cNvSpPr txBox="1"/>
              <p:nvPr/>
            </p:nvSpPr>
            <p:spPr>
              <a:xfrm>
                <a:off x="417577" y="3871648"/>
                <a:ext cx="1953676" cy="38543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735D"/>
                    </a:solidFill>
                    <a:effectLst/>
                    <a:uLnTx/>
                    <a:uFillTx/>
                    <a:latin typeface="Tahoma"/>
                    <a:ea typeface="+mn-ea"/>
                    <a:cs typeface="+mn-cs"/>
                  </a:rPr>
                  <a:t>Jun 26, 2026</a:t>
                </a:r>
              </a:p>
            </p:txBody>
          </p:sp>
        </p:grpSp>
        <p:pic>
          <p:nvPicPr>
            <p:cNvPr id="50" name="Graphic 49" descr="Alarm clock with solid fill">
              <a:extLst>
                <a:ext uri="{FF2B5EF4-FFF2-40B4-BE49-F238E27FC236}">
                  <a16:creationId xmlns:a16="http://schemas.microsoft.com/office/drawing/2014/main" id="{0E5966AF-37B1-9F13-F61A-BCEE1379358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12065" y="1810087"/>
              <a:ext cx="1965627" cy="1965627"/>
            </a:xfrm>
            <a:prstGeom prst="rect">
              <a:avLst/>
            </a:prstGeom>
          </p:spPr>
        </p:pic>
      </p:grpSp>
      <p:sp>
        <p:nvSpPr>
          <p:cNvPr id="21" name="Slide Number Placeholder 20">
            <a:extLst>
              <a:ext uri="{FF2B5EF4-FFF2-40B4-BE49-F238E27FC236}">
                <a16:creationId xmlns:a16="http://schemas.microsoft.com/office/drawing/2014/main" id="{4AFEC4C5-90D7-7A7D-3112-BBDE53F40F00}"/>
              </a:ext>
            </a:extLst>
          </p:cNvPr>
          <p:cNvSpPr>
            <a:spLocks noGrp="1"/>
          </p:cNvSpPr>
          <p:nvPr>
            <p:ph type="sldNum" sz="quarter" idx="11"/>
          </p:nvPr>
        </p:nvSpPr>
        <p:spPr/>
        <p:txBody>
          <a:bodyPr/>
          <a:lstStyle/>
          <a:p>
            <a:fld id="{4B73C415-D670-4716-A5EC-CC4D52CA2BAC}" type="slidenum">
              <a:rPr lang="en-US" noProof="0" smtClean="0"/>
              <a:pPr/>
              <a:t>109</a:t>
            </a:fld>
            <a:endParaRPr lang="en-US" noProof="0"/>
          </a:p>
        </p:txBody>
      </p:sp>
    </p:spTree>
    <p:extLst>
      <p:ext uri="{BB962C8B-B14F-4D97-AF65-F5344CB8AC3E}">
        <p14:creationId xmlns:p14="http://schemas.microsoft.com/office/powerpoint/2010/main" val="550410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5BF655F-4C3F-C54A-C998-39D6841CDBC1}"/>
            </a:ext>
          </a:extLst>
        </p:cNvPr>
        <p:cNvGrpSpPr/>
        <p:nvPr/>
      </p:nvGrpSpPr>
      <p:grpSpPr>
        <a:xfrm>
          <a:off x="0" y="0"/>
          <a:ext cx="0" cy="0"/>
          <a:chOff x="0" y="0"/>
          <a:chExt cx="0" cy="0"/>
        </a:xfrm>
      </p:grpSpPr>
      <p:sp>
        <p:nvSpPr>
          <p:cNvPr id="30" name="Rectangle 29">
            <a:extLst>
              <a:ext uri="{FF2B5EF4-FFF2-40B4-BE49-F238E27FC236}">
                <a16:creationId xmlns:a16="http://schemas.microsoft.com/office/drawing/2014/main" id="{BCA48146-021F-4C25-C305-49B34E25EECF}"/>
              </a:ext>
              <a:ext uri="{C183D7F6-B498-43B3-948B-1728B52AA6E4}">
                <adec:decorative xmlns:adec="http://schemas.microsoft.com/office/drawing/2017/decorative" val="1"/>
              </a:ext>
            </a:extLst>
          </p:cNvPr>
          <p:cNvSpPr/>
          <p:nvPr/>
        </p:nvSpPr>
        <p:spPr>
          <a:xfrm>
            <a:off x="0" y="-9012"/>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B2410347-9BE0-4BB1-7ADF-50E4B07DC30F}"/>
              </a:ext>
              <a:ext uri="{C183D7F6-B498-43B3-948B-1728B52AA6E4}">
                <adec:decorative xmlns:adec="http://schemas.microsoft.com/office/drawing/2017/decorative" val="1"/>
              </a:ext>
            </a:extLst>
          </p:cNvPr>
          <p:cNvSpPr/>
          <p:nvPr/>
        </p:nvSpPr>
        <p:spPr bwMode="gray">
          <a:xfrm>
            <a:off x="432000" y="-9012"/>
            <a:ext cx="11760000" cy="6365363"/>
          </a:xfrm>
          <a:prstGeom prst="rect">
            <a:avLst/>
          </a:prstGeom>
          <a:gradFill>
            <a:gsLst>
              <a:gs pos="36000">
                <a:schemeClr val="tx1">
                  <a:alpha val="20000"/>
                </a:schemeClr>
              </a:gs>
              <a:gs pos="100000">
                <a:schemeClr val="tx1">
                  <a:alpha val="7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B0786D82-222C-7C57-A9AA-7C9B0CAF69F5}"/>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cxnSp>
        <p:nvCxnSpPr>
          <p:cNvPr id="15" name="Straight Connector 14">
            <a:extLst>
              <a:ext uri="{FF2B5EF4-FFF2-40B4-BE49-F238E27FC236}">
                <a16:creationId xmlns:a16="http://schemas.microsoft.com/office/drawing/2014/main" id="{5340ED10-D6CB-6747-2012-50B91E48FC74}"/>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34A75F-E294-A933-2388-229CA99CF3BA}"/>
              </a:ext>
              <a:ext uri="{C183D7F6-B498-43B3-948B-1728B52AA6E4}">
                <adec:decorative xmlns:adec="http://schemas.microsoft.com/office/drawing/2017/decorative" val="1"/>
              </a:ext>
            </a:extLst>
          </p:cNvPr>
          <p:cNvSpPr/>
          <p:nvPr/>
        </p:nvSpPr>
        <p:spPr>
          <a:xfrm>
            <a:off x="-1" y="9013"/>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16E957B-87A2-D598-7892-500EB7E98F8D}"/>
              </a:ext>
            </a:extLst>
          </p:cNvPr>
          <p:cNvSpPr>
            <a:spLocks noGrp="1"/>
          </p:cNvSpPr>
          <p:nvPr>
            <p:ph type="ctrTitle"/>
          </p:nvPr>
        </p:nvSpPr>
        <p:spPr bwMode="gray"/>
        <p:txBody>
          <a:bodyPr>
            <a:normAutofit/>
          </a:bodyPr>
          <a:lstStyle/>
          <a:p>
            <a:r>
              <a:rPr lang="en-US" sz="3600">
                <a:latin typeface="Arial Black" panose="020B0A04020102020204" pitchFamily="34" charset="0"/>
              </a:rPr>
              <a:t>Student Programs</a:t>
            </a:r>
          </a:p>
        </p:txBody>
      </p:sp>
      <p:sp>
        <p:nvSpPr>
          <p:cNvPr id="3" name="Subtitle 2">
            <a:extLst>
              <a:ext uri="{FF2B5EF4-FFF2-40B4-BE49-F238E27FC236}">
                <a16:creationId xmlns:a16="http://schemas.microsoft.com/office/drawing/2014/main" id="{AEA07B06-72BC-DC3E-887E-37B89268818D}"/>
              </a:ext>
            </a:extLst>
          </p:cNvPr>
          <p:cNvSpPr>
            <a:spLocks noGrp="1"/>
          </p:cNvSpPr>
          <p:nvPr>
            <p:ph type="subTitle" idx="1"/>
          </p:nvPr>
        </p:nvSpPr>
        <p:spPr bwMode="gray">
          <a:xfrm>
            <a:off x="680728" y="4962525"/>
            <a:ext cx="5187750" cy="1219200"/>
          </a:xfrm>
          <a:noFill/>
        </p:spPr>
        <p:txBody>
          <a:bodyPr>
            <a:normAutofit/>
          </a:bodyPr>
          <a:lstStyle/>
          <a:p>
            <a:r>
              <a:rPr lang="en-US" sz="2000">
                <a:latin typeface="Arial Black" panose="020B0A04020102020204" pitchFamily="34" charset="0"/>
              </a:rPr>
              <a:t>Discuss student program eligibilities/ participation</a:t>
            </a:r>
          </a:p>
        </p:txBody>
      </p:sp>
      <p:sp>
        <p:nvSpPr>
          <p:cNvPr id="5" name="Slide Number Placeholder 4">
            <a:extLst>
              <a:ext uri="{FF2B5EF4-FFF2-40B4-BE49-F238E27FC236}">
                <a16:creationId xmlns:a16="http://schemas.microsoft.com/office/drawing/2014/main" id="{B6581BE0-E809-5896-1FF3-084206E2273D}"/>
              </a:ext>
            </a:extLst>
          </p:cNvPr>
          <p:cNvSpPr>
            <a:spLocks noGrp="1"/>
          </p:cNvSpPr>
          <p:nvPr>
            <p:ph type="sldNum" sz="quarter" idx="12"/>
          </p:nvPr>
        </p:nvSpPr>
        <p:spPr/>
        <p:txBody>
          <a:bodyPr/>
          <a:lstStyle/>
          <a:p>
            <a:fld id="{4B73C415-D670-4716-A5EC-CC4D52CA2BAC}" type="slidenum">
              <a:rPr lang="en-US" noProof="0" smtClean="0"/>
              <a:pPr/>
              <a:t>11</a:t>
            </a:fld>
            <a:endParaRPr lang="en-US" noProof="0"/>
          </a:p>
        </p:txBody>
      </p:sp>
    </p:spTree>
    <p:extLst>
      <p:ext uri="{BB962C8B-B14F-4D97-AF65-F5344CB8AC3E}">
        <p14:creationId xmlns:p14="http://schemas.microsoft.com/office/powerpoint/2010/main" val="18626785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EAE0D-88F0-4123-A369-92983D7E55DC}"/>
              </a:ext>
            </a:extLst>
          </p:cNvPr>
          <p:cNvSpPr>
            <a:spLocks noGrp="1"/>
          </p:cNvSpPr>
          <p:nvPr>
            <p:ph type="title"/>
          </p:nvPr>
        </p:nvSpPr>
        <p:spPr/>
        <p:txBody>
          <a:bodyPr>
            <a:noAutofit/>
          </a:bodyPr>
          <a:lstStyle/>
          <a:p>
            <a:r>
              <a:rPr lang="en-US"/>
              <a:t>Resources</a:t>
            </a:r>
          </a:p>
        </p:txBody>
      </p:sp>
      <p:sp>
        <p:nvSpPr>
          <p:cNvPr id="6" name="Footer Placeholder 5">
            <a:extLst>
              <a:ext uri="{FF2B5EF4-FFF2-40B4-BE49-F238E27FC236}">
                <a16:creationId xmlns:a16="http://schemas.microsoft.com/office/drawing/2014/main" id="{A6B3DB9B-C83B-4ED1-A6FF-556F07CD26B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sp>
        <p:nvSpPr>
          <p:cNvPr id="5" name="Text Placeholder 4">
            <a:extLst>
              <a:ext uri="{FF2B5EF4-FFF2-40B4-BE49-F238E27FC236}">
                <a16:creationId xmlns:a16="http://schemas.microsoft.com/office/drawing/2014/main" id="{B3873866-C6DF-4447-8D2F-8A88CF14E6CB}"/>
              </a:ext>
            </a:extLst>
          </p:cNvPr>
          <p:cNvSpPr>
            <a:spLocks noGrp="1"/>
          </p:cNvSpPr>
          <p:nvPr>
            <p:ph type="body" sz="quarter" idx="12"/>
          </p:nvPr>
        </p:nvSpPr>
        <p:spPr/>
        <p:txBody>
          <a:bodyPr/>
          <a:lstStyle/>
          <a:p>
            <a:r>
              <a:rPr lang="en-US" sz="2400"/>
              <a:t>Here are some important resources.</a:t>
            </a:r>
          </a:p>
        </p:txBody>
      </p:sp>
      <p:sp>
        <p:nvSpPr>
          <p:cNvPr id="8" name="Picture Placeholder 7">
            <a:extLst>
              <a:ext uri="{FF2B5EF4-FFF2-40B4-BE49-F238E27FC236}">
                <a16:creationId xmlns:a16="http://schemas.microsoft.com/office/drawing/2014/main" id="{3153C88F-BD1C-4125-A09F-5B17DA72EF34}"/>
              </a:ext>
              <a:ext uri="{C183D7F6-B498-43B3-948B-1728B52AA6E4}">
                <adec:decorative xmlns:adec="http://schemas.microsoft.com/office/drawing/2017/decorative" val="1"/>
              </a:ext>
            </a:extLst>
          </p:cNvPr>
          <p:cNvSpPr>
            <a:spLocks noGrp="1"/>
          </p:cNvSpPr>
          <p:nvPr>
            <p:ph type="pic" sz="quarter" idx="13"/>
          </p:nvPr>
        </p:nvSpPr>
        <p:spPr/>
        <p:txBody>
          <a:bodyPr/>
          <a:lstStyle/>
          <a:p>
            <a:endParaRPr lang="en-US"/>
          </a:p>
        </p:txBody>
      </p:sp>
      <p:sp>
        <p:nvSpPr>
          <p:cNvPr id="11" name="Rectangle: Rounded Corners 10">
            <a:hlinkClick r:id="rId3"/>
            <a:extLst>
              <a:ext uri="{FF2B5EF4-FFF2-40B4-BE49-F238E27FC236}">
                <a16:creationId xmlns:a16="http://schemas.microsoft.com/office/drawing/2014/main" id="{9F69524E-5D65-4CCF-A82F-1147E1AEAD32}"/>
              </a:ext>
              <a:ext uri="{C183D7F6-B498-43B3-948B-1728B52AA6E4}">
                <adec:decorative xmlns:adec="http://schemas.microsoft.com/office/drawing/2017/decorative" val="1"/>
              </a:ext>
            </a:extLst>
          </p:cNvPr>
          <p:cNvSpPr/>
          <p:nvPr/>
        </p:nvSpPr>
        <p:spPr>
          <a:xfrm>
            <a:off x="5215127" y="1450975"/>
            <a:ext cx="6976872" cy="3931920"/>
          </a:xfrm>
          <a:prstGeom prst="roundRect">
            <a:avLst>
              <a:gd name="adj" fmla="val 116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14" name="AutoShape 2" descr="https://encrypted-tbn0.gstatic.com/images?q=tbn:ANd9GcQgBBtq389mm3sddMtxVn3r2pa1eFRsE_5IEsxOxkap47n82NhN">
            <a:extLst>
              <a:ext uri="{FF2B5EF4-FFF2-40B4-BE49-F238E27FC236}">
                <a16:creationId xmlns:a16="http://schemas.microsoft.com/office/drawing/2014/main" id="{125D1E28-B080-4674-AA36-B9A8625C0554}"/>
              </a:ext>
            </a:extLst>
          </p:cNvPr>
          <p:cNvSpPr>
            <a:spLocks noChangeAspect="1" noChangeArrowheads="1"/>
          </p:cNvSpPr>
          <p:nvPr/>
        </p:nvSpPr>
        <p:spPr bwMode="auto">
          <a:xfrm>
            <a:off x="5947181" y="342173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pic>
        <p:nvPicPr>
          <p:cNvPr id="1028" name="Picture 4" descr="https://encrypted-tbn0.gstatic.com/images?q=tbn:ANd9GcQc4WiDDVuY1rVs8BkJQPP0mjyh6k-CFu2U0AZfdjPOOEW7wQ-u">
            <a:extLst>
              <a:ext uri="{FF2B5EF4-FFF2-40B4-BE49-F238E27FC236}">
                <a16:creationId xmlns:a16="http://schemas.microsoft.com/office/drawing/2014/main" id="{A80D2A53-7247-44AF-BDFB-2B6D0D9E3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4281" y="2799371"/>
            <a:ext cx="685800" cy="47674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2DCDFF9-2521-4D42-A15E-EF819DC9A536}"/>
              </a:ext>
            </a:extLst>
          </p:cNvPr>
          <p:cNvSpPr/>
          <p:nvPr/>
        </p:nvSpPr>
        <p:spPr>
          <a:xfrm>
            <a:off x="6556277" y="2044268"/>
            <a:ext cx="3283143" cy="338554"/>
          </a:xfrm>
          <a:prstGeom prst="rect">
            <a:avLst/>
          </a:prstGeom>
        </p:spPr>
        <p:txBody>
          <a:bodyPr wrap="non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ahoma"/>
                <a:ea typeface="+mn-ea"/>
                <a:cs typeface="+mn-cs"/>
                <a:hlinkClick r:id="rId3"/>
              </a:rPr>
              <a:t>https://csis.fcmat.org/csis-training</a:t>
            </a:r>
            <a:endParaRPr kumimoji="0" lang="en-US" sz="1600" b="0" i="0" u="none" strike="noStrike" kern="1200" cap="none" spc="0" normalizeH="0" baseline="0" noProof="0">
              <a:ln>
                <a:noFill/>
              </a:ln>
              <a:solidFill>
                <a:prstClr val="black"/>
              </a:solidFill>
              <a:effectLst/>
              <a:uLnTx/>
              <a:uFillTx/>
              <a:latin typeface="Tahoma"/>
              <a:ea typeface="+mn-ea"/>
              <a:cs typeface="+mn-cs"/>
              <a:hlinkClick r:id="rId5"/>
            </a:endParaRPr>
          </a:p>
        </p:txBody>
      </p:sp>
      <p:sp>
        <p:nvSpPr>
          <p:cNvPr id="18" name="Rectangle 17">
            <a:extLst>
              <a:ext uri="{FF2B5EF4-FFF2-40B4-BE49-F238E27FC236}">
                <a16:creationId xmlns:a16="http://schemas.microsoft.com/office/drawing/2014/main" id="{F329A3E3-C1D2-46CE-9275-28037523FA55}"/>
              </a:ext>
            </a:extLst>
          </p:cNvPr>
          <p:cNvSpPr/>
          <p:nvPr/>
        </p:nvSpPr>
        <p:spPr>
          <a:xfrm>
            <a:off x="6562285" y="2841372"/>
            <a:ext cx="5410199"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ahoma"/>
                <a:ea typeface="+mn-ea"/>
                <a:cs typeface="+mn-cs"/>
                <a:hlinkClick r:id="rId6"/>
              </a:rPr>
              <a:t>https://www.youtube.com/channel/UCA9oRTiyVECCCzOxpmJheZw</a:t>
            </a:r>
            <a:endParaRPr kumimoji="0" lang="en-US" sz="1400" b="0" i="0" u="none" strike="noStrike" kern="1200" cap="none" spc="0" normalizeH="0" baseline="0" noProof="0">
              <a:ln>
                <a:noFill/>
              </a:ln>
              <a:solidFill>
                <a:prstClr val="black"/>
              </a:solidFill>
              <a:effectLst/>
              <a:uLnTx/>
              <a:uFillTx/>
              <a:latin typeface="Tahoma"/>
              <a:ea typeface="+mn-ea"/>
              <a:cs typeface="+mn-cs"/>
            </a:endParaRPr>
          </a:p>
        </p:txBody>
      </p:sp>
      <p:pic>
        <p:nvPicPr>
          <p:cNvPr id="20" name="Graphic 19" descr="CALPADS Logo.">
            <a:extLst>
              <a:ext uri="{FF2B5EF4-FFF2-40B4-BE49-F238E27FC236}">
                <a16:creationId xmlns:a16="http://schemas.microsoft.com/office/drawing/2014/main" id="{C2C67D1B-8AC2-44D1-A9D7-ACCCC9C6CB3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42840" y="3704946"/>
            <a:ext cx="1618282" cy="446954"/>
          </a:xfrm>
          <a:prstGeom prst="rect">
            <a:avLst/>
          </a:prstGeom>
        </p:spPr>
      </p:pic>
      <p:sp>
        <p:nvSpPr>
          <p:cNvPr id="22" name="Rectangle 21">
            <a:extLst>
              <a:ext uri="{FF2B5EF4-FFF2-40B4-BE49-F238E27FC236}">
                <a16:creationId xmlns:a16="http://schemas.microsoft.com/office/drawing/2014/main" id="{06C60D83-9D72-4756-866A-91765FAACBA5}"/>
              </a:ext>
            </a:extLst>
          </p:cNvPr>
          <p:cNvSpPr/>
          <p:nvPr/>
        </p:nvSpPr>
        <p:spPr>
          <a:xfrm>
            <a:off x="7285254" y="3811912"/>
            <a:ext cx="454784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ahoma"/>
                <a:ea typeface="+mn-ea"/>
                <a:cs typeface="+mn-cs"/>
                <a:hlinkClick r:id="rId8"/>
              </a:rPr>
              <a:t>https://documentation.calpads.org/Support/References</a:t>
            </a:r>
            <a:endParaRPr kumimoji="0" lang="en-US" sz="1400" b="0" i="0" u="none" strike="noStrike" kern="1200" cap="none" spc="0" normalizeH="0" baseline="0" noProof="0">
              <a:ln>
                <a:noFill/>
              </a:ln>
              <a:solidFill>
                <a:prstClr val="black"/>
              </a:solidFill>
              <a:effectLst/>
              <a:uLnTx/>
              <a:uFillTx/>
              <a:latin typeface="Tahoma"/>
              <a:ea typeface="+mn-ea"/>
              <a:cs typeface="+mn-cs"/>
            </a:endParaRPr>
          </a:p>
        </p:txBody>
      </p:sp>
      <p:pic>
        <p:nvPicPr>
          <p:cNvPr id="23" name="Picture 22">
            <a:extLst>
              <a:ext uri="{FF2B5EF4-FFF2-40B4-BE49-F238E27FC236}">
                <a16:creationId xmlns:a16="http://schemas.microsoft.com/office/drawing/2014/main" id="{919EDCA2-879D-4953-A9E6-BE4D3E4C27E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507429" y="1774247"/>
            <a:ext cx="879504" cy="879504"/>
          </a:xfrm>
          <a:prstGeom prst="rect">
            <a:avLst/>
          </a:prstGeom>
        </p:spPr>
      </p:pic>
      <p:sp>
        <p:nvSpPr>
          <p:cNvPr id="24" name="Rectangle 23">
            <a:extLst>
              <a:ext uri="{FF2B5EF4-FFF2-40B4-BE49-F238E27FC236}">
                <a16:creationId xmlns:a16="http://schemas.microsoft.com/office/drawing/2014/main" id="{FB9E612D-DF25-43BC-B5FB-C91904C48C75}"/>
              </a:ext>
            </a:extLst>
          </p:cNvPr>
          <p:cNvSpPr/>
          <p:nvPr/>
        </p:nvSpPr>
        <p:spPr>
          <a:xfrm>
            <a:off x="7285254" y="4537387"/>
            <a:ext cx="4075155"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ahoma"/>
                <a:ea typeface="+mn-ea"/>
                <a:cs typeface="+mn-cs"/>
                <a:hlinkClick r:id="rId10"/>
              </a:rPr>
              <a:t>https://www.cde.ca.gov/ds/sp/cl/index.asp</a:t>
            </a:r>
            <a:endParaRPr kumimoji="0" lang="en-US" sz="1600" b="0" i="0" u="none" strike="noStrike" kern="1200" cap="none" spc="0" normalizeH="0" baseline="0" noProof="0">
              <a:ln>
                <a:noFill/>
              </a:ln>
              <a:solidFill>
                <a:prstClr val="black"/>
              </a:solidFill>
              <a:effectLst/>
              <a:uLnTx/>
              <a:uFillTx/>
              <a:latin typeface="Tahoma"/>
              <a:ea typeface="+mn-ea"/>
              <a:cs typeface="+mn-cs"/>
            </a:endParaRPr>
          </a:p>
        </p:txBody>
      </p:sp>
      <p:pic>
        <p:nvPicPr>
          <p:cNvPr id="3" name="Picture 2" descr="California Department Of Education logo.">
            <a:extLst>
              <a:ext uri="{FF2B5EF4-FFF2-40B4-BE49-F238E27FC236}">
                <a16:creationId xmlns:a16="http://schemas.microsoft.com/office/drawing/2014/main" id="{E0C33E22-2DD2-46A3-8CDC-7185E24D8C53}"/>
              </a:ext>
            </a:extLst>
          </p:cNvPr>
          <p:cNvPicPr>
            <a:picLocks noChangeAspect="1"/>
          </p:cNvPicPr>
          <p:nvPr/>
        </p:nvPicPr>
        <p:blipFill>
          <a:blip r:embed="rId11"/>
          <a:stretch>
            <a:fillRect/>
          </a:stretch>
        </p:blipFill>
        <p:spPr>
          <a:xfrm>
            <a:off x="5356712" y="4459568"/>
            <a:ext cx="1618283" cy="374823"/>
          </a:xfrm>
          <a:prstGeom prst="rect">
            <a:avLst/>
          </a:prstGeom>
        </p:spPr>
      </p:pic>
      <p:sp>
        <p:nvSpPr>
          <p:cNvPr id="4" name="Slide Number Placeholder 3">
            <a:extLst>
              <a:ext uri="{FF2B5EF4-FFF2-40B4-BE49-F238E27FC236}">
                <a16:creationId xmlns:a16="http://schemas.microsoft.com/office/drawing/2014/main" id="{AD828B70-1398-8F30-533A-7174398354E4}"/>
              </a:ext>
            </a:extLst>
          </p:cNvPr>
          <p:cNvSpPr>
            <a:spLocks noGrp="1"/>
          </p:cNvSpPr>
          <p:nvPr>
            <p:ph type="sldNum" sz="quarter" idx="11"/>
          </p:nvPr>
        </p:nvSpPr>
        <p:spPr/>
        <p:txBody>
          <a:bodyPr/>
          <a:lstStyle/>
          <a:p>
            <a:fld id="{4B73C415-D670-4716-A5EC-CC4D52CA2BAC}" type="slidenum">
              <a:rPr lang="en-US" noProof="0" smtClean="0"/>
              <a:pPr/>
              <a:t>110</a:t>
            </a:fld>
            <a:endParaRPr lang="en-US" noProof="0"/>
          </a:p>
        </p:txBody>
      </p:sp>
    </p:spTree>
    <p:extLst>
      <p:ext uri="{BB962C8B-B14F-4D97-AF65-F5344CB8AC3E}">
        <p14:creationId xmlns:p14="http://schemas.microsoft.com/office/powerpoint/2010/main" val="348914928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a:t>You can get help through these channels.</a:t>
            </a:r>
          </a:p>
        </p:txBody>
      </p:sp>
      <p:pic>
        <p:nvPicPr>
          <p:cNvPr id="29" name="Picture Placeholder 28" descr="Picture of a hand filling out an agenda in a notebook.">
            <a:extLst>
              <a:ext uri="{FF2B5EF4-FFF2-40B4-BE49-F238E27FC236}">
                <a16:creationId xmlns:a16="http://schemas.microsoft.com/office/drawing/2014/main" id="{3BF36C36-FBAB-4E4C-9CCB-B99344157B38}"/>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990" r="990"/>
          <a:stretch/>
        </p:blipFill>
        <p:spPr/>
      </p:pic>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a:t>Support</a:t>
            </a:r>
          </a:p>
        </p:txBody>
      </p:sp>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6550052" y="4254924"/>
            <a:ext cx="1800000" cy="360000"/>
          </a:xfrm>
        </p:spPr>
        <p:txBody>
          <a:bodyPr/>
          <a:lstStyle/>
          <a:p>
            <a:r>
              <a:rPr lang="en-US">
                <a:solidFill>
                  <a:schemeClr val="tx1">
                    <a:lumMod val="75000"/>
                    <a:lumOff val="25000"/>
                  </a:schemeClr>
                </a:solidFill>
              </a:rPr>
              <a:t>Phone</a:t>
            </a:r>
          </a:p>
        </p:txBody>
      </p:sp>
      <p:sp>
        <p:nvSpPr>
          <p:cNvPr id="7" name="Text Placeholder 6">
            <a:extLst>
              <a:ext uri="{FF2B5EF4-FFF2-40B4-BE49-F238E27FC236}">
                <a16:creationId xmlns:a16="http://schemas.microsoft.com/office/drawing/2014/main" id="{34535CB7-70A5-4E0C-835B-C50960E5BC69}"/>
              </a:ext>
            </a:extLst>
          </p:cNvPr>
          <p:cNvSpPr>
            <a:spLocks noGrp="1"/>
          </p:cNvSpPr>
          <p:nvPr>
            <p:ph type="body" sz="quarter" idx="14"/>
          </p:nvPr>
        </p:nvSpPr>
        <p:spPr>
          <a:xfrm>
            <a:off x="8163529" y="3736388"/>
            <a:ext cx="1800000" cy="359996"/>
          </a:xfrm>
        </p:spPr>
        <p:txBody>
          <a:bodyPr/>
          <a:lstStyle/>
          <a:p>
            <a:pPr algn="l"/>
            <a:r>
              <a:rPr lang="en-US" sz="1600"/>
              <a:t>916-325-9210</a:t>
            </a:r>
            <a:endParaRPr lang="en-US" sz="1600">
              <a:solidFill>
                <a:schemeClr val="tx1">
                  <a:lumMod val="75000"/>
                  <a:lumOff val="25000"/>
                </a:schemeClr>
              </a:solidFill>
            </a:endParaRPr>
          </a:p>
        </p:txBody>
      </p:sp>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5"/>
          </p:nvPr>
        </p:nvSpPr>
        <p:spPr>
          <a:xfrm>
            <a:off x="6650256" y="5675686"/>
            <a:ext cx="1674000" cy="360000"/>
          </a:xfrm>
        </p:spPr>
        <p:txBody>
          <a:bodyPr/>
          <a:lstStyle/>
          <a:p>
            <a:r>
              <a:rPr lang="en-US"/>
              <a:t>Listserv</a:t>
            </a:r>
            <a:endParaRPr lang="en-US">
              <a:solidFill>
                <a:schemeClr val="tx1">
                  <a:lumMod val="75000"/>
                  <a:lumOff val="25000"/>
                </a:schemeClr>
              </a:solidFill>
            </a:endParaRPr>
          </a:p>
        </p:txBody>
      </p:sp>
      <p:sp>
        <p:nvSpPr>
          <p:cNvPr id="9" name="Text Placeholder 8">
            <a:extLst>
              <a:ext uri="{FF2B5EF4-FFF2-40B4-BE49-F238E27FC236}">
                <a16:creationId xmlns:a16="http://schemas.microsoft.com/office/drawing/2014/main" id="{29E0145E-8E4E-439B-A78F-92EC279B320C}"/>
              </a:ext>
            </a:extLst>
          </p:cNvPr>
          <p:cNvSpPr>
            <a:spLocks noGrp="1"/>
          </p:cNvSpPr>
          <p:nvPr>
            <p:ph type="body" sz="quarter" idx="16"/>
          </p:nvPr>
        </p:nvSpPr>
        <p:spPr>
          <a:xfrm>
            <a:off x="8163529" y="5103872"/>
            <a:ext cx="2799746" cy="720000"/>
          </a:xfrm>
        </p:spPr>
        <p:txBody>
          <a:bodyPr/>
          <a:lstStyle/>
          <a:p>
            <a:pPr algn="l"/>
            <a:r>
              <a:rPr lang="en-US" sz="1600"/>
              <a:t>https://csis.fcmat.org/ListServ</a:t>
            </a:r>
            <a:endParaRPr lang="en-US" sz="1600">
              <a:solidFill>
                <a:schemeClr val="tx1">
                  <a:lumMod val="75000"/>
                  <a:lumOff val="25000"/>
                </a:schemeClr>
              </a:solidFill>
            </a:endParaRPr>
          </a:p>
        </p:txBody>
      </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6550052" y="1369956"/>
            <a:ext cx="1800000" cy="360000"/>
          </a:xfrm>
        </p:spPr>
        <p:txBody>
          <a:bodyPr/>
          <a:lstStyle/>
          <a:p>
            <a:r>
              <a:rPr lang="en-US"/>
              <a:t>Web</a:t>
            </a:r>
            <a:r>
              <a:rPr lang="en-US">
                <a:solidFill>
                  <a:schemeClr val="tx1">
                    <a:lumMod val="75000"/>
                    <a:lumOff val="25000"/>
                  </a:schemeClr>
                </a:solidFill>
              </a:rPr>
              <a:t> </a:t>
            </a:r>
          </a:p>
        </p:txBody>
      </p:sp>
      <p:sp>
        <p:nvSpPr>
          <p:cNvPr id="11" name="Text Placeholder 10">
            <a:extLst>
              <a:ext uri="{FF2B5EF4-FFF2-40B4-BE49-F238E27FC236}">
                <a16:creationId xmlns:a16="http://schemas.microsoft.com/office/drawing/2014/main" id="{1D0238C6-EDC9-431C-B062-27BAF34CDE16}"/>
              </a:ext>
            </a:extLst>
          </p:cNvPr>
          <p:cNvSpPr>
            <a:spLocks noGrp="1"/>
          </p:cNvSpPr>
          <p:nvPr>
            <p:ph type="body" sz="quarter" idx="18"/>
          </p:nvPr>
        </p:nvSpPr>
        <p:spPr>
          <a:xfrm>
            <a:off x="8163528" y="713377"/>
            <a:ext cx="2990247" cy="720000"/>
          </a:xfrm>
        </p:spPr>
        <p:txBody>
          <a:bodyPr/>
          <a:lstStyle/>
          <a:p>
            <a:pPr lvl="0" algn="l"/>
            <a:r>
              <a:rPr lang="en-US" sz="1600"/>
              <a:t>http://www2.cde.ca.gov/calpadshelp/default.aspx</a:t>
            </a:r>
          </a:p>
        </p:txBody>
      </p:sp>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9"/>
          </p:nvPr>
        </p:nvSpPr>
        <p:spPr>
          <a:xfrm>
            <a:off x="6550052" y="2783230"/>
            <a:ext cx="1800000" cy="360000"/>
          </a:xfrm>
        </p:spPr>
        <p:txBody>
          <a:bodyPr/>
          <a:lstStyle/>
          <a:p>
            <a:r>
              <a:rPr lang="en-US">
                <a:solidFill>
                  <a:schemeClr val="tx1">
                    <a:lumMod val="75000"/>
                    <a:lumOff val="25000"/>
                  </a:schemeClr>
                </a:solidFill>
              </a:rPr>
              <a:t>Email</a:t>
            </a:r>
          </a:p>
        </p:txBody>
      </p:sp>
      <p:sp>
        <p:nvSpPr>
          <p:cNvPr id="13" name="Text Placeholder 12">
            <a:extLst>
              <a:ext uri="{FF2B5EF4-FFF2-40B4-BE49-F238E27FC236}">
                <a16:creationId xmlns:a16="http://schemas.microsoft.com/office/drawing/2014/main" id="{C32C294C-1590-42EF-AA55-43D984432B57}"/>
              </a:ext>
            </a:extLst>
          </p:cNvPr>
          <p:cNvSpPr>
            <a:spLocks noGrp="1"/>
          </p:cNvSpPr>
          <p:nvPr>
            <p:ph type="body" sz="quarter" idx="20"/>
          </p:nvPr>
        </p:nvSpPr>
        <p:spPr>
          <a:xfrm>
            <a:off x="8163529" y="2360169"/>
            <a:ext cx="2675023" cy="359996"/>
          </a:xfrm>
        </p:spPr>
        <p:txBody>
          <a:bodyPr/>
          <a:lstStyle/>
          <a:p>
            <a:pPr algn="l"/>
            <a:r>
              <a:rPr lang="en-US" sz="1600"/>
              <a:t>calpads-support@cde.ca.gov</a:t>
            </a:r>
            <a:endParaRPr lang="en-US" sz="1600">
              <a:solidFill>
                <a:schemeClr val="tx1">
                  <a:lumMod val="75000"/>
                  <a:lumOff val="25000"/>
                </a:schemeClr>
              </a:solidFill>
            </a:endParaRP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grpSp>
        <p:nvGrpSpPr>
          <p:cNvPr id="22" name="Group 21" descr="Icon, picture of a computer.">
            <a:extLst>
              <a:ext uri="{FF2B5EF4-FFF2-40B4-BE49-F238E27FC236}">
                <a16:creationId xmlns:a16="http://schemas.microsoft.com/office/drawing/2014/main" id="{C26B3923-BC78-49A9-B1F8-DF179812A30B}"/>
              </a:ext>
            </a:extLst>
          </p:cNvPr>
          <p:cNvGrpSpPr/>
          <p:nvPr/>
        </p:nvGrpSpPr>
        <p:grpSpPr>
          <a:xfrm>
            <a:off x="7107152" y="603995"/>
            <a:ext cx="685800" cy="685800"/>
            <a:chOff x="7449941" y="756300"/>
            <a:chExt cx="685800" cy="685800"/>
          </a:xfrm>
        </p:grpSpPr>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a:spLocks noChangeAspect="1"/>
            </p:cNvSpPr>
            <p:nvPr/>
          </p:nvSpPr>
          <p:spPr>
            <a:xfrm>
              <a:off x="7449941" y="756300"/>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34" name="Graphic 33" descr="Internet">
              <a:extLst>
                <a:ext uri="{FF2B5EF4-FFF2-40B4-BE49-F238E27FC236}">
                  <a16:creationId xmlns:a16="http://schemas.microsoft.com/office/drawing/2014/main" id="{01B04A53-CFF0-41E3-A36F-790D2F6B635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35441" y="825211"/>
              <a:ext cx="514800" cy="514800"/>
            </a:xfrm>
            <a:prstGeom prst="rect">
              <a:avLst/>
            </a:prstGeom>
          </p:spPr>
        </p:pic>
      </p:gr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653629" y="1729956"/>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a:spLocks noChangeAspect="1"/>
          </p:cNvSpPr>
          <p:nvPr/>
        </p:nvSpPr>
        <p:spPr>
          <a:xfrm>
            <a:off x="7107152" y="2017269"/>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32" name="Graphic 31" descr="Email">
            <a:extLst>
              <a:ext uri="{FF2B5EF4-FFF2-40B4-BE49-F238E27FC236}">
                <a16:creationId xmlns:a16="http://schemas.microsoft.com/office/drawing/2014/main" id="{A67046E4-7EA7-414C-8B67-BE9C73705C8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92652" y="2102769"/>
            <a:ext cx="514800" cy="514800"/>
          </a:xfrm>
          <a:prstGeom prst="rect">
            <a:avLst/>
          </a:prstGeom>
        </p:spPr>
      </p:pic>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6615529" y="3143277"/>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a:spLocks noChangeAspect="1"/>
          </p:cNvSpPr>
          <p:nvPr/>
        </p:nvSpPr>
        <p:spPr>
          <a:xfrm>
            <a:off x="7129575" y="3431925"/>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21" name="Graphic 20" descr="Telephone">
            <a:extLst>
              <a:ext uri="{FF2B5EF4-FFF2-40B4-BE49-F238E27FC236}">
                <a16:creationId xmlns:a16="http://schemas.microsoft.com/office/drawing/2014/main" id="{E34FD3C6-9F01-4A17-AD96-054AF500405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15075" y="3517425"/>
            <a:ext cx="514800" cy="514800"/>
          </a:xfrm>
          <a:prstGeom prst="rect">
            <a:avLst/>
          </a:prstGeom>
        </p:spPr>
      </p:pic>
      <p:cxnSp>
        <p:nvCxnSpPr>
          <p:cNvPr id="28" name="Straight Connector 27">
            <a:extLst>
              <a:ext uri="{FF2B5EF4-FFF2-40B4-BE49-F238E27FC236}">
                <a16:creationId xmlns:a16="http://schemas.microsoft.com/office/drawing/2014/main" id="{FDEE8591-D916-4064-8CD3-2AD3F759B9E2}"/>
              </a:ext>
              <a:ext uri="{C183D7F6-B498-43B3-948B-1728B52AA6E4}">
                <adec:decorative xmlns:adec="http://schemas.microsoft.com/office/drawing/2017/decorative" val="1"/>
              </a:ext>
            </a:extLst>
          </p:cNvPr>
          <p:cNvCxnSpPr>
            <a:cxnSpLocks/>
          </p:cNvCxnSpPr>
          <p:nvPr/>
        </p:nvCxnSpPr>
        <p:spPr>
          <a:xfrm>
            <a:off x="6786786" y="461763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a:spLocks noChangeAspect="1"/>
          </p:cNvSpPr>
          <p:nvPr/>
        </p:nvSpPr>
        <p:spPr>
          <a:xfrm>
            <a:off x="7144356" y="4886471"/>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pic>
        <p:nvPicPr>
          <p:cNvPr id="30" name="Graphic 29" descr="Chat">
            <a:extLst>
              <a:ext uri="{FF2B5EF4-FFF2-40B4-BE49-F238E27FC236}">
                <a16:creationId xmlns:a16="http://schemas.microsoft.com/office/drawing/2014/main" id="{72D31FC8-7143-4EC0-8D99-6AE8BC0B8DF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29856" y="4971971"/>
            <a:ext cx="514800" cy="514800"/>
          </a:xfrm>
          <a:prstGeom prst="rect">
            <a:avLst/>
          </a:prstGeom>
        </p:spPr>
      </p:pic>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6713256" y="6043608"/>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BBBF6317-B126-501E-0EE9-21D2DCF5DC4E}"/>
              </a:ext>
            </a:extLst>
          </p:cNvPr>
          <p:cNvSpPr>
            <a:spLocks noGrp="1"/>
          </p:cNvSpPr>
          <p:nvPr>
            <p:ph type="sldNum" sz="quarter" idx="11"/>
          </p:nvPr>
        </p:nvSpPr>
        <p:spPr/>
        <p:txBody>
          <a:bodyPr/>
          <a:lstStyle/>
          <a:p>
            <a:fld id="{4B73C415-D670-4716-A5EC-CC4D52CA2BAC}" type="slidenum">
              <a:rPr lang="en-US" noProof="0" smtClean="0"/>
              <a:pPr/>
              <a:t>111</a:t>
            </a:fld>
            <a:endParaRPr lang="en-US" noProof="0"/>
          </a:p>
        </p:txBody>
      </p:sp>
    </p:spTree>
    <p:extLst>
      <p:ext uri="{BB962C8B-B14F-4D97-AF65-F5344CB8AC3E}">
        <p14:creationId xmlns:p14="http://schemas.microsoft.com/office/powerpoint/2010/main" val="54718338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26" title="Testimonial Shadow">
            <a:extLst>
              <a:ext uri="{FF2B5EF4-FFF2-40B4-BE49-F238E27FC236}">
                <a16:creationId xmlns:a16="http://schemas.microsoft.com/office/drawing/2014/main" id="{63CF5A3D-E6FE-4E24-987B-114B6983A76B}"/>
              </a:ext>
            </a:extLst>
          </p:cNvPr>
          <p:cNvSpPr txBox="1">
            <a:spLocks/>
          </p:cNvSpPr>
          <p:nvPr/>
        </p:nvSpPr>
        <p:spPr>
          <a:xfrm>
            <a:off x="1865991" y="1838181"/>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33" name="Isosceles Triangle 32">
            <a:extLst>
              <a:ext uri="{FF2B5EF4-FFF2-40B4-BE49-F238E27FC236}">
                <a16:creationId xmlns:a16="http://schemas.microsoft.com/office/drawing/2014/main" id="{2651CFC8-4C75-4552-B304-9F0895B0DDAD}"/>
              </a:ext>
              <a:ext uri="{C183D7F6-B498-43B3-948B-1728B52AA6E4}">
                <adec:decorative xmlns:adec="http://schemas.microsoft.com/office/drawing/2017/decorative" val="1"/>
              </a:ext>
            </a:extLst>
          </p:cNvPr>
          <p:cNvSpPr/>
          <p:nvPr/>
        </p:nvSpPr>
        <p:spPr>
          <a:xfrm rot="8031906" flipH="1">
            <a:off x="3632229" y="3309201"/>
            <a:ext cx="1199086" cy="1638300"/>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38" name="Text Placeholder 26" title="Testimonial Shadow">
            <a:extLst>
              <a:ext uri="{FF2B5EF4-FFF2-40B4-BE49-F238E27FC236}">
                <a16:creationId xmlns:a16="http://schemas.microsoft.com/office/drawing/2014/main" id="{D26DBB43-1FE8-4F1C-AC2D-18197EAE4A86}"/>
              </a:ext>
            </a:extLst>
          </p:cNvPr>
          <p:cNvSpPr txBox="1">
            <a:spLocks/>
          </p:cNvSpPr>
          <p:nvPr/>
        </p:nvSpPr>
        <p:spPr>
          <a:xfrm>
            <a:off x="6496804" y="3030393"/>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36" name="Isosceles Triangle 35">
            <a:extLst>
              <a:ext uri="{FF2B5EF4-FFF2-40B4-BE49-F238E27FC236}">
                <a16:creationId xmlns:a16="http://schemas.microsoft.com/office/drawing/2014/main" id="{8C60CF3E-F7CF-4588-94B7-06B17195A378}"/>
              </a:ext>
              <a:ext uri="{C183D7F6-B498-43B3-948B-1728B52AA6E4}">
                <adec:decorative xmlns:adec="http://schemas.microsoft.com/office/drawing/2017/decorative" val="1"/>
              </a:ext>
            </a:extLst>
          </p:cNvPr>
          <p:cNvSpPr/>
          <p:nvPr/>
        </p:nvSpPr>
        <p:spPr>
          <a:xfrm rot="8031906" flipV="1">
            <a:off x="6785551" y="2139789"/>
            <a:ext cx="1199086" cy="1638300"/>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2" name="Title 1">
            <a:extLst>
              <a:ext uri="{FF2B5EF4-FFF2-40B4-BE49-F238E27FC236}">
                <a16:creationId xmlns:a16="http://schemas.microsoft.com/office/drawing/2014/main" id="{5FAEC97E-A437-4843-81CB-2F215D3EA4E5}"/>
              </a:ext>
            </a:extLst>
          </p:cNvPr>
          <p:cNvSpPr>
            <a:spLocks noGrp="1"/>
          </p:cNvSpPr>
          <p:nvPr>
            <p:ph type="title"/>
          </p:nvPr>
        </p:nvSpPr>
        <p:spPr>
          <a:xfrm>
            <a:off x="432000" y="271616"/>
            <a:ext cx="11340000" cy="432000"/>
          </a:xfrm>
        </p:spPr>
        <p:txBody>
          <a:bodyPr/>
          <a:lstStyle/>
          <a:p>
            <a:r>
              <a:rPr lang="en-US" dirty="0"/>
              <a:t>Feedback</a:t>
            </a:r>
          </a:p>
        </p:txBody>
      </p:sp>
      <p:sp>
        <p:nvSpPr>
          <p:cNvPr id="3" name="Slide Number Placeholder 2">
            <a:extLst>
              <a:ext uri="{FF2B5EF4-FFF2-40B4-BE49-F238E27FC236}">
                <a16:creationId xmlns:a16="http://schemas.microsoft.com/office/drawing/2014/main" id="{9633E64F-4DBA-44B0-97B6-58474E70EB7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5" name="Text Placeholder 4" title="Testimonial Text">
            <a:extLst>
              <a:ext uri="{FF2B5EF4-FFF2-40B4-BE49-F238E27FC236}">
                <a16:creationId xmlns:a16="http://schemas.microsoft.com/office/drawing/2014/main" id="{D3659FA1-93D3-46F2-9245-9BB2309C53A4}"/>
              </a:ext>
            </a:extLst>
          </p:cNvPr>
          <p:cNvSpPr>
            <a:spLocks noGrp="1"/>
          </p:cNvSpPr>
          <p:nvPr>
            <p:ph type="body" sz="quarter" idx="32"/>
          </p:nvPr>
        </p:nvSpPr>
        <p:spPr>
          <a:xfrm>
            <a:off x="1815984" y="1853522"/>
            <a:ext cx="3541655" cy="2224950"/>
          </a:xfrm>
          <a:solidFill>
            <a:srgbClr val="EDECED"/>
          </a:solidFill>
        </p:spPr>
        <p:txBody>
          <a:bodyPr/>
          <a:lstStyle/>
          <a:p>
            <a:r>
              <a:rPr lang="en-US" b="1" dirty="0">
                <a:solidFill>
                  <a:schemeClr val="tx1">
                    <a:lumMod val="75000"/>
                    <a:lumOff val="25000"/>
                  </a:schemeClr>
                </a:solidFill>
              </a:rPr>
              <a:t>        </a:t>
            </a:r>
          </a:p>
          <a:p>
            <a:endParaRPr lang="en-US" b="1" dirty="0">
              <a:solidFill>
                <a:schemeClr val="tx1">
                  <a:lumMod val="75000"/>
                  <a:lumOff val="25000"/>
                </a:schemeClr>
              </a:solidFill>
            </a:endParaRPr>
          </a:p>
          <a:p>
            <a:r>
              <a:rPr lang="en-US" b="1" dirty="0">
                <a:solidFill>
                  <a:schemeClr val="tx1">
                    <a:lumMod val="75000"/>
                    <a:lumOff val="25000"/>
                  </a:schemeClr>
                </a:solidFill>
              </a:rPr>
              <a:t>            I have a question…</a:t>
            </a:r>
            <a:endParaRPr lang="en-US" i="1" dirty="0">
              <a:latin typeface="Calibri" pitchFamily="34" charset="0"/>
            </a:endParaRPr>
          </a:p>
          <a:p>
            <a:endParaRPr lang="en-US" dirty="0">
              <a:solidFill>
                <a:schemeClr val="tx1">
                  <a:lumMod val="75000"/>
                  <a:lumOff val="25000"/>
                </a:schemeClr>
              </a:solidFill>
            </a:endParaRPr>
          </a:p>
        </p:txBody>
      </p:sp>
      <p:sp>
        <p:nvSpPr>
          <p:cNvPr id="27" name="Text Placeholder 26" title="Testimonial Text">
            <a:extLst>
              <a:ext uri="{FF2B5EF4-FFF2-40B4-BE49-F238E27FC236}">
                <a16:creationId xmlns:a16="http://schemas.microsoft.com/office/drawing/2014/main" id="{36D1E065-62B5-4D94-BE31-531E357C79F1}"/>
              </a:ext>
            </a:extLst>
          </p:cNvPr>
          <p:cNvSpPr>
            <a:spLocks noGrp="1"/>
          </p:cNvSpPr>
          <p:nvPr>
            <p:ph type="body" sz="quarter" idx="34"/>
          </p:nvPr>
        </p:nvSpPr>
        <p:spPr>
          <a:xfrm>
            <a:off x="6577606" y="3011883"/>
            <a:ext cx="3541655" cy="2224950"/>
          </a:xfrm>
        </p:spPr>
        <p:txBody>
          <a:bodyPr/>
          <a:lstStyle/>
          <a:p>
            <a:r>
              <a:rPr lang="en-US" b="1" dirty="0">
                <a:solidFill>
                  <a:schemeClr val="tx1">
                    <a:lumMod val="75000"/>
                    <a:lumOff val="25000"/>
                  </a:schemeClr>
                </a:solidFill>
              </a:rPr>
              <a:t>Please complete survey…</a:t>
            </a:r>
          </a:p>
          <a:p>
            <a:r>
              <a:rPr lang="en-US" i="1" dirty="0">
                <a:latin typeface="Calibri" pitchFamily="34" charset="0"/>
                <a:hlinkClick r:id="rId3"/>
              </a:rPr>
              <a:t>https://bit.ly/2MXsECg</a:t>
            </a:r>
            <a:endParaRPr lang="en-US" i="1" dirty="0">
              <a:latin typeface="Calibri" pitchFamily="34" charset="0"/>
            </a:endParaRPr>
          </a:p>
        </p:txBody>
      </p:sp>
      <p:grpSp>
        <p:nvGrpSpPr>
          <p:cNvPr id="47" name="Group 46" title="Quotation Marks">
            <a:extLst>
              <a:ext uri="{FF2B5EF4-FFF2-40B4-BE49-F238E27FC236}">
                <a16:creationId xmlns:a16="http://schemas.microsoft.com/office/drawing/2014/main" id="{8A4B623C-7D54-49B8-88C2-371525C054A9}"/>
              </a:ext>
            </a:extLst>
          </p:cNvPr>
          <p:cNvGrpSpPr/>
          <p:nvPr/>
        </p:nvGrpSpPr>
        <p:grpSpPr>
          <a:xfrm>
            <a:off x="1966934" y="1959044"/>
            <a:ext cx="3358880" cy="432000"/>
            <a:chOff x="582750" y="1942266"/>
            <a:chExt cx="3358880" cy="432000"/>
          </a:xfrm>
        </p:grpSpPr>
        <p:sp>
          <p:nvSpPr>
            <p:cNvPr id="13" name="Title 1" title="Quotation Mark">
              <a:extLst>
                <a:ext uri="{FF2B5EF4-FFF2-40B4-BE49-F238E27FC236}">
                  <a16:creationId xmlns:a16="http://schemas.microsoft.com/office/drawing/2014/main" id="{38226AF8-9F0B-4E81-AA01-3212E6D9C3F9}"/>
                </a:ext>
              </a:extLst>
            </p:cNvPr>
            <p:cNvSpPr txBox="1">
              <a:spLocks/>
            </p:cNvSpPr>
            <p:nvPr/>
          </p:nvSpPr>
          <p:spPr>
            <a:xfrm>
              <a:off x="582750"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3DC1BD"/>
                  </a:solidFill>
                  <a:effectLst/>
                  <a:uLnTx/>
                  <a:uFillTx/>
                  <a:latin typeface="Arial Black"/>
                  <a:ea typeface="+mj-ea"/>
                  <a:cs typeface="+mj-cs"/>
                </a:rPr>
                <a:t>“</a:t>
              </a:r>
            </a:p>
          </p:txBody>
        </p:sp>
        <p:sp>
          <p:nvSpPr>
            <p:cNvPr id="14" name="Title 1" title="Quotation Mark">
              <a:extLst>
                <a:ext uri="{FF2B5EF4-FFF2-40B4-BE49-F238E27FC236}">
                  <a16:creationId xmlns:a16="http://schemas.microsoft.com/office/drawing/2014/main" id="{F140743B-0061-458D-A004-A08E6D191697}"/>
                </a:ext>
              </a:extLst>
            </p:cNvPr>
            <p:cNvSpPr txBox="1">
              <a:spLocks/>
            </p:cNvSpPr>
            <p:nvPr/>
          </p:nvSpPr>
          <p:spPr>
            <a:xfrm>
              <a:off x="3458215"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3DC1BD"/>
                  </a:solidFill>
                  <a:effectLst/>
                  <a:uLnTx/>
                  <a:uFillTx/>
                  <a:latin typeface="Arial Black"/>
                  <a:ea typeface="+mj-ea"/>
                  <a:cs typeface="+mj-cs"/>
                </a:rPr>
                <a:t>”</a:t>
              </a:r>
            </a:p>
          </p:txBody>
        </p:sp>
      </p:grpSp>
      <p:grpSp>
        <p:nvGrpSpPr>
          <p:cNvPr id="48" name="Group 47" title="Quotation Marks">
            <a:extLst>
              <a:ext uri="{FF2B5EF4-FFF2-40B4-BE49-F238E27FC236}">
                <a16:creationId xmlns:a16="http://schemas.microsoft.com/office/drawing/2014/main" id="{50B17079-D53B-4A87-B8DC-90C7BF713900}"/>
              </a:ext>
            </a:extLst>
          </p:cNvPr>
          <p:cNvGrpSpPr/>
          <p:nvPr/>
        </p:nvGrpSpPr>
        <p:grpSpPr>
          <a:xfrm>
            <a:off x="6639684" y="3145904"/>
            <a:ext cx="3358880" cy="432000"/>
            <a:chOff x="4468052" y="3707170"/>
            <a:chExt cx="3358880" cy="432000"/>
          </a:xfrm>
        </p:grpSpPr>
        <p:sp>
          <p:nvSpPr>
            <p:cNvPr id="18" name="Title 1" title="Quotation Mark">
              <a:extLst>
                <a:ext uri="{FF2B5EF4-FFF2-40B4-BE49-F238E27FC236}">
                  <a16:creationId xmlns:a16="http://schemas.microsoft.com/office/drawing/2014/main" id="{BC33B0C5-2D89-4449-B1AF-C794737CC261}"/>
                </a:ext>
              </a:extLst>
            </p:cNvPr>
            <p:cNvSpPr txBox="1">
              <a:spLocks/>
            </p:cNvSpPr>
            <p:nvPr/>
          </p:nvSpPr>
          <p:spPr>
            <a:xfrm>
              <a:off x="4468052"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555FAD"/>
                  </a:solidFill>
                  <a:effectLst/>
                  <a:uLnTx/>
                  <a:uFillTx/>
                  <a:latin typeface="Arial Black"/>
                  <a:ea typeface="+mj-ea"/>
                  <a:cs typeface="+mj-cs"/>
                </a:rPr>
                <a:t>“</a:t>
              </a:r>
            </a:p>
          </p:txBody>
        </p:sp>
        <p:sp>
          <p:nvSpPr>
            <p:cNvPr id="19" name="Title 1" title="Quotation Mark">
              <a:extLst>
                <a:ext uri="{FF2B5EF4-FFF2-40B4-BE49-F238E27FC236}">
                  <a16:creationId xmlns:a16="http://schemas.microsoft.com/office/drawing/2014/main" id="{D179C67C-63D4-4501-A7BE-E51183200C7D}"/>
                </a:ext>
              </a:extLst>
            </p:cNvPr>
            <p:cNvSpPr txBox="1">
              <a:spLocks/>
            </p:cNvSpPr>
            <p:nvPr/>
          </p:nvSpPr>
          <p:spPr>
            <a:xfrm>
              <a:off x="7343517"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555FAD"/>
                  </a:solidFill>
                  <a:effectLst/>
                  <a:uLnTx/>
                  <a:uFillTx/>
                  <a:latin typeface="Arial Black"/>
                  <a:ea typeface="+mj-ea"/>
                  <a:cs typeface="+mj-cs"/>
                </a:rPr>
                <a:t>”</a:t>
              </a:r>
            </a:p>
          </p:txBody>
        </p:sp>
      </p:grpSp>
      <p:sp>
        <p:nvSpPr>
          <p:cNvPr id="6" name="Footer Placeholder 2">
            <a:extLst>
              <a:ext uri="{FF2B5EF4-FFF2-40B4-BE49-F238E27FC236}">
                <a16:creationId xmlns:a16="http://schemas.microsoft.com/office/drawing/2014/main" id="{03224696-F3D4-24FC-9E51-8140B4132E99}"/>
              </a:ext>
            </a:extLst>
          </p:cNvPr>
          <p:cNvSpPr>
            <a:spLocks noGrp="1"/>
          </p:cNvSpPr>
          <p:nvPr>
            <p:ph type="ftr" sz="quarter" idx="10"/>
          </p:nvPr>
        </p:nvSpPr>
        <p:spPr>
          <a:xfrm>
            <a:off x="432000" y="6365363"/>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Tree>
    <p:extLst>
      <p:ext uri="{BB962C8B-B14F-4D97-AF65-F5344CB8AC3E}">
        <p14:creationId xmlns:p14="http://schemas.microsoft.com/office/powerpoint/2010/main" val="384552458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8" name="Picture Placeholder 47" descr="Picture of a Graduation Ceremony.">
            <a:extLst>
              <a:ext uri="{FF2B5EF4-FFF2-40B4-BE49-F238E27FC236}">
                <a16:creationId xmlns:a16="http://schemas.microsoft.com/office/drawing/2014/main" id="{AC966987-B293-404A-BBED-86957A06039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8252" b="8252"/>
          <a:stretch/>
        </p:blipFill>
        <p:spPr/>
      </p:pic>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a:t>CSIS Training</a:t>
            </a:r>
          </a:p>
        </p:txBody>
      </p:sp>
      <p:sp>
        <p:nvSpPr>
          <p:cNvPr id="18" name="Text Placeholder 17">
            <a:extLst>
              <a:ext uri="{FF2B5EF4-FFF2-40B4-BE49-F238E27FC236}">
                <a16:creationId xmlns:a16="http://schemas.microsoft.com/office/drawing/2014/main" id="{31CED8F1-B63A-4FD2-9699-34AD761A8805}"/>
              </a:ext>
            </a:extLst>
          </p:cNvPr>
          <p:cNvSpPr>
            <a:spLocks noGrp="1"/>
          </p:cNvSpPr>
          <p:nvPr>
            <p:ph type="body" sz="quarter" idx="12"/>
          </p:nvPr>
        </p:nvSpPr>
        <p:spPr bwMode="gray">
          <a:xfrm>
            <a:off x="6905625" y="5412943"/>
            <a:ext cx="3206750" cy="247650"/>
          </a:xfrm>
        </p:spPr>
        <p:txBody>
          <a:bodyPr/>
          <a:lstStyle/>
          <a:p>
            <a:r>
              <a:rPr lang="en-US"/>
              <a:t>(916) 325- 9210</a:t>
            </a:r>
          </a:p>
        </p:txBody>
      </p:sp>
      <p:sp>
        <p:nvSpPr>
          <p:cNvPr id="19" name="Text Placeholder 18">
            <a:extLst>
              <a:ext uri="{FF2B5EF4-FFF2-40B4-BE49-F238E27FC236}">
                <a16:creationId xmlns:a16="http://schemas.microsoft.com/office/drawing/2014/main" id="{E48632CD-1506-46F5-A0DE-640903269D93}"/>
              </a:ext>
            </a:extLst>
          </p:cNvPr>
          <p:cNvSpPr>
            <a:spLocks noGrp="1"/>
          </p:cNvSpPr>
          <p:nvPr>
            <p:ph type="body" sz="quarter" idx="13"/>
          </p:nvPr>
        </p:nvSpPr>
        <p:spPr bwMode="gray">
          <a:xfrm>
            <a:off x="6905625" y="5768111"/>
            <a:ext cx="3206750" cy="247650"/>
          </a:xfrm>
        </p:spPr>
        <p:txBody>
          <a:bodyPr/>
          <a:lstStyle/>
          <a:p>
            <a:r>
              <a:rPr lang="en-US"/>
              <a:t>Calpads-support@fcmat.org</a:t>
            </a:r>
          </a:p>
        </p:txBody>
      </p:sp>
      <p:sp>
        <p:nvSpPr>
          <p:cNvPr id="32" name="Rectangle 31">
            <a:extLst>
              <a:ext uri="{FF2B5EF4-FFF2-40B4-BE49-F238E27FC236}">
                <a16:creationId xmlns:a16="http://schemas.microsoft.com/office/drawing/2014/main" id="{A851B3CA-790D-465D-9B97-AA9876E357B9}"/>
              </a:ext>
              <a:ext uri="{C183D7F6-B498-43B3-948B-1728B52AA6E4}">
                <adec:decorative xmlns:adec="http://schemas.microsoft.com/office/drawing/2017/decorative" val="1"/>
              </a:ext>
            </a:extLst>
          </p:cNvPr>
          <p:cNvSpPr/>
          <p:nvPr/>
        </p:nvSpPr>
        <p:spPr>
          <a:xfrm>
            <a:off x="6335999" y="-35719"/>
            <a:ext cx="3979575" cy="6858000"/>
          </a:xfrm>
          <a:prstGeom prst="rect">
            <a:avLst/>
          </a:prstGeom>
          <a:solidFill>
            <a:schemeClr val="bg1">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4822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21" name="Graphic 20" descr="User" title="Icon - Presenter Name">
            <a:extLst>
              <a:ext uri="{FF2B5EF4-FFF2-40B4-BE49-F238E27FC236}">
                <a16:creationId xmlns:a16="http://schemas.microsoft.com/office/drawing/2014/main" id="{97242EBD-470B-4FB1-9B4C-E6DCB282152D}"/>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82150" y="5034270"/>
            <a:ext cx="218900" cy="218900"/>
          </a:xfrm>
          <a:prstGeom prst="rect">
            <a:avLst/>
          </a:prstGeom>
        </p:spPr>
      </p:pic>
      <p:pic>
        <p:nvPicPr>
          <p:cNvPr id="25" name="Graphic 24" descr="Smart Phone" title="Icon - Presenter Phone Number">
            <a:extLst>
              <a:ext uri="{FF2B5EF4-FFF2-40B4-BE49-F238E27FC236}">
                <a16:creationId xmlns:a16="http://schemas.microsoft.com/office/drawing/2014/main" id="{B1BC719A-AAF0-4DB7-9856-CF7AC6A98805}"/>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82150" y="5388742"/>
            <a:ext cx="218900" cy="218900"/>
          </a:xfrm>
          <a:prstGeom prst="rect">
            <a:avLst/>
          </a:prstGeom>
        </p:spPr>
      </p:pic>
      <p:pic>
        <p:nvPicPr>
          <p:cNvPr id="23" name="Graphic 22" descr="Envelope" title="Icon Presenter Email">
            <a:extLst>
              <a:ext uri="{FF2B5EF4-FFF2-40B4-BE49-F238E27FC236}">
                <a16:creationId xmlns:a16="http://schemas.microsoft.com/office/drawing/2014/main" id="{D99072B1-8690-4652-9009-362F46A213C2}"/>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582150" y="5780263"/>
            <a:ext cx="218900" cy="218900"/>
          </a:xfrm>
          <a:prstGeom prst="rect">
            <a:avLst/>
          </a:prstGeom>
        </p:spPr>
      </p:pic>
      <p:pic>
        <p:nvPicPr>
          <p:cNvPr id="17" name="Graphic 16" descr="World">
            <a:extLst>
              <a:ext uri="{FF2B5EF4-FFF2-40B4-BE49-F238E27FC236}">
                <a16:creationId xmlns:a16="http://schemas.microsoft.com/office/drawing/2014/main" id="{67AFAC0E-54F2-8843-9BDA-C965BFBBFBFB}"/>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76383" y="6123279"/>
            <a:ext cx="231342" cy="231342"/>
          </a:xfrm>
          <a:prstGeom prst="rect">
            <a:avLst/>
          </a:prstGeom>
        </p:spPr>
      </p:pic>
      <p:sp>
        <p:nvSpPr>
          <p:cNvPr id="26" name="Text Placeholder 18">
            <a:extLst>
              <a:ext uri="{FF2B5EF4-FFF2-40B4-BE49-F238E27FC236}">
                <a16:creationId xmlns:a16="http://schemas.microsoft.com/office/drawing/2014/main" id="{2EA3E05A-60C4-CD45-A7AC-1F20F4D95F6A}"/>
              </a:ext>
            </a:extLst>
          </p:cNvPr>
          <p:cNvSpPr txBox="1">
            <a:spLocks/>
          </p:cNvSpPr>
          <p:nvPr/>
        </p:nvSpPr>
        <p:spPr bwMode="gray">
          <a:xfrm>
            <a:off x="6905625" y="6123279"/>
            <a:ext cx="3206750"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400" b="0" i="0" u="none" strike="noStrike" kern="1200" cap="none" spc="0" normalizeH="0" baseline="0" noProof="0">
                <a:ln>
                  <a:noFill/>
                </a:ln>
                <a:solidFill>
                  <a:srgbClr val="FCFCFC"/>
                </a:solidFill>
                <a:effectLst/>
                <a:uLnTx/>
                <a:uFillTx/>
                <a:latin typeface="Tahoma"/>
                <a:ea typeface="+mn-ea"/>
                <a:cs typeface="+mn-cs"/>
                <a:hlinkClick r:id="rId8"/>
              </a:rPr>
              <a:t>https://csis.fcmat.org/</a:t>
            </a:r>
            <a:endParaRPr kumimoji="0" lang="en-US" sz="1400" b="0" i="0" u="none" strike="noStrike" kern="1200" cap="none" spc="0" normalizeH="0" baseline="0" noProof="0">
              <a:ln>
                <a:noFill/>
              </a:ln>
              <a:solidFill>
                <a:srgbClr val="FCFCFC"/>
              </a:solidFill>
              <a:effectLst/>
              <a:uLnTx/>
              <a:uFillTx/>
              <a:latin typeface="Tahoma"/>
              <a:ea typeface="+mn-ea"/>
              <a:cs typeface="+mn-cs"/>
            </a:endParaRPr>
          </a:p>
        </p:txBody>
      </p:sp>
      <p:pic>
        <p:nvPicPr>
          <p:cNvPr id="15" name="Graphic 14" descr="CALPADS Logo">
            <a:extLst>
              <a:ext uri="{FF2B5EF4-FFF2-40B4-BE49-F238E27FC236}">
                <a16:creationId xmlns:a16="http://schemas.microsoft.com/office/drawing/2014/main" id="{F70BEA4E-5272-4EB3-8E71-8C131B18C4C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82506" y="71437"/>
            <a:ext cx="1868667" cy="533905"/>
          </a:xfrm>
          <a:prstGeom prst="rect">
            <a:avLst/>
          </a:prstGeom>
        </p:spPr>
      </p:pic>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lstStyle/>
          <a:p>
            <a:r>
              <a:rPr lang="en-US">
                <a:solidFill>
                  <a:schemeClr val="bg2"/>
                </a:solidFill>
              </a:rPr>
              <a:t>Thank You</a:t>
            </a:r>
          </a:p>
        </p:txBody>
      </p:sp>
    </p:spTree>
    <p:extLst>
      <p:ext uri="{BB962C8B-B14F-4D97-AF65-F5344CB8AC3E}">
        <p14:creationId xmlns:p14="http://schemas.microsoft.com/office/powerpoint/2010/main" val="168567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00890" y="3258769"/>
            <a:ext cx="0" cy="786637"/>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0" name="Table 9">
            <a:extLst>
              <a:ext uri="{FF2B5EF4-FFF2-40B4-BE49-F238E27FC236}">
                <a16:creationId xmlns:a16="http://schemas.microsoft.com/office/drawing/2014/main" id="{49784135-F81D-4E4A-BB2F-CD6743D54B6A}"/>
              </a:ext>
            </a:extLst>
          </p:cNvPr>
          <p:cNvGraphicFramePr>
            <a:graphicFrameLocks noGrp="1"/>
          </p:cNvGraphicFramePr>
          <p:nvPr/>
        </p:nvGraphicFramePr>
        <p:xfrm>
          <a:off x="304800" y="1436296"/>
          <a:ext cx="3603287" cy="2083018"/>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701061">
                  <a:extLst>
                    <a:ext uri="{9D8B030D-6E8A-4147-A177-3AD203B41FA5}">
                      <a16:colId xmlns:a16="http://schemas.microsoft.com/office/drawing/2014/main" val="20000"/>
                    </a:ext>
                  </a:extLst>
                </a:gridCol>
                <a:gridCol w="1832977">
                  <a:extLst>
                    <a:ext uri="{9D8B030D-6E8A-4147-A177-3AD203B41FA5}">
                      <a16:colId xmlns:a16="http://schemas.microsoft.com/office/drawing/2014/main" val="20001"/>
                    </a:ext>
                  </a:extLst>
                </a:gridCol>
                <a:gridCol w="1069249">
                  <a:extLst>
                    <a:ext uri="{9D8B030D-6E8A-4147-A177-3AD203B41FA5}">
                      <a16:colId xmlns:a16="http://schemas.microsoft.com/office/drawing/2014/main" val="20002"/>
                    </a:ext>
                  </a:extLst>
                </a:gridCol>
              </a:tblGrid>
              <a:tr h="444554">
                <a:tc>
                  <a:txBody>
                    <a:bodyPr/>
                    <a:lstStyle/>
                    <a:p>
                      <a:pPr algn="ctr"/>
                      <a:r>
                        <a:rPr lang="en-US" sz="1400"/>
                        <a:t>Code</a:t>
                      </a:r>
                      <a:endParaRPr lang="en-US" sz="1400">
                        <a:solidFill>
                          <a:schemeClr val="tx1"/>
                        </a:solidFill>
                      </a:endParaRPr>
                    </a:p>
                  </a:txBody>
                  <a:tcPr/>
                </a:tc>
                <a:tc>
                  <a:txBody>
                    <a:bodyPr/>
                    <a:lstStyle/>
                    <a:p>
                      <a:pPr algn="ctr"/>
                      <a:r>
                        <a:rPr lang="en-US" sz="1400" baseline="0"/>
                        <a:t>Program</a:t>
                      </a:r>
                      <a:endParaRPr lang="en-US" sz="1400">
                        <a:solidFill>
                          <a:schemeClr val="tx1"/>
                        </a:solidFill>
                      </a:endParaRPr>
                    </a:p>
                  </a:txBody>
                  <a:tcPr/>
                </a:tc>
                <a:tc>
                  <a:txBody>
                    <a:bodyPr/>
                    <a:lstStyle/>
                    <a:p>
                      <a:pPr algn="ctr"/>
                      <a:r>
                        <a:rPr lang="en-US" sz="1400"/>
                        <a:t>Type</a:t>
                      </a:r>
                      <a:endParaRPr lang="en-US" sz="1400">
                        <a:solidFill>
                          <a:schemeClr val="tx1"/>
                        </a:solidFill>
                      </a:endParaRPr>
                    </a:p>
                  </a:txBody>
                  <a:tcPr/>
                </a:tc>
                <a:extLst>
                  <a:ext uri="{0D108BD9-81ED-4DB2-BD59-A6C34878D82A}">
                    <a16:rowId xmlns:a16="http://schemas.microsoft.com/office/drawing/2014/main" val="10000"/>
                  </a:ext>
                </a:extLst>
              </a:tr>
              <a:tr h="444554">
                <a:tc>
                  <a:txBody>
                    <a:bodyPr/>
                    <a:lstStyle/>
                    <a:p>
                      <a:pPr lvl="0" algn="ctr"/>
                      <a:r>
                        <a:rPr lang="en-US" sz="1400"/>
                        <a:t>181</a:t>
                      </a:r>
                    </a:p>
                  </a:txBody>
                  <a:tcPr/>
                </a:tc>
                <a:tc>
                  <a:txBody>
                    <a:bodyPr/>
                    <a:lstStyle/>
                    <a:p>
                      <a:pPr lvl="0"/>
                      <a:r>
                        <a:rPr lang="en-US" sz="1400" baseline="0"/>
                        <a:t>Free Meal Program</a:t>
                      </a:r>
                      <a:endParaRPr lang="en-US" sz="1400"/>
                    </a:p>
                  </a:txBody>
                  <a:tcPr/>
                </a:tc>
                <a:tc>
                  <a:txBody>
                    <a:bodyPr/>
                    <a:lstStyle/>
                    <a:p>
                      <a:pPr lvl="0" algn="ctr"/>
                      <a:r>
                        <a:rPr lang="en-US" sz="1400"/>
                        <a:t>Federal</a:t>
                      </a:r>
                    </a:p>
                  </a:txBody>
                  <a:tcPr/>
                </a:tc>
                <a:extLst>
                  <a:ext uri="{0D108BD9-81ED-4DB2-BD59-A6C34878D82A}">
                    <a16:rowId xmlns:a16="http://schemas.microsoft.com/office/drawing/2014/main" val="10001"/>
                  </a:ext>
                </a:extLst>
              </a:tr>
              <a:tr h="518160">
                <a:tc>
                  <a:txBody>
                    <a:bodyPr/>
                    <a:lstStyle/>
                    <a:p>
                      <a:pPr lvl="0" algn="ctr"/>
                      <a:r>
                        <a:rPr lang="en-US" sz="1400"/>
                        <a:t>182</a:t>
                      </a:r>
                    </a:p>
                  </a:txBody>
                  <a:tcPr/>
                </a:tc>
                <a:tc>
                  <a:txBody>
                    <a:bodyPr/>
                    <a:lstStyle/>
                    <a:p>
                      <a:pPr lvl="0"/>
                      <a:r>
                        <a:rPr lang="en-US" sz="1400" baseline="0"/>
                        <a:t>Reduced-Priced Meal Program</a:t>
                      </a:r>
                      <a:endParaRPr lang="en-US" sz="14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Federal</a:t>
                      </a:r>
                    </a:p>
                  </a:txBody>
                  <a:tcPr/>
                </a:tc>
                <a:extLst>
                  <a:ext uri="{0D108BD9-81ED-4DB2-BD59-A6C34878D82A}">
                    <a16:rowId xmlns:a16="http://schemas.microsoft.com/office/drawing/2014/main" val="10002"/>
                  </a:ext>
                </a:extLst>
              </a:tr>
              <a:tr h="6757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127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Gifted and Talented Education (GATE)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t>Federal</a:t>
                      </a:r>
                    </a:p>
                  </a:txBody>
                  <a:tcPr/>
                </a:tc>
                <a:extLst>
                  <a:ext uri="{0D108BD9-81ED-4DB2-BD59-A6C34878D82A}">
                    <a16:rowId xmlns:a16="http://schemas.microsoft.com/office/drawing/2014/main" val="705502779"/>
                  </a:ext>
                </a:extLst>
              </a:tr>
            </a:tbl>
          </a:graphicData>
        </a:graphic>
      </p:graphicFrame>
      <p:graphicFrame>
        <p:nvGraphicFramePr>
          <p:cNvPr id="11" name="Table 10">
            <a:extLst>
              <a:ext uri="{FF2B5EF4-FFF2-40B4-BE49-F238E27FC236}">
                <a16:creationId xmlns:a16="http://schemas.microsoft.com/office/drawing/2014/main" id="{644883ED-975C-44E1-95AC-6D6D65398D34}"/>
              </a:ext>
            </a:extLst>
          </p:cNvPr>
          <p:cNvGraphicFramePr>
            <a:graphicFrameLocks noGrp="1"/>
          </p:cNvGraphicFramePr>
          <p:nvPr>
            <p:extLst>
              <p:ext uri="{D42A27DB-BD31-4B8C-83A1-F6EECF244321}">
                <p14:modId xmlns:p14="http://schemas.microsoft.com/office/powerpoint/2010/main" val="2502029497"/>
              </p:ext>
            </p:extLst>
          </p:nvPr>
        </p:nvGraphicFramePr>
        <p:xfrm>
          <a:off x="7864763" y="1431413"/>
          <a:ext cx="3882866" cy="4673090"/>
        </p:xfrm>
        <a:graphic>
          <a:graphicData uri="http://schemas.openxmlformats.org/drawingml/2006/table">
            <a:tbl>
              <a:tblPr firstRow="1" bandRow="1">
                <a:tableStyleId>{21E4AEA4-8DFA-4A89-87EB-49C32662AFE0}</a:tableStyleId>
              </a:tblPr>
              <a:tblGrid>
                <a:gridCol w="684330">
                  <a:extLst>
                    <a:ext uri="{9D8B030D-6E8A-4147-A177-3AD203B41FA5}">
                      <a16:colId xmlns:a16="http://schemas.microsoft.com/office/drawing/2014/main" val="20000"/>
                    </a:ext>
                  </a:extLst>
                </a:gridCol>
                <a:gridCol w="2408467">
                  <a:extLst>
                    <a:ext uri="{9D8B030D-6E8A-4147-A177-3AD203B41FA5}">
                      <a16:colId xmlns:a16="http://schemas.microsoft.com/office/drawing/2014/main" val="20001"/>
                    </a:ext>
                  </a:extLst>
                </a:gridCol>
                <a:gridCol w="790069">
                  <a:extLst>
                    <a:ext uri="{9D8B030D-6E8A-4147-A177-3AD203B41FA5}">
                      <a16:colId xmlns:a16="http://schemas.microsoft.com/office/drawing/2014/main" val="20002"/>
                    </a:ext>
                  </a:extLst>
                </a:gridCol>
              </a:tblGrid>
              <a:tr h="298818">
                <a:tc>
                  <a:txBody>
                    <a:bodyPr/>
                    <a:lstStyle/>
                    <a:p>
                      <a:pPr algn="ctr"/>
                      <a:r>
                        <a:rPr lang="en-US" sz="1400"/>
                        <a:t>Code</a:t>
                      </a:r>
                      <a:endParaRPr lang="en-US" sz="1400">
                        <a:solidFill>
                          <a:schemeClr val="tx1"/>
                        </a:solidFill>
                      </a:endParaRPr>
                    </a:p>
                  </a:txBody>
                  <a:tcPr/>
                </a:tc>
                <a:tc>
                  <a:txBody>
                    <a:bodyPr/>
                    <a:lstStyle/>
                    <a:p>
                      <a:pPr algn="ctr"/>
                      <a:r>
                        <a:rPr lang="en-US" sz="1400" baseline="0"/>
                        <a:t>Program</a:t>
                      </a:r>
                      <a:endParaRPr lang="en-US" sz="1400">
                        <a:solidFill>
                          <a:schemeClr val="tx1"/>
                        </a:solidFill>
                      </a:endParaRPr>
                    </a:p>
                  </a:txBody>
                  <a:tcPr/>
                </a:tc>
                <a:tc>
                  <a:txBody>
                    <a:bodyPr/>
                    <a:lstStyle/>
                    <a:p>
                      <a:pPr algn="ctr"/>
                      <a:r>
                        <a:rPr lang="en-US" sz="1400"/>
                        <a:t>Type</a:t>
                      </a:r>
                      <a:endParaRPr lang="en-US" sz="1400">
                        <a:solidFill>
                          <a:schemeClr val="tx1"/>
                        </a:solidFill>
                      </a:endParaRPr>
                    </a:p>
                  </a:txBody>
                  <a:tcPr/>
                </a:tc>
                <a:extLst>
                  <a:ext uri="{0D108BD9-81ED-4DB2-BD59-A6C34878D82A}">
                    <a16:rowId xmlns:a16="http://schemas.microsoft.com/office/drawing/2014/main" val="10000"/>
                  </a:ext>
                </a:extLst>
              </a:tr>
              <a:tr h="461249">
                <a:tc>
                  <a:txBody>
                    <a:bodyPr/>
                    <a:lstStyle/>
                    <a:p>
                      <a:pPr lvl="0" algn="ctr"/>
                      <a:r>
                        <a:rPr lang="en-US" sz="1200"/>
                        <a:t>122</a:t>
                      </a:r>
                    </a:p>
                  </a:txBody>
                  <a:tcPr anchor="ctr"/>
                </a:tc>
                <a:tc>
                  <a:txBody>
                    <a:bodyPr/>
                    <a:lstStyle/>
                    <a:p>
                      <a:pPr lvl="0"/>
                      <a:r>
                        <a:rPr lang="en-US" sz="1200" baseline="0"/>
                        <a:t>Title I Part A Basic Targeted</a:t>
                      </a:r>
                      <a:endParaRPr lang="en-US" sz="1200"/>
                    </a:p>
                  </a:txBody>
                  <a:tcPr anchor="ctr"/>
                </a:tc>
                <a:tc>
                  <a:txBody>
                    <a:bodyPr/>
                    <a:lstStyle/>
                    <a:p>
                      <a:pPr lvl="0" algn="ctr"/>
                      <a:r>
                        <a:rPr lang="en-US" sz="1200"/>
                        <a:t>Federal</a:t>
                      </a:r>
                    </a:p>
                  </a:txBody>
                  <a:tcPr anchor="ctr"/>
                </a:tc>
                <a:extLst>
                  <a:ext uri="{0D108BD9-81ED-4DB2-BD59-A6C34878D82A}">
                    <a16:rowId xmlns:a16="http://schemas.microsoft.com/office/drawing/2014/main" val="10001"/>
                  </a:ext>
                </a:extLst>
              </a:tr>
              <a:tr h="298818">
                <a:tc>
                  <a:txBody>
                    <a:bodyPr/>
                    <a:lstStyle/>
                    <a:p>
                      <a:pPr lvl="0" algn="ctr"/>
                      <a:r>
                        <a:rPr lang="en-US" sz="1200"/>
                        <a:t>174</a:t>
                      </a:r>
                    </a:p>
                  </a:txBody>
                  <a:tcPr anchor="ctr"/>
                </a:tc>
                <a:tc>
                  <a:txBody>
                    <a:bodyPr/>
                    <a:lstStyle/>
                    <a:p>
                      <a:pPr lvl="0"/>
                      <a:r>
                        <a:rPr lang="en-US" sz="1200" baseline="0"/>
                        <a:t>Title I Part A Neglected</a:t>
                      </a:r>
                      <a:endParaRPr lang="en-US" sz="12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Federal</a:t>
                      </a:r>
                    </a:p>
                  </a:txBody>
                  <a:tcPr anchor="ctr"/>
                </a:tc>
                <a:extLst>
                  <a:ext uri="{0D108BD9-81ED-4DB2-BD59-A6C34878D82A}">
                    <a16:rowId xmlns:a16="http://schemas.microsoft.com/office/drawing/2014/main" val="10002"/>
                  </a:ext>
                </a:extLst>
              </a:tr>
              <a:tr h="3372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191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Homeless Program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Federal</a:t>
                      </a:r>
                    </a:p>
                  </a:txBody>
                  <a:tcPr anchor="ctr"/>
                </a:tc>
                <a:extLst>
                  <a:ext uri="{0D108BD9-81ED-4DB2-BD59-A6C34878D82A}">
                    <a16:rowId xmlns:a16="http://schemas.microsoft.com/office/drawing/2014/main" val="10003"/>
                  </a:ext>
                </a:extLst>
              </a:tr>
              <a:tr h="4805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192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Armed Forces Family Member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Federal</a:t>
                      </a:r>
                    </a:p>
                  </a:txBody>
                  <a:tcPr anchor="ctr"/>
                </a:tc>
                <a:extLst>
                  <a:ext uri="{0D108BD9-81ED-4DB2-BD59-A6C34878D82A}">
                    <a16:rowId xmlns:a16="http://schemas.microsoft.com/office/drawing/2014/main" val="705502779"/>
                  </a:ext>
                </a:extLst>
              </a:tr>
              <a:tr h="3053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193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Tribal Foster Youth</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Federal</a:t>
                      </a:r>
                    </a:p>
                  </a:txBody>
                  <a:tcPr anchor="ctr"/>
                </a:tc>
                <a:extLst>
                  <a:ext uri="{0D108BD9-81ED-4DB2-BD59-A6C34878D82A}">
                    <a16:rowId xmlns:a16="http://schemas.microsoft.com/office/drawing/2014/main" val="3181576748"/>
                  </a:ext>
                </a:extLst>
              </a:tr>
              <a:tr h="426030">
                <a:tc>
                  <a:txBody>
                    <a:bodyPr/>
                    <a:lstStyle/>
                    <a:p>
                      <a:pPr lvl="0" algn="ctr"/>
                      <a:r>
                        <a:rPr lang="en-US" sz="1200"/>
                        <a:t>101</a:t>
                      </a:r>
                    </a:p>
                  </a:txBody>
                  <a:tcPr anchor="ctr"/>
                </a:tc>
                <a:tc>
                  <a:txBody>
                    <a:bodyPr/>
                    <a:lstStyle/>
                    <a:p>
                      <a:pPr lvl="0"/>
                      <a:r>
                        <a:rPr lang="en-US" sz="1200"/>
                        <a:t>504 Accommodation</a:t>
                      </a:r>
                      <a:r>
                        <a:rPr lang="en-US" sz="1200" baseline="0"/>
                        <a:t> Plan</a:t>
                      </a:r>
                      <a:endParaRPr lang="en-US" sz="12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State</a:t>
                      </a:r>
                    </a:p>
                  </a:txBody>
                  <a:tcPr anchor="ctr"/>
                </a:tc>
                <a:extLst>
                  <a:ext uri="{0D108BD9-81ED-4DB2-BD59-A6C34878D82A}">
                    <a16:rowId xmlns:a16="http://schemas.microsoft.com/office/drawing/2014/main" val="10004"/>
                  </a:ext>
                </a:extLst>
              </a:tr>
              <a:tr h="298818">
                <a:tc>
                  <a:txBody>
                    <a:bodyPr/>
                    <a:lstStyle/>
                    <a:p>
                      <a:pPr lvl="0" algn="ctr"/>
                      <a:r>
                        <a:rPr lang="en-US" sz="1200"/>
                        <a:t>108</a:t>
                      </a:r>
                    </a:p>
                  </a:txBody>
                  <a:tcPr anchor="ctr"/>
                </a:tc>
                <a:tc>
                  <a:txBody>
                    <a:bodyPr/>
                    <a:lstStyle/>
                    <a:p>
                      <a:pPr lvl="0"/>
                      <a:r>
                        <a:rPr lang="en-US" sz="1200"/>
                        <a:t>Opportunity Program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State</a:t>
                      </a:r>
                    </a:p>
                  </a:txBody>
                  <a:tcPr anchor="ctr"/>
                </a:tc>
                <a:extLst>
                  <a:ext uri="{0D108BD9-81ED-4DB2-BD59-A6C34878D82A}">
                    <a16:rowId xmlns:a16="http://schemas.microsoft.com/office/drawing/2014/main" val="10005"/>
                  </a:ext>
                </a:extLst>
              </a:tr>
              <a:tr h="480511">
                <a:tc>
                  <a:txBody>
                    <a:bodyPr/>
                    <a:lstStyle/>
                    <a:p>
                      <a:pPr lvl="0" algn="ctr"/>
                      <a:r>
                        <a:rPr lang="en-US" sz="1200"/>
                        <a:t>113</a:t>
                      </a:r>
                    </a:p>
                  </a:txBody>
                  <a:tcPr anchor="ctr"/>
                </a:tc>
                <a:tc>
                  <a:txBody>
                    <a:bodyPr/>
                    <a:lstStyle/>
                    <a:p>
                      <a:pPr lvl="0"/>
                      <a:r>
                        <a:rPr lang="en-US" sz="1200"/>
                        <a:t>California Partnership Academy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State</a:t>
                      </a:r>
                    </a:p>
                  </a:txBody>
                  <a:tcPr anchor="ctr"/>
                </a:tc>
                <a:extLst>
                  <a:ext uri="{0D108BD9-81ED-4DB2-BD59-A6C34878D82A}">
                    <a16:rowId xmlns:a16="http://schemas.microsoft.com/office/drawing/2014/main" val="10006"/>
                  </a:ext>
                </a:extLst>
              </a:tr>
              <a:tr h="678368">
                <a:tc>
                  <a:txBody>
                    <a:bodyPr/>
                    <a:lstStyle/>
                    <a:p>
                      <a:pPr lvl="0" algn="ctr"/>
                      <a:r>
                        <a:rPr lang="en-US" sz="1200"/>
                        <a:t>162</a:t>
                      </a:r>
                    </a:p>
                  </a:txBody>
                  <a:tcPr anchor="ctr"/>
                </a:tc>
                <a:tc>
                  <a:txBody>
                    <a:bodyPr/>
                    <a:lstStyle/>
                    <a:p>
                      <a:pPr lvl="0"/>
                      <a:r>
                        <a:rPr lang="en-US" sz="1200"/>
                        <a:t>Pregnant</a:t>
                      </a:r>
                      <a:r>
                        <a:rPr lang="en-US" sz="1200" baseline="0"/>
                        <a:t> or Parenting Programs (formerly Cal-SAFE)</a:t>
                      </a:r>
                      <a:endParaRPr lang="en-US" sz="12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State</a:t>
                      </a:r>
                    </a:p>
                  </a:txBody>
                  <a:tcPr anchor="ctr"/>
                </a:tc>
                <a:extLst>
                  <a:ext uri="{0D108BD9-81ED-4DB2-BD59-A6C34878D82A}">
                    <a16:rowId xmlns:a16="http://schemas.microsoft.com/office/drawing/2014/main" val="10007"/>
                  </a:ext>
                </a:extLst>
              </a:tr>
              <a:tr h="601453">
                <a:tc>
                  <a:txBody>
                    <a:bodyPr/>
                    <a:lstStyle/>
                    <a:p>
                      <a:pPr lvl="0" algn="ctr"/>
                      <a:r>
                        <a:rPr lang="en-US" sz="1200"/>
                        <a:t>194*</a:t>
                      </a:r>
                    </a:p>
                  </a:txBody>
                  <a:tcPr anchor="ctr"/>
                </a:tc>
                <a:tc>
                  <a:txBody>
                    <a:bodyPr/>
                    <a:lstStyle/>
                    <a:p>
                      <a:pPr lvl="0"/>
                      <a:r>
                        <a:rPr lang="en-US" sz="1200"/>
                        <a:t>Expanded Learning Program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State</a:t>
                      </a:r>
                    </a:p>
                  </a:txBody>
                  <a:tcPr anchor="ctr"/>
                </a:tc>
                <a:extLst>
                  <a:ext uri="{0D108BD9-81ED-4DB2-BD59-A6C34878D82A}">
                    <a16:rowId xmlns:a16="http://schemas.microsoft.com/office/drawing/2014/main" val="2677365594"/>
                  </a:ext>
                </a:extLst>
              </a:tr>
            </a:tbl>
          </a:graphicData>
        </a:graphic>
      </p:graphicFrame>
      <p:sp>
        <p:nvSpPr>
          <p:cNvPr id="13" name="TextBox 12">
            <a:extLst>
              <a:ext uri="{FF2B5EF4-FFF2-40B4-BE49-F238E27FC236}">
                <a16:creationId xmlns:a16="http://schemas.microsoft.com/office/drawing/2014/main" id="{B7196E32-AEBB-41B0-897C-F39FF68E61F9}"/>
              </a:ext>
            </a:extLst>
          </p:cNvPr>
          <p:cNvSpPr txBox="1"/>
          <p:nvPr/>
        </p:nvSpPr>
        <p:spPr>
          <a:xfrm>
            <a:off x="411592" y="905276"/>
            <a:ext cx="3628035" cy="461665"/>
          </a:xfrm>
          <a:prstGeom prst="rect">
            <a:avLst/>
          </a:prstGeom>
          <a:noFill/>
        </p:spPr>
        <p:txBody>
          <a:bodyPr wrap="square" rtlCol="0">
            <a:spAutoFit/>
          </a:bodyPr>
          <a:lstStyle/>
          <a:p>
            <a:pPr algn="ctr"/>
            <a:r>
              <a:rPr lang="en-US" sz="2400" b="1">
                <a:solidFill>
                  <a:srgbClr val="3A3F61"/>
                </a:solidFill>
                <a:latin typeface="Tahoma" panose="020B0604030504040204" pitchFamily="34" charset="0"/>
                <a:ea typeface="Tahoma" panose="020B0604030504040204" pitchFamily="34" charset="0"/>
                <a:cs typeface="Tahoma" panose="020B0604030504040204" pitchFamily="34" charset="0"/>
              </a:rPr>
              <a:t>Fall 1</a:t>
            </a:r>
          </a:p>
        </p:txBody>
      </p:sp>
      <p:sp>
        <p:nvSpPr>
          <p:cNvPr id="15" name="TextBox 14">
            <a:extLst>
              <a:ext uri="{FF2B5EF4-FFF2-40B4-BE49-F238E27FC236}">
                <a16:creationId xmlns:a16="http://schemas.microsoft.com/office/drawing/2014/main" id="{7AAF4232-9089-469E-9E31-C130F9C84DB4}"/>
              </a:ext>
            </a:extLst>
          </p:cNvPr>
          <p:cNvSpPr txBox="1"/>
          <p:nvPr/>
        </p:nvSpPr>
        <p:spPr>
          <a:xfrm>
            <a:off x="8119593" y="925031"/>
            <a:ext cx="3628036" cy="461665"/>
          </a:xfrm>
          <a:prstGeom prst="rect">
            <a:avLst/>
          </a:prstGeom>
          <a:noFill/>
        </p:spPr>
        <p:txBody>
          <a:bodyPr wrap="square" rtlCol="0">
            <a:spAutoFit/>
          </a:bodyPr>
          <a:lstStyle/>
          <a:p>
            <a:pPr algn="ctr"/>
            <a:r>
              <a:rPr lang="en-US" sz="2400" b="1">
                <a:solidFill>
                  <a:srgbClr val="FF745F"/>
                </a:solidFill>
                <a:latin typeface="Tahoma" panose="020B0604030504040204" pitchFamily="34" charset="0"/>
                <a:ea typeface="Tahoma" panose="020B0604030504040204" pitchFamily="34" charset="0"/>
                <a:cs typeface="Tahoma" panose="020B0604030504040204" pitchFamily="34" charset="0"/>
              </a:rPr>
              <a:t>End of Year</a:t>
            </a:r>
          </a:p>
        </p:txBody>
      </p:sp>
      <p:sp>
        <p:nvSpPr>
          <p:cNvPr id="16" name="Rectangle 15">
            <a:extLst>
              <a:ext uri="{FF2B5EF4-FFF2-40B4-BE49-F238E27FC236}">
                <a16:creationId xmlns:a16="http://schemas.microsoft.com/office/drawing/2014/main" id="{27916B44-CB28-4973-834E-F243E4CCE3FE}"/>
              </a:ext>
            </a:extLst>
          </p:cNvPr>
          <p:cNvSpPr/>
          <p:nvPr/>
        </p:nvSpPr>
        <p:spPr>
          <a:xfrm>
            <a:off x="361211" y="3763005"/>
            <a:ext cx="3490463" cy="1118255"/>
          </a:xfrm>
          <a:prstGeom prst="rect">
            <a:avLst/>
          </a:prstGeom>
          <a:solidFill>
            <a:srgbClr val="FFFF99"/>
          </a:solidFill>
          <a:effectLst>
            <a:outerShdw blurRad="50800" dist="38100" dir="2700000" algn="tl" rotWithShape="0">
              <a:prstClr val="black">
                <a:alpha val="40000"/>
              </a:prstClr>
            </a:outerShdw>
          </a:effectLst>
        </p:spPr>
        <p:txBody>
          <a:bodyPr wrap="square" lIns="91440" tIns="45720" rIns="91440" bIns="45720" anchor="t">
            <a:spAutoFit/>
          </a:bodyPr>
          <a:lstStyle/>
          <a:p>
            <a:pPr algn="ctr"/>
            <a:endParaRPr lang="en-US" sz="2000" b="1" baseline="30000">
              <a:solidFill>
                <a:schemeClr val="tx1">
                  <a:lumMod val="75000"/>
                  <a:lumOff val="25000"/>
                </a:schemeClr>
              </a:solidFill>
              <a:latin typeface="Tahoma"/>
              <a:ea typeface="Tahoma"/>
              <a:cs typeface="Tahoma"/>
            </a:endParaRPr>
          </a:p>
          <a:p>
            <a:pPr algn="ctr"/>
            <a:r>
              <a:rPr lang="en-US" sz="2000" b="1" baseline="30000">
                <a:solidFill>
                  <a:schemeClr val="tx1">
                    <a:lumMod val="75000"/>
                    <a:lumOff val="25000"/>
                  </a:schemeClr>
                </a:solidFill>
                <a:latin typeface="Tahoma"/>
                <a:ea typeface="Tahoma"/>
                <a:cs typeface="Tahoma"/>
              </a:rPr>
              <a:t>Student Program records should be regularly updated in CALPADS  throughout the year regardless of the submission period.</a:t>
            </a:r>
          </a:p>
        </p:txBody>
      </p:sp>
      <p:sp>
        <p:nvSpPr>
          <p:cNvPr id="18" name="TextBox 17">
            <a:extLst>
              <a:ext uri="{FF2B5EF4-FFF2-40B4-BE49-F238E27FC236}">
                <a16:creationId xmlns:a16="http://schemas.microsoft.com/office/drawing/2014/main" id="{CBF930BF-70B8-4321-BDAB-703839775DC2}"/>
              </a:ext>
            </a:extLst>
          </p:cNvPr>
          <p:cNvSpPr txBox="1"/>
          <p:nvPr/>
        </p:nvSpPr>
        <p:spPr>
          <a:xfrm>
            <a:off x="4121912" y="916203"/>
            <a:ext cx="3628035" cy="461665"/>
          </a:xfrm>
          <a:prstGeom prst="rect">
            <a:avLst/>
          </a:prstGeom>
          <a:noFill/>
        </p:spPr>
        <p:txBody>
          <a:bodyPr wrap="square" lIns="91440" tIns="45720" rIns="91440" bIns="45720" rtlCol="0" anchor="t">
            <a:spAutoFit/>
          </a:bodyPr>
          <a:lstStyle/>
          <a:p>
            <a:pPr algn="ctr"/>
            <a:r>
              <a:rPr lang="en-US" sz="2400" b="1" dirty="0">
                <a:solidFill>
                  <a:srgbClr val="3A3F61"/>
                </a:solidFill>
                <a:latin typeface="Tahoma"/>
                <a:ea typeface="Tahoma"/>
                <a:cs typeface="Tahoma"/>
              </a:rPr>
              <a:t>Fall 1</a:t>
            </a:r>
            <a:endParaRPr lang="en-US" sz="2400" b="1" dirty="0">
              <a:solidFill>
                <a:srgbClr val="3A3F61"/>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9" name="Table 18">
            <a:extLst>
              <a:ext uri="{FF2B5EF4-FFF2-40B4-BE49-F238E27FC236}">
                <a16:creationId xmlns:a16="http://schemas.microsoft.com/office/drawing/2014/main" id="{7472EBD5-FDE1-4A5C-B084-3DE072E4CC10}"/>
              </a:ext>
            </a:extLst>
          </p:cNvPr>
          <p:cNvGraphicFramePr>
            <a:graphicFrameLocks noGrp="1"/>
          </p:cNvGraphicFramePr>
          <p:nvPr>
            <p:extLst>
              <p:ext uri="{D42A27DB-BD31-4B8C-83A1-F6EECF244321}">
                <p14:modId xmlns:p14="http://schemas.microsoft.com/office/powerpoint/2010/main" val="2082810798"/>
              </p:ext>
            </p:extLst>
          </p:nvPr>
        </p:nvGraphicFramePr>
        <p:xfrm>
          <a:off x="4072408" y="1422646"/>
          <a:ext cx="3628033" cy="4667107"/>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639817">
                  <a:extLst>
                    <a:ext uri="{9D8B030D-6E8A-4147-A177-3AD203B41FA5}">
                      <a16:colId xmlns:a16="http://schemas.microsoft.com/office/drawing/2014/main" val="20000"/>
                    </a:ext>
                  </a:extLst>
                </a:gridCol>
                <a:gridCol w="1911624">
                  <a:extLst>
                    <a:ext uri="{9D8B030D-6E8A-4147-A177-3AD203B41FA5}">
                      <a16:colId xmlns:a16="http://schemas.microsoft.com/office/drawing/2014/main" val="20001"/>
                    </a:ext>
                  </a:extLst>
                </a:gridCol>
                <a:gridCol w="1076592">
                  <a:extLst>
                    <a:ext uri="{9D8B030D-6E8A-4147-A177-3AD203B41FA5}">
                      <a16:colId xmlns:a16="http://schemas.microsoft.com/office/drawing/2014/main" val="20002"/>
                    </a:ext>
                  </a:extLst>
                </a:gridCol>
              </a:tblGrid>
              <a:tr h="493731">
                <a:tc>
                  <a:txBody>
                    <a:bodyPr/>
                    <a:lstStyle/>
                    <a:p>
                      <a:pPr algn="ctr"/>
                      <a:r>
                        <a:rPr lang="en-US" sz="1400"/>
                        <a:t>Code</a:t>
                      </a:r>
                      <a:endParaRPr lang="en-US" sz="1400">
                        <a:solidFill>
                          <a:schemeClr val="tx1"/>
                        </a:solidFill>
                      </a:endParaRPr>
                    </a:p>
                  </a:txBody>
                  <a:tcPr/>
                </a:tc>
                <a:tc>
                  <a:txBody>
                    <a:bodyPr/>
                    <a:lstStyle/>
                    <a:p>
                      <a:pPr algn="ctr"/>
                      <a:r>
                        <a:rPr lang="en-US" sz="1400" baseline="0"/>
                        <a:t>Program</a:t>
                      </a:r>
                      <a:endParaRPr lang="en-US" sz="1400">
                        <a:solidFill>
                          <a:schemeClr val="tx1"/>
                        </a:solidFill>
                      </a:endParaRPr>
                    </a:p>
                  </a:txBody>
                  <a:tcPr/>
                </a:tc>
                <a:tc>
                  <a:txBody>
                    <a:bodyPr/>
                    <a:lstStyle/>
                    <a:p>
                      <a:pPr algn="ctr"/>
                      <a:r>
                        <a:rPr lang="en-US" sz="1400"/>
                        <a:t>Type</a:t>
                      </a:r>
                      <a:endParaRPr lang="en-US" sz="1400">
                        <a:solidFill>
                          <a:schemeClr val="tx1"/>
                        </a:solidFill>
                      </a:endParaRPr>
                    </a:p>
                  </a:txBody>
                  <a:tcPr/>
                </a:tc>
                <a:extLst>
                  <a:ext uri="{0D108BD9-81ED-4DB2-BD59-A6C34878D82A}">
                    <a16:rowId xmlns:a16="http://schemas.microsoft.com/office/drawing/2014/main" val="10000"/>
                  </a:ext>
                </a:extLst>
              </a:tr>
              <a:tr h="507777">
                <a:tc>
                  <a:txBody>
                    <a:bodyPr/>
                    <a:lstStyle/>
                    <a:p>
                      <a:pPr lvl="0" algn="ctr"/>
                      <a:r>
                        <a:rPr lang="en-US" sz="1200"/>
                        <a:t>300</a:t>
                      </a:r>
                    </a:p>
                  </a:txBody>
                  <a:tcPr/>
                </a:tc>
                <a:tc>
                  <a:txBody>
                    <a:bodyPr/>
                    <a:lstStyle/>
                    <a:p>
                      <a:r>
                        <a:rPr lang="en-US" sz="1200"/>
                        <a:t>LIP - Developmental Bilingual Program</a:t>
                      </a:r>
                    </a:p>
                  </a:txBody>
                  <a:tcPr/>
                </a:tc>
                <a:tc>
                  <a:txBody>
                    <a:bodyPr/>
                    <a:lstStyle/>
                    <a:p>
                      <a:pPr lvl="0" algn="ctr"/>
                      <a:r>
                        <a:rPr lang="en-US" sz="1200"/>
                        <a:t>State</a:t>
                      </a:r>
                    </a:p>
                  </a:txBody>
                  <a:tcPr/>
                </a:tc>
                <a:extLst>
                  <a:ext uri="{0D108BD9-81ED-4DB2-BD59-A6C34878D82A}">
                    <a16:rowId xmlns:a16="http://schemas.microsoft.com/office/drawing/2014/main" val="10001"/>
                  </a:ext>
                </a:extLst>
              </a:tr>
              <a:tr h="507777">
                <a:tc>
                  <a:txBody>
                    <a:bodyPr/>
                    <a:lstStyle/>
                    <a:p>
                      <a:pPr lvl="0" algn="ctr"/>
                      <a:r>
                        <a:rPr lang="en-US" sz="1200"/>
                        <a:t>301</a:t>
                      </a:r>
                    </a:p>
                  </a:txBody>
                  <a:tcPr/>
                </a:tc>
                <a:tc>
                  <a:txBody>
                    <a:bodyPr/>
                    <a:lstStyle/>
                    <a:p>
                      <a:r>
                        <a:rPr lang="en-US" sz="1200"/>
                        <a:t>LIP - Dual-Language Immersion Program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State</a:t>
                      </a:r>
                    </a:p>
                  </a:txBody>
                  <a:tcPr/>
                </a:tc>
                <a:extLst>
                  <a:ext uri="{0D108BD9-81ED-4DB2-BD59-A6C34878D82A}">
                    <a16:rowId xmlns:a16="http://schemas.microsoft.com/office/drawing/2014/main" val="10002"/>
                  </a:ext>
                </a:extLst>
              </a:tr>
              <a:tr h="5608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302</a:t>
                      </a:r>
                    </a:p>
                  </a:txBody>
                  <a:tcPr/>
                </a:tc>
                <a:tc>
                  <a:txBody>
                    <a:bodyPr/>
                    <a:lstStyle/>
                    <a:p>
                      <a:r>
                        <a:rPr lang="en-US" sz="1200"/>
                        <a:t>LIP - Heritage or Indigenous Language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State</a:t>
                      </a:r>
                    </a:p>
                  </a:txBody>
                  <a:tcPr/>
                </a:tc>
                <a:extLst>
                  <a:ext uri="{0D108BD9-81ED-4DB2-BD59-A6C34878D82A}">
                    <a16:rowId xmlns:a16="http://schemas.microsoft.com/office/drawing/2014/main" val="705502779"/>
                  </a:ext>
                </a:extLst>
              </a:tr>
              <a:tr h="507777">
                <a:tc>
                  <a:txBody>
                    <a:bodyPr/>
                    <a:lstStyle/>
                    <a:p>
                      <a:pPr lvl="0" algn="ctr"/>
                      <a:r>
                        <a:rPr lang="en-US" sz="1200"/>
                        <a:t>303</a:t>
                      </a:r>
                    </a:p>
                  </a:txBody>
                  <a:tcPr/>
                </a:tc>
                <a:tc>
                  <a:txBody>
                    <a:bodyPr/>
                    <a:lstStyle/>
                    <a:p>
                      <a:r>
                        <a:rPr lang="en-US" sz="1200"/>
                        <a:t>LIP - Newcomer Program (Various Models)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State</a:t>
                      </a:r>
                    </a:p>
                  </a:txBody>
                  <a:tcPr/>
                </a:tc>
                <a:extLst>
                  <a:ext uri="{0D108BD9-81ED-4DB2-BD59-A6C34878D82A}">
                    <a16:rowId xmlns:a16="http://schemas.microsoft.com/office/drawing/2014/main" val="10004"/>
                  </a:ext>
                </a:extLst>
              </a:tr>
              <a:tr h="5077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304</a:t>
                      </a:r>
                    </a:p>
                  </a:txBody>
                  <a:tcPr/>
                </a:tc>
                <a:tc>
                  <a:txBody>
                    <a:bodyPr/>
                    <a:lstStyle/>
                    <a:p>
                      <a:r>
                        <a:rPr lang="en-US" sz="1200"/>
                        <a:t>LIP - One-Way Immersion Program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State</a:t>
                      </a:r>
                    </a:p>
                  </a:txBody>
                  <a:tcPr/>
                </a:tc>
                <a:extLst>
                  <a:ext uri="{0D108BD9-81ED-4DB2-BD59-A6C34878D82A}">
                    <a16:rowId xmlns:a16="http://schemas.microsoft.com/office/drawing/2014/main" val="10008"/>
                  </a:ext>
                </a:extLst>
              </a:tr>
              <a:tr h="10736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305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LIP - Structured English Immersion Program or other predominantly English Language Instructional Models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State</a:t>
                      </a:r>
                    </a:p>
                  </a:txBody>
                  <a:tcPr/>
                </a:tc>
                <a:extLst>
                  <a:ext uri="{0D108BD9-81ED-4DB2-BD59-A6C34878D82A}">
                    <a16:rowId xmlns:a16="http://schemas.microsoft.com/office/drawing/2014/main" val="1247403467"/>
                  </a:ext>
                </a:extLst>
              </a:tr>
              <a:tr h="5077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306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LIP - Transitional Bilingual Program</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State</a:t>
                      </a:r>
                    </a:p>
                  </a:txBody>
                  <a:tcPr/>
                </a:tc>
                <a:extLst>
                  <a:ext uri="{0D108BD9-81ED-4DB2-BD59-A6C34878D82A}">
                    <a16:rowId xmlns:a16="http://schemas.microsoft.com/office/drawing/2014/main" val="1090671148"/>
                  </a:ext>
                </a:extLst>
              </a:tr>
            </a:tbl>
          </a:graphicData>
        </a:graphic>
      </p:graphicFrame>
      <p:sp>
        <p:nvSpPr>
          <p:cNvPr id="2" name="Title 1">
            <a:extLst>
              <a:ext uri="{FF2B5EF4-FFF2-40B4-BE49-F238E27FC236}">
                <a16:creationId xmlns:a16="http://schemas.microsoft.com/office/drawing/2014/main" id="{29AE5351-51BB-C304-DFE5-D1AE8056AE07}"/>
              </a:ext>
            </a:extLst>
          </p:cNvPr>
          <p:cNvSpPr>
            <a:spLocks noGrp="1"/>
          </p:cNvSpPr>
          <p:nvPr>
            <p:ph type="title"/>
          </p:nvPr>
        </p:nvSpPr>
        <p:spPr>
          <a:xfrm>
            <a:off x="416783" y="336247"/>
            <a:ext cx="11340000" cy="432000"/>
          </a:xfrm>
        </p:spPr>
        <p:txBody>
          <a:bodyPr/>
          <a:lstStyle/>
          <a:p>
            <a:pPr algn="l"/>
            <a:r>
              <a:rPr lang="en-US"/>
              <a:t>Programs Collected </a:t>
            </a:r>
          </a:p>
        </p:txBody>
      </p:sp>
      <p:sp>
        <p:nvSpPr>
          <p:cNvPr id="6" name="Footer Placeholder 5">
            <a:extLst>
              <a:ext uri="{FF2B5EF4-FFF2-40B4-BE49-F238E27FC236}">
                <a16:creationId xmlns:a16="http://schemas.microsoft.com/office/drawing/2014/main" id="{7EAFB68C-7CC7-0C43-9171-EF733AA6B139}"/>
              </a:ext>
            </a:extLst>
          </p:cNvPr>
          <p:cNvSpPr>
            <a:spLocks noGrp="1"/>
          </p:cNvSpPr>
          <p:nvPr>
            <p:ph type="ftr" sz="quarter" idx="10"/>
          </p:nvPr>
        </p:nvSpPr>
        <p:spPr/>
        <p:txBody>
          <a:bodyPr/>
          <a:lstStyle/>
          <a:p>
            <a:r>
              <a:rPr lang="en-US" noProof="0"/>
              <a:t>EOY 1 Reporting and Certification v1.0 April 21, 2026</a:t>
            </a:r>
          </a:p>
        </p:txBody>
      </p:sp>
      <p:sp>
        <p:nvSpPr>
          <p:cNvPr id="7" name="TextBox 6">
            <a:extLst>
              <a:ext uri="{FF2B5EF4-FFF2-40B4-BE49-F238E27FC236}">
                <a16:creationId xmlns:a16="http://schemas.microsoft.com/office/drawing/2014/main" id="{482C8FDD-1858-DB27-349F-7B2081ADC841}"/>
              </a:ext>
            </a:extLst>
          </p:cNvPr>
          <p:cNvSpPr txBox="1"/>
          <p:nvPr/>
        </p:nvSpPr>
        <p:spPr>
          <a:xfrm>
            <a:off x="380441" y="5124951"/>
            <a:ext cx="3452001" cy="461665"/>
          </a:xfrm>
          <a:prstGeom prst="rect">
            <a:avLst/>
          </a:prstGeom>
          <a:solidFill>
            <a:schemeClr val="accent1"/>
          </a:solidFill>
        </p:spPr>
        <p:txBody>
          <a:bodyPr wrap="square" rtlCol="0">
            <a:spAutoFit/>
          </a:bodyPr>
          <a:lstStyle/>
          <a:p>
            <a:r>
              <a:rPr lang="en-US" sz="1200"/>
              <a:t>*Expanded Learning programs will be submitted through </a:t>
            </a:r>
            <a:r>
              <a:rPr lang="en-US" sz="1200" b="1"/>
              <a:t>LEAP</a:t>
            </a:r>
            <a:r>
              <a:rPr lang="en-US" sz="1200"/>
              <a:t> file type</a:t>
            </a:r>
          </a:p>
        </p:txBody>
      </p:sp>
      <p:sp>
        <p:nvSpPr>
          <p:cNvPr id="3" name="Slide Number Placeholder 2">
            <a:extLst>
              <a:ext uri="{FF2B5EF4-FFF2-40B4-BE49-F238E27FC236}">
                <a16:creationId xmlns:a16="http://schemas.microsoft.com/office/drawing/2014/main" id="{161BCB47-4C25-2DBC-7E74-828D166769B4}"/>
              </a:ext>
            </a:extLst>
          </p:cNvPr>
          <p:cNvSpPr>
            <a:spLocks noGrp="1"/>
          </p:cNvSpPr>
          <p:nvPr>
            <p:ph type="sldNum" sz="quarter" idx="11"/>
          </p:nvPr>
        </p:nvSpPr>
        <p:spPr/>
        <p:txBody>
          <a:bodyPr/>
          <a:lstStyle/>
          <a:p>
            <a:fld id="{4B73C415-D670-4716-A5EC-CC4D52CA2BAC}" type="slidenum">
              <a:rPr lang="en-US" noProof="0" smtClean="0"/>
              <a:pPr/>
              <a:t>12</a:t>
            </a:fld>
            <a:endParaRPr lang="en-US" noProof="0"/>
          </a:p>
        </p:txBody>
      </p:sp>
    </p:spTree>
    <p:extLst>
      <p:ext uri="{BB962C8B-B14F-4D97-AF65-F5344CB8AC3E}">
        <p14:creationId xmlns:p14="http://schemas.microsoft.com/office/powerpoint/2010/main" val="1919906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7D0AA86-E137-4410-B5CA-381A2F93EFD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sp>
        <p:nvSpPr>
          <p:cNvPr id="2" name="Title 1">
            <a:extLst>
              <a:ext uri="{FF2B5EF4-FFF2-40B4-BE49-F238E27FC236}">
                <a16:creationId xmlns:a16="http://schemas.microsoft.com/office/drawing/2014/main" id="{42CBBBE2-817D-4C1F-954B-7D071404029B}"/>
              </a:ext>
            </a:extLst>
          </p:cNvPr>
          <p:cNvSpPr>
            <a:spLocks noGrp="1"/>
          </p:cNvSpPr>
          <p:nvPr>
            <p:ph type="title" idx="4294967295"/>
          </p:nvPr>
        </p:nvSpPr>
        <p:spPr>
          <a:xfrm>
            <a:off x="432000" y="203977"/>
            <a:ext cx="10515600" cy="600075"/>
          </a:xfrm>
        </p:spPr>
        <p:txBody>
          <a:bodyPr/>
          <a:lstStyle/>
          <a:p>
            <a:r>
              <a:rPr lang="en-US"/>
              <a:t>Title I Part A Basic Targeted</a:t>
            </a:r>
          </a:p>
        </p:txBody>
      </p:sp>
      <p:sp>
        <p:nvSpPr>
          <p:cNvPr id="5" name="Text Placeholder 4">
            <a:extLst>
              <a:ext uri="{FF2B5EF4-FFF2-40B4-BE49-F238E27FC236}">
                <a16:creationId xmlns:a16="http://schemas.microsoft.com/office/drawing/2014/main" id="{96CE8FD3-9852-4B56-883D-92635E88A2CA}"/>
              </a:ext>
            </a:extLst>
          </p:cNvPr>
          <p:cNvSpPr>
            <a:spLocks noGrp="1"/>
          </p:cNvSpPr>
          <p:nvPr>
            <p:ph type="body" sz="quarter" idx="4294967295"/>
          </p:nvPr>
        </p:nvSpPr>
        <p:spPr>
          <a:xfrm>
            <a:off x="852488" y="1171575"/>
            <a:ext cx="11339512" cy="358775"/>
          </a:xfrm>
        </p:spPr>
        <p:txBody>
          <a:bodyPr>
            <a:noAutofit/>
          </a:bodyPr>
          <a:lstStyle/>
          <a:p>
            <a:pPr marL="0" indent="0">
              <a:buNone/>
            </a:pPr>
            <a:r>
              <a:rPr lang="en-US" sz="1600">
                <a:latin typeface="Tahoma" panose="020B0604030504040204" pitchFamily="34" charset="0"/>
                <a:ea typeface="Tahoma" panose="020B0604030504040204" pitchFamily="34" charset="0"/>
                <a:cs typeface="Tahoma" panose="020B0604030504040204" pitchFamily="34" charset="0"/>
              </a:rPr>
              <a:t>A program providing services to improve student academic achievement of eligible students in Title I schools.</a:t>
            </a:r>
          </a:p>
        </p:txBody>
      </p:sp>
      <p:sp>
        <p:nvSpPr>
          <p:cNvPr id="6" name="Rectangle 5">
            <a:extLst>
              <a:ext uri="{FF2B5EF4-FFF2-40B4-BE49-F238E27FC236}">
                <a16:creationId xmlns:a16="http://schemas.microsoft.com/office/drawing/2014/main" id="{5C1D4A71-9A19-4441-A5DE-D6FAC7BEBB52}"/>
              </a:ext>
            </a:extLst>
          </p:cNvPr>
          <p:cNvSpPr/>
          <p:nvPr/>
        </p:nvSpPr>
        <p:spPr>
          <a:xfrm>
            <a:off x="5407155" y="1494893"/>
            <a:ext cx="402385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6600"/>
                </a:solidFill>
                <a:effectLst/>
                <a:uLnTx/>
                <a:uFillTx/>
                <a:latin typeface="Tahoma" panose="020B0604030504040204" pitchFamily="34" charset="0"/>
                <a:ea typeface="Tahoma" panose="020B0604030504040204" pitchFamily="34" charset="0"/>
                <a:cs typeface="Tahoma" panose="020B0604030504040204" pitchFamily="34" charset="0"/>
              </a:rPr>
              <a:t>Education Program Code: 122</a:t>
            </a:r>
          </a:p>
        </p:txBody>
      </p:sp>
      <p:sp>
        <p:nvSpPr>
          <p:cNvPr id="7" name="Rectangle 6">
            <a:extLst>
              <a:ext uri="{FF2B5EF4-FFF2-40B4-BE49-F238E27FC236}">
                <a16:creationId xmlns:a16="http://schemas.microsoft.com/office/drawing/2014/main" id="{2BBF0207-79FC-4B00-A3E3-40DC020D096D}"/>
              </a:ext>
            </a:extLst>
          </p:cNvPr>
          <p:cNvSpPr/>
          <p:nvPr/>
        </p:nvSpPr>
        <p:spPr>
          <a:xfrm>
            <a:off x="5407155" y="3267352"/>
            <a:ext cx="5958265" cy="1169551"/>
          </a:xfrm>
          <a:prstGeom prst="rect">
            <a:avLst/>
          </a:prstGeom>
          <a:noFill/>
          <a:effectLst/>
        </p:spPr>
        <p:txBody>
          <a:bodyPr wrap="square">
            <a:spAutoFit/>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lumMod val="95000"/>
                    <a:lumOff val="5000"/>
                  </a:prstClr>
                </a:solidFill>
                <a:effectLst/>
                <a:uLnTx/>
                <a:uFillTx/>
                <a:latin typeface="Tahoma" panose="020B0604030504040204" pitchFamily="34" charset="0"/>
                <a:ea typeface="Tahoma" panose="020B0604030504040204" pitchFamily="34" charset="0"/>
                <a:cs typeface="Tahoma" panose="020B0604030504040204" pitchFamily="34" charset="0"/>
              </a:rPr>
              <a:t>Each Student may have multiple Program 122 records with diff. education service codes.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black">
                  <a:lumMod val="95000"/>
                  <a:lumOff val="5000"/>
                </a:prstClr>
              </a:solidFill>
              <a:effectLst/>
              <a:uLnTx/>
              <a:uFillTx/>
              <a:latin typeface="Tahoma" panose="020B0604030504040204" pitchFamily="34" charset="0"/>
              <a:ea typeface="Tahoma" panose="020B0604030504040204" pitchFamily="34" charset="0"/>
              <a:cs typeface="Tahoma" panose="020B060403050404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lumMod val="95000"/>
                    <a:lumOff val="5000"/>
                  </a:prstClr>
                </a:solidFill>
                <a:effectLst/>
                <a:uLnTx/>
                <a:uFillTx/>
                <a:latin typeface="Tahoma" panose="020B0604030504040204" pitchFamily="34" charset="0"/>
                <a:ea typeface="Tahoma" panose="020B0604030504040204" pitchFamily="34" charset="0"/>
                <a:cs typeface="Tahoma" panose="020B0604030504040204" pitchFamily="34" charset="0"/>
              </a:rPr>
              <a:t>For schools that are identified as a Title I, Part A Targeted Assistance School.</a:t>
            </a:r>
          </a:p>
        </p:txBody>
      </p:sp>
      <p:pic>
        <p:nvPicPr>
          <p:cNvPr id="10" name="Picture 9" descr="A picture containing person, ground, outdoor, holding&#10;&#10;Description generated with very high confidence">
            <a:extLst>
              <a:ext uri="{FF2B5EF4-FFF2-40B4-BE49-F238E27FC236}">
                <a16:creationId xmlns:a16="http://schemas.microsoft.com/office/drawing/2014/main" id="{54EB8BFB-2FF7-42D8-9083-961BC39E1A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286" y="1628364"/>
            <a:ext cx="4348836" cy="288039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9" name="Rectangle 8">
            <a:extLst>
              <a:ext uri="{FF2B5EF4-FFF2-40B4-BE49-F238E27FC236}">
                <a16:creationId xmlns:a16="http://schemas.microsoft.com/office/drawing/2014/main" id="{E97AF412-72CC-405B-A0A4-0F6B4A3B6FFA}"/>
              </a:ext>
            </a:extLst>
          </p:cNvPr>
          <p:cNvSpPr/>
          <p:nvPr/>
        </p:nvSpPr>
        <p:spPr>
          <a:xfrm>
            <a:off x="5338288" y="1984994"/>
            <a:ext cx="6096000" cy="1308050"/>
          </a:xfrm>
          <a:prstGeom prst="rect">
            <a:avLst/>
          </a:prstGeom>
        </p:spPr>
        <p:txBody>
          <a:bodyPr>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lumMod val="95000"/>
                    <a:lumOff val="5000"/>
                  </a:prstClr>
                </a:solidFill>
                <a:effectLst/>
                <a:uLnTx/>
                <a:uFillTx/>
                <a:latin typeface="Tahoma" panose="020B0604030504040204" pitchFamily="34" charset="0"/>
                <a:ea typeface="Tahoma" panose="020B0604030504040204" pitchFamily="34" charset="0"/>
                <a:cs typeface="Tahoma" panose="020B0604030504040204" pitchFamily="34" charset="0"/>
              </a:rPr>
              <a:t>Program Start Date:  Date the student was identified as participating in the program at a school.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black">
                  <a:lumMod val="95000"/>
                  <a:lumOff val="5000"/>
                </a:prstClr>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lumMod val="95000"/>
                    <a:lumOff val="5000"/>
                  </a:prstClr>
                </a:solidFill>
                <a:effectLst/>
                <a:uLnTx/>
                <a:uFillTx/>
                <a:latin typeface="Tahoma" panose="020B0604030504040204" pitchFamily="34" charset="0"/>
                <a:ea typeface="Tahoma" panose="020B0604030504040204" pitchFamily="34" charset="0"/>
                <a:cs typeface="Tahoma" panose="020B0604030504040204" pitchFamily="34" charset="0"/>
              </a:rPr>
              <a:t>Program End Date:  the date a student ceased participating in the program at a school or the last day of school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9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a16="http://schemas.microsoft.com/office/drawing/2014/main" id="{3E34FE14-B7BE-4B2F-B589-428FFC145D3B}"/>
              </a:ext>
            </a:extLst>
          </p:cNvPr>
          <p:cNvSpPr/>
          <p:nvPr/>
        </p:nvSpPr>
        <p:spPr>
          <a:xfrm>
            <a:off x="901286" y="5324583"/>
            <a:ext cx="10365532" cy="523220"/>
          </a:xfrm>
          <a:prstGeom prst="rect">
            <a:avLst/>
          </a:prstGeom>
          <a:solidFill>
            <a:srgbClr val="F4ECEF"/>
          </a:solidFill>
          <a:effectLst>
            <a:outerShdw blurRad="63500" algn="ctr"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Records should be closed out annually and resubmitted the following academic year with a new program start date and Title I Services (Education Service Code) a student is receiving.</a:t>
            </a:r>
            <a:endParaRPr kumimoji="0" lang="en-US" sz="1400" b="0" i="0" u="none" strike="noStrike" kern="1200" cap="none" spc="0" normalizeH="0" baseline="0" noProof="0">
              <a:ln>
                <a:noFill/>
              </a:ln>
              <a:solidFill>
                <a:prstClr val="black"/>
              </a:solidFill>
              <a:effectLst/>
              <a:uLnTx/>
              <a:uFillTx/>
              <a:latin typeface="Tahoma"/>
              <a:ea typeface="+mn-ea"/>
              <a:cs typeface="+mn-cs"/>
            </a:endParaRPr>
          </a:p>
        </p:txBody>
      </p:sp>
      <p:sp>
        <p:nvSpPr>
          <p:cNvPr id="8" name="Rectangle 7">
            <a:extLst>
              <a:ext uri="{FF2B5EF4-FFF2-40B4-BE49-F238E27FC236}">
                <a16:creationId xmlns:a16="http://schemas.microsoft.com/office/drawing/2014/main" id="{CB8FFFF0-98F9-4953-999F-4BC4633EB7A7}"/>
              </a:ext>
            </a:extLst>
          </p:cNvPr>
          <p:cNvSpPr/>
          <p:nvPr/>
        </p:nvSpPr>
        <p:spPr>
          <a:xfrm>
            <a:off x="777838" y="4662421"/>
            <a:ext cx="4780324" cy="5847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a:ln>
                  <a:noFill/>
                </a:ln>
                <a:solidFill>
                  <a:srgbClr val="003366"/>
                </a:solidFill>
                <a:effectLst/>
                <a:uLnTx/>
                <a:uFillTx/>
                <a:latin typeface="Tahoma" panose="020B0604030504040204" pitchFamily="34" charset="0"/>
                <a:ea typeface="Tahoma" panose="020B0604030504040204" pitchFamily="34" charset="0"/>
                <a:cs typeface="Tahoma" panose="020B0604030504040204" pitchFamily="34" charset="0"/>
              </a:rPr>
              <a:t>TAS Resource: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ahoma"/>
                <a:ea typeface="+mn-ea"/>
                <a:cs typeface="+mn-cs"/>
                <a:hlinkClick r:id="rId4"/>
              </a:rPr>
              <a:t>https://www.cde.ca.gov/sp/sw/t1/tasinfo.asp</a:t>
            </a:r>
            <a:endParaRPr kumimoji="0" lang="en-US" sz="1600" b="0" i="0" u="none" strike="noStrike" kern="1200" cap="none" spc="0" normalizeH="0" baseline="0" noProof="0">
              <a:ln>
                <a:noFill/>
              </a:ln>
              <a:solidFill>
                <a:prstClr val="black"/>
              </a:solidFill>
              <a:effectLst/>
              <a:uLnTx/>
              <a:uFillTx/>
              <a:latin typeface="Tahoma"/>
              <a:ea typeface="+mn-ea"/>
              <a:cs typeface="+mn-cs"/>
            </a:endParaRPr>
          </a:p>
        </p:txBody>
      </p:sp>
      <p:sp>
        <p:nvSpPr>
          <p:cNvPr id="11" name="Rectangle 10">
            <a:extLst>
              <a:ext uri="{FF2B5EF4-FFF2-40B4-BE49-F238E27FC236}">
                <a16:creationId xmlns:a16="http://schemas.microsoft.com/office/drawing/2014/main" id="{FE554FE2-1221-4C7F-A011-69BC2F587A36}"/>
              </a:ext>
            </a:extLst>
          </p:cNvPr>
          <p:cNvSpPr/>
          <p:nvPr/>
        </p:nvSpPr>
        <p:spPr>
          <a:xfrm>
            <a:off x="509956" y="781958"/>
            <a:ext cx="10256783"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mn-cs"/>
              </a:rPr>
              <a:t>Title I, Part A, Improving Basic Programs Operated by Local Educational Agencies ESSA</a:t>
            </a:r>
            <a:endParaRPr kumimoji="0" lang="en-US" sz="1200" b="0" i="0" u="none" strike="noStrike" kern="1200" cap="none" spc="0" normalizeH="0" baseline="0" noProof="0">
              <a:ln>
                <a:noFill/>
              </a:ln>
              <a:solidFill>
                <a:prstClr val="black"/>
              </a:solidFill>
              <a:effectLst/>
              <a:uLnTx/>
              <a:uFillTx/>
              <a:latin typeface="Tahoma"/>
              <a:ea typeface="+mn-ea"/>
              <a:cs typeface="+mn-cs"/>
            </a:endParaRPr>
          </a:p>
        </p:txBody>
      </p:sp>
      <p:sp>
        <p:nvSpPr>
          <p:cNvPr id="12" name="Slide Number Placeholder 11">
            <a:extLst>
              <a:ext uri="{FF2B5EF4-FFF2-40B4-BE49-F238E27FC236}">
                <a16:creationId xmlns:a16="http://schemas.microsoft.com/office/drawing/2014/main" id="{B210A540-BA69-8B98-0521-12BA60B0C750}"/>
              </a:ext>
            </a:extLst>
          </p:cNvPr>
          <p:cNvSpPr>
            <a:spLocks noGrp="1"/>
          </p:cNvSpPr>
          <p:nvPr>
            <p:ph type="sldNum" sz="quarter" idx="11"/>
          </p:nvPr>
        </p:nvSpPr>
        <p:spPr/>
        <p:txBody>
          <a:bodyPr/>
          <a:lstStyle/>
          <a:p>
            <a:fld id="{4B73C415-D670-4716-A5EC-CC4D52CA2BAC}" type="slidenum">
              <a:rPr lang="en-US" noProof="0" smtClean="0"/>
              <a:pPr/>
              <a:t>13</a:t>
            </a:fld>
            <a:endParaRPr lang="en-US" noProof="0"/>
          </a:p>
        </p:txBody>
      </p:sp>
    </p:spTree>
    <p:extLst>
      <p:ext uri="{BB962C8B-B14F-4D97-AF65-F5344CB8AC3E}">
        <p14:creationId xmlns:p14="http://schemas.microsoft.com/office/powerpoint/2010/main" val="1199163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D6993EF-CE4E-4CC3-92C2-61F0304B8D35}"/>
              </a:ext>
            </a:extLst>
          </p:cNvPr>
          <p:cNvSpPr>
            <a:spLocks noGrp="1"/>
          </p:cNvSpPr>
          <p:nvPr>
            <p:ph type="ftr" sz="quarter" idx="10"/>
          </p:nvPr>
        </p:nvSpPr>
        <p:spPr/>
        <p:txBody>
          <a:bodyPr/>
          <a:lstStyle/>
          <a:p>
            <a:r>
              <a:rPr lang="en-US" noProof="0"/>
              <a:t>EOY 1 Reporting and Certification v1.0 April 21, 2026</a:t>
            </a:r>
          </a:p>
        </p:txBody>
      </p:sp>
      <p:sp>
        <p:nvSpPr>
          <p:cNvPr id="2" name="Title 1">
            <a:extLst>
              <a:ext uri="{FF2B5EF4-FFF2-40B4-BE49-F238E27FC236}">
                <a16:creationId xmlns:a16="http://schemas.microsoft.com/office/drawing/2014/main" id="{0EA0F115-60E1-45FB-A184-57F1412F14E7}"/>
              </a:ext>
            </a:extLst>
          </p:cNvPr>
          <p:cNvSpPr>
            <a:spLocks noGrp="1"/>
          </p:cNvSpPr>
          <p:nvPr>
            <p:ph type="title" idx="4294967295"/>
          </p:nvPr>
        </p:nvSpPr>
        <p:spPr>
          <a:xfrm>
            <a:off x="551329" y="288925"/>
            <a:ext cx="9964271" cy="600075"/>
          </a:xfrm>
        </p:spPr>
        <p:txBody>
          <a:bodyPr/>
          <a:lstStyle/>
          <a:p>
            <a:r>
              <a:rPr lang="en-US"/>
              <a:t>Title I Part A Targeted vs Schoolwide</a:t>
            </a:r>
          </a:p>
        </p:txBody>
      </p:sp>
      <p:sp>
        <p:nvSpPr>
          <p:cNvPr id="5" name="Text Placeholder 4">
            <a:extLst>
              <a:ext uri="{FF2B5EF4-FFF2-40B4-BE49-F238E27FC236}">
                <a16:creationId xmlns:a16="http://schemas.microsoft.com/office/drawing/2014/main" id="{775F95D8-397B-4A3F-B0A3-A59ADD05D857}"/>
              </a:ext>
            </a:extLst>
          </p:cNvPr>
          <p:cNvSpPr>
            <a:spLocks noGrp="1"/>
          </p:cNvSpPr>
          <p:nvPr>
            <p:ph type="body" sz="quarter" idx="4294967295"/>
          </p:nvPr>
        </p:nvSpPr>
        <p:spPr>
          <a:xfrm>
            <a:off x="852488" y="908050"/>
            <a:ext cx="11339512" cy="358775"/>
          </a:xfrm>
        </p:spPr>
        <p:txBody>
          <a:bodyPr>
            <a:normAutofit/>
          </a:bodyPr>
          <a:lstStyle/>
          <a:p>
            <a:pPr marL="0" indent="0">
              <a:buNone/>
            </a:pPr>
            <a:r>
              <a:rPr lang="en-US">
                <a:latin typeface="Tahoma" panose="020B0604030504040204" pitchFamily="34" charset="0"/>
                <a:ea typeface="Tahoma" panose="020B0604030504040204" pitchFamily="34" charset="0"/>
                <a:cs typeface="Tahoma" panose="020B0604030504040204" pitchFamily="34" charset="0"/>
              </a:rPr>
              <a:t>Difference between Title I Part A programs </a:t>
            </a:r>
          </a:p>
        </p:txBody>
      </p:sp>
      <p:graphicFrame>
        <p:nvGraphicFramePr>
          <p:cNvPr id="9" name="Diagram 8">
            <a:extLst>
              <a:ext uri="{FF2B5EF4-FFF2-40B4-BE49-F238E27FC236}">
                <a16:creationId xmlns:a16="http://schemas.microsoft.com/office/drawing/2014/main" id="{345DDD97-8BD7-47F0-8DDD-984741E5C246}"/>
              </a:ext>
            </a:extLst>
          </p:cNvPr>
          <p:cNvGraphicFramePr/>
          <p:nvPr>
            <p:extLst>
              <p:ext uri="{D42A27DB-BD31-4B8C-83A1-F6EECF244321}">
                <p14:modId xmlns:p14="http://schemas.microsoft.com/office/powerpoint/2010/main" val="3422309635"/>
              </p:ext>
            </p:extLst>
          </p:nvPr>
        </p:nvGraphicFramePr>
        <p:xfrm>
          <a:off x="852488" y="1479335"/>
          <a:ext cx="6495469" cy="4756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a:extLst>
              <a:ext uri="{FF2B5EF4-FFF2-40B4-BE49-F238E27FC236}">
                <a16:creationId xmlns:a16="http://schemas.microsoft.com/office/drawing/2014/main" id="{34784523-8839-4105-8412-5B60B9845F2C}"/>
              </a:ext>
            </a:extLst>
          </p:cNvPr>
          <p:cNvSpPr/>
          <p:nvPr/>
        </p:nvSpPr>
        <p:spPr>
          <a:xfrm>
            <a:off x="7701046" y="4677278"/>
            <a:ext cx="4070954" cy="830997"/>
          </a:xfrm>
          <a:prstGeom prst="rect">
            <a:avLst/>
          </a:prstGeom>
        </p:spPr>
        <p:txBody>
          <a:bodyPr wrap="square">
            <a:spAutoFit/>
          </a:bodyPr>
          <a:lstStyle/>
          <a:p>
            <a:pPr algn="ctr" eaLnBrk="0" fontAlgn="base" hangingPunct="0">
              <a:spcBef>
                <a:spcPct val="0"/>
              </a:spcBef>
              <a:spcAft>
                <a:spcPct val="0"/>
              </a:spcAft>
              <a:defRPr/>
            </a:pPr>
            <a:r>
              <a:rPr lang="en-US" sz="1600" b="1" kern="0">
                <a:solidFill>
                  <a:srgbClr val="003366"/>
                </a:solidFill>
                <a:latin typeface="Arial" charset="0"/>
                <a:cs typeface="Arial" charset="0"/>
              </a:rPr>
              <a:t>Note: Incorrectly certified CARS designation may possibly trigger </a:t>
            </a:r>
            <a:r>
              <a:rPr lang="en-US" sz="1600" b="1" kern="0">
                <a:solidFill>
                  <a:srgbClr val="003366"/>
                </a:solidFill>
                <a:latin typeface="Arial" charset="0"/>
                <a:cs typeface="Arial" charset="0"/>
                <a:hlinkClick r:id="rId8"/>
              </a:rPr>
              <a:t>CERT097</a:t>
            </a:r>
            <a:r>
              <a:rPr lang="en-US" sz="1600" b="1" kern="0">
                <a:solidFill>
                  <a:srgbClr val="003366"/>
                </a:solidFill>
                <a:latin typeface="Arial" charset="0"/>
                <a:cs typeface="Arial" charset="0"/>
              </a:rPr>
              <a:t> errors in EOY 1.</a:t>
            </a:r>
          </a:p>
        </p:txBody>
      </p:sp>
      <p:sp>
        <p:nvSpPr>
          <p:cNvPr id="11" name="Rectangle 10">
            <a:extLst>
              <a:ext uri="{FF2B5EF4-FFF2-40B4-BE49-F238E27FC236}">
                <a16:creationId xmlns:a16="http://schemas.microsoft.com/office/drawing/2014/main" id="{709DE697-86AF-4F6F-A2C5-216033D0812A}"/>
              </a:ext>
            </a:extLst>
          </p:cNvPr>
          <p:cNvSpPr/>
          <p:nvPr/>
        </p:nvSpPr>
        <p:spPr>
          <a:xfrm>
            <a:off x="7637038" y="1479335"/>
            <a:ext cx="4280954" cy="2985433"/>
          </a:xfrm>
          <a:prstGeom prst="rect">
            <a:avLst/>
          </a:prstGeom>
          <a:noFill/>
          <a:effectLst/>
        </p:spPr>
        <p:txBody>
          <a:bodyPr wrap="square">
            <a:spAutoFit/>
          </a:bodyPr>
          <a:lstStyle/>
          <a:p>
            <a:pPr eaLnBrk="0" fontAlgn="base" hangingPunct="0">
              <a:spcBef>
                <a:spcPct val="0"/>
              </a:spcBef>
              <a:spcAft>
                <a:spcPct val="0"/>
              </a:spcAft>
              <a:defRPr/>
            </a:pPr>
            <a:r>
              <a:rPr lang="en-US" sz="1600" b="1" kern="0">
                <a:solidFill>
                  <a:srgbClr val="003366"/>
                </a:solidFill>
                <a:latin typeface="Arial" charset="0"/>
                <a:cs typeface="Arial" charset="0"/>
              </a:rPr>
              <a:t>Resource:</a:t>
            </a:r>
          </a:p>
          <a:p>
            <a:pPr eaLnBrk="0" fontAlgn="base" hangingPunct="0">
              <a:spcBef>
                <a:spcPct val="0"/>
              </a:spcBef>
              <a:spcAft>
                <a:spcPct val="0"/>
              </a:spcAft>
              <a:defRPr/>
            </a:pPr>
            <a:endParaRPr lang="en-US" sz="1600" b="1" kern="0">
              <a:solidFill>
                <a:srgbClr val="003366"/>
              </a:solidFill>
              <a:latin typeface="Arial" charset="0"/>
              <a:cs typeface="Arial" charset="0"/>
            </a:endParaRPr>
          </a:p>
          <a:p>
            <a:pPr eaLnBrk="0" fontAlgn="base" hangingPunct="0">
              <a:spcBef>
                <a:spcPct val="0"/>
              </a:spcBef>
              <a:spcAft>
                <a:spcPct val="0"/>
              </a:spcAft>
              <a:defRPr/>
            </a:pPr>
            <a:r>
              <a:rPr lang="en-US" sz="1600" b="1" kern="0">
                <a:solidFill>
                  <a:srgbClr val="003366"/>
                </a:solidFill>
                <a:latin typeface="Arial" charset="0"/>
                <a:cs typeface="Arial" charset="0"/>
              </a:rPr>
              <a:t>CARS:</a:t>
            </a:r>
          </a:p>
          <a:p>
            <a:pPr eaLnBrk="0" fontAlgn="base" hangingPunct="0">
              <a:spcBef>
                <a:spcPct val="0"/>
              </a:spcBef>
              <a:spcAft>
                <a:spcPct val="0"/>
              </a:spcAft>
              <a:defRPr/>
            </a:pPr>
            <a:r>
              <a:rPr lang="en-US" sz="1600">
                <a:hlinkClick r:id="rId9"/>
              </a:rPr>
              <a:t>https://www.cde.ca.gov/fg/aa/co/index.asp</a:t>
            </a:r>
            <a:endParaRPr lang="en-US" sz="1600"/>
          </a:p>
          <a:p>
            <a:pPr eaLnBrk="0" fontAlgn="base" hangingPunct="0">
              <a:spcBef>
                <a:spcPct val="0"/>
              </a:spcBef>
              <a:spcAft>
                <a:spcPct val="0"/>
              </a:spcAft>
              <a:defRPr/>
            </a:pPr>
            <a:endParaRPr lang="en-US" sz="1600" b="1" kern="0">
              <a:solidFill>
                <a:srgbClr val="003366"/>
              </a:solidFill>
              <a:latin typeface="Arial" charset="0"/>
              <a:cs typeface="Arial" charset="0"/>
            </a:endParaRPr>
          </a:p>
          <a:p>
            <a:pPr eaLnBrk="0" fontAlgn="base" hangingPunct="0">
              <a:spcBef>
                <a:spcPct val="0"/>
              </a:spcBef>
              <a:spcAft>
                <a:spcPct val="0"/>
              </a:spcAft>
              <a:defRPr/>
            </a:pPr>
            <a:r>
              <a:rPr lang="en-US" sz="1600" b="1" kern="0">
                <a:solidFill>
                  <a:srgbClr val="003366"/>
                </a:solidFill>
                <a:latin typeface="Arial" charset="0"/>
                <a:cs typeface="Arial" charset="0"/>
              </a:rPr>
              <a:t>TAS: </a:t>
            </a:r>
            <a:r>
              <a:rPr lang="en-US" sz="1600">
                <a:hlinkClick r:id="rId10"/>
              </a:rPr>
              <a:t>https://www.cde.ca.gov/sp/sw/t1/tasinfo.asp</a:t>
            </a:r>
            <a:endParaRPr lang="en-US" sz="1600"/>
          </a:p>
          <a:p>
            <a:pPr eaLnBrk="0" fontAlgn="base" hangingPunct="0">
              <a:spcBef>
                <a:spcPct val="0"/>
              </a:spcBef>
              <a:spcAft>
                <a:spcPct val="0"/>
              </a:spcAft>
              <a:defRPr/>
            </a:pPr>
            <a:endParaRPr lang="en-US" sz="1600" b="1" kern="0">
              <a:solidFill>
                <a:srgbClr val="003366"/>
              </a:solidFill>
              <a:latin typeface="Arial" charset="0"/>
              <a:cs typeface="Arial" charset="0"/>
            </a:endParaRPr>
          </a:p>
          <a:p>
            <a:pPr eaLnBrk="0" fontAlgn="base" hangingPunct="0">
              <a:spcBef>
                <a:spcPct val="0"/>
              </a:spcBef>
              <a:spcAft>
                <a:spcPct val="0"/>
              </a:spcAft>
              <a:defRPr/>
            </a:pPr>
            <a:r>
              <a:rPr lang="en-US" sz="1600" b="1" kern="0">
                <a:solidFill>
                  <a:srgbClr val="003366"/>
                </a:solidFill>
                <a:latin typeface="Arial" charset="0"/>
                <a:cs typeface="Arial" charset="0"/>
              </a:rPr>
              <a:t>SWP:</a:t>
            </a:r>
          </a:p>
          <a:p>
            <a:pPr eaLnBrk="0" fontAlgn="base" hangingPunct="0">
              <a:spcBef>
                <a:spcPct val="0"/>
              </a:spcBef>
              <a:spcAft>
                <a:spcPct val="0"/>
              </a:spcAft>
              <a:defRPr/>
            </a:pPr>
            <a:r>
              <a:rPr lang="en-US" sz="1600">
                <a:hlinkClick r:id="rId11"/>
              </a:rPr>
              <a:t>https://www.cde.ca.gov/sp/sw/t1/schoolwideprograms.asp</a:t>
            </a:r>
            <a:endParaRPr lang="en-US" sz="1600"/>
          </a:p>
          <a:p>
            <a:pPr eaLnBrk="0" fontAlgn="base" hangingPunct="0">
              <a:spcBef>
                <a:spcPct val="0"/>
              </a:spcBef>
              <a:spcAft>
                <a:spcPct val="0"/>
              </a:spcAft>
              <a:defRPr/>
            </a:pPr>
            <a:endParaRPr lang="en-US" sz="1200" b="1" kern="0">
              <a:solidFill>
                <a:srgbClr val="003366"/>
              </a:solidFill>
              <a:latin typeface="Arial" charset="0"/>
              <a:cs typeface="Arial" charset="0"/>
            </a:endParaRPr>
          </a:p>
        </p:txBody>
      </p:sp>
      <p:sp>
        <p:nvSpPr>
          <p:cNvPr id="4" name="Slide Number Placeholder 3">
            <a:extLst>
              <a:ext uri="{FF2B5EF4-FFF2-40B4-BE49-F238E27FC236}">
                <a16:creationId xmlns:a16="http://schemas.microsoft.com/office/drawing/2014/main" id="{76CDC621-7E38-7455-0040-0B1862646B12}"/>
              </a:ext>
            </a:extLst>
          </p:cNvPr>
          <p:cNvSpPr>
            <a:spLocks noGrp="1"/>
          </p:cNvSpPr>
          <p:nvPr>
            <p:ph type="sldNum" sz="quarter" idx="11"/>
          </p:nvPr>
        </p:nvSpPr>
        <p:spPr/>
        <p:txBody>
          <a:bodyPr/>
          <a:lstStyle/>
          <a:p>
            <a:fld id="{4B73C415-D670-4716-A5EC-CC4D52CA2BAC}" type="slidenum">
              <a:rPr lang="en-US" noProof="0" smtClean="0"/>
              <a:pPr/>
              <a:t>14</a:t>
            </a:fld>
            <a:endParaRPr lang="en-US" noProof="0"/>
          </a:p>
        </p:txBody>
      </p:sp>
    </p:spTree>
    <p:extLst>
      <p:ext uri="{BB962C8B-B14F-4D97-AF65-F5344CB8AC3E}">
        <p14:creationId xmlns:p14="http://schemas.microsoft.com/office/powerpoint/2010/main" val="2753387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B37C9-7D78-8C25-E888-6A34F634D687}"/>
              </a:ext>
            </a:extLst>
          </p:cNvPr>
          <p:cNvSpPr>
            <a:spLocks noGrp="1"/>
          </p:cNvSpPr>
          <p:nvPr>
            <p:ph type="title"/>
          </p:nvPr>
        </p:nvSpPr>
        <p:spPr>
          <a:xfrm>
            <a:off x="698500" y="310400"/>
            <a:ext cx="8137114" cy="762000"/>
          </a:xfrm>
        </p:spPr>
        <p:txBody>
          <a:bodyPr>
            <a:normAutofit/>
          </a:bodyPr>
          <a:lstStyle/>
          <a:p>
            <a:r>
              <a:rPr lang="en-US"/>
              <a:t>How to check your CARS status</a:t>
            </a:r>
          </a:p>
        </p:txBody>
      </p:sp>
      <p:pic>
        <p:nvPicPr>
          <p:cNvPr id="6" name="Picture 5">
            <a:extLst>
              <a:ext uri="{FF2B5EF4-FFF2-40B4-BE49-F238E27FC236}">
                <a16:creationId xmlns:a16="http://schemas.microsoft.com/office/drawing/2014/main" id="{54365114-68D1-AC9F-A2EF-65CA8AF0C0D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9149" y="1292898"/>
            <a:ext cx="10613703" cy="2382254"/>
          </a:xfrm>
          <a:prstGeom prst="rect">
            <a:avLst/>
          </a:prstGeom>
          <a:effectLst>
            <a:outerShdw blurRad="63500" algn="ctr" rotWithShape="0">
              <a:prstClr val="black">
                <a:alpha val="40000"/>
              </a:prstClr>
            </a:outerShdw>
          </a:effectLst>
        </p:spPr>
      </p:pic>
      <p:sp>
        <p:nvSpPr>
          <p:cNvPr id="5" name="TextBox 4">
            <a:extLst>
              <a:ext uri="{FF2B5EF4-FFF2-40B4-BE49-F238E27FC236}">
                <a16:creationId xmlns:a16="http://schemas.microsoft.com/office/drawing/2014/main" id="{97D13D1C-2B26-6032-D75E-B9D3BB3D12B5}"/>
              </a:ext>
            </a:extLst>
          </p:cNvPr>
          <p:cNvSpPr txBox="1"/>
          <p:nvPr/>
        </p:nvSpPr>
        <p:spPr>
          <a:xfrm>
            <a:off x="879848" y="4331369"/>
            <a:ext cx="10432304" cy="830997"/>
          </a:xfrm>
          <a:prstGeom prst="rect">
            <a:avLst/>
          </a:prstGeom>
          <a:noFill/>
        </p:spPr>
        <p:txBody>
          <a:bodyPr wrap="square" rtlCol="0">
            <a:spAutoFit/>
          </a:bodyPr>
          <a:lstStyle/>
          <a:p>
            <a:pPr marL="228611" indent="-228611">
              <a:buAutoNum type="arabicPeriod"/>
            </a:pPr>
            <a:r>
              <a:rPr lang="en-US" sz="1600">
                <a:solidFill>
                  <a:srgbClr val="3A3F61"/>
                </a:solidFill>
                <a:latin typeface="Tahoma" panose="020B0604030504040204" pitchFamily="34" charset="0"/>
                <a:ea typeface="Tahoma" panose="020B0604030504040204" pitchFamily="34" charset="0"/>
                <a:cs typeface="Tahoma" panose="020B0604030504040204" pitchFamily="34" charset="0"/>
              </a:rPr>
              <a:t>Coordinate with your CARS person and double check what school have been determined as Eligible to served.</a:t>
            </a:r>
          </a:p>
          <a:p>
            <a:pPr marL="228611" indent="-228611">
              <a:buAutoNum type="arabicPeriod"/>
            </a:pPr>
            <a:r>
              <a:rPr lang="en-US" sz="1600">
                <a:solidFill>
                  <a:srgbClr val="3A3F61"/>
                </a:solidFill>
                <a:latin typeface="Tahoma" panose="020B0604030504040204" pitchFamily="34" charset="0"/>
                <a:ea typeface="Tahoma" panose="020B0604030504040204" pitchFamily="34" charset="0"/>
                <a:cs typeface="Tahoma" panose="020B0604030504040204" pitchFamily="34" charset="0"/>
              </a:rPr>
              <a:t>For Eligible schools, determine if a school is a </a:t>
            </a:r>
            <a:r>
              <a:rPr lang="en-US" sz="1600" err="1">
                <a:solidFill>
                  <a:srgbClr val="3A3F61"/>
                </a:solidFill>
                <a:latin typeface="Tahoma" panose="020B0604030504040204" pitchFamily="34" charset="0"/>
                <a:ea typeface="Tahoma" panose="020B0604030504040204" pitchFamily="34" charset="0"/>
                <a:cs typeface="Tahoma" panose="020B0604030504040204" pitchFamily="34" charset="0"/>
              </a:rPr>
              <a:t>SchoolWide</a:t>
            </a:r>
            <a:r>
              <a:rPr lang="en-US" sz="1600">
                <a:solidFill>
                  <a:srgbClr val="3A3F61"/>
                </a:solidFill>
                <a:latin typeface="Tahoma" panose="020B0604030504040204" pitchFamily="34" charset="0"/>
                <a:ea typeface="Tahoma" panose="020B0604030504040204" pitchFamily="34" charset="0"/>
                <a:cs typeface="Tahoma" panose="020B0604030504040204" pitchFamily="34" charset="0"/>
              </a:rPr>
              <a:t> school or Targeted Assistance School (TAS)</a:t>
            </a:r>
          </a:p>
          <a:p>
            <a:pPr marL="228611" indent="-228611">
              <a:buAutoNum type="arabicPeriod"/>
            </a:pPr>
            <a:r>
              <a:rPr lang="en-US" sz="1600">
                <a:solidFill>
                  <a:srgbClr val="3A3F61"/>
                </a:solidFill>
                <a:latin typeface="Tahoma" panose="020B0604030504040204" pitchFamily="34" charset="0"/>
                <a:ea typeface="Tahoma" panose="020B0604030504040204" pitchFamily="34" charset="0"/>
                <a:cs typeface="Tahoma" panose="020B0604030504040204" pitchFamily="34" charset="0"/>
              </a:rPr>
              <a:t>If designations were incorrect, your CARS person will recertify CARS certification.</a:t>
            </a:r>
          </a:p>
        </p:txBody>
      </p:sp>
      <p:sp>
        <p:nvSpPr>
          <p:cNvPr id="7" name="Footer Placeholder 6">
            <a:extLst>
              <a:ext uri="{FF2B5EF4-FFF2-40B4-BE49-F238E27FC236}">
                <a16:creationId xmlns:a16="http://schemas.microsoft.com/office/drawing/2014/main" id="{0D5137F3-D5FE-56DD-FF1B-7467E521E5AA}"/>
              </a:ext>
            </a:extLst>
          </p:cNvPr>
          <p:cNvSpPr>
            <a:spLocks noGrp="1"/>
          </p:cNvSpPr>
          <p:nvPr>
            <p:ph type="ftr" sz="quarter" idx="10"/>
          </p:nvPr>
        </p:nvSpPr>
        <p:spPr/>
        <p:txBody>
          <a:bodyPr/>
          <a:lstStyle/>
          <a:p>
            <a:r>
              <a:rPr lang="en-US" noProof="0"/>
              <a:t>EOY 1 Reporting and Certification v1.0 April 21, 2026</a:t>
            </a:r>
          </a:p>
        </p:txBody>
      </p:sp>
      <p:sp>
        <p:nvSpPr>
          <p:cNvPr id="3" name="Slide Number Placeholder 2">
            <a:extLst>
              <a:ext uri="{FF2B5EF4-FFF2-40B4-BE49-F238E27FC236}">
                <a16:creationId xmlns:a16="http://schemas.microsoft.com/office/drawing/2014/main" id="{94272C05-C8F0-8CB0-7315-C3F45985E9E2}"/>
              </a:ext>
            </a:extLst>
          </p:cNvPr>
          <p:cNvSpPr>
            <a:spLocks noGrp="1"/>
          </p:cNvSpPr>
          <p:nvPr>
            <p:ph type="sldNum" sz="quarter" idx="11"/>
          </p:nvPr>
        </p:nvSpPr>
        <p:spPr/>
        <p:txBody>
          <a:bodyPr/>
          <a:lstStyle/>
          <a:p>
            <a:fld id="{4B73C415-D670-4716-A5EC-CC4D52CA2BAC}" type="slidenum">
              <a:rPr lang="en-US" noProof="0" smtClean="0"/>
              <a:pPr/>
              <a:t>15</a:t>
            </a:fld>
            <a:endParaRPr lang="en-US" noProof="0"/>
          </a:p>
        </p:txBody>
      </p:sp>
    </p:spTree>
    <p:extLst>
      <p:ext uri="{BB962C8B-B14F-4D97-AF65-F5344CB8AC3E}">
        <p14:creationId xmlns:p14="http://schemas.microsoft.com/office/powerpoint/2010/main" val="778215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8256B-2B02-87A4-2EC7-2A5CBD4EDD09}"/>
              </a:ext>
            </a:extLst>
          </p:cNvPr>
          <p:cNvSpPr>
            <a:spLocks noGrp="1"/>
          </p:cNvSpPr>
          <p:nvPr>
            <p:ph type="title"/>
          </p:nvPr>
        </p:nvSpPr>
        <p:spPr/>
        <p:txBody>
          <a:bodyPr/>
          <a:lstStyle/>
          <a:p>
            <a:pPr algn="l"/>
            <a:r>
              <a:rPr lang="en-US"/>
              <a:t>CARS Game Plan</a:t>
            </a:r>
          </a:p>
        </p:txBody>
      </p:sp>
      <p:sp>
        <p:nvSpPr>
          <p:cNvPr id="6" name="Rectangle: Rounded Corners 5">
            <a:extLst>
              <a:ext uri="{FF2B5EF4-FFF2-40B4-BE49-F238E27FC236}">
                <a16:creationId xmlns:a16="http://schemas.microsoft.com/office/drawing/2014/main" id="{9FA775C5-2884-49D9-A9A0-CCBB2765EAC4}"/>
              </a:ext>
            </a:extLst>
          </p:cNvPr>
          <p:cNvSpPr/>
          <p:nvPr/>
        </p:nvSpPr>
        <p:spPr>
          <a:xfrm>
            <a:off x="575664" y="1823050"/>
            <a:ext cx="1736522" cy="1057013"/>
          </a:xfrm>
          <a:prstGeom prst="roundRect">
            <a:avLst>
              <a:gd name="adj" fmla="val 6958"/>
            </a:avLst>
          </a:prstGeom>
        </p:spPr>
        <p:style>
          <a:lnRef idx="0">
            <a:schemeClr val="accent1"/>
          </a:lnRef>
          <a:fillRef idx="3">
            <a:schemeClr val="accent1"/>
          </a:fillRef>
          <a:effectRef idx="3">
            <a:schemeClr val="accent1"/>
          </a:effectRef>
          <a:fontRef idx="minor">
            <a:schemeClr val="lt1"/>
          </a:fontRef>
        </p:style>
        <p:txBody>
          <a:bodyPr lIns="91440" tIns="45720" rIns="91440" bIns="45720" rtlCol="0" anchor="ctr"/>
          <a:lstStyle/>
          <a:p>
            <a:pPr algn="ctr"/>
            <a:r>
              <a:rPr lang="en-US" sz="1400">
                <a:latin typeface="Arial"/>
                <a:cs typeface="Arial"/>
              </a:rPr>
              <a:t>Run Report 5.1 certified in EOY 2 </a:t>
            </a:r>
            <a:endParaRPr lang="en-US" sz="1400">
              <a:latin typeface="Arial" panose="020B0604020202020204" pitchFamily="34" charset="0"/>
              <a:cs typeface="Arial" panose="020B0604020202020204" pitchFamily="34" charset="0"/>
            </a:endParaRPr>
          </a:p>
          <a:p>
            <a:pPr algn="ctr"/>
            <a:r>
              <a:rPr lang="en-US" sz="1400">
                <a:latin typeface="Arial"/>
                <a:cs typeface="Arial"/>
              </a:rPr>
              <a:t>2024-2025</a:t>
            </a:r>
            <a:endParaRPr lang="en-US" sz="1400">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ECD2D437-8310-4E40-9DFF-62C3B8F22BA4}"/>
              </a:ext>
            </a:extLst>
          </p:cNvPr>
          <p:cNvSpPr/>
          <p:nvPr/>
        </p:nvSpPr>
        <p:spPr>
          <a:xfrm>
            <a:off x="2356928" y="1823051"/>
            <a:ext cx="1736521" cy="1523297"/>
          </a:xfrm>
          <a:prstGeom prst="roundRect">
            <a:avLst>
              <a:gd name="adj" fmla="val 6958"/>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latin typeface="Arial" panose="020B0604020202020204" pitchFamily="34" charset="0"/>
                <a:cs typeface="Arial" panose="020B0604020202020204" pitchFamily="34" charset="0"/>
              </a:rPr>
              <a:t>Determine who is responsible for Title I funding/ CARS. Verify each schools’ current designation.</a:t>
            </a:r>
          </a:p>
        </p:txBody>
      </p:sp>
      <p:sp>
        <p:nvSpPr>
          <p:cNvPr id="8" name="Rectangle: Rounded Corners 7">
            <a:extLst>
              <a:ext uri="{FF2B5EF4-FFF2-40B4-BE49-F238E27FC236}">
                <a16:creationId xmlns:a16="http://schemas.microsoft.com/office/drawing/2014/main" id="{F3408B73-5D1D-4679-8688-BB0129504681}"/>
              </a:ext>
            </a:extLst>
          </p:cNvPr>
          <p:cNvSpPr/>
          <p:nvPr/>
        </p:nvSpPr>
        <p:spPr>
          <a:xfrm>
            <a:off x="5983361" y="1823050"/>
            <a:ext cx="1736521" cy="2366738"/>
          </a:xfrm>
          <a:prstGeom prst="roundRect">
            <a:avLst>
              <a:gd name="adj" fmla="val 6958"/>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latin typeface="Arial" panose="020B0604020202020204" pitchFamily="34" charset="0"/>
                <a:cs typeface="Arial" panose="020B0604020202020204" pitchFamily="34" charset="0"/>
              </a:rPr>
              <a:t>Report Program 122 records of eligible students of Title I Part A Targeted schools. Schoolwide schools automatically count all enrolled students. </a:t>
            </a:r>
          </a:p>
        </p:txBody>
      </p:sp>
      <p:sp>
        <p:nvSpPr>
          <p:cNvPr id="9" name="Rectangle: Rounded Corners 8">
            <a:extLst>
              <a:ext uri="{FF2B5EF4-FFF2-40B4-BE49-F238E27FC236}">
                <a16:creationId xmlns:a16="http://schemas.microsoft.com/office/drawing/2014/main" id="{5C7A50AF-F5A5-4013-8BAB-D055B32C1D84}"/>
              </a:ext>
            </a:extLst>
          </p:cNvPr>
          <p:cNvSpPr/>
          <p:nvPr/>
        </p:nvSpPr>
        <p:spPr>
          <a:xfrm>
            <a:off x="4158984" y="1831131"/>
            <a:ext cx="1736521" cy="1799661"/>
          </a:xfrm>
          <a:prstGeom prst="roundRect">
            <a:avLst>
              <a:gd name="adj" fmla="val 6958"/>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400">
                <a:latin typeface="Arial" panose="020B0604020202020204" pitchFamily="34" charset="0"/>
                <a:cs typeface="Arial" panose="020B0604020202020204" pitchFamily="34" charset="0"/>
              </a:rPr>
              <a:t>CARS person must accurately certify CARS flagging each school as either Schoolwide or not</a:t>
            </a:r>
          </a:p>
        </p:txBody>
      </p:sp>
      <p:sp>
        <p:nvSpPr>
          <p:cNvPr id="10" name="Rectangle: Rounded Corners 9">
            <a:extLst>
              <a:ext uri="{FF2B5EF4-FFF2-40B4-BE49-F238E27FC236}">
                <a16:creationId xmlns:a16="http://schemas.microsoft.com/office/drawing/2014/main" id="{603E9218-891E-4076-95F1-7FCC417DF174}"/>
              </a:ext>
            </a:extLst>
          </p:cNvPr>
          <p:cNvSpPr/>
          <p:nvPr/>
        </p:nvSpPr>
        <p:spPr>
          <a:xfrm>
            <a:off x="7796814" y="1810814"/>
            <a:ext cx="1793487" cy="2617713"/>
          </a:xfrm>
          <a:prstGeom prst="roundRect">
            <a:avLst>
              <a:gd name="adj" fmla="val 6958"/>
            </a:avLst>
          </a:prstGeom>
        </p:spPr>
        <p:style>
          <a:lnRef idx="0">
            <a:schemeClr val="accent1"/>
          </a:lnRef>
          <a:fillRef idx="3">
            <a:schemeClr val="accent1"/>
          </a:fillRef>
          <a:effectRef idx="3">
            <a:schemeClr val="accent1"/>
          </a:effectRef>
          <a:fontRef idx="minor">
            <a:schemeClr val="lt1"/>
          </a:fontRef>
        </p:style>
        <p:txBody>
          <a:bodyPr lIns="60960" tIns="30480" rIns="60960" bIns="30480" rtlCol="0" anchor="ctr"/>
          <a:lstStyle/>
          <a:p>
            <a:pPr algn="ctr"/>
            <a:r>
              <a:rPr lang="en-US" sz="1400">
                <a:latin typeface="Arial"/>
                <a:cs typeface="Arial"/>
              </a:rPr>
              <a:t>Run Snapshot 5.1 for EOY 1 2025-26.</a:t>
            </a:r>
          </a:p>
          <a:p>
            <a:pPr algn="ctr"/>
            <a:r>
              <a:rPr lang="en-US" sz="1400">
                <a:latin typeface="Arial" panose="020B0604020202020204" pitchFamily="34" charset="0"/>
                <a:cs typeface="Arial" panose="020B0604020202020204" pitchFamily="34" charset="0"/>
              </a:rPr>
              <a:t>Confirm counts for Targeted and Schoolwide schools. </a:t>
            </a:r>
          </a:p>
          <a:p>
            <a:pPr algn="ctr"/>
            <a:endParaRPr lang="en-US" sz="1400">
              <a:latin typeface="Arial" panose="020B0604020202020204" pitchFamily="34" charset="0"/>
              <a:cs typeface="Arial" panose="020B0604020202020204" pitchFamily="34" charset="0"/>
            </a:endParaRPr>
          </a:p>
          <a:p>
            <a:pPr algn="ctr"/>
            <a:r>
              <a:rPr lang="en-US" sz="1400">
                <a:latin typeface="Arial" panose="020B0604020202020204" pitchFamily="34" charset="0"/>
                <a:cs typeface="Arial" panose="020B0604020202020204" pitchFamily="34" charset="0"/>
              </a:rPr>
              <a:t>Review all other columns too.</a:t>
            </a:r>
          </a:p>
        </p:txBody>
      </p:sp>
      <p:sp>
        <p:nvSpPr>
          <p:cNvPr id="11" name="Rectangle: Rounded Corners 10">
            <a:extLst>
              <a:ext uri="{FF2B5EF4-FFF2-40B4-BE49-F238E27FC236}">
                <a16:creationId xmlns:a16="http://schemas.microsoft.com/office/drawing/2014/main" id="{176C29D0-DA93-4E61-82CD-707B1EE88F3F}"/>
              </a:ext>
            </a:extLst>
          </p:cNvPr>
          <p:cNvSpPr/>
          <p:nvPr/>
        </p:nvSpPr>
        <p:spPr>
          <a:xfrm>
            <a:off x="575664" y="4390726"/>
            <a:ext cx="6113785" cy="1579169"/>
          </a:xfrm>
          <a:prstGeom prst="roundRect">
            <a:avLst>
              <a:gd name="adj" fmla="val 6958"/>
            </a:avLst>
          </a:prstGeom>
          <a:gradFill>
            <a:gsLst>
              <a:gs pos="0">
                <a:srgbClr val="F8F0F2"/>
              </a:gs>
              <a:gs pos="50000">
                <a:srgbClr val="F8F0F2"/>
              </a:gs>
              <a:gs pos="100000">
                <a:srgbClr val="F8F0F2"/>
              </a:gs>
            </a:gsLst>
          </a:gradFill>
          <a:ln/>
        </p:spPr>
        <p:style>
          <a:lnRef idx="0">
            <a:schemeClr val="accent4"/>
          </a:lnRef>
          <a:fillRef idx="3">
            <a:schemeClr val="accent4"/>
          </a:fillRef>
          <a:effectRef idx="3">
            <a:schemeClr val="accent4"/>
          </a:effectRef>
          <a:fontRef idx="minor">
            <a:schemeClr val="lt1"/>
          </a:fontRef>
        </p:style>
        <p:txBody>
          <a:bodyPr rtlCol="0" anchor="ctr"/>
          <a:lstStyle/>
          <a:p>
            <a:r>
              <a:rPr lang="en-US" sz="2000" b="1">
                <a:solidFill>
                  <a:schemeClr val="tx1">
                    <a:lumMod val="85000"/>
                    <a:lumOff val="15000"/>
                  </a:schemeClr>
                </a:solidFill>
                <a:latin typeface="Arial" panose="020B0604020202020204" pitchFamily="34" charset="0"/>
                <a:cs typeface="Arial" panose="020B0604020202020204" pitchFamily="34" charset="0"/>
              </a:rPr>
              <a:t>Remember:</a:t>
            </a:r>
          </a:p>
          <a:p>
            <a:endParaRPr lang="en-US" sz="1400" b="1">
              <a:solidFill>
                <a:schemeClr val="tx1">
                  <a:lumMod val="85000"/>
                  <a:lumOff val="15000"/>
                </a:schemeClr>
              </a:solidFill>
              <a:latin typeface="Arial" panose="020B0604020202020204" pitchFamily="34" charset="0"/>
              <a:cs typeface="Arial" panose="020B0604020202020204" pitchFamily="34" charset="0"/>
            </a:endParaRPr>
          </a:p>
          <a:p>
            <a:r>
              <a:rPr lang="en-US" sz="1600">
                <a:solidFill>
                  <a:schemeClr val="tx1">
                    <a:lumMod val="85000"/>
                    <a:lumOff val="15000"/>
                  </a:schemeClr>
                </a:solidFill>
                <a:latin typeface="Arial" panose="020B0604020202020204" pitchFamily="34" charset="0"/>
                <a:cs typeface="Arial" panose="020B0604020202020204" pitchFamily="34" charset="0"/>
              </a:rPr>
              <a:t>Check CARS certification deadline. </a:t>
            </a:r>
          </a:p>
          <a:p>
            <a:r>
              <a:rPr lang="en-US" sz="1600">
                <a:solidFill>
                  <a:schemeClr val="tx1">
                    <a:lumMod val="85000"/>
                    <a:lumOff val="15000"/>
                  </a:schemeClr>
                </a:solidFill>
                <a:latin typeface="Arial" panose="020B0604020202020204" pitchFamily="34" charset="0"/>
                <a:cs typeface="Arial" panose="020B0604020202020204" pitchFamily="34" charset="0"/>
              </a:rPr>
              <a:t>CARS certification does not reflect immediately in CALPADS.</a:t>
            </a:r>
          </a:p>
          <a:p>
            <a:r>
              <a:rPr lang="en-US" sz="1600" b="1">
                <a:solidFill>
                  <a:schemeClr val="tx1">
                    <a:lumMod val="85000"/>
                    <a:lumOff val="15000"/>
                  </a:schemeClr>
                </a:solidFill>
                <a:latin typeface="Arial" panose="020B0604020202020204" pitchFamily="34" charset="0"/>
                <a:cs typeface="Arial" panose="020B0604020202020204" pitchFamily="34" charset="0"/>
              </a:rPr>
              <a:t>Start ASAP! </a:t>
            </a:r>
          </a:p>
        </p:txBody>
      </p:sp>
      <p:grpSp>
        <p:nvGrpSpPr>
          <p:cNvPr id="15" name="Group 14">
            <a:extLst>
              <a:ext uri="{FF2B5EF4-FFF2-40B4-BE49-F238E27FC236}">
                <a16:creationId xmlns:a16="http://schemas.microsoft.com/office/drawing/2014/main" id="{4398204F-9923-43F0-B9E0-16B0B922B684}"/>
              </a:ext>
            </a:extLst>
          </p:cNvPr>
          <p:cNvGrpSpPr/>
          <p:nvPr/>
        </p:nvGrpSpPr>
        <p:grpSpPr>
          <a:xfrm>
            <a:off x="9667234" y="1823050"/>
            <a:ext cx="1793487" cy="2932647"/>
            <a:chOff x="9612385" y="2251748"/>
            <a:chExt cx="1793487" cy="2932647"/>
          </a:xfrm>
        </p:grpSpPr>
        <p:sp>
          <p:nvSpPr>
            <p:cNvPr id="12" name="Rectangle: Rounded Corners 11">
              <a:extLst>
                <a:ext uri="{FF2B5EF4-FFF2-40B4-BE49-F238E27FC236}">
                  <a16:creationId xmlns:a16="http://schemas.microsoft.com/office/drawing/2014/main" id="{F764E7D0-84BB-4865-8B04-956B34D2C509}"/>
                </a:ext>
              </a:extLst>
            </p:cNvPr>
            <p:cNvSpPr/>
            <p:nvPr/>
          </p:nvSpPr>
          <p:spPr>
            <a:xfrm>
              <a:off x="9612385" y="2251748"/>
              <a:ext cx="1793487" cy="2932647"/>
            </a:xfrm>
            <a:prstGeom prst="roundRect">
              <a:avLst>
                <a:gd name="adj" fmla="val 6958"/>
              </a:avLst>
            </a:prstGeom>
          </p:spPr>
          <p:style>
            <a:lnRef idx="0">
              <a:schemeClr val="accent1"/>
            </a:lnRef>
            <a:fillRef idx="3">
              <a:schemeClr val="accent1"/>
            </a:fillRef>
            <a:effectRef idx="3">
              <a:schemeClr val="accent1"/>
            </a:effectRef>
            <a:fontRef idx="minor">
              <a:schemeClr val="lt1"/>
            </a:fontRef>
          </p:style>
          <p:txBody>
            <a:bodyPr rtlCol="0" anchor="t"/>
            <a:lstStyle/>
            <a:p>
              <a:pPr algn="ctr"/>
              <a:endParaRPr lang="en-US" sz="2000" b="1">
                <a:latin typeface="Arial" panose="020B0604020202020204" pitchFamily="34" charset="0"/>
                <a:cs typeface="Arial" panose="020B0604020202020204" pitchFamily="34" charset="0"/>
              </a:endParaRPr>
            </a:p>
            <a:p>
              <a:pPr algn="ctr"/>
              <a:r>
                <a:rPr lang="en-US" sz="2000" b="1">
                  <a:latin typeface="Arial" panose="020B0604020202020204" pitchFamily="34" charset="0"/>
                  <a:cs typeface="Arial" panose="020B0604020202020204" pitchFamily="34" charset="0"/>
                </a:rPr>
                <a:t>CERTIFY!</a:t>
              </a:r>
            </a:p>
            <a:p>
              <a:pPr algn="ctr"/>
              <a:endParaRPr lang="en-US" sz="2000" b="1">
                <a:latin typeface="Arial" panose="020B0604020202020204" pitchFamily="34" charset="0"/>
                <a:cs typeface="Arial" panose="020B0604020202020204" pitchFamily="34" charset="0"/>
              </a:endParaRPr>
            </a:p>
            <a:p>
              <a:pPr algn="ctr"/>
              <a:endParaRPr lang="en-US" sz="2000" b="1">
                <a:latin typeface="Arial" panose="020B0604020202020204" pitchFamily="34" charset="0"/>
                <a:cs typeface="Arial" panose="020B0604020202020204" pitchFamily="34" charset="0"/>
              </a:endParaRPr>
            </a:p>
            <a:p>
              <a:pPr algn="ctr"/>
              <a:endParaRPr lang="en-US" sz="2000" b="1">
                <a:latin typeface="Arial" panose="020B0604020202020204" pitchFamily="34" charset="0"/>
                <a:cs typeface="Arial" panose="020B0604020202020204" pitchFamily="34" charset="0"/>
              </a:endParaRPr>
            </a:p>
            <a:p>
              <a:pPr algn="ctr"/>
              <a:endParaRPr lang="en-US" sz="2000" b="1">
                <a:latin typeface="Arial" panose="020B0604020202020204" pitchFamily="34" charset="0"/>
                <a:cs typeface="Arial" panose="020B0604020202020204" pitchFamily="34" charset="0"/>
              </a:endParaRPr>
            </a:p>
            <a:p>
              <a:pPr algn="ctr"/>
              <a:endParaRPr lang="en-US" sz="2000" b="1">
                <a:latin typeface="Arial" panose="020B0604020202020204" pitchFamily="34" charset="0"/>
                <a:cs typeface="Arial" panose="020B0604020202020204" pitchFamily="34" charset="0"/>
              </a:endParaRPr>
            </a:p>
            <a:p>
              <a:pPr algn="ctr"/>
              <a:r>
                <a:rPr lang="en-US" sz="2000" b="1">
                  <a:latin typeface="Arial" panose="020B0604020202020204" pitchFamily="34" charset="0"/>
                  <a:cs typeface="Arial" panose="020B0604020202020204" pitchFamily="34" charset="0"/>
                </a:rPr>
                <a:t>WINNING!</a:t>
              </a:r>
            </a:p>
          </p:txBody>
        </p:sp>
        <p:pic>
          <p:nvPicPr>
            <p:cNvPr id="14" name="Picture 13" descr="A picture containing text, person, dressed&#10;&#10;Description automatically generated">
              <a:extLst>
                <a:ext uri="{FF2B5EF4-FFF2-40B4-BE49-F238E27FC236}">
                  <a16:creationId xmlns:a16="http://schemas.microsoft.com/office/drawing/2014/main" id="{59F24198-0F28-4899-8103-0474506F37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1869" y="3208231"/>
              <a:ext cx="1641087" cy="923111"/>
            </a:xfrm>
            <a:prstGeom prst="rect">
              <a:avLst/>
            </a:prstGeom>
          </p:spPr>
        </p:pic>
      </p:grpSp>
      <p:sp>
        <p:nvSpPr>
          <p:cNvPr id="5" name="Footer Placeholder 4">
            <a:extLst>
              <a:ext uri="{FF2B5EF4-FFF2-40B4-BE49-F238E27FC236}">
                <a16:creationId xmlns:a16="http://schemas.microsoft.com/office/drawing/2014/main" id="{8A2FF788-CCF8-DB19-7580-A0C7991D4BFB}"/>
              </a:ext>
            </a:extLst>
          </p:cNvPr>
          <p:cNvSpPr>
            <a:spLocks noGrp="1"/>
          </p:cNvSpPr>
          <p:nvPr>
            <p:ph type="ftr" sz="quarter" idx="10"/>
          </p:nvPr>
        </p:nvSpPr>
        <p:spPr/>
        <p:txBody>
          <a:bodyPr/>
          <a:lstStyle/>
          <a:p>
            <a:r>
              <a:rPr lang="en-US" noProof="0"/>
              <a:t>EOY 1 Reporting and Certification v1.0 April 21, 2026</a:t>
            </a:r>
          </a:p>
        </p:txBody>
      </p:sp>
      <p:sp>
        <p:nvSpPr>
          <p:cNvPr id="3" name="Slide Number Placeholder 2">
            <a:extLst>
              <a:ext uri="{FF2B5EF4-FFF2-40B4-BE49-F238E27FC236}">
                <a16:creationId xmlns:a16="http://schemas.microsoft.com/office/drawing/2014/main" id="{9501C211-7AA1-310C-1190-3F44516B14A3}"/>
              </a:ext>
            </a:extLst>
          </p:cNvPr>
          <p:cNvSpPr>
            <a:spLocks noGrp="1"/>
          </p:cNvSpPr>
          <p:nvPr>
            <p:ph type="sldNum" sz="quarter" idx="11"/>
          </p:nvPr>
        </p:nvSpPr>
        <p:spPr/>
        <p:txBody>
          <a:bodyPr/>
          <a:lstStyle/>
          <a:p>
            <a:fld id="{4B73C415-D670-4716-A5EC-CC4D52CA2BAC}" type="slidenum">
              <a:rPr lang="en-US" noProof="0" smtClean="0"/>
              <a:pPr/>
              <a:t>16</a:t>
            </a:fld>
            <a:endParaRPr lang="en-US" noProof="0"/>
          </a:p>
        </p:txBody>
      </p:sp>
    </p:spTree>
    <p:extLst>
      <p:ext uri="{BB962C8B-B14F-4D97-AF65-F5344CB8AC3E}">
        <p14:creationId xmlns:p14="http://schemas.microsoft.com/office/powerpoint/2010/main" val="2502427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7D0AA86-E137-4410-B5CA-381A2F93EFD0}"/>
              </a:ext>
            </a:extLst>
          </p:cNvPr>
          <p:cNvSpPr>
            <a:spLocks noGrp="1"/>
          </p:cNvSpPr>
          <p:nvPr>
            <p:ph type="ftr" sz="quarter" idx="10"/>
          </p:nvPr>
        </p:nvSpPr>
        <p:spPr/>
        <p:txBody>
          <a:bodyPr/>
          <a:lstStyle/>
          <a:p>
            <a:r>
              <a:rPr lang="en-US" noProof="0"/>
              <a:t>EOY 1 Reporting and Certification v1.0 April 21, 2026</a:t>
            </a:r>
          </a:p>
        </p:txBody>
      </p:sp>
      <p:sp>
        <p:nvSpPr>
          <p:cNvPr id="2" name="Title 1">
            <a:extLst>
              <a:ext uri="{FF2B5EF4-FFF2-40B4-BE49-F238E27FC236}">
                <a16:creationId xmlns:a16="http://schemas.microsoft.com/office/drawing/2014/main" id="{42CBBBE2-817D-4C1F-954B-7D071404029B}"/>
              </a:ext>
            </a:extLst>
          </p:cNvPr>
          <p:cNvSpPr>
            <a:spLocks noGrp="1"/>
          </p:cNvSpPr>
          <p:nvPr>
            <p:ph type="title" idx="4294967295"/>
          </p:nvPr>
        </p:nvSpPr>
        <p:spPr>
          <a:xfrm>
            <a:off x="703383" y="279527"/>
            <a:ext cx="6963509" cy="601663"/>
          </a:xfrm>
        </p:spPr>
        <p:txBody>
          <a:bodyPr/>
          <a:lstStyle/>
          <a:p>
            <a:r>
              <a:rPr lang="en-US"/>
              <a:t>504 Accommodation Plan</a:t>
            </a:r>
          </a:p>
        </p:txBody>
      </p:sp>
      <p:sp>
        <p:nvSpPr>
          <p:cNvPr id="5" name="Text Placeholder 4">
            <a:extLst>
              <a:ext uri="{FF2B5EF4-FFF2-40B4-BE49-F238E27FC236}">
                <a16:creationId xmlns:a16="http://schemas.microsoft.com/office/drawing/2014/main" id="{96CE8FD3-9852-4B56-883D-92635E88A2CA}"/>
              </a:ext>
            </a:extLst>
          </p:cNvPr>
          <p:cNvSpPr>
            <a:spLocks noGrp="1"/>
          </p:cNvSpPr>
          <p:nvPr>
            <p:ph type="body" sz="quarter" idx="4294967295"/>
          </p:nvPr>
        </p:nvSpPr>
        <p:spPr>
          <a:xfrm>
            <a:off x="852488" y="993775"/>
            <a:ext cx="11339512" cy="558800"/>
          </a:xfrm>
        </p:spPr>
        <p:txBody>
          <a:bodyPr>
            <a:noAutofit/>
          </a:bodyPr>
          <a:lstStyle/>
          <a:p>
            <a:pPr marL="0" indent="0">
              <a:buNone/>
            </a:pPr>
            <a:r>
              <a:rPr lang="en-US" sz="1600">
                <a:latin typeface="Tahoma" panose="020B0604030504040204" pitchFamily="34" charset="0"/>
                <a:ea typeface="Tahoma" panose="020B0604030504040204" pitchFamily="34" charset="0"/>
                <a:cs typeface="Tahoma" panose="020B0604030504040204" pitchFamily="34" charset="0"/>
              </a:rPr>
              <a:t>504 plans are formal plans that schools develop to give kids the support they need. That covers any condition that limits daily activities in a major way.</a:t>
            </a:r>
          </a:p>
        </p:txBody>
      </p:sp>
      <p:sp>
        <p:nvSpPr>
          <p:cNvPr id="6" name="Rectangle 5">
            <a:extLst>
              <a:ext uri="{FF2B5EF4-FFF2-40B4-BE49-F238E27FC236}">
                <a16:creationId xmlns:a16="http://schemas.microsoft.com/office/drawing/2014/main" id="{5C1D4A71-9A19-4441-A5DE-D6FAC7BEBB52}"/>
              </a:ext>
            </a:extLst>
          </p:cNvPr>
          <p:cNvSpPr/>
          <p:nvPr/>
        </p:nvSpPr>
        <p:spPr>
          <a:xfrm>
            <a:off x="5115059" y="1910446"/>
            <a:ext cx="4023858" cy="400110"/>
          </a:xfrm>
          <a:prstGeom prst="rect">
            <a:avLst/>
          </a:prstGeom>
        </p:spPr>
        <p:txBody>
          <a:bodyPr wrap="none">
            <a:spAutoFit/>
          </a:bodyPr>
          <a:lstStyle/>
          <a:p>
            <a:r>
              <a:rPr lang="en-US" sz="2000" b="1">
                <a:solidFill>
                  <a:srgbClr val="FF6600"/>
                </a:solidFill>
                <a:latin typeface="Tahoma" panose="020B0604030504040204" pitchFamily="34" charset="0"/>
                <a:ea typeface="Tahoma" panose="020B0604030504040204" pitchFamily="34" charset="0"/>
                <a:cs typeface="Tahoma" panose="020B0604030504040204" pitchFamily="34" charset="0"/>
              </a:rPr>
              <a:t>Education Program Code: 101</a:t>
            </a:r>
          </a:p>
        </p:txBody>
      </p:sp>
      <p:pic>
        <p:nvPicPr>
          <p:cNvPr id="10" name="Picture 9">
            <a:extLst>
              <a:ext uri="{FF2B5EF4-FFF2-40B4-BE49-F238E27FC236}">
                <a16:creationId xmlns:a16="http://schemas.microsoft.com/office/drawing/2014/main" id="{54EB8BFB-2FF7-42D8-9083-961BC39E1A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4429" y="1968813"/>
            <a:ext cx="4961037" cy="350598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 name="Rectangle 3">
            <a:extLst>
              <a:ext uri="{FF2B5EF4-FFF2-40B4-BE49-F238E27FC236}">
                <a16:creationId xmlns:a16="http://schemas.microsoft.com/office/drawing/2014/main" id="{A71409F0-82AD-421D-809B-FD8BA7506340}"/>
              </a:ext>
            </a:extLst>
          </p:cNvPr>
          <p:cNvSpPr/>
          <p:nvPr/>
        </p:nvSpPr>
        <p:spPr>
          <a:xfrm>
            <a:off x="5115059" y="2539315"/>
            <a:ext cx="6096000" cy="1477328"/>
          </a:xfrm>
          <a:prstGeom prst="rect">
            <a:avLst/>
          </a:prstGeom>
        </p:spPr>
        <p:txBody>
          <a:bodyPr>
            <a:spAutoFit/>
          </a:bodyPr>
          <a:lstStyle/>
          <a:p>
            <a:pPr marL="285750" indent="-285750">
              <a:buFont typeface="Arial" panose="020B0604020202020204" pitchFamily="34" charset="0"/>
              <a:buChar char="•"/>
            </a:pPr>
            <a:r>
              <a:rPr lang="en-US" b="1">
                <a:latin typeface="Tahoma" panose="020B0604030504040204" pitchFamily="34" charset="0"/>
                <a:ea typeface="Tahoma" panose="020B0604030504040204" pitchFamily="34" charset="0"/>
                <a:cs typeface="Tahoma" panose="020B0604030504040204" pitchFamily="34" charset="0"/>
              </a:rPr>
              <a:t>Program Start Date:  </a:t>
            </a:r>
            <a:r>
              <a:rPr lang="en-US">
                <a:latin typeface="Tahoma" panose="020B0604030504040204" pitchFamily="34" charset="0"/>
                <a:ea typeface="Tahoma" panose="020B0604030504040204" pitchFamily="34" charset="0"/>
                <a:cs typeface="Tahoma" panose="020B0604030504040204" pitchFamily="34" charset="0"/>
              </a:rPr>
              <a:t>Date the student was identified as having a 504 Accommodation Plan.</a:t>
            </a:r>
          </a:p>
          <a:p>
            <a:pPr marL="285750" indent="-285750">
              <a:buFont typeface="Arial" panose="020B0604020202020204" pitchFamily="34" charset="0"/>
              <a:buChar char="•"/>
            </a:pPr>
            <a:endParaRPr lang="en-US">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b="1">
                <a:latin typeface="Tahoma" panose="020B0604030504040204" pitchFamily="34" charset="0"/>
                <a:ea typeface="Tahoma" panose="020B0604030504040204" pitchFamily="34" charset="0"/>
                <a:cs typeface="Tahoma" panose="020B0604030504040204" pitchFamily="34" charset="0"/>
              </a:rPr>
              <a:t>Program End Date:  </a:t>
            </a:r>
            <a:r>
              <a:rPr lang="en-US">
                <a:latin typeface="Tahoma" panose="020B0604030504040204" pitchFamily="34" charset="0"/>
                <a:ea typeface="Tahoma" panose="020B0604030504040204" pitchFamily="34" charset="0"/>
                <a:cs typeface="Tahoma" panose="020B0604030504040204" pitchFamily="34" charset="0"/>
              </a:rPr>
              <a:t>Date the student was determined to be ineligible at a school.</a:t>
            </a:r>
          </a:p>
        </p:txBody>
      </p:sp>
      <p:sp>
        <p:nvSpPr>
          <p:cNvPr id="11" name="Text Placeholder 4">
            <a:extLst>
              <a:ext uri="{FF2B5EF4-FFF2-40B4-BE49-F238E27FC236}">
                <a16:creationId xmlns:a16="http://schemas.microsoft.com/office/drawing/2014/main" id="{586CE92A-9D68-4FD9-9B00-B4AD9777D068}"/>
              </a:ext>
            </a:extLst>
          </p:cNvPr>
          <p:cNvSpPr txBox="1">
            <a:spLocks/>
          </p:cNvSpPr>
          <p:nvPr/>
        </p:nvSpPr>
        <p:spPr>
          <a:xfrm>
            <a:off x="5157216" y="4602343"/>
            <a:ext cx="6041331" cy="713370"/>
          </a:xfrm>
          <a:prstGeom prst="rect">
            <a:avLst/>
          </a:prstGeom>
          <a:solidFill>
            <a:srgbClr val="F4ECEF"/>
          </a:solidFill>
          <a:effectLst>
            <a:outerShdw blurRad="63500" algn="ctr" rotWithShape="0">
              <a:prstClr val="black">
                <a:alpha val="40000"/>
              </a:prstClr>
            </a:outerShdw>
          </a:effectLst>
        </p:spPr>
        <p:txBody>
          <a:bodyPr vert="horz" lIns="45720" tIns="22860" rIns="45720" bIns="2286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a:buNone/>
            </a:pPr>
            <a:r>
              <a:rPr lang="en-US" sz="1600">
                <a:latin typeface="Tahoma" panose="020B0604030504040204" pitchFamily="34" charset="0"/>
                <a:ea typeface="Tahoma" panose="020B0604030504040204" pitchFamily="34" charset="0"/>
                <a:cs typeface="Tahoma" panose="020B0604030504040204" pitchFamily="34" charset="0"/>
              </a:rPr>
              <a:t>A student’s eligibility should be verified annually, however these records are not required to be closed at the end of the year for returning students. </a:t>
            </a:r>
          </a:p>
        </p:txBody>
      </p:sp>
      <p:sp>
        <p:nvSpPr>
          <p:cNvPr id="7" name="Slide Number Placeholder 6">
            <a:extLst>
              <a:ext uri="{FF2B5EF4-FFF2-40B4-BE49-F238E27FC236}">
                <a16:creationId xmlns:a16="http://schemas.microsoft.com/office/drawing/2014/main" id="{C1BE57A8-61BC-5FFA-2556-18704B8D6734}"/>
              </a:ext>
            </a:extLst>
          </p:cNvPr>
          <p:cNvSpPr>
            <a:spLocks noGrp="1"/>
          </p:cNvSpPr>
          <p:nvPr>
            <p:ph type="sldNum" sz="quarter" idx="11"/>
          </p:nvPr>
        </p:nvSpPr>
        <p:spPr/>
        <p:txBody>
          <a:bodyPr/>
          <a:lstStyle/>
          <a:p>
            <a:fld id="{4B73C415-D670-4716-A5EC-CC4D52CA2BAC}" type="slidenum">
              <a:rPr lang="en-US" noProof="0" smtClean="0"/>
              <a:pPr/>
              <a:t>17</a:t>
            </a:fld>
            <a:endParaRPr lang="en-US" noProof="0"/>
          </a:p>
        </p:txBody>
      </p:sp>
    </p:spTree>
    <p:extLst>
      <p:ext uri="{BB962C8B-B14F-4D97-AF65-F5344CB8AC3E}">
        <p14:creationId xmlns:p14="http://schemas.microsoft.com/office/powerpoint/2010/main" val="1630340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F3573CB-4B82-4BAF-9677-40FBFEBCFE93}"/>
              </a:ext>
            </a:extLst>
          </p:cNvPr>
          <p:cNvSpPr>
            <a:spLocks noGrp="1"/>
          </p:cNvSpPr>
          <p:nvPr>
            <p:ph type="ftr" sz="quarter" idx="10"/>
          </p:nvPr>
        </p:nvSpPr>
        <p:spPr/>
        <p:txBody>
          <a:bodyPr/>
          <a:lstStyle/>
          <a:p>
            <a:r>
              <a:rPr lang="en-US" noProof="0"/>
              <a:t>EOY 1 Reporting and Certification v1.0 April 21, 2026</a:t>
            </a:r>
          </a:p>
        </p:txBody>
      </p:sp>
      <p:sp>
        <p:nvSpPr>
          <p:cNvPr id="2" name="Title 1">
            <a:extLst>
              <a:ext uri="{FF2B5EF4-FFF2-40B4-BE49-F238E27FC236}">
                <a16:creationId xmlns:a16="http://schemas.microsoft.com/office/drawing/2014/main" id="{F919DE72-AAA9-4523-98BB-AD4ED57F9E6B}"/>
              </a:ext>
            </a:extLst>
          </p:cNvPr>
          <p:cNvSpPr>
            <a:spLocks noGrp="1"/>
          </p:cNvSpPr>
          <p:nvPr>
            <p:ph type="title" idx="4294967295"/>
          </p:nvPr>
        </p:nvSpPr>
        <p:spPr>
          <a:xfrm>
            <a:off x="302865" y="225646"/>
            <a:ext cx="10391775" cy="568325"/>
          </a:xfrm>
        </p:spPr>
        <p:txBody>
          <a:bodyPr>
            <a:normAutofit/>
          </a:bodyPr>
          <a:lstStyle/>
          <a:p>
            <a:r>
              <a:rPr lang="en-US"/>
              <a:t>Armed Forces Family Member</a:t>
            </a:r>
          </a:p>
        </p:txBody>
      </p:sp>
      <p:sp>
        <p:nvSpPr>
          <p:cNvPr id="5" name="Text Placeholder 4">
            <a:extLst>
              <a:ext uri="{FF2B5EF4-FFF2-40B4-BE49-F238E27FC236}">
                <a16:creationId xmlns:a16="http://schemas.microsoft.com/office/drawing/2014/main" id="{C701361D-C434-4313-87D7-EF4B7153F20E}"/>
              </a:ext>
            </a:extLst>
          </p:cNvPr>
          <p:cNvSpPr>
            <a:spLocks noGrp="1"/>
          </p:cNvSpPr>
          <p:nvPr>
            <p:ph type="body" sz="quarter" idx="4294967295"/>
          </p:nvPr>
        </p:nvSpPr>
        <p:spPr>
          <a:xfrm>
            <a:off x="242181" y="851286"/>
            <a:ext cx="11323638" cy="358775"/>
          </a:xfrm>
        </p:spPr>
        <p:txBody>
          <a:bodyPr>
            <a:noAutofit/>
          </a:bodyPr>
          <a:lstStyle/>
          <a:p>
            <a:pPr marL="0" indent="0">
              <a:buNone/>
            </a:pPr>
            <a:r>
              <a:rPr lang="en-US" sz="1600">
                <a:latin typeface="Tahoma" panose="020B0604030504040204" pitchFamily="34" charset="0"/>
                <a:ea typeface="Tahoma" panose="020B0604030504040204" pitchFamily="34" charset="0"/>
                <a:cs typeface="Tahoma" panose="020B0604030504040204" pitchFamily="34" charset="0"/>
              </a:rPr>
              <a:t>Used to meet Every Student Succeeds Act (ESSA) reporting requirements. Eligibility is based on the parent’s most recent active military status.</a:t>
            </a:r>
          </a:p>
          <a:p>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7" name="Rectangle 6">
            <a:extLst>
              <a:ext uri="{FF2B5EF4-FFF2-40B4-BE49-F238E27FC236}">
                <a16:creationId xmlns:a16="http://schemas.microsoft.com/office/drawing/2014/main" id="{0F4E9771-ABEA-491C-A728-54221D8E1EA8}"/>
              </a:ext>
            </a:extLst>
          </p:cNvPr>
          <p:cNvSpPr/>
          <p:nvPr/>
        </p:nvSpPr>
        <p:spPr>
          <a:xfrm>
            <a:off x="5143463" y="1448355"/>
            <a:ext cx="4023858" cy="400110"/>
          </a:xfrm>
          <a:prstGeom prst="rect">
            <a:avLst/>
          </a:prstGeom>
        </p:spPr>
        <p:txBody>
          <a:bodyPr wrap="none">
            <a:spAutoFit/>
          </a:bodyPr>
          <a:lstStyle/>
          <a:p>
            <a:pPr lvl="0" algn="ctr"/>
            <a:r>
              <a:rPr lang="en-US" sz="2000" b="1">
                <a:solidFill>
                  <a:srgbClr val="FF6600"/>
                </a:solidFill>
                <a:latin typeface="Tahoma" panose="020B0604030504040204" pitchFamily="34" charset="0"/>
                <a:ea typeface="Tahoma" panose="020B0604030504040204" pitchFamily="34" charset="0"/>
                <a:cs typeface="Tahoma" panose="020B0604030504040204" pitchFamily="34" charset="0"/>
              </a:rPr>
              <a:t>Education Program Code: 192</a:t>
            </a:r>
          </a:p>
        </p:txBody>
      </p:sp>
      <p:sp>
        <p:nvSpPr>
          <p:cNvPr id="9" name="Rectangle 8">
            <a:extLst>
              <a:ext uri="{FF2B5EF4-FFF2-40B4-BE49-F238E27FC236}">
                <a16:creationId xmlns:a16="http://schemas.microsoft.com/office/drawing/2014/main" id="{73B4AD6E-A2A0-454D-AB9D-A3396B817BD9}"/>
              </a:ext>
            </a:extLst>
          </p:cNvPr>
          <p:cNvSpPr/>
          <p:nvPr/>
        </p:nvSpPr>
        <p:spPr>
          <a:xfrm>
            <a:off x="5188026" y="1893016"/>
            <a:ext cx="6096000" cy="1569660"/>
          </a:xfrm>
          <a:prstGeom prst="rect">
            <a:avLst/>
          </a:prstGeom>
        </p:spPr>
        <p:txBody>
          <a:bodyPr>
            <a:spAutoFit/>
          </a:bodyPr>
          <a:lstStyle/>
          <a:p>
            <a:r>
              <a:rPr lang="en-US" sz="1600" b="1">
                <a:latin typeface="Tahoma" panose="020B0604030504040204" pitchFamily="34" charset="0"/>
                <a:ea typeface="Tahoma" panose="020B0604030504040204" pitchFamily="34" charset="0"/>
                <a:cs typeface="Tahoma" panose="020B0604030504040204" pitchFamily="34" charset="0"/>
              </a:rPr>
              <a:t>Program Start Date</a:t>
            </a:r>
            <a:r>
              <a:rPr lang="en-US" sz="1600">
                <a:latin typeface="Tahoma" panose="020B0604030504040204" pitchFamily="34" charset="0"/>
                <a:ea typeface="Tahoma" panose="020B0604030504040204" pitchFamily="34" charset="0"/>
                <a:cs typeface="Tahoma" panose="020B0604030504040204" pitchFamily="34" charset="0"/>
              </a:rPr>
              <a:t>:  Must be on or after the student’s birthdate</a:t>
            </a:r>
          </a:p>
          <a:p>
            <a:endParaRPr lang="en-US" sz="1600">
              <a:latin typeface="Tahoma" panose="020B0604030504040204" pitchFamily="34" charset="0"/>
              <a:ea typeface="Tahoma" panose="020B0604030504040204" pitchFamily="34" charset="0"/>
              <a:cs typeface="Tahoma" panose="020B0604030504040204" pitchFamily="34" charset="0"/>
            </a:endParaRPr>
          </a:p>
          <a:p>
            <a:r>
              <a:rPr lang="en-US" sz="1600" b="1">
                <a:latin typeface="Tahoma" panose="020B0604030504040204" pitchFamily="34" charset="0"/>
                <a:ea typeface="Tahoma" panose="020B0604030504040204" pitchFamily="34" charset="0"/>
                <a:cs typeface="Tahoma" panose="020B0604030504040204" pitchFamily="34" charset="0"/>
              </a:rPr>
              <a:t>Program End Date</a:t>
            </a:r>
            <a:r>
              <a:rPr lang="en-US" sz="1600">
                <a:latin typeface="Tahoma" panose="020B0604030504040204" pitchFamily="34" charset="0"/>
                <a:ea typeface="Tahoma" panose="020B0604030504040204" pitchFamily="34" charset="0"/>
                <a:cs typeface="Tahoma" panose="020B0604030504040204" pitchFamily="34" charset="0"/>
              </a:rPr>
              <a:t>:  Should be populated when a student is identified as being no longer considered armed forces family member, or the last day of the school or Guard duty*** </a:t>
            </a:r>
          </a:p>
        </p:txBody>
      </p:sp>
      <p:sp>
        <p:nvSpPr>
          <p:cNvPr id="10" name="Rectangle 9">
            <a:extLst>
              <a:ext uri="{FF2B5EF4-FFF2-40B4-BE49-F238E27FC236}">
                <a16:creationId xmlns:a16="http://schemas.microsoft.com/office/drawing/2014/main" id="{20919242-58C6-4F3A-8BC3-A53E11E74432}"/>
              </a:ext>
            </a:extLst>
          </p:cNvPr>
          <p:cNvSpPr/>
          <p:nvPr/>
        </p:nvSpPr>
        <p:spPr>
          <a:xfrm>
            <a:off x="5227638" y="3507227"/>
            <a:ext cx="6096000" cy="830997"/>
          </a:xfrm>
          <a:prstGeom prst="rect">
            <a:avLst/>
          </a:prstGeom>
        </p:spPr>
        <p:txBody>
          <a:bodyPr>
            <a:spAutoFit/>
          </a:bodyPr>
          <a:lstStyle/>
          <a:p>
            <a:r>
              <a:rPr lang="en-US" sz="1600">
                <a:latin typeface="Tahoma" panose="020B0604030504040204" pitchFamily="34" charset="0"/>
                <a:ea typeface="Tahoma" panose="020B0604030504040204" pitchFamily="34" charset="0"/>
                <a:cs typeface="Tahoma" panose="020B0604030504040204" pitchFamily="34" charset="0"/>
              </a:rPr>
              <a:t>A student is considered to be an Armed Forces Family Member if at least one parent is an Armed Forces* member, on active duty** or serves on full-time National Guard.</a:t>
            </a:r>
          </a:p>
        </p:txBody>
      </p:sp>
      <p:sp>
        <p:nvSpPr>
          <p:cNvPr id="11" name="TextBox 10">
            <a:extLst>
              <a:ext uri="{FF2B5EF4-FFF2-40B4-BE49-F238E27FC236}">
                <a16:creationId xmlns:a16="http://schemas.microsoft.com/office/drawing/2014/main" id="{A2C1B8E3-560C-4B8F-9BC3-DF702DA54752}"/>
              </a:ext>
            </a:extLst>
          </p:cNvPr>
          <p:cNvSpPr txBox="1"/>
          <p:nvPr/>
        </p:nvSpPr>
        <p:spPr>
          <a:xfrm>
            <a:off x="5195887" y="4856690"/>
            <a:ext cx="6480727" cy="646331"/>
          </a:xfrm>
          <a:prstGeom prst="rect">
            <a:avLst/>
          </a:prstGeom>
          <a:solidFill>
            <a:srgbClr val="FFFFCC"/>
          </a:solidFill>
          <a:ln>
            <a:solidFill>
              <a:srgbClr val="CCCC00"/>
            </a:solidFill>
          </a:ln>
        </p:spPr>
        <p:txBody>
          <a:bodyPr wrap="square" rtlCol="0">
            <a:spAutoFit/>
          </a:bodyPr>
          <a:lstStyle/>
          <a:p>
            <a:pPr lvl="0" algn="l"/>
            <a:r>
              <a:rPr lang="en-US" sz="1200"/>
              <a:t>* Armed forces means the Army, Navy, Air Force, Marine Corps, and Coast Guard</a:t>
            </a:r>
          </a:p>
          <a:p>
            <a:pPr lvl="0" algn="l"/>
            <a:r>
              <a:rPr lang="en-US" sz="1200"/>
              <a:t>** Active duty means full-time duty in the active military service of the United States </a:t>
            </a:r>
          </a:p>
          <a:p>
            <a:pPr lvl="0" algn="l"/>
            <a:r>
              <a:rPr lang="en-US" sz="1200"/>
              <a:t>*** Full-time National Guard duty means training or other duty, other than inactive duty</a:t>
            </a:r>
          </a:p>
        </p:txBody>
      </p:sp>
      <p:pic>
        <p:nvPicPr>
          <p:cNvPr id="13" name="Picture 12" descr="A close up of soldier in civilian clothes surrounded by military boots, bag and the American flag. &#10;&#10;Description generated with high confidence">
            <a:extLst>
              <a:ext uri="{FF2B5EF4-FFF2-40B4-BE49-F238E27FC236}">
                <a16:creationId xmlns:a16="http://schemas.microsoft.com/office/drawing/2014/main" id="{E35324D3-1000-4D5B-9539-8DD83F006A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015" y="1554493"/>
            <a:ext cx="4531834" cy="3429000"/>
          </a:xfrm>
          <a:prstGeom prst="rect">
            <a:avLst/>
          </a:prstGeom>
        </p:spPr>
      </p:pic>
      <p:pic>
        <p:nvPicPr>
          <p:cNvPr id="1026" name="Picture 2" descr="External link opens in new window or tab.">
            <a:extLst>
              <a:ext uri="{FF2B5EF4-FFF2-40B4-BE49-F238E27FC236}">
                <a16:creationId xmlns:a16="http://schemas.microsoft.com/office/drawing/2014/main" id="{A2CD5747-73AD-4E50-AFB1-63D7EF0B5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9507" y="-61120"/>
            <a:ext cx="57150" cy="5238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D9B505C-1A69-C067-39E5-4438022100C8}"/>
              </a:ext>
            </a:extLst>
          </p:cNvPr>
          <p:cNvSpPr>
            <a:spLocks noGrp="1"/>
          </p:cNvSpPr>
          <p:nvPr>
            <p:ph type="sldNum" sz="quarter" idx="11"/>
          </p:nvPr>
        </p:nvSpPr>
        <p:spPr/>
        <p:txBody>
          <a:bodyPr/>
          <a:lstStyle/>
          <a:p>
            <a:fld id="{4B73C415-D670-4716-A5EC-CC4D52CA2BAC}" type="slidenum">
              <a:rPr lang="en-US" noProof="0" smtClean="0"/>
              <a:pPr/>
              <a:t>18</a:t>
            </a:fld>
            <a:endParaRPr lang="en-US" noProof="0"/>
          </a:p>
        </p:txBody>
      </p:sp>
    </p:spTree>
    <p:extLst>
      <p:ext uri="{BB962C8B-B14F-4D97-AF65-F5344CB8AC3E}">
        <p14:creationId xmlns:p14="http://schemas.microsoft.com/office/powerpoint/2010/main" val="16256396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7D0AA86-E137-4410-B5CA-381A2F93EFD0}"/>
              </a:ext>
            </a:extLst>
          </p:cNvPr>
          <p:cNvSpPr>
            <a:spLocks noGrp="1"/>
          </p:cNvSpPr>
          <p:nvPr>
            <p:ph type="ftr" sz="quarter" idx="10"/>
          </p:nvPr>
        </p:nvSpPr>
        <p:spPr/>
        <p:txBody>
          <a:bodyPr/>
          <a:lstStyle/>
          <a:p>
            <a:r>
              <a:rPr lang="en-US" noProof="0"/>
              <a:t>EOY 1 Reporting and Certification v1.0 April 21, 2026</a:t>
            </a:r>
          </a:p>
        </p:txBody>
      </p:sp>
      <p:sp>
        <p:nvSpPr>
          <p:cNvPr id="2" name="Title 1">
            <a:extLst>
              <a:ext uri="{FF2B5EF4-FFF2-40B4-BE49-F238E27FC236}">
                <a16:creationId xmlns:a16="http://schemas.microsoft.com/office/drawing/2014/main" id="{42CBBBE2-817D-4C1F-954B-7D071404029B}"/>
              </a:ext>
            </a:extLst>
          </p:cNvPr>
          <p:cNvSpPr>
            <a:spLocks noGrp="1"/>
          </p:cNvSpPr>
          <p:nvPr>
            <p:ph type="title" idx="4294967295"/>
          </p:nvPr>
        </p:nvSpPr>
        <p:spPr>
          <a:xfrm>
            <a:off x="432000" y="272720"/>
            <a:ext cx="10515600" cy="600075"/>
          </a:xfrm>
        </p:spPr>
        <p:txBody>
          <a:bodyPr/>
          <a:lstStyle/>
          <a:p>
            <a:r>
              <a:rPr lang="en-US"/>
              <a:t>Title I Part A Neglected</a:t>
            </a:r>
          </a:p>
        </p:txBody>
      </p:sp>
      <p:sp>
        <p:nvSpPr>
          <p:cNvPr id="6" name="Rectangle 5">
            <a:extLst>
              <a:ext uri="{FF2B5EF4-FFF2-40B4-BE49-F238E27FC236}">
                <a16:creationId xmlns:a16="http://schemas.microsoft.com/office/drawing/2014/main" id="{5C1D4A71-9A19-4441-A5DE-D6FAC7BEBB52}"/>
              </a:ext>
            </a:extLst>
          </p:cNvPr>
          <p:cNvSpPr/>
          <p:nvPr/>
        </p:nvSpPr>
        <p:spPr>
          <a:xfrm>
            <a:off x="5361022" y="981338"/>
            <a:ext cx="4791696" cy="461665"/>
          </a:xfrm>
          <a:prstGeom prst="rect">
            <a:avLst/>
          </a:prstGeom>
        </p:spPr>
        <p:txBody>
          <a:bodyPr wrap="none">
            <a:spAutoFit/>
          </a:bodyPr>
          <a:lstStyle/>
          <a:p>
            <a:r>
              <a:rPr lang="en-US" sz="2400" b="1">
                <a:solidFill>
                  <a:srgbClr val="FF6600"/>
                </a:solidFill>
                <a:latin typeface="Tahoma" panose="020B0604030504040204" pitchFamily="34" charset="0"/>
                <a:ea typeface="Tahoma" panose="020B0604030504040204" pitchFamily="34" charset="0"/>
                <a:cs typeface="Tahoma" panose="020B0604030504040204" pitchFamily="34" charset="0"/>
              </a:rPr>
              <a:t>Education Program Code: 174</a:t>
            </a:r>
          </a:p>
        </p:txBody>
      </p:sp>
      <p:sp>
        <p:nvSpPr>
          <p:cNvPr id="7" name="Rectangle 6">
            <a:extLst>
              <a:ext uri="{FF2B5EF4-FFF2-40B4-BE49-F238E27FC236}">
                <a16:creationId xmlns:a16="http://schemas.microsoft.com/office/drawing/2014/main" id="{2BBF0207-79FC-4B00-A3E3-40DC020D096D}"/>
              </a:ext>
            </a:extLst>
          </p:cNvPr>
          <p:cNvSpPr/>
          <p:nvPr/>
        </p:nvSpPr>
        <p:spPr>
          <a:xfrm>
            <a:off x="5361022" y="1598534"/>
            <a:ext cx="6096000" cy="1892826"/>
          </a:xfrm>
          <a:prstGeom prst="rect">
            <a:avLst/>
          </a:prstGeom>
        </p:spPr>
        <p:txBody>
          <a:bodyPr>
            <a:spAutoFit/>
          </a:bodyPr>
          <a:lstStyle/>
          <a:p>
            <a:pPr marL="285750" indent="-285750">
              <a:buFont typeface="Arial" panose="020B0604020202020204" pitchFamily="34" charset="0"/>
              <a:buChar char="•"/>
            </a:pPr>
            <a:r>
              <a:rPr lang="en-US" b="1">
                <a:latin typeface="Tahoma" panose="020B0604030504040204" pitchFamily="34" charset="0"/>
                <a:ea typeface="Tahoma" panose="020B0604030504040204" pitchFamily="34" charset="0"/>
                <a:cs typeface="Tahoma" panose="020B0604030504040204" pitchFamily="34" charset="0"/>
              </a:rPr>
              <a:t>Program Start Date:  </a:t>
            </a:r>
            <a:r>
              <a:rPr lang="en-US">
                <a:latin typeface="Tahoma" panose="020B0604030504040204" pitchFamily="34" charset="0"/>
                <a:ea typeface="Tahoma" panose="020B0604030504040204" pitchFamily="34" charset="0"/>
                <a:cs typeface="Tahoma" panose="020B0604030504040204" pitchFamily="34" charset="0"/>
              </a:rPr>
              <a:t>Date a student was identified as participating in the program at a school.</a:t>
            </a:r>
          </a:p>
          <a:p>
            <a:pPr marL="285750" indent="-285750">
              <a:buFont typeface="Arial" panose="020B0604020202020204" pitchFamily="34" charset="0"/>
              <a:buChar char="•"/>
            </a:pPr>
            <a:endParaRPr lang="en-US">
              <a:latin typeface="Tahoma" panose="020B0604030504040204" pitchFamily="34" charset="0"/>
              <a:ea typeface="Tahoma" panose="020B0604030504040204" pitchFamily="34" charset="0"/>
              <a:cs typeface="Tahoma" panose="020B0604030504040204" pitchFamily="34" charset="0"/>
            </a:endParaRPr>
          </a:p>
          <a:p>
            <a:pPr marL="285750" indent="-285750">
              <a:buFont typeface="Arial" panose="020B0604020202020204" pitchFamily="34" charset="0"/>
              <a:buChar char="•"/>
            </a:pPr>
            <a:r>
              <a:rPr lang="en-US" b="1">
                <a:latin typeface="Tahoma" panose="020B0604030504040204" pitchFamily="34" charset="0"/>
                <a:ea typeface="Tahoma" panose="020B0604030504040204" pitchFamily="34" charset="0"/>
                <a:cs typeface="Tahoma" panose="020B0604030504040204" pitchFamily="34" charset="0"/>
              </a:rPr>
              <a:t>Program End Date:  </a:t>
            </a:r>
            <a:r>
              <a:rPr lang="en-US">
                <a:latin typeface="Tahoma" panose="020B0604030504040204" pitchFamily="34" charset="0"/>
                <a:ea typeface="Tahoma" panose="020B0604030504040204" pitchFamily="34" charset="0"/>
                <a:cs typeface="Tahoma" panose="020B0604030504040204" pitchFamily="34" charset="0"/>
              </a:rPr>
              <a:t>Date a student ceased participating in the program at a school. Or the last day of school</a:t>
            </a:r>
          </a:p>
          <a:p>
            <a:pPr marL="285750" indent="-285750">
              <a:buFont typeface="Arial" panose="020B0604020202020204" pitchFamily="34" charset="0"/>
              <a:buChar char="•"/>
            </a:pPr>
            <a:endParaRPr lang="en-US" sz="900">
              <a:latin typeface="Tahoma" panose="020B0604030504040204" pitchFamily="34"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54EB8BFB-2FF7-42D8-9083-961BC39E1A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78523" y="806711"/>
            <a:ext cx="4282499" cy="4696847"/>
          </a:xfrm>
          <a:prstGeom prst="ellipse">
            <a:avLst/>
          </a:prstGeom>
          <a:ln>
            <a:noFill/>
          </a:ln>
          <a:effectLst>
            <a:softEdge rad="112500"/>
          </a:effectLst>
        </p:spPr>
      </p:pic>
      <p:sp>
        <p:nvSpPr>
          <p:cNvPr id="9" name="Rectangle 8">
            <a:extLst>
              <a:ext uri="{FF2B5EF4-FFF2-40B4-BE49-F238E27FC236}">
                <a16:creationId xmlns:a16="http://schemas.microsoft.com/office/drawing/2014/main" id="{293CFB3E-C661-4CFF-A383-BEC9DFB840BF}"/>
              </a:ext>
            </a:extLst>
          </p:cNvPr>
          <p:cNvSpPr/>
          <p:nvPr/>
        </p:nvSpPr>
        <p:spPr>
          <a:xfrm>
            <a:off x="5635887" y="4380964"/>
            <a:ext cx="5547667" cy="830997"/>
          </a:xfrm>
          <a:prstGeom prst="rect">
            <a:avLst/>
          </a:prstGeom>
          <a:solidFill>
            <a:srgbClr val="F4ECEF"/>
          </a:solidFill>
          <a:effectLst>
            <a:outerShdw blurRad="63500" algn="ctr" rotWithShape="0">
              <a:prstClr val="black">
                <a:alpha val="40000"/>
              </a:prstClr>
            </a:outerShdw>
          </a:effectLst>
        </p:spPr>
        <p:txBody>
          <a:bodyPr wrap="square">
            <a:spAutoFit/>
          </a:bodyPr>
          <a:lstStyle/>
          <a:p>
            <a:pPr algn="ctr"/>
            <a:r>
              <a:rPr lang="en-US" sz="1600">
                <a:latin typeface="Arial" panose="020B0604020202020204" pitchFamily="34" charset="0"/>
                <a:ea typeface="Calibri" panose="020F0502020204030204" pitchFamily="34" charset="0"/>
                <a:cs typeface="Times New Roman" panose="02020603050405020304" pitchFamily="18" charset="0"/>
              </a:rPr>
              <a:t>Records should be closed annually and resubmitted at the beginning of the school year if the student continues to participate.</a:t>
            </a:r>
          </a:p>
        </p:txBody>
      </p:sp>
      <p:sp>
        <p:nvSpPr>
          <p:cNvPr id="4" name="Rectangle 3">
            <a:extLst>
              <a:ext uri="{FF2B5EF4-FFF2-40B4-BE49-F238E27FC236}">
                <a16:creationId xmlns:a16="http://schemas.microsoft.com/office/drawing/2014/main" id="{E9B5667F-22C0-4578-B41D-3C6E13720381}"/>
              </a:ext>
            </a:extLst>
          </p:cNvPr>
          <p:cNvSpPr/>
          <p:nvPr/>
        </p:nvSpPr>
        <p:spPr>
          <a:xfrm>
            <a:off x="910465" y="5795155"/>
            <a:ext cx="11281535" cy="307777"/>
          </a:xfrm>
          <a:prstGeom prst="rect">
            <a:avLst/>
          </a:prstGeom>
        </p:spPr>
        <p:txBody>
          <a:bodyPr wrap="square">
            <a:spAutoFit/>
          </a:bodyPr>
          <a:lstStyle/>
          <a:p>
            <a:r>
              <a:rPr lang="en-US" sz="1400">
                <a:highlight>
                  <a:srgbClr val="FFFF00"/>
                </a:highlight>
                <a:latin typeface="Calibri" panose="020F0502020204030204" pitchFamily="34" charset="0"/>
                <a:ea typeface="Calibri" panose="020F0502020204030204" pitchFamily="34" charset="0"/>
              </a:rPr>
              <a:t>Title I, Part D, Subpart 2 Prevention and Intervention Programs for Children and Youth Who Are Neglected, Delinquent, or At-Risk</a:t>
            </a:r>
            <a:endParaRPr lang="en-US" sz="1400"/>
          </a:p>
        </p:txBody>
      </p:sp>
      <p:sp>
        <p:nvSpPr>
          <p:cNvPr id="5" name="Slide Number Placeholder 4">
            <a:extLst>
              <a:ext uri="{FF2B5EF4-FFF2-40B4-BE49-F238E27FC236}">
                <a16:creationId xmlns:a16="http://schemas.microsoft.com/office/drawing/2014/main" id="{051B0BDF-3BD6-872C-E595-719BCE006822}"/>
              </a:ext>
            </a:extLst>
          </p:cNvPr>
          <p:cNvSpPr>
            <a:spLocks noGrp="1"/>
          </p:cNvSpPr>
          <p:nvPr>
            <p:ph type="sldNum" sz="quarter" idx="11"/>
          </p:nvPr>
        </p:nvSpPr>
        <p:spPr/>
        <p:txBody>
          <a:bodyPr/>
          <a:lstStyle/>
          <a:p>
            <a:fld id="{4B73C415-D670-4716-A5EC-CC4D52CA2BAC}" type="slidenum">
              <a:rPr lang="en-US" noProof="0" smtClean="0"/>
              <a:pPr/>
              <a:t>19</a:t>
            </a:fld>
            <a:endParaRPr lang="en-US" noProof="0"/>
          </a:p>
        </p:txBody>
      </p:sp>
    </p:spTree>
    <p:extLst>
      <p:ext uri="{BB962C8B-B14F-4D97-AF65-F5344CB8AC3E}">
        <p14:creationId xmlns:p14="http://schemas.microsoft.com/office/powerpoint/2010/main" val="3039407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FC752-8839-4E09-BF0D-CFD2F234BA41}"/>
              </a:ext>
            </a:extLst>
          </p:cNvPr>
          <p:cNvSpPr>
            <a:spLocks noGrp="1"/>
          </p:cNvSpPr>
          <p:nvPr>
            <p:ph type="title"/>
          </p:nvPr>
        </p:nvSpPr>
        <p:spPr>
          <a:xfrm>
            <a:off x="426000" y="341017"/>
            <a:ext cx="11340000" cy="432000"/>
          </a:xfrm>
        </p:spPr>
        <p:txBody>
          <a:bodyPr/>
          <a:lstStyle/>
          <a:p>
            <a:r>
              <a:rPr lang="en-US"/>
              <a:t>CALPADS Training Road Map</a:t>
            </a:r>
          </a:p>
        </p:txBody>
      </p:sp>
      <p:sp>
        <p:nvSpPr>
          <p:cNvPr id="3" name="Footer Placeholder 2">
            <a:extLst>
              <a:ext uri="{FF2B5EF4-FFF2-40B4-BE49-F238E27FC236}">
                <a16:creationId xmlns:a16="http://schemas.microsoft.com/office/drawing/2014/main" id="{09D3F570-AB76-41C5-B17D-E4E25D3BF1C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graphicFrame>
        <p:nvGraphicFramePr>
          <p:cNvPr id="5" name="Diagram 4" descr="Wireframe diagram of the Sequence of CALPADS training courses.">
            <a:extLst>
              <a:ext uri="{FF2B5EF4-FFF2-40B4-BE49-F238E27FC236}">
                <a16:creationId xmlns:a16="http://schemas.microsoft.com/office/drawing/2014/main" id="{49136E88-6286-4AC2-BFCD-9EFC7965D54A}"/>
              </a:ext>
            </a:extLst>
          </p:cNvPr>
          <p:cNvGraphicFramePr/>
          <p:nvPr>
            <p:extLst>
              <p:ext uri="{D42A27DB-BD31-4B8C-83A1-F6EECF244321}">
                <p14:modId xmlns:p14="http://schemas.microsoft.com/office/powerpoint/2010/main" val="2069976419"/>
              </p:ext>
            </p:extLst>
          </p:nvPr>
        </p:nvGraphicFramePr>
        <p:xfrm>
          <a:off x="426000" y="974887"/>
          <a:ext cx="11340000" cy="5279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85A89052-2C9A-6C0C-AAFB-61FDE43DB6A4}"/>
              </a:ext>
            </a:extLst>
          </p:cNvPr>
          <p:cNvSpPr>
            <a:spLocks noGrp="1"/>
          </p:cNvSpPr>
          <p:nvPr>
            <p:ph type="sldNum" sz="quarter" idx="11"/>
          </p:nvPr>
        </p:nvSpPr>
        <p:spPr/>
        <p:txBody>
          <a:bodyPr/>
          <a:lstStyle/>
          <a:p>
            <a:fld id="{4B73C415-D670-4716-A5EC-CC4D52CA2BAC}" type="slidenum">
              <a:rPr lang="en-US" noProof="0" smtClean="0"/>
              <a:pPr/>
              <a:t>2</a:t>
            </a:fld>
            <a:endParaRPr lang="en-US" noProof="0"/>
          </a:p>
        </p:txBody>
      </p:sp>
    </p:spTree>
    <p:extLst>
      <p:ext uri="{BB962C8B-B14F-4D97-AF65-F5344CB8AC3E}">
        <p14:creationId xmlns:p14="http://schemas.microsoft.com/office/powerpoint/2010/main" val="2785897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47300B0-0762-4203-8DD3-1522B43FA19D}"/>
              </a:ext>
            </a:extLst>
          </p:cNvPr>
          <p:cNvSpPr>
            <a:spLocks noGrp="1"/>
          </p:cNvSpPr>
          <p:nvPr>
            <p:ph type="ftr" sz="quarter" idx="10"/>
          </p:nvPr>
        </p:nvSpPr>
        <p:spPr/>
        <p:txBody>
          <a:bodyPr/>
          <a:lstStyle/>
          <a:p>
            <a:r>
              <a:rPr lang="en-US" noProof="0"/>
              <a:t>EOY 1 Reporting and Certification v1.0 April 21, 2026</a:t>
            </a:r>
          </a:p>
        </p:txBody>
      </p:sp>
      <p:sp>
        <p:nvSpPr>
          <p:cNvPr id="2" name="Title 1">
            <a:extLst>
              <a:ext uri="{FF2B5EF4-FFF2-40B4-BE49-F238E27FC236}">
                <a16:creationId xmlns:a16="http://schemas.microsoft.com/office/drawing/2014/main" id="{C0474621-1B1C-4EFB-B3D5-DF8EC8F3EAA0}"/>
              </a:ext>
            </a:extLst>
          </p:cNvPr>
          <p:cNvSpPr>
            <a:spLocks noGrp="1"/>
          </p:cNvSpPr>
          <p:nvPr>
            <p:ph type="title" idx="4294967295"/>
          </p:nvPr>
        </p:nvSpPr>
        <p:spPr>
          <a:xfrm>
            <a:off x="328506" y="234780"/>
            <a:ext cx="10515600" cy="609600"/>
          </a:xfrm>
        </p:spPr>
        <p:txBody>
          <a:bodyPr/>
          <a:lstStyle/>
          <a:p>
            <a:r>
              <a:rPr lang="en-US"/>
              <a:t>Pregnant or Parenting</a:t>
            </a:r>
          </a:p>
        </p:txBody>
      </p:sp>
      <p:sp>
        <p:nvSpPr>
          <p:cNvPr id="5" name="Text Placeholder 4">
            <a:extLst>
              <a:ext uri="{FF2B5EF4-FFF2-40B4-BE49-F238E27FC236}">
                <a16:creationId xmlns:a16="http://schemas.microsoft.com/office/drawing/2014/main" id="{2DA9247B-9044-4271-80E3-28FA7C90B719}"/>
              </a:ext>
            </a:extLst>
          </p:cNvPr>
          <p:cNvSpPr>
            <a:spLocks noGrp="1"/>
          </p:cNvSpPr>
          <p:nvPr>
            <p:ph type="body" sz="quarter" idx="4294967295"/>
          </p:nvPr>
        </p:nvSpPr>
        <p:spPr>
          <a:xfrm>
            <a:off x="328506" y="963830"/>
            <a:ext cx="11339512" cy="360362"/>
          </a:xfrm>
        </p:spPr>
        <p:txBody>
          <a:bodyPr>
            <a:noAutofit/>
          </a:bodyPr>
          <a:lstStyle/>
          <a:p>
            <a:pPr marL="0" indent="0">
              <a:buNone/>
            </a:pPr>
            <a:r>
              <a:rPr lang="en-US" sz="1600">
                <a:latin typeface="Tahoma" panose="020B0604030504040204" pitchFamily="34" charset="0"/>
                <a:ea typeface="Tahoma" panose="020B0604030504040204" pitchFamily="34" charset="0"/>
                <a:cs typeface="Tahoma" panose="020B0604030504040204" pitchFamily="34" charset="0"/>
              </a:rPr>
              <a:t>Data should be reported even if district is no longer funded for Cal-SAFE. Data are used to identify pregnant or parenting students for Carl Perkins Career Technical Education Program reporting. </a:t>
            </a:r>
          </a:p>
          <a:p>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42BAA305-E8D7-4ADF-BB76-957616622FF4}"/>
              </a:ext>
            </a:extLst>
          </p:cNvPr>
          <p:cNvSpPr/>
          <p:nvPr/>
        </p:nvSpPr>
        <p:spPr>
          <a:xfrm>
            <a:off x="4754931" y="1932390"/>
            <a:ext cx="5078144" cy="400110"/>
          </a:xfrm>
          <a:prstGeom prst="rect">
            <a:avLst/>
          </a:prstGeom>
        </p:spPr>
        <p:txBody>
          <a:bodyPr wrap="square">
            <a:spAutoFit/>
          </a:bodyPr>
          <a:lstStyle/>
          <a:p>
            <a:pPr lvl="0"/>
            <a:r>
              <a:rPr lang="en-US" sz="2000" b="1">
                <a:solidFill>
                  <a:srgbClr val="FF6600"/>
                </a:solidFill>
                <a:latin typeface="Tahoma" panose="020B0604030504040204" pitchFamily="34" charset="0"/>
                <a:ea typeface="Tahoma" panose="020B0604030504040204" pitchFamily="34" charset="0"/>
                <a:cs typeface="Tahoma" panose="020B0604030504040204" pitchFamily="34" charset="0"/>
              </a:rPr>
              <a:t>Education Program Code: 162</a:t>
            </a:r>
          </a:p>
        </p:txBody>
      </p:sp>
      <p:sp>
        <p:nvSpPr>
          <p:cNvPr id="7" name="Rectangle 6">
            <a:extLst>
              <a:ext uri="{FF2B5EF4-FFF2-40B4-BE49-F238E27FC236}">
                <a16:creationId xmlns:a16="http://schemas.microsoft.com/office/drawing/2014/main" id="{FE0F6EEA-F440-4223-9901-4AD15EE47AA7}"/>
              </a:ext>
            </a:extLst>
          </p:cNvPr>
          <p:cNvSpPr/>
          <p:nvPr/>
        </p:nvSpPr>
        <p:spPr>
          <a:xfrm>
            <a:off x="4754931" y="2623202"/>
            <a:ext cx="6174317" cy="1477328"/>
          </a:xfrm>
          <a:prstGeom prst="rect">
            <a:avLst/>
          </a:prstGeom>
        </p:spPr>
        <p:txBody>
          <a:bodyPr wrap="square">
            <a:spAutoFit/>
          </a:bodyPr>
          <a:lstStyle/>
          <a:p>
            <a:r>
              <a:rPr lang="en-US" b="1">
                <a:latin typeface="Tahoma" panose="020B0604030504040204" pitchFamily="34" charset="0"/>
                <a:ea typeface="Tahoma" panose="020B0604030504040204" pitchFamily="34" charset="0"/>
                <a:cs typeface="Tahoma" panose="020B0604030504040204" pitchFamily="34" charset="0"/>
              </a:rPr>
              <a:t>Program Start Date</a:t>
            </a:r>
            <a:r>
              <a:rPr lang="en-US">
                <a:latin typeface="Tahoma" panose="020B0604030504040204" pitchFamily="34" charset="0"/>
                <a:ea typeface="Tahoma" panose="020B0604030504040204" pitchFamily="34" charset="0"/>
                <a:cs typeface="Tahoma" panose="020B0604030504040204" pitchFamily="34" charset="0"/>
              </a:rPr>
              <a:t>:  Date the student was determined to be eligible </a:t>
            </a:r>
          </a:p>
          <a:p>
            <a:endParaRPr lang="en-US">
              <a:latin typeface="Tahoma" panose="020B0604030504040204" pitchFamily="34" charset="0"/>
              <a:ea typeface="Tahoma" panose="020B0604030504040204" pitchFamily="34" charset="0"/>
              <a:cs typeface="Tahoma" panose="020B0604030504040204" pitchFamily="34" charset="0"/>
            </a:endParaRPr>
          </a:p>
          <a:p>
            <a:pPr lvl="0"/>
            <a:r>
              <a:rPr lang="en-US" b="1">
                <a:latin typeface="Tahoma" panose="020B0604030504040204" pitchFamily="34" charset="0"/>
                <a:ea typeface="Tahoma" panose="020B0604030504040204" pitchFamily="34" charset="0"/>
                <a:cs typeface="Tahoma" panose="020B0604030504040204" pitchFamily="34" charset="0"/>
              </a:rPr>
              <a:t>Program End Date</a:t>
            </a:r>
            <a:r>
              <a:rPr lang="en-US">
                <a:latin typeface="Tahoma" panose="020B0604030504040204" pitchFamily="34" charset="0"/>
                <a:ea typeface="Tahoma" panose="020B0604030504040204" pitchFamily="34" charset="0"/>
                <a:cs typeface="Tahoma" panose="020B0604030504040204" pitchFamily="34" charset="0"/>
              </a:rPr>
              <a:t>:  Date the student was determined to be ineligible at a school or is no longer parenting.</a:t>
            </a:r>
          </a:p>
        </p:txBody>
      </p:sp>
      <p:pic>
        <p:nvPicPr>
          <p:cNvPr id="9" name="Picture 8" descr="A picture containing person, sitting, outdoor, boy&#10;&#10;Description generated with very high confidence">
            <a:extLst>
              <a:ext uri="{FF2B5EF4-FFF2-40B4-BE49-F238E27FC236}">
                <a16:creationId xmlns:a16="http://schemas.microsoft.com/office/drawing/2014/main" id="{A0E795CA-17D5-4D81-9914-A58BA67815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2752" y="1748243"/>
            <a:ext cx="2799207" cy="419306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Rectangle 3">
            <a:extLst>
              <a:ext uri="{FF2B5EF4-FFF2-40B4-BE49-F238E27FC236}">
                <a16:creationId xmlns:a16="http://schemas.microsoft.com/office/drawing/2014/main" id="{BAEBEB99-BABB-4370-8275-8811E6FA310D}"/>
              </a:ext>
            </a:extLst>
          </p:cNvPr>
          <p:cNvSpPr/>
          <p:nvPr/>
        </p:nvSpPr>
        <p:spPr>
          <a:xfrm>
            <a:off x="4635482" y="4754343"/>
            <a:ext cx="6820789" cy="830997"/>
          </a:xfrm>
          <a:prstGeom prst="rect">
            <a:avLst/>
          </a:prstGeom>
          <a:solidFill>
            <a:srgbClr val="F4ECEF"/>
          </a:solidFill>
          <a:effectLst>
            <a:outerShdw blurRad="63500" algn="ctr" rotWithShape="0">
              <a:prstClr val="black">
                <a:alpha val="40000"/>
              </a:prstClr>
            </a:outerShdw>
          </a:effectLst>
        </p:spPr>
        <p:txBody>
          <a:bodyPr wrap="square">
            <a:spAutoFit/>
          </a:bodyPr>
          <a:lstStyle/>
          <a:p>
            <a:pPr algn="ctr"/>
            <a:r>
              <a:rPr lang="en-US" sz="1600">
                <a:latin typeface="Tahoma" panose="020B0604030504040204" pitchFamily="34" charset="0"/>
                <a:ea typeface="Tahoma" panose="020B0604030504040204" pitchFamily="34" charset="0"/>
                <a:cs typeface="Tahoma" panose="020B0604030504040204" pitchFamily="34" charset="0"/>
              </a:rPr>
              <a:t>Records should not be closed annually for returning students. For students exiting the school, these records may, but are not required to be closed.</a:t>
            </a:r>
          </a:p>
        </p:txBody>
      </p:sp>
      <p:sp>
        <p:nvSpPr>
          <p:cNvPr id="8" name="Slide Number Placeholder 7">
            <a:extLst>
              <a:ext uri="{FF2B5EF4-FFF2-40B4-BE49-F238E27FC236}">
                <a16:creationId xmlns:a16="http://schemas.microsoft.com/office/drawing/2014/main" id="{3CAFB644-8665-0BC8-6973-596C7E88F488}"/>
              </a:ext>
            </a:extLst>
          </p:cNvPr>
          <p:cNvSpPr>
            <a:spLocks noGrp="1"/>
          </p:cNvSpPr>
          <p:nvPr>
            <p:ph type="sldNum" sz="quarter" idx="11"/>
          </p:nvPr>
        </p:nvSpPr>
        <p:spPr/>
        <p:txBody>
          <a:bodyPr/>
          <a:lstStyle/>
          <a:p>
            <a:fld id="{4B73C415-D670-4716-A5EC-CC4D52CA2BAC}" type="slidenum">
              <a:rPr lang="en-US" noProof="0" smtClean="0"/>
              <a:pPr/>
              <a:t>20</a:t>
            </a:fld>
            <a:endParaRPr lang="en-US" noProof="0"/>
          </a:p>
        </p:txBody>
      </p:sp>
    </p:spTree>
    <p:extLst>
      <p:ext uri="{BB962C8B-B14F-4D97-AF65-F5344CB8AC3E}">
        <p14:creationId xmlns:p14="http://schemas.microsoft.com/office/powerpoint/2010/main" val="3185275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9161374-8447-4263-BDC1-E5081D71711B}"/>
              </a:ext>
            </a:extLst>
          </p:cNvPr>
          <p:cNvSpPr>
            <a:spLocks noGrp="1"/>
          </p:cNvSpPr>
          <p:nvPr>
            <p:ph type="ftr" sz="quarter" idx="10"/>
          </p:nvPr>
        </p:nvSpPr>
        <p:spPr/>
        <p:txBody>
          <a:bodyPr/>
          <a:lstStyle/>
          <a:p>
            <a:r>
              <a:rPr lang="en-US" noProof="0"/>
              <a:t>EOY 1 Reporting and Certification v1.0 April 21, 2026</a:t>
            </a:r>
          </a:p>
        </p:txBody>
      </p:sp>
      <p:sp>
        <p:nvSpPr>
          <p:cNvPr id="2" name="Title 1">
            <a:extLst>
              <a:ext uri="{FF2B5EF4-FFF2-40B4-BE49-F238E27FC236}">
                <a16:creationId xmlns:a16="http://schemas.microsoft.com/office/drawing/2014/main" id="{BFEE9CC1-B12A-41FD-B4B2-845AEEEAE5FB}"/>
              </a:ext>
            </a:extLst>
          </p:cNvPr>
          <p:cNvSpPr>
            <a:spLocks noGrp="1"/>
          </p:cNvSpPr>
          <p:nvPr>
            <p:ph type="title" idx="4294967295"/>
          </p:nvPr>
        </p:nvSpPr>
        <p:spPr>
          <a:xfrm>
            <a:off x="297951" y="253764"/>
            <a:ext cx="10515600" cy="573088"/>
          </a:xfrm>
        </p:spPr>
        <p:txBody>
          <a:bodyPr>
            <a:normAutofit/>
          </a:bodyPr>
          <a:lstStyle/>
          <a:p>
            <a:r>
              <a:rPr lang="en-US"/>
              <a:t>California Partnership Academy</a:t>
            </a:r>
          </a:p>
        </p:txBody>
      </p:sp>
      <p:sp>
        <p:nvSpPr>
          <p:cNvPr id="5" name="Text Placeholder 4">
            <a:extLst>
              <a:ext uri="{FF2B5EF4-FFF2-40B4-BE49-F238E27FC236}">
                <a16:creationId xmlns:a16="http://schemas.microsoft.com/office/drawing/2014/main" id="{F69FF1E8-8E8D-4034-A34E-0B1C23215533}"/>
              </a:ext>
            </a:extLst>
          </p:cNvPr>
          <p:cNvSpPr>
            <a:spLocks noGrp="1"/>
          </p:cNvSpPr>
          <p:nvPr>
            <p:ph type="body" sz="quarter" idx="4294967295"/>
          </p:nvPr>
        </p:nvSpPr>
        <p:spPr>
          <a:xfrm>
            <a:off x="5257800" y="4593833"/>
            <a:ext cx="6040437" cy="712787"/>
          </a:xfrm>
          <a:solidFill>
            <a:srgbClr val="F4ECEF"/>
          </a:solidFill>
        </p:spPr>
        <p:txBody>
          <a:bodyPr>
            <a:normAutofit lnSpcReduction="10000"/>
          </a:bodyPr>
          <a:lstStyle/>
          <a:p>
            <a:pPr marL="0" indent="0" algn="ctr">
              <a:buNone/>
            </a:pPr>
            <a:r>
              <a:rPr lang="en-US" sz="1600">
                <a:latin typeface="Tahoma" panose="020B0604030504040204" pitchFamily="34" charset="0"/>
                <a:ea typeface="Tahoma" panose="020B0604030504040204" pitchFamily="34" charset="0"/>
                <a:cs typeface="Tahoma" panose="020B0604030504040204" pitchFamily="34" charset="0"/>
              </a:rPr>
              <a:t>Records are not required to be closed at the end of the year for returning students. However, a student’s eligibility should be verified annually.</a:t>
            </a:r>
          </a:p>
        </p:txBody>
      </p:sp>
      <p:sp>
        <p:nvSpPr>
          <p:cNvPr id="7" name="Rectangle 6">
            <a:extLst>
              <a:ext uri="{FF2B5EF4-FFF2-40B4-BE49-F238E27FC236}">
                <a16:creationId xmlns:a16="http://schemas.microsoft.com/office/drawing/2014/main" id="{4C8AFE66-4C2F-4E69-A923-1D475F9EE181}"/>
              </a:ext>
            </a:extLst>
          </p:cNvPr>
          <p:cNvSpPr/>
          <p:nvPr/>
        </p:nvSpPr>
        <p:spPr>
          <a:xfrm>
            <a:off x="5415058" y="1855599"/>
            <a:ext cx="4023858" cy="400110"/>
          </a:xfrm>
          <a:prstGeom prst="rect">
            <a:avLst/>
          </a:prstGeom>
        </p:spPr>
        <p:txBody>
          <a:bodyPr wrap="none">
            <a:spAutoFit/>
          </a:bodyPr>
          <a:lstStyle/>
          <a:p>
            <a:pPr lvl="0" algn="ctr"/>
            <a:r>
              <a:rPr lang="en-US" sz="2000" b="1">
                <a:solidFill>
                  <a:srgbClr val="FF6600"/>
                </a:solidFill>
                <a:latin typeface="Tahoma" panose="020B0604030504040204" pitchFamily="34" charset="0"/>
                <a:ea typeface="Tahoma" panose="020B0604030504040204" pitchFamily="34" charset="0"/>
                <a:cs typeface="Tahoma" panose="020B0604030504040204" pitchFamily="34" charset="0"/>
              </a:rPr>
              <a:t>Education Program Code: 113</a:t>
            </a:r>
          </a:p>
        </p:txBody>
      </p:sp>
      <p:sp>
        <p:nvSpPr>
          <p:cNvPr id="8" name="Rectangle 7">
            <a:extLst>
              <a:ext uri="{FF2B5EF4-FFF2-40B4-BE49-F238E27FC236}">
                <a16:creationId xmlns:a16="http://schemas.microsoft.com/office/drawing/2014/main" id="{41D3EABF-6875-4BA8-B8C4-75AAC3FD1CE6}"/>
              </a:ext>
            </a:extLst>
          </p:cNvPr>
          <p:cNvSpPr/>
          <p:nvPr/>
        </p:nvSpPr>
        <p:spPr>
          <a:xfrm>
            <a:off x="5202767" y="2460567"/>
            <a:ext cx="6174317" cy="1323439"/>
          </a:xfrm>
          <a:prstGeom prst="rect">
            <a:avLst/>
          </a:prstGeom>
        </p:spPr>
        <p:txBody>
          <a:bodyPr wrap="square">
            <a:spAutoFit/>
          </a:bodyPr>
          <a:lstStyle/>
          <a:p>
            <a:r>
              <a:rPr lang="en-US" sz="1600" b="1">
                <a:latin typeface="Tahoma" panose="020B0604030504040204" pitchFamily="34" charset="0"/>
                <a:ea typeface="Tahoma" panose="020B0604030504040204" pitchFamily="34" charset="0"/>
                <a:cs typeface="Tahoma" panose="020B0604030504040204" pitchFamily="34" charset="0"/>
              </a:rPr>
              <a:t>Program Start Date:  </a:t>
            </a:r>
            <a:r>
              <a:rPr lang="en-US" sz="1600">
                <a:latin typeface="Tahoma" panose="020B0604030504040204" pitchFamily="34" charset="0"/>
                <a:ea typeface="Tahoma" panose="020B0604030504040204" pitchFamily="34" charset="0"/>
                <a:cs typeface="Tahoma" panose="020B0604030504040204" pitchFamily="34" charset="0"/>
              </a:rPr>
              <a:t>First date a student was identified as participating in the program at a school</a:t>
            </a:r>
          </a:p>
          <a:p>
            <a:endParaRPr lang="en-US" sz="1600">
              <a:latin typeface="Tahoma" panose="020B0604030504040204" pitchFamily="34" charset="0"/>
              <a:ea typeface="Tahoma" panose="020B0604030504040204" pitchFamily="34" charset="0"/>
              <a:cs typeface="Tahoma" panose="020B0604030504040204" pitchFamily="34" charset="0"/>
            </a:endParaRPr>
          </a:p>
          <a:p>
            <a:r>
              <a:rPr lang="en-US" sz="1600" b="1">
                <a:latin typeface="Tahoma" panose="020B0604030504040204" pitchFamily="34" charset="0"/>
                <a:ea typeface="Tahoma" panose="020B0604030504040204" pitchFamily="34" charset="0"/>
                <a:cs typeface="Tahoma" panose="020B0604030504040204" pitchFamily="34" charset="0"/>
              </a:rPr>
              <a:t>Program End Date:  </a:t>
            </a:r>
            <a:r>
              <a:rPr lang="en-US" sz="1600">
                <a:latin typeface="Tahoma" panose="020B0604030504040204" pitchFamily="34" charset="0"/>
                <a:ea typeface="Tahoma" panose="020B0604030504040204" pitchFamily="34" charset="0"/>
                <a:cs typeface="Tahoma" panose="020B0604030504040204" pitchFamily="34" charset="0"/>
              </a:rPr>
              <a:t>Date a student ceased to participate in a CPA; or the date the student exited the school</a:t>
            </a:r>
          </a:p>
        </p:txBody>
      </p:sp>
      <p:sp>
        <p:nvSpPr>
          <p:cNvPr id="10" name="Rectangle 9">
            <a:extLst>
              <a:ext uri="{FF2B5EF4-FFF2-40B4-BE49-F238E27FC236}">
                <a16:creationId xmlns:a16="http://schemas.microsoft.com/office/drawing/2014/main" id="{60BE88A2-13FB-4849-B6B3-A011F5A8210B}"/>
              </a:ext>
            </a:extLst>
          </p:cNvPr>
          <p:cNvSpPr/>
          <p:nvPr/>
        </p:nvSpPr>
        <p:spPr>
          <a:xfrm>
            <a:off x="564107" y="904477"/>
            <a:ext cx="10804478" cy="584775"/>
          </a:xfrm>
          <a:prstGeom prst="rect">
            <a:avLst/>
          </a:prstGeom>
        </p:spPr>
        <p:txBody>
          <a:bodyPr wrap="square">
            <a:spAutoFit/>
          </a:bodyPr>
          <a:lstStyle/>
          <a:p>
            <a:r>
              <a:rPr lang="en-US" sz="1600">
                <a:solidFill>
                  <a:srgbClr val="000000"/>
                </a:solidFill>
                <a:latin typeface="Tahoma" panose="020B0604030504040204" pitchFamily="34" charset="0"/>
                <a:ea typeface="Tahoma" panose="020B0604030504040204" pitchFamily="34" charset="0"/>
                <a:cs typeface="Tahoma" panose="020B0604030504040204" pitchFamily="34" charset="0"/>
              </a:rPr>
              <a:t>The CPA model is a three-year program (grades ten-twelve) structured as a school-within-a-school. Academies incorporate integrated academic and career technical education, business partnerships, mentoring, and internships</a:t>
            </a:r>
            <a:endParaRPr lang="en-US" sz="1600">
              <a:latin typeface="Tahoma" panose="020B0604030504040204" pitchFamily="34" charset="0"/>
              <a:ea typeface="Tahoma" panose="020B0604030504040204" pitchFamily="34" charset="0"/>
              <a:cs typeface="Tahoma" panose="020B0604030504040204" pitchFamily="34" charset="0"/>
            </a:endParaRPr>
          </a:p>
        </p:txBody>
      </p:sp>
      <p:grpSp>
        <p:nvGrpSpPr>
          <p:cNvPr id="6" name="Group 5">
            <a:extLst>
              <a:ext uri="{FF2B5EF4-FFF2-40B4-BE49-F238E27FC236}">
                <a16:creationId xmlns:a16="http://schemas.microsoft.com/office/drawing/2014/main" id="{79FE5648-FA5B-4BD2-B183-038CC4CEC04D}"/>
              </a:ext>
            </a:extLst>
          </p:cNvPr>
          <p:cNvGrpSpPr/>
          <p:nvPr/>
        </p:nvGrpSpPr>
        <p:grpSpPr>
          <a:xfrm>
            <a:off x="762000" y="1910160"/>
            <a:ext cx="4023858" cy="4114121"/>
            <a:chOff x="762000" y="1910161"/>
            <a:chExt cx="3464401" cy="3726864"/>
          </a:xfrm>
        </p:grpSpPr>
        <p:pic>
          <p:nvPicPr>
            <p:cNvPr id="2050" name="Picture 2">
              <a:extLst>
                <a:ext uri="{FF2B5EF4-FFF2-40B4-BE49-F238E27FC236}">
                  <a16:creationId xmlns:a16="http://schemas.microsoft.com/office/drawing/2014/main" id="{8DBAFB6B-F331-4374-A01B-E71B18146A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2000" y="1910161"/>
              <a:ext cx="1659232" cy="16587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8" name="Picture 10" descr="In the class">
              <a:extLst>
                <a:ext uri="{FF2B5EF4-FFF2-40B4-BE49-F238E27FC236}">
                  <a16:creationId xmlns:a16="http://schemas.microsoft.com/office/drawing/2014/main" id="{51C5446F-DBAB-4182-8FF3-FFD260787F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689581"/>
              <a:ext cx="3464401" cy="19474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13" descr="Two people standing in a room&#10;&#10;Description automatically generated">
              <a:extLst>
                <a:ext uri="{FF2B5EF4-FFF2-40B4-BE49-F238E27FC236}">
                  <a16:creationId xmlns:a16="http://schemas.microsoft.com/office/drawing/2014/main" id="{4981ED03-BB3A-4369-93B4-0942440B72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7170" y="1924660"/>
              <a:ext cx="1659231" cy="1656639"/>
            </a:xfrm>
            <a:prstGeom prst="rect">
              <a:avLst/>
            </a:prstGeom>
            <a:ln>
              <a:noFill/>
            </a:ln>
            <a:effectLst>
              <a:outerShdw blurRad="292100" dist="139700" dir="2700000" algn="tl" rotWithShape="0">
                <a:srgbClr val="333333">
                  <a:alpha val="65000"/>
                </a:srgbClr>
              </a:outerShdw>
            </a:effectLst>
          </p:spPr>
        </p:pic>
      </p:grpSp>
      <p:sp>
        <p:nvSpPr>
          <p:cNvPr id="4" name="Slide Number Placeholder 3">
            <a:extLst>
              <a:ext uri="{FF2B5EF4-FFF2-40B4-BE49-F238E27FC236}">
                <a16:creationId xmlns:a16="http://schemas.microsoft.com/office/drawing/2014/main" id="{EEBEAEB3-1C2A-3E9B-52FF-B2B74A806DFE}"/>
              </a:ext>
            </a:extLst>
          </p:cNvPr>
          <p:cNvSpPr>
            <a:spLocks noGrp="1"/>
          </p:cNvSpPr>
          <p:nvPr>
            <p:ph type="sldNum" sz="quarter" idx="11"/>
          </p:nvPr>
        </p:nvSpPr>
        <p:spPr/>
        <p:txBody>
          <a:bodyPr/>
          <a:lstStyle/>
          <a:p>
            <a:fld id="{4B73C415-D670-4716-A5EC-CC4D52CA2BAC}" type="slidenum">
              <a:rPr lang="en-US" noProof="0" smtClean="0"/>
              <a:pPr/>
              <a:t>21</a:t>
            </a:fld>
            <a:endParaRPr lang="en-US" noProof="0"/>
          </a:p>
        </p:txBody>
      </p:sp>
    </p:spTree>
    <p:extLst>
      <p:ext uri="{BB962C8B-B14F-4D97-AF65-F5344CB8AC3E}">
        <p14:creationId xmlns:p14="http://schemas.microsoft.com/office/powerpoint/2010/main" val="58345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9161374-8447-4263-BDC1-E5081D71711B}"/>
              </a:ext>
            </a:extLst>
          </p:cNvPr>
          <p:cNvSpPr>
            <a:spLocks noGrp="1"/>
          </p:cNvSpPr>
          <p:nvPr>
            <p:ph type="ftr" sz="quarter" idx="10"/>
          </p:nvPr>
        </p:nvSpPr>
        <p:spPr/>
        <p:txBody>
          <a:bodyPr/>
          <a:lstStyle/>
          <a:p>
            <a:r>
              <a:rPr lang="en-US" noProof="0"/>
              <a:t>EOY 1 Reporting and Certification v1.0 April 21, 2026</a:t>
            </a:r>
          </a:p>
        </p:txBody>
      </p:sp>
      <p:sp>
        <p:nvSpPr>
          <p:cNvPr id="2" name="Title 1">
            <a:extLst>
              <a:ext uri="{FF2B5EF4-FFF2-40B4-BE49-F238E27FC236}">
                <a16:creationId xmlns:a16="http://schemas.microsoft.com/office/drawing/2014/main" id="{BFEE9CC1-B12A-41FD-B4B2-845AEEEAE5FB}"/>
              </a:ext>
            </a:extLst>
          </p:cNvPr>
          <p:cNvSpPr>
            <a:spLocks noGrp="1"/>
          </p:cNvSpPr>
          <p:nvPr>
            <p:ph type="title" idx="4294967295"/>
          </p:nvPr>
        </p:nvSpPr>
        <p:spPr>
          <a:xfrm>
            <a:off x="564107" y="245058"/>
            <a:ext cx="10219765" cy="573088"/>
          </a:xfrm>
        </p:spPr>
        <p:txBody>
          <a:bodyPr>
            <a:normAutofit/>
          </a:bodyPr>
          <a:lstStyle/>
          <a:p>
            <a:r>
              <a:rPr lang="en-US"/>
              <a:t>Opportunity Education Program</a:t>
            </a:r>
          </a:p>
        </p:txBody>
      </p:sp>
      <p:sp>
        <p:nvSpPr>
          <p:cNvPr id="5" name="Text Placeholder 4">
            <a:extLst>
              <a:ext uri="{FF2B5EF4-FFF2-40B4-BE49-F238E27FC236}">
                <a16:creationId xmlns:a16="http://schemas.microsoft.com/office/drawing/2014/main" id="{F69FF1E8-8E8D-4034-A34E-0B1C23215533}"/>
              </a:ext>
            </a:extLst>
          </p:cNvPr>
          <p:cNvSpPr>
            <a:spLocks noGrp="1"/>
          </p:cNvSpPr>
          <p:nvPr>
            <p:ph type="body" sz="quarter" idx="4294967295"/>
          </p:nvPr>
        </p:nvSpPr>
        <p:spPr>
          <a:xfrm>
            <a:off x="4421961" y="4700403"/>
            <a:ext cx="7560039" cy="1033462"/>
          </a:xfrm>
          <a:solidFill>
            <a:srgbClr val="F4ECEF"/>
          </a:solidFill>
          <a:effectLst>
            <a:outerShdw blurRad="63500" algn="ctr" rotWithShape="0">
              <a:prstClr val="black">
                <a:alpha val="40000"/>
              </a:prstClr>
            </a:outerShdw>
          </a:effectLst>
        </p:spPr>
        <p:txBody>
          <a:bodyPr>
            <a:normAutofit fontScale="92500"/>
          </a:bodyPr>
          <a:lstStyle/>
          <a:p>
            <a:pPr marL="0" indent="0" algn="ctr">
              <a:buNone/>
            </a:pPr>
            <a:r>
              <a:rPr lang="en-US" sz="1700">
                <a:solidFill>
                  <a:srgbClr val="000000"/>
                </a:solidFill>
                <a:latin typeface="Tahoma" panose="020B0604030504040204" pitchFamily="34" charset="0"/>
                <a:ea typeface="Tahoma" panose="020B0604030504040204" pitchFamily="34" charset="0"/>
                <a:cs typeface="Tahoma" panose="020B0604030504040204" pitchFamily="34" charset="0"/>
              </a:rPr>
              <a:t>Records are not required to be closed at the end of the year for returning students.</a:t>
            </a:r>
          </a:p>
          <a:p>
            <a:pPr marL="0" indent="0" algn="ctr">
              <a:buNone/>
            </a:pPr>
            <a:r>
              <a:rPr lang="en-US" sz="1700">
                <a:solidFill>
                  <a:srgbClr val="000000"/>
                </a:solidFill>
                <a:latin typeface="Tahoma" panose="020B0604030504040204" pitchFamily="34" charset="0"/>
                <a:ea typeface="Tahoma" panose="020B0604030504040204" pitchFamily="34" charset="0"/>
                <a:cs typeface="Tahoma" panose="020B0604030504040204" pitchFamily="34" charset="0"/>
              </a:rPr>
              <a:t>However, best practice is that this be verified annually, and LEAs can opt to </a:t>
            </a:r>
            <a:r>
              <a:rPr lang="en-US" sz="1600">
                <a:latin typeface="Tahoma" panose="020B0604030504040204" pitchFamily="34" charset="0"/>
                <a:ea typeface="Tahoma" panose="020B0604030504040204" pitchFamily="34" charset="0"/>
                <a:cs typeface="Tahoma" panose="020B0604030504040204" pitchFamily="34" charset="0"/>
              </a:rPr>
              <a:t>close these records annually if it helps to facilitate the reverification process.</a:t>
            </a:r>
          </a:p>
        </p:txBody>
      </p:sp>
      <p:sp>
        <p:nvSpPr>
          <p:cNvPr id="7" name="Rectangle 6">
            <a:extLst>
              <a:ext uri="{FF2B5EF4-FFF2-40B4-BE49-F238E27FC236}">
                <a16:creationId xmlns:a16="http://schemas.microsoft.com/office/drawing/2014/main" id="{4C8AFE66-4C2F-4E69-A923-1D475F9EE181}"/>
              </a:ext>
            </a:extLst>
          </p:cNvPr>
          <p:cNvSpPr/>
          <p:nvPr/>
        </p:nvSpPr>
        <p:spPr>
          <a:xfrm>
            <a:off x="5158204" y="1889739"/>
            <a:ext cx="4023858" cy="400110"/>
          </a:xfrm>
          <a:prstGeom prst="rect">
            <a:avLst/>
          </a:prstGeom>
        </p:spPr>
        <p:txBody>
          <a:bodyPr wrap="none">
            <a:spAutoFit/>
          </a:bodyPr>
          <a:lstStyle/>
          <a:p>
            <a:pPr lvl="0" algn="ctr"/>
            <a:r>
              <a:rPr lang="en-US" sz="2000" b="1">
                <a:solidFill>
                  <a:srgbClr val="FF6600"/>
                </a:solidFill>
                <a:latin typeface="Tahoma" panose="020B0604030504040204" pitchFamily="34" charset="0"/>
                <a:ea typeface="Tahoma" panose="020B0604030504040204" pitchFamily="34" charset="0"/>
                <a:cs typeface="Tahoma" panose="020B0604030504040204" pitchFamily="34" charset="0"/>
              </a:rPr>
              <a:t>Education Program Code: 108</a:t>
            </a:r>
          </a:p>
        </p:txBody>
      </p:sp>
      <p:sp>
        <p:nvSpPr>
          <p:cNvPr id="8" name="Rectangle 7">
            <a:extLst>
              <a:ext uri="{FF2B5EF4-FFF2-40B4-BE49-F238E27FC236}">
                <a16:creationId xmlns:a16="http://schemas.microsoft.com/office/drawing/2014/main" id="{41D3EABF-6875-4BA8-B8C4-75AAC3FD1CE6}"/>
              </a:ext>
            </a:extLst>
          </p:cNvPr>
          <p:cNvSpPr/>
          <p:nvPr/>
        </p:nvSpPr>
        <p:spPr>
          <a:xfrm>
            <a:off x="5194268" y="2452512"/>
            <a:ext cx="6174317" cy="1938992"/>
          </a:xfrm>
          <a:prstGeom prst="rect">
            <a:avLst/>
          </a:prstGeom>
        </p:spPr>
        <p:txBody>
          <a:bodyPr wrap="square">
            <a:spAutoFit/>
          </a:bodyPr>
          <a:lstStyle/>
          <a:p>
            <a:r>
              <a:rPr lang="en-US" sz="2000">
                <a:solidFill>
                  <a:srgbClr val="000000"/>
                </a:solidFill>
                <a:latin typeface="Tahoma" panose="020B0604030504040204" pitchFamily="34" charset="0"/>
                <a:ea typeface="Tahoma" panose="020B0604030504040204" pitchFamily="34" charset="0"/>
                <a:cs typeface="Tahoma" panose="020B0604030504040204" pitchFamily="34" charset="0"/>
              </a:rPr>
              <a:t>Program Start Date:  First date a student was identified as participating in the program at a school</a:t>
            </a:r>
          </a:p>
          <a:p>
            <a:endParaRPr lang="en-US" sz="2000">
              <a:solidFill>
                <a:srgbClr val="000000"/>
              </a:solidFill>
              <a:latin typeface="Tahoma" panose="020B0604030504040204" pitchFamily="34" charset="0"/>
              <a:ea typeface="Tahoma" panose="020B0604030504040204" pitchFamily="34" charset="0"/>
              <a:cs typeface="Tahoma" panose="020B0604030504040204" pitchFamily="34" charset="0"/>
            </a:endParaRPr>
          </a:p>
          <a:p>
            <a:r>
              <a:rPr lang="en-US" sz="2000">
                <a:solidFill>
                  <a:srgbClr val="000000"/>
                </a:solidFill>
                <a:latin typeface="Tahoma" panose="020B0604030504040204" pitchFamily="34" charset="0"/>
                <a:ea typeface="Tahoma" panose="020B0604030504040204" pitchFamily="34" charset="0"/>
                <a:cs typeface="Tahoma" panose="020B0604030504040204" pitchFamily="34" charset="0"/>
              </a:rPr>
              <a:t>Program End Date:  Date a student ceased to participate in the program; or the date the student exited the school</a:t>
            </a:r>
          </a:p>
        </p:txBody>
      </p:sp>
      <p:sp>
        <p:nvSpPr>
          <p:cNvPr id="10" name="Rectangle 9">
            <a:extLst>
              <a:ext uri="{FF2B5EF4-FFF2-40B4-BE49-F238E27FC236}">
                <a16:creationId xmlns:a16="http://schemas.microsoft.com/office/drawing/2014/main" id="{60BE88A2-13FB-4849-B6B3-A011F5A8210B}"/>
              </a:ext>
            </a:extLst>
          </p:cNvPr>
          <p:cNvSpPr/>
          <p:nvPr/>
        </p:nvSpPr>
        <p:spPr>
          <a:xfrm>
            <a:off x="564107" y="791647"/>
            <a:ext cx="10804478" cy="1323439"/>
          </a:xfrm>
          <a:prstGeom prst="rect">
            <a:avLst/>
          </a:prstGeom>
        </p:spPr>
        <p:txBody>
          <a:bodyPr wrap="square">
            <a:spAutoFit/>
          </a:bodyPr>
          <a:lstStyle/>
          <a:p>
            <a:r>
              <a:rPr lang="en-US" sz="2000">
                <a:solidFill>
                  <a:srgbClr val="000000"/>
                </a:solidFill>
                <a:latin typeface="Tahoma" panose="020B0604030504040204" pitchFamily="34" charset="0"/>
                <a:ea typeface="Tahoma" panose="020B0604030504040204" pitchFamily="34" charset="0"/>
                <a:cs typeface="Tahoma" panose="020B0604030504040204" pitchFamily="34" charset="0"/>
              </a:rPr>
              <a:t>Opportunity Education schools, classes, and programs provide additional support for students who are habitually truant from instruction, irregular in attendance, insubordinate, disorderly while in attendance, or unsuccessful academically. They are operated either by school districts or county offices of education</a:t>
            </a:r>
            <a:r>
              <a:rPr lang="en-US" sz="1600">
                <a:solidFill>
                  <a:srgbClr val="000000"/>
                </a:solidFill>
                <a:latin typeface="Tahoma" panose="020B0604030504040204" pitchFamily="34" charset="0"/>
                <a:ea typeface="Tahoma" panose="020B0604030504040204" pitchFamily="34" charset="0"/>
                <a:cs typeface="Tahoma" panose="020B0604030504040204" pitchFamily="34" charset="0"/>
              </a:rPr>
              <a:t>. </a:t>
            </a:r>
            <a:endParaRPr lang="en-US" sz="1600">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A person standing in front of a brick wall&#10;&#10;Description automatically generated">
            <a:extLst>
              <a:ext uri="{FF2B5EF4-FFF2-40B4-BE49-F238E27FC236}">
                <a16:creationId xmlns:a16="http://schemas.microsoft.com/office/drawing/2014/main" id="{21338F70-C0C7-48F8-A438-4CA1ADA67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473" y="2243682"/>
            <a:ext cx="3404083" cy="340408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Slide Number Placeholder 3">
            <a:extLst>
              <a:ext uri="{FF2B5EF4-FFF2-40B4-BE49-F238E27FC236}">
                <a16:creationId xmlns:a16="http://schemas.microsoft.com/office/drawing/2014/main" id="{B052B82F-9B77-F1F4-B6F0-FAD9C4B44C12}"/>
              </a:ext>
            </a:extLst>
          </p:cNvPr>
          <p:cNvSpPr>
            <a:spLocks noGrp="1"/>
          </p:cNvSpPr>
          <p:nvPr>
            <p:ph type="sldNum" sz="quarter" idx="11"/>
          </p:nvPr>
        </p:nvSpPr>
        <p:spPr/>
        <p:txBody>
          <a:bodyPr/>
          <a:lstStyle/>
          <a:p>
            <a:fld id="{4B73C415-D670-4716-A5EC-CC4D52CA2BAC}" type="slidenum">
              <a:rPr lang="en-US" noProof="0" smtClean="0"/>
              <a:pPr/>
              <a:t>22</a:t>
            </a:fld>
            <a:endParaRPr lang="en-US" noProof="0"/>
          </a:p>
        </p:txBody>
      </p:sp>
    </p:spTree>
    <p:extLst>
      <p:ext uri="{BB962C8B-B14F-4D97-AF65-F5344CB8AC3E}">
        <p14:creationId xmlns:p14="http://schemas.microsoft.com/office/powerpoint/2010/main" val="12441134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AD36F-EC63-6828-1E42-A59E4053FAF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7E72AF-FE09-8813-ED07-0559496CF55C}"/>
              </a:ext>
            </a:extLst>
          </p:cNvPr>
          <p:cNvSpPr>
            <a:spLocks noGrp="1"/>
          </p:cNvSpPr>
          <p:nvPr>
            <p:ph type="title"/>
          </p:nvPr>
        </p:nvSpPr>
        <p:spPr/>
        <p:txBody>
          <a:bodyPr>
            <a:normAutofit fontScale="90000"/>
          </a:bodyPr>
          <a:lstStyle/>
          <a:p>
            <a:r>
              <a:rPr lang="en-US"/>
              <a:t>Homeless Students</a:t>
            </a:r>
          </a:p>
        </p:txBody>
      </p:sp>
      <p:sp>
        <p:nvSpPr>
          <p:cNvPr id="2" name="Footer Placeholder 1">
            <a:extLst>
              <a:ext uri="{FF2B5EF4-FFF2-40B4-BE49-F238E27FC236}">
                <a16:creationId xmlns:a16="http://schemas.microsoft.com/office/drawing/2014/main" id="{CB11DDE7-EE1A-0DB8-BD04-8C935C6D94B4}"/>
              </a:ext>
            </a:extLst>
          </p:cNvPr>
          <p:cNvSpPr>
            <a:spLocks noGrp="1"/>
          </p:cNvSpPr>
          <p:nvPr>
            <p:ph type="ftr" sz="quarter" idx="10"/>
          </p:nvPr>
        </p:nvSpPr>
        <p:spPr/>
        <p:txBody>
          <a:bodyPr/>
          <a:lstStyle/>
          <a:p>
            <a:r>
              <a:rPr lang="en-US" noProof="0"/>
              <a:t>EOY 1 Reporting and Certification v1.0 April 21, 2026</a:t>
            </a:r>
          </a:p>
        </p:txBody>
      </p:sp>
      <p:sp>
        <p:nvSpPr>
          <p:cNvPr id="6" name="TextBox 5">
            <a:extLst>
              <a:ext uri="{FF2B5EF4-FFF2-40B4-BE49-F238E27FC236}">
                <a16:creationId xmlns:a16="http://schemas.microsoft.com/office/drawing/2014/main" id="{2E833C98-07DB-19FF-EC96-42D218D4A22D}"/>
              </a:ext>
            </a:extLst>
          </p:cNvPr>
          <p:cNvSpPr txBox="1"/>
          <p:nvPr/>
        </p:nvSpPr>
        <p:spPr>
          <a:xfrm>
            <a:off x="432001" y="1281770"/>
            <a:ext cx="5188512" cy="4239622"/>
          </a:xfrm>
          <a:prstGeom prst="rect">
            <a:avLst/>
          </a:prstGeom>
          <a:gradFill>
            <a:gsLst>
              <a:gs pos="0">
                <a:schemeClr val="accent1">
                  <a:lumMod val="5000"/>
                  <a:lumOff val="95000"/>
                </a:schemeClr>
              </a:gs>
              <a:gs pos="56000">
                <a:srgbClr val="FBFCFC">
                  <a:alpha val="4000"/>
                </a:srgbClr>
              </a:gs>
              <a:gs pos="77000">
                <a:srgbClr val="FBFCFC">
                  <a:alpha val="0"/>
                </a:srgbClr>
              </a:gs>
              <a:gs pos="91000">
                <a:srgbClr val="FBFCFC">
                  <a:alpha val="0"/>
                </a:srgbClr>
              </a:gs>
            </a:gsLst>
            <a:lin ang="21594000" scaled="0"/>
          </a:gradFill>
        </p:spPr>
        <p:txBody>
          <a:bodyPr wrap="square" lIns="60960" tIns="30480" rIns="60960" bIns="30480" anchor="t">
            <a:spAutoFit/>
          </a:bodyPr>
          <a:lstStyle/>
          <a:p>
            <a:pPr marL="266713" indent="-266713" defTabSz="609630">
              <a:lnSpc>
                <a:spcPct val="90000"/>
              </a:lnSpc>
              <a:spcBef>
                <a:spcPts val="1000"/>
              </a:spcBef>
              <a:spcAft>
                <a:spcPts val="500"/>
              </a:spcAft>
              <a:buClr>
                <a:srgbClr val="4F81BD"/>
              </a:buClr>
              <a:buFont typeface="Arial" panose="020B0604020202020204" pitchFamily="34" charset="0"/>
              <a:buChar char="○"/>
              <a:defRPr/>
            </a:pPr>
            <a:r>
              <a:rPr lang="en-US" sz="2000">
                <a:solidFill>
                  <a:srgbClr val="1F497D"/>
                </a:solidFill>
              </a:rPr>
              <a:t>CALPADS administrators should coordinate with their local homeless liaisons to identify homeless students</a:t>
            </a:r>
          </a:p>
          <a:p>
            <a:pPr marL="266713" indent="-266713" defTabSz="609630">
              <a:lnSpc>
                <a:spcPct val="90000"/>
              </a:lnSpc>
              <a:spcBef>
                <a:spcPts val="1000"/>
              </a:spcBef>
              <a:spcAft>
                <a:spcPts val="500"/>
              </a:spcAft>
              <a:buClr>
                <a:srgbClr val="4F81BD"/>
              </a:buClr>
              <a:buFont typeface="Arial" panose="020B0604020202020204" pitchFamily="34" charset="0"/>
              <a:buChar char="○"/>
              <a:defRPr/>
            </a:pPr>
            <a:r>
              <a:rPr lang="en-US" sz="2000">
                <a:solidFill>
                  <a:srgbClr val="000000"/>
                </a:solidFill>
                <a:ea typeface="Calibri"/>
                <a:cs typeface="Calibri"/>
              </a:rPr>
              <a:t>LEAs should submit a Student Program (SPRG) record reflecting an Education Program Code of 191 – </a:t>
            </a:r>
            <a:r>
              <a:rPr lang="en-US" sz="2000" i="1">
                <a:solidFill>
                  <a:srgbClr val="000000"/>
                </a:solidFill>
                <a:ea typeface="Calibri"/>
                <a:cs typeface="Calibri"/>
              </a:rPr>
              <a:t>Homeless Program</a:t>
            </a:r>
            <a:endParaRPr lang="en-US" sz="2000">
              <a:solidFill>
                <a:srgbClr val="1F497D"/>
              </a:solidFill>
              <a:ea typeface="Calibri"/>
              <a:cs typeface="Calibri"/>
            </a:endParaRPr>
          </a:p>
          <a:p>
            <a:pPr marL="266713" indent="-266713" defTabSz="609630">
              <a:lnSpc>
                <a:spcPct val="90000"/>
              </a:lnSpc>
              <a:spcBef>
                <a:spcPts val="1000"/>
              </a:spcBef>
              <a:spcAft>
                <a:spcPts val="500"/>
              </a:spcAft>
              <a:buClr>
                <a:srgbClr val="4F81BD"/>
              </a:buClr>
              <a:buFont typeface="Arial" panose="020B0604020202020204" pitchFamily="34" charset="0"/>
              <a:buChar char="○"/>
              <a:defRPr/>
            </a:pPr>
            <a:r>
              <a:rPr lang="en-US" sz="2000">
                <a:solidFill>
                  <a:srgbClr val="1F497D"/>
                </a:solidFill>
              </a:rPr>
              <a:t>EOY cumulative homeless counts are the basis for federal funding</a:t>
            </a:r>
          </a:p>
          <a:p>
            <a:pPr marL="266713" indent="-266713" defTabSz="609630">
              <a:lnSpc>
                <a:spcPct val="90000"/>
              </a:lnSpc>
              <a:spcBef>
                <a:spcPts val="1000"/>
              </a:spcBef>
              <a:spcAft>
                <a:spcPts val="500"/>
              </a:spcAft>
              <a:buClr>
                <a:srgbClr val="4F81BD"/>
              </a:buClr>
              <a:buFont typeface="Arial" panose="020B0604020202020204" pitchFamily="34" charset="0"/>
              <a:buChar char="○"/>
              <a:defRPr/>
            </a:pPr>
            <a:r>
              <a:rPr lang="en-US" sz="2000">
                <a:solidFill>
                  <a:prstClr val="black"/>
                </a:solidFill>
              </a:rPr>
              <a:t>Update your data in CALPADS as frequently as possible to help county and state liaisons better plan and provide support to districts experiencing significant increases in homeless student enrollment</a:t>
            </a:r>
            <a:endParaRPr lang="en-US" sz="2000">
              <a:solidFill>
                <a:prstClr val="black"/>
              </a:solidFill>
              <a:ea typeface="Calibri"/>
              <a:cs typeface="Calibri"/>
            </a:endParaRPr>
          </a:p>
        </p:txBody>
      </p:sp>
      <p:grpSp>
        <p:nvGrpSpPr>
          <p:cNvPr id="11" name="Group 10" descr="Picture of a Homless kid">
            <a:extLst>
              <a:ext uri="{FF2B5EF4-FFF2-40B4-BE49-F238E27FC236}">
                <a16:creationId xmlns:a16="http://schemas.microsoft.com/office/drawing/2014/main" id="{F1991170-725B-8A69-BFC9-701D29703280}"/>
              </a:ext>
            </a:extLst>
          </p:cNvPr>
          <p:cNvGrpSpPr/>
          <p:nvPr/>
        </p:nvGrpSpPr>
        <p:grpSpPr>
          <a:xfrm>
            <a:off x="6223201" y="779447"/>
            <a:ext cx="4869311" cy="5534091"/>
            <a:chOff x="5904000" y="0"/>
            <a:chExt cx="6288000" cy="6365363"/>
          </a:xfrm>
        </p:grpSpPr>
        <p:pic>
          <p:nvPicPr>
            <p:cNvPr id="8" name="Picture 7">
              <a:extLst>
                <a:ext uri="{FF2B5EF4-FFF2-40B4-BE49-F238E27FC236}">
                  <a16:creationId xmlns:a16="http://schemas.microsoft.com/office/drawing/2014/main" id="{1C3FF1AA-778E-6CB7-C502-7979551E389B}"/>
                </a:ext>
              </a:extLst>
            </p:cNvPr>
            <p:cNvPicPr>
              <a:picLocks noChangeAspect="1"/>
            </p:cNvPicPr>
            <p:nvPr/>
          </p:nvPicPr>
          <p:blipFill>
            <a:blip r:embed="rId3"/>
            <a:stretch>
              <a:fillRect/>
            </a:stretch>
          </p:blipFill>
          <p:spPr>
            <a:xfrm>
              <a:off x="5904000" y="0"/>
              <a:ext cx="6288000" cy="6365363"/>
            </a:xfrm>
            <a:prstGeom prst="rect">
              <a:avLst/>
            </a:prstGeom>
            <a:solidFill>
              <a:schemeClr val="bg1"/>
            </a:solidFill>
            <a:effectLst>
              <a:softEdge rad="0"/>
            </a:effectLst>
          </p:spPr>
        </p:pic>
        <p:sp>
          <p:nvSpPr>
            <p:cNvPr id="10" name="Rectangle 9">
              <a:extLst>
                <a:ext uri="{FF2B5EF4-FFF2-40B4-BE49-F238E27FC236}">
                  <a16:creationId xmlns:a16="http://schemas.microsoft.com/office/drawing/2014/main" id="{2A5086B7-01BD-F798-F823-DFE984F1F9FE}"/>
                </a:ext>
              </a:extLst>
            </p:cNvPr>
            <p:cNvSpPr/>
            <p:nvPr/>
          </p:nvSpPr>
          <p:spPr>
            <a:xfrm>
              <a:off x="5904000" y="0"/>
              <a:ext cx="2875548" cy="6365362"/>
            </a:xfrm>
            <a:prstGeom prst="rect">
              <a:avLst/>
            </a:prstGeom>
            <a:gradFill>
              <a:gsLst>
                <a:gs pos="0">
                  <a:schemeClr val="accent1">
                    <a:lumMod val="5000"/>
                    <a:lumOff val="95000"/>
                  </a:schemeClr>
                </a:gs>
                <a:gs pos="66000">
                  <a:srgbClr val="FBFCFC">
                    <a:alpha val="4000"/>
                  </a:srgbClr>
                </a:gs>
                <a:gs pos="78000">
                  <a:srgbClr val="FBFCFC">
                    <a:alpha val="0"/>
                  </a:srgbClr>
                </a:gs>
                <a:gs pos="94000">
                  <a:srgbClr val="FBFCFC">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a:solidFill>
                  <a:prstClr val="white"/>
                </a:solidFill>
                <a:latin typeface="Calibri"/>
              </a:endParaRPr>
            </a:p>
          </p:txBody>
        </p:sp>
      </p:grpSp>
      <p:sp>
        <p:nvSpPr>
          <p:cNvPr id="3" name="Slide Number Placeholder 2">
            <a:extLst>
              <a:ext uri="{FF2B5EF4-FFF2-40B4-BE49-F238E27FC236}">
                <a16:creationId xmlns:a16="http://schemas.microsoft.com/office/drawing/2014/main" id="{7194604B-E039-CBA2-225B-2E96D0FBA6F7}"/>
              </a:ext>
            </a:extLst>
          </p:cNvPr>
          <p:cNvSpPr>
            <a:spLocks noGrp="1"/>
          </p:cNvSpPr>
          <p:nvPr>
            <p:ph type="sldNum" sz="quarter" idx="11"/>
          </p:nvPr>
        </p:nvSpPr>
        <p:spPr/>
        <p:txBody>
          <a:bodyPr/>
          <a:lstStyle/>
          <a:p>
            <a:fld id="{4B73C415-D670-4716-A5EC-CC4D52CA2BAC}" type="slidenum">
              <a:rPr lang="en-US" noProof="0" smtClean="0"/>
              <a:pPr/>
              <a:t>23</a:t>
            </a:fld>
            <a:endParaRPr lang="en-US" noProof="0"/>
          </a:p>
        </p:txBody>
      </p:sp>
    </p:spTree>
    <p:extLst>
      <p:ext uri="{BB962C8B-B14F-4D97-AF65-F5344CB8AC3E}">
        <p14:creationId xmlns:p14="http://schemas.microsoft.com/office/powerpoint/2010/main" val="23365033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0F650-6E09-1C27-C64A-62AB21501C0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C86C7C3-6362-D477-5B32-FE582A068ECD}"/>
              </a:ext>
            </a:extLst>
          </p:cNvPr>
          <p:cNvSpPr>
            <a:spLocks noGrp="1"/>
          </p:cNvSpPr>
          <p:nvPr>
            <p:ph type="title"/>
          </p:nvPr>
        </p:nvSpPr>
        <p:spPr/>
        <p:txBody>
          <a:bodyPr/>
          <a:lstStyle/>
          <a:p>
            <a:r>
              <a:rPr lang="en-US"/>
              <a:t>Required Annual Closure of Homeless Records </a:t>
            </a:r>
          </a:p>
        </p:txBody>
      </p:sp>
      <p:sp>
        <p:nvSpPr>
          <p:cNvPr id="6" name="Footer Placeholder 5">
            <a:extLst>
              <a:ext uri="{FF2B5EF4-FFF2-40B4-BE49-F238E27FC236}">
                <a16:creationId xmlns:a16="http://schemas.microsoft.com/office/drawing/2014/main" id="{2CECE3C8-0CF2-AC46-13BD-8C36CDC81B3D}"/>
              </a:ext>
            </a:extLst>
          </p:cNvPr>
          <p:cNvSpPr>
            <a:spLocks noGrp="1"/>
          </p:cNvSpPr>
          <p:nvPr>
            <p:ph type="ftr" sz="quarter" idx="10"/>
          </p:nvPr>
        </p:nvSpPr>
        <p:spPr/>
        <p:txBody>
          <a:bodyPr/>
          <a:lstStyle/>
          <a:p>
            <a:r>
              <a:rPr lang="en-US" noProof="0"/>
              <a:t>EOY 1 Reporting and Certification v1.0 April 21, 2026</a:t>
            </a:r>
          </a:p>
        </p:txBody>
      </p:sp>
      <p:graphicFrame>
        <p:nvGraphicFramePr>
          <p:cNvPr id="3" name="Table 2">
            <a:extLst>
              <a:ext uri="{FF2B5EF4-FFF2-40B4-BE49-F238E27FC236}">
                <a16:creationId xmlns:a16="http://schemas.microsoft.com/office/drawing/2014/main" id="{0ED1EE1A-8141-7699-AE11-10DC7592FE94}"/>
              </a:ext>
            </a:extLst>
          </p:cNvPr>
          <p:cNvGraphicFramePr>
            <a:graphicFrameLocks noGrp="1"/>
          </p:cNvGraphicFramePr>
          <p:nvPr/>
        </p:nvGraphicFramePr>
        <p:xfrm>
          <a:off x="547947" y="1163192"/>
          <a:ext cx="11006743" cy="4189593"/>
        </p:xfrm>
        <a:graphic>
          <a:graphicData uri="http://schemas.openxmlformats.org/drawingml/2006/table">
            <a:tbl>
              <a:tblPr firstRow="1" bandRow="1"/>
              <a:tblGrid>
                <a:gridCol w="1926369">
                  <a:extLst>
                    <a:ext uri="{9D8B030D-6E8A-4147-A177-3AD203B41FA5}">
                      <a16:colId xmlns:a16="http://schemas.microsoft.com/office/drawing/2014/main" val="2294157732"/>
                    </a:ext>
                  </a:extLst>
                </a:gridCol>
                <a:gridCol w="2264793">
                  <a:extLst>
                    <a:ext uri="{9D8B030D-6E8A-4147-A177-3AD203B41FA5}">
                      <a16:colId xmlns:a16="http://schemas.microsoft.com/office/drawing/2014/main" val="2256284583"/>
                    </a:ext>
                  </a:extLst>
                </a:gridCol>
                <a:gridCol w="2222513">
                  <a:extLst>
                    <a:ext uri="{9D8B030D-6E8A-4147-A177-3AD203B41FA5}">
                      <a16:colId xmlns:a16="http://schemas.microsoft.com/office/drawing/2014/main" val="3256963799"/>
                    </a:ext>
                  </a:extLst>
                </a:gridCol>
                <a:gridCol w="3036864">
                  <a:extLst>
                    <a:ext uri="{9D8B030D-6E8A-4147-A177-3AD203B41FA5}">
                      <a16:colId xmlns:a16="http://schemas.microsoft.com/office/drawing/2014/main" val="2612980099"/>
                    </a:ext>
                  </a:extLst>
                </a:gridCol>
                <a:gridCol w="1556204">
                  <a:extLst>
                    <a:ext uri="{9D8B030D-6E8A-4147-A177-3AD203B41FA5}">
                      <a16:colId xmlns:a16="http://schemas.microsoft.com/office/drawing/2014/main" val="3350907636"/>
                    </a:ext>
                  </a:extLst>
                </a:gridCol>
              </a:tblGrid>
              <a:tr h="502394">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algn="ctr" fontAlgn="ctr">
                        <a:buNone/>
                      </a:pPr>
                      <a:r>
                        <a:rPr lang="en-US" sz="1300" u="none" strike="noStrike">
                          <a:effectLst/>
                        </a:rPr>
                        <a:t>Scenario</a:t>
                      </a:r>
                      <a:endParaRPr lang="en-US" sz="1300" b="1" i="0" u="none" strike="noStrike">
                        <a:solidFill>
                          <a:srgbClr val="000000"/>
                        </a:solidFill>
                        <a:effectLst/>
                        <a:latin typeface="Cambria" panose="02040503050406030204" pitchFamily="18" charset="0"/>
                      </a:endParaRPr>
                    </a:p>
                  </a:txBody>
                  <a:tcPr marL="2683" marR="2683" marT="2683" marB="0" anchor="ctr">
                    <a:lnL w="12700" cmpd="sng">
                      <a:solidFill>
                        <a:srgbClr val="555FAD"/>
                      </a:solidFill>
                    </a:lnL>
                    <a:lnR>
                      <a:noFill/>
                    </a:lnR>
                    <a:lnT w="12700" cmpd="sng">
                      <a:solidFill>
                        <a:srgbClr val="555FAD"/>
                      </a:solidFill>
                    </a:lnT>
                    <a:lnB w="12700" cmpd="sng">
                      <a:solidFill>
                        <a:srgbClr val="555FAD"/>
                      </a:solidFill>
                    </a:lnB>
                    <a:lnTlToBr w="12700" cmpd="sng">
                      <a:noFill/>
                      <a:prstDash val="solid"/>
                    </a:lnTlToBr>
                    <a:lnBlToTr w="12700" cmpd="sng">
                      <a:noFill/>
                      <a:prstDash val="solid"/>
                    </a:lnBlToTr>
                    <a:solidFill>
                      <a:srgbClr val="555FAD"/>
                    </a:solidFill>
                  </a:tcPr>
                </a:tc>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algn="ctr" fontAlgn="ctr">
                        <a:buNone/>
                      </a:pPr>
                      <a:r>
                        <a:rPr lang="en-US" sz="1300" u="none" strike="noStrike">
                          <a:effectLst/>
                        </a:rPr>
                        <a:t>Record Condition</a:t>
                      </a:r>
                      <a:endParaRPr lang="en-US" sz="1300" b="1" i="0" u="none" strike="noStrike">
                        <a:solidFill>
                          <a:srgbClr val="000000"/>
                        </a:solidFill>
                        <a:effectLst/>
                        <a:latin typeface="Cambria" panose="02040503050406030204" pitchFamily="18" charset="0"/>
                      </a:endParaRPr>
                    </a:p>
                  </a:txBody>
                  <a:tcPr marL="2683" marR="2683" marT="2683" marB="0" anchor="ctr">
                    <a:lnL>
                      <a:noFill/>
                    </a:lnL>
                    <a:lnR>
                      <a:noFill/>
                    </a:lnR>
                    <a:lnT w="12700" cmpd="sng">
                      <a:solidFill>
                        <a:srgbClr val="555FAD"/>
                      </a:solidFill>
                    </a:lnT>
                    <a:lnB w="12700" cmpd="sng">
                      <a:solidFill>
                        <a:srgbClr val="555FAD"/>
                      </a:solidFill>
                    </a:lnB>
                    <a:lnTlToBr w="12700" cmpd="sng">
                      <a:noFill/>
                      <a:prstDash val="solid"/>
                    </a:lnTlToBr>
                    <a:lnBlToTr w="12700" cmpd="sng">
                      <a:noFill/>
                      <a:prstDash val="solid"/>
                    </a:lnBlToTr>
                    <a:solidFill>
                      <a:srgbClr val="555FAD"/>
                    </a:solidFill>
                  </a:tcPr>
                </a:tc>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algn="ctr" fontAlgn="ctr">
                        <a:buNone/>
                      </a:pPr>
                      <a:r>
                        <a:rPr lang="en-US" sz="1300" u="none" strike="noStrike">
                          <a:effectLst/>
                        </a:rPr>
                        <a:t>System Behavior / Requirement</a:t>
                      </a:r>
                      <a:endParaRPr lang="en-US" sz="1300" b="1" i="0" u="none" strike="noStrike">
                        <a:solidFill>
                          <a:srgbClr val="000000"/>
                        </a:solidFill>
                        <a:effectLst/>
                        <a:latin typeface="Cambria" panose="02040503050406030204" pitchFamily="18" charset="0"/>
                      </a:endParaRPr>
                    </a:p>
                  </a:txBody>
                  <a:tcPr marL="2683" marR="2683" marT="2683" marB="0" anchor="ctr">
                    <a:lnL>
                      <a:noFill/>
                    </a:lnL>
                    <a:lnR>
                      <a:noFill/>
                    </a:lnR>
                    <a:lnT w="12700" cmpd="sng">
                      <a:solidFill>
                        <a:srgbClr val="555FAD"/>
                      </a:solidFill>
                    </a:lnT>
                    <a:lnB w="12700" cmpd="sng">
                      <a:solidFill>
                        <a:srgbClr val="555FAD"/>
                      </a:solidFill>
                    </a:lnB>
                    <a:lnTlToBr w="12700" cmpd="sng">
                      <a:noFill/>
                      <a:prstDash val="solid"/>
                    </a:lnTlToBr>
                    <a:lnBlToTr w="12700" cmpd="sng">
                      <a:noFill/>
                      <a:prstDash val="solid"/>
                    </a:lnBlToTr>
                    <a:solidFill>
                      <a:srgbClr val="555FAD"/>
                    </a:solidFill>
                  </a:tcPr>
                </a:tc>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algn="ctr" fontAlgn="ctr">
                        <a:buNone/>
                      </a:pPr>
                      <a:r>
                        <a:rPr lang="en-US" sz="1300" u="none" strike="noStrike">
                          <a:effectLst/>
                        </a:rPr>
                        <a:t>Action Required by LEA</a:t>
                      </a:r>
                      <a:endParaRPr lang="en-US" sz="1300" b="1" i="0" u="none" strike="noStrike">
                        <a:solidFill>
                          <a:srgbClr val="000000"/>
                        </a:solidFill>
                        <a:effectLst/>
                        <a:latin typeface="Cambria" panose="02040503050406030204" pitchFamily="18" charset="0"/>
                      </a:endParaRPr>
                    </a:p>
                  </a:txBody>
                  <a:tcPr marL="2683" marR="2683" marT="2683" marB="0" anchor="ctr">
                    <a:lnL>
                      <a:noFill/>
                    </a:lnL>
                    <a:lnR>
                      <a:noFill/>
                    </a:lnR>
                    <a:lnT w="12700" cmpd="sng">
                      <a:solidFill>
                        <a:srgbClr val="555FAD"/>
                      </a:solidFill>
                    </a:lnT>
                    <a:lnB w="12700" cmpd="sng">
                      <a:solidFill>
                        <a:srgbClr val="555FAD"/>
                      </a:solidFill>
                    </a:lnB>
                    <a:lnTlToBr w="12700" cmpd="sng">
                      <a:noFill/>
                      <a:prstDash val="solid"/>
                    </a:lnTlToBr>
                    <a:lnBlToTr w="12700" cmpd="sng">
                      <a:noFill/>
                      <a:prstDash val="solid"/>
                    </a:lnBlToTr>
                    <a:solidFill>
                      <a:srgbClr val="555FAD"/>
                    </a:solidFill>
                  </a:tcPr>
                </a:tc>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algn="ctr" fontAlgn="ctr">
                        <a:buNone/>
                      </a:pPr>
                      <a:r>
                        <a:rPr lang="en-US" sz="1300" u="none" strike="noStrike">
                          <a:effectLst/>
                        </a:rPr>
                        <a:t>Error Code</a:t>
                      </a:r>
                      <a:endParaRPr lang="en-US" sz="1300" b="1" i="0" u="none" strike="noStrike">
                        <a:solidFill>
                          <a:srgbClr val="000000"/>
                        </a:solidFill>
                        <a:effectLst/>
                        <a:latin typeface="Cambria" panose="02040503050406030204" pitchFamily="18" charset="0"/>
                      </a:endParaRPr>
                    </a:p>
                  </a:txBody>
                  <a:tcPr marL="2683" marR="2683" marT="2683" marB="0" anchor="ctr">
                    <a:lnL>
                      <a:noFill/>
                    </a:lnL>
                    <a:lnR w="12700" cmpd="sng">
                      <a:solidFill>
                        <a:srgbClr val="555FAD"/>
                      </a:solidFill>
                    </a:lnR>
                    <a:lnT w="12700" cmpd="sng">
                      <a:solidFill>
                        <a:srgbClr val="555FAD"/>
                      </a:solidFill>
                    </a:lnT>
                    <a:lnB w="12700" cmpd="sng">
                      <a:solidFill>
                        <a:srgbClr val="555FAD"/>
                      </a:solidFill>
                    </a:lnB>
                    <a:lnTlToBr w="12700" cmpd="sng">
                      <a:noFill/>
                      <a:prstDash val="solid"/>
                    </a:lnTlToBr>
                    <a:lnBlToTr w="12700" cmpd="sng">
                      <a:noFill/>
                      <a:prstDash val="solid"/>
                    </a:lnBlToTr>
                    <a:solidFill>
                      <a:srgbClr val="555FAD"/>
                    </a:solidFill>
                  </a:tcPr>
                </a:tc>
                <a:extLst>
                  <a:ext uri="{0D108BD9-81ED-4DB2-BD59-A6C34878D82A}">
                    <a16:rowId xmlns:a16="http://schemas.microsoft.com/office/drawing/2014/main" val="721359602"/>
                  </a:ext>
                </a:extLst>
              </a:tr>
              <a:tr h="1404763">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lvl="0" algn="l">
                        <a:buNone/>
                      </a:pPr>
                      <a:r>
                        <a:rPr lang="en-US" sz="1300" b="0" i="0" u="none" strike="noStrike" noProof="0">
                          <a:solidFill>
                            <a:srgbClr val="000000"/>
                          </a:solidFill>
                          <a:effectLst/>
                          <a:latin typeface="Tahoma"/>
                          <a:ea typeface="Tahoma"/>
                          <a:cs typeface="Tahoma"/>
                        </a:rPr>
                        <a:t>Student Homeless Across School Years</a:t>
                      </a:r>
                      <a:endParaRPr lang="en-US" sz="1200"/>
                    </a:p>
                  </a:txBody>
                  <a:tcPr marL="2683" marR="2683" marT="2683" marB="0" anchor="ctr">
                    <a:lnL w="12700" cmpd="sng">
                      <a:solidFill>
                        <a:srgbClr val="555FAD"/>
                      </a:solidFill>
                    </a:lnL>
                    <a:lnR>
                      <a:noFill/>
                    </a:lnR>
                    <a:lnT w="12700" cmpd="sng">
                      <a:solidFill>
                        <a:srgbClr val="555FAD"/>
                      </a:solidFill>
                    </a:lnT>
                    <a:lnB w="12700" cmpd="sng">
                      <a:solidFill>
                        <a:srgbClr val="555FAD"/>
                      </a:solidFill>
                    </a:lnB>
                    <a:lnTlToBr w="12700" cmpd="sng">
                      <a:noFill/>
                      <a:prstDash val="solid"/>
                    </a:lnTlToBr>
                    <a:lnBlToTr w="12700" cmpd="sng">
                      <a:noFill/>
                      <a:prstDash val="solid"/>
                    </a:lnBlToTr>
                    <a:solidFill>
                      <a:srgbClr val="555FAD">
                        <a:tint val="20000"/>
                      </a:srgbClr>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l" fontAlgn="ctr">
                        <a:buNone/>
                      </a:pPr>
                      <a:r>
                        <a:rPr lang="en-US" sz="1300" u="none" strike="noStrike">
                          <a:effectLst/>
                        </a:rPr>
                        <a:t>Homeless record has a start date before 7/1/25, no exit date, and the student is </a:t>
                      </a:r>
                      <a:r>
                        <a:rPr lang="en-US" sz="1300" b="1" u="none" strike="noStrike">
                          <a:effectLst/>
                        </a:rPr>
                        <a:t>still enrolled in the LEA</a:t>
                      </a:r>
                      <a:r>
                        <a:rPr lang="en-US" sz="1300" u="none" strike="noStrike">
                          <a:effectLst/>
                        </a:rPr>
                        <a:t>.</a:t>
                      </a:r>
                      <a:endParaRPr lang="en-US" sz="1300" b="0" i="0" u="none" strike="noStrike">
                        <a:solidFill>
                          <a:srgbClr val="000000"/>
                        </a:solidFill>
                        <a:effectLst/>
                        <a:latin typeface="Cambria" panose="02040503050406030204" pitchFamily="18" charset="0"/>
                      </a:endParaRPr>
                    </a:p>
                  </a:txBody>
                  <a:tcPr marL="2683" marR="2683" marT="2683" marB="0" anchor="ctr">
                    <a:lnL>
                      <a:noFill/>
                    </a:lnL>
                    <a:lnR>
                      <a:noFill/>
                    </a:lnR>
                    <a:lnT w="12700" cmpd="sng">
                      <a:solidFill>
                        <a:srgbClr val="555FAD"/>
                      </a:solidFill>
                    </a:lnT>
                    <a:lnB w="12700" cmpd="sng">
                      <a:solidFill>
                        <a:srgbClr val="555FAD"/>
                      </a:solidFill>
                    </a:lnB>
                    <a:lnTlToBr w="12700" cmpd="sng">
                      <a:noFill/>
                      <a:prstDash val="solid"/>
                    </a:lnTlToBr>
                    <a:lnBlToTr w="12700" cmpd="sng">
                      <a:noFill/>
                      <a:prstDash val="solid"/>
                    </a:lnBlToTr>
                    <a:solidFill>
                      <a:srgbClr val="555FAD">
                        <a:tint val="20000"/>
                      </a:srgbClr>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l" fontAlgn="ctr">
                        <a:buNone/>
                      </a:pPr>
                      <a:r>
                        <a:rPr lang="en-US" sz="1300" u="none" strike="noStrike">
                          <a:effectLst/>
                        </a:rPr>
                        <a:t>CALPADS will force the LEA to close the record at EOY with </a:t>
                      </a:r>
                      <a:r>
                        <a:rPr lang="en-US" sz="1300" b="1" u="none" strike="noStrike">
                          <a:effectLst/>
                        </a:rPr>
                        <a:t>6/30/25 end date or before</a:t>
                      </a:r>
                      <a:r>
                        <a:rPr lang="en-US" sz="1300" u="none" strike="noStrike">
                          <a:effectLst/>
                        </a:rPr>
                        <a:t>.</a:t>
                      </a:r>
                      <a:endParaRPr lang="en-US" sz="1300" b="0" i="0" u="none" strike="noStrike">
                        <a:solidFill>
                          <a:srgbClr val="000000"/>
                        </a:solidFill>
                        <a:effectLst/>
                        <a:latin typeface="Cambria" panose="02040503050406030204" pitchFamily="18" charset="0"/>
                      </a:endParaRPr>
                    </a:p>
                  </a:txBody>
                  <a:tcPr marL="2683" marR="2683" marT="2683" marB="0" anchor="ctr">
                    <a:lnL>
                      <a:noFill/>
                    </a:lnL>
                    <a:lnR>
                      <a:noFill/>
                    </a:lnR>
                    <a:lnT w="12700" cmpd="sng">
                      <a:solidFill>
                        <a:srgbClr val="555FAD"/>
                      </a:solidFill>
                    </a:lnT>
                    <a:lnB w="12700" cmpd="sng">
                      <a:solidFill>
                        <a:srgbClr val="555FAD"/>
                      </a:solidFill>
                    </a:lnB>
                    <a:lnTlToBr w="12700" cmpd="sng">
                      <a:noFill/>
                      <a:prstDash val="solid"/>
                    </a:lnTlToBr>
                    <a:lnBlToTr w="12700" cmpd="sng">
                      <a:noFill/>
                      <a:prstDash val="solid"/>
                    </a:lnBlToTr>
                    <a:solidFill>
                      <a:srgbClr val="555FAD">
                        <a:tint val="20000"/>
                      </a:srgbClr>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l" fontAlgn="ctr">
                        <a:buNone/>
                      </a:pPr>
                      <a:r>
                        <a:rPr lang="en-US" sz="1300" u="none" strike="noStrike">
                          <a:effectLst/>
                        </a:rPr>
                        <a:t>Review and close the record with the appropriate exit date prior to or at EOY.</a:t>
                      </a:r>
                      <a:br>
                        <a:rPr lang="en-US" sz="1300" u="none" strike="noStrike">
                          <a:effectLst/>
                        </a:rPr>
                      </a:br>
                      <a:br>
                        <a:rPr lang="en-US" sz="1200"/>
                      </a:br>
                      <a:r>
                        <a:rPr lang="en-US" sz="1300" u="none" strike="noStrike">
                          <a:effectLst/>
                        </a:rPr>
                        <a:t>If student is still homeless this year (25-26), create a new homeless record with start date 7/1/25 or later.</a:t>
                      </a:r>
                    </a:p>
                    <a:p>
                      <a:pPr lvl="0" algn="l">
                        <a:buNone/>
                      </a:pPr>
                      <a:endParaRPr lang="en-US" sz="1300" u="none" strike="noStrike">
                        <a:effectLst/>
                      </a:endParaRPr>
                    </a:p>
                  </a:txBody>
                  <a:tcPr marL="2683" marR="2683" marT="2683" marB="0" anchor="ctr">
                    <a:lnL>
                      <a:noFill/>
                    </a:lnL>
                    <a:lnR>
                      <a:noFill/>
                    </a:lnR>
                    <a:lnT w="12700" cmpd="sng">
                      <a:solidFill>
                        <a:srgbClr val="555FAD"/>
                      </a:solidFill>
                    </a:lnT>
                    <a:lnB w="12700" cmpd="sng">
                      <a:solidFill>
                        <a:srgbClr val="555FAD"/>
                      </a:solidFill>
                    </a:lnB>
                    <a:lnTlToBr w="12700" cmpd="sng">
                      <a:noFill/>
                      <a:prstDash val="solid"/>
                    </a:lnTlToBr>
                    <a:lnBlToTr w="12700" cmpd="sng">
                      <a:noFill/>
                      <a:prstDash val="solid"/>
                    </a:lnBlToTr>
                    <a:solidFill>
                      <a:srgbClr val="555FAD">
                        <a:tint val="20000"/>
                      </a:srgbClr>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fontAlgn="ctr">
                        <a:buNone/>
                      </a:pPr>
                      <a:r>
                        <a:rPr lang="en-US" sz="1300" u="none" strike="noStrike">
                          <a:effectLst/>
                        </a:rPr>
                        <a:t>SPRG0747E1</a:t>
                      </a:r>
                      <a:endParaRPr lang="en-US" sz="1300" b="0" i="0" u="none" strike="noStrike">
                        <a:solidFill>
                          <a:srgbClr val="000000"/>
                        </a:solidFill>
                        <a:effectLst/>
                        <a:latin typeface="Cambria" panose="02040503050406030204" pitchFamily="18" charset="0"/>
                      </a:endParaRPr>
                    </a:p>
                  </a:txBody>
                  <a:tcPr marL="2683" marR="2683" marT="2683" marB="0" anchor="ctr">
                    <a:lnL>
                      <a:noFill/>
                    </a:lnL>
                    <a:lnR w="12700" cmpd="sng">
                      <a:solidFill>
                        <a:srgbClr val="555FAD"/>
                      </a:solidFill>
                    </a:lnR>
                    <a:lnT w="12700" cmpd="sng">
                      <a:solidFill>
                        <a:srgbClr val="555FAD"/>
                      </a:solidFill>
                    </a:lnT>
                    <a:lnB w="12700" cmpd="sng">
                      <a:solidFill>
                        <a:srgbClr val="555FAD"/>
                      </a:solidFill>
                    </a:lnB>
                    <a:lnTlToBr w="12700" cmpd="sng">
                      <a:noFill/>
                      <a:prstDash val="solid"/>
                    </a:lnTlToBr>
                    <a:lnBlToTr w="12700" cmpd="sng">
                      <a:noFill/>
                      <a:prstDash val="solid"/>
                    </a:lnBlToTr>
                    <a:solidFill>
                      <a:srgbClr val="555FAD">
                        <a:tint val="20000"/>
                      </a:srgbClr>
                    </a:solidFill>
                  </a:tcPr>
                </a:tc>
                <a:extLst>
                  <a:ext uri="{0D108BD9-81ED-4DB2-BD59-A6C34878D82A}">
                    <a16:rowId xmlns:a16="http://schemas.microsoft.com/office/drawing/2014/main" val="3420699000"/>
                  </a:ext>
                </a:extLst>
              </a:tr>
              <a:tr h="1217299">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l" fontAlgn="ctr">
                        <a:buNone/>
                      </a:pPr>
                      <a:r>
                        <a:rPr lang="en-US" sz="1300" u="none" strike="noStrike">
                          <a:effectLst/>
                        </a:rPr>
                        <a:t>Current-Year Homeless Record Still Open</a:t>
                      </a:r>
                      <a:endParaRPr lang="en-US" sz="1300" b="0" i="0" u="none" strike="noStrike">
                        <a:solidFill>
                          <a:srgbClr val="000000"/>
                        </a:solidFill>
                        <a:effectLst/>
                        <a:latin typeface="Cambria" panose="02040503050406030204" pitchFamily="18" charset="0"/>
                      </a:endParaRPr>
                    </a:p>
                  </a:txBody>
                  <a:tcPr marL="2683" marR="2683" marT="2683" marB="0" anchor="ctr">
                    <a:lnL w="12700" cmpd="sng">
                      <a:solidFill>
                        <a:srgbClr val="555FAD"/>
                      </a:solidFill>
                    </a:lnL>
                    <a:lnR>
                      <a:noFill/>
                    </a:lnR>
                    <a:lnT w="12700" cmpd="sng">
                      <a:solidFill>
                        <a:srgbClr val="555FAD"/>
                      </a:solidFill>
                    </a:lnT>
                    <a:lnB w="12700" cmpd="sng">
                      <a:solidFill>
                        <a:srgbClr val="555FAD"/>
                      </a:solidFill>
                    </a:lnB>
                    <a:lnTlToBr w="12700" cmpd="sng">
                      <a:noFill/>
                      <a:prstDash val="solid"/>
                    </a:lnTlToBr>
                    <a:lnBlToTr w="12700" cmpd="sng">
                      <a:noFill/>
                      <a:prstDash val="solid"/>
                    </a:lnBlToTr>
                    <a:solidFill>
                      <a:srgbClr val="FCFCFC"/>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l" fontAlgn="ctr">
                        <a:buNone/>
                      </a:pPr>
                      <a:r>
                        <a:rPr lang="en-US" sz="1300" u="none" strike="noStrike">
                          <a:effectLst/>
                        </a:rPr>
                        <a:t>Homeless record has a start date of 7/1/25 or later (AY 2025–26) and no exit date.</a:t>
                      </a:r>
                      <a:endParaRPr lang="en-US" sz="1300" b="0" i="0" u="none" strike="noStrike">
                        <a:solidFill>
                          <a:srgbClr val="000000"/>
                        </a:solidFill>
                        <a:effectLst/>
                        <a:latin typeface="Cambria" panose="02040503050406030204" pitchFamily="18" charset="0"/>
                      </a:endParaRPr>
                    </a:p>
                  </a:txBody>
                  <a:tcPr marL="2683" marR="2683" marT="2683" marB="0" anchor="ctr">
                    <a:lnL>
                      <a:noFill/>
                    </a:lnL>
                    <a:lnR>
                      <a:noFill/>
                    </a:lnR>
                    <a:lnT w="12700" cmpd="sng">
                      <a:solidFill>
                        <a:srgbClr val="555FAD"/>
                      </a:solidFill>
                    </a:lnT>
                    <a:lnB w="12700" cmpd="sng">
                      <a:solidFill>
                        <a:srgbClr val="555FAD"/>
                      </a:solidFill>
                    </a:lnB>
                    <a:lnTlToBr w="12700" cmpd="sng">
                      <a:noFill/>
                      <a:prstDash val="solid"/>
                    </a:lnTlToBr>
                    <a:lnBlToTr w="12700" cmpd="sng">
                      <a:noFill/>
                      <a:prstDash val="solid"/>
                    </a:lnBlToTr>
                    <a:solidFill>
                      <a:srgbClr val="FCFCFC"/>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l" fontAlgn="ctr">
                        <a:buNone/>
                      </a:pPr>
                      <a:r>
                        <a:rPr lang="en-US" sz="1300" u="none" strike="noStrike">
                          <a:effectLst/>
                        </a:rPr>
                        <a:t>CALPADS will force the LEA to close the record at EOY.</a:t>
                      </a:r>
                      <a:endParaRPr lang="en-US" sz="1300" b="0" i="0" u="none" strike="noStrike">
                        <a:solidFill>
                          <a:srgbClr val="000000"/>
                        </a:solidFill>
                        <a:effectLst/>
                        <a:latin typeface="Cambria" panose="02040503050406030204" pitchFamily="18" charset="0"/>
                      </a:endParaRPr>
                    </a:p>
                  </a:txBody>
                  <a:tcPr marL="2683" marR="2683" marT="2683" marB="0" anchor="ctr">
                    <a:lnL>
                      <a:noFill/>
                    </a:lnL>
                    <a:lnR>
                      <a:noFill/>
                    </a:lnR>
                    <a:lnT w="12700" cmpd="sng">
                      <a:solidFill>
                        <a:srgbClr val="555FAD"/>
                      </a:solidFill>
                    </a:lnT>
                    <a:lnB w="12700" cmpd="sng">
                      <a:solidFill>
                        <a:srgbClr val="555FAD"/>
                      </a:solidFill>
                    </a:lnB>
                    <a:lnTlToBr w="12700" cmpd="sng">
                      <a:noFill/>
                      <a:prstDash val="solid"/>
                    </a:lnTlToBr>
                    <a:lnBlToTr w="12700" cmpd="sng">
                      <a:noFill/>
                      <a:prstDash val="solid"/>
                    </a:lnBlToTr>
                    <a:solidFill>
                      <a:srgbClr val="FCFCFC"/>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l" fontAlgn="ctr">
                        <a:buNone/>
                      </a:pPr>
                      <a:r>
                        <a:rPr lang="en-US" sz="1300" u="none" strike="noStrike">
                          <a:effectLst/>
                        </a:rPr>
                        <a:t>Ensure the record is closed with the appropriate exit date when the student is no longer homeless or at EOY.</a:t>
                      </a:r>
                      <a:endParaRPr lang="en-US" sz="1300" b="0" i="0" u="none" strike="noStrike">
                        <a:solidFill>
                          <a:srgbClr val="000000"/>
                        </a:solidFill>
                        <a:effectLst/>
                        <a:latin typeface="Cambria" panose="02040503050406030204" pitchFamily="18" charset="0"/>
                      </a:endParaRPr>
                    </a:p>
                  </a:txBody>
                  <a:tcPr marL="2683" marR="2683" marT="2683" marB="0" anchor="ctr">
                    <a:lnL>
                      <a:noFill/>
                    </a:lnL>
                    <a:lnR>
                      <a:noFill/>
                    </a:lnR>
                    <a:lnT w="12700" cmpd="sng">
                      <a:solidFill>
                        <a:srgbClr val="555FAD"/>
                      </a:solidFill>
                    </a:lnT>
                    <a:lnB w="12700" cmpd="sng">
                      <a:solidFill>
                        <a:srgbClr val="555FAD"/>
                      </a:solidFill>
                    </a:lnB>
                    <a:lnTlToBr w="12700" cmpd="sng">
                      <a:noFill/>
                      <a:prstDash val="solid"/>
                    </a:lnTlToBr>
                    <a:lnBlToTr w="12700" cmpd="sng">
                      <a:noFill/>
                      <a:prstDash val="solid"/>
                    </a:lnBlToTr>
                    <a:solidFill>
                      <a:srgbClr val="FCFCFC"/>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fontAlgn="ctr">
                        <a:buNone/>
                      </a:pPr>
                      <a:r>
                        <a:rPr lang="en-US" sz="1300" u="none" strike="noStrike">
                          <a:effectLst/>
                        </a:rPr>
                        <a:t>SPRG0746E1</a:t>
                      </a:r>
                      <a:endParaRPr lang="en-US" sz="1300" b="0" i="0" u="none" strike="noStrike">
                        <a:solidFill>
                          <a:srgbClr val="000000"/>
                        </a:solidFill>
                        <a:effectLst/>
                        <a:latin typeface="Cambria" panose="02040503050406030204" pitchFamily="18" charset="0"/>
                      </a:endParaRPr>
                    </a:p>
                  </a:txBody>
                  <a:tcPr marL="2683" marR="2683" marT="2683" marB="0" anchor="ctr">
                    <a:lnL>
                      <a:noFill/>
                    </a:lnL>
                    <a:lnR w="12700" cmpd="sng">
                      <a:solidFill>
                        <a:srgbClr val="555FAD"/>
                      </a:solidFill>
                    </a:lnR>
                    <a:lnT w="12700" cmpd="sng">
                      <a:solidFill>
                        <a:srgbClr val="555FAD"/>
                      </a:solidFill>
                    </a:lnT>
                    <a:lnB w="12700" cmpd="sng">
                      <a:solidFill>
                        <a:srgbClr val="555FAD"/>
                      </a:solidFill>
                    </a:lnB>
                    <a:lnTlToBr w="12700" cmpd="sng">
                      <a:noFill/>
                      <a:prstDash val="solid"/>
                    </a:lnTlToBr>
                    <a:lnBlToTr w="12700" cmpd="sng">
                      <a:noFill/>
                      <a:prstDash val="solid"/>
                    </a:lnBlToTr>
                    <a:solidFill>
                      <a:srgbClr val="FCFCFC"/>
                    </a:solidFill>
                  </a:tcPr>
                </a:tc>
                <a:extLst>
                  <a:ext uri="{0D108BD9-81ED-4DB2-BD59-A6C34878D82A}">
                    <a16:rowId xmlns:a16="http://schemas.microsoft.com/office/drawing/2014/main" val="639012258"/>
                  </a:ext>
                </a:extLst>
              </a:tr>
              <a:tr h="1065137">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lvl="0" algn="l">
                        <a:lnSpc>
                          <a:spcPct val="100000"/>
                        </a:lnSpc>
                        <a:spcBef>
                          <a:spcPts val="0"/>
                        </a:spcBef>
                        <a:spcAft>
                          <a:spcPts val="0"/>
                        </a:spcAft>
                        <a:buNone/>
                      </a:pPr>
                      <a:r>
                        <a:rPr lang="en-US" sz="1300" b="0" i="0" u="none" strike="noStrike" noProof="0">
                          <a:effectLst/>
                          <a:latin typeface="Tahoma"/>
                          <a:ea typeface="Tahoma"/>
                          <a:cs typeface="Tahoma"/>
                        </a:rPr>
                        <a:t>Prior-Year Homeless Record Still Open</a:t>
                      </a:r>
                    </a:p>
                    <a:p>
                      <a:pPr lvl="0" algn="l">
                        <a:buNone/>
                      </a:pPr>
                      <a:endParaRPr lang="en-US" sz="1300" u="none" strike="noStrike">
                        <a:effectLst/>
                      </a:endParaRPr>
                    </a:p>
                  </a:txBody>
                  <a:tcPr marL="2683" marR="2683" marT="2683" marB="0" anchor="ctr">
                    <a:lnL w="12700" cmpd="sng">
                      <a:solidFill>
                        <a:srgbClr val="555FAD"/>
                      </a:solidFill>
                    </a:lnL>
                    <a:lnR>
                      <a:noFill/>
                    </a:lnR>
                    <a:lnT w="12700" cmpd="sng">
                      <a:solidFill>
                        <a:srgbClr val="555FAD"/>
                      </a:solidFill>
                    </a:lnT>
                    <a:lnB w="12700" cmpd="sng">
                      <a:solidFill>
                        <a:srgbClr val="555FAD"/>
                      </a:solidFill>
                    </a:lnB>
                    <a:lnTlToBr w="12700" cmpd="sng">
                      <a:noFill/>
                      <a:prstDash val="solid"/>
                    </a:lnTlToBr>
                    <a:lnBlToTr w="12700" cmpd="sng">
                      <a:noFill/>
                      <a:prstDash val="solid"/>
                    </a:lnBlToTr>
                    <a:solidFill>
                      <a:srgbClr val="555FAD">
                        <a:tint val="20000"/>
                      </a:srgbClr>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l" fontAlgn="ctr">
                        <a:buNone/>
                      </a:pPr>
                      <a:r>
                        <a:rPr lang="en-US" sz="1300" u="none" strike="noStrike">
                          <a:effectLst/>
                        </a:rPr>
                        <a:t>Student has a homeless record in prior AY and is not currently enrolled with your LEA.</a:t>
                      </a:r>
                      <a:endParaRPr lang="en-US" sz="1300" b="0" i="0" u="none" strike="noStrike">
                        <a:solidFill>
                          <a:srgbClr val="000000"/>
                        </a:solidFill>
                        <a:effectLst/>
                        <a:latin typeface="Cambria" panose="02040503050406030204" pitchFamily="18" charset="0"/>
                      </a:endParaRPr>
                    </a:p>
                  </a:txBody>
                  <a:tcPr marL="2683" marR="2683" marT="2683" marB="0" anchor="ctr">
                    <a:lnL>
                      <a:noFill/>
                    </a:lnL>
                    <a:lnR>
                      <a:noFill/>
                    </a:lnR>
                    <a:lnT w="12700" cmpd="sng">
                      <a:solidFill>
                        <a:srgbClr val="555FAD"/>
                      </a:solidFill>
                    </a:lnT>
                    <a:lnB w="12700" cmpd="sng">
                      <a:solidFill>
                        <a:srgbClr val="555FAD"/>
                      </a:solidFill>
                    </a:lnB>
                    <a:lnTlToBr w="12700" cmpd="sng">
                      <a:noFill/>
                      <a:prstDash val="solid"/>
                    </a:lnTlToBr>
                    <a:lnBlToTr w="12700" cmpd="sng">
                      <a:noFill/>
                      <a:prstDash val="solid"/>
                    </a:lnBlToTr>
                    <a:solidFill>
                      <a:srgbClr val="555FAD">
                        <a:tint val="20000"/>
                      </a:srgbClr>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l" fontAlgn="ctr">
                        <a:buNone/>
                      </a:pPr>
                      <a:r>
                        <a:rPr lang="en-US" sz="1300" u="none" strike="noStrike">
                          <a:effectLst/>
                        </a:rPr>
                        <a:t>Once EOY closes, CALPADS will auto-close records with 6/30/25 end date.</a:t>
                      </a:r>
                    </a:p>
                  </a:txBody>
                  <a:tcPr marL="2683" marR="2683" marT="2683" marB="0" anchor="ctr">
                    <a:lnL>
                      <a:noFill/>
                    </a:lnL>
                    <a:lnR>
                      <a:noFill/>
                    </a:lnR>
                    <a:lnT w="12700" cmpd="sng">
                      <a:solidFill>
                        <a:srgbClr val="555FAD"/>
                      </a:solidFill>
                    </a:lnT>
                    <a:lnB w="12700" cmpd="sng">
                      <a:solidFill>
                        <a:srgbClr val="555FAD"/>
                      </a:solidFill>
                    </a:lnB>
                    <a:lnTlToBr w="12700" cmpd="sng">
                      <a:noFill/>
                      <a:prstDash val="solid"/>
                    </a:lnTlToBr>
                    <a:lnBlToTr w="12700" cmpd="sng">
                      <a:noFill/>
                      <a:prstDash val="solid"/>
                    </a:lnBlToTr>
                    <a:solidFill>
                      <a:srgbClr val="555FAD">
                        <a:tint val="20000"/>
                      </a:srgbClr>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l" fontAlgn="ctr">
                        <a:buNone/>
                      </a:pPr>
                      <a:r>
                        <a:rPr lang="en-US" sz="1300" u="none" strike="noStrike">
                          <a:effectLst/>
                        </a:rPr>
                        <a:t>Nothing. Unless you want to update the program end dates based on the data in your SIS.</a:t>
                      </a:r>
                    </a:p>
                  </a:txBody>
                  <a:tcPr marL="2683" marR="2683" marT="2683" marB="0" anchor="ctr">
                    <a:lnL>
                      <a:noFill/>
                    </a:lnL>
                    <a:lnR>
                      <a:noFill/>
                    </a:lnR>
                    <a:lnT w="12700" cmpd="sng">
                      <a:solidFill>
                        <a:srgbClr val="555FAD"/>
                      </a:solidFill>
                    </a:lnT>
                    <a:lnB w="12700" cmpd="sng">
                      <a:solidFill>
                        <a:srgbClr val="555FAD"/>
                      </a:solidFill>
                    </a:lnB>
                    <a:lnTlToBr w="12700" cmpd="sng">
                      <a:noFill/>
                      <a:prstDash val="solid"/>
                    </a:lnTlToBr>
                    <a:lnBlToTr w="12700" cmpd="sng">
                      <a:noFill/>
                      <a:prstDash val="solid"/>
                    </a:lnBlToTr>
                    <a:solidFill>
                      <a:srgbClr val="555FAD">
                        <a:tint val="20000"/>
                      </a:srgbClr>
                    </a:solidFill>
                  </a:tcP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fontAlgn="ctr">
                        <a:buNone/>
                      </a:pPr>
                      <a:r>
                        <a:rPr lang="en-US" sz="1300" u="none" strike="noStrike">
                          <a:effectLst/>
                        </a:rPr>
                        <a:t>N/A</a:t>
                      </a:r>
                      <a:endParaRPr lang="en-US" sz="1300" b="0" i="0" u="none" strike="noStrike">
                        <a:solidFill>
                          <a:srgbClr val="000000"/>
                        </a:solidFill>
                        <a:effectLst/>
                        <a:latin typeface="Cambria" panose="02040503050406030204" pitchFamily="18" charset="0"/>
                      </a:endParaRPr>
                    </a:p>
                  </a:txBody>
                  <a:tcPr marL="2683" marR="2683" marT="2683" marB="0" anchor="ctr">
                    <a:lnL>
                      <a:noFill/>
                    </a:lnL>
                    <a:lnR w="12700" cmpd="sng">
                      <a:solidFill>
                        <a:srgbClr val="555FAD"/>
                      </a:solidFill>
                    </a:lnR>
                    <a:lnT w="12700" cmpd="sng">
                      <a:solidFill>
                        <a:srgbClr val="555FAD"/>
                      </a:solidFill>
                    </a:lnT>
                    <a:lnB w="12700" cmpd="sng">
                      <a:solidFill>
                        <a:srgbClr val="555FAD"/>
                      </a:solidFill>
                    </a:lnB>
                    <a:lnTlToBr w="12700" cmpd="sng">
                      <a:noFill/>
                      <a:prstDash val="solid"/>
                    </a:lnTlToBr>
                    <a:lnBlToTr w="12700" cmpd="sng">
                      <a:noFill/>
                      <a:prstDash val="solid"/>
                    </a:lnBlToTr>
                    <a:solidFill>
                      <a:srgbClr val="555FAD">
                        <a:tint val="20000"/>
                      </a:srgbClr>
                    </a:solidFill>
                  </a:tcPr>
                </a:tc>
                <a:extLst>
                  <a:ext uri="{0D108BD9-81ED-4DB2-BD59-A6C34878D82A}">
                    <a16:rowId xmlns:a16="http://schemas.microsoft.com/office/drawing/2014/main" val="2976747974"/>
                  </a:ext>
                </a:extLst>
              </a:tr>
            </a:tbl>
          </a:graphicData>
        </a:graphic>
      </p:graphicFrame>
      <p:sp>
        <p:nvSpPr>
          <p:cNvPr id="2" name="Slide Number Placeholder 1">
            <a:extLst>
              <a:ext uri="{FF2B5EF4-FFF2-40B4-BE49-F238E27FC236}">
                <a16:creationId xmlns:a16="http://schemas.microsoft.com/office/drawing/2014/main" id="{19AD67F4-2815-C37C-E85E-36146609B8F9}"/>
              </a:ext>
            </a:extLst>
          </p:cNvPr>
          <p:cNvSpPr>
            <a:spLocks noGrp="1"/>
          </p:cNvSpPr>
          <p:nvPr>
            <p:ph type="sldNum" sz="quarter" idx="11"/>
          </p:nvPr>
        </p:nvSpPr>
        <p:spPr/>
        <p:txBody>
          <a:bodyPr/>
          <a:lstStyle/>
          <a:p>
            <a:fld id="{4B73C415-D670-4716-A5EC-CC4D52CA2BAC}" type="slidenum">
              <a:rPr lang="en-US" noProof="0" smtClean="0"/>
              <a:pPr/>
              <a:t>24</a:t>
            </a:fld>
            <a:endParaRPr lang="en-US" noProof="0"/>
          </a:p>
        </p:txBody>
      </p:sp>
    </p:spTree>
    <p:extLst>
      <p:ext uri="{BB962C8B-B14F-4D97-AF65-F5344CB8AC3E}">
        <p14:creationId xmlns:p14="http://schemas.microsoft.com/office/powerpoint/2010/main" val="35355301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1A61698-A604-A654-306E-DBE0C7E3C06A}"/>
              </a:ext>
            </a:extLst>
          </p:cNvPr>
          <p:cNvPicPr>
            <a:picLocks noChangeAspect="1"/>
          </p:cNvPicPr>
          <p:nvPr/>
        </p:nvPicPr>
        <p:blipFill>
          <a:blip r:embed="rId3"/>
          <a:stretch>
            <a:fillRect/>
          </a:stretch>
        </p:blipFill>
        <p:spPr>
          <a:xfrm>
            <a:off x="6288002" y="0"/>
            <a:ext cx="5913744" cy="6365363"/>
          </a:xfrm>
          <a:prstGeom prst="rect">
            <a:avLst/>
          </a:prstGeom>
        </p:spPr>
      </p:pic>
      <p:sp>
        <p:nvSpPr>
          <p:cNvPr id="13" name="Rectangle 12">
            <a:extLst>
              <a:ext uri="{FF2B5EF4-FFF2-40B4-BE49-F238E27FC236}">
                <a16:creationId xmlns:a16="http://schemas.microsoft.com/office/drawing/2014/main" id="{A06207E8-046A-F4FB-0ACB-22EB31EA4D58}"/>
              </a:ext>
            </a:extLst>
          </p:cNvPr>
          <p:cNvSpPr/>
          <p:nvPr/>
        </p:nvSpPr>
        <p:spPr>
          <a:xfrm>
            <a:off x="6278255" y="0"/>
            <a:ext cx="2590171" cy="6365363"/>
          </a:xfrm>
          <a:prstGeom prst="rect">
            <a:avLst/>
          </a:prstGeom>
          <a:gradFill flip="none" rotWithShape="1">
            <a:gsLst>
              <a:gs pos="4000">
                <a:schemeClr val="accent1">
                  <a:lumMod val="5000"/>
                  <a:lumOff val="95000"/>
                  <a:alpha val="0"/>
                </a:schemeClr>
              </a:gs>
              <a:gs pos="30000">
                <a:srgbClr val="FCFCFC">
                  <a:alpha val="50000"/>
                </a:srgbClr>
              </a:gs>
              <a:gs pos="64000">
                <a:srgbClr val="FCFCFC">
                  <a:alpha val="91000"/>
                </a:srgb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C40521B5-C1FD-2AC3-966C-B34D753C6E29}"/>
              </a:ext>
            </a:extLst>
          </p:cNvPr>
          <p:cNvSpPr>
            <a:spLocks noGrp="1"/>
          </p:cNvSpPr>
          <p:nvPr>
            <p:ph type="title"/>
          </p:nvPr>
        </p:nvSpPr>
        <p:spPr>
          <a:xfrm>
            <a:off x="432000" y="332750"/>
            <a:ext cx="11340000" cy="432000"/>
          </a:xfrm>
        </p:spPr>
        <p:txBody>
          <a:bodyPr/>
          <a:lstStyle/>
          <a:p>
            <a:r>
              <a:rPr lang="en-US" b="1">
                <a:solidFill>
                  <a:schemeClr val="tx2"/>
                </a:solidFill>
              </a:rPr>
              <a:t>Expanded Learning Programs</a:t>
            </a:r>
            <a:endParaRPr lang="en-US" sz="2800" i="1">
              <a:solidFill>
                <a:schemeClr val="tx2"/>
              </a:solidFill>
            </a:endParaRPr>
          </a:p>
        </p:txBody>
      </p:sp>
      <p:sp>
        <p:nvSpPr>
          <p:cNvPr id="10" name="Footer Placeholder 9">
            <a:extLst>
              <a:ext uri="{FF2B5EF4-FFF2-40B4-BE49-F238E27FC236}">
                <a16:creationId xmlns:a16="http://schemas.microsoft.com/office/drawing/2014/main" id="{17FD7F45-3F62-85B9-B636-88230C1E5E1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sp>
        <p:nvSpPr>
          <p:cNvPr id="9" name="TextBox 8">
            <a:extLst>
              <a:ext uri="{FF2B5EF4-FFF2-40B4-BE49-F238E27FC236}">
                <a16:creationId xmlns:a16="http://schemas.microsoft.com/office/drawing/2014/main" id="{FE677D26-4B47-1008-0797-54AE3B9B561D}"/>
              </a:ext>
            </a:extLst>
          </p:cNvPr>
          <p:cNvSpPr txBox="1"/>
          <p:nvPr/>
        </p:nvSpPr>
        <p:spPr>
          <a:xfrm>
            <a:off x="447793" y="1097500"/>
            <a:ext cx="7484449"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Tahoma"/>
                <a:ea typeface="+mn-ea"/>
                <a:cs typeface="+mn-cs"/>
              </a:rPr>
              <a:t>Beginning in the 2025−26 academic year, CALPADS will collect annual participation in any one of the following expanded learning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Tahoma"/>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Tahoma"/>
                <a:ea typeface="+mn-ea"/>
                <a:cs typeface="+mn-cs"/>
              </a:rPr>
              <a:t>Expanded Learning Opportunities Program (ELO-P)</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Tahoma"/>
                <a:ea typeface="+mn-ea"/>
                <a:cs typeface="+mn-cs"/>
              </a:rPr>
              <a:t>21st Century Community Learning Centers (CCLC) and the After School Safety and Enrichment for Teens (ASSETS) program</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Tahoma"/>
                <a:ea typeface="+mn-ea"/>
                <a:cs typeface="+mn-cs"/>
              </a:rPr>
              <a:t>The After School Education and Safety (ASES) program</a:t>
            </a:r>
          </a:p>
        </p:txBody>
      </p:sp>
      <p:sp>
        <p:nvSpPr>
          <p:cNvPr id="4" name="TextBox 3">
            <a:extLst>
              <a:ext uri="{FF2B5EF4-FFF2-40B4-BE49-F238E27FC236}">
                <a16:creationId xmlns:a16="http://schemas.microsoft.com/office/drawing/2014/main" id="{E73C8D9C-B059-827C-9FA1-2163EF9C3E5A}"/>
              </a:ext>
            </a:extLst>
          </p:cNvPr>
          <p:cNvSpPr txBox="1"/>
          <p:nvPr/>
        </p:nvSpPr>
        <p:spPr>
          <a:xfrm>
            <a:off x="517818" y="3391539"/>
            <a:ext cx="872705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F3F3F"/>
                </a:solidFill>
                <a:effectLst/>
                <a:uLnTx/>
                <a:uFillTx/>
                <a:latin typeface="Arial Black"/>
                <a:ea typeface="+mn-ea"/>
                <a:cs typeface="+mn-cs"/>
              </a:rPr>
              <a:t>Submission &amp; Roles</a:t>
            </a:r>
            <a:endParaRPr kumimoji="0" lang="en-US" sz="2400" b="0" i="0" u="none" strike="noStrike" kern="1200" cap="none" spc="0" normalizeH="0" baseline="0" noProof="0" dirty="0">
              <a:ln>
                <a:noFill/>
              </a:ln>
              <a:solidFill>
                <a:prstClr val="black"/>
              </a:solidFill>
              <a:effectLst/>
              <a:uLnTx/>
              <a:uFillTx/>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a:ea typeface="+mn-ea"/>
              <a:cs typeface="+mn-cs"/>
            </a:endParaRPr>
          </a:p>
        </p:txBody>
      </p:sp>
      <p:sp>
        <p:nvSpPr>
          <p:cNvPr id="8" name="TextBox 7">
            <a:extLst>
              <a:ext uri="{FF2B5EF4-FFF2-40B4-BE49-F238E27FC236}">
                <a16:creationId xmlns:a16="http://schemas.microsoft.com/office/drawing/2014/main" id="{74A0E45B-D6CF-A765-3E00-E1FE9DB548DA}"/>
              </a:ext>
            </a:extLst>
          </p:cNvPr>
          <p:cNvSpPr txBox="1"/>
          <p:nvPr/>
        </p:nvSpPr>
        <p:spPr>
          <a:xfrm>
            <a:off x="649842" y="4001288"/>
            <a:ext cx="708034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b="0" i="0" u="none" strike="noStrike" kern="1200" cap="none" spc="0" normalizeH="0" baseline="0" noProof="0" dirty="0">
                <a:ln>
                  <a:noFill/>
                </a:ln>
                <a:solidFill>
                  <a:prstClr val="black"/>
                </a:solidFill>
                <a:effectLst/>
                <a:uLnTx/>
                <a:uFillTx/>
                <a:latin typeface="Tahoma"/>
                <a:ea typeface="Arial"/>
                <a:cs typeface="Segoe UI"/>
              </a:rPr>
              <a:t>Expanded Learning data will be submitted on a new LEA Program (LEAP) file as part of EOY 1 submission</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b="0" i="0" u="none" strike="noStrike" kern="1200" cap="none" spc="0" normalizeH="0" baseline="0" noProof="0" dirty="0">
                <a:ln>
                  <a:noFill/>
                </a:ln>
                <a:solidFill>
                  <a:prstClr val="black"/>
                </a:solidFill>
                <a:effectLst/>
                <a:uLnTx/>
                <a:uFillTx/>
                <a:latin typeface="Tahoma"/>
                <a:ea typeface="Tahoma"/>
                <a:cs typeface="Segoe UI"/>
              </a:rPr>
              <a:t>The LEAP file will require a new LEAP View or LEAP Edit role assigned to LEA level users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b="0" i="0" u="none" strike="noStrike" kern="1200" cap="none" spc="0" normalizeH="0" baseline="0" noProof="0" dirty="0">
                <a:ln>
                  <a:noFill/>
                </a:ln>
                <a:solidFill>
                  <a:prstClr val="black"/>
                </a:solidFill>
                <a:effectLst/>
                <a:uLnTx/>
                <a:uFillTx/>
                <a:latin typeface="Tahoma"/>
                <a:ea typeface="Tahoma"/>
                <a:cs typeface="Segoe UI"/>
              </a:rPr>
              <a:t>Since the file does not have a School field, the roles cannot be given to School level users</a:t>
            </a:r>
            <a:endParaRPr kumimoji="0" lang="en-US" b="0" i="0" u="none" strike="noStrike" kern="1200" cap="none" spc="0" normalizeH="0" baseline="0" noProof="0" dirty="0">
              <a:ln>
                <a:noFill/>
              </a:ln>
              <a:solidFill>
                <a:prstClr val="black"/>
              </a:solidFill>
              <a:effectLst/>
              <a:uLnTx/>
              <a:uFillTx/>
              <a:latin typeface="Tahoma"/>
              <a:ea typeface="Tahoma"/>
              <a:cs typeface="Tahoma"/>
            </a:endParaRPr>
          </a:p>
        </p:txBody>
      </p:sp>
      <p:sp>
        <p:nvSpPr>
          <p:cNvPr id="3" name="Slide Number Placeholder 2">
            <a:extLst>
              <a:ext uri="{FF2B5EF4-FFF2-40B4-BE49-F238E27FC236}">
                <a16:creationId xmlns:a16="http://schemas.microsoft.com/office/drawing/2014/main" id="{9208F347-D458-E752-1D02-3BD12CC140D5}"/>
              </a:ext>
            </a:extLst>
          </p:cNvPr>
          <p:cNvSpPr>
            <a:spLocks noGrp="1"/>
          </p:cNvSpPr>
          <p:nvPr>
            <p:ph type="sldNum" sz="quarter" idx="11"/>
          </p:nvPr>
        </p:nvSpPr>
        <p:spPr/>
        <p:txBody>
          <a:bodyPr/>
          <a:lstStyle/>
          <a:p>
            <a:fld id="{4B73C415-D670-4716-A5EC-CC4D52CA2BAC}" type="slidenum">
              <a:rPr lang="en-US" noProof="0" smtClean="0"/>
              <a:pPr/>
              <a:t>25</a:t>
            </a:fld>
            <a:endParaRPr lang="en-US" noProof="0"/>
          </a:p>
        </p:txBody>
      </p:sp>
    </p:spTree>
    <p:extLst>
      <p:ext uri="{BB962C8B-B14F-4D97-AF65-F5344CB8AC3E}">
        <p14:creationId xmlns:p14="http://schemas.microsoft.com/office/powerpoint/2010/main" val="25364156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65377-AE29-B1E8-3E92-96A581F487C9}"/>
              </a:ext>
            </a:extLst>
          </p:cNvPr>
          <p:cNvSpPr>
            <a:spLocks noGrp="1"/>
          </p:cNvSpPr>
          <p:nvPr>
            <p:ph type="title"/>
          </p:nvPr>
        </p:nvSpPr>
        <p:spPr>
          <a:xfrm>
            <a:off x="432000" y="340560"/>
            <a:ext cx="11340000" cy="432000"/>
          </a:xfrm>
        </p:spPr>
        <p:txBody>
          <a:bodyPr/>
          <a:lstStyle/>
          <a:p>
            <a:r>
              <a:rPr lang="en-US"/>
              <a:t>Expanded Learning Details</a:t>
            </a:r>
          </a:p>
        </p:txBody>
      </p:sp>
      <p:sp>
        <p:nvSpPr>
          <p:cNvPr id="4" name="Footer Placeholder 3">
            <a:extLst>
              <a:ext uri="{FF2B5EF4-FFF2-40B4-BE49-F238E27FC236}">
                <a16:creationId xmlns:a16="http://schemas.microsoft.com/office/drawing/2014/main" id="{5C30E353-BDAB-1DC5-41E8-4B1FAE37175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graphicFrame>
        <p:nvGraphicFramePr>
          <p:cNvPr id="6" name="Table 5">
            <a:extLst>
              <a:ext uri="{FF2B5EF4-FFF2-40B4-BE49-F238E27FC236}">
                <a16:creationId xmlns:a16="http://schemas.microsoft.com/office/drawing/2014/main" id="{30C708FB-3F77-3D48-DD2A-6502C84B3BAE}"/>
              </a:ext>
            </a:extLst>
          </p:cNvPr>
          <p:cNvGraphicFramePr>
            <a:graphicFrameLocks noGrp="1"/>
          </p:cNvGraphicFramePr>
          <p:nvPr>
            <p:extLst>
              <p:ext uri="{D42A27DB-BD31-4B8C-83A1-F6EECF244321}">
                <p14:modId xmlns:p14="http://schemas.microsoft.com/office/powerpoint/2010/main" val="3136773373"/>
              </p:ext>
            </p:extLst>
          </p:nvPr>
        </p:nvGraphicFramePr>
        <p:xfrm>
          <a:off x="575976" y="1308882"/>
          <a:ext cx="11196024" cy="4068915"/>
        </p:xfrm>
        <a:graphic>
          <a:graphicData uri="http://schemas.openxmlformats.org/drawingml/2006/table">
            <a:tbl>
              <a:tblPr firstRow="1" bandRow="1">
                <a:tableStyleId>{B301B821-A1FF-4177-AEE7-76D212191A09}</a:tableStyleId>
              </a:tblPr>
              <a:tblGrid>
                <a:gridCol w="4008457">
                  <a:extLst>
                    <a:ext uri="{9D8B030D-6E8A-4147-A177-3AD203B41FA5}">
                      <a16:colId xmlns:a16="http://schemas.microsoft.com/office/drawing/2014/main" val="2998302408"/>
                    </a:ext>
                  </a:extLst>
                </a:gridCol>
                <a:gridCol w="7187567">
                  <a:extLst>
                    <a:ext uri="{9D8B030D-6E8A-4147-A177-3AD203B41FA5}">
                      <a16:colId xmlns:a16="http://schemas.microsoft.com/office/drawing/2014/main" val="1924479568"/>
                    </a:ext>
                  </a:extLst>
                </a:gridCol>
              </a:tblGrid>
              <a:tr h="323872">
                <a:tc>
                  <a:txBody>
                    <a:bodyPr/>
                    <a:lstStyle/>
                    <a:p>
                      <a:pPr algn="l" fontAlgn="ctr">
                        <a:buNone/>
                      </a:pPr>
                      <a:r>
                        <a:rPr lang="en-US" sz="1800" b="1" u="none" strike="noStrike">
                          <a:solidFill>
                            <a:srgbClr val="000000"/>
                          </a:solidFill>
                          <a:effectLst/>
                        </a:rPr>
                        <a:t>Program Characteristic</a:t>
                      </a:r>
                      <a:endParaRPr lang="en-US" sz="1800" b="1" i="0" u="none" strike="noStrike">
                        <a:solidFill>
                          <a:srgbClr val="000000"/>
                        </a:solidFill>
                        <a:effectLst/>
                        <a:latin typeface="+mn-lt"/>
                      </a:endParaRPr>
                    </a:p>
                  </a:txBody>
                  <a:tcPr marL="1475" marR="1475" marT="1475" marB="0" anchor="ctr"/>
                </a:tc>
                <a:tc>
                  <a:txBody>
                    <a:bodyPr/>
                    <a:lstStyle/>
                    <a:p>
                      <a:pPr algn="ctr" fontAlgn="ctr">
                        <a:buNone/>
                      </a:pPr>
                      <a:r>
                        <a:rPr lang="en-US" sz="1800" b="1" u="none" strike="noStrike">
                          <a:solidFill>
                            <a:srgbClr val="000000"/>
                          </a:solidFill>
                          <a:effectLst/>
                        </a:rPr>
                        <a:t>Details</a:t>
                      </a:r>
                      <a:endParaRPr lang="en-US" sz="1800" b="1" i="0" u="none" strike="noStrike">
                        <a:solidFill>
                          <a:srgbClr val="000000"/>
                        </a:solidFill>
                        <a:effectLst/>
                        <a:latin typeface="+mn-lt"/>
                      </a:endParaRPr>
                    </a:p>
                  </a:txBody>
                  <a:tcPr marL="1475" marR="1475" marT="1475" marB="0" anchor="ctr"/>
                </a:tc>
                <a:extLst>
                  <a:ext uri="{0D108BD9-81ED-4DB2-BD59-A6C34878D82A}">
                    <a16:rowId xmlns:a16="http://schemas.microsoft.com/office/drawing/2014/main" val="3468903162"/>
                  </a:ext>
                </a:extLst>
              </a:tr>
              <a:tr h="162045">
                <a:tc>
                  <a:txBody>
                    <a:bodyPr/>
                    <a:lstStyle/>
                    <a:p>
                      <a:pPr algn="l" fontAlgn="ctr">
                        <a:buNone/>
                      </a:pPr>
                      <a:r>
                        <a:rPr lang="en-US" sz="1400" b="1" u="none" strike="noStrike">
                          <a:solidFill>
                            <a:srgbClr val="000000"/>
                          </a:solidFill>
                          <a:effectLst/>
                        </a:rPr>
                        <a:t>File type</a:t>
                      </a:r>
                      <a:endParaRPr lang="en-US" sz="1400" b="1" i="0" u="none" strike="noStrike">
                        <a:solidFill>
                          <a:srgbClr val="000000"/>
                        </a:solidFill>
                        <a:effectLst/>
                        <a:latin typeface="+mn-lt"/>
                      </a:endParaRPr>
                    </a:p>
                  </a:txBody>
                  <a:tcPr marL="1475" marR="1475" marT="1475" marB="0" anchor="ctr"/>
                </a:tc>
                <a:tc>
                  <a:txBody>
                    <a:bodyPr/>
                    <a:lstStyle/>
                    <a:p>
                      <a:pPr algn="l" fontAlgn="ctr">
                        <a:buNone/>
                      </a:pPr>
                      <a:r>
                        <a:rPr lang="en-US" sz="1400" b="0" u="none" strike="noStrike">
                          <a:solidFill>
                            <a:srgbClr val="000000"/>
                          </a:solidFill>
                          <a:effectLst/>
                        </a:rPr>
                        <a:t>LEAP File</a:t>
                      </a:r>
                      <a:endParaRPr lang="en-US" sz="1400" b="0" i="0" u="none" strike="noStrike">
                        <a:solidFill>
                          <a:srgbClr val="000000"/>
                        </a:solidFill>
                        <a:effectLst/>
                        <a:latin typeface="+mn-lt"/>
                      </a:endParaRPr>
                    </a:p>
                  </a:txBody>
                  <a:tcPr marL="1475" marR="1475" marT="1475" marB="0" anchor="ctr"/>
                </a:tc>
                <a:extLst>
                  <a:ext uri="{0D108BD9-81ED-4DB2-BD59-A6C34878D82A}">
                    <a16:rowId xmlns:a16="http://schemas.microsoft.com/office/drawing/2014/main" val="3880358313"/>
                  </a:ext>
                </a:extLst>
              </a:tr>
              <a:tr h="223732">
                <a:tc>
                  <a:txBody>
                    <a:bodyPr/>
                    <a:lstStyle/>
                    <a:p>
                      <a:pPr algn="l" fontAlgn="ctr">
                        <a:buNone/>
                      </a:pPr>
                      <a:r>
                        <a:rPr lang="en-US" sz="1400" b="1" u="none" strike="noStrike">
                          <a:solidFill>
                            <a:srgbClr val="000000"/>
                          </a:solidFill>
                          <a:effectLst/>
                        </a:rPr>
                        <a:t>Level of reporting</a:t>
                      </a:r>
                      <a:endParaRPr lang="en-US" sz="1400" b="1" i="0" u="none" strike="noStrike">
                        <a:solidFill>
                          <a:srgbClr val="000000"/>
                        </a:solidFill>
                        <a:effectLst/>
                        <a:latin typeface="+mn-lt"/>
                      </a:endParaRPr>
                    </a:p>
                  </a:txBody>
                  <a:tcPr marL="1475" marR="1475" marT="1475" marB="0" anchor="ctr"/>
                </a:tc>
                <a:tc>
                  <a:txBody>
                    <a:bodyPr/>
                    <a:lstStyle/>
                    <a:p>
                      <a:pPr algn="l" fontAlgn="ctr">
                        <a:buNone/>
                      </a:pPr>
                      <a:r>
                        <a:rPr lang="en-US" sz="1400" b="0" u="none" strike="noStrike">
                          <a:solidFill>
                            <a:srgbClr val="000000"/>
                          </a:solidFill>
                          <a:effectLst/>
                        </a:rPr>
                        <a:t>LEA level</a:t>
                      </a:r>
                      <a:endParaRPr lang="en-US" sz="1400" b="0" i="0" u="none" strike="noStrike">
                        <a:solidFill>
                          <a:srgbClr val="000000"/>
                        </a:solidFill>
                        <a:effectLst/>
                        <a:latin typeface="+mn-lt"/>
                      </a:endParaRPr>
                    </a:p>
                  </a:txBody>
                  <a:tcPr marL="1475" marR="1475" marT="1475" marB="0" anchor="ctr"/>
                </a:tc>
                <a:extLst>
                  <a:ext uri="{0D108BD9-81ED-4DB2-BD59-A6C34878D82A}">
                    <a16:rowId xmlns:a16="http://schemas.microsoft.com/office/drawing/2014/main" val="3727085241"/>
                  </a:ext>
                </a:extLst>
              </a:tr>
              <a:tr h="745179">
                <a:tc>
                  <a:txBody>
                    <a:bodyPr/>
                    <a:lstStyle/>
                    <a:p>
                      <a:pPr algn="l" fontAlgn="ctr">
                        <a:buNone/>
                      </a:pPr>
                      <a:r>
                        <a:rPr lang="en-US" sz="1400" b="1" u="none" strike="noStrike">
                          <a:solidFill>
                            <a:srgbClr val="000000"/>
                          </a:solidFill>
                          <a:effectLst/>
                        </a:rPr>
                        <a:t>What does “one” day represent?</a:t>
                      </a:r>
                      <a:endParaRPr lang="en-US" sz="1400" b="1" i="0" u="none" strike="noStrike">
                        <a:solidFill>
                          <a:srgbClr val="000000"/>
                        </a:solidFill>
                        <a:effectLst/>
                        <a:latin typeface="+mn-lt"/>
                      </a:endParaRPr>
                    </a:p>
                  </a:txBody>
                  <a:tcPr marL="1475" marR="1475" marT="1475" marB="0" anchor="ctr"/>
                </a:tc>
                <a:tc>
                  <a:txBody>
                    <a:bodyPr/>
                    <a:lstStyle/>
                    <a:p>
                      <a:pPr algn="l" fontAlgn="ctr">
                        <a:buNone/>
                      </a:pPr>
                      <a:r>
                        <a:rPr lang="en-US" sz="1400" b="0" u="none" strike="noStrike">
                          <a:solidFill>
                            <a:srgbClr val="000000"/>
                          </a:solidFill>
                          <a:effectLst/>
                        </a:rPr>
                        <a:t>One ELP day equals a student attending an ELP for any amount of time during a single day</a:t>
                      </a:r>
                      <a:endParaRPr lang="en-US" sz="1400" b="0" i="0" u="none" strike="noStrike">
                        <a:solidFill>
                          <a:srgbClr val="000000"/>
                        </a:solidFill>
                        <a:effectLst/>
                        <a:latin typeface="+mn-lt"/>
                      </a:endParaRPr>
                    </a:p>
                  </a:txBody>
                  <a:tcPr marL="1475" marR="1475" marT="1475" marB="0" anchor="ctr"/>
                </a:tc>
                <a:extLst>
                  <a:ext uri="{0D108BD9-81ED-4DB2-BD59-A6C34878D82A}">
                    <a16:rowId xmlns:a16="http://schemas.microsoft.com/office/drawing/2014/main" val="2734674216"/>
                  </a:ext>
                </a:extLst>
              </a:tr>
              <a:tr h="836396">
                <a:tc>
                  <a:txBody>
                    <a:bodyPr/>
                    <a:lstStyle/>
                    <a:p>
                      <a:pPr algn="l" fontAlgn="ctr">
                        <a:buNone/>
                      </a:pPr>
                      <a:r>
                        <a:rPr lang="en-US" sz="1400" b="1" u="none" strike="noStrike">
                          <a:solidFill>
                            <a:srgbClr val="000000"/>
                          </a:solidFill>
                          <a:effectLst/>
                        </a:rPr>
                        <a:t>May “0” days be submitted?</a:t>
                      </a:r>
                      <a:endParaRPr lang="en-US" sz="1400" b="1" i="0" u="none" strike="noStrike">
                        <a:solidFill>
                          <a:srgbClr val="000000"/>
                        </a:solidFill>
                        <a:effectLst/>
                        <a:latin typeface="+mn-lt"/>
                      </a:endParaRPr>
                    </a:p>
                  </a:txBody>
                  <a:tcPr marL="1475" marR="1475" marT="1475" marB="0" anchor="ctr"/>
                </a:tc>
                <a:tc>
                  <a:txBody>
                    <a:bodyPr/>
                    <a:lstStyle/>
                    <a:p>
                      <a:pPr algn="l" fontAlgn="ctr">
                        <a:buNone/>
                      </a:pPr>
                      <a:r>
                        <a:rPr lang="en-US" sz="1400" b="0" u="none" strike="noStrike">
                          <a:solidFill>
                            <a:srgbClr val="000000"/>
                          </a:solidFill>
                          <a:effectLst/>
                        </a:rPr>
                        <a:t>Yes. If the student did not attend any ELPs during the Academic Year, then Field 26.07 should be populated with “0.”</a:t>
                      </a:r>
                      <a:endParaRPr lang="en-US" sz="1400" b="0" i="0" u="none" strike="noStrike">
                        <a:solidFill>
                          <a:srgbClr val="000000"/>
                        </a:solidFill>
                        <a:effectLst/>
                        <a:latin typeface="+mn-lt"/>
                      </a:endParaRPr>
                    </a:p>
                  </a:txBody>
                  <a:tcPr marL="1475" marR="1475" marT="1475" marB="0" anchor="ctr"/>
                </a:tc>
                <a:extLst>
                  <a:ext uri="{0D108BD9-81ED-4DB2-BD59-A6C34878D82A}">
                    <a16:rowId xmlns:a16="http://schemas.microsoft.com/office/drawing/2014/main" val="1874030266"/>
                  </a:ext>
                </a:extLst>
              </a:tr>
              <a:tr h="664245">
                <a:tc>
                  <a:txBody>
                    <a:bodyPr/>
                    <a:lstStyle/>
                    <a:p>
                      <a:pPr algn="l" fontAlgn="ctr">
                        <a:buNone/>
                      </a:pPr>
                      <a:r>
                        <a:rPr lang="en-US" sz="1400" b="1" u="none" strike="noStrike">
                          <a:solidFill>
                            <a:srgbClr val="000000"/>
                          </a:solidFill>
                          <a:effectLst/>
                        </a:rPr>
                        <a:t>How many days may be submitted?</a:t>
                      </a:r>
                      <a:endParaRPr lang="en-US" sz="1400" b="1" i="0" u="none" strike="noStrike">
                        <a:solidFill>
                          <a:srgbClr val="000000"/>
                        </a:solidFill>
                        <a:effectLst/>
                        <a:latin typeface="+mn-lt"/>
                      </a:endParaRPr>
                    </a:p>
                  </a:txBody>
                  <a:tcPr marL="1475" marR="1475" marT="1475" marB="0" anchor="ctr"/>
                </a:tc>
                <a:tc>
                  <a:txBody>
                    <a:bodyPr/>
                    <a:lstStyle/>
                    <a:p>
                      <a:pPr algn="l" fontAlgn="ctr">
                        <a:buNone/>
                      </a:pPr>
                      <a:r>
                        <a:rPr lang="en-US" sz="1400" b="0" u="none" strike="noStrike">
                          <a:solidFill>
                            <a:srgbClr val="000000"/>
                          </a:solidFill>
                          <a:effectLst/>
                        </a:rPr>
                        <a:t>0 – 300 days</a:t>
                      </a:r>
                      <a:endParaRPr lang="en-US" sz="1400" b="0" i="0" u="none" strike="noStrike">
                        <a:solidFill>
                          <a:srgbClr val="000000"/>
                        </a:solidFill>
                        <a:effectLst/>
                        <a:latin typeface="+mn-lt"/>
                      </a:endParaRPr>
                    </a:p>
                  </a:txBody>
                  <a:tcPr marL="1475" marR="1475" marT="1475" marB="0" anchor="ctr"/>
                </a:tc>
                <a:extLst>
                  <a:ext uri="{0D108BD9-81ED-4DB2-BD59-A6C34878D82A}">
                    <a16:rowId xmlns:a16="http://schemas.microsoft.com/office/drawing/2014/main" val="258397779"/>
                  </a:ext>
                </a:extLst>
              </a:tr>
              <a:tr h="1060656">
                <a:tc>
                  <a:txBody>
                    <a:bodyPr/>
                    <a:lstStyle/>
                    <a:p>
                      <a:pPr algn="l" fontAlgn="ctr">
                        <a:buNone/>
                      </a:pPr>
                      <a:r>
                        <a:rPr lang="en-US" sz="1400" b="1" u="none" strike="noStrike">
                          <a:solidFill>
                            <a:srgbClr val="000000"/>
                          </a:solidFill>
                          <a:effectLst/>
                        </a:rPr>
                        <a:t>How must attendance be tracked and maintained locally?</a:t>
                      </a:r>
                      <a:endParaRPr lang="en-US" sz="1400" b="1" i="0" u="none" strike="noStrike">
                        <a:solidFill>
                          <a:srgbClr val="000000"/>
                        </a:solidFill>
                        <a:effectLst/>
                        <a:latin typeface="+mn-lt"/>
                      </a:endParaRPr>
                    </a:p>
                  </a:txBody>
                  <a:tcPr marL="1475" marR="1475" marT="1475" marB="0" anchor="ctr"/>
                </a:tc>
                <a:tc>
                  <a:txBody>
                    <a:bodyPr/>
                    <a:lstStyle/>
                    <a:p>
                      <a:pPr algn="l" fontAlgn="ctr">
                        <a:buNone/>
                      </a:pPr>
                      <a:r>
                        <a:rPr lang="en-US" sz="1400" b="0" u="none" strike="noStrike">
                          <a:solidFill>
                            <a:srgbClr val="000000"/>
                          </a:solidFill>
                          <a:effectLst/>
                        </a:rPr>
                        <a:t>LEAs must track student attendance as may be required for the specific ELP program reporting requirements. For CALPADS reporting purposes, LEAs must track whether a student “attended” an ELP on a given day</a:t>
                      </a:r>
                      <a:endParaRPr lang="en-US" sz="1400" b="0" i="0" u="none" strike="noStrike">
                        <a:solidFill>
                          <a:srgbClr val="000000"/>
                        </a:solidFill>
                        <a:effectLst/>
                        <a:latin typeface="+mn-lt"/>
                      </a:endParaRPr>
                    </a:p>
                  </a:txBody>
                  <a:tcPr marL="1475" marR="1475" marT="1475" marB="0" anchor="ctr"/>
                </a:tc>
                <a:extLst>
                  <a:ext uri="{0D108BD9-81ED-4DB2-BD59-A6C34878D82A}">
                    <a16:rowId xmlns:a16="http://schemas.microsoft.com/office/drawing/2014/main" val="3056475945"/>
                  </a:ext>
                </a:extLst>
              </a:tr>
            </a:tbl>
          </a:graphicData>
        </a:graphic>
      </p:graphicFrame>
      <p:sp>
        <p:nvSpPr>
          <p:cNvPr id="3" name="Slide Number Placeholder 2">
            <a:extLst>
              <a:ext uri="{FF2B5EF4-FFF2-40B4-BE49-F238E27FC236}">
                <a16:creationId xmlns:a16="http://schemas.microsoft.com/office/drawing/2014/main" id="{27D91918-A86C-3A91-3DC9-5A640D56FF98}"/>
              </a:ext>
            </a:extLst>
          </p:cNvPr>
          <p:cNvSpPr>
            <a:spLocks noGrp="1"/>
          </p:cNvSpPr>
          <p:nvPr>
            <p:ph type="sldNum" sz="quarter" idx="11"/>
          </p:nvPr>
        </p:nvSpPr>
        <p:spPr/>
        <p:txBody>
          <a:bodyPr/>
          <a:lstStyle/>
          <a:p>
            <a:fld id="{4B73C415-D670-4716-A5EC-CC4D52CA2BAC}" type="slidenum">
              <a:rPr lang="en-US" noProof="0" smtClean="0"/>
              <a:pPr/>
              <a:t>26</a:t>
            </a:fld>
            <a:endParaRPr lang="en-US" noProof="0"/>
          </a:p>
        </p:txBody>
      </p:sp>
    </p:spTree>
    <p:extLst>
      <p:ext uri="{BB962C8B-B14F-4D97-AF65-F5344CB8AC3E}">
        <p14:creationId xmlns:p14="http://schemas.microsoft.com/office/powerpoint/2010/main" val="12847679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9012"/>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32000" y="-1"/>
            <a:ext cx="11760000" cy="6365363"/>
          </a:xfrm>
          <a:prstGeom prst="rect">
            <a:avLst/>
          </a:prstGeom>
          <a:gradFill>
            <a:gsLst>
              <a:gs pos="36000">
                <a:schemeClr val="tx1">
                  <a:alpha val="0"/>
                </a:schemeClr>
              </a:gs>
              <a:gs pos="100000">
                <a:schemeClr val="tx1">
                  <a:alpha val="7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normAutofit/>
          </a:bodyPr>
          <a:lstStyle/>
          <a:p>
            <a:r>
              <a:rPr lang="en-US" sz="3600">
                <a:latin typeface="Arial Black" panose="020B0A04020102020204" pitchFamily="34" charset="0"/>
              </a:rPr>
              <a:t>Behavioral Incidents</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62525"/>
            <a:ext cx="5187750" cy="1219200"/>
          </a:xfrm>
          <a:noFill/>
        </p:spPr>
        <p:txBody>
          <a:bodyPr>
            <a:normAutofit/>
          </a:bodyPr>
          <a:lstStyle/>
          <a:p>
            <a:r>
              <a:rPr lang="en-US" sz="2000">
                <a:latin typeface="Arial Black" panose="020B0A04020102020204" pitchFamily="34" charset="0"/>
              </a:rPr>
              <a:t>Discuss background of behavioral incidents submission</a:t>
            </a:r>
          </a:p>
        </p:txBody>
      </p:sp>
      <p:sp>
        <p:nvSpPr>
          <p:cNvPr id="4" name="Footer Placeholder 3">
            <a:extLst>
              <a:ext uri="{FF2B5EF4-FFF2-40B4-BE49-F238E27FC236}">
                <a16:creationId xmlns:a16="http://schemas.microsoft.com/office/drawing/2014/main" id="{05360F91-7AE2-47D8-8BD8-941C26AEEA2C}"/>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1DB4B63-2B33-4B8B-9DE0-E954456284FC}"/>
              </a:ext>
              <a:ext uri="{C183D7F6-B498-43B3-948B-1728B52AA6E4}">
                <adec:decorative xmlns:adec="http://schemas.microsoft.com/office/drawing/2017/decorative" val="1"/>
              </a:ext>
            </a:extLst>
          </p:cNvPr>
          <p:cNvSpPr/>
          <p:nvPr/>
        </p:nvSpPr>
        <p:spPr>
          <a:xfrm>
            <a:off x="-1" y="9013"/>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D72E5F0-88F4-54E7-9F15-9555574FD9B0}"/>
              </a:ext>
            </a:extLst>
          </p:cNvPr>
          <p:cNvSpPr>
            <a:spLocks noGrp="1"/>
          </p:cNvSpPr>
          <p:nvPr>
            <p:ph type="sldNum" sz="quarter" idx="12"/>
          </p:nvPr>
        </p:nvSpPr>
        <p:spPr/>
        <p:txBody>
          <a:bodyPr/>
          <a:lstStyle/>
          <a:p>
            <a:fld id="{4B73C415-D670-4716-A5EC-CC4D52CA2BAC}" type="slidenum">
              <a:rPr lang="en-US" noProof="0" smtClean="0"/>
              <a:pPr/>
              <a:t>27</a:t>
            </a:fld>
            <a:endParaRPr lang="en-US" noProof="0"/>
          </a:p>
        </p:txBody>
      </p:sp>
    </p:spTree>
    <p:extLst>
      <p:ext uri="{BB962C8B-B14F-4D97-AF65-F5344CB8AC3E}">
        <p14:creationId xmlns:p14="http://schemas.microsoft.com/office/powerpoint/2010/main" val="16435399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D9E64-6873-45D2-8854-47BF4BA5DDBC}"/>
              </a:ext>
            </a:extLst>
          </p:cNvPr>
          <p:cNvSpPr>
            <a:spLocks noGrp="1"/>
          </p:cNvSpPr>
          <p:nvPr>
            <p:ph type="title"/>
          </p:nvPr>
        </p:nvSpPr>
        <p:spPr>
          <a:xfrm>
            <a:off x="426000" y="339244"/>
            <a:ext cx="11340000" cy="432000"/>
          </a:xfrm>
        </p:spPr>
        <p:txBody>
          <a:bodyPr/>
          <a:lstStyle/>
          <a:p>
            <a:r>
              <a:rPr lang="en-US" sz="3600" kern="1700" spc="230">
                <a:latin typeface="Arial Black" panose="020B0A04020102020204" pitchFamily="34" charset="0"/>
              </a:rPr>
              <a:t>Terminology</a:t>
            </a:r>
            <a:br>
              <a:rPr lang="en-US" sz="3600" kern="1700" spc="230">
                <a:latin typeface="Arial Black" panose="020B0A04020102020204" pitchFamily="34" charset="0"/>
              </a:rPr>
            </a:br>
            <a:endParaRPr lang="en-US" sz="3600"/>
          </a:p>
        </p:txBody>
      </p:sp>
      <p:sp>
        <p:nvSpPr>
          <p:cNvPr id="3" name="Footer Placeholder 2">
            <a:extLst>
              <a:ext uri="{FF2B5EF4-FFF2-40B4-BE49-F238E27FC236}">
                <a16:creationId xmlns:a16="http://schemas.microsoft.com/office/drawing/2014/main" id="{F0B4D853-1472-457B-878B-E5073983E66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sp>
        <p:nvSpPr>
          <p:cNvPr id="5" name="Rectangle 4">
            <a:extLst>
              <a:ext uri="{FF2B5EF4-FFF2-40B4-BE49-F238E27FC236}">
                <a16:creationId xmlns:a16="http://schemas.microsoft.com/office/drawing/2014/main" id="{5F6F5112-E99F-46D8-8F45-D5AD58F67CFE}"/>
              </a:ext>
            </a:extLst>
          </p:cNvPr>
          <p:cNvSpPr/>
          <p:nvPr/>
        </p:nvSpPr>
        <p:spPr>
          <a:xfrm>
            <a:off x="4195012" y="929795"/>
            <a:ext cx="7324836" cy="5387943"/>
          </a:xfrm>
          <a:prstGeom prst="rect">
            <a:avLst/>
          </a:prstGeom>
        </p:spPr>
        <p:txBody>
          <a:bodyPr vert="horz" lIns="182880" tIns="91440" rIns="182880" bIns="91440" rtlCol="0" anchor="ctr">
            <a:normAutofit/>
          </a:bodyPr>
          <a:lstStyle/>
          <a:p>
            <a:pPr marL="685800" marR="0" lvl="0" indent="-5715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Incident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An event resulting in the use of physical restraint, mechanical restraint, or seclusion or a statutory offense is committed. Each incident may have multiple students involved, and each student may commit multiple offenses during a single incident</a:t>
            </a:r>
          </a:p>
          <a:p>
            <a:pPr marL="685800" marR="0" lvl="0" indent="-5715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Incident Result</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  Outcome or result of an incident for a specific student</a:t>
            </a:r>
          </a:p>
          <a:p>
            <a:pPr marL="685800" marR="0" lvl="0" indent="-5715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Statutory Offense –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Student violations outlined in Education Code Sections 48900 and 48915 </a:t>
            </a: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(Student Offenses in the CALPADS Code Set document)</a:t>
            </a:r>
          </a:p>
          <a:p>
            <a:pPr marL="685800" marR="0" lvl="0" indent="-5715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Seclusion</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 the involuntary confinement of a pupil alone in a room or area from which the pupil is physically prevented from leaving</a:t>
            </a:r>
          </a:p>
          <a:p>
            <a:pPr marL="685800" marR="0" lvl="0" indent="-5715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Behavioral Restraint </a:t>
            </a:r>
          </a:p>
          <a:p>
            <a:pPr marL="1485900" marR="0" lvl="1" indent="-4572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Mechanical Restraint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Use of a device or equipment to restrict a pupil’s freedom of movement</a:t>
            </a:r>
          </a:p>
          <a:p>
            <a:pPr marL="1485900" marR="0" lvl="1" indent="-4572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Physical Restraint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 personal restriction that immobilizes or reduces the ability of a pupil to move his or her torso, arms, legs, or head freely</a:t>
            </a:r>
          </a:p>
        </p:txBody>
      </p:sp>
      <p:grpSp>
        <p:nvGrpSpPr>
          <p:cNvPr id="6" name="Group 5" descr="Collage of icons used to associate with discipline.">
            <a:extLst>
              <a:ext uri="{FF2B5EF4-FFF2-40B4-BE49-F238E27FC236}">
                <a16:creationId xmlns:a16="http://schemas.microsoft.com/office/drawing/2014/main" id="{F6B2A674-8511-49BF-A799-4F3EFCCA3341}"/>
              </a:ext>
            </a:extLst>
          </p:cNvPr>
          <p:cNvGrpSpPr/>
          <p:nvPr/>
        </p:nvGrpSpPr>
        <p:grpSpPr>
          <a:xfrm>
            <a:off x="469570" y="1292859"/>
            <a:ext cx="3607130" cy="4414521"/>
            <a:chOff x="423946" y="1991482"/>
            <a:chExt cx="3963509" cy="4142538"/>
          </a:xfrm>
        </p:grpSpPr>
        <p:grpSp>
          <p:nvGrpSpPr>
            <p:cNvPr id="7" name="Group 6">
              <a:extLst>
                <a:ext uri="{FF2B5EF4-FFF2-40B4-BE49-F238E27FC236}">
                  <a16:creationId xmlns:a16="http://schemas.microsoft.com/office/drawing/2014/main" id="{E9D89F32-956E-44E2-81B1-5241C702F77B}"/>
                </a:ext>
              </a:extLst>
            </p:cNvPr>
            <p:cNvGrpSpPr/>
            <p:nvPr/>
          </p:nvGrpSpPr>
          <p:grpSpPr>
            <a:xfrm>
              <a:off x="549504" y="2666244"/>
              <a:ext cx="3837951" cy="3354387"/>
              <a:chOff x="527684" y="2936505"/>
              <a:chExt cx="3837951" cy="3354387"/>
            </a:xfrm>
          </p:grpSpPr>
          <p:pic>
            <p:nvPicPr>
              <p:cNvPr id="13" name="Graphic 12" descr="Universal Access">
                <a:extLst>
                  <a:ext uri="{FF2B5EF4-FFF2-40B4-BE49-F238E27FC236}">
                    <a16:creationId xmlns:a16="http://schemas.microsoft.com/office/drawing/2014/main" id="{BD8352A3-0F3A-43B9-8AC9-583524FC1386}"/>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9403" y="3688648"/>
                <a:ext cx="914400" cy="914400"/>
              </a:xfrm>
              <a:prstGeom prst="rect">
                <a:avLst/>
              </a:prstGeom>
            </p:spPr>
          </p:pic>
          <p:pic>
            <p:nvPicPr>
              <p:cNvPr id="14" name="Graphic 13" descr="Boardroom">
                <a:extLst>
                  <a:ext uri="{FF2B5EF4-FFF2-40B4-BE49-F238E27FC236}">
                    <a16:creationId xmlns:a16="http://schemas.microsoft.com/office/drawing/2014/main" id="{F225B84F-428E-4FF9-936F-F41F44676962}"/>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8288" y="4389172"/>
                <a:ext cx="914400" cy="914400"/>
              </a:xfrm>
              <a:prstGeom prst="rect">
                <a:avLst/>
              </a:prstGeom>
            </p:spPr>
          </p:pic>
          <p:pic>
            <p:nvPicPr>
              <p:cNvPr id="15" name="Graphic 14" descr="Social network">
                <a:extLst>
                  <a:ext uri="{FF2B5EF4-FFF2-40B4-BE49-F238E27FC236}">
                    <a16:creationId xmlns:a16="http://schemas.microsoft.com/office/drawing/2014/main" id="{D30C4A2F-D7C3-4421-8A2E-B8087DD3B767}"/>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99811" y="4748602"/>
                <a:ext cx="914400" cy="914400"/>
              </a:xfrm>
              <a:prstGeom prst="rect">
                <a:avLst/>
              </a:prstGeom>
            </p:spPr>
          </p:pic>
          <p:pic>
            <p:nvPicPr>
              <p:cNvPr id="16" name="Graphic 15" descr="Police">
                <a:extLst>
                  <a:ext uri="{FF2B5EF4-FFF2-40B4-BE49-F238E27FC236}">
                    <a16:creationId xmlns:a16="http://schemas.microsoft.com/office/drawing/2014/main" id="{70593139-525D-4265-975C-95954D696DF2}"/>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7684" y="2936505"/>
                <a:ext cx="914400" cy="914400"/>
              </a:xfrm>
              <a:prstGeom prst="rect">
                <a:avLst/>
              </a:prstGeom>
            </p:spPr>
          </p:pic>
          <p:pic>
            <p:nvPicPr>
              <p:cNvPr id="17" name="Graphic 16" descr="Professor">
                <a:extLst>
                  <a:ext uri="{FF2B5EF4-FFF2-40B4-BE49-F238E27FC236}">
                    <a16:creationId xmlns:a16="http://schemas.microsoft.com/office/drawing/2014/main" id="{7C8D34FE-3A9A-462D-89E3-FA7548A68A50}"/>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83175" y="5376492"/>
                <a:ext cx="914400" cy="914400"/>
              </a:xfrm>
              <a:prstGeom prst="rect">
                <a:avLst/>
              </a:prstGeom>
            </p:spPr>
          </p:pic>
          <p:pic>
            <p:nvPicPr>
              <p:cNvPr id="18" name="Graphic 17" descr="Judge">
                <a:extLst>
                  <a:ext uri="{FF2B5EF4-FFF2-40B4-BE49-F238E27FC236}">
                    <a16:creationId xmlns:a16="http://schemas.microsoft.com/office/drawing/2014/main" id="{5B9A0510-7951-4E83-A18E-384967BAA6CC}"/>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64330" y="3814273"/>
                <a:ext cx="914400" cy="914400"/>
              </a:xfrm>
              <a:prstGeom prst="rect">
                <a:avLst/>
              </a:prstGeom>
            </p:spPr>
          </p:pic>
          <p:pic>
            <p:nvPicPr>
              <p:cNvPr id="19" name="Graphic 18" descr="Run">
                <a:extLst>
                  <a:ext uri="{FF2B5EF4-FFF2-40B4-BE49-F238E27FC236}">
                    <a16:creationId xmlns:a16="http://schemas.microsoft.com/office/drawing/2014/main" id="{F309ABD0-611D-41BD-BBA5-6154497E0DDD}"/>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50864" y="3070685"/>
                <a:ext cx="914400" cy="914400"/>
              </a:xfrm>
              <a:prstGeom prst="rect">
                <a:avLst/>
              </a:prstGeom>
            </p:spPr>
          </p:pic>
          <p:pic>
            <p:nvPicPr>
              <p:cNvPr id="20" name="Graphic 19" descr="Scales of justice">
                <a:extLst>
                  <a:ext uri="{FF2B5EF4-FFF2-40B4-BE49-F238E27FC236}">
                    <a16:creationId xmlns:a16="http://schemas.microsoft.com/office/drawing/2014/main" id="{BADB0F94-A967-4004-9500-D989FA2DBD11}"/>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96704" y="4451280"/>
                <a:ext cx="914400" cy="914400"/>
              </a:xfrm>
              <a:prstGeom prst="rect">
                <a:avLst/>
              </a:prstGeom>
            </p:spPr>
          </p:pic>
          <p:pic>
            <p:nvPicPr>
              <p:cNvPr id="21" name="Graphic 20" descr="Jail">
                <a:extLst>
                  <a:ext uri="{FF2B5EF4-FFF2-40B4-BE49-F238E27FC236}">
                    <a16:creationId xmlns:a16="http://schemas.microsoft.com/office/drawing/2014/main" id="{A65002E1-B61F-4142-9840-0F3D618C0836}"/>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212621" y="3534642"/>
                <a:ext cx="914400" cy="914400"/>
              </a:xfrm>
              <a:prstGeom prst="rect">
                <a:avLst/>
              </a:prstGeom>
            </p:spPr>
          </p:pic>
          <p:pic>
            <p:nvPicPr>
              <p:cNvPr id="22" name="Graphic 21" descr="Handcuffs">
                <a:extLst>
                  <a:ext uri="{FF2B5EF4-FFF2-40B4-BE49-F238E27FC236}">
                    <a16:creationId xmlns:a16="http://schemas.microsoft.com/office/drawing/2014/main" id="{F1F85D0D-E878-486F-AB6B-384499209F82}"/>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575618" y="2997106"/>
                <a:ext cx="914400" cy="914400"/>
              </a:xfrm>
              <a:prstGeom prst="rect">
                <a:avLst/>
              </a:prstGeom>
            </p:spPr>
          </p:pic>
          <p:pic>
            <p:nvPicPr>
              <p:cNvPr id="23" name="Graphic 22" descr="Gavel">
                <a:extLst>
                  <a:ext uri="{FF2B5EF4-FFF2-40B4-BE49-F238E27FC236}">
                    <a16:creationId xmlns:a16="http://schemas.microsoft.com/office/drawing/2014/main" id="{09AAE21B-0A35-4598-8C0E-9F32406B2C97}"/>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451235" y="5003889"/>
                <a:ext cx="914400" cy="914400"/>
              </a:xfrm>
              <a:prstGeom prst="rect">
                <a:avLst/>
              </a:prstGeom>
            </p:spPr>
          </p:pic>
        </p:grpSp>
        <p:pic>
          <p:nvPicPr>
            <p:cNvPr id="8" name="Graphic 7" descr="Raised hand">
              <a:extLst>
                <a:ext uri="{FF2B5EF4-FFF2-40B4-BE49-F238E27FC236}">
                  <a16:creationId xmlns:a16="http://schemas.microsoft.com/office/drawing/2014/main" id="{CABCF46A-44FD-4080-BE01-7A2EFCA6F8D5}"/>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23946" y="4963411"/>
              <a:ext cx="914400" cy="914400"/>
            </a:xfrm>
            <a:prstGeom prst="rect">
              <a:avLst/>
            </a:prstGeom>
          </p:spPr>
        </p:pic>
        <p:pic>
          <p:nvPicPr>
            <p:cNvPr id="9" name="Graphic 8" descr="No smoking">
              <a:extLst>
                <a:ext uri="{FF2B5EF4-FFF2-40B4-BE49-F238E27FC236}">
                  <a16:creationId xmlns:a16="http://schemas.microsoft.com/office/drawing/2014/main" id="{A4386575-9BC0-469B-BDE0-399BBFCFD7A1}"/>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529040" y="5219620"/>
              <a:ext cx="914400" cy="914400"/>
            </a:xfrm>
            <a:prstGeom prst="rect">
              <a:avLst/>
            </a:prstGeom>
          </p:spPr>
        </p:pic>
        <p:pic>
          <p:nvPicPr>
            <p:cNvPr id="10" name="Graphic 9" descr="Gender">
              <a:extLst>
                <a:ext uri="{FF2B5EF4-FFF2-40B4-BE49-F238E27FC236}">
                  <a16:creationId xmlns:a16="http://schemas.microsoft.com/office/drawing/2014/main" id="{3B030953-C46A-4492-977F-E797BF66CFFF}"/>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781181" y="1991482"/>
              <a:ext cx="825226" cy="825226"/>
            </a:xfrm>
            <a:prstGeom prst="rect">
              <a:avLst/>
            </a:prstGeom>
          </p:spPr>
        </p:pic>
        <p:pic>
          <p:nvPicPr>
            <p:cNvPr id="11" name="Graphic 10" descr="Schoolhouse">
              <a:extLst>
                <a:ext uri="{FF2B5EF4-FFF2-40B4-BE49-F238E27FC236}">
                  <a16:creationId xmlns:a16="http://schemas.microsoft.com/office/drawing/2014/main" id="{CF5E80A8-CE09-4A73-8960-A4F31D9961B2}"/>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259218" y="2171080"/>
              <a:ext cx="914400" cy="914400"/>
            </a:xfrm>
            <a:prstGeom prst="rect">
              <a:avLst/>
            </a:prstGeom>
          </p:spPr>
        </p:pic>
        <p:pic>
          <p:nvPicPr>
            <p:cNvPr id="12" name="Graphic 11" descr="Hourglass">
              <a:extLst>
                <a:ext uri="{FF2B5EF4-FFF2-40B4-BE49-F238E27FC236}">
                  <a16:creationId xmlns:a16="http://schemas.microsoft.com/office/drawing/2014/main" id="{A58B195D-4EAD-49D7-87B7-A7EBD2B89051}"/>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536920" y="2484180"/>
              <a:ext cx="832505" cy="832505"/>
            </a:xfrm>
            <a:prstGeom prst="rect">
              <a:avLst/>
            </a:prstGeom>
          </p:spPr>
        </p:pic>
      </p:grpSp>
      <p:sp>
        <p:nvSpPr>
          <p:cNvPr id="4" name="Slide Number Placeholder 3">
            <a:extLst>
              <a:ext uri="{FF2B5EF4-FFF2-40B4-BE49-F238E27FC236}">
                <a16:creationId xmlns:a16="http://schemas.microsoft.com/office/drawing/2014/main" id="{1D9AFCA8-C778-A4DE-F34E-C9F4EC0845B9}"/>
              </a:ext>
            </a:extLst>
          </p:cNvPr>
          <p:cNvSpPr>
            <a:spLocks noGrp="1"/>
          </p:cNvSpPr>
          <p:nvPr>
            <p:ph type="sldNum" sz="quarter" idx="11"/>
          </p:nvPr>
        </p:nvSpPr>
        <p:spPr/>
        <p:txBody>
          <a:bodyPr/>
          <a:lstStyle/>
          <a:p>
            <a:fld id="{4B73C415-D670-4716-A5EC-CC4D52CA2BAC}" type="slidenum">
              <a:rPr lang="en-US" noProof="0" smtClean="0"/>
              <a:pPr/>
              <a:t>28</a:t>
            </a:fld>
            <a:endParaRPr lang="en-US" noProof="0"/>
          </a:p>
        </p:txBody>
      </p:sp>
    </p:spTree>
    <p:extLst>
      <p:ext uri="{BB962C8B-B14F-4D97-AF65-F5344CB8AC3E}">
        <p14:creationId xmlns:p14="http://schemas.microsoft.com/office/powerpoint/2010/main" val="828303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2B2853-5165-B378-419D-F6B02BE5C54C}"/>
              </a:ext>
            </a:extLst>
          </p:cNvPr>
          <p:cNvSpPr>
            <a:spLocks noGrp="1"/>
          </p:cNvSpPr>
          <p:nvPr>
            <p:ph type="title"/>
          </p:nvPr>
        </p:nvSpPr>
        <p:spPr/>
        <p:txBody>
          <a:bodyPr/>
          <a:lstStyle/>
          <a:p>
            <a:r>
              <a:rPr lang="en-US"/>
              <a:t>Incident Reporting Basics</a:t>
            </a:r>
          </a:p>
        </p:txBody>
      </p:sp>
      <p:sp>
        <p:nvSpPr>
          <p:cNvPr id="2" name="Footer Placeholder 1">
            <a:extLst>
              <a:ext uri="{FF2B5EF4-FFF2-40B4-BE49-F238E27FC236}">
                <a16:creationId xmlns:a16="http://schemas.microsoft.com/office/drawing/2014/main" id="{9A210D0F-69EC-F32B-1F02-567CE033AC9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grpSp>
        <p:nvGrpSpPr>
          <p:cNvPr id="7" name="Group 6">
            <a:extLst>
              <a:ext uri="{FF2B5EF4-FFF2-40B4-BE49-F238E27FC236}">
                <a16:creationId xmlns:a16="http://schemas.microsoft.com/office/drawing/2014/main" id="{21D4BBBE-E586-93AA-D0BE-0A976F41CCFB}"/>
              </a:ext>
              <a:ext uri="{C183D7F6-B498-43B3-948B-1728B52AA6E4}">
                <adec:decorative xmlns:adec="http://schemas.microsoft.com/office/drawing/2017/decorative" val="1"/>
              </a:ext>
            </a:extLst>
          </p:cNvPr>
          <p:cNvGrpSpPr/>
          <p:nvPr/>
        </p:nvGrpSpPr>
        <p:grpSpPr>
          <a:xfrm>
            <a:off x="620931" y="1045216"/>
            <a:ext cx="10950138" cy="3854622"/>
            <a:chOff x="573223" y="1059284"/>
            <a:chExt cx="10950138" cy="3854622"/>
          </a:xfrm>
        </p:grpSpPr>
        <p:sp>
          <p:nvSpPr>
            <p:cNvPr id="12" name="Rectangle 11">
              <a:extLst>
                <a:ext uri="{FF2B5EF4-FFF2-40B4-BE49-F238E27FC236}">
                  <a16:creationId xmlns:a16="http://schemas.microsoft.com/office/drawing/2014/main" id="{4DC757AC-D71E-4C63-BA70-6389F0CA7C83}"/>
                </a:ext>
              </a:extLst>
            </p:cNvPr>
            <p:cNvSpPr/>
            <p:nvPr/>
          </p:nvSpPr>
          <p:spPr>
            <a:xfrm>
              <a:off x="5137055" y="1059284"/>
              <a:ext cx="6386306" cy="9048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What is the reporting period?</a:t>
              </a:r>
            </a:p>
            <a:p>
              <a:pPr marL="0" marR="0" lvl="0" indent="0" algn="l" defTabSz="914400" rtl="0" eaLnBrk="1" fontAlgn="auto" latinLnBrk="0" hangingPunct="1">
                <a:lnSpc>
                  <a:spcPct val="100000"/>
                </a:lnSpc>
                <a:spcBef>
                  <a:spcPct val="20000"/>
                </a:spcBef>
                <a:spcAft>
                  <a:spcPts val="0"/>
                </a:spcAft>
                <a:buClr>
                  <a:prstClr val="black"/>
                </a:buClr>
                <a:buSzPct val="75000"/>
                <a:buFontTx/>
                <a:buNone/>
                <a:tabLst/>
                <a:defRPr/>
              </a:pPr>
              <a:r>
                <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From July 1, 2025 – June 30, 2026</a:t>
              </a:r>
            </a:p>
          </p:txBody>
        </p:sp>
        <p:pic>
          <p:nvPicPr>
            <p:cNvPr id="6" name="Picture 5" descr="Icon&#10;&#10;Description automatically generated with medium confidence">
              <a:extLst>
                <a:ext uri="{FF2B5EF4-FFF2-40B4-BE49-F238E27FC236}">
                  <a16:creationId xmlns:a16="http://schemas.microsoft.com/office/drawing/2014/main" id="{2D3C2B4A-DF81-BF38-A200-E4881E696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223" y="1508606"/>
              <a:ext cx="4150752" cy="3405300"/>
            </a:xfrm>
            <a:prstGeom prst="rect">
              <a:avLst/>
            </a:prstGeom>
          </p:spPr>
        </p:pic>
      </p:grpSp>
      <p:grpSp>
        <p:nvGrpSpPr>
          <p:cNvPr id="11" name="Group 10">
            <a:extLst>
              <a:ext uri="{FF2B5EF4-FFF2-40B4-BE49-F238E27FC236}">
                <a16:creationId xmlns:a16="http://schemas.microsoft.com/office/drawing/2014/main" id="{F3EE97E5-DF9F-290C-2B10-BDEFCB4EAD5F}"/>
              </a:ext>
              <a:ext uri="{C183D7F6-B498-43B3-948B-1728B52AA6E4}">
                <adec:decorative xmlns:adec="http://schemas.microsoft.com/office/drawing/2017/decorative" val="1"/>
              </a:ext>
            </a:extLst>
          </p:cNvPr>
          <p:cNvGrpSpPr/>
          <p:nvPr/>
        </p:nvGrpSpPr>
        <p:grpSpPr>
          <a:xfrm>
            <a:off x="389233" y="1560808"/>
            <a:ext cx="11134128" cy="3250876"/>
            <a:chOff x="389233" y="1560808"/>
            <a:chExt cx="11134128" cy="3250876"/>
          </a:xfrm>
        </p:grpSpPr>
        <p:sp>
          <p:nvSpPr>
            <p:cNvPr id="10" name="TextBox 9">
              <a:extLst>
                <a:ext uri="{FF2B5EF4-FFF2-40B4-BE49-F238E27FC236}">
                  <a16:creationId xmlns:a16="http://schemas.microsoft.com/office/drawing/2014/main" id="{99717FC4-F44E-4D92-A747-FE4BE4D8000E}"/>
                </a:ext>
              </a:extLst>
            </p:cNvPr>
            <p:cNvSpPr txBox="1"/>
            <p:nvPr/>
          </p:nvSpPr>
          <p:spPr>
            <a:xfrm>
              <a:off x="5137055" y="2159431"/>
              <a:ext cx="6386306"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
                  <a:prstClr val="black"/>
                </a:buClr>
                <a:buSzPct val="75000"/>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Incident records are reported for:</a:t>
              </a:r>
            </a:p>
            <a:p>
              <a:pPr marL="0" marR="0" lvl="0" indent="0" algn="l" defTabSz="914400" rtl="0" eaLnBrk="1" fontAlgn="auto" latinLnBrk="0" hangingPunct="1">
                <a:lnSpc>
                  <a:spcPct val="100000"/>
                </a:lnSpc>
                <a:spcBef>
                  <a:spcPct val="20000"/>
                </a:spcBef>
                <a:spcAft>
                  <a:spcPts val="0"/>
                </a:spcAft>
                <a:buClr>
                  <a:prstClr val="black"/>
                </a:buClr>
                <a:buSzPct val="75000"/>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Enrollment: </a:t>
              </a:r>
            </a:p>
            <a:p>
              <a:pPr marL="742950" marR="0" lvl="1" indent="-285750" algn="l" defTabSz="914400" rtl="0" eaLnBrk="1" fontAlgn="auto" latinLnBrk="0" hangingPunct="1">
                <a:lnSpc>
                  <a:spcPct val="100000"/>
                </a:lnSpc>
                <a:spcBef>
                  <a:spcPct val="20000"/>
                </a:spcBef>
                <a:spcAft>
                  <a:spcPts val="0"/>
                </a:spcAft>
                <a:buClr>
                  <a:prstClr val="black"/>
                </a:buClr>
                <a:buSzPct val="75000"/>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Primary enrolled (10) </a:t>
              </a:r>
            </a:p>
            <a:p>
              <a:pPr marL="742950" marR="0" lvl="1" indent="-285750" algn="l" defTabSz="914400" rtl="0" eaLnBrk="1" fontAlgn="auto" latinLnBrk="0" hangingPunct="1">
                <a:lnSpc>
                  <a:spcPct val="100000"/>
                </a:lnSpc>
                <a:spcBef>
                  <a:spcPct val="20000"/>
                </a:spcBef>
                <a:spcAft>
                  <a:spcPts val="0"/>
                </a:spcAft>
                <a:buClr>
                  <a:prstClr val="black"/>
                </a:buClr>
                <a:buSzPct val="75000"/>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Secondary enrolled (20) and </a:t>
              </a:r>
            </a:p>
            <a:p>
              <a:pPr marL="742950" marR="0" lvl="1" indent="-285750" algn="l" defTabSz="914400" rtl="0" eaLnBrk="1" fontAlgn="auto" latinLnBrk="0" hangingPunct="1">
                <a:lnSpc>
                  <a:spcPct val="100000"/>
                </a:lnSpc>
                <a:spcBef>
                  <a:spcPct val="20000"/>
                </a:spcBef>
                <a:spcAft>
                  <a:spcPts val="0"/>
                </a:spcAft>
                <a:buClr>
                  <a:prstClr val="black"/>
                </a:buClr>
                <a:buSzPct val="75000"/>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Short term enrolled (30) students</a:t>
              </a:r>
            </a:p>
            <a:p>
              <a:pPr marL="0" marR="0" lvl="0" indent="0" algn="l" defTabSz="914400" rtl="0" eaLnBrk="1" fontAlgn="auto" latinLnBrk="0" hangingPunct="1">
                <a:lnSpc>
                  <a:spcPct val="100000"/>
                </a:lnSpc>
                <a:spcBef>
                  <a:spcPct val="20000"/>
                </a:spcBef>
                <a:spcAft>
                  <a:spcPts val="0"/>
                </a:spcAft>
                <a:buClr>
                  <a:prstClr val="black"/>
                </a:buClr>
                <a:buSzPct val="75000"/>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Grade Level: </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TK-12</a:t>
              </a:r>
            </a:p>
          </p:txBody>
        </p:sp>
        <p:pic>
          <p:nvPicPr>
            <p:cNvPr id="9" name="Picture 8" descr="Icon&#10;&#10;Description automatically generated with low confidence">
              <a:extLst>
                <a:ext uri="{FF2B5EF4-FFF2-40B4-BE49-F238E27FC236}">
                  <a16:creationId xmlns:a16="http://schemas.microsoft.com/office/drawing/2014/main" id="{E2A3F1A5-3089-BD68-5E4C-81974AEC64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233" y="1560808"/>
              <a:ext cx="4334742" cy="3250876"/>
            </a:xfrm>
            <a:prstGeom prst="rect">
              <a:avLst/>
            </a:prstGeom>
          </p:spPr>
        </p:pic>
      </p:grpSp>
      <p:grpSp>
        <p:nvGrpSpPr>
          <p:cNvPr id="14" name="Group 13">
            <a:extLst>
              <a:ext uri="{FF2B5EF4-FFF2-40B4-BE49-F238E27FC236}">
                <a16:creationId xmlns:a16="http://schemas.microsoft.com/office/drawing/2014/main" id="{BCCBFE73-256B-8FAD-B3FD-5D61547492BA}"/>
              </a:ext>
              <a:ext uri="{C183D7F6-B498-43B3-948B-1728B52AA6E4}">
                <adec:decorative xmlns:adec="http://schemas.microsoft.com/office/drawing/2017/decorative" val="1"/>
              </a:ext>
            </a:extLst>
          </p:cNvPr>
          <p:cNvGrpSpPr/>
          <p:nvPr/>
        </p:nvGrpSpPr>
        <p:grpSpPr>
          <a:xfrm>
            <a:off x="389232" y="1508605"/>
            <a:ext cx="11382768" cy="4844686"/>
            <a:chOff x="389232" y="1508605"/>
            <a:chExt cx="11382768" cy="4844686"/>
          </a:xfrm>
        </p:grpSpPr>
        <p:sp>
          <p:nvSpPr>
            <p:cNvPr id="16" name="TextBox 15">
              <a:extLst>
                <a:ext uri="{FF2B5EF4-FFF2-40B4-BE49-F238E27FC236}">
                  <a16:creationId xmlns:a16="http://schemas.microsoft.com/office/drawing/2014/main" id="{2623A45F-2FEB-4E7D-81A2-0D1CF87A4DDB}"/>
                </a:ext>
              </a:extLst>
            </p:cNvPr>
            <p:cNvSpPr txBox="1"/>
            <p:nvPr/>
          </p:nvSpPr>
          <p:spPr>
            <a:xfrm>
              <a:off x="5137056" y="4506632"/>
              <a:ext cx="6634944"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Who can report Incident data?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All School sites within a LEA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NPS schools are expected to gather the data but LEA will report to CALPADS on their behalf*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See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2E0EC7BC-A5FD-EBC3-259A-9827BAE10008}"/>
                </a:ext>
              </a:extLst>
            </p:cNvPr>
            <p:cNvPicPr>
              <a:picLocks noChangeAspect="1"/>
            </p:cNvPicPr>
            <p:nvPr/>
          </p:nvPicPr>
          <p:blipFill>
            <a:blip r:embed="rId5"/>
            <a:stretch>
              <a:fillRect/>
            </a:stretch>
          </p:blipFill>
          <p:spPr>
            <a:xfrm>
              <a:off x="389232" y="1508605"/>
              <a:ext cx="4404106" cy="3303079"/>
            </a:xfrm>
            <a:prstGeom prst="rect">
              <a:avLst/>
            </a:prstGeom>
          </p:spPr>
        </p:pic>
      </p:grpSp>
      <p:sp>
        <p:nvSpPr>
          <p:cNvPr id="3" name="Slide Number Placeholder 2">
            <a:extLst>
              <a:ext uri="{FF2B5EF4-FFF2-40B4-BE49-F238E27FC236}">
                <a16:creationId xmlns:a16="http://schemas.microsoft.com/office/drawing/2014/main" id="{6010F58F-6507-FE1D-0DDB-C3D0E2EE3EE3}"/>
              </a:ext>
            </a:extLst>
          </p:cNvPr>
          <p:cNvSpPr>
            <a:spLocks noGrp="1"/>
          </p:cNvSpPr>
          <p:nvPr>
            <p:ph type="sldNum" sz="quarter" idx="11"/>
          </p:nvPr>
        </p:nvSpPr>
        <p:spPr/>
        <p:txBody>
          <a:bodyPr/>
          <a:lstStyle/>
          <a:p>
            <a:fld id="{4B73C415-D670-4716-A5EC-CC4D52CA2BAC}" type="slidenum">
              <a:rPr lang="en-US" noProof="0" smtClean="0"/>
              <a:pPr/>
              <a:t>29</a:t>
            </a:fld>
            <a:endParaRPr lang="en-US" noProof="0"/>
          </a:p>
        </p:txBody>
      </p:sp>
    </p:spTree>
    <p:extLst>
      <p:ext uri="{BB962C8B-B14F-4D97-AF65-F5344CB8AC3E}">
        <p14:creationId xmlns:p14="http://schemas.microsoft.com/office/powerpoint/2010/main" val="387478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28ED-E8E6-4EBE-8C7C-8E6E2E5012C8}"/>
              </a:ext>
            </a:extLst>
          </p:cNvPr>
          <p:cNvSpPr>
            <a:spLocks noGrp="1"/>
          </p:cNvSpPr>
          <p:nvPr>
            <p:ph type="title"/>
          </p:nvPr>
        </p:nvSpPr>
        <p:spPr>
          <a:xfrm>
            <a:off x="852000" y="704255"/>
            <a:ext cx="11340000" cy="432000"/>
          </a:xfrm>
        </p:spPr>
        <p:txBody>
          <a:bodyPr>
            <a:noAutofit/>
          </a:bodyPr>
          <a:lstStyle/>
          <a:p>
            <a:r>
              <a:rPr lang="en-US">
                <a:latin typeface="Arial Black" panose="020B0A04020102020204" pitchFamily="34" charset="0"/>
              </a:rPr>
              <a:t>Objective</a:t>
            </a:r>
          </a:p>
        </p:txBody>
      </p:sp>
      <p:sp>
        <p:nvSpPr>
          <p:cNvPr id="4" name="Footer Placeholder 3">
            <a:extLst>
              <a:ext uri="{FF2B5EF4-FFF2-40B4-BE49-F238E27FC236}">
                <a16:creationId xmlns:a16="http://schemas.microsoft.com/office/drawing/2014/main" id="{C6288D30-AB3E-4658-BE10-D76864C54626}"/>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sp>
        <p:nvSpPr>
          <p:cNvPr id="7" name="Text Placeholder 6">
            <a:extLst>
              <a:ext uri="{FF2B5EF4-FFF2-40B4-BE49-F238E27FC236}">
                <a16:creationId xmlns:a16="http://schemas.microsoft.com/office/drawing/2014/main" id="{1806F98B-6BF9-4D0F-B7E7-561F064602FD}"/>
              </a:ext>
            </a:extLst>
          </p:cNvPr>
          <p:cNvSpPr>
            <a:spLocks noGrp="1"/>
          </p:cNvSpPr>
          <p:nvPr>
            <p:ph type="body" sz="quarter" idx="32"/>
          </p:nvPr>
        </p:nvSpPr>
        <p:spPr>
          <a:xfrm>
            <a:off x="8305523" y="3882772"/>
            <a:ext cx="1980000" cy="360000"/>
          </a:xfrm>
        </p:spPr>
        <p:txBody>
          <a:bodyPr/>
          <a:lstStyle/>
          <a:p>
            <a:pPr algn="ctr"/>
            <a:r>
              <a:rPr lang="en-US" b="1"/>
              <a:t>Analyze</a:t>
            </a:r>
          </a:p>
        </p:txBody>
      </p:sp>
      <p:sp>
        <p:nvSpPr>
          <p:cNvPr id="5" name="Text Placeholder 4">
            <a:extLst>
              <a:ext uri="{FF2B5EF4-FFF2-40B4-BE49-F238E27FC236}">
                <a16:creationId xmlns:a16="http://schemas.microsoft.com/office/drawing/2014/main" id="{A96AA788-5F14-43DB-B035-1BC6DA150990}"/>
              </a:ext>
            </a:extLst>
          </p:cNvPr>
          <p:cNvSpPr>
            <a:spLocks noGrp="1"/>
          </p:cNvSpPr>
          <p:nvPr>
            <p:ph type="body" sz="quarter" idx="17"/>
          </p:nvPr>
        </p:nvSpPr>
        <p:spPr>
          <a:xfrm>
            <a:off x="1316383" y="3881980"/>
            <a:ext cx="1980000" cy="360000"/>
          </a:xfrm>
        </p:spPr>
        <p:txBody>
          <a:bodyPr/>
          <a:lstStyle/>
          <a:p>
            <a:r>
              <a:rPr lang="en-US" b="1"/>
              <a:t>Identify</a:t>
            </a:r>
          </a:p>
        </p:txBody>
      </p:sp>
      <p:sp>
        <p:nvSpPr>
          <p:cNvPr id="6" name="Text Placeholder 5">
            <a:extLst>
              <a:ext uri="{FF2B5EF4-FFF2-40B4-BE49-F238E27FC236}">
                <a16:creationId xmlns:a16="http://schemas.microsoft.com/office/drawing/2014/main" id="{CE675343-79F8-46AA-B56E-932984AB75EE}"/>
              </a:ext>
            </a:extLst>
          </p:cNvPr>
          <p:cNvSpPr>
            <a:spLocks noGrp="1"/>
          </p:cNvSpPr>
          <p:nvPr>
            <p:ph type="body" sz="quarter" idx="18"/>
          </p:nvPr>
        </p:nvSpPr>
        <p:spPr>
          <a:xfrm>
            <a:off x="1316383" y="4516379"/>
            <a:ext cx="1980000" cy="1080285"/>
          </a:xfrm>
        </p:spPr>
        <p:txBody>
          <a:bodyPr>
            <a:noAutofit/>
          </a:bodyPr>
          <a:lstStyle/>
          <a:p>
            <a:r>
              <a:rPr lang="en-US" sz="1200"/>
              <a:t>key data and stakeholders in preparation of the </a:t>
            </a:r>
            <a:r>
              <a:rPr lang="en-US" sz="1200" kern="0"/>
              <a:t>the EOY 3 submission</a:t>
            </a:r>
          </a:p>
          <a:p>
            <a:endParaRPr lang="en-US" sz="1200"/>
          </a:p>
        </p:txBody>
      </p:sp>
      <p:sp>
        <p:nvSpPr>
          <p:cNvPr id="8" name="Text Placeholder 7">
            <a:extLst>
              <a:ext uri="{FF2B5EF4-FFF2-40B4-BE49-F238E27FC236}">
                <a16:creationId xmlns:a16="http://schemas.microsoft.com/office/drawing/2014/main" id="{93694D25-DE51-4F33-9ED7-7D9F4891DD93}"/>
              </a:ext>
            </a:extLst>
          </p:cNvPr>
          <p:cNvSpPr>
            <a:spLocks noGrp="1"/>
          </p:cNvSpPr>
          <p:nvPr>
            <p:ph type="body" sz="quarter" idx="33"/>
          </p:nvPr>
        </p:nvSpPr>
        <p:spPr>
          <a:xfrm>
            <a:off x="8305136" y="4502075"/>
            <a:ext cx="1980000" cy="1239180"/>
          </a:xfrm>
        </p:spPr>
        <p:txBody>
          <a:bodyPr>
            <a:noAutofit/>
          </a:bodyPr>
          <a:lstStyle/>
          <a:p>
            <a:r>
              <a:rPr lang="en-US" sz="1200"/>
              <a:t>certification reports to assess the flow of data across the ecosystem and evaluate how well data is leverage in informed decision making</a:t>
            </a:r>
          </a:p>
        </p:txBody>
      </p:sp>
      <p:sp>
        <p:nvSpPr>
          <p:cNvPr id="9" name="Text Placeholder 8">
            <a:extLst>
              <a:ext uri="{FF2B5EF4-FFF2-40B4-BE49-F238E27FC236}">
                <a16:creationId xmlns:a16="http://schemas.microsoft.com/office/drawing/2014/main" id="{2F0A8A16-8E92-40C1-913D-8CB3B9C1DDAF}"/>
              </a:ext>
            </a:extLst>
          </p:cNvPr>
          <p:cNvSpPr>
            <a:spLocks noGrp="1"/>
          </p:cNvSpPr>
          <p:nvPr>
            <p:ph type="body" sz="quarter" idx="34"/>
          </p:nvPr>
        </p:nvSpPr>
        <p:spPr>
          <a:xfrm>
            <a:off x="3625423" y="3881979"/>
            <a:ext cx="1980000" cy="360000"/>
          </a:xfrm>
        </p:spPr>
        <p:txBody>
          <a:bodyPr/>
          <a:lstStyle/>
          <a:p>
            <a:r>
              <a:rPr lang="en-US" sz="1800" b="1"/>
              <a:t>Perform</a:t>
            </a:r>
          </a:p>
        </p:txBody>
      </p:sp>
      <p:sp>
        <p:nvSpPr>
          <p:cNvPr id="10" name="Text Placeholder 9">
            <a:extLst>
              <a:ext uri="{FF2B5EF4-FFF2-40B4-BE49-F238E27FC236}">
                <a16:creationId xmlns:a16="http://schemas.microsoft.com/office/drawing/2014/main" id="{CC804944-6423-4C0F-ABB0-9CF01A05FD92}"/>
              </a:ext>
            </a:extLst>
          </p:cNvPr>
          <p:cNvSpPr>
            <a:spLocks noGrp="1"/>
          </p:cNvSpPr>
          <p:nvPr>
            <p:ph type="body" sz="quarter" idx="35"/>
          </p:nvPr>
        </p:nvSpPr>
        <p:spPr>
          <a:xfrm>
            <a:off x="3387436" y="4516379"/>
            <a:ext cx="2400300" cy="1687168"/>
          </a:xfrm>
        </p:spPr>
        <p:txBody>
          <a:bodyPr>
            <a:normAutofit/>
          </a:bodyPr>
          <a:lstStyle/>
          <a:p>
            <a:r>
              <a:rPr lang="en-US" sz="1200"/>
              <a:t>the EOY 3 submission process based on an internal schedule considering staff availability and competing priorities</a:t>
            </a:r>
          </a:p>
        </p:txBody>
      </p:sp>
      <p:sp>
        <p:nvSpPr>
          <p:cNvPr id="11" name="Text Placeholder 10">
            <a:extLst>
              <a:ext uri="{FF2B5EF4-FFF2-40B4-BE49-F238E27FC236}">
                <a16:creationId xmlns:a16="http://schemas.microsoft.com/office/drawing/2014/main" id="{3BF93F76-B979-4659-9F60-ADD378371A4D}"/>
              </a:ext>
            </a:extLst>
          </p:cNvPr>
          <p:cNvSpPr>
            <a:spLocks noGrp="1"/>
          </p:cNvSpPr>
          <p:nvPr>
            <p:ph type="body" sz="quarter" idx="36"/>
          </p:nvPr>
        </p:nvSpPr>
        <p:spPr>
          <a:xfrm>
            <a:off x="5965473" y="3881979"/>
            <a:ext cx="1980000" cy="360000"/>
          </a:xfrm>
        </p:spPr>
        <p:txBody>
          <a:bodyPr/>
          <a:lstStyle/>
          <a:p>
            <a:r>
              <a:rPr lang="en-US" sz="1800" b="1"/>
              <a:t>Resolve</a:t>
            </a:r>
          </a:p>
        </p:txBody>
      </p:sp>
      <p:sp>
        <p:nvSpPr>
          <p:cNvPr id="12" name="Text Placeholder 11">
            <a:extLst>
              <a:ext uri="{FF2B5EF4-FFF2-40B4-BE49-F238E27FC236}">
                <a16:creationId xmlns:a16="http://schemas.microsoft.com/office/drawing/2014/main" id="{179E7FC2-4098-49F6-8F55-7D42A85A40B6}"/>
              </a:ext>
            </a:extLst>
          </p:cNvPr>
          <p:cNvSpPr>
            <a:spLocks noGrp="1"/>
          </p:cNvSpPr>
          <p:nvPr>
            <p:ph type="body" sz="quarter" idx="37"/>
          </p:nvPr>
        </p:nvSpPr>
        <p:spPr>
          <a:xfrm>
            <a:off x="5965473" y="4516378"/>
            <a:ext cx="1980000" cy="1167169"/>
          </a:xfrm>
        </p:spPr>
        <p:txBody>
          <a:bodyPr>
            <a:noAutofit/>
          </a:bodyPr>
          <a:lstStyle/>
          <a:p>
            <a:r>
              <a:rPr lang="en-US" sz="1200" kern="0"/>
              <a:t>certification errors using </a:t>
            </a:r>
            <a:r>
              <a:rPr lang="en-US" sz="1200"/>
              <a:t>analytical mindfulness and review reports for completeness and reasonability</a:t>
            </a:r>
          </a:p>
          <a:p>
            <a:r>
              <a:rPr lang="en-US" sz="1200" kern="0"/>
              <a:t>(Critical Thinking)</a:t>
            </a:r>
          </a:p>
          <a:p>
            <a:endParaRPr lang="en-US" sz="1200"/>
          </a:p>
        </p:txBody>
      </p:sp>
      <p:pic>
        <p:nvPicPr>
          <p:cNvPr id="17" name="Picture Placeholder 16" descr="Image of hands pointing to laptop screen">
            <a:extLst>
              <a:ext uri="{FF2B5EF4-FFF2-40B4-BE49-F238E27FC236}">
                <a16:creationId xmlns:a16="http://schemas.microsoft.com/office/drawing/2014/main" id="{6449BBFB-CA06-403B-A774-11459956BDA0}"/>
              </a:ext>
            </a:extLst>
          </p:cNvPr>
          <p:cNvPicPr>
            <a:picLocks noGrp="1" noChangeAspect="1"/>
          </p:cNvPicPr>
          <p:nvPr>
            <p:ph type="pic" sz="quarter" idx="41"/>
          </p:nvPr>
        </p:nvPicPr>
        <p:blipFill>
          <a:blip r:embed="rId3">
            <a:extLst>
              <a:ext uri="{28A0092B-C50C-407E-A947-70E740481C1C}">
                <a14:useLocalDpi xmlns:a14="http://schemas.microsoft.com/office/drawing/2010/main" val="0"/>
              </a:ext>
            </a:extLst>
          </a:blip>
          <a:stretch>
            <a:fillRect/>
          </a:stretch>
        </p:blipFill>
        <p:spPr>
          <a:xfrm>
            <a:off x="1316383" y="1646479"/>
            <a:ext cx="1979613" cy="1979613"/>
          </a:xfrm>
        </p:spPr>
      </p:pic>
      <p:pic>
        <p:nvPicPr>
          <p:cNvPr id="39" name="Picture Placeholder 38" descr="Woman looking puzzled while looking at a screen">
            <a:extLst>
              <a:ext uri="{FF2B5EF4-FFF2-40B4-BE49-F238E27FC236}">
                <a16:creationId xmlns:a16="http://schemas.microsoft.com/office/drawing/2014/main" id="{0DDAC36A-574D-4761-9BCF-874D3C265750}"/>
              </a:ext>
            </a:extLst>
          </p:cNvPr>
          <p:cNvPicPr>
            <a:picLocks noGrp="1" noChangeAspect="1"/>
          </p:cNvPicPr>
          <p:nvPr>
            <p:ph type="pic" sz="quarter" idx="42"/>
          </p:nvPr>
        </p:nvPicPr>
        <p:blipFill rotWithShape="1">
          <a:blip r:embed="rId4" cstate="screen">
            <a:extLst>
              <a:ext uri="{28A0092B-C50C-407E-A947-70E740481C1C}">
                <a14:useLocalDpi xmlns:a14="http://schemas.microsoft.com/office/drawing/2010/main"/>
              </a:ext>
            </a:extLst>
          </a:blip>
          <a:srcRect/>
          <a:stretch/>
        </p:blipFill>
        <p:spPr>
          <a:xfrm>
            <a:off x="8305523" y="1646478"/>
            <a:ext cx="1979613" cy="1981200"/>
          </a:xfrm>
        </p:spPr>
      </p:pic>
      <p:pic>
        <p:nvPicPr>
          <p:cNvPr id="43" name="Picture Placeholder 42" descr="images of person's hand while typing">
            <a:extLst>
              <a:ext uri="{FF2B5EF4-FFF2-40B4-BE49-F238E27FC236}">
                <a16:creationId xmlns:a16="http://schemas.microsoft.com/office/drawing/2014/main" id="{3A7E12C8-81B9-4B69-8557-9B66C1AD1251}"/>
              </a:ext>
            </a:extLst>
          </p:cNvPr>
          <p:cNvPicPr>
            <a:picLocks noGrp="1" noChangeAspect="1"/>
          </p:cNvPicPr>
          <p:nvPr>
            <p:ph type="pic" sz="quarter" idx="43"/>
          </p:nvPr>
        </p:nvPicPr>
        <p:blipFill>
          <a:blip r:embed="rId5">
            <a:extLst>
              <a:ext uri="{28A0092B-C50C-407E-A947-70E740481C1C}">
                <a14:useLocalDpi xmlns:a14="http://schemas.microsoft.com/office/drawing/2010/main" val="0"/>
              </a:ext>
            </a:extLst>
          </a:blip>
          <a:stretch>
            <a:fillRect/>
          </a:stretch>
        </p:blipFill>
        <p:spPr>
          <a:xfrm>
            <a:off x="3625810" y="1646478"/>
            <a:ext cx="1979613" cy="1979613"/>
          </a:xfrm>
        </p:spPr>
      </p:pic>
      <p:pic>
        <p:nvPicPr>
          <p:cNvPr id="71" name="Picture Placeholder 70" descr="thumbs up image">
            <a:extLst>
              <a:ext uri="{FF2B5EF4-FFF2-40B4-BE49-F238E27FC236}">
                <a16:creationId xmlns:a16="http://schemas.microsoft.com/office/drawing/2014/main" id="{C698E7AD-8D61-4952-9F38-6E6313EE4B05}"/>
              </a:ext>
            </a:extLst>
          </p:cNvPr>
          <p:cNvPicPr>
            <a:picLocks noGrp="1" noChangeAspect="1"/>
          </p:cNvPicPr>
          <p:nvPr>
            <p:ph type="pic" sz="quarter" idx="44"/>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65474" y="1703392"/>
            <a:ext cx="1890000" cy="1865785"/>
          </a:xfrm>
        </p:spPr>
      </p:pic>
      <p:cxnSp>
        <p:nvCxnSpPr>
          <p:cNvPr id="20" name="Straight Connector 19">
            <a:extLst>
              <a:ext uri="{FF2B5EF4-FFF2-40B4-BE49-F238E27FC236}">
                <a16:creationId xmlns:a16="http://schemas.microsoft.com/office/drawing/2014/main" id="{B674B9A6-D55C-478C-8D92-D0BFBCD7B598}"/>
              </a:ext>
              <a:ext uri="{C183D7F6-B498-43B3-948B-1728B52AA6E4}">
                <adec:decorative xmlns:adec="http://schemas.microsoft.com/office/drawing/2017/decorative" val="1"/>
              </a:ext>
            </a:extLst>
          </p:cNvPr>
          <p:cNvCxnSpPr>
            <a:cxnSpLocks/>
          </p:cNvCxnSpPr>
          <p:nvPr/>
        </p:nvCxnSpPr>
        <p:spPr>
          <a:xfrm>
            <a:off x="1495996" y="4394782"/>
            <a:ext cx="180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A0322F4-E79A-4E4D-98CA-2DC1692F90C3}"/>
              </a:ext>
              <a:ext uri="{C183D7F6-B498-43B3-948B-1728B52AA6E4}">
                <adec:decorative xmlns:adec="http://schemas.microsoft.com/office/drawing/2017/decorative" val="1"/>
              </a:ext>
            </a:extLst>
          </p:cNvPr>
          <p:cNvCxnSpPr>
            <a:cxnSpLocks/>
          </p:cNvCxnSpPr>
          <p:nvPr/>
        </p:nvCxnSpPr>
        <p:spPr>
          <a:xfrm>
            <a:off x="8395523" y="4395574"/>
            <a:ext cx="1800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DC27E82-D5C7-4AE4-BAF3-5DBB12CA0835}"/>
              </a:ext>
              <a:ext uri="{C183D7F6-B498-43B3-948B-1728B52AA6E4}">
                <adec:decorative xmlns:adec="http://schemas.microsoft.com/office/drawing/2017/decorative" val="1"/>
              </a:ext>
            </a:extLst>
          </p:cNvPr>
          <p:cNvCxnSpPr>
            <a:cxnSpLocks/>
          </p:cNvCxnSpPr>
          <p:nvPr/>
        </p:nvCxnSpPr>
        <p:spPr>
          <a:xfrm>
            <a:off x="3715423" y="4394781"/>
            <a:ext cx="1800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3BE7D2-4C35-4BA9-9A98-1A6E17A84A71}"/>
              </a:ext>
              <a:ext uri="{C183D7F6-B498-43B3-948B-1728B52AA6E4}">
                <adec:decorative xmlns:adec="http://schemas.microsoft.com/office/drawing/2017/decorative" val="1"/>
              </a:ext>
            </a:extLst>
          </p:cNvPr>
          <p:cNvCxnSpPr>
            <a:cxnSpLocks/>
          </p:cNvCxnSpPr>
          <p:nvPr/>
        </p:nvCxnSpPr>
        <p:spPr>
          <a:xfrm>
            <a:off x="6055473" y="4394781"/>
            <a:ext cx="1800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D99CCAD-13DC-6604-5954-642C355C33DC}"/>
              </a:ext>
            </a:extLst>
          </p:cNvPr>
          <p:cNvSpPr txBox="1"/>
          <p:nvPr/>
        </p:nvSpPr>
        <p:spPr>
          <a:xfrm>
            <a:off x="915705" y="5406548"/>
            <a:ext cx="278096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a:ea typeface="+mn-ea"/>
                <a:cs typeface="+mn-cs"/>
              </a:rPr>
              <a:t>(Data Leadership &amp; Coalition Building)</a:t>
            </a:r>
          </a:p>
        </p:txBody>
      </p:sp>
      <p:sp>
        <p:nvSpPr>
          <p:cNvPr id="16" name="TextBox 15">
            <a:extLst>
              <a:ext uri="{FF2B5EF4-FFF2-40B4-BE49-F238E27FC236}">
                <a16:creationId xmlns:a16="http://schemas.microsoft.com/office/drawing/2014/main" id="{6046C903-D90C-8100-87A1-E96CE102A76C}"/>
              </a:ext>
            </a:extLst>
          </p:cNvPr>
          <p:cNvSpPr txBox="1"/>
          <p:nvPr/>
        </p:nvSpPr>
        <p:spPr>
          <a:xfrm>
            <a:off x="3700292" y="5420850"/>
            <a:ext cx="1905131"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a:ea typeface="+mn-ea"/>
                <a:cs typeface="+mn-cs"/>
              </a:rPr>
              <a:t>(Project Management)</a:t>
            </a:r>
          </a:p>
        </p:txBody>
      </p:sp>
      <p:sp>
        <p:nvSpPr>
          <p:cNvPr id="19" name="TextBox 18">
            <a:extLst>
              <a:ext uri="{FF2B5EF4-FFF2-40B4-BE49-F238E27FC236}">
                <a16:creationId xmlns:a16="http://schemas.microsoft.com/office/drawing/2014/main" id="{09FF65C0-E1FA-6F6C-C5FD-5C728769B28F}"/>
              </a:ext>
            </a:extLst>
          </p:cNvPr>
          <p:cNvSpPr txBox="1"/>
          <p:nvPr/>
        </p:nvSpPr>
        <p:spPr>
          <a:xfrm>
            <a:off x="7892725" y="5541811"/>
            <a:ext cx="2804822"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a:ea typeface="+mn-ea"/>
                <a:cs typeface="+mn-cs"/>
              </a:rPr>
              <a:t>(Coalition Building &amp; </a:t>
            </a:r>
            <a:r>
              <a:rPr kumimoji="0" lang="en-US" sz="1200" b="0" i="0" u="none" strike="noStrike" kern="0" cap="none" spc="0" normalizeH="0" baseline="0" noProof="0">
                <a:ln>
                  <a:noFill/>
                </a:ln>
                <a:solidFill>
                  <a:prstClr val="black"/>
                </a:solidFill>
                <a:effectLst/>
                <a:uLnTx/>
                <a:uFillTx/>
                <a:latin typeface="Tahoma"/>
                <a:ea typeface="+mn-ea"/>
                <a:cs typeface="+mn-cs"/>
              </a:rPr>
              <a:t>Critical Thinking</a:t>
            </a:r>
            <a:r>
              <a:rPr kumimoji="0" lang="en-US" sz="1200" b="0" i="0" u="none" strike="noStrike" kern="1200" cap="none" spc="0" normalizeH="0" baseline="0" noProof="0">
                <a:ln>
                  <a:noFill/>
                </a:ln>
                <a:solidFill>
                  <a:prstClr val="black"/>
                </a:solidFill>
                <a:effectLst/>
                <a:uLnTx/>
                <a:uFillTx/>
                <a:latin typeface="Tahoma"/>
                <a:ea typeface="+mn-ea"/>
                <a:cs typeface="+mn-cs"/>
              </a:rPr>
              <a:t>)</a:t>
            </a:r>
          </a:p>
        </p:txBody>
      </p:sp>
      <p:sp>
        <p:nvSpPr>
          <p:cNvPr id="3" name="Slide Number Placeholder 2">
            <a:extLst>
              <a:ext uri="{FF2B5EF4-FFF2-40B4-BE49-F238E27FC236}">
                <a16:creationId xmlns:a16="http://schemas.microsoft.com/office/drawing/2014/main" id="{03E1FFD6-C76C-99AD-323D-0167AD08F53D}"/>
              </a:ext>
            </a:extLst>
          </p:cNvPr>
          <p:cNvSpPr>
            <a:spLocks noGrp="1"/>
          </p:cNvSpPr>
          <p:nvPr>
            <p:ph type="sldNum" sz="quarter" idx="11"/>
          </p:nvPr>
        </p:nvSpPr>
        <p:spPr/>
        <p:txBody>
          <a:bodyPr/>
          <a:lstStyle/>
          <a:p>
            <a:fld id="{4B73C415-D670-4716-A5EC-CC4D52CA2BAC}" type="slidenum">
              <a:rPr lang="en-US" noProof="0" smtClean="0"/>
              <a:pPr/>
              <a:t>3</a:t>
            </a:fld>
            <a:endParaRPr lang="en-US" noProof="0"/>
          </a:p>
        </p:txBody>
      </p:sp>
    </p:spTree>
    <p:extLst>
      <p:ext uri="{BB962C8B-B14F-4D97-AF65-F5344CB8AC3E}">
        <p14:creationId xmlns:p14="http://schemas.microsoft.com/office/powerpoint/2010/main" val="26088522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2B2853-5165-B378-419D-F6B02BE5C54C}"/>
              </a:ext>
            </a:extLst>
          </p:cNvPr>
          <p:cNvSpPr>
            <a:spLocks noGrp="1"/>
          </p:cNvSpPr>
          <p:nvPr>
            <p:ph type="title"/>
          </p:nvPr>
        </p:nvSpPr>
        <p:spPr/>
        <p:txBody>
          <a:bodyPr/>
          <a:lstStyle/>
          <a:p>
            <a:r>
              <a:rPr lang="en-US"/>
              <a:t>Reporting Incidents</a:t>
            </a:r>
          </a:p>
        </p:txBody>
      </p:sp>
      <p:sp>
        <p:nvSpPr>
          <p:cNvPr id="2" name="Footer Placeholder 1">
            <a:extLst>
              <a:ext uri="{FF2B5EF4-FFF2-40B4-BE49-F238E27FC236}">
                <a16:creationId xmlns:a16="http://schemas.microsoft.com/office/drawing/2014/main" id="{5FFAA3B8-BB12-8690-79D3-97374410E78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sp>
        <p:nvSpPr>
          <p:cNvPr id="18" name="Rectangle 17">
            <a:extLst>
              <a:ext uri="{FF2B5EF4-FFF2-40B4-BE49-F238E27FC236}">
                <a16:creationId xmlns:a16="http://schemas.microsoft.com/office/drawing/2014/main" id="{AA956A2B-A4E7-4DD8-9994-62EA2BE4C609}"/>
              </a:ext>
            </a:extLst>
          </p:cNvPr>
          <p:cNvSpPr/>
          <p:nvPr/>
        </p:nvSpPr>
        <p:spPr>
          <a:xfrm>
            <a:off x="4602480" y="1029762"/>
            <a:ext cx="6912860" cy="37856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Report all 48900 and 48915 violations even if it did not result in suspension or expulsion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Report all instances of restraint or seclusion even if it was not the result of a violation of 48900 or 48915</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Report all results for each incident for each student</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Report any increment of a day for suspensions for all students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Report the duration of all:</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Suspensions (in and out of school)</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Expulsion</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Duration is not required for any other incident results</a:t>
            </a:r>
          </a:p>
        </p:txBody>
      </p:sp>
      <p:sp>
        <p:nvSpPr>
          <p:cNvPr id="6" name="TextBox 5">
            <a:extLst>
              <a:ext uri="{FF2B5EF4-FFF2-40B4-BE49-F238E27FC236}">
                <a16:creationId xmlns:a16="http://schemas.microsoft.com/office/drawing/2014/main" id="{99BF931A-1ACB-7A21-F266-1D19E9A4B9A0}"/>
              </a:ext>
            </a:extLst>
          </p:cNvPr>
          <p:cNvSpPr txBox="1"/>
          <p:nvPr/>
        </p:nvSpPr>
        <p:spPr>
          <a:xfrm>
            <a:off x="5222265" y="5508157"/>
            <a:ext cx="658602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a:ea typeface="+mn-ea"/>
                <a:cs typeface="+mn-cs"/>
              </a:rPr>
              <a:t>California Education Code Section 49005.1 for specific definitions of restraint and seclusion</a:t>
            </a:r>
          </a:p>
        </p:txBody>
      </p:sp>
      <p:pic>
        <p:nvPicPr>
          <p:cNvPr id="8" name="Graphic 7" descr="Lights On with solid fill">
            <a:extLst>
              <a:ext uri="{FF2B5EF4-FFF2-40B4-BE49-F238E27FC236}">
                <a16:creationId xmlns:a16="http://schemas.microsoft.com/office/drawing/2014/main" id="{996DBBC1-F8B3-099B-5967-4A834D36383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02480" y="5320952"/>
            <a:ext cx="648870" cy="648870"/>
          </a:xfrm>
          <a:prstGeom prst="rect">
            <a:avLst/>
          </a:prstGeom>
        </p:spPr>
      </p:pic>
      <p:pic>
        <p:nvPicPr>
          <p:cNvPr id="7" name="Picture 6" descr="A picture containing text, gallery">
            <a:extLst>
              <a:ext uri="{FF2B5EF4-FFF2-40B4-BE49-F238E27FC236}">
                <a16:creationId xmlns:a16="http://schemas.microsoft.com/office/drawing/2014/main" id="{F487043B-1953-E220-5995-67BDD50904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660" y="1667805"/>
            <a:ext cx="3522389" cy="3522389"/>
          </a:xfrm>
          <a:prstGeom prst="rect">
            <a:avLst/>
          </a:prstGeom>
        </p:spPr>
      </p:pic>
      <p:sp>
        <p:nvSpPr>
          <p:cNvPr id="3" name="Slide Number Placeholder 2">
            <a:extLst>
              <a:ext uri="{FF2B5EF4-FFF2-40B4-BE49-F238E27FC236}">
                <a16:creationId xmlns:a16="http://schemas.microsoft.com/office/drawing/2014/main" id="{4BEFFD6B-5399-4AD5-5A91-DE3749E0A8DD}"/>
              </a:ext>
            </a:extLst>
          </p:cNvPr>
          <p:cNvSpPr>
            <a:spLocks noGrp="1"/>
          </p:cNvSpPr>
          <p:nvPr>
            <p:ph type="sldNum" sz="quarter" idx="11"/>
          </p:nvPr>
        </p:nvSpPr>
        <p:spPr/>
        <p:txBody>
          <a:bodyPr/>
          <a:lstStyle/>
          <a:p>
            <a:fld id="{4B73C415-D670-4716-A5EC-CC4D52CA2BAC}" type="slidenum">
              <a:rPr lang="en-US" noProof="0" smtClean="0"/>
              <a:pPr/>
              <a:t>30</a:t>
            </a:fld>
            <a:endParaRPr lang="en-US" noProof="0"/>
          </a:p>
        </p:txBody>
      </p:sp>
    </p:spTree>
    <p:extLst>
      <p:ext uri="{BB962C8B-B14F-4D97-AF65-F5344CB8AC3E}">
        <p14:creationId xmlns:p14="http://schemas.microsoft.com/office/powerpoint/2010/main" val="25804389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F18069D-B27B-4230-9617-70A78022A78F}"/>
              </a:ext>
            </a:extLst>
          </p:cNvPr>
          <p:cNvSpPr>
            <a:spLocks noGrp="1"/>
          </p:cNvSpPr>
          <p:nvPr>
            <p:ph type="title"/>
          </p:nvPr>
        </p:nvSpPr>
        <p:spPr/>
        <p:txBody>
          <a:bodyPr vert="horz" lIns="91440" tIns="45720" rIns="91440" bIns="45720" rtlCol="0" anchor="ctr">
            <a:normAutofit fontScale="90000"/>
          </a:bodyPr>
          <a:lstStyle/>
          <a:p>
            <a:r>
              <a:rPr lang="en-US">
                <a:solidFill>
                  <a:schemeClr val="tx1">
                    <a:lumMod val="85000"/>
                    <a:lumOff val="15000"/>
                  </a:schemeClr>
                </a:solidFill>
                <a:latin typeface="Arial Black" panose="020B0A04020102020204" pitchFamily="34" charset="0"/>
              </a:rPr>
              <a:t>Restraint and Seclusion</a:t>
            </a:r>
          </a:p>
        </p:txBody>
      </p:sp>
      <p:sp>
        <p:nvSpPr>
          <p:cNvPr id="2" name="Footer Placeholder 1">
            <a:extLst>
              <a:ext uri="{FF2B5EF4-FFF2-40B4-BE49-F238E27FC236}">
                <a16:creationId xmlns:a16="http://schemas.microsoft.com/office/drawing/2014/main" id="{DAB0D4F0-613F-4939-B6D9-D1F571E17E64}"/>
              </a:ext>
            </a:extLst>
          </p:cNvPr>
          <p:cNvSpPr>
            <a:spLocks noGrp="1"/>
          </p:cNvSpPr>
          <p:nvPr>
            <p:ph type="ftr" sz="quarter"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CFCFC">
                    <a:lumMod val="25000"/>
                  </a:srgbClr>
                </a:solidFill>
                <a:effectLst/>
                <a:uLnTx/>
                <a:uFillTx/>
                <a:latin typeface="Tahoma"/>
                <a:ea typeface="+mn-ea"/>
                <a:cs typeface="+mn-cs"/>
              </a:rPr>
              <a:t>EOY 1 Reporting and Certification v1.0 April 21, 2026</a:t>
            </a:r>
          </a:p>
        </p:txBody>
      </p:sp>
      <p:graphicFrame>
        <p:nvGraphicFramePr>
          <p:cNvPr id="7" name="Content Placeholder 2" descr="Restraint and Seclusion graphic">
            <a:extLst>
              <a:ext uri="{FF2B5EF4-FFF2-40B4-BE49-F238E27FC236}">
                <a16:creationId xmlns:a16="http://schemas.microsoft.com/office/drawing/2014/main" id="{EC424B5A-7EF3-43BF-B8DC-E8F6D5718F9E}"/>
              </a:ext>
            </a:extLst>
          </p:cNvPr>
          <p:cNvGraphicFramePr/>
          <p:nvPr/>
        </p:nvGraphicFramePr>
        <p:xfrm>
          <a:off x="5341922" y="1012238"/>
          <a:ext cx="6165507" cy="3541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F1CCD7D8-0E08-111D-3947-05D57BE5F7E0}"/>
              </a:ext>
            </a:extLst>
          </p:cNvPr>
          <p:cNvSpPr txBox="1"/>
          <p:nvPr/>
        </p:nvSpPr>
        <p:spPr>
          <a:xfrm>
            <a:off x="592769" y="1424768"/>
            <a:ext cx="4186283" cy="2677656"/>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Restraint and Seclusion data should be reported to fulfill the statutory requirements of Education Code § 49005.1. </a:t>
            </a: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endParaRP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85000"/>
                    <a:lumOff val="15000"/>
                  </a:prstClr>
                </a:solidFill>
                <a:effectLst/>
                <a:uLnTx/>
                <a:uFillTx/>
                <a:latin typeface="Arial" panose="020B0604020202020204" pitchFamily="34" charset="0"/>
                <a:ea typeface="+mn-ea"/>
                <a:cs typeface="Arial" panose="020B0604020202020204" pitchFamily="34" charset="0"/>
              </a:rPr>
              <a:t>Involved students (Gen Ed or SWD) must be reported.</a:t>
            </a:r>
          </a:p>
        </p:txBody>
      </p:sp>
      <p:sp>
        <p:nvSpPr>
          <p:cNvPr id="3" name="Slide Number Placeholder 2">
            <a:extLst>
              <a:ext uri="{FF2B5EF4-FFF2-40B4-BE49-F238E27FC236}">
                <a16:creationId xmlns:a16="http://schemas.microsoft.com/office/drawing/2014/main" id="{83596252-8A34-12BF-AF4E-31A832C8AF62}"/>
              </a:ext>
            </a:extLst>
          </p:cNvPr>
          <p:cNvSpPr>
            <a:spLocks noGrp="1"/>
          </p:cNvSpPr>
          <p:nvPr>
            <p:ph type="sldNum" sz="quarter" idx="11"/>
          </p:nvPr>
        </p:nvSpPr>
        <p:spPr/>
        <p:txBody>
          <a:bodyPr/>
          <a:lstStyle/>
          <a:p>
            <a:fld id="{4B73C415-D670-4716-A5EC-CC4D52CA2BAC}" type="slidenum">
              <a:rPr lang="en-US" noProof="0" smtClean="0"/>
              <a:pPr/>
              <a:t>31</a:t>
            </a:fld>
            <a:endParaRPr lang="en-US" noProof="0"/>
          </a:p>
        </p:txBody>
      </p:sp>
    </p:spTree>
    <p:extLst>
      <p:ext uri="{BB962C8B-B14F-4D97-AF65-F5344CB8AC3E}">
        <p14:creationId xmlns:p14="http://schemas.microsoft.com/office/powerpoint/2010/main" val="21567158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C7A97-58D8-9770-0A67-D1C08066E0C5}"/>
              </a:ext>
            </a:extLst>
          </p:cNvPr>
          <p:cNvSpPr>
            <a:spLocks noGrp="1"/>
          </p:cNvSpPr>
          <p:nvPr>
            <p:ph type="title"/>
          </p:nvPr>
        </p:nvSpPr>
        <p:spPr>
          <a:xfrm>
            <a:off x="333840" y="334819"/>
            <a:ext cx="11340000" cy="432000"/>
          </a:xfrm>
        </p:spPr>
        <p:txBody>
          <a:bodyPr/>
          <a:lstStyle/>
          <a:p>
            <a:r>
              <a:rPr lang="en-US" b="1"/>
              <a:t>Monitoring Restraint and Seclusion Data</a:t>
            </a:r>
          </a:p>
        </p:txBody>
      </p:sp>
      <p:sp>
        <p:nvSpPr>
          <p:cNvPr id="4" name="Footer Placeholder 3">
            <a:extLst>
              <a:ext uri="{FF2B5EF4-FFF2-40B4-BE49-F238E27FC236}">
                <a16:creationId xmlns:a16="http://schemas.microsoft.com/office/drawing/2014/main" id="{CBCE93B0-1A7A-E569-45E5-FEB305234BC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sp>
        <p:nvSpPr>
          <p:cNvPr id="3" name="Content Placeholder 2">
            <a:extLst>
              <a:ext uri="{FF2B5EF4-FFF2-40B4-BE49-F238E27FC236}">
                <a16:creationId xmlns:a16="http://schemas.microsoft.com/office/drawing/2014/main" id="{6BA0370F-41A8-7056-F223-68F178E13810}"/>
              </a:ext>
            </a:extLst>
          </p:cNvPr>
          <p:cNvSpPr>
            <a:spLocks noGrp="1"/>
          </p:cNvSpPr>
          <p:nvPr>
            <p:ph idx="4294967295"/>
          </p:nvPr>
        </p:nvSpPr>
        <p:spPr>
          <a:xfrm>
            <a:off x="4959927" y="1089591"/>
            <a:ext cx="6713913" cy="5275772"/>
          </a:xfrm>
        </p:spPr>
        <p:txBody>
          <a:bodyPr>
            <a:normAutofit/>
          </a:bodyPr>
          <a:lstStyle/>
          <a:p>
            <a:pPr marL="0" indent="0" algn="l">
              <a:lnSpc>
                <a:spcPct val="110000"/>
              </a:lnSpc>
              <a:spcBef>
                <a:spcPts val="0"/>
              </a:spcBef>
              <a:buNone/>
            </a:pPr>
            <a:r>
              <a:rPr lang="en-US" b="0" i="0">
                <a:effectLst/>
              </a:rPr>
              <a:t>The Courts have mandated that the Special Education Division use certified Restraint and Seclusion data </a:t>
            </a:r>
            <a:r>
              <a:rPr lang="en-US"/>
              <a:t>as an additional data point </a:t>
            </a:r>
            <a:r>
              <a:rPr lang="en-US" b="0" i="0">
                <a:effectLst/>
              </a:rPr>
              <a:t>in making its annual monitoring determinations:</a:t>
            </a:r>
          </a:p>
          <a:p>
            <a:pPr marL="0" indent="0" algn="l">
              <a:lnSpc>
                <a:spcPct val="110000"/>
              </a:lnSpc>
              <a:spcBef>
                <a:spcPts val="0"/>
              </a:spcBef>
              <a:buNone/>
            </a:pPr>
            <a:endParaRPr lang="en-US" b="0" i="0">
              <a:effectLst/>
            </a:endParaRPr>
          </a:p>
          <a:p>
            <a:pPr marL="457200" indent="-457200" algn="l">
              <a:lnSpc>
                <a:spcPct val="110000"/>
              </a:lnSpc>
              <a:spcBef>
                <a:spcPts val="0"/>
              </a:spcBef>
              <a:buFont typeface="+mj-lt"/>
              <a:buAutoNum type="arabicPeriod"/>
            </a:pPr>
            <a:r>
              <a:rPr lang="en-US" b="0" i="0">
                <a:effectLst/>
              </a:rPr>
              <a:t>LEAs reporting more than 2 restraints or seclusions per pupil (&gt;2:1 ratio) will be asked to perform student record reviews</a:t>
            </a:r>
          </a:p>
          <a:p>
            <a:pPr marL="457200" indent="-457200" algn="l">
              <a:lnSpc>
                <a:spcPct val="110000"/>
              </a:lnSpc>
              <a:spcBef>
                <a:spcPts val="0"/>
              </a:spcBef>
              <a:buFont typeface="+mj-lt"/>
              <a:buAutoNum type="arabicPeriod"/>
            </a:pPr>
            <a:r>
              <a:rPr lang="en-US" b="0" i="0">
                <a:effectLst/>
              </a:rPr>
              <a:t>LEAs that:</a:t>
            </a:r>
          </a:p>
          <a:p>
            <a:pPr marL="971550" lvl="1" indent="-514350">
              <a:lnSpc>
                <a:spcPct val="110000"/>
              </a:lnSpc>
              <a:spcBef>
                <a:spcPts val="0"/>
              </a:spcBef>
              <a:buFont typeface="+mj-lt"/>
              <a:buAutoNum type="alphaLcPeriod"/>
            </a:pPr>
            <a:r>
              <a:rPr lang="en-US" b="0" i="0">
                <a:effectLst/>
              </a:rPr>
              <a:t>Report zero incidents of restraint or seclusion and have greater than 100 students with disabilities; or</a:t>
            </a:r>
          </a:p>
          <a:p>
            <a:pPr marL="971550" lvl="1" indent="-514350">
              <a:lnSpc>
                <a:spcPct val="110000"/>
              </a:lnSpc>
              <a:spcBef>
                <a:spcPts val="0"/>
              </a:spcBef>
              <a:buFont typeface="+mj-lt"/>
              <a:buAutoNum type="alphaLcPeriod"/>
            </a:pPr>
            <a:r>
              <a:rPr lang="en-US" b="0" i="0">
                <a:effectLst/>
              </a:rPr>
              <a:t>Report zero incidents of restraint or seclusion and have greater than 100 students with disabilities enrolled at Nonpublic Nonsectarian Certified Schools (NPS); or</a:t>
            </a:r>
          </a:p>
          <a:p>
            <a:pPr marL="971550" lvl="1" indent="-514350">
              <a:lnSpc>
                <a:spcPct val="110000"/>
              </a:lnSpc>
              <a:spcBef>
                <a:spcPts val="0"/>
              </a:spcBef>
              <a:buFont typeface="+mj-lt"/>
              <a:buAutoNum type="alphaLcPeriod"/>
            </a:pPr>
            <a:r>
              <a:rPr lang="en-US" b="0" i="0">
                <a:effectLst/>
              </a:rPr>
              <a:t>Fail to certify the CALPADS EOY 1 submission</a:t>
            </a:r>
          </a:p>
          <a:p>
            <a:pPr marL="457200" lvl="1" indent="0">
              <a:lnSpc>
                <a:spcPct val="110000"/>
              </a:lnSpc>
              <a:spcBef>
                <a:spcPts val="0"/>
              </a:spcBef>
              <a:buNone/>
            </a:pPr>
            <a:r>
              <a:rPr lang="en-US" b="0" i="0">
                <a:effectLst/>
              </a:rPr>
              <a:t>will be flagged for questionable data quality and will have to complete monitoring activities associated with data quality</a:t>
            </a:r>
          </a:p>
        </p:txBody>
      </p:sp>
      <p:pic>
        <p:nvPicPr>
          <p:cNvPr id="7" name="Picture 6" descr="AI generated image of man reviewing report.">
            <a:extLst>
              <a:ext uri="{FF2B5EF4-FFF2-40B4-BE49-F238E27FC236}">
                <a16:creationId xmlns:a16="http://schemas.microsoft.com/office/drawing/2014/main" id="{CBA4123A-F85A-072E-4967-5B0B8FAF186C}"/>
              </a:ext>
            </a:extLst>
          </p:cNvPr>
          <p:cNvPicPr>
            <a:picLocks noChangeAspect="1"/>
          </p:cNvPicPr>
          <p:nvPr/>
        </p:nvPicPr>
        <p:blipFill>
          <a:blip r:embed="rId3"/>
          <a:stretch>
            <a:fillRect/>
          </a:stretch>
        </p:blipFill>
        <p:spPr>
          <a:xfrm>
            <a:off x="432000" y="1667702"/>
            <a:ext cx="3932182" cy="3932182"/>
          </a:xfrm>
          <a:prstGeom prst="rect">
            <a:avLst/>
          </a:prstGeom>
        </p:spPr>
      </p:pic>
      <p:sp>
        <p:nvSpPr>
          <p:cNvPr id="5" name="Slide Number Placeholder 4">
            <a:extLst>
              <a:ext uri="{FF2B5EF4-FFF2-40B4-BE49-F238E27FC236}">
                <a16:creationId xmlns:a16="http://schemas.microsoft.com/office/drawing/2014/main" id="{81E346EE-EBCB-F191-B282-157452739D98}"/>
              </a:ext>
            </a:extLst>
          </p:cNvPr>
          <p:cNvSpPr>
            <a:spLocks noGrp="1"/>
          </p:cNvSpPr>
          <p:nvPr>
            <p:ph type="sldNum" sz="quarter" idx="11"/>
          </p:nvPr>
        </p:nvSpPr>
        <p:spPr/>
        <p:txBody>
          <a:bodyPr/>
          <a:lstStyle/>
          <a:p>
            <a:fld id="{4B73C415-D670-4716-A5EC-CC4D52CA2BAC}" type="slidenum">
              <a:rPr lang="en-US" noProof="0" smtClean="0"/>
              <a:pPr/>
              <a:t>32</a:t>
            </a:fld>
            <a:endParaRPr lang="en-US" noProof="0"/>
          </a:p>
        </p:txBody>
      </p:sp>
    </p:spTree>
    <p:extLst>
      <p:ext uri="{BB962C8B-B14F-4D97-AF65-F5344CB8AC3E}">
        <p14:creationId xmlns:p14="http://schemas.microsoft.com/office/powerpoint/2010/main" val="14302225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2157532-CEC8-4091-8C3C-79F32BB13236}"/>
              </a:ext>
            </a:extLst>
          </p:cNvPr>
          <p:cNvSpPr>
            <a:spLocks noGrp="1"/>
          </p:cNvSpPr>
          <p:nvPr>
            <p:ph type="title"/>
          </p:nvPr>
        </p:nvSpPr>
        <p:spPr/>
        <p:txBody>
          <a:bodyPr vert="horz" lIns="45720" tIns="22860" rIns="45720" bIns="22860" rtlCol="0" anchor="ctr">
            <a:noAutofit/>
          </a:bodyPr>
          <a:lstStyle/>
          <a:p>
            <a:pPr defTabSz="457223"/>
            <a:r>
              <a:rPr lang="en-US"/>
              <a:t>Defiance</a:t>
            </a:r>
            <a:r>
              <a:rPr lang="en-US" kern="1700" spc="115">
                <a:latin typeface="Arial Black" panose="020B0A04020102020204" pitchFamily="34" charset="0"/>
                <a:ea typeface="+mn-ea"/>
                <a:cs typeface="+mn-cs"/>
              </a:rPr>
              <a:t> </a:t>
            </a:r>
            <a:r>
              <a:rPr lang="en-US"/>
              <a:t>Law</a:t>
            </a:r>
          </a:p>
        </p:txBody>
      </p:sp>
      <p:sp>
        <p:nvSpPr>
          <p:cNvPr id="5" name="Footer Placeholder 4">
            <a:extLst>
              <a:ext uri="{FF2B5EF4-FFF2-40B4-BE49-F238E27FC236}">
                <a16:creationId xmlns:a16="http://schemas.microsoft.com/office/drawing/2014/main" id="{21D8617C-6154-A29F-A526-16082B98980E}"/>
              </a:ext>
            </a:extLst>
          </p:cNvPr>
          <p:cNvSpPr>
            <a:spLocks noGrp="1"/>
          </p:cNvSpPr>
          <p:nvPr>
            <p:ph type="ftr" sz="quarter" idx="10"/>
          </p:nvPr>
        </p:nvSpPr>
        <p:spPr/>
        <p:txBody>
          <a:bodyPr/>
          <a:lstStyle/>
          <a:p>
            <a:r>
              <a:rPr lang="en-US" noProof="0"/>
              <a:t>EOY 1 Reporting and Certification v1.0 April 21, 2026</a:t>
            </a:r>
          </a:p>
        </p:txBody>
      </p:sp>
      <p:sp>
        <p:nvSpPr>
          <p:cNvPr id="4" name="Content Placeholder 2">
            <a:extLst>
              <a:ext uri="{FF2B5EF4-FFF2-40B4-BE49-F238E27FC236}">
                <a16:creationId xmlns:a16="http://schemas.microsoft.com/office/drawing/2014/main" id="{418BB324-D6FA-49A6-AE1E-47D0E7BA2A4F}"/>
              </a:ext>
            </a:extLst>
          </p:cNvPr>
          <p:cNvSpPr txBox="1">
            <a:spLocks/>
          </p:cNvSpPr>
          <p:nvPr/>
        </p:nvSpPr>
        <p:spPr>
          <a:xfrm>
            <a:off x="3707803" y="908094"/>
            <a:ext cx="7875061" cy="2627587"/>
          </a:xfrm>
          <a:prstGeom prst="rect">
            <a:avLst/>
          </a:prstGeom>
        </p:spPr>
        <p:txBody>
          <a:bodyPr vert="horz" lIns="45720" tIns="22860" rIns="45720" bIns="2286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2408" indent="-114306" defTabSz="457223">
              <a:spcBef>
                <a:spcPts val="600"/>
              </a:spcBef>
              <a:spcAft>
                <a:spcPts val="600"/>
              </a:spcAft>
              <a:defRPr/>
            </a:pPr>
            <a:r>
              <a:rPr lang="en-US" sz="1800">
                <a:solidFill>
                  <a:srgbClr val="3A3F61"/>
                </a:solidFill>
                <a:latin typeface="Arial"/>
                <a:cs typeface="Arial"/>
              </a:rPr>
              <a:t>Since July 1, 2020, the law prohibits*:</a:t>
            </a:r>
          </a:p>
          <a:p>
            <a:pPr marL="457223" lvl="1" indent="-114306" defTabSz="457223">
              <a:spcBef>
                <a:spcPts val="600"/>
              </a:spcBef>
              <a:spcAft>
                <a:spcPts val="600"/>
              </a:spcAft>
              <a:defRPr/>
            </a:pPr>
            <a:r>
              <a:rPr lang="en-US" sz="1800">
                <a:solidFill>
                  <a:srgbClr val="3A3F61"/>
                </a:solidFill>
                <a:latin typeface="Arial"/>
                <a:cs typeface="Arial"/>
              </a:rPr>
              <a:t>Suspending students in grades TK-5 for committing defiance </a:t>
            </a:r>
            <a:endParaRPr lang="en-US" sz="1800">
              <a:solidFill>
                <a:srgbClr val="3A3F61"/>
              </a:solidFill>
              <a:latin typeface="Arial" panose="020B0604020202020204" pitchFamily="34" charset="0"/>
              <a:cs typeface="Arial" panose="020B0604020202020204" pitchFamily="34" charset="0"/>
            </a:endParaRPr>
          </a:p>
          <a:p>
            <a:pPr marL="457223" lvl="1" indent="-114306" defTabSz="457223">
              <a:spcBef>
                <a:spcPts val="600"/>
              </a:spcBef>
              <a:spcAft>
                <a:spcPts val="600"/>
              </a:spcAft>
              <a:defRPr/>
            </a:pPr>
            <a:r>
              <a:rPr lang="en-US" sz="1800">
                <a:solidFill>
                  <a:srgbClr val="3A3F61"/>
                </a:solidFill>
                <a:latin typeface="Arial"/>
                <a:cs typeface="Arial"/>
              </a:rPr>
              <a:t>Suspending students in grades 6-12 for committing defiance, </a:t>
            </a:r>
            <a:endParaRPr lang="en-US" sz="1800">
              <a:solidFill>
                <a:srgbClr val="3A3F61"/>
              </a:solidFill>
              <a:latin typeface="Arial" panose="020B0604020202020204" pitchFamily="34" charset="0"/>
              <a:cs typeface="Arial" panose="020B0604020202020204" pitchFamily="34" charset="0"/>
            </a:endParaRPr>
          </a:p>
          <a:p>
            <a:pPr marL="457223" lvl="1" indent="-114306" defTabSz="457223">
              <a:spcBef>
                <a:spcPts val="600"/>
              </a:spcBef>
              <a:spcAft>
                <a:spcPts val="600"/>
              </a:spcAft>
              <a:defRPr/>
            </a:pPr>
            <a:r>
              <a:rPr lang="en-US" sz="1800">
                <a:solidFill>
                  <a:srgbClr val="3A3F61"/>
                </a:solidFill>
                <a:latin typeface="Arial"/>
                <a:cs typeface="Arial"/>
              </a:rPr>
              <a:t>Charter schools from suspending and expelling students for defiance</a:t>
            </a:r>
          </a:p>
          <a:p>
            <a:pPr marL="762038" lvl="2" indent="-114306" defTabSz="457223">
              <a:spcBef>
                <a:spcPts val="600"/>
              </a:spcBef>
              <a:spcAft>
                <a:spcPts val="600"/>
              </a:spcAft>
              <a:defRPr/>
            </a:pPr>
            <a:r>
              <a:rPr lang="en-US" sz="1800">
                <a:solidFill>
                  <a:srgbClr val="3A3F61"/>
                </a:solidFill>
                <a:latin typeface="Arial"/>
                <a:cs typeface="Arial"/>
              </a:rPr>
              <a:t>The same law is applied to charter schools</a:t>
            </a:r>
          </a:p>
          <a:p>
            <a:pPr marL="0" indent="-114306" defTabSz="457223">
              <a:spcBef>
                <a:spcPts val="600"/>
              </a:spcBef>
              <a:spcAft>
                <a:spcPts val="600"/>
              </a:spcAft>
              <a:defRPr/>
            </a:pPr>
            <a:r>
              <a:rPr lang="en-US" sz="1800">
                <a:solidFill>
                  <a:srgbClr val="3A3F61"/>
                </a:solidFill>
                <a:latin typeface="Arial"/>
                <a:cs typeface="Arial"/>
              </a:rPr>
              <a:t>*Except as provided in the authority provided to teachers in EC Section 48910</a:t>
            </a:r>
          </a:p>
        </p:txBody>
      </p:sp>
      <p:pic>
        <p:nvPicPr>
          <p:cNvPr id="10" name="Picture 9">
            <a:extLst>
              <a:ext uri="{FF2B5EF4-FFF2-40B4-BE49-F238E27FC236}">
                <a16:creationId xmlns:a16="http://schemas.microsoft.com/office/drawing/2014/main" id="{12F90BF4-AE37-41D0-9571-C991AC2235F2}"/>
              </a:ext>
            </a:extLst>
          </p:cNvPr>
          <p:cNvPicPr>
            <a:picLocks noChangeAspect="1"/>
          </p:cNvPicPr>
          <p:nvPr/>
        </p:nvPicPr>
        <p:blipFill rotWithShape="1">
          <a:blip r:embed="rId3"/>
          <a:srcRect l="1477" r="5929"/>
          <a:stretch/>
        </p:blipFill>
        <p:spPr>
          <a:xfrm>
            <a:off x="607559" y="1359662"/>
            <a:ext cx="2797486" cy="4138677"/>
          </a:xfrm>
          <a:prstGeom prst="rect">
            <a:avLst/>
          </a:prstGeom>
          <a:effectLst>
            <a:outerShdw blurRad="63500" algn="ctr" rotWithShape="0">
              <a:prstClr val="black">
                <a:alpha val="20000"/>
              </a:prstClr>
            </a:outerShdw>
          </a:effectLst>
        </p:spPr>
      </p:pic>
      <p:graphicFrame>
        <p:nvGraphicFramePr>
          <p:cNvPr id="9" name="Table 8">
            <a:extLst>
              <a:ext uri="{FF2B5EF4-FFF2-40B4-BE49-F238E27FC236}">
                <a16:creationId xmlns:a16="http://schemas.microsoft.com/office/drawing/2014/main" id="{F6047BFE-2DEB-41D7-44B5-5CEC5782B667}"/>
              </a:ext>
            </a:extLst>
          </p:cNvPr>
          <p:cNvGraphicFramePr>
            <a:graphicFrameLocks noGrp="1"/>
          </p:cNvGraphicFramePr>
          <p:nvPr>
            <p:extLst>
              <p:ext uri="{D42A27DB-BD31-4B8C-83A1-F6EECF244321}">
                <p14:modId xmlns:p14="http://schemas.microsoft.com/office/powerpoint/2010/main" val="1705023289"/>
              </p:ext>
            </p:extLst>
          </p:nvPr>
        </p:nvGraphicFramePr>
        <p:xfrm>
          <a:off x="3834431" y="4171557"/>
          <a:ext cx="7361888" cy="2004296"/>
        </p:xfrm>
        <a:graphic>
          <a:graphicData uri="http://schemas.openxmlformats.org/drawingml/2006/table">
            <a:tbl>
              <a:tblPr firstRow="1"/>
              <a:tblGrid>
                <a:gridCol w="1596162">
                  <a:extLst>
                    <a:ext uri="{9D8B030D-6E8A-4147-A177-3AD203B41FA5}">
                      <a16:colId xmlns:a16="http://schemas.microsoft.com/office/drawing/2014/main" val="4028805460"/>
                    </a:ext>
                  </a:extLst>
                </a:gridCol>
                <a:gridCol w="1856759">
                  <a:extLst>
                    <a:ext uri="{9D8B030D-6E8A-4147-A177-3AD203B41FA5}">
                      <a16:colId xmlns:a16="http://schemas.microsoft.com/office/drawing/2014/main" val="2780406626"/>
                    </a:ext>
                  </a:extLst>
                </a:gridCol>
                <a:gridCol w="2850288">
                  <a:extLst>
                    <a:ext uri="{9D8B030D-6E8A-4147-A177-3AD203B41FA5}">
                      <a16:colId xmlns:a16="http://schemas.microsoft.com/office/drawing/2014/main" val="1978024177"/>
                    </a:ext>
                  </a:extLst>
                </a:gridCol>
                <a:gridCol w="1058679">
                  <a:extLst>
                    <a:ext uri="{9D8B030D-6E8A-4147-A177-3AD203B41FA5}">
                      <a16:colId xmlns:a16="http://schemas.microsoft.com/office/drawing/2014/main" val="2057626287"/>
                    </a:ext>
                  </a:extLst>
                </a:gridCol>
              </a:tblGrid>
              <a:tr h="180027">
                <a:tc>
                  <a:txBody>
                    <a:bodyPr/>
                    <a:lstStyle/>
                    <a:p>
                      <a:pPr algn="l" fontAlgn="t">
                        <a:buNone/>
                      </a:pPr>
                      <a:r>
                        <a:rPr lang="en-US" sz="800" b="1" i="0" u="none" strike="noStrike">
                          <a:solidFill>
                            <a:srgbClr val="FFFFFF"/>
                          </a:solidFill>
                          <a:effectLst/>
                          <a:latin typeface="Arial" panose="020B0604020202020204" pitchFamily="34" charset="0"/>
                        </a:rPr>
                        <a:t>Error #</a:t>
                      </a:r>
                    </a:p>
                  </a:txBody>
                  <a:tcPr marL="5021" marR="5021" marT="50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buNone/>
                      </a:pPr>
                      <a:r>
                        <a:rPr lang="en-US" sz="800" b="1" i="0" u="none" strike="noStrike">
                          <a:solidFill>
                            <a:srgbClr val="FFFFFF"/>
                          </a:solidFill>
                          <a:effectLst/>
                          <a:latin typeface="Arial" panose="020B0604020202020204" pitchFamily="34" charset="0"/>
                        </a:rPr>
                        <a:t>Error Name</a:t>
                      </a:r>
                    </a:p>
                  </a:txBody>
                  <a:tcPr marL="5021" marR="5021" marT="50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buNone/>
                      </a:pPr>
                      <a:r>
                        <a:rPr lang="en-US" sz="800" b="1" i="0" u="none" strike="noStrike">
                          <a:solidFill>
                            <a:srgbClr val="FFFFFF"/>
                          </a:solidFill>
                          <a:effectLst/>
                          <a:latin typeface="Arial" panose="020B0604020202020204" pitchFamily="34" charset="0"/>
                        </a:rPr>
                        <a:t>Error Description</a:t>
                      </a:r>
                    </a:p>
                  </a:txBody>
                  <a:tcPr marL="5021" marR="5021" marT="50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t">
                        <a:buNone/>
                      </a:pPr>
                      <a:r>
                        <a:rPr lang="en-US" sz="800" b="1" i="0" u="none" strike="noStrike">
                          <a:solidFill>
                            <a:srgbClr val="FFFFFF"/>
                          </a:solidFill>
                          <a:effectLst/>
                          <a:latin typeface="Arial" panose="020B0604020202020204" pitchFamily="34" charset="0"/>
                        </a:rPr>
                        <a:t>Severity</a:t>
                      </a:r>
                    </a:p>
                  </a:txBody>
                  <a:tcPr marL="5021" marR="5021" marT="50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3996331525"/>
                  </a:ext>
                </a:extLst>
              </a:tr>
              <a:tr h="1824269">
                <a:tc>
                  <a:txBody>
                    <a:bodyPr/>
                    <a:lstStyle/>
                    <a:p>
                      <a:pPr algn="ctr" fontAlgn="t">
                        <a:buNone/>
                      </a:pPr>
                      <a:r>
                        <a:rPr lang="en-US" sz="1300" b="1" i="0" u="none" strike="noStrike">
                          <a:solidFill>
                            <a:srgbClr val="000000"/>
                          </a:solidFill>
                          <a:effectLst/>
                          <a:latin typeface="Arial" panose="020B0604020202020204" pitchFamily="34" charset="0"/>
                        </a:rPr>
                        <a:t>SOFF0710E1</a:t>
                      </a:r>
                    </a:p>
                  </a:txBody>
                  <a:tcPr marL="5021" marR="5021" marT="50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US" sz="1300" b="0" i="0" u="none" strike="noStrike">
                          <a:solidFill>
                            <a:srgbClr val="000000"/>
                          </a:solidFill>
                          <a:effectLst/>
                          <a:latin typeface="Arial" panose="020B0604020202020204" pitchFamily="34" charset="0"/>
                        </a:rPr>
                        <a:t>Invalid Incident Result Code and Grade Level Combination for Student Offense Code 511 (disruption, defiance)</a:t>
                      </a:r>
                    </a:p>
                  </a:txBody>
                  <a:tcPr marL="5021" marR="5021" marT="50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US" sz="1300" b="0" i="0" u="none" strike="noStrike">
                          <a:solidFill>
                            <a:srgbClr val="000000"/>
                          </a:solidFill>
                          <a:effectLst/>
                          <a:latin typeface="Arial" panose="020B0604020202020204" pitchFamily="34" charset="0"/>
                        </a:rPr>
                        <a:t>Students in Grades IN, PS, TK, KN, 01-12 should not be suspended for disruption or defiance (Student offense code = 511)</a:t>
                      </a:r>
                    </a:p>
                  </a:txBody>
                  <a:tcPr marL="5021" marR="5021" marT="50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uNone/>
                      </a:pPr>
                      <a:r>
                        <a:rPr lang="en-US" sz="1300" b="0" i="0" u="none" strike="noStrike">
                          <a:solidFill>
                            <a:srgbClr val="000000"/>
                          </a:solidFill>
                          <a:effectLst/>
                          <a:latin typeface="Arial" panose="020B0604020202020204" pitchFamily="34" charset="0"/>
                        </a:rPr>
                        <a:t>Warning</a:t>
                      </a:r>
                    </a:p>
                  </a:txBody>
                  <a:tcPr marL="5021" marR="5021" marT="502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91742963"/>
                  </a:ext>
                </a:extLst>
              </a:tr>
            </a:tbl>
          </a:graphicData>
        </a:graphic>
      </p:graphicFrame>
      <p:sp>
        <p:nvSpPr>
          <p:cNvPr id="12" name="TextBox 11">
            <a:extLst>
              <a:ext uri="{FF2B5EF4-FFF2-40B4-BE49-F238E27FC236}">
                <a16:creationId xmlns:a16="http://schemas.microsoft.com/office/drawing/2014/main" id="{48C2CEE7-299D-138E-A085-052ACCB89F59}"/>
              </a:ext>
            </a:extLst>
          </p:cNvPr>
          <p:cNvSpPr txBox="1"/>
          <p:nvPr/>
        </p:nvSpPr>
        <p:spPr>
          <a:xfrm>
            <a:off x="3772924" y="3668791"/>
            <a:ext cx="6096000" cy="502766"/>
          </a:xfrm>
          <a:prstGeom prst="rect">
            <a:avLst/>
          </a:prstGeom>
          <a:noFill/>
        </p:spPr>
        <p:txBody>
          <a:bodyPr wrap="square">
            <a:spAutoFit/>
          </a:bodyPr>
          <a:lstStyle/>
          <a:p>
            <a:r>
              <a:rPr lang="en-US" sz="2667" b="1">
                <a:solidFill>
                  <a:srgbClr val="FF0000"/>
                </a:solidFill>
                <a:latin typeface="Aeries Sans Medium" panose="020B0604020202020204" charset="0"/>
                <a:cs typeface="Aeries Sans Medium" panose="020B0604020202020204" charset="0"/>
              </a:rPr>
              <a:t>DD Warning!</a:t>
            </a:r>
          </a:p>
        </p:txBody>
      </p:sp>
      <p:sp>
        <p:nvSpPr>
          <p:cNvPr id="2" name="Slide Number Placeholder 1">
            <a:extLst>
              <a:ext uri="{FF2B5EF4-FFF2-40B4-BE49-F238E27FC236}">
                <a16:creationId xmlns:a16="http://schemas.microsoft.com/office/drawing/2014/main" id="{F89F2376-E314-D828-5877-A4BEAA1C5596}"/>
              </a:ext>
            </a:extLst>
          </p:cNvPr>
          <p:cNvSpPr>
            <a:spLocks noGrp="1"/>
          </p:cNvSpPr>
          <p:nvPr>
            <p:ph type="sldNum" sz="quarter" idx="11"/>
          </p:nvPr>
        </p:nvSpPr>
        <p:spPr/>
        <p:txBody>
          <a:bodyPr/>
          <a:lstStyle/>
          <a:p>
            <a:fld id="{4B73C415-D670-4716-A5EC-CC4D52CA2BAC}" type="slidenum">
              <a:rPr lang="en-US" noProof="0" smtClean="0"/>
              <a:pPr/>
              <a:t>33</a:t>
            </a:fld>
            <a:endParaRPr lang="en-US" noProof="0"/>
          </a:p>
        </p:txBody>
      </p:sp>
    </p:spTree>
    <p:extLst>
      <p:ext uri="{BB962C8B-B14F-4D97-AF65-F5344CB8AC3E}">
        <p14:creationId xmlns:p14="http://schemas.microsoft.com/office/powerpoint/2010/main" val="22209097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9C6E9D-2CD8-EF86-4B75-65A0670B68CE}"/>
              </a:ext>
            </a:extLst>
          </p:cNvPr>
          <p:cNvSpPr>
            <a:spLocks noGrp="1"/>
          </p:cNvSpPr>
          <p:nvPr>
            <p:ph type="title"/>
          </p:nvPr>
        </p:nvSpPr>
        <p:spPr/>
        <p:txBody>
          <a:bodyPr/>
          <a:lstStyle/>
          <a:p>
            <a:r>
              <a:rPr lang="en-US"/>
              <a:t>Clarifying Teacher Suspension</a:t>
            </a:r>
          </a:p>
        </p:txBody>
      </p:sp>
      <p:sp>
        <p:nvSpPr>
          <p:cNvPr id="2" name="Footer Placeholder 1">
            <a:extLst>
              <a:ext uri="{FF2B5EF4-FFF2-40B4-BE49-F238E27FC236}">
                <a16:creationId xmlns:a16="http://schemas.microsoft.com/office/drawing/2014/main" id="{A3BCF60D-8738-584E-67D0-7772904DF0E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sp>
        <p:nvSpPr>
          <p:cNvPr id="6" name="Rectangle: Rounded Corners 5">
            <a:extLst>
              <a:ext uri="{FF2B5EF4-FFF2-40B4-BE49-F238E27FC236}">
                <a16:creationId xmlns:a16="http://schemas.microsoft.com/office/drawing/2014/main" id="{5BB2DE8A-AB03-4656-871C-27CD71C361B5}"/>
              </a:ext>
            </a:extLst>
          </p:cNvPr>
          <p:cNvSpPr/>
          <p:nvPr/>
        </p:nvSpPr>
        <p:spPr>
          <a:xfrm>
            <a:off x="5250181" y="1264442"/>
            <a:ext cx="6197138" cy="4630856"/>
          </a:xfrm>
          <a:prstGeom prst="roundRect">
            <a:avLst>
              <a:gd name="adj" fmla="val 3042"/>
            </a:avLst>
          </a:prstGeom>
          <a:solidFill>
            <a:srgbClr val="F8F4F9"/>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F3F3F">
                    <a:lumMod val="75000"/>
                  </a:srgbClr>
                </a:solidFill>
                <a:effectLst/>
                <a:uLnTx/>
                <a:uFillTx/>
                <a:latin typeface="Arial" panose="020B0604020202020204" pitchFamily="34" charset="0"/>
                <a:ea typeface="+mn-ea"/>
                <a:cs typeface="Arial" panose="020B0604020202020204" pitchFamily="34" charset="0"/>
              </a:rPr>
              <a:t>Defined in EC section 48910, a teacher may suspend any pupil from class, for any of the acts in section 48900, for the day of the suspension and the day following.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3F3F3F">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F3F3F">
                    <a:lumMod val="75000"/>
                  </a:srgbClr>
                </a:solidFill>
                <a:effectLst/>
                <a:uLnTx/>
                <a:uFillTx/>
                <a:latin typeface="Arial" panose="020B0604020202020204" pitchFamily="34" charset="0"/>
                <a:ea typeface="+mn-ea"/>
                <a:cs typeface="Arial" panose="020B0604020202020204" pitchFamily="34" charset="0"/>
              </a:rPr>
              <a:t>The teacher shall immediately report the suspension to the principal for appropriate action.</a:t>
            </a:r>
            <a:endParaRPr kumimoji="0" lang="en-US" sz="2800" b="0" i="0" u="none" strike="noStrike" kern="1200" cap="none" spc="0" normalizeH="0" baseline="0" noProof="0">
              <a:ln>
                <a:noFill/>
              </a:ln>
              <a:solidFill>
                <a:srgbClr val="3F3F3F">
                  <a:lumMod val="75000"/>
                </a:srgbClr>
              </a:solidFill>
              <a:effectLst/>
              <a:uLnTx/>
              <a:uFillTx/>
              <a:latin typeface="Tahoma"/>
              <a:ea typeface="+mn-ea"/>
              <a:cs typeface="+mn-cs"/>
            </a:endParaRPr>
          </a:p>
        </p:txBody>
      </p:sp>
      <p:pic>
        <p:nvPicPr>
          <p:cNvPr id="7" name="Picture 2" descr="Image of substitute teacher sending kid to Principal..">
            <a:extLst>
              <a:ext uri="{FF2B5EF4-FFF2-40B4-BE49-F238E27FC236}">
                <a16:creationId xmlns:a16="http://schemas.microsoft.com/office/drawing/2014/main" id="{2ACE85DF-C33D-CF95-FBE0-DDFECDB7F8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61555" y="2112049"/>
            <a:ext cx="4299065" cy="1833819"/>
          </a:xfrm>
          <a:prstGeom prst="rect">
            <a:avLst/>
          </a:prstGeom>
          <a:noFill/>
          <a:effectLst>
            <a:outerShdw blurRad="63500" sx="101000" sy="101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68B772A2-EFA2-7B93-B972-3BCA76BB0723}"/>
              </a:ext>
            </a:extLst>
          </p:cNvPr>
          <p:cNvSpPr>
            <a:spLocks noGrp="1"/>
          </p:cNvSpPr>
          <p:nvPr>
            <p:ph type="sldNum" sz="quarter" idx="11"/>
          </p:nvPr>
        </p:nvSpPr>
        <p:spPr/>
        <p:txBody>
          <a:bodyPr/>
          <a:lstStyle/>
          <a:p>
            <a:fld id="{4B73C415-D670-4716-A5EC-CC4D52CA2BAC}" type="slidenum">
              <a:rPr lang="en-US" noProof="0" smtClean="0"/>
              <a:pPr/>
              <a:t>34</a:t>
            </a:fld>
            <a:endParaRPr lang="en-US" noProof="0"/>
          </a:p>
        </p:txBody>
      </p:sp>
    </p:spTree>
    <p:extLst>
      <p:ext uri="{BB962C8B-B14F-4D97-AF65-F5344CB8AC3E}">
        <p14:creationId xmlns:p14="http://schemas.microsoft.com/office/powerpoint/2010/main" val="1092160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62C01-E06D-89AC-3F21-405DCC170C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243FDF-7394-DF04-EF26-2A336C9AFCD1}"/>
              </a:ext>
            </a:extLst>
          </p:cNvPr>
          <p:cNvSpPr>
            <a:spLocks noGrp="1"/>
          </p:cNvSpPr>
          <p:nvPr>
            <p:ph type="title"/>
          </p:nvPr>
        </p:nvSpPr>
        <p:spPr>
          <a:xfrm>
            <a:off x="432000" y="431999"/>
            <a:ext cx="10820447" cy="491279"/>
          </a:xfrm>
        </p:spPr>
        <p:txBody>
          <a:bodyPr anchor="ctr"/>
          <a:lstStyle/>
          <a:p>
            <a:r>
              <a:rPr lang="en-US"/>
              <a:t>Incidents for SWDs</a:t>
            </a:r>
          </a:p>
        </p:txBody>
      </p:sp>
      <p:sp>
        <p:nvSpPr>
          <p:cNvPr id="3" name="Content Placeholder 2">
            <a:extLst>
              <a:ext uri="{FF2B5EF4-FFF2-40B4-BE49-F238E27FC236}">
                <a16:creationId xmlns:a16="http://schemas.microsoft.com/office/drawing/2014/main" id="{B378AF55-3941-4A4E-1C8A-0D34C026EAE3}"/>
              </a:ext>
            </a:extLst>
          </p:cNvPr>
          <p:cNvSpPr>
            <a:spLocks noGrp="1"/>
          </p:cNvSpPr>
          <p:nvPr>
            <p:ph idx="4294967295"/>
          </p:nvPr>
        </p:nvSpPr>
        <p:spPr>
          <a:xfrm>
            <a:off x="4403324" y="1497152"/>
            <a:ext cx="7296704" cy="4457700"/>
          </a:xfrm>
        </p:spPr>
        <p:txBody>
          <a:bodyPr vert="horz" lIns="91440" tIns="45720" rIns="91440" bIns="45720" rtlCol="0" anchor="t">
            <a:normAutofit lnSpcReduction="10000"/>
          </a:bodyPr>
          <a:lstStyle/>
          <a:p>
            <a:pPr>
              <a:lnSpc>
                <a:spcPct val="110000"/>
              </a:lnSpc>
            </a:pPr>
            <a:r>
              <a:rPr lang="en-US"/>
              <a:t>Work with your CALPADS Administrator to make sure </a:t>
            </a:r>
            <a:r>
              <a:rPr lang="en-US" b="1"/>
              <a:t>all incidents </a:t>
            </a:r>
            <a:r>
              <a:rPr lang="en-US"/>
              <a:t>for students with disabilities are documented in the student information system. </a:t>
            </a:r>
            <a:r>
              <a:rPr lang="en-US" b="1"/>
              <a:t>This includes any incidents occurring for students enrolled at including Nonpublic Nonsectarian Certified (NPS) schools</a:t>
            </a:r>
            <a:r>
              <a:rPr lang="en-US"/>
              <a:t>:</a:t>
            </a:r>
          </a:p>
          <a:p>
            <a:pPr lvl="1">
              <a:lnSpc>
                <a:spcPct val="110000"/>
              </a:lnSpc>
            </a:pPr>
            <a:r>
              <a:rPr lang="en-US"/>
              <a:t>Check with special education administrators for any Behavioral Emergency Reports (BER) with evidence of:</a:t>
            </a:r>
          </a:p>
          <a:p>
            <a:pPr lvl="2">
              <a:lnSpc>
                <a:spcPct val="110000"/>
              </a:lnSpc>
            </a:pPr>
            <a:r>
              <a:rPr lang="en-US"/>
              <a:t>Violations of Education Code </a:t>
            </a:r>
            <a:r>
              <a:rPr lang="en-US" b="0" i="0">
                <a:effectLst/>
              </a:rPr>
              <a:t>§  </a:t>
            </a:r>
            <a:r>
              <a:rPr lang="en-US"/>
              <a:t>48900 or 48915</a:t>
            </a:r>
          </a:p>
          <a:p>
            <a:pPr lvl="2">
              <a:lnSpc>
                <a:spcPct val="110000"/>
              </a:lnSpc>
            </a:pPr>
            <a:r>
              <a:rPr lang="en-US"/>
              <a:t>In- or Out-of-School Suspensions</a:t>
            </a:r>
          </a:p>
          <a:p>
            <a:pPr lvl="2">
              <a:lnSpc>
                <a:spcPct val="110000"/>
              </a:lnSpc>
            </a:pPr>
            <a:r>
              <a:rPr lang="en-US"/>
              <a:t>Expulsions</a:t>
            </a:r>
          </a:p>
          <a:p>
            <a:pPr lvl="2">
              <a:lnSpc>
                <a:spcPct val="110000"/>
              </a:lnSpc>
            </a:pPr>
            <a:r>
              <a:rPr lang="en-US"/>
              <a:t>Physical restraint</a:t>
            </a:r>
          </a:p>
          <a:p>
            <a:pPr lvl="2">
              <a:lnSpc>
                <a:spcPct val="110000"/>
              </a:lnSpc>
            </a:pPr>
            <a:r>
              <a:rPr lang="en-US"/>
              <a:t>Mechanical restraint</a:t>
            </a:r>
          </a:p>
          <a:p>
            <a:pPr lvl="2">
              <a:lnSpc>
                <a:spcPct val="110000"/>
              </a:lnSpc>
            </a:pPr>
            <a:r>
              <a:rPr lang="en-US"/>
              <a:t>Seclusion</a:t>
            </a:r>
          </a:p>
        </p:txBody>
      </p:sp>
      <p:sp>
        <p:nvSpPr>
          <p:cNvPr id="5" name="Footer Placeholder 4">
            <a:extLst>
              <a:ext uri="{FF2B5EF4-FFF2-40B4-BE49-F238E27FC236}">
                <a16:creationId xmlns:a16="http://schemas.microsoft.com/office/drawing/2014/main" id="{4D919DFC-7202-F5C5-4A3A-DEBFFEAB998F}"/>
              </a:ext>
            </a:extLst>
          </p:cNvPr>
          <p:cNvSpPr>
            <a:spLocks noGrp="1"/>
          </p:cNvSpPr>
          <p:nvPr>
            <p:ph type="ftr" sz="quarter" idx="10"/>
          </p:nvPr>
        </p:nvSpPr>
        <p:spPr/>
        <p:txBody>
          <a:bodyPr/>
          <a:lstStyle/>
          <a:p>
            <a:r>
              <a:rPr lang="en-US" noProof="0"/>
              <a:t>EOY 1 Reporting and Certification v1.0 April 21, 2026</a:t>
            </a:r>
          </a:p>
        </p:txBody>
      </p:sp>
      <p:pic>
        <p:nvPicPr>
          <p:cNvPr id="1026" name="Picture 2">
            <a:extLst>
              <a:ext uri="{FF2B5EF4-FFF2-40B4-BE49-F238E27FC236}">
                <a16:creationId xmlns:a16="http://schemas.microsoft.com/office/drawing/2014/main" id="{ABFE7819-E0A7-745A-8D9F-16770AE4C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871" y="1607732"/>
            <a:ext cx="3753116" cy="375311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72469D9D-AAC7-E43F-AE81-02B69A067047}"/>
              </a:ext>
            </a:extLst>
          </p:cNvPr>
          <p:cNvSpPr>
            <a:spLocks noGrp="1"/>
          </p:cNvSpPr>
          <p:nvPr>
            <p:ph type="sldNum" sz="quarter" idx="11"/>
          </p:nvPr>
        </p:nvSpPr>
        <p:spPr/>
        <p:txBody>
          <a:bodyPr/>
          <a:lstStyle/>
          <a:p>
            <a:fld id="{4B73C415-D670-4716-A5EC-CC4D52CA2BAC}" type="slidenum">
              <a:rPr lang="en-US" noProof="0" smtClean="0"/>
              <a:pPr/>
              <a:t>35</a:t>
            </a:fld>
            <a:endParaRPr lang="en-US" noProof="0"/>
          </a:p>
        </p:txBody>
      </p:sp>
    </p:spTree>
    <p:extLst>
      <p:ext uri="{BB962C8B-B14F-4D97-AF65-F5344CB8AC3E}">
        <p14:creationId xmlns:p14="http://schemas.microsoft.com/office/powerpoint/2010/main" val="24962925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A91DB-891A-433B-9737-33FB4CA7A841}"/>
              </a:ext>
            </a:extLst>
          </p:cNvPr>
          <p:cNvSpPr>
            <a:spLocks noGrp="1"/>
          </p:cNvSpPr>
          <p:nvPr>
            <p:ph type="title"/>
          </p:nvPr>
        </p:nvSpPr>
        <p:spPr>
          <a:xfrm>
            <a:off x="487660" y="485575"/>
            <a:ext cx="11340000" cy="432000"/>
          </a:xfrm>
        </p:spPr>
        <p:txBody>
          <a:bodyPr>
            <a:noAutofit/>
          </a:bodyPr>
          <a:lstStyle/>
          <a:p>
            <a:r>
              <a:rPr lang="en-US" sz="3600" kern="1700" spc="230">
                <a:latin typeface="Arial Black" panose="020B0A04020102020204" pitchFamily="34" charset="0"/>
              </a:rPr>
              <a:t>NPS Reporting Expectations</a:t>
            </a:r>
            <a:br>
              <a:rPr lang="en-US" sz="3600" kern="1700" spc="230">
                <a:latin typeface="Arial Black" panose="020B0A04020102020204" pitchFamily="34" charset="0"/>
              </a:rPr>
            </a:br>
            <a:endParaRPr lang="en-US" sz="3600"/>
          </a:p>
        </p:txBody>
      </p:sp>
      <p:sp>
        <p:nvSpPr>
          <p:cNvPr id="4" name="Footer Placeholder 3">
            <a:extLst>
              <a:ext uri="{FF2B5EF4-FFF2-40B4-BE49-F238E27FC236}">
                <a16:creationId xmlns:a16="http://schemas.microsoft.com/office/drawing/2014/main" id="{C610BBA4-58F7-A4AF-DB69-5654C9F647E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sp>
        <p:nvSpPr>
          <p:cNvPr id="3" name="Content Placeholder 2">
            <a:extLst>
              <a:ext uri="{FF2B5EF4-FFF2-40B4-BE49-F238E27FC236}">
                <a16:creationId xmlns:a16="http://schemas.microsoft.com/office/drawing/2014/main" id="{714D4B6F-2676-4768-B732-3F4C438692C0}"/>
              </a:ext>
            </a:extLst>
          </p:cNvPr>
          <p:cNvSpPr>
            <a:spLocks noGrp="1"/>
          </p:cNvSpPr>
          <p:nvPr>
            <p:ph idx="4294967295"/>
          </p:nvPr>
        </p:nvSpPr>
        <p:spPr>
          <a:xfrm>
            <a:off x="5708650" y="917575"/>
            <a:ext cx="6483350" cy="4852988"/>
          </a:xfrm>
        </p:spPr>
        <p:txBody>
          <a:bodyPr anchor="ctr">
            <a:normAutofit/>
          </a:bodyPr>
          <a:lstStyle/>
          <a:p>
            <a:r>
              <a:rPr lang="en-US" sz="2000">
                <a:solidFill>
                  <a:schemeClr val="tx1">
                    <a:lumMod val="75000"/>
                    <a:lumOff val="25000"/>
                  </a:schemeClr>
                </a:solidFill>
              </a:rPr>
              <a:t>LEAs and NPS schools must have policies and procedures in place to identify, document, and report incidents involving restraint and seclusion for students with disabilities</a:t>
            </a:r>
          </a:p>
          <a:p>
            <a:r>
              <a:rPr lang="en-US" sz="2000">
                <a:solidFill>
                  <a:schemeClr val="tx1">
                    <a:lumMod val="75000"/>
                    <a:lumOff val="25000"/>
                  </a:schemeClr>
                </a:solidFill>
              </a:rPr>
              <a:t>LEAs and NPS schools should ensure that all staff are appropriately trained</a:t>
            </a:r>
          </a:p>
          <a:p>
            <a:r>
              <a:rPr lang="en-US" sz="2000">
                <a:solidFill>
                  <a:schemeClr val="tx1">
                    <a:lumMod val="75000"/>
                    <a:lumOff val="25000"/>
                  </a:schemeClr>
                </a:solidFill>
              </a:rPr>
              <a:t>CALPADS Administrators should not have to determine what discipline records are reportable incidents</a:t>
            </a:r>
          </a:p>
          <a:p>
            <a:pPr marL="0" indent="0">
              <a:buNone/>
            </a:pPr>
            <a:r>
              <a:rPr lang="en-US" sz="1200">
                <a:solidFill>
                  <a:schemeClr val="tx1">
                    <a:lumMod val="75000"/>
                    <a:lumOff val="25000"/>
                  </a:schemeClr>
                </a:solidFill>
              </a:rPr>
              <a:t> See Notes for resources.</a:t>
            </a:r>
          </a:p>
        </p:txBody>
      </p:sp>
      <p:pic>
        <p:nvPicPr>
          <p:cNvPr id="6" name="Picture 2" descr="A picture of school principal with compliance text bubble.">
            <a:extLst>
              <a:ext uri="{FF2B5EF4-FFF2-40B4-BE49-F238E27FC236}">
                <a16:creationId xmlns:a16="http://schemas.microsoft.com/office/drawing/2014/main" id="{C18C5CDE-B57F-4A99-8F12-E0F270CDBC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3147"/>
          <a:stretch/>
        </p:blipFill>
        <p:spPr bwMode="auto">
          <a:xfrm>
            <a:off x="487660" y="1924625"/>
            <a:ext cx="4617673" cy="268713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A358E748-6844-3166-E0B7-EC5FD4585160}"/>
              </a:ext>
            </a:extLst>
          </p:cNvPr>
          <p:cNvSpPr>
            <a:spLocks noGrp="1"/>
          </p:cNvSpPr>
          <p:nvPr>
            <p:ph type="sldNum" sz="quarter" idx="11"/>
          </p:nvPr>
        </p:nvSpPr>
        <p:spPr/>
        <p:txBody>
          <a:bodyPr/>
          <a:lstStyle/>
          <a:p>
            <a:fld id="{4B73C415-D670-4716-A5EC-CC4D52CA2BAC}" type="slidenum">
              <a:rPr lang="en-US" noProof="0" smtClean="0"/>
              <a:pPr/>
              <a:t>36</a:t>
            </a:fld>
            <a:endParaRPr lang="en-US" noProof="0"/>
          </a:p>
        </p:txBody>
      </p:sp>
    </p:spTree>
    <p:extLst>
      <p:ext uri="{BB962C8B-B14F-4D97-AF65-F5344CB8AC3E}">
        <p14:creationId xmlns:p14="http://schemas.microsoft.com/office/powerpoint/2010/main" val="33729638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5"/>
          <p:cNvSpPr/>
          <p:nvPr/>
        </p:nvSpPr>
        <p:spPr>
          <a:xfrm>
            <a:off x="622300" y="552450"/>
            <a:ext cx="2520950" cy="355600"/>
          </a:xfrm>
          <a:prstGeom prst="rect">
            <a:avLst/>
          </a:prstGeom>
          <a:noFill/>
          <a:ln/>
        </p:spPr>
        <p:txBody>
          <a:bodyPr wrap="square" lIns="0" tIns="0" rIns="0" bIns="0" rtlCol="0" anchor="ctr">
            <a:normAutofit/>
          </a:bodyPr>
          <a:lstStyle/>
          <a:p>
            <a:pPr marL="0" marR="0" lvl="0" indent="0" algn="l" defTabSz="609630" rtl="0" eaLnBrk="1" fontAlgn="auto" latinLnBrk="0" hangingPunct="1">
              <a:lnSpc>
                <a:spcPts val="28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eries Sans" pitchFamily="34" charset="0"/>
                <a:ea typeface="Aeries Sans" pitchFamily="34" charset="-122"/>
                <a:cs typeface="Aeries Sans" pitchFamily="34" charset="-120"/>
              </a:rPr>
              <a:t>CONTEXT</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Object6"/>
          <p:cNvSpPr/>
          <p:nvPr/>
        </p:nvSpPr>
        <p:spPr>
          <a:xfrm>
            <a:off x="9542116" y="1466649"/>
            <a:ext cx="2035535" cy="1081641"/>
          </a:xfrm>
          <a:prstGeom prst="rect">
            <a:avLst/>
          </a:prstGeom>
          <a:noFill/>
          <a:ln/>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Student enrollment must exist in the CALPADS ODS at the school of attendance for the academic year</a:t>
            </a:r>
          </a:p>
        </p:txBody>
      </p:sp>
      <p:sp>
        <p:nvSpPr>
          <p:cNvPr id="5" name="Title 4">
            <a:extLst>
              <a:ext uri="{FF2B5EF4-FFF2-40B4-BE49-F238E27FC236}">
                <a16:creationId xmlns:a16="http://schemas.microsoft.com/office/drawing/2014/main" id="{3F7037B1-157C-40E2-A4E2-54D6565098FC}"/>
              </a:ext>
            </a:extLst>
          </p:cNvPr>
          <p:cNvSpPr>
            <a:spLocks noGrp="1"/>
          </p:cNvSpPr>
          <p:nvPr>
            <p:ph type="title"/>
          </p:nvPr>
        </p:nvSpPr>
        <p:spPr/>
        <p:txBody>
          <a:bodyPr/>
          <a:lstStyle/>
          <a:p>
            <a:r>
              <a:rPr lang="en-US"/>
              <a:t>Student Incident Submission</a:t>
            </a:r>
          </a:p>
        </p:txBody>
      </p:sp>
      <p:sp>
        <p:nvSpPr>
          <p:cNvPr id="2" name="Footer Placeholder 1">
            <a:extLst>
              <a:ext uri="{FF2B5EF4-FFF2-40B4-BE49-F238E27FC236}">
                <a16:creationId xmlns:a16="http://schemas.microsoft.com/office/drawing/2014/main" id="{CF3B33C2-021F-4F8D-B704-451F524EA95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pic>
        <p:nvPicPr>
          <p:cNvPr id="29" name="Picture 28" descr="Alarm Icon">
            <a:extLst>
              <a:ext uri="{FF2B5EF4-FFF2-40B4-BE49-F238E27FC236}">
                <a16:creationId xmlns:a16="http://schemas.microsoft.com/office/drawing/2014/main" id="{6CDECDB0-689E-44AC-A632-BAB63C3EA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075" y="1740653"/>
            <a:ext cx="998960" cy="998960"/>
          </a:xfrm>
          <a:prstGeom prst="rect">
            <a:avLst/>
          </a:prstGeom>
        </p:spPr>
      </p:pic>
      <p:sp>
        <p:nvSpPr>
          <p:cNvPr id="32" name="TextBox 31">
            <a:extLst>
              <a:ext uri="{FF2B5EF4-FFF2-40B4-BE49-F238E27FC236}">
                <a16:creationId xmlns:a16="http://schemas.microsoft.com/office/drawing/2014/main" id="{E0A05AD5-8E0E-41AD-9E89-2304CC783F0B}"/>
              </a:ext>
            </a:extLst>
          </p:cNvPr>
          <p:cNvSpPr txBox="1"/>
          <p:nvPr/>
        </p:nvSpPr>
        <p:spPr>
          <a:xfrm>
            <a:off x="1983302" y="1940272"/>
            <a:ext cx="392069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b="1"/>
            </a:pP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Student Incident (SINC) File, LEAs will report all incidents </a:t>
            </a:r>
            <a:r>
              <a:rPr kumimoji="0" lang="en-US" sz="1800" b="1" i="0" u="none" strike="noStrike" kern="1200" cap="none" spc="0" normalizeH="0" baseline="0" noProof="0">
                <a:ln>
                  <a:noFill/>
                </a:ln>
                <a:solidFill>
                  <a:prstClr val="black">
                    <a:lumMod val="85000"/>
                    <a:lumOff val="15000"/>
                  </a:prstClr>
                </a:solidFill>
                <a:effectLst/>
                <a:uLnTx/>
                <a:uFillTx/>
                <a:latin typeface="Calibri" panose="020F0502020204030204" pitchFamily="34" charset="0"/>
                <a:ea typeface="Calibri" panose="020F0502020204030204" pitchFamily="34" charset="0"/>
                <a:cs typeface="Calibri" panose="020F0502020204030204" pitchFamily="34" charset="0"/>
              </a:rPr>
              <a:t>at the school of attendance</a:t>
            </a:r>
          </a:p>
          <a:p>
            <a:pPr marL="0" marR="0" lvl="0" indent="0" algn="l" defTabSz="914400" rtl="0" eaLnBrk="1" fontAlgn="auto" latinLnBrk="0" hangingPunct="1">
              <a:lnSpc>
                <a:spcPct val="100000"/>
              </a:lnSpc>
              <a:spcBef>
                <a:spcPts val="0"/>
              </a:spcBef>
              <a:spcAft>
                <a:spcPts val="0"/>
              </a:spcAft>
              <a:buClrTx/>
              <a:buSzTx/>
              <a:buFontTx/>
              <a:buNone/>
              <a:tabLst/>
              <a:defRPr b="1"/>
            </a:pPr>
            <a:endParaRPr kumimoji="0" lang="en-US" sz="18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33" name="Group 32">
            <a:extLst>
              <a:ext uri="{FF2B5EF4-FFF2-40B4-BE49-F238E27FC236}">
                <a16:creationId xmlns:a16="http://schemas.microsoft.com/office/drawing/2014/main" id="{C4F52AC6-F71A-48E2-95ED-90D1DAC38E42}"/>
              </a:ext>
              <a:ext uri="{C183D7F6-B498-43B3-948B-1728B52AA6E4}">
                <adec:decorative xmlns:adec="http://schemas.microsoft.com/office/drawing/2017/decorative" val="1"/>
              </a:ext>
            </a:extLst>
          </p:cNvPr>
          <p:cNvGrpSpPr/>
          <p:nvPr/>
        </p:nvGrpSpPr>
        <p:grpSpPr>
          <a:xfrm>
            <a:off x="1983302" y="3195139"/>
            <a:ext cx="2451746" cy="840960"/>
            <a:chOff x="4059381" y="2148416"/>
            <a:chExt cx="3450937" cy="840960"/>
          </a:xfrm>
        </p:grpSpPr>
        <p:sp>
          <p:nvSpPr>
            <p:cNvPr id="34" name="Rectangle 33">
              <a:extLst>
                <a:ext uri="{FF2B5EF4-FFF2-40B4-BE49-F238E27FC236}">
                  <a16:creationId xmlns:a16="http://schemas.microsoft.com/office/drawing/2014/main" id="{4B1EEF86-1DE9-4D62-9C28-BE64A5FB3E65}"/>
                </a:ext>
              </a:extLst>
            </p:cNvPr>
            <p:cNvSpPr/>
            <p:nvPr/>
          </p:nvSpPr>
          <p:spPr>
            <a:xfrm>
              <a:off x="4059381" y="2148416"/>
              <a:ext cx="3450937" cy="84096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endParaRPr>
            </a:p>
          </p:txBody>
        </p:sp>
        <p:sp>
          <p:nvSpPr>
            <p:cNvPr id="35" name="TextBox 34">
              <a:extLst>
                <a:ext uri="{FF2B5EF4-FFF2-40B4-BE49-F238E27FC236}">
                  <a16:creationId xmlns:a16="http://schemas.microsoft.com/office/drawing/2014/main" id="{CB88DCA5-213F-4F6C-9765-0D3BF7801913}"/>
                </a:ext>
              </a:extLst>
            </p:cNvPr>
            <p:cNvSpPr txBox="1"/>
            <p:nvPr/>
          </p:nvSpPr>
          <p:spPr>
            <a:xfrm>
              <a:off x="4059381" y="2148416"/>
              <a:ext cx="3450937" cy="8409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800100" rtl="0" eaLnBrk="1" fontAlgn="auto" latinLnBrk="0" hangingPunct="1">
                <a:lnSpc>
                  <a:spcPct val="100000"/>
                </a:lnSpc>
                <a:spcBef>
                  <a:spcPct val="0"/>
                </a:spcBef>
                <a:spcAft>
                  <a:spcPct val="35000"/>
                </a:spcAft>
                <a:buClrTx/>
                <a:buSzTx/>
                <a:buFontTx/>
                <a:buNone/>
                <a:tabLst/>
                <a:defRPr b="1"/>
              </a:pPr>
              <a:r>
                <a:rPr kumimoji="0" lang="en-US" sz="1800" b="1" i="0" u="none" strike="noStrike" kern="1200" cap="none" spc="0" normalizeH="0" baseline="0" noProof="0">
                  <a:ln>
                    <a:noFill/>
                  </a:ln>
                  <a:solidFill>
                    <a:prstClr val="black">
                      <a:hueOff val="0"/>
                      <a:satOff val="0"/>
                      <a:lumOff val="0"/>
                      <a:alphaOff val="0"/>
                    </a:prstClr>
                  </a:solidFill>
                  <a:effectLst/>
                  <a:uLnTx/>
                  <a:uFillTx/>
                  <a:latin typeface="Calibri" panose="020F0502020204030204" pitchFamily="34" charset="0"/>
                  <a:ea typeface="+mn-ea"/>
                  <a:cs typeface="Calibri" panose="020F0502020204030204" pitchFamily="34" charset="0"/>
                </a:rPr>
                <a:t>Student Incident Results (SIRS) File, LEAs will report all results for each incident</a:t>
              </a:r>
            </a:p>
          </p:txBody>
        </p:sp>
      </p:grpSp>
      <p:grpSp>
        <p:nvGrpSpPr>
          <p:cNvPr id="36" name="Group 35">
            <a:extLst>
              <a:ext uri="{FF2B5EF4-FFF2-40B4-BE49-F238E27FC236}">
                <a16:creationId xmlns:a16="http://schemas.microsoft.com/office/drawing/2014/main" id="{EAF83C96-C6CB-4C5C-8E1F-79C028269916}"/>
              </a:ext>
              <a:ext uri="{C183D7F6-B498-43B3-948B-1728B52AA6E4}">
                <adec:decorative xmlns:adec="http://schemas.microsoft.com/office/drawing/2017/decorative" val="1"/>
              </a:ext>
            </a:extLst>
          </p:cNvPr>
          <p:cNvGrpSpPr/>
          <p:nvPr/>
        </p:nvGrpSpPr>
        <p:grpSpPr>
          <a:xfrm>
            <a:off x="1983302" y="4722518"/>
            <a:ext cx="2860161" cy="840960"/>
            <a:chOff x="8114232" y="2148416"/>
            <a:chExt cx="3450937" cy="840960"/>
          </a:xfrm>
        </p:grpSpPr>
        <p:sp>
          <p:nvSpPr>
            <p:cNvPr id="37" name="Rectangle 36">
              <a:extLst>
                <a:ext uri="{FF2B5EF4-FFF2-40B4-BE49-F238E27FC236}">
                  <a16:creationId xmlns:a16="http://schemas.microsoft.com/office/drawing/2014/main" id="{3F636EF7-A2EA-4331-843A-C664C8B84AD8}"/>
                </a:ext>
              </a:extLst>
            </p:cNvPr>
            <p:cNvSpPr/>
            <p:nvPr/>
          </p:nvSpPr>
          <p:spPr>
            <a:xfrm>
              <a:off x="8114232" y="2148416"/>
              <a:ext cx="3450937" cy="84096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Tahoma"/>
                <a:ea typeface="+mn-ea"/>
                <a:cs typeface="+mn-cs"/>
              </a:endParaRPr>
            </a:p>
          </p:txBody>
        </p:sp>
        <p:sp>
          <p:nvSpPr>
            <p:cNvPr id="38" name="TextBox 37">
              <a:extLst>
                <a:ext uri="{FF2B5EF4-FFF2-40B4-BE49-F238E27FC236}">
                  <a16:creationId xmlns:a16="http://schemas.microsoft.com/office/drawing/2014/main" id="{EBE10BD4-8FDF-45F9-A734-94E2E2469A54}"/>
                </a:ext>
              </a:extLst>
            </p:cNvPr>
            <p:cNvSpPr txBox="1"/>
            <p:nvPr/>
          </p:nvSpPr>
          <p:spPr>
            <a:xfrm>
              <a:off x="8114232" y="2148416"/>
              <a:ext cx="3450937" cy="8409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800100" rtl="0" eaLnBrk="1" fontAlgn="auto" latinLnBrk="0" hangingPunct="1">
                <a:lnSpc>
                  <a:spcPct val="100000"/>
                </a:lnSpc>
                <a:spcBef>
                  <a:spcPct val="0"/>
                </a:spcBef>
                <a:spcAft>
                  <a:spcPct val="35000"/>
                </a:spcAft>
                <a:buClrTx/>
                <a:buSzTx/>
                <a:buFontTx/>
                <a:buNone/>
                <a:tabLst/>
                <a:defRPr b="1"/>
              </a:pPr>
              <a:r>
                <a:rPr kumimoji="0" lang="en-US" sz="1800" b="1"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Student Offense (SOFF) File, LEAs will report the statutory offense committed</a:t>
              </a:r>
            </a:p>
          </p:txBody>
        </p:sp>
      </p:grpSp>
      <p:grpSp>
        <p:nvGrpSpPr>
          <p:cNvPr id="43" name="Group 42" descr="Graphic showing data relationships amongst the Incident files. ">
            <a:extLst>
              <a:ext uri="{FF2B5EF4-FFF2-40B4-BE49-F238E27FC236}">
                <a16:creationId xmlns:a16="http://schemas.microsoft.com/office/drawing/2014/main" id="{8C3D9527-F1FA-40C7-B9DD-1C5499566849}"/>
              </a:ext>
            </a:extLst>
          </p:cNvPr>
          <p:cNvGrpSpPr/>
          <p:nvPr/>
        </p:nvGrpSpPr>
        <p:grpSpPr>
          <a:xfrm>
            <a:off x="5629275" y="1621586"/>
            <a:ext cx="5580759" cy="2864361"/>
            <a:chOff x="6173452" y="2997082"/>
            <a:chExt cx="5114034" cy="2414512"/>
          </a:xfrm>
        </p:grpSpPr>
        <p:grpSp>
          <p:nvGrpSpPr>
            <p:cNvPr id="18" name="Group 17">
              <a:extLst>
                <a:ext uri="{FF2B5EF4-FFF2-40B4-BE49-F238E27FC236}">
                  <a16:creationId xmlns:a16="http://schemas.microsoft.com/office/drawing/2014/main" id="{2459733A-2ADA-4339-B95F-917C0F0B98B2}"/>
                </a:ext>
              </a:extLst>
            </p:cNvPr>
            <p:cNvGrpSpPr/>
            <p:nvPr/>
          </p:nvGrpSpPr>
          <p:grpSpPr>
            <a:xfrm>
              <a:off x="6173452" y="2997082"/>
              <a:ext cx="5114034" cy="2414512"/>
              <a:chOff x="4227883" y="3675764"/>
              <a:chExt cx="4672622" cy="3206853"/>
            </a:xfrm>
          </p:grpSpPr>
          <p:sp>
            <p:nvSpPr>
              <p:cNvPr id="22" name="Rectangle: Rounded Corners 21">
                <a:extLst>
                  <a:ext uri="{FF2B5EF4-FFF2-40B4-BE49-F238E27FC236}">
                    <a16:creationId xmlns:a16="http://schemas.microsoft.com/office/drawing/2014/main" id="{D0D2B79C-E4A9-4557-BCC2-E455CB2ED6F7}"/>
                  </a:ext>
                </a:extLst>
              </p:cNvPr>
              <p:cNvSpPr/>
              <p:nvPr/>
            </p:nvSpPr>
            <p:spPr>
              <a:xfrm>
                <a:off x="5919751" y="3675764"/>
                <a:ext cx="1288885" cy="901265"/>
              </a:xfrm>
              <a:prstGeom prst="roundRect">
                <a:avLst/>
              </a:prstGeom>
              <a:gradFill>
                <a:gsLst>
                  <a:gs pos="0">
                    <a:srgbClr val="36C8C3"/>
                  </a:gs>
                  <a:gs pos="50000">
                    <a:srgbClr val="36C8C3"/>
                  </a:gs>
                  <a:gs pos="100000">
                    <a:srgbClr val="36C8C3"/>
                  </a:gs>
                </a:gsLst>
              </a:gradFill>
              <a:ln/>
            </p:spPr>
            <p:style>
              <a:lnRef idx="0">
                <a:schemeClr val="accent6"/>
              </a:lnRef>
              <a:fillRef idx="3">
                <a:schemeClr val="accent6"/>
              </a:fillRef>
              <a:effectRef idx="3">
                <a:schemeClr val="accent6"/>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SENR</a:t>
                </a:r>
              </a:p>
            </p:txBody>
          </p:sp>
          <p:sp>
            <p:nvSpPr>
              <p:cNvPr id="23" name="Rectangle: Rounded Corners 22">
                <a:extLst>
                  <a:ext uri="{FF2B5EF4-FFF2-40B4-BE49-F238E27FC236}">
                    <a16:creationId xmlns:a16="http://schemas.microsoft.com/office/drawing/2014/main" id="{3ABA21D0-4F7F-4588-A174-CACC72AE8D1C}"/>
                  </a:ext>
                </a:extLst>
              </p:cNvPr>
              <p:cNvSpPr/>
              <p:nvPr/>
            </p:nvSpPr>
            <p:spPr>
              <a:xfrm>
                <a:off x="4227883" y="5981349"/>
                <a:ext cx="1288885" cy="901268"/>
              </a:xfrm>
              <a:prstGeom prst="roundRect">
                <a:avLst/>
              </a:prstGeom>
              <a:ln/>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SINC</a:t>
                </a:r>
              </a:p>
            </p:txBody>
          </p:sp>
          <p:sp>
            <p:nvSpPr>
              <p:cNvPr id="24" name="Rectangle: Rounded Corners 23">
                <a:extLst>
                  <a:ext uri="{FF2B5EF4-FFF2-40B4-BE49-F238E27FC236}">
                    <a16:creationId xmlns:a16="http://schemas.microsoft.com/office/drawing/2014/main" id="{2407AFD0-0D1A-4763-AC2E-223EB1402587}"/>
                  </a:ext>
                </a:extLst>
              </p:cNvPr>
              <p:cNvSpPr/>
              <p:nvPr/>
            </p:nvSpPr>
            <p:spPr>
              <a:xfrm>
                <a:off x="5919751" y="5967588"/>
                <a:ext cx="1288885" cy="858489"/>
              </a:xfrm>
              <a:prstGeom prst="roundRect">
                <a:avLst/>
              </a:prstGeom>
              <a:ln/>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SIRS</a:t>
                </a:r>
              </a:p>
            </p:txBody>
          </p:sp>
          <p:sp>
            <p:nvSpPr>
              <p:cNvPr id="25" name="Rectangle: Rounded Corners 24">
                <a:extLst>
                  <a:ext uri="{FF2B5EF4-FFF2-40B4-BE49-F238E27FC236}">
                    <a16:creationId xmlns:a16="http://schemas.microsoft.com/office/drawing/2014/main" id="{7397E39A-9A7C-4249-A14E-E4A905F65BEE}"/>
                  </a:ext>
                </a:extLst>
              </p:cNvPr>
              <p:cNvSpPr/>
              <p:nvPr/>
            </p:nvSpPr>
            <p:spPr>
              <a:xfrm>
                <a:off x="7611620" y="5958319"/>
                <a:ext cx="1288885" cy="852481"/>
              </a:xfrm>
              <a:prstGeom prst="roundRect">
                <a:avLst/>
              </a:prstGeom>
              <a:ln/>
            </p:spPr>
            <p:style>
              <a:lnRef idx="0">
                <a:schemeClr val="accent2"/>
              </a:lnRef>
              <a:fillRef idx="3">
                <a:schemeClr val="accent2"/>
              </a:fillRef>
              <a:effectRef idx="3">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SOFF</a:t>
                </a:r>
              </a:p>
            </p:txBody>
          </p:sp>
        </p:grpSp>
        <p:cxnSp>
          <p:nvCxnSpPr>
            <p:cNvPr id="10" name="Connector: Elbow 9">
              <a:extLst>
                <a:ext uri="{FF2B5EF4-FFF2-40B4-BE49-F238E27FC236}">
                  <a16:creationId xmlns:a16="http://schemas.microsoft.com/office/drawing/2014/main" id="{4A5DA8FE-67EB-4256-B71C-5EDF507BD2B2}"/>
                </a:ext>
              </a:extLst>
            </p:cNvPr>
            <p:cNvCxnSpPr>
              <a:stCxn id="22" idx="2"/>
            </p:cNvCxnSpPr>
            <p:nvPr/>
          </p:nvCxnSpPr>
          <p:spPr>
            <a:xfrm rot="5400000">
              <a:off x="8425177" y="3980957"/>
              <a:ext cx="610585" cy="1"/>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2E49C861-BD8A-45EA-9866-F1170D90C6DD}"/>
                </a:ext>
              </a:extLst>
            </p:cNvPr>
            <p:cNvCxnSpPr>
              <a:stCxn id="23" idx="0"/>
            </p:cNvCxnSpPr>
            <p:nvPr/>
          </p:nvCxnSpPr>
          <p:spPr>
            <a:xfrm rot="5400000" flipH="1" flipV="1">
              <a:off x="7581242" y="3583783"/>
              <a:ext cx="446759" cy="1851694"/>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D9772323-50A9-45AC-9B65-7AC042407B0A}"/>
                </a:ext>
              </a:extLst>
            </p:cNvPr>
            <p:cNvCxnSpPr>
              <a:stCxn id="25" idx="0"/>
            </p:cNvCxnSpPr>
            <p:nvPr/>
          </p:nvCxnSpPr>
          <p:spPr>
            <a:xfrm rot="16200000" flipV="1">
              <a:off x="9441608" y="3575111"/>
              <a:ext cx="429419" cy="1851697"/>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CAB2952-DCD6-4A11-87D3-3297041D14E2}"/>
                </a:ext>
              </a:extLst>
            </p:cNvPr>
            <p:cNvCxnSpPr>
              <a:stCxn id="24" idx="0"/>
            </p:cNvCxnSpPr>
            <p:nvPr/>
          </p:nvCxnSpPr>
          <p:spPr>
            <a:xfrm flipH="1" flipV="1">
              <a:off x="8730468" y="4286249"/>
              <a:ext cx="1" cy="436399"/>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44" name="Picture 43" descr="Gavel icon.">
            <a:extLst>
              <a:ext uri="{FF2B5EF4-FFF2-40B4-BE49-F238E27FC236}">
                <a16:creationId xmlns:a16="http://schemas.microsoft.com/office/drawing/2014/main" id="{44DDB5A6-B60D-44ED-91EE-D63137AFF0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075" y="3197326"/>
            <a:ext cx="998960" cy="998960"/>
          </a:xfrm>
          <a:prstGeom prst="rect">
            <a:avLst/>
          </a:prstGeom>
        </p:spPr>
      </p:pic>
      <p:pic>
        <p:nvPicPr>
          <p:cNvPr id="45" name="Picture 44" descr="Icon&#10;Fist fight">
            <a:extLst>
              <a:ext uri="{FF2B5EF4-FFF2-40B4-BE49-F238E27FC236}">
                <a16:creationId xmlns:a16="http://schemas.microsoft.com/office/drawing/2014/main" id="{C96B31D7-635F-43EB-8DBA-DA6F13CA42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075" y="4541253"/>
            <a:ext cx="998960" cy="998960"/>
          </a:xfrm>
          <a:prstGeom prst="rect">
            <a:avLst/>
          </a:prstGeom>
        </p:spPr>
      </p:pic>
      <p:grpSp>
        <p:nvGrpSpPr>
          <p:cNvPr id="8" name="Group 7" descr="Text box with text: A combination of a SINC and SIRS is required for an incident to be visible in CALPADS Student Details and Incident Data UIs.&#10;">
            <a:extLst>
              <a:ext uri="{FF2B5EF4-FFF2-40B4-BE49-F238E27FC236}">
                <a16:creationId xmlns:a16="http://schemas.microsoft.com/office/drawing/2014/main" id="{6C1E722D-E163-9E0D-8C28-84C5B287C5B0}"/>
              </a:ext>
            </a:extLst>
          </p:cNvPr>
          <p:cNvGrpSpPr/>
          <p:nvPr/>
        </p:nvGrpSpPr>
        <p:grpSpPr>
          <a:xfrm>
            <a:off x="5208104" y="4890052"/>
            <a:ext cx="6241774" cy="1159999"/>
            <a:chOff x="5208104" y="4890052"/>
            <a:chExt cx="6241774" cy="1159999"/>
          </a:xfrm>
        </p:grpSpPr>
        <p:sp>
          <p:nvSpPr>
            <p:cNvPr id="3" name="Rectangle: Rounded Corners 2" descr="text box of CALPADS">
              <a:extLst>
                <a:ext uri="{FF2B5EF4-FFF2-40B4-BE49-F238E27FC236}">
                  <a16:creationId xmlns:a16="http://schemas.microsoft.com/office/drawing/2014/main" id="{FFC4B20B-CF49-74DC-1756-711C2C2E9848}"/>
                </a:ext>
              </a:extLst>
            </p:cNvPr>
            <p:cNvSpPr/>
            <p:nvPr/>
          </p:nvSpPr>
          <p:spPr>
            <a:xfrm>
              <a:off x="5208104" y="4890052"/>
              <a:ext cx="6241774" cy="1159999"/>
            </a:xfrm>
            <a:prstGeom prst="roundRect">
              <a:avLst/>
            </a:prstGeom>
            <a:solidFill>
              <a:srgbClr val="F7F8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46" name="TextBox 45">
              <a:extLst>
                <a:ext uri="{FF2B5EF4-FFF2-40B4-BE49-F238E27FC236}">
                  <a16:creationId xmlns:a16="http://schemas.microsoft.com/office/drawing/2014/main" id="{B6F2302E-7D4C-4DEF-A8A2-E641D5117D78}"/>
                </a:ext>
              </a:extLst>
            </p:cNvPr>
            <p:cNvSpPr txBox="1"/>
            <p:nvPr/>
          </p:nvSpPr>
          <p:spPr>
            <a:xfrm>
              <a:off x="5326597" y="5005027"/>
              <a:ext cx="600478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A combination of a SINC and SIRS is required for an incident to be visible in CALPADS Student Details and Incident Data UIs</a:t>
              </a:r>
            </a:p>
          </p:txBody>
        </p:sp>
      </p:grpSp>
      <p:sp>
        <p:nvSpPr>
          <p:cNvPr id="4" name="Slide Number Placeholder 3">
            <a:extLst>
              <a:ext uri="{FF2B5EF4-FFF2-40B4-BE49-F238E27FC236}">
                <a16:creationId xmlns:a16="http://schemas.microsoft.com/office/drawing/2014/main" id="{9D0D05D8-9BCE-0E6B-CC1F-BAD539C7D42B}"/>
              </a:ext>
            </a:extLst>
          </p:cNvPr>
          <p:cNvSpPr>
            <a:spLocks noGrp="1"/>
          </p:cNvSpPr>
          <p:nvPr>
            <p:ph type="sldNum" sz="quarter" idx="11"/>
          </p:nvPr>
        </p:nvSpPr>
        <p:spPr/>
        <p:txBody>
          <a:bodyPr/>
          <a:lstStyle/>
          <a:p>
            <a:fld id="{4B73C415-D670-4716-A5EC-CC4D52CA2BAC}" type="slidenum">
              <a:rPr lang="en-US" noProof="0" smtClean="0"/>
              <a:pPr/>
              <a:t>37</a:t>
            </a:fld>
            <a:endParaRPr lang="en-US" noProof="0"/>
          </a:p>
        </p:txBody>
      </p:sp>
    </p:spTree>
    <p:extLst>
      <p:ext uri="{BB962C8B-B14F-4D97-AF65-F5344CB8AC3E}">
        <p14:creationId xmlns:p14="http://schemas.microsoft.com/office/powerpoint/2010/main" val="38510171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F4D2FA3-1C47-BFD3-B7B8-59C1287E1679}"/>
              </a:ext>
            </a:extLst>
          </p:cNvPr>
          <p:cNvSpPr>
            <a:spLocks noGrp="1"/>
          </p:cNvSpPr>
          <p:nvPr>
            <p:ph type="title"/>
          </p:nvPr>
        </p:nvSpPr>
        <p:spPr/>
        <p:txBody>
          <a:bodyPr/>
          <a:lstStyle/>
          <a:p>
            <a:pPr algn="l"/>
            <a:r>
              <a:rPr lang="en-US"/>
              <a:t>Incident Data Gathering</a:t>
            </a:r>
          </a:p>
        </p:txBody>
      </p:sp>
      <p:sp>
        <p:nvSpPr>
          <p:cNvPr id="7" name="Footer Placeholder 6">
            <a:extLst>
              <a:ext uri="{FF2B5EF4-FFF2-40B4-BE49-F238E27FC236}">
                <a16:creationId xmlns:a16="http://schemas.microsoft.com/office/drawing/2014/main" id="{A40AE006-2509-F46D-C777-FC50318013F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graphicFrame>
        <p:nvGraphicFramePr>
          <p:cNvPr id="4" name="Diagram 3" descr="Image shows incident and the essential information required when reporting each incident namely:&#10;&#10;The date the incident occurred.&#10;The students involved in each given incident.&#10;The most severe offense committed during the incident.&#10;The students suspended for each incident.&#10;The students expelled for each incident.&#10;The students who received in-school suspensions for each incident.&#10;&#10;&#10;" title="Incident data gathering">
            <a:extLst>
              <a:ext uri="{FF2B5EF4-FFF2-40B4-BE49-F238E27FC236}">
                <a16:creationId xmlns:a16="http://schemas.microsoft.com/office/drawing/2014/main" id="{FF075C71-32B8-4D1F-A145-769F4B52936E}"/>
              </a:ext>
            </a:extLst>
          </p:cNvPr>
          <p:cNvGraphicFramePr/>
          <p:nvPr/>
        </p:nvGraphicFramePr>
        <p:xfrm>
          <a:off x="4237666" y="1307071"/>
          <a:ext cx="7116134" cy="4457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ED931812-1405-4C80-BAA5-2A74CD88A8AC}"/>
              </a:ext>
            </a:extLst>
          </p:cNvPr>
          <p:cNvSpPr txBox="1"/>
          <p:nvPr/>
        </p:nvSpPr>
        <p:spPr>
          <a:xfrm>
            <a:off x="600866" y="1997839"/>
            <a:ext cx="3437734" cy="2862322"/>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LEAs should record the detailed information for each incident</a:t>
            </a:r>
          </a:p>
        </p:txBody>
      </p:sp>
      <p:sp>
        <p:nvSpPr>
          <p:cNvPr id="2" name="Slide Number Placeholder 1">
            <a:extLst>
              <a:ext uri="{FF2B5EF4-FFF2-40B4-BE49-F238E27FC236}">
                <a16:creationId xmlns:a16="http://schemas.microsoft.com/office/drawing/2014/main" id="{B5E7F39B-E9BA-CAB9-C7B2-ACA197FFA064}"/>
              </a:ext>
            </a:extLst>
          </p:cNvPr>
          <p:cNvSpPr>
            <a:spLocks noGrp="1"/>
          </p:cNvSpPr>
          <p:nvPr>
            <p:ph type="sldNum" sz="quarter" idx="11"/>
          </p:nvPr>
        </p:nvSpPr>
        <p:spPr/>
        <p:txBody>
          <a:bodyPr/>
          <a:lstStyle/>
          <a:p>
            <a:fld id="{4B73C415-D670-4716-A5EC-CC4D52CA2BAC}" type="slidenum">
              <a:rPr lang="en-US" noProof="0" smtClean="0"/>
              <a:pPr/>
              <a:t>38</a:t>
            </a:fld>
            <a:endParaRPr lang="en-US" noProof="0"/>
          </a:p>
        </p:txBody>
      </p:sp>
    </p:spTree>
    <p:extLst>
      <p:ext uri="{BB962C8B-B14F-4D97-AF65-F5344CB8AC3E}">
        <p14:creationId xmlns:p14="http://schemas.microsoft.com/office/powerpoint/2010/main" val="35948752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F36D8E3B-F3C5-40DB-B6FE-5B6AB4799408}"/>
              </a:ext>
            </a:extLst>
          </p:cNvPr>
          <p:cNvSpPr/>
          <p:nvPr/>
        </p:nvSpPr>
        <p:spPr>
          <a:xfrm>
            <a:off x="571693" y="2576705"/>
            <a:ext cx="2298877" cy="2246769"/>
          </a:xfrm>
          <a:prstGeom prst="rect">
            <a:avLst/>
          </a:prstGeom>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75000"/>
                    <a:lumOff val="25000"/>
                  </a:prstClr>
                </a:solidFill>
                <a:effectLst/>
                <a:uLnTx/>
                <a:uFillTx/>
                <a:latin typeface="Tahoma"/>
                <a:ea typeface="+mn-ea"/>
                <a:cs typeface="+mn-cs"/>
              </a:rPr>
              <a:t>Incidents may be reported for a single student with no offense or with multiple students and multiple offenses</a:t>
            </a:r>
          </a:p>
        </p:txBody>
      </p:sp>
      <p:grpSp>
        <p:nvGrpSpPr>
          <p:cNvPr id="3" name="Group 2" descr="Graphic shwoing multiple scenarios of incident reporting. ">
            <a:extLst>
              <a:ext uri="{FF2B5EF4-FFF2-40B4-BE49-F238E27FC236}">
                <a16:creationId xmlns:a16="http://schemas.microsoft.com/office/drawing/2014/main" id="{B1929F59-1E65-46D4-8EF6-75302CC8EC31}"/>
              </a:ext>
            </a:extLst>
          </p:cNvPr>
          <p:cNvGrpSpPr/>
          <p:nvPr/>
        </p:nvGrpSpPr>
        <p:grpSpPr>
          <a:xfrm>
            <a:off x="2499360" y="365760"/>
            <a:ext cx="8923020" cy="5798820"/>
            <a:chOff x="-114282" y="366254"/>
            <a:chExt cx="9287246" cy="5956913"/>
          </a:xfrm>
        </p:grpSpPr>
        <p:grpSp>
          <p:nvGrpSpPr>
            <p:cNvPr id="43" name="Group 42" descr="Image shows possible reorting scenarios for each incident.&#10;&#10;Scenario 1 Incident involves only one student with multiple offenses&#10;&#10;Scenario 2 Incident involves only one studnet with only one offense&#10;&#10;Scenario 3 Incident involves a combination of scenario 1 and 2" title="Incident scenarios">
              <a:extLst>
                <a:ext uri="{FF2B5EF4-FFF2-40B4-BE49-F238E27FC236}">
                  <a16:creationId xmlns:a16="http://schemas.microsoft.com/office/drawing/2014/main" id="{0E90B68E-F93C-423F-9869-90CA9CDA919D}"/>
                </a:ext>
              </a:extLst>
            </p:cNvPr>
            <p:cNvGrpSpPr/>
            <p:nvPr/>
          </p:nvGrpSpPr>
          <p:grpSpPr>
            <a:xfrm>
              <a:off x="-114282" y="388374"/>
              <a:ext cx="8885954" cy="5934793"/>
              <a:chOff x="-964789" y="609841"/>
              <a:chExt cx="8585554" cy="5411466"/>
            </a:xfrm>
          </p:grpSpPr>
          <p:grpSp>
            <p:nvGrpSpPr>
              <p:cNvPr id="44" name="Group 43">
                <a:extLst>
                  <a:ext uri="{FF2B5EF4-FFF2-40B4-BE49-F238E27FC236}">
                    <a16:creationId xmlns:a16="http://schemas.microsoft.com/office/drawing/2014/main" id="{6A47EDB3-B2AC-47B8-9873-705C0D3CA5AC}"/>
                  </a:ext>
                </a:extLst>
              </p:cNvPr>
              <p:cNvGrpSpPr/>
              <p:nvPr/>
            </p:nvGrpSpPr>
            <p:grpSpPr>
              <a:xfrm>
                <a:off x="-964789" y="1100681"/>
                <a:ext cx="8585554" cy="4920626"/>
                <a:chOff x="-398823" y="882149"/>
                <a:chExt cx="9928319" cy="5598020"/>
              </a:xfrm>
            </p:grpSpPr>
            <p:grpSp>
              <p:nvGrpSpPr>
                <p:cNvPr id="48" name="Group 47">
                  <a:extLst>
                    <a:ext uri="{FF2B5EF4-FFF2-40B4-BE49-F238E27FC236}">
                      <a16:creationId xmlns:a16="http://schemas.microsoft.com/office/drawing/2014/main" id="{7DA4A1D7-7364-40A4-A433-72FB5EBBD683}"/>
                    </a:ext>
                  </a:extLst>
                </p:cNvPr>
                <p:cNvGrpSpPr/>
                <p:nvPr/>
              </p:nvGrpSpPr>
              <p:grpSpPr>
                <a:xfrm>
                  <a:off x="1143000" y="990600"/>
                  <a:ext cx="8386496" cy="5489569"/>
                  <a:chOff x="1143000" y="990600"/>
                  <a:chExt cx="8386496" cy="5489569"/>
                </a:xfrm>
              </p:grpSpPr>
              <p:graphicFrame>
                <p:nvGraphicFramePr>
                  <p:cNvPr id="50" name="Diagram 49">
                    <a:extLst>
                      <a:ext uri="{FF2B5EF4-FFF2-40B4-BE49-F238E27FC236}">
                        <a16:creationId xmlns:a16="http://schemas.microsoft.com/office/drawing/2014/main" id="{06FAAF61-D15F-49F4-9726-D0705C300425}"/>
                      </a:ext>
                    </a:extLst>
                  </p:cNvPr>
                  <p:cNvGraphicFramePr/>
                  <p:nvPr/>
                </p:nvGraphicFramePr>
                <p:xfrm>
                  <a:off x="1143000" y="990600"/>
                  <a:ext cx="6858000" cy="4851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1" name="Diagram 50">
                    <a:extLst>
                      <a:ext uri="{FF2B5EF4-FFF2-40B4-BE49-F238E27FC236}">
                        <a16:creationId xmlns:a16="http://schemas.microsoft.com/office/drawing/2014/main" id="{CFB816E3-202A-4ED4-82C5-958212537AF1}"/>
                      </a:ext>
                    </a:extLst>
                  </p:cNvPr>
                  <p:cNvGraphicFramePr/>
                  <p:nvPr/>
                </p:nvGraphicFramePr>
                <p:xfrm>
                  <a:off x="5338497" y="2788740"/>
                  <a:ext cx="4190999" cy="2362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2" name="Diagram 51">
                    <a:extLst>
                      <a:ext uri="{FF2B5EF4-FFF2-40B4-BE49-F238E27FC236}">
                        <a16:creationId xmlns:a16="http://schemas.microsoft.com/office/drawing/2014/main" id="{E84D63B1-9210-4D2E-8B3E-DE114CE84191}"/>
                      </a:ext>
                    </a:extLst>
                  </p:cNvPr>
                  <p:cNvGraphicFramePr/>
                  <p:nvPr/>
                </p:nvGraphicFramePr>
                <p:xfrm>
                  <a:off x="1143001" y="4290055"/>
                  <a:ext cx="3797535" cy="219011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53" name="Diagram 52">
                    <a:extLst>
                      <a:ext uri="{FF2B5EF4-FFF2-40B4-BE49-F238E27FC236}">
                        <a16:creationId xmlns:a16="http://schemas.microsoft.com/office/drawing/2014/main" id="{5075BF86-2CE6-4922-B133-3E52C56BB6D1}"/>
                      </a:ext>
                    </a:extLst>
                  </p:cNvPr>
                  <p:cNvGraphicFramePr/>
                  <p:nvPr/>
                </p:nvGraphicFramePr>
                <p:xfrm>
                  <a:off x="3350763" y="4395212"/>
                  <a:ext cx="4022753" cy="2070942"/>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pSp>
            <p:graphicFrame>
              <p:nvGraphicFramePr>
                <p:cNvPr id="49" name="Diagram 48">
                  <a:extLst>
                    <a:ext uri="{FF2B5EF4-FFF2-40B4-BE49-F238E27FC236}">
                      <a16:creationId xmlns:a16="http://schemas.microsoft.com/office/drawing/2014/main" id="{8C39CE9C-9397-4B35-B5ED-1FBBA1AA912A}"/>
                    </a:ext>
                  </a:extLst>
                </p:cNvPr>
                <p:cNvGraphicFramePr/>
                <p:nvPr/>
              </p:nvGraphicFramePr>
              <p:xfrm>
                <a:off x="-398823" y="882149"/>
                <a:ext cx="4597874" cy="2654602"/>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pSp>
          <p:sp>
            <p:nvSpPr>
              <p:cNvPr id="46" name="TextBox 45">
                <a:extLst>
                  <a:ext uri="{FF2B5EF4-FFF2-40B4-BE49-F238E27FC236}">
                    <a16:creationId xmlns:a16="http://schemas.microsoft.com/office/drawing/2014/main" id="{4124936D-2C47-47F5-B2B3-CB519677765F}"/>
                  </a:ext>
                </a:extLst>
              </p:cNvPr>
              <p:cNvSpPr txBox="1"/>
              <p:nvPr/>
            </p:nvSpPr>
            <p:spPr>
              <a:xfrm>
                <a:off x="6049389" y="609841"/>
                <a:ext cx="1506174" cy="383479"/>
              </a:xfrm>
              <a:prstGeom prst="rect">
                <a:avLst/>
              </a:prstGeom>
              <a:noFill/>
            </p:spPr>
            <p:txBody>
              <a:bodyPr wrap="square" rtlCol="0">
                <a:spAutoFit/>
              </a:body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sz="2133" b="1" i="0" u="none" strike="noStrike" kern="0" cap="none" spc="0" normalizeH="0" baseline="0" noProof="0">
                    <a:ln>
                      <a:noFill/>
                    </a:ln>
                    <a:solidFill>
                      <a:prstClr val="white"/>
                    </a:solidFill>
                    <a:effectLst/>
                    <a:uLnTx/>
                    <a:uFillTx/>
                    <a:latin typeface="Arial" charset="0"/>
                    <a:ea typeface="+mn-ea"/>
                    <a:cs typeface="Arial" charset="0"/>
                  </a:rPr>
                  <a:t>Scenario 2</a:t>
                </a:r>
              </a:p>
            </p:txBody>
          </p:sp>
          <p:sp>
            <p:nvSpPr>
              <p:cNvPr id="47" name="TextBox 46">
                <a:extLst>
                  <a:ext uri="{FF2B5EF4-FFF2-40B4-BE49-F238E27FC236}">
                    <a16:creationId xmlns:a16="http://schemas.microsoft.com/office/drawing/2014/main" id="{AC8EC289-6801-4600-BD70-EB2D1B028121}"/>
                  </a:ext>
                </a:extLst>
              </p:cNvPr>
              <p:cNvSpPr txBox="1"/>
              <p:nvPr/>
            </p:nvSpPr>
            <p:spPr>
              <a:xfrm>
                <a:off x="-384343" y="5629877"/>
                <a:ext cx="1774682" cy="383479"/>
              </a:xfrm>
              <a:prstGeom prst="rect">
                <a:avLst/>
              </a:prstGeom>
              <a:noFill/>
            </p:spPr>
            <p:txBody>
              <a:bodyPr wrap="square" rtlCol="0">
                <a:spAutoFit/>
              </a:body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sz="2133" b="1" i="0" u="none" strike="noStrike" kern="0" cap="none" spc="0" normalizeH="0" baseline="0" noProof="0">
                    <a:ln>
                      <a:noFill/>
                    </a:ln>
                    <a:solidFill>
                      <a:prstClr val="white"/>
                    </a:solidFill>
                    <a:effectLst/>
                    <a:uLnTx/>
                    <a:uFillTx/>
                    <a:latin typeface="Arial" charset="0"/>
                    <a:ea typeface="+mn-ea"/>
                    <a:cs typeface="Arial" charset="0"/>
                  </a:rPr>
                  <a:t>Scenario 4</a:t>
                </a:r>
              </a:p>
            </p:txBody>
          </p:sp>
          <p:sp>
            <p:nvSpPr>
              <p:cNvPr id="45" name="TextBox 44">
                <a:extLst>
                  <a:ext uri="{FF2B5EF4-FFF2-40B4-BE49-F238E27FC236}">
                    <a16:creationId xmlns:a16="http://schemas.microsoft.com/office/drawing/2014/main" id="{D947C15C-F335-4526-AFAC-76C3A3D7FFEE}"/>
                  </a:ext>
                </a:extLst>
              </p:cNvPr>
              <p:cNvSpPr txBox="1"/>
              <p:nvPr/>
            </p:nvSpPr>
            <p:spPr>
              <a:xfrm>
                <a:off x="-490010" y="3515336"/>
                <a:ext cx="1561248" cy="383479"/>
              </a:xfrm>
              <a:prstGeom prst="rect">
                <a:avLst/>
              </a:prstGeom>
              <a:noFill/>
            </p:spPr>
            <p:txBody>
              <a:bodyPr wrap="square" rtlCol="0">
                <a:spAutoFit/>
              </a:body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en-US" sz="2133" b="1" i="0" u="none" strike="noStrike" kern="0" cap="none" spc="0" normalizeH="0" baseline="0" noProof="0">
                    <a:ln>
                      <a:noFill/>
                    </a:ln>
                    <a:solidFill>
                      <a:prstClr val="white"/>
                    </a:solidFill>
                    <a:effectLst/>
                    <a:uLnTx/>
                    <a:uFillTx/>
                    <a:latin typeface="Arial" charset="0"/>
                    <a:ea typeface="+mn-ea"/>
                    <a:cs typeface="Arial" charset="0"/>
                  </a:rPr>
                  <a:t>Scenario 1</a:t>
                </a:r>
              </a:p>
            </p:txBody>
          </p:sp>
        </p:grpSp>
        <p:graphicFrame>
          <p:nvGraphicFramePr>
            <p:cNvPr id="28" name="Diagram 27">
              <a:extLst>
                <a:ext uri="{FF2B5EF4-FFF2-40B4-BE49-F238E27FC236}">
                  <a16:creationId xmlns:a16="http://schemas.microsoft.com/office/drawing/2014/main" id="{6FC2AEA9-725F-4F3E-8BC3-4F57B44E08EE}"/>
                </a:ext>
              </a:extLst>
            </p:cNvPr>
            <p:cNvGraphicFramePr/>
            <p:nvPr/>
          </p:nvGraphicFramePr>
          <p:xfrm>
            <a:off x="3511996" y="366254"/>
            <a:ext cx="4752429" cy="2383787"/>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sp>
          <p:nvSpPr>
            <p:cNvPr id="5" name="TextBox 4">
              <a:extLst>
                <a:ext uri="{FF2B5EF4-FFF2-40B4-BE49-F238E27FC236}">
                  <a16:creationId xmlns:a16="http://schemas.microsoft.com/office/drawing/2014/main" id="{55E26475-3989-4139-A98C-FCE8C7D0F38E}"/>
                </a:ext>
              </a:extLst>
            </p:cNvPr>
            <p:cNvSpPr txBox="1"/>
            <p:nvPr/>
          </p:nvSpPr>
          <p:spPr>
            <a:xfrm>
              <a:off x="6210377" y="774817"/>
              <a:ext cx="685800" cy="246221"/>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a:t>
              </a:r>
            </a:p>
          </p:txBody>
        </p:sp>
        <p:sp>
          <p:nvSpPr>
            <p:cNvPr id="7" name="TextBox 6">
              <a:extLst>
                <a:ext uri="{FF2B5EF4-FFF2-40B4-BE49-F238E27FC236}">
                  <a16:creationId xmlns:a16="http://schemas.microsoft.com/office/drawing/2014/main" id="{52B087EE-387D-4EE3-B807-D089E575F010}"/>
                </a:ext>
              </a:extLst>
            </p:cNvPr>
            <p:cNvSpPr txBox="1"/>
            <p:nvPr/>
          </p:nvSpPr>
          <p:spPr>
            <a:xfrm>
              <a:off x="4681089" y="4379486"/>
              <a:ext cx="924020" cy="246221"/>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Student 1</a:t>
              </a:r>
            </a:p>
          </p:txBody>
        </p:sp>
        <p:sp>
          <p:nvSpPr>
            <p:cNvPr id="8" name="TextBox 7">
              <a:extLst>
                <a:ext uri="{FF2B5EF4-FFF2-40B4-BE49-F238E27FC236}">
                  <a16:creationId xmlns:a16="http://schemas.microsoft.com/office/drawing/2014/main" id="{A4859B5D-DE22-4DF4-898C-019DFAB8DF55}"/>
                </a:ext>
              </a:extLst>
            </p:cNvPr>
            <p:cNvSpPr txBox="1"/>
            <p:nvPr/>
          </p:nvSpPr>
          <p:spPr>
            <a:xfrm>
              <a:off x="4693235" y="4836883"/>
              <a:ext cx="817309" cy="24622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Result 1</a:t>
              </a:r>
            </a:p>
          </p:txBody>
        </p:sp>
        <p:sp>
          <p:nvSpPr>
            <p:cNvPr id="23" name="TextBox 22">
              <a:extLst>
                <a:ext uri="{FF2B5EF4-FFF2-40B4-BE49-F238E27FC236}">
                  <a16:creationId xmlns:a16="http://schemas.microsoft.com/office/drawing/2014/main" id="{ADD5248A-B44F-42DF-8C60-928057470B95}"/>
                </a:ext>
              </a:extLst>
            </p:cNvPr>
            <p:cNvSpPr txBox="1"/>
            <p:nvPr/>
          </p:nvSpPr>
          <p:spPr>
            <a:xfrm>
              <a:off x="4711764" y="5209331"/>
              <a:ext cx="817309" cy="24622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Result 2</a:t>
              </a:r>
            </a:p>
          </p:txBody>
        </p:sp>
        <p:sp>
          <p:nvSpPr>
            <p:cNvPr id="24" name="TextBox 23">
              <a:extLst>
                <a:ext uri="{FF2B5EF4-FFF2-40B4-BE49-F238E27FC236}">
                  <a16:creationId xmlns:a16="http://schemas.microsoft.com/office/drawing/2014/main" id="{4F4ACA23-4A81-4711-8248-8EC204EE5648}"/>
                </a:ext>
              </a:extLst>
            </p:cNvPr>
            <p:cNvSpPr txBox="1"/>
            <p:nvPr/>
          </p:nvSpPr>
          <p:spPr>
            <a:xfrm>
              <a:off x="4711764" y="5786162"/>
              <a:ext cx="817309" cy="24622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Offense</a:t>
              </a:r>
            </a:p>
          </p:txBody>
        </p:sp>
        <p:sp>
          <p:nvSpPr>
            <p:cNvPr id="25" name="TextBox 24">
              <a:extLst>
                <a:ext uri="{FF2B5EF4-FFF2-40B4-BE49-F238E27FC236}">
                  <a16:creationId xmlns:a16="http://schemas.microsoft.com/office/drawing/2014/main" id="{8AB335DC-BB9F-4F1D-B13E-58CF8C584B9A}"/>
                </a:ext>
              </a:extLst>
            </p:cNvPr>
            <p:cNvSpPr txBox="1"/>
            <p:nvPr/>
          </p:nvSpPr>
          <p:spPr>
            <a:xfrm>
              <a:off x="2587976" y="4328222"/>
              <a:ext cx="924020" cy="246221"/>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Student 2</a:t>
              </a:r>
            </a:p>
          </p:txBody>
        </p:sp>
        <p:sp>
          <p:nvSpPr>
            <p:cNvPr id="26" name="TextBox 25">
              <a:extLst>
                <a:ext uri="{FF2B5EF4-FFF2-40B4-BE49-F238E27FC236}">
                  <a16:creationId xmlns:a16="http://schemas.microsoft.com/office/drawing/2014/main" id="{579AC115-30DD-4B9D-BBD9-0729D846424F}"/>
                </a:ext>
              </a:extLst>
            </p:cNvPr>
            <p:cNvSpPr txBox="1"/>
            <p:nvPr/>
          </p:nvSpPr>
          <p:spPr>
            <a:xfrm>
              <a:off x="2587977" y="4752174"/>
              <a:ext cx="817309" cy="24622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Result 1</a:t>
              </a:r>
            </a:p>
          </p:txBody>
        </p:sp>
        <p:sp>
          <p:nvSpPr>
            <p:cNvPr id="27" name="TextBox 26">
              <a:extLst>
                <a:ext uri="{FF2B5EF4-FFF2-40B4-BE49-F238E27FC236}">
                  <a16:creationId xmlns:a16="http://schemas.microsoft.com/office/drawing/2014/main" id="{516CE8D8-38AD-44E2-88F8-8E7FBB2400C6}"/>
                </a:ext>
              </a:extLst>
            </p:cNvPr>
            <p:cNvSpPr txBox="1"/>
            <p:nvPr/>
          </p:nvSpPr>
          <p:spPr>
            <a:xfrm>
              <a:off x="2601037" y="5216584"/>
              <a:ext cx="817309" cy="24622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Offense 1</a:t>
              </a:r>
            </a:p>
          </p:txBody>
        </p:sp>
        <p:sp>
          <p:nvSpPr>
            <p:cNvPr id="29" name="TextBox 28">
              <a:extLst>
                <a:ext uri="{FF2B5EF4-FFF2-40B4-BE49-F238E27FC236}">
                  <a16:creationId xmlns:a16="http://schemas.microsoft.com/office/drawing/2014/main" id="{66FBC4CF-127D-45E5-96BE-A178B8BC9E0E}"/>
                </a:ext>
              </a:extLst>
            </p:cNvPr>
            <p:cNvSpPr txBox="1"/>
            <p:nvPr/>
          </p:nvSpPr>
          <p:spPr>
            <a:xfrm>
              <a:off x="2587977" y="5800291"/>
              <a:ext cx="817309" cy="24622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Offense 2</a:t>
              </a:r>
            </a:p>
          </p:txBody>
        </p:sp>
        <p:sp>
          <p:nvSpPr>
            <p:cNvPr id="30" name="TextBox 29">
              <a:extLst>
                <a:ext uri="{FF2B5EF4-FFF2-40B4-BE49-F238E27FC236}">
                  <a16:creationId xmlns:a16="http://schemas.microsoft.com/office/drawing/2014/main" id="{CDA4A58E-D4B2-4695-96C2-B2C56322FD34}"/>
                </a:ext>
              </a:extLst>
            </p:cNvPr>
            <p:cNvSpPr txBox="1"/>
            <p:nvPr/>
          </p:nvSpPr>
          <p:spPr>
            <a:xfrm>
              <a:off x="7666072" y="4826734"/>
              <a:ext cx="1506892" cy="748795"/>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133" b="1" i="0" u="none" strike="noStrike" kern="0" cap="none" spc="0" normalizeH="0" baseline="0" noProof="0">
                  <a:ln>
                    <a:noFill/>
                  </a:ln>
                  <a:solidFill>
                    <a:prstClr val="white"/>
                  </a:solidFill>
                  <a:effectLst/>
                  <a:uLnTx/>
                  <a:uFillTx/>
                  <a:latin typeface="Arial" charset="0"/>
                  <a:ea typeface="+mn-ea"/>
                  <a:cs typeface="Arial" charset="0"/>
                </a:rPr>
                <a:t>Scenario 3</a:t>
              </a:r>
              <a:endParaRPr kumimoji="0" lang="en-US" sz="2133" b="1" i="0" u="none" strike="noStrike" kern="1200" cap="none" spc="0" normalizeH="0" baseline="0" noProof="0">
                <a:ln>
                  <a:noFill/>
                </a:ln>
                <a:solidFill>
                  <a:prstClr val="white"/>
                </a:solidFill>
                <a:effectLst/>
                <a:uLnTx/>
                <a:uFillTx/>
                <a:latin typeface="Calibri"/>
                <a:ea typeface="+mn-ea"/>
                <a:cs typeface="+mn-cs"/>
              </a:endParaRPr>
            </a:p>
          </p:txBody>
        </p:sp>
      </p:grpSp>
      <p:sp>
        <p:nvSpPr>
          <p:cNvPr id="4" name="Title 3">
            <a:extLst>
              <a:ext uri="{FF2B5EF4-FFF2-40B4-BE49-F238E27FC236}">
                <a16:creationId xmlns:a16="http://schemas.microsoft.com/office/drawing/2014/main" id="{8B808003-1573-01EC-C41D-51E52F28AAF1}"/>
              </a:ext>
            </a:extLst>
          </p:cNvPr>
          <p:cNvSpPr>
            <a:spLocks noGrp="1"/>
          </p:cNvSpPr>
          <p:nvPr>
            <p:ph type="title"/>
          </p:nvPr>
        </p:nvSpPr>
        <p:spPr/>
        <p:txBody>
          <a:bodyPr/>
          <a:lstStyle/>
          <a:p>
            <a:pPr algn="l"/>
            <a:r>
              <a:rPr lang="en-US"/>
              <a:t>Incident Scenarios</a:t>
            </a:r>
          </a:p>
        </p:txBody>
      </p:sp>
      <p:sp>
        <p:nvSpPr>
          <p:cNvPr id="2" name="Footer Placeholder 1">
            <a:extLst>
              <a:ext uri="{FF2B5EF4-FFF2-40B4-BE49-F238E27FC236}">
                <a16:creationId xmlns:a16="http://schemas.microsoft.com/office/drawing/2014/main" id="{7E36D2E2-341D-69F4-C9E2-9F7C07AD26B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sp>
        <p:nvSpPr>
          <p:cNvPr id="6" name="Slide Number Placeholder 5">
            <a:extLst>
              <a:ext uri="{FF2B5EF4-FFF2-40B4-BE49-F238E27FC236}">
                <a16:creationId xmlns:a16="http://schemas.microsoft.com/office/drawing/2014/main" id="{C15E4D92-E16D-BAD0-0B88-1765F8192171}"/>
              </a:ext>
            </a:extLst>
          </p:cNvPr>
          <p:cNvSpPr>
            <a:spLocks noGrp="1"/>
          </p:cNvSpPr>
          <p:nvPr>
            <p:ph type="sldNum" sz="quarter" idx="11"/>
          </p:nvPr>
        </p:nvSpPr>
        <p:spPr/>
        <p:txBody>
          <a:bodyPr/>
          <a:lstStyle/>
          <a:p>
            <a:fld id="{4B73C415-D670-4716-A5EC-CC4D52CA2BAC}" type="slidenum">
              <a:rPr lang="en-US" noProof="0" smtClean="0"/>
              <a:pPr/>
              <a:t>39</a:t>
            </a:fld>
            <a:endParaRPr lang="en-US" noProof="0"/>
          </a:p>
        </p:txBody>
      </p:sp>
    </p:spTree>
    <p:extLst>
      <p:ext uri="{BB962C8B-B14F-4D97-AF65-F5344CB8AC3E}">
        <p14:creationId xmlns:p14="http://schemas.microsoft.com/office/powerpoint/2010/main" val="3142992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a:t>Where do we go from here?</a:t>
            </a:r>
          </a:p>
        </p:txBody>
      </p:sp>
      <p:pic>
        <p:nvPicPr>
          <p:cNvPr id="29" name="Picture Placeholder 28">
            <a:extLst>
              <a:ext uri="{FF2B5EF4-FFF2-40B4-BE49-F238E27FC236}">
                <a16:creationId xmlns:a16="http://schemas.microsoft.com/office/drawing/2014/main" id="{3BF36C36-FBAB-4E4C-9CCB-B99344157B38}"/>
              </a:ext>
              <a:ext uri="{C183D7F6-B498-43B3-948B-1728B52AA6E4}">
                <adec:decorative xmlns:adec="http://schemas.microsoft.com/office/drawing/2017/decorative" val="1"/>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990" r="990"/>
          <a:stretch/>
        </p:blipFill>
        <p:spPr/>
      </p:pic>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sz="4400" b="1">
                <a:latin typeface="Arial Black" panose="020B0A04020102020204" pitchFamily="34" charset="0"/>
              </a:rPr>
              <a:t>Agenda</a:t>
            </a:r>
          </a:p>
        </p:txBody>
      </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3"/>
          </p:nvPr>
        </p:nvSpPr>
        <p:spPr>
          <a:xfrm>
            <a:off x="7209635" y="2260967"/>
            <a:ext cx="1800000" cy="360000"/>
          </a:xfrm>
        </p:spPr>
        <p:txBody>
          <a:bodyPr/>
          <a:lstStyle/>
          <a:p>
            <a:r>
              <a:rPr lang="en-US">
                <a:solidFill>
                  <a:schemeClr val="tx1">
                    <a:lumMod val="75000"/>
                    <a:lumOff val="25000"/>
                  </a:schemeClr>
                </a:solidFill>
              </a:rPr>
              <a:t>Overview </a:t>
            </a:r>
          </a:p>
        </p:txBody>
      </p:sp>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4"/>
          </p:nvPr>
        </p:nvSpPr>
        <p:spPr>
          <a:xfrm>
            <a:off x="9194958" y="2125398"/>
            <a:ext cx="1800000" cy="468479"/>
          </a:xfrm>
        </p:spPr>
        <p:txBody>
          <a:bodyPr>
            <a:noAutofit/>
          </a:bodyPr>
          <a:lstStyle/>
          <a:p>
            <a:r>
              <a:rPr lang="en-US" sz="1800">
                <a:solidFill>
                  <a:schemeClr val="tx1">
                    <a:lumMod val="75000"/>
                    <a:lumOff val="25000"/>
                  </a:schemeClr>
                </a:solidFill>
              </a:rPr>
              <a:t>Reporting Requirements</a:t>
            </a: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p:nvPr/>
        </p:nvSpPr>
        <p:spPr>
          <a:xfrm>
            <a:off x="7563936" y="982256"/>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7347147" y="2731078"/>
            <a:ext cx="1548000" cy="0"/>
          </a:xfrm>
          <a:prstGeom prst="line">
            <a:avLst/>
          </a:prstGeom>
          <a:ln w="28575">
            <a:solidFill>
              <a:srgbClr val="3EC1BD"/>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p:nvPr/>
        </p:nvSpPr>
        <p:spPr>
          <a:xfrm>
            <a:off x="9537747" y="982256"/>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9320958" y="2731078"/>
            <a:ext cx="1548000" cy="0"/>
          </a:xfrm>
          <a:prstGeom prst="line">
            <a:avLst/>
          </a:prstGeom>
          <a:ln w="28575">
            <a:solidFill>
              <a:srgbClr val="E65016"/>
            </a:solidFill>
          </a:ln>
        </p:spPr>
        <p:style>
          <a:lnRef idx="1">
            <a:schemeClr val="accent1"/>
          </a:lnRef>
          <a:fillRef idx="0">
            <a:schemeClr val="accent1"/>
          </a:fillRef>
          <a:effectRef idx="0">
            <a:schemeClr val="accent1"/>
          </a:effectRef>
          <a:fontRef idx="minor">
            <a:schemeClr val="tx1"/>
          </a:fontRef>
        </p:style>
      </p:cxnSp>
      <p:pic>
        <p:nvPicPr>
          <p:cNvPr id="1028" name="Picture 4" descr="Picture Icon of a orange fist">
            <a:extLst>
              <a:ext uri="{FF2B5EF4-FFF2-40B4-BE49-F238E27FC236}">
                <a16:creationId xmlns:a16="http://schemas.microsoft.com/office/drawing/2014/main" id="{89CF1F92-DDBA-47F1-9245-20DA4DA4F1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1848" y="1045225"/>
            <a:ext cx="686219" cy="946304"/>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descr="Two picture icons grouped together. On the left is a green thumb in circled by arrows signifying a process. This illustrates approval. On the right a pink gift is wrapped signifying wrap up.">
            <a:extLst>
              <a:ext uri="{FF2B5EF4-FFF2-40B4-BE49-F238E27FC236}">
                <a16:creationId xmlns:a16="http://schemas.microsoft.com/office/drawing/2014/main" id="{678318DB-F62B-4769-BB0B-474563E8751A}"/>
              </a:ext>
            </a:extLst>
          </p:cNvPr>
          <p:cNvGrpSpPr/>
          <p:nvPr/>
        </p:nvGrpSpPr>
        <p:grpSpPr>
          <a:xfrm>
            <a:off x="7347147" y="3153147"/>
            <a:ext cx="3693454" cy="1947550"/>
            <a:chOff x="6428068" y="3007675"/>
            <a:chExt cx="3693454" cy="1947550"/>
          </a:xfrm>
        </p:grpSpPr>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p:nvPr/>
          </p:nvSpPr>
          <p:spPr>
            <a:xfrm>
              <a:off x="6750025" y="3206403"/>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6555660" y="4955225"/>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35" name="Text Placeholder 3">
              <a:extLst>
                <a:ext uri="{FF2B5EF4-FFF2-40B4-BE49-F238E27FC236}">
                  <a16:creationId xmlns:a16="http://schemas.microsoft.com/office/drawing/2014/main" id="{44F00E13-15CA-494D-B214-B1BE3271E558}"/>
                </a:ext>
              </a:extLst>
            </p:cNvPr>
            <p:cNvSpPr txBox="1">
              <a:spLocks/>
            </p:cNvSpPr>
            <p:nvPr/>
          </p:nvSpPr>
          <p:spPr>
            <a:xfrm>
              <a:off x="6428068" y="4349545"/>
              <a:ext cx="1882726" cy="360001"/>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4472C4"/>
                </a:buClr>
                <a:buSzTx/>
                <a:buFont typeface="Arial" panose="020B0604020202020204" pitchFamily="34" charset="0"/>
                <a:buNone/>
                <a:tabLst/>
                <a:defRPr/>
              </a:pPr>
              <a:r>
                <a:rPr kumimoji="0" lang="en-US" sz="18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Certification Process</a:t>
              </a:r>
            </a:p>
          </p:txBody>
        </p:sp>
        <p:sp>
          <p:nvSpPr>
            <p:cNvPr id="37" name="Rectangle 36">
              <a:extLst>
                <a:ext uri="{FF2B5EF4-FFF2-40B4-BE49-F238E27FC236}">
                  <a16:creationId xmlns:a16="http://schemas.microsoft.com/office/drawing/2014/main" id="{5EC2DCB0-DB7B-478C-812E-2FC0F5BBACD5}"/>
                </a:ext>
                <a:ext uri="{C183D7F6-B498-43B3-948B-1728B52AA6E4}">
                  <adec:decorative xmlns:adec="http://schemas.microsoft.com/office/drawing/2017/decorative" val="1"/>
                </a:ext>
              </a:extLst>
            </p:cNvPr>
            <p:cNvSpPr/>
            <p:nvPr/>
          </p:nvSpPr>
          <p:spPr>
            <a:xfrm>
              <a:off x="8641887" y="3206403"/>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Graphic 37" descr="Present">
              <a:extLst>
                <a:ext uri="{FF2B5EF4-FFF2-40B4-BE49-F238E27FC236}">
                  <a16:creationId xmlns:a16="http://schemas.microsoft.com/office/drawing/2014/main" id="{220A5C8B-1A6F-440A-A41D-767726831C9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694025" y="3206403"/>
              <a:ext cx="1062283" cy="1062283"/>
            </a:xfrm>
            <a:prstGeom prst="rect">
              <a:avLst/>
            </a:prstGeom>
          </p:spPr>
        </p:pic>
        <p:sp>
          <p:nvSpPr>
            <p:cNvPr id="39" name="Text Placeholder 7">
              <a:extLst>
                <a:ext uri="{FF2B5EF4-FFF2-40B4-BE49-F238E27FC236}">
                  <a16:creationId xmlns:a16="http://schemas.microsoft.com/office/drawing/2014/main" id="{6A399BBB-6047-4857-AF3C-24EF8C879B11}"/>
                </a:ext>
              </a:extLst>
            </p:cNvPr>
            <p:cNvSpPr txBox="1">
              <a:spLocks/>
            </p:cNvSpPr>
            <p:nvPr/>
          </p:nvSpPr>
          <p:spPr>
            <a:xfrm>
              <a:off x="8439606" y="4459972"/>
              <a:ext cx="1681916"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4472C4"/>
                </a:buClr>
                <a:buSzTx/>
                <a:buFont typeface="Arial" panose="020B0604020202020204" pitchFamily="34" charset="0"/>
                <a:buNone/>
                <a:tabLst/>
                <a:defRPr/>
              </a:pPr>
              <a:r>
                <a:rPr kumimoji="0" lang="en-US" sz="18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t>Wrap-Up </a:t>
              </a:r>
            </a:p>
          </p:txBody>
        </p:sp>
        <p:cxnSp>
          <p:nvCxnSpPr>
            <p:cNvPr id="40" name="Straight Connector 39">
              <a:extLst>
                <a:ext uri="{FF2B5EF4-FFF2-40B4-BE49-F238E27FC236}">
                  <a16:creationId xmlns:a16="http://schemas.microsoft.com/office/drawing/2014/main" id="{34B0A723-3434-416D-A305-DCE8D7D9FE03}"/>
                </a:ext>
                <a:ext uri="{C183D7F6-B498-43B3-948B-1728B52AA6E4}">
                  <adec:decorative xmlns:adec="http://schemas.microsoft.com/office/drawing/2017/decorative" val="1"/>
                </a:ext>
              </a:extLst>
            </p:cNvPr>
            <p:cNvCxnSpPr>
              <a:cxnSpLocks/>
            </p:cNvCxnSpPr>
            <p:nvPr/>
          </p:nvCxnSpPr>
          <p:spPr>
            <a:xfrm>
              <a:off x="8447522" y="4955225"/>
              <a:ext cx="1548000" cy="0"/>
            </a:xfrm>
            <a:prstGeom prst="line">
              <a:avLst/>
            </a:prstGeom>
            <a:ln w="28575">
              <a:solidFill>
                <a:srgbClr val="FF99CC"/>
              </a:solidFill>
            </a:ln>
          </p:spPr>
          <p:style>
            <a:lnRef idx="1">
              <a:schemeClr val="accent1"/>
            </a:lnRef>
            <a:fillRef idx="0">
              <a:schemeClr val="accent1"/>
            </a:fillRef>
            <a:effectRef idx="0">
              <a:schemeClr val="accent1"/>
            </a:effectRef>
            <a:fontRef idx="minor">
              <a:schemeClr val="tx1"/>
            </a:fontRef>
          </p:style>
        </p:cxnSp>
        <p:pic>
          <p:nvPicPr>
            <p:cNvPr id="14" name="Picture 13" descr="Arrow circle">
              <a:extLst>
                <a:ext uri="{FF2B5EF4-FFF2-40B4-BE49-F238E27FC236}">
                  <a16:creationId xmlns:a16="http://schemas.microsoft.com/office/drawing/2014/main" id="{5B750CA9-4FE3-4F0B-B9EB-B60320864EC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581087" y="3007675"/>
              <a:ext cx="1452297" cy="1452297"/>
            </a:xfrm>
            <a:prstGeom prst="rect">
              <a:avLst/>
            </a:prstGeom>
          </p:spPr>
        </p:pic>
        <p:pic>
          <p:nvPicPr>
            <p:cNvPr id="23" name="Graphic 22" descr="Thumbs up sign">
              <a:extLst>
                <a:ext uri="{FF2B5EF4-FFF2-40B4-BE49-F238E27FC236}">
                  <a16:creationId xmlns:a16="http://schemas.microsoft.com/office/drawing/2014/main" id="{64A32F59-4D67-41E8-B18E-B894F3282F8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48561" y="3395792"/>
              <a:ext cx="624208" cy="624208"/>
            </a:xfrm>
            <a:prstGeom prst="rect">
              <a:avLst/>
            </a:prstGeom>
          </p:spPr>
        </p:pic>
      </p:grpSp>
      <p:sp>
        <p:nvSpPr>
          <p:cNvPr id="24" name="Graphic 33" descr="World">
            <a:extLst>
              <a:ext uri="{FF2B5EF4-FFF2-40B4-BE49-F238E27FC236}">
                <a16:creationId xmlns:a16="http://schemas.microsoft.com/office/drawing/2014/main" id="{01B04A53-CFF0-41E3-A36F-790D2F6B6357}"/>
              </a:ext>
            </a:extLst>
          </p:cNvPr>
          <p:cNvSpPr/>
          <p:nvPr/>
        </p:nvSpPr>
        <p:spPr>
          <a:xfrm>
            <a:off x="7690169" y="1123807"/>
            <a:ext cx="804172" cy="804172"/>
          </a:xfrm>
          <a:custGeom>
            <a:avLst/>
            <a:gdLst>
              <a:gd name="connsiteX0" fmla="*/ 460283 w 804172"/>
              <a:gd name="connsiteY0" fmla="*/ 735395 h 804172"/>
              <a:gd name="connsiteX1" fmla="*/ 612653 w 804172"/>
              <a:gd name="connsiteY1" fmla="*/ 423249 h 804172"/>
              <a:gd name="connsiteX2" fmla="*/ 739627 w 804172"/>
              <a:gd name="connsiteY2" fmla="*/ 423249 h 804172"/>
              <a:gd name="connsiteX3" fmla="*/ 460283 w 804172"/>
              <a:gd name="connsiteY3" fmla="*/ 735395 h 804172"/>
              <a:gd name="connsiteX4" fmla="*/ 64545 w 804172"/>
              <a:gd name="connsiteY4" fmla="*/ 423249 h 804172"/>
              <a:gd name="connsiteX5" fmla="*/ 191520 w 804172"/>
              <a:gd name="connsiteY5" fmla="*/ 423249 h 804172"/>
              <a:gd name="connsiteX6" fmla="*/ 343890 w 804172"/>
              <a:gd name="connsiteY6" fmla="*/ 735395 h 804172"/>
              <a:gd name="connsiteX7" fmla="*/ 64545 w 804172"/>
              <a:gd name="connsiteY7" fmla="*/ 423249 h 804172"/>
              <a:gd name="connsiteX8" fmla="*/ 343890 w 804172"/>
              <a:gd name="connsiteY8" fmla="*/ 68778 h 804172"/>
              <a:gd name="connsiteX9" fmla="*/ 191520 w 804172"/>
              <a:gd name="connsiteY9" fmla="*/ 380924 h 804172"/>
              <a:gd name="connsiteX10" fmla="*/ 64545 w 804172"/>
              <a:gd name="connsiteY10" fmla="*/ 380924 h 804172"/>
              <a:gd name="connsiteX11" fmla="*/ 343890 w 804172"/>
              <a:gd name="connsiteY11" fmla="*/ 68778 h 804172"/>
              <a:gd name="connsiteX12" fmla="*/ 423249 w 804172"/>
              <a:gd name="connsiteY12" fmla="*/ 423249 h 804172"/>
              <a:gd name="connsiteX13" fmla="*/ 570328 w 804172"/>
              <a:gd name="connsiteY13" fmla="*/ 423249 h 804172"/>
              <a:gd name="connsiteX14" fmla="*/ 423249 w 804172"/>
              <a:gd name="connsiteY14" fmla="*/ 714232 h 804172"/>
              <a:gd name="connsiteX15" fmla="*/ 423249 w 804172"/>
              <a:gd name="connsiteY15" fmla="*/ 423249 h 804172"/>
              <a:gd name="connsiteX16" fmla="*/ 380924 w 804172"/>
              <a:gd name="connsiteY16" fmla="*/ 423249 h 804172"/>
              <a:gd name="connsiteX17" fmla="*/ 380924 w 804172"/>
              <a:gd name="connsiteY17" fmla="*/ 714232 h 804172"/>
              <a:gd name="connsiteX18" fmla="*/ 233845 w 804172"/>
              <a:gd name="connsiteY18" fmla="*/ 423249 h 804172"/>
              <a:gd name="connsiteX19" fmla="*/ 380924 w 804172"/>
              <a:gd name="connsiteY19" fmla="*/ 423249 h 804172"/>
              <a:gd name="connsiteX20" fmla="*/ 423249 w 804172"/>
              <a:gd name="connsiteY20" fmla="*/ 89940 h 804172"/>
              <a:gd name="connsiteX21" fmla="*/ 570328 w 804172"/>
              <a:gd name="connsiteY21" fmla="*/ 380924 h 804172"/>
              <a:gd name="connsiteX22" fmla="*/ 423249 w 804172"/>
              <a:gd name="connsiteY22" fmla="*/ 380924 h 804172"/>
              <a:gd name="connsiteX23" fmla="*/ 423249 w 804172"/>
              <a:gd name="connsiteY23" fmla="*/ 89940 h 804172"/>
              <a:gd name="connsiteX24" fmla="*/ 380924 w 804172"/>
              <a:gd name="connsiteY24" fmla="*/ 380924 h 804172"/>
              <a:gd name="connsiteX25" fmla="*/ 233845 w 804172"/>
              <a:gd name="connsiteY25" fmla="*/ 380924 h 804172"/>
              <a:gd name="connsiteX26" fmla="*/ 380924 w 804172"/>
              <a:gd name="connsiteY26" fmla="*/ 89940 h 804172"/>
              <a:gd name="connsiteX27" fmla="*/ 380924 w 804172"/>
              <a:gd name="connsiteY27" fmla="*/ 380924 h 804172"/>
              <a:gd name="connsiteX28" fmla="*/ 739627 w 804172"/>
              <a:gd name="connsiteY28" fmla="*/ 380924 h 804172"/>
              <a:gd name="connsiteX29" fmla="*/ 612653 w 804172"/>
              <a:gd name="connsiteY29" fmla="*/ 380924 h 804172"/>
              <a:gd name="connsiteX30" fmla="*/ 460283 w 804172"/>
              <a:gd name="connsiteY30" fmla="*/ 68778 h 804172"/>
              <a:gd name="connsiteX31" fmla="*/ 739627 w 804172"/>
              <a:gd name="connsiteY31" fmla="*/ 380924 h 804172"/>
              <a:gd name="connsiteX32" fmla="*/ 402086 w 804172"/>
              <a:gd name="connsiteY32" fmla="*/ 0 h 804172"/>
              <a:gd name="connsiteX33" fmla="*/ 0 w 804172"/>
              <a:gd name="connsiteY33" fmla="*/ 402086 h 804172"/>
              <a:gd name="connsiteX34" fmla="*/ 402086 w 804172"/>
              <a:gd name="connsiteY34" fmla="*/ 804173 h 804172"/>
              <a:gd name="connsiteX35" fmla="*/ 804173 w 804172"/>
              <a:gd name="connsiteY35" fmla="*/ 402086 h 804172"/>
              <a:gd name="connsiteX36" fmla="*/ 402086 w 804172"/>
              <a:gd name="connsiteY36" fmla="*/ 0 h 80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04172" h="804172">
                <a:moveTo>
                  <a:pt x="460283" y="735395"/>
                </a:moveTo>
                <a:cubicBezTo>
                  <a:pt x="529061" y="650745"/>
                  <a:pt x="605246" y="543875"/>
                  <a:pt x="612653" y="423249"/>
                </a:cubicBezTo>
                <a:lnTo>
                  <a:pt x="739627" y="423249"/>
                </a:lnTo>
                <a:cubicBezTo>
                  <a:pt x="730104" y="580909"/>
                  <a:pt x="612653" y="708942"/>
                  <a:pt x="460283" y="735395"/>
                </a:cubicBezTo>
                <a:close/>
                <a:moveTo>
                  <a:pt x="64545" y="423249"/>
                </a:moveTo>
                <a:lnTo>
                  <a:pt x="191520" y="423249"/>
                </a:lnTo>
                <a:cubicBezTo>
                  <a:pt x="199985" y="543875"/>
                  <a:pt x="275112" y="650745"/>
                  <a:pt x="343890" y="735395"/>
                </a:cubicBezTo>
                <a:cubicBezTo>
                  <a:pt x="191520" y="708942"/>
                  <a:pt x="74069" y="580909"/>
                  <a:pt x="64545" y="423249"/>
                </a:cubicBezTo>
                <a:close/>
                <a:moveTo>
                  <a:pt x="343890" y="68778"/>
                </a:moveTo>
                <a:cubicBezTo>
                  <a:pt x="275112" y="153428"/>
                  <a:pt x="198927" y="260298"/>
                  <a:pt x="191520" y="380924"/>
                </a:cubicBezTo>
                <a:lnTo>
                  <a:pt x="64545" y="380924"/>
                </a:lnTo>
                <a:cubicBezTo>
                  <a:pt x="74069" y="223264"/>
                  <a:pt x="191520" y="95231"/>
                  <a:pt x="343890" y="68778"/>
                </a:cubicBezTo>
                <a:close/>
                <a:moveTo>
                  <a:pt x="423249" y="423249"/>
                </a:moveTo>
                <a:lnTo>
                  <a:pt x="570328" y="423249"/>
                </a:lnTo>
                <a:cubicBezTo>
                  <a:pt x="561863" y="532235"/>
                  <a:pt x="490969" y="630641"/>
                  <a:pt x="423249" y="714232"/>
                </a:cubicBezTo>
                <a:lnTo>
                  <a:pt x="423249" y="423249"/>
                </a:lnTo>
                <a:close/>
                <a:moveTo>
                  <a:pt x="380924" y="423249"/>
                </a:moveTo>
                <a:lnTo>
                  <a:pt x="380924" y="714232"/>
                </a:lnTo>
                <a:cubicBezTo>
                  <a:pt x="313204" y="630641"/>
                  <a:pt x="242310" y="532235"/>
                  <a:pt x="233845" y="423249"/>
                </a:cubicBezTo>
                <a:lnTo>
                  <a:pt x="380924" y="423249"/>
                </a:lnTo>
                <a:close/>
                <a:moveTo>
                  <a:pt x="423249" y="89940"/>
                </a:moveTo>
                <a:cubicBezTo>
                  <a:pt x="490969" y="173532"/>
                  <a:pt x="561863" y="270879"/>
                  <a:pt x="570328" y="380924"/>
                </a:cubicBezTo>
                <a:lnTo>
                  <a:pt x="423249" y="380924"/>
                </a:lnTo>
                <a:lnTo>
                  <a:pt x="423249" y="89940"/>
                </a:lnTo>
                <a:close/>
                <a:moveTo>
                  <a:pt x="380924" y="380924"/>
                </a:moveTo>
                <a:lnTo>
                  <a:pt x="233845" y="380924"/>
                </a:lnTo>
                <a:cubicBezTo>
                  <a:pt x="242310" y="271937"/>
                  <a:pt x="313204" y="173532"/>
                  <a:pt x="380924" y="89940"/>
                </a:cubicBezTo>
                <a:lnTo>
                  <a:pt x="380924" y="380924"/>
                </a:lnTo>
                <a:close/>
                <a:moveTo>
                  <a:pt x="739627" y="380924"/>
                </a:moveTo>
                <a:lnTo>
                  <a:pt x="612653" y="380924"/>
                </a:lnTo>
                <a:cubicBezTo>
                  <a:pt x="605246" y="260298"/>
                  <a:pt x="529061" y="153428"/>
                  <a:pt x="460283" y="68778"/>
                </a:cubicBezTo>
                <a:cubicBezTo>
                  <a:pt x="612653" y="95231"/>
                  <a:pt x="730104" y="223264"/>
                  <a:pt x="739627" y="380924"/>
                </a:cubicBezTo>
                <a:close/>
                <a:moveTo>
                  <a:pt x="402086" y="0"/>
                </a:moveTo>
                <a:cubicBezTo>
                  <a:pt x="179881" y="0"/>
                  <a:pt x="0" y="179881"/>
                  <a:pt x="0" y="402086"/>
                </a:cubicBezTo>
                <a:cubicBezTo>
                  <a:pt x="0" y="624292"/>
                  <a:pt x="179881" y="804173"/>
                  <a:pt x="402086" y="804173"/>
                </a:cubicBezTo>
                <a:cubicBezTo>
                  <a:pt x="624292" y="804173"/>
                  <a:pt x="804173" y="624292"/>
                  <a:pt x="804173" y="402086"/>
                </a:cubicBezTo>
                <a:cubicBezTo>
                  <a:pt x="804173" y="179881"/>
                  <a:pt x="624292" y="0"/>
                  <a:pt x="402086" y="0"/>
                </a:cubicBezTo>
                <a:close/>
              </a:path>
            </a:pathLst>
          </a:custGeom>
          <a:solidFill>
            <a:srgbClr val="3EC1BD"/>
          </a:solidFill>
          <a:ln w="1051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088CCC34-4BBE-A073-5CA8-E2F48DD941A6}"/>
              </a:ext>
            </a:extLst>
          </p:cNvPr>
          <p:cNvSpPr>
            <a:spLocks noGrp="1"/>
          </p:cNvSpPr>
          <p:nvPr>
            <p:ph type="sldNum" sz="quarter" idx="11"/>
          </p:nvPr>
        </p:nvSpPr>
        <p:spPr/>
        <p:txBody>
          <a:bodyPr/>
          <a:lstStyle/>
          <a:p>
            <a:fld id="{4B73C415-D670-4716-A5EC-CC4D52CA2BAC}" type="slidenum">
              <a:rPr lang="en-US" noProof="0" smtClean="0"/>
              <a:pPr/>
              <a:t>4</a:t>
            </a:fld>
            <a:endParaRPr lang="en-US" noProof="0"/>
          </a:p>
        </p:txBody>
      </p:sp>
    </p:spTree>
    <p:extLst>
      <p:ext uri="{BB962C8B-B14F-4D97-AF65-F5344CB8AC3E}">
        <p14:creationId xmlns:p14="http://schemas.microsoft.com/office/powerpoint/2010/main" val="7858000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20918" y="0"/>
            <a:ext cx="12171082" cy="6365363"/>
          </a:xfrm>
          <a:prstGeom prst="rect">
            <a:avLst/>
          </a:prstGeom>
          <a:gradFill>
            <a:gsLst>
              <a:gs pos="82000">
                <a:schemeClr val="tx1">
                  <a:alpha val="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9012"/>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lstStyle/>
          <a:p>
            <a:r>
              <a:rPr lang="en-US" sz="4000">
                <a:latin typeface="Arial Black" panose="020B0A04020102020204" pitchFamily="34" charset="0"/>
              </a:rPr>
              <a:t>Student Absenteeism</a:t>
            </a:r>
            <a:endParaRPr lang="en-US"/>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62525"/>
            <a:ext cx="5187750" cy="1219200"/>
          </a:xfrm>
        </p:spPr>
        <p:txBody>
          <a:bodyPr/>
          <a:lstStyle/>
          <a:p>
            <a:r>
              <a:rPr lang="en-US"/>
              <a:t>Discussion of the STAS submission</a:t>
            </a:r>
          </a:p>
        </p:txBody>
      </p:sp>
      <p:sp>
        <p:nvSpPr>
          <p:cNvPr id="6" name="Footer Placeholder 5">
            <a:extLst>
              <a:ext uri="{FF2B5EF4-FFF2-40B4-BE49-F238E27FC236}">
                <a16:creationId xmlns:a16="http://schemas.microsoft.com/office/drawing/2014/main" id="{F23F3168-49DE-7A51-D812-B935A337EBF5}"/>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DA2CA8CB-F24A-EE8F-2A13-058DEF3F0A2A}"/>
              </a:ext>
            </a:extLst>
          </p:cNvPr>
          <p:cNvSpPr>
            <a:spLocks noGrp="1"/>
          </p:cNvSpPr>
          <p:nvPr>
            <p:ph type="sldNum" sz="quarter" idx="12"/>
          </p:nvPr>
        </p:nvSpPr>
        <p:spPr/>
        <p:txBody>
          <a:bodyPr/>
          <a:lstStyle/>
          <a:p>
            <a:fld id="{4B73C415-D670-4716-A5EC-CC4D52CA2BAC}" type="slidenum">
              <a:rPr lang="en-US" noProof="0" smtClean="0"/>
              <a:pPr/>
              <a:t>40</a:t>
            </a:fld>
            <a:endParaRPr lang="en-US" noProof="0"/>
          </a:p>
        </p:txBody>
      </p:sp>
    </p:spTree>
    <p:extLst>
      <p:ext uri="{BB962C8B-B14F-4D97-AF65-F5344CB8AC3E}">
        <p14:creationId xmlns:p14="http://schemas.microsoft.com/office/powerpoint/2010/main" val="14477682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63D2B6A-08B2-47CF-BFB5-88A601699F1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sp>
        <p:nvSpPr>
          <p:cNvPr id="2" name="Title 1"/>
          <p:cNvSpPr>
            <a:spLocks noGrp="1"/>
          </p:cNvSpPr>
          <p:nvPr>
            <p:ph type="title" idx="4294967295"/>
          </p:nvPr>
        </p:nvSpPr>
        <p:spPr>
          <a:xfrm>
            <a:off x="292100" y="263215"/>
            <a:ext cx="10515600" cy="498475"/>
          </a:xfrm>
        </p:spPr>
        <p:txBody>
          <a:bodyPr/>
          <a:lstStyle/>
          <a:p>
            <a:r>
              <a:rPr lang="en-US" sz="3600">
                <a:latin typeface="Arial Black" panose="020B0A04020102020204" pitchFamily="34" charset="0"/>
              </a:rPr>
              <a:t>Chronic Absenteeism Defined</a:t>
            </a:r>
          </a:p>
        </p:txBody>
      </p:sp>
      <p:sp>
        <p:nvSpPr>
          <p:cNvPr id="3" name="Content Placeholder 2"/>
          <p:cNvSpPr>
            <a:spLocks noGrp="1"/>
          </p:cNvSpPr>
          <p:nvPr>
            <p:ph idx="4294967295"/>
          </p:nvPr>
        </p:nvSpPr>
        <p:spPr>
          <a:xfrm>
            <a:off x="0" y="863600"/>
            <a:ext cx="10807700" cy="887413"/>
          </a:xfrm>
        </p:spPr>
        <p:txBody>
          <a:bodyPr/>
          <a:lstStyle/>
          <a:p>
            <a:pPr marL="0" indent="0" algn="ctr">
              <a:buNone/>
            </a:pPr>
            <a:r>
              <a:rPr lang="en-US" sz="2400"/>
              <a:t>A student who is a "chronic absentee“ misses 10% of the school year for </a:t>
            </a:r>
            <a:r>
              <a:rPr lang="en-US" sz="2400" b="1"/>
              <a:t>any reason </a:t>
            </a:r>
            <a:r>
              <a:rPr lang="en-US" sz="2400"/>
              <a:t>including excused and unexcused absences.  </a:t>
            </a:r>
          </a:p>
          <a:p>
            <a:pPr marL="0" indent="0">
              <a:buNone/>
            </a:pPr>
            <a:endParaRPr lang="en-US"/>
          </a:p>
        </p:txBody>
      </p:sp>
      <p:grpSp>
        <p:nvGrpSpPr>
          <p:cNvPr id="6" name="Group 5" descr="Table used to organize the chronic absentee scenarios.">
            <a:extLst>
              <a:ext uri="{FF2B5EF4-FFF2-40B4-BE49-F238E27FC236}">
                <a16:creationId xmlns:a16="http://schemas.microsoft.com/office/drawing/2014/main" id="{2CB47F9D-9981-4645-AA8D-E0697EB38542}"/>
              </a:ext>
            </a:extLst>
          </p:cNvPr>
          <p:cNvGrpSpPr/>
          <p:nvPr/>
        </p:nvGrpSpPr>
        <p:grpSpPr>
          <a:xfrm>
            <a:off x="1130141" y="2099571"/>
            <a:ext cx="9889347" cy="3679642"/>
            <a:chOff x="2576513" y="3124201"/>
            <a:chExt cx="7019998" cy="3340995"/>
          </a:xfrm>
          <a:effectLst>
            <a:outerShdw blurRad="63500" algn="ctr" rotWithShape="0">
              <a:prstClr val="black">
                <a:alpha val="40000"/>
              </a:prstClr>
            </a:outerShdw>
          </a:effectLst>
        </p:grpSpPr>
        <p:grpSp>
          <p:nvGrpSpPr>
            <p:cNvPr id="34" name="Group 33"/>
            <p:cNvGrpSpPr/>
            <p:nvPr/>
          </p:nvGrpSpPr>
          <p:grpSpPr>
            <a:xfrm>
              <a:off x="2576513" y="5488728"/>
              <a:ext cx="7019998" cy="976468"/>
              <a:chOff x="1043369" y="3195265"/>
              <a:chExt cx="7019998" cy="976468"/>
            </a:xfrm>
          </p:grpSpPr>
          <p:sp>
            <p:nvSpPr>
              <p:cNvPr id="17" name="Chevron 16"/>
              <p:cNvSpPr/>
              <p:nvPr/>
            </p:nvSpPr>
            <p:spPr bwMode="auto">
              <a:xfrm>
                <a:off x="5320167" y="3195265"/>
                <a:ext cx="2743200" cy="976468"/>
              </a:xfrm>
              <a:prstGeom prst="chevron">
                <a:avLst/>
              </a:prstGeom>
              <a:solidFill>
                <a:schemeClr val="tx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ahoma"/>
                    <a:ea typeface="+mn-ea"/>
                    <a:cs typeface="+mn-cs"/>
                  </a:rPr>
                  <a:t>The student is a Chronic Absentee</a:t>
                </a:r>
              </a:p>
            </p:txBody>
          </p:sp>
          <p:grpSp>
            <p:nvGrpSpPr>
              <p:cNvPr id="21" name="Group 20"/>
              <p:cNvGrpSpPr/>
              <p:nvPr/>
            </p:nvGrpSpPr>
            <p:grpSpPr>
              <a:xfrm>
                <a:off x="1043369" y="3211880"/>
                <a:ext cx="4622125" cy="959853"/>
                <a:chOff x="316079" y="3267808"/>
                <a:chExt cx="7138616" cy="651630"/>
              </a:xfrm>
            </p:grpSpPr>
            <p:sp>
              <p:nvSpPr>
                <p:cNvPr id="19" name="Pentagon 18"/>
                <p:cNvSpPr/>
                <p:nvPr/>
              </p:nvSpPr>
              <p:spPr bwMode="auto">
                <a:xfrm>
                  <a:off x="330201" y="3267808"/>
                  <a:ext cx="7124494" cy="651630"/>
                </a:xfrm>
                <a:prstGeom prst="homePlate">
                  <a:avLst/>
                </a:prstGeom>
                <a:solidFill>
                  <a:srgbClr val="F7ED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ahoma"/>
                    <a:ea typeface="+mn-ea"/>
                    <a:cs typeface="+mn-cs"/>
                  </a:endParaRPr>
                </a:p>
              </p:txBody>
            </p:sp>
            <p:sp>
              <p:nvSpPr>
                <p:cNvPr id="20" name="TextBox 19"/>
                <p:cNvSpPr txBox="1"/>
                <p:nvPr/>
              </p:nvSpPr>
              <p:spPr>
                <a:xfrm>
                  <a:off x="316079" y="3364128"/>
                  <a:ext cx="6770519" cy="4742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Tahoma"/>
                      <a:ea typeface="+mn-ea"/>
                      <a:cs typeface="+mn-cs"/>
                    </a:rPr>
                    <a:t>Student misses 18 days during a 180-day school year. All absences are excused</a:t>
                  </a:r>
                  <a:r>
                    <a:rPr kumimoji="0" lang="en-US" sz="2400" b="0" i="0" u="none" strike="noStrike" kern="1200" cap="none" spc="0" normalizeH="0" baseline="0" noProof="0">
                      <a:ln>
                        <a:noFill/>
                      </a:ln>
                      <a:solidFill>
                        <a:prstClr val="black">
                          <a:lumMod val="85000"/>
                          <a:lumOff val="15000"/>
                        </a:prstClr>
                      </a:solidFill>
                      <a:effectLst/>
                      <a:uLnTx/>
                      <a:uFillTx/>
                      <a:latin typeface="Tahoma"/>
                      <a:ea typeface="+mn-ea"/>
                      <a:cs typeface="+mn-cs"/>
                    </a:rPr>
                    <a:t>.</a:t>
                  </a:r>
                </a:p>
              </p:txBody>
            </p:sp>
          </p:grpSp>
        </p:grpSp>
        <p:grpSp>
          <p:nvGrpSpPr>
            <p:cNvPr id="35" name="Group 34"/>
            <p:cNvGrpSpPr/>
            <p:nvPr/>
          </p:nvGrpSpPr>
          <p:grpSpPr>
            <a:xfrm>
              <a:off x="2576514" y="4370417"/>
              <a:ext cx="7019997" cy="972285"/>
              <a:chOff x="1052513" y="4297232"/>
              <a:chExt cx="7019997" cy="972285"/>
            </a:xfrm>
          </p:grpSpPr>
          <p:sp>
            <p:nvSpPr>
              <p:cNvPr id="24" name="Chevron 23"/>
              <p:cNvSpPr/>
              <p:nvPr/>
            </p:nvSpPr>
            <p:spPr bwMode="auto">
              <a:xfrm>
                <a:off x="5329310" y="4297232"/>
                <a:ext cx="2743200" cy="972285"/>
              </a:xfrm>
              <a:prstGeom prst="chevron">
                <a:avLst/>
              </a:prstGeom>
              <a:solidFill>
                <a:schemeClr val="tx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ahoma"/>
                    <a:ea typeface="+mn-ea"/>
                    <a:cs typeface="+mn-cs"/>
                  </a:rPr>
                  <a:t>The student is a Chronic Absentee</a:t>
                </a:r>
              </a:p>
            </p:txBody>
          </p:sp>
          <p:grpSp>
            <p:nvGrpSpPr>
              <p:cNvPr id="25" name="Group 24"/>
              <p:cNvGrpSpPr/>
              <p:nvPr/>
            </p:nvGrpSpPr>
            <p:grpSpPr>
              <a:xfrm>
                <a:off x="1052513" y="4300835"/>
                <a:ext cx="4622125" cy="955742"/>
                <a:chOff x="330201" y="3267808"/>
                <a:chExt cx="7061199" cy="651630"/>
              </a:xfrm>
            </p:grpSpPr>
            <p:sp>
              <p:nvSpPr>
                <p:cNvPr id="26" name="Pentagon 25"/>
                <p:cNvSpPr/>
                <p:nvPr/>
              </p:nvSpPr>
              <p:spPr bwMode="auto">
                <a:xfrm>
                  <a:off x="330201" y="3267808"/>
                  <a:ext cx="7061199" cy="651630"/>
                </a:xfrm>
                <a:prstGeom prst="homePlate">
                  <a:avLst/>
                </a:prstGeom>
                <a:solidFill>
                  <a:srgbClr val="F7ED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ahoma"/>
                    <a:ea typeface="+mn-ea"/>
                    <a:cs typeface="+mn-cs"/>
                  </a:endParaRPr>
                </a:p>
              </p:txBody>
            </p:sp>
            <p:sp>
              <p:nvSpPr>
                <p:cNvPr id="27" name="TextBox 26"/>
                <p:cNvSpPr txBox="1"/>
                <p:nvPr/>
              </p:nvSpPr>
              <p:spPr>
                <a:xfrm>
                  <a:off x="344168" y="3388399"/>
                  <a:ext cx="6756400" cy="43822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Tahoma"/>
                      <a:ea typeface="+mn-ea"/>
                      <a:cs typeface="+mn-cs"/>
                    </a:rPr>
                    <a:t>Student misses 18 days during a 180-day school year. Half the absences  are excused, half are unexcused.</a:t>
                  </a:r>
                </a:p>
              </p:txBody>
            </p:sp>
          </p:grpSp>
        </p:grpSp>
        <p:grpSp>
          <p:nvGrpSpPr>
            <p:cNvPr id="36" name="Group 35"/>
            <p:cNvGrpSpPr/>
            <p:nvPr/>
          </p:nvGrpSpPr>
          <p:grpSpPr>
            <a:xfrm>
              <a:off x="2576513" y="3124201"/>
              <a:ext cx="7019998" cy="1064757"/>
              <a:chOff x="1041415" y="5379232"/>
              <a:chExt cx="7019998" cy="1064757"/>
            </a:xfrm>
          </p:grpSpPr>
          <p:sp>
            <p:nvSpPr>
              <p:cNvPr id="29" name="Chevron 28"/>
              <p:cNvSpPr/>
              <p:nvPr/>
            </p:nvSpPr>
            <p:spPr bwMode="auto">
              <a:xfrm>
                <a:off x="5318213" y="5379232"/>
                <a:ext cx="2743200" cy="1064757"/>
              </a:xfrm>
              <a:prstGeom prst="chevron">
                <a:avLst/>
              </a:prstGeom>
              <a:solidFill>
                <a:schemeClr val="tx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ahoma"/>
                    <a:ea typeface="+mn-ea"/>
                    <a:cs typeface="+mn-cs"/>
                  </a:rPr>
                  <a:t>The student is a Chronic Absentee</a:t>
                </a:r>
              </a:p>
            </p:txBody>
          </p:sp>
          <p:grpSp>
            <p:nvGrpSpPr>
              <p:cNvPr id="30" name="Group 29"/>
              <p:cNvGrpSpPr/>
              <p:nvPr/>
            </p:nvGrpSpPr>
            <p:grpSpPr>
              <a:xfrm>
                <a:off x="1041415" y="5393840"/>
                <a:ext cx="4622125" cy="1046639"/>
                <a:chOff x="293845" y="3267808"/>
                <a:chExt cx="7061198" cy="651630"/>
              </a:xfrm>
            </p:grpSpPr>
            <p:sp>
              <p:nvSpPr>
                <p:cNvPr id="31" name="Pentagon 30"/>
                <p:cNvSpPr/>
                <p:nvPr/>
              </p:nvSpPr>
              <p:spPr bwMode="auto">
                <a:xfrm>
                  <a:off x="293845" y="3267808"/>
                  <a:ext cx="7061198" cy="651630"/>
                </a:xfrm>
                <a:prstGeom prst="homePlate">
                  <a:avLst/>
                </a:prstGeom>
                <a:solidFill>
                  <a:srgbClr val="F7ED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lumMod val="85000"/>
                        <a:lumOff val="15000"/>
                      </a:prstClr>
                    </a:solidFill>
                    <a:effectLst/>
                    <a:uLnTx/>
                    <a:uFillTx/>
                    <a:latin typeface="Tahoma"/>
                    <a:ea typeface="+mn-ea"/>
                    <a:cs typeface="+mn-cs"/>
                  </a:endParaRPr>
                </a:p>
              </p:txBody>
            </p:sp>
            <p:sp>
              <p:nvSpPr>
                <p:cNvPr id="32" name="TextBox 31"/>
                <p:cNvSpPr txBox="1"/>
                <p:nvPr/>
              </p:nvSpPr>
              <p:spPr>
                <a:xfrm>
                  <a:off x="459106" y="3371719"/>
                  <a:ext cx="6627494" cy="4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Tahoma"/>
                      <a:ea typeface="+mn-ea"/>
                      <a:cs typeface="+mn-cs"/>
                    </a:rPr>
                    <a:t>Student misses 18 days during a 180-day school year. All absences unexcused.</a:t>
                  </a:r>
                </a:p>
              </p:txBody>
            </p:sp>
          </p:grpSp>
        </p:grpSp>
      </p:grpSp>
      <p:sp>
        <p:nvSpPr>
          <p:cNvPr id="5" name="Slide Number Placeholder 4">
            <a:extLst>
              <a:ext uri="{FF2B5EF4-FFF2-40B4-BE49-F238E27FC236}">
                <a16:creationId xmlns:a16="http://schemas.microsoft.com/office/drawing/2014/main" id="{F815E966-9273-A6FA-A06D-B47D3D439984}"/>
              </a:ext>
            </a:extLst>
          </p:cNvPr>
          <p:cNvSpPr>
            <a:spLocks noGrp="1"/>
          </p:cNvSpPr>
          <p:nvPr>
            <p:ph type="sldNum" sz="quarter" idx="11"/>
          </p:nvPr>
        </p:nvSpPr>
        <p:spPr/>
        <p:txBody>
          <a:bodyPr/>
          <a:lstStyle/>
          <a:p>
            <a:fld id="{4B73C415-D670-4716-A5EC-CC4D52CA2BAC}" type="slidenum">
              <a:rPr lang="en-US" noProof="0" smtClean="0"/>
              <a:pPr/>
              <a:t>41</a:t>
            </a:fld>
            <a:endParaRPr lang="en-US" noProof="0"/>
          </a:p>
        </p:txBody>
      </p:sp>
    </p:spTree>
    <p:extLst>
      <p:ext uri="{BB962C8B-B14F-4D97-AF65-F5344CB8AC3E}">
        <p14:creationId xmlns:p14="http://schemas.microsoft.com/office/powerpoint/2010/main" val="41342064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15471" y="300288"/>
            <a:ext cx="6191250" cy="540222"/>
          </a:xfrm>
        </p:spPr>
        <p:txBody>
          <a:bodyPr>
            <a:normAutofit/>
          </a:bodyPr>
          <a:lstStyle/>
          <a:p>
            <a:r>
              <a:rPr lang="en-US" sz="3600">
                <a:latin typeface="Arial Black" panose="020B0A04020102020204" pitchFamily="34" charset="0"/>
              </a:rPr>
              <a:t>STAS Reporting Basics</a:t>
            </a:r>
          </a:p>
        </p:txBody>
      </p:sp>
      <p:sp>
        <p:nvSpPr>
          <p:cNvPr id="3" name="Footer Placeholder 2">
            <a:extLst>
              <a:ext uri="{FF2B5EF4-FFF2-40B4-BE49-F238E27FC236}">
                <a16:creationId xmlns:a16="http://schemas.microsoft.com/office/drawing/2014/main" id="{8EF6B1AD-FF60-4B64-B585-A5A1A7DF2DC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grpSp>
        <p:nvGrpSpPr>
          <p:cNvPr id="33" name="Group 32">
            <a:extLst>
              <a:ext uri="{FF2B5EF4-FFF2-40B4-BE49-F238E27FC236}">
                <a16:creationId xmlns:a16="http://schemas.microsoft.com/office/drawing/2014/main" id="{8D1BCD6B-DBFD-C712-653E-3F1ECDFB96DA}"/>
              </a:ext>
              <a:ext uri="{C183D7F6-B498-43B3-948B-1728B52AA6E4}">
                <adec:decorative xmlns:adec="http://schemas.microsoft.com/office/drawing/2017/decorative" val="1"/>
              </a:ext>
            </a:extLst>
          </p:cNvPr>
          <p:cNvGrpSpPr/>
          <p:nvPr/>
        </p:nvGrpSpPr>
        <p:grpSpPr>
          <a:xfrm>
            <a:off x="569903" y="889536"/>
            <a:ext cx="10484148" cy="3681791"/>
            <a:chOff x="569903" y="889536"/>
            <a:chExt cx="10484148" cy="3681791"/>
          </a:xfrm>
        </p:grpSpPr>
        <p:sp>
          <p:nvSpPr>
            <p:cNvPr id="12" name="Rectangle 11">
              <a:extLst>
                <a:ext uri="{FF2B5EF4-FFF2-40B4-BE49-F238E27FC236}">
                  <a16:creationId xmlns:a16="http://schemas.microsoft.com/office/drawing/2014/main" id="{4DC757AC-D71E-4C63-BA70-6389F0CA7C83}"/>
                </a:ext>
              </a:extLst>
            </p:cNvPr>
            <p:cNvSpPr/>
            <p:nvPr/>
          </p:nvSpPr>
          <p:spPr>
            <a:xfrm>
              <a:off x="569903" y="889536"/>
              <a:ext cx="4712311"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prstClr val="black">
                      <a:lumMod val="85000"/>
                      <a:lumOff val="15000"/>
                    </a:prstClr>
                  </a:solidFill>
                  <a:effectLst/>
                  <a:uLnTx/>
                  <a:uFillTx/>
                  <a:latin typeface="Tahoma"/>
                  <a:ea typeface="+mn-ea"/>
                  <a:cs typeface="+mn-cs"/>
                </a:rPr>
                <a:t>What is the reporting period?</a:t>
              </a:r>
            </a:p>
            <a:p>
              <a:pPr marL="0" marR="0" lvl="0" indent="0" algn="l" defTabSz="914400" rtl="0" eaLnBrk="1" fontAlgn="auto" latinLnBrk="0" hangingPunct="1">
                <a:lnSpc>
                  <a:spcPct val="100000"/>
                </a:lnSpc>
                <a:spcBef>
                  <a:spcPct val="20000"/>
                </a:spcBef>
                <a:spcAft>
                  <a:spcPts val="0"/>
                </a:spcAft>
                <a:buClr>
                  <a:prstClr val="black"/>
                </a:buClr>
                <a:buSzPct val="75000"/>
                <a:buFontTx/>
                <a:buNone/>
                <a:tabLst/>
                <a:defRPr/>
              </a:pPr>
              <a:r>
                <a:rPr kumimoji="0" lang="en-US" altLang="en-US" sz="2000" b="0" i="0" u="none" strike="noStrike" kern="1200" cap="none" spc="0" normalizeH="0" baseline="0" noProof="0">
                  <a:ln>
                    <a:noFill/>
                  </a:ln>
                  <a:solidFill>
                    <a:prstClr val="black"/>
                  </a:solidFill>
                  <a:effectLst/>
                  <a:uLnTx/>
                  <a:uFillTx/>
                  <a:latin typeface="Tahoma"/>
                  <a:ea typeface="+mn-ea"/>
                  <a:cs typeface="+mn-cs"/>
                </a:rPr>
                <a:t>From July 1, 2025 – June 30, 2026</a:t>
              </a:r>
            </a:p>
          </p:txBody>
        </p:sp>
        <p:pic>
          <p:nvPicPr>
            <p:cNvPr id="32" name="Picture 31" descr="Square&#10;&#10;Description automatically generated with medium confidence">
              <a:extLst>
                <a:ext uri="{FF2B5EF4-FFF2-40B4-BE49-F238E27FC236}">
                  <a16:creationId xmlns:a16="http://schemas.microsoft.com/office/drawing/2014/main" id="{D4704EEA-8CFE-2BE1-6EE9-E86B78B3D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8337" y="1645613"/>
              <a:ext cx="2925714" cy="2925714"/>
            </a:xfrm>
            <a:prstGeom prst="rect">
              <a:avLst/>
            </a:prstGeom>
            <a:effectLst>
              <a:outerShdw blurRad="63500" algn="ctr" rotWithShape="0">
                <a:prstClr val="black">
                  <a:alpha val="40000"/>
                </a:prstClr>
              </a:outerShdw>
            </a:effectLst>
          </p:spPr>
        </p:pic>
      </p:grpSp>
      <p:grpSp>
        <p:nvGrpSpPr>
          <p:cNvPr id="6" name="Group 5">
            <a:extLst>
              <a:ext uri="{FF2B5EF4-FFF2-40B4-BE49-F238E27FC236}">
                <a16:creationId xmlns:a16="http://schemas.microsoft.com/office/drawing/2014/main" id="{2AC0D7CD-D1F7-DE24-8141-2DAB6F5FD684}"/>
              </a:ext>
              <a:ext uri="{C183D7F6-B498-43B3-948B-1728B52AA6E4}">
                <adec:decorative xmlns:adec="http://schemas.microsoft.com/office/drawing/2017/decorative" val="1"/>
              </a:ext>
            </a:extLst>
          </p:cNvPr>
          <p:cNvGrpSpPr/>
          <p:nvPr/>
        </p:nvGrpSpPr>
        <p:grpSpPr>
          <a:xfrm>
            <a:off x="569902" y="1516845"/>
            <a:ext cx="10560845" cy="3094775"/>
            <a:chOff x="569902" y="1516845"/>
            <a:chExt cx="10560845" cy="3094775"/>
          </a:xfrm>
        </p:grpSpPr>
        <p:sp>
          <p:nvSpPr>
            <p:cNvPr id="10" name="TextBox 9">
              <a:extLst>
                <a:ext uri="{FF2B5EF4-FFF2-40B4-BE49-F238E27FC236}">
                  <a16:creationId xmlns:a16="http://schemas.microsoft.com/office/drawing/2014/main" id="{99717FC4-F44E-4D92-A747-FE4BE4D8000E}"/>
                </a:ext>
              </a:extLst>
            </p:cNvPr>
            <p:cNvSpPr txBox="1"/>
            <p:nvPr/>
          </p:nvSpPr>
          <p:spPr>
            <a:xfrm>
              <a:off x="569902" y="1726254"/>
              <a:ext cx="724245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lumMod val="85000"/>
                      <a:lumOff val="15000"/>
                    </a:prstClr>
                  </a:solidFill>
                  <a:effectLst/>
                  <a:uLnTx/>
                  <a:uFillTx/>
                  <a:latin typeface="Tahoma"/>
                  <a:ea typeface="+mn-ea"/>
                  <a:cs typeface="+mn-cs"/>
                </a:rPr>
                <a:t>STAS records are required for enrollment: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Tahoma"/>
                  <a:ea typeface="+mn-ea"/>
                  <a:cs typeface="+mn-cs"/>
                </a:rPr>
                <a:t>Primary enrolled (10)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Tahoma"/>
                  <a:ea typeface="+mn-ea"/>
                  <a:cs typeface="+mn-cs"/>
                </a:rPr>
                <a:t>Short term enrolled (30)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lumMod val="85000"/>
                    <a:lumOff val="15000"/>
                  </a:prstClr>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lumMod val="85000"/>
                      <a:lumOff val="15000"/>
                    </a:prstClr>
                  </a:solidFill>
                  <a:effectLst/>
                  <a:uLnTx/>
                  <a:uFillTx/>
                  <a:latin typeface="Tahoma"/>
                  <a:ea typeface="+mn-ea"/>
                  <a:cs typeface="+mn-cs"/>
                </a:rPr>
                <a:t>Grade Level: </a:t>
              </a:r>
              <a:r>
                <a:rPr kumimoji="0" lang="en-US" sz="2000" b="0" i="0" u="none" strike="noStrike" kern="1200" cap="none" spc="0" normalizeH="0" baseline="0" noProof="0">
                  <a:ln>
                    <a:noFill/>
                  </a:ln>
                  <a:solidFill>
                    <a:prstClr val="black">
                      <a:lumMod val="85000"/>
                      <a:lumOff val="15000"/>
                    </a:prstClr>
                  </a:solidFill>
                  <a:effectLst/>
                  <a:uLnTx/>
                  <a:uFillTx/>
                  <a:latin typeface="Tahoma"/>
                  <a:ea typeface="+mn-ea"/>
                  <a:cs typeface="+mn-cs"/>
                </a:rPr>
                <a:t>TK-12, who attended at least 1 day during the academic year </a:t>
              </a:r>
            </a:p>
          </p:txBody>
        </p:sp>
        <p:pic>
          <p:nvPicPr>
            <p:cNvPr id="5" name="Picture 4" descr="A group of children raising their hands&#10;&#10;Description automatically generated with medium confidence">
              <a:extLst>
                <a:ext uri="{FF2B5EF4-FFF2-40B4-BE49-F238E27FC236}">
                  <a16:creationId xmlns:a16="http://schemas.microsoft.com/office/drawing/2014/main" id="{CF726C4F-D810-3997-477A-93D36CC080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5972" y="1516845"/>
              <a:ext cx="3094775" cy="3094775"/>
            </a:xfrm>
            <a:prstGeom prst="rect">
              <a:avLst/>
            </a:prstGeom>
            <a:effectLst>
              <a:outerShdw blurRad="63500" sx="99000" sy="99000" algn="ctr" rotWithShape="0">
                <a:prstClr val="black">
                  <a:alpha val="40000"/>
                </a:prstClr>
              </a:outerShdw>
            </a:effectLst>
          </p:spPr>
        </p:pic>
      </p:grpSp>
      <p:grpSp>
        <p:nvGrpSpPr>
          <p:cNvPr id="9" name="Group 8">
            <a:extLst>
              <a:ext uri="{FF2B5EF4-FFF2-40B4-BE49-F238E27FC236}">
                <a16:creationId xmlns:a16="http://schemas.microsoft.com/office/drawing/2014/main" id="{9284BE82-DBE7-FF15-A0DA-C7306E8DEC21}"/>
              </a:ext>
              <a:ext uri="{C183D7F6-B498-43B3-948B-1728B52AA6E4}">
                <adec:decorative xmlns:adec="http://schemas.microsoft.com/office/drawing/2017/decorative" val="1"/>
              </a:ext>
            </a:extLst>
          </p:cNvPr>
          <p:cNvGrpSpPr/>
          <p:nvPr/>
        </p:nvGrpSpPr>
        <p:grpSpPr>
          <a:xfrm>
            <a:off x="569903" y="1543977"/>
            <a:ext cx="10449037" cy="4727400"/>
            <a:chOff x="651783" y="1543977"/>
            <a:chExt cx="10449037" cy="4727400"/>
          </a:xfrm>
        </p:grpSpPr>
        <p:sp>
          <p:nvSpPr>
            <p:cNvPr id="16" name="TextBox 15">
              <a:extLst>
                <a:ext uri="{FF2B5EF4-FFF2-40B4-BE49-F238E27FC236}">
                  <a16:creationId xmlns:a16="http://schemas.microsoft.com/office/drawing/2014/main" id="{2623A45F-2FEB-4E7D-81A2-0D1CF87A4DDB}"/>
                </a:ext>
              </a:extLst>
            </p:cNvPr>
            <p:cNvSpPr txBox="1"/>
            <p:nvPr/>
          </p:nvSpPr>
          <p:spPr>
            <a:xfrm>
              <a:off x="651783" y="4024608"/>
              <a:ext cx="6218698"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lumMod val="85000"/>
                      <a:lumOff val="15000"/>
                    </a:prstClr>
                  </a:solidFill>
                  <a:effectLst/>
                  <a:uLnTx/>
                  <a:uFillTx/>
                  <a:latin typeface="Tahoma"/>
                  <a:ea typeface="+mn-ea"/>
                  <a:cs typeface="+mn-cs"/>
                </a:rPr>
                <a:t>Who may be reported with a Y Exempt Indicator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ahoma"/>
                  <a:ea typeface="+mn-ea"/>
                  <a:cs typeface="+mn-cs"/>
                </a:rPr>
                <a:t>Home Hospital students can be exempted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ahoma"/>
                  <a:ea typeface="+mn-ea"/>
                  <a:cs typeface="+mn-cs"/>
                </a:rPr>
                <a:t>Student only attending college classes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ahoma"/>
                  <a:ea typeface="+mn-ea"/>
                  <a:cs typeface="+mn-cs"/>
                </a:rPr>
                <a:t>Students who come back and have an enrollment to annotate a graduation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ahoma"/>
                  <a:ea typeface="+mn-ea"/>
                  <a:cs typeface="+mn-cs"/>
                </a:rPr>
                <a:t>Adult-age SWDs enrolled in Transition Services</a:t>
              </a:r>
            </a:p>
          </p:txBody>
        </p:sp>
        <p:pic>
          <p:nvPicPr>
            <p:cNvPr id="8" name="Picture 7" descr="A group of people in front of a building&#10;&#10;Description automatically generated with medium confidence">
              <a:extLst>
                <a:ext uri="{FF2B5EF4-FFF2-40B4-BE49-F238E27FC236}">
                  <a16:creationId xmlns:a16="http://schemas.microsoft.com/office/drawing/2014/main" id="{D7C3A009-BDFC-3F94-36C3-FA9C4782BA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6045" y="1543977"/>
              <a:ext cx="3094775" cy="3094775"/>
            </a:xfrm>
            <a:prstGeom prst="rect">
              <a:avLst/>
            </a:prstGeom>
            <a:effectLst>
              <a:outerShdw blurRad="63500" algn="ctr" rotWithShape="0">
                <a:prstClr val="black">
                  <a:alpha val="40000"/>
                </a:prstClr>
              </a:outerShdw>
            </a:effectLst>
          </p:spPr>
        </p:pic>
      </p:grpSp>
      <p:grpSp>
        <p:nvGrpSpPr>
          <p:cNvPr id="17" name="Group 16">
            <a:extLst>
              <a:ext uri="{FF2B5EF4-FFF2-40B4-BE49-F238E27FC236}">
                <a16:creationId xmlns:a16="http://schemas.microsoft.com/office/drawing/2014/main" id="{C554FADC-322F-1C60-7124-B4C22DA7CAF2}"/>
              </a:ext>
              <a:ext uri="{C183D7F6-B498-43B3-948B-1728B52AA6E4}">
                <adec:decorative xmlns:adec="http://schemas.microsoft.com/office/drawing/2017/decorative" val="1"/>
              </a:ext>
            </a:extLst>
          </p:cNvPr>
          <p:cNvGrpSpPr/>
          <p:nvPr/>
        </p:nvGrpSpPr>
        <p:grpSpPr>
          <a:xfrm>
            <a:off x="6828236" y="1505179"/>
            <a:ext cx="4983399" cy="4766198"/>
            <a:chOff x="6857180" y="1324898"/>
            <a:chExt cx="4983399" cy="4766198"/>
          </a:xfrm>
        </p:grpSpPr>
        <p:sp>
          <p:nvSpPr>
            <p:cNvPr id="23" name="Content Placeholder 2">
              <a:extLst>
                <a:ext uri="{FF2B5EF4-FFF2-40B4-BE49-F238E27FC236}">
                  <a16:creationId xmlns:a16="http://schemas.microsoft.com/office/drawing/2014/main" id="{5691C597-A587-403C-81C7-9E402B093151}"/>
                </a:ext>
              </a:extLst>
            </p:cNvPr>
            <p:cNvSpPr txBox="1">
              <a:spLocks/>
            </p:cNvSpPr>
            <p:nvPr/>
          </p:nvSpPr>
          <p:spPr bwMode="auto">
            <a:xfrm>
              <a:off x="6857180" y="4654664"/>
              <a:ext cx="4983399" cy="143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SzPct val="75000"/>
                <a:buChar char="–"/>
                <a:defRPr sz="2400">
                  <a:solidFill>
                    <a:schemeClr val="tx1"/>
                  </a:solidFill>
                  <a:latin typeface="+mn-lt"/>
                </a:defRPr>
              </a:lvl2pPr>
              <a:lvl3pPr marL="1143000" indent="-228600" algn="l" rtl="0" eaLnBrk="1" fontAlgn="base" hangingPunct="1">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eaLnBrk="1" fontAlgn="base" hangingPunct="1">
                <a:spcBef>
                  <a:spcPct val="20000"/>
                </a:spcBef>
                <a:spcAft>
                  <a:spcPct val="0"/>
                </a:spcAft>
                <a:buClr>
                  <a:schemeClr val="tx1"/>
                </a:buClr>
                <a:buSzPct val="80000"/>
                <a:buChar char="–"/>
                <a:defRPr>
                  <a:solidFill>
                    <a:schemeClr val="tx1"/>
                  </a:solidFill>
                  <a:latin typeface="+mn-lt"/>
                </a:defRPr>
              </a:lvl4pPr>
              <a:lvl5pPr marL="20574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5pPr>
              <a:lvl6pPr marL="25146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eaLnBrk="1" fontAlgn="base" hangingPunct="1">
                <a:spcBef>
                  <a:spcPct val="20000"/>
                </a:spcBef>
                <a:spcAft>
                  <a:spcPct val="0"/>
                </a:spcAft>
                <a:buClr>
                  <a:schemeClr val="tx1"/>
                </a:buClr>
                <a:buSzPct val="65000"/>
                <a:buFont typeface="Wingdings" pitchFamily="2" charset="2"/>
                <a:buChar char="l"/>
                <a:defRPr>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
                  <a:prstClr val="black"/>
                </a:buClr>
                <a:buSzPct val="75000"/>
                <a:buFont typeface="Wingdings" pitchFamily="2" charset="2"/>
                <a:buNone/>
                <a:tabLst/>
                <a:defRPr/>
              </a:pPr>
              <a:r>
                <a:rPr kumimoji="0" lang="en-US" altLang="en-US" sz="2000" b="1" i="0" u="none" strike="noStrike" kern="0" cap="none" spc="0" normalizeH="0" baseline="0" noProof="0">
                  <a:ln>
                    <a:noFill/>
                  </a:ln>
                  <a:solidFill>
                    <a:prstClr val="black"/>
                  </a:solidFill>
                  <a:effectLst/>
                  <a:uLnTx/>
                  <a:uFillTx/>
                  <a:latin typeface="Tahoma"/>
                  <a:ea typeface="+mn-ea"/>
                  <a:cs typeface="+mn-cs"/>
                </a:rPr>
                <a:t>What Attendance type is included?</a:t>
              </a:r>
            </a:p>
            <a:p>
              <a:pPr marL="0" marR="0" lvl="0" indent="0" algn="l" defTabSz="914400" rtl="0" eaLnBrk="1" fontAlgn="base" latinLnBrk="0" hangingPunct="1">
                <a:lnSpc>
                  <a:spcPct val="100000"/>
                </a:lnSpc>
                <a:spcBef>
                  <a:spcPct val="20000"/>
                </a:spcBef>
                <a:spcAft>
                  <a:spcPct val="0"/>
                </a:spcAft>
                <a:buClr>
                  <a:prstClr val="black"/>
                </a:buClr>
                <a:buSzPct val="75000"/>
                <a:buFont typeface="Wingdings" pitchFamily="2" charset="2"/>
                <a:buNone/>
                <a:tabLst/>
                <a:defRPr/>
              </a:pPr>
              <a:r>
                <a:rPr kumimoji="0" lang="en-US" altLang="en-US" sz="2000" b="0" i="0" u="none" strike="noStrike" kern="0" cap="none" spc="0" normalizeH="0" baseline="0" noProof="0">
                  <a:ln>
                    <a:noFill/>
                  </a:ln>
                  <a:solidFill>
                    <a:prstClr val="black"/>
                  </a:solidFill>
                  <a:effectLst/>
                  <a:uLnTx/>
                  <a:uFillTx/>
                  <a:latin typeface="Tahoma"/>
                  <a:ea typeface="+mn-ea"/>
                  <a:cs typeface="+mn-cs"/>
                </a:rPr>
                <a:t>Include all students for whom attendance is reported as daily, hourly or project-based/coursework (independent study)</a:t>
              </a:r>
              <a:endParaRPr kumimoji="0" lang="en-US" sz="2000" b="0" i="0" u="none" strike="noStrike" kern="0" cap="none" spc="0" normalizeH="0" baseline="0" noProof="0">
                <a:ln>
                  <a:noFill/>
                </a:ln>
                <a:solidFill>
                  <a:prstClr val="black"/>
                </a:solidFill>
                <a:effectLst/>
                <a:uLnTx/>
                <a:uFillTx/>
                <a:latin typeface="Tahoma"/>
                <a:ea typeface="+mn-ea"/>
                <a:cs typeface="+mn-cs"/>
              </a:endParaRPr>
            </a:p>
          </p:txBody>
        </p:sp>
        <p:pic>
          <p:nvPicPr>
            <p:cNvPr id="15" name="Picture 14" descr="Graphical user interface, application&#10;&#10;Description automatically generated">
              <a:extLst>
                <a:ext uri="{FF2B5EF4-FFF2-40B4-BE49-F238E27FC236}">
                  <a16:creationId xmlns:a16="http://schemas.microsoft.com/office/drawing/2014/main" id="{EB56748F-28C1-FA0A-08DE-1C8F29CA7C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3109" y="1324898"/>
              <a:ext cx="3206582" cy="3206582"/>
            </a:xfrm>
            <a:prstGeom prst="rect">
              <a:avLst/>
            </a:prstGeom>
            <a:effectLst>
              <a:outerShdw blurRad="63500" algn="ctr" rotWithShape="0">
                <a:prstClr val="black">
                  <a:alpha val="40000"/>
                </a:prstClr>
              </a:outerShdw>
            </a:effectLst>
          </p:spPr>
        </p:pic>
      </p:grpSp>
      <p:sp>
        <p:nvSpPr>
          <p:cNvPr id="13" name="TextBox 12">
            <a:extLst>
              <a:ext uri="{FF2B5EF4-FFF2-40B4-BE49-F238E27FC236}">
                <a16:creationId xmlns:a16="http://schemas.microsoft.com/office/drawing/2014/main" id="{E5E36AE4-6BA5-4619-6882-EC1174018769}"/>
              </a:ext>
            </a:extLst>
          </p:cNvPr>
          <p:cNvSpPr txBox="1"/>
          <p:nvPr/>
        </p:nvSpPr>
        <p:spPr>
          <a:xfrm>
            <a:off x="5282214" y="757000"/>
            <a:ext cx="6257617"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Tahoma"/>
                <a:ea typeface="+mn-ea"/>
                <a:cs typeface="+mn-cs"/>
              </a:rPr>
              <a:t>STAS from NPS schools should no longer be submitted.</a:t>
            </a:r>
            <a:endParaRPr kumimoji="0" lang="en-US" sz="2000" b="0" i="0" u="none" strike="noStrike" kern="1200" cap="none" spc="0" normalizeH="0" baseline="0" noProof="0">
              <a:ln>
                <a:noFill/>
              </a:ln>
              <a:solidFill>
                <a:srgbClr val="FF0000"/>
              </a:solidFill>
              <a:effectLst/>
              <a:uLnTx/>
              <a:uFillTx/>
              <a:latin typeface="Tahoma"/>
              <a:ea typeface="+mn-ea"/>
              <a:cs typeface="+mn-cs"/>
            </a:endParaRPr>
          </a:p>
        </p:txBody>
      </p:sp>
      <p:sp>
        <p:nvSpPr>
          <p:cNvPr id="4" name="Slide Number Placeholder 3">
            <a:extLst>
              <a:ext uri="{FF2B5EF4-FFF2-40B4-BE49-F238E27FC236}">
                <a16:creationId xmlns:a16="http://schemas.microsoft.com/office/drawing/2014/main" id="{8A6CDFB3-7199-C942-8F5D-D129EA7C6ADD}"/>
              </a:ext>
            </a:extLst>
          </p:cNvPr>
          <p:cNvSpPr>
            <a:spLocks noGrp="1"/>
          </p:cNvSpPr>
          <p:nvPr>
            <p:ph type="sldNum" sz="quarter" idx="11"/>
          </p:nvPr>
        </p:nvSpPr>
        <p:spPr/>
        <p:txBody>
          <a:bodyPr/>
          <a:lstStyle/>
          <a:p>
            <a:fld id="{4B73C415-D670-4716-A5EC-CC4D52CA2BAC}" type="slidenum">
              <a:rPr lang="en-US" noProof="0" smtClean="0"/>
              <a:pPr/>
              <a:t>42</a:t>
            </a:fld>
            <a:endParaRPr lang="en-US" noProof="0"/>
          </a:p>
        </p:txBody>
      </p:sp>
    </p:spTree>
    <p:extLst>
      <p:ext uri="{BB962C8B-B14F-4D97-AF65-F5344CB8AC3E}">
        <p14:creationId xmlns:p14="http://schemas.microsoft.com/office/powerpoint/2010/main" val="407017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A3984F4-A622-499E-80E0-B19A16EAC285}"/>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sp>
        <p:nvSpPr>
          <p:cNvPr id="5" name="Title 3">
            <a:extLst>
              <a:ext uri="{FF2B5EF4-FFF2-40B4-BE49-F238E27FC236}">
                <a16:creationId xmlns:a16="http://schemas.microsoft.com/office/drawing/2014/main" id="{92EC70C5-3704-4543-A09A-75551E9E579C}"/>
              </a:ext>
            </a:extLst>
          </p:cNvPr>
          <p:cNvSpPr>
            <a:spLocks noGrp="1"/>
          </p:cNvSpPr>
          <p:nvPr>
            <p:ph type="title" idx="4294967295"/>
          </p:nvPr>
        </p:nvSpPr>
        <p:spPr>
          <a:xfrm>
            <a:off x="0" y="215900"/>
            <a:ext cx="3651250" cy="879475"/>
          </a:xfrm>
        </p:spPr>
        <p:txBody>
          <a:bodyPr vert="horz" lIns="91440" tIns="45720" rIns="91440" bIns="45720" rtlCol="0" anchor="ctr">
            <a:normAutofit fontScale="90000"/>
          </a:bodyPr>
          <a:lstStyle/>
          <a:p>
            <a:r>
              <a:rPr lang="en-US" sz="4000">
                <a:latin typeface="Arial Black" panose="020B0A04020102020204" pitchFamily="34" charset="0"/>
              </a:rPr>
              <a:t>STAS</a:t>
            </a:r>
            <a:r>
              <a:rPr lang="en-US">
                <a:latin typeface="Arial Black" panose="020B0A04020102020204" pitchFamily="34" charset="0"/>
              </a:rPr>
              <a:t> </a:t>
            </a:r>
            <a:r>
              <a:rPr lang="en-US" sz="4000">
                <a:latin typeface="Arial Black" panose="020B0A04020102020204" pitchFamily="34" charset="0"/>
              </a:rPr>
              <a:t>Data 101</a:t>
            </a:r>
          </a:p>
        </p:txBody>
      </p:sp>
      <p:sp>
        <p:nvSpPr>
          <p:cNvPr id="3" name="TextBox 2">
            <a:extLst>
              <a:ext uri="{FF2B5EF4-FFF2-40B4-BE49-F238E27FC236}">
                <a16:creationId xmlns:a16="http://schemas.microsoft.com/office/drawing/2014/main" id="{001ADE2A-59CD-4D09-BB60-3B102F0BACEA}"/>
              </a:ext>
            </a:extLst>
          </p:cNvPr>
          <p:cNvSpPr txBox="1"/>
          <p:nvPr/>
        </p:nvSpPr>
        <p:spPr>
          <a:xfrm>
            <a:off x="471055" y="993390"/>
            <a:ext cx="4507345" cy="3785419"/>
          </a:xfrm>
          <a:prstGeom prst="rect">
            <a:avLst/>
          </a:prstGeom>
        </p:spPr>
        <p:txBody>
          <a:bodyPr vert="horz" lIns="91440" tIns="45720" rIns="91440" bIns="45720" rtlCol="0">
            <a:no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Exemptions are records that do not have attendance and absence fields populated</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STAS in school and out of school suspension days are validated against the SINC record</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In-school-suspensions count as attendance days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Out-of-school suspension days are added to absences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Tahoma"/>
                <a:ea typeface="+mn-ea"/>
                <a:cs typeface="+mn-cs"/>
              </a:rPr>
              <a:t>Emergencies and disasters should not count negatively against students, the expected attendance days should be adjusted</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1" i="0" u="none" strike="noStrike" kern="1200" cap="none" spc="0" normalizeH="0" baseline="0" noProof="0">
              <a:ln>
                <a:noFill/>
              </a:ln>
              <a:solidFill>
                <a:prstClr val="black"/>
              </a:solidFill>
              <a:effectLst/>
              <a:uLnTx/>
              <a:uFillTx/>
              <a:latin typeface="Tahoma"/>
              <a:ea typeface="+mn-ea"/>
              <a:cs typeface="+mn-cs"/>
            </a:endParaRPr>
          </a:p>
        </p:txBody>
      </p:sp>
      <p:pic>
        <p:nvPicPr>
          <p:cNvPr id="6" name="Picture 5" descr="A picture class with one chair empty during roll call.">
            <a:extLst>
              <a:ext uri="{FF2B5EF4-FFF2-40B4-BE49-F238E27FC236}">
                <a16:creationId xmlns:a16="http://schemas.microsoft.com/office/drawing/2014/main" id="{7E37D620-B053-4B94-9BDF-AD8E35564BC4}"/>
              </a:ext>
            </a:extLst>
          </p:cNvPr>
          <p:cNvPicPr>
            <a:picLocks noChangeAspect="1"/>
          </p:cNvPicPr>
          <p:nvPr/>
        </p:nvPicPr>
        <p:blipFill rotWithShape="1">
          <a:blip r:embed="rId3"/>
          <a:srcRect r="1428" b="-2"/>
          <a:stretch/>
        </p:blipFill>
        <p:spPr>
          <a:xfrm>
            <a:off x="4978400" y="10"/>
            <a:ext cx="7213600" cy="6336135"/>
          </a:xfrm>
          <a:prstGeom prst="rect">
            <a:avLst/>
          </a:prstGeom>
          <a:effectLst/>
        </p:spPr>
      </p:pic>
      <p:sp>
        <p:nvSpPr>
          <p:cNvPr id="4" name="Slide Number Placeholder 3">
            <a:extLst>
              <a:ext uri="{FF2B5EF4-FFF2-40B4-BE49-F238E27FC236}">
                <a16:creationId xmlns:a16="http://schemas.microsoft.com/office/drawing/2014/main" id="{E6AF73C6-50CD-F56B-6975-6F2B3E051072}"/>
              </a:ext>
            </a:extLst>
          </p:cNvPr>
          <p:cNvSpPr>
            <a:spLocks noGrp="1"/>
          </p:cNvSpPr>
          <p:nvPr>
            <p:ph type="sldNum" sz="quarter" idx="11"/>
          </p:nvPr>
        </p:nvSpPr>
        <p:spPr/>
        <p:txBody>
          <a:bodyPr/>
          <a:lstStyle/>
          <a:p>
            <a:fld id="{4B73C415-D670-4716-A5EC-CC4D52CA2BAC}" type="slidenum">
              <a:rPr lang="en-US" noProof="0" smtClean="0"/>
              <a:pPr/>
              <a:t>43</a:t>
            </a:fld>
            <a:endParaRPr lang="en-US" noProof="0"/>
          </a:p>
        </p:txBody>
      </p:sp>
    </p:spTree>
    <p:extLst>
      <p:ext uri="{BB962C8B-B14F-4D97-AF65-F5344CB8AC3E}">
        <p14:creationId xmlns:p14="http://schemas.microsoft.com/office/powerpoint/2010/main" val="8746826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2FD103D-05B0-D84E-6E37-7933BD1C8C75}"/>
              </a:ext>
            </a:extLst>
          </p:cNvPr>
          <p:cNvSpPr>
            <a:spLocks noGrp="1"/>
          </p:cNvSpPr>
          <p:nvPr>
            <p:ph type="title"/>
          </p:nvPr>
        </p:nvSpPr>
        <p:spPr>
          <a:xfrm>
            <a:off x="426000" y="224088"/>
            <a:ext cx="11340000" cy="432000"/>
          </a:xfrm>
        </p:spPr>
        <p:txBody>
          <a:bodyPr>
            <a:noAutofit/>
          </a:bodyPr>
          <a:lstStyle/>
          <a:p>
            <a:pPr algn="l"/>
            <a:r>
              <a:rPr lang="en-US" sz="3600"/>
              <a:t>STAS Data</a:t>
            </a:r>
          </a:p>
        </p:txBody>
      </p:sp>
      <p:sp>
        <p:nvSpPr>
          <p:cNvPr id="10" name="Footer Placeholder 9">
            <a:extLst>
              <a:ext uri="{FF2B5EF4-FFF2-40B4-BE49-F238E27FC236}">
                <a16:creationId xmlns:a16="http://schemas.microsoft.com/office/drawing/2014/main" id="{6F351A74-8EFF-8993-9131-196CA423FACF}"/>
              </a:ext>
            </a:extLst>
          </p:cNvPr>
          <p:cNvSpPr>
            <a:spLocks noGrp="1"/>
          </p:cNvSpPr>
          <p:nvPr>
            <p:ph type="ftr" sz="quarter" idx="10"/>
          </p:nvPr>
        </p:nvSpPr>
        <p:spPr/>
        <p:txBody>
          <a:bodyPr/>
          <a:lstStyle/>
          <a:p>
            <a:r>
              <a:rPr lang="en-US" noProof="0"/>
              <a:t>EOY 1 Reporting and Certification v1.0 April 21, 2026</a:t>
            </a:r>
          </a:p>
        </p:txBody>
      </p:sp>
      <p:sp>
        <p:nvSpPr>
          <p:cNvPr id="3" name="TextBox 2">
            <a:extLst>
              <a:ext uri="{FF2B5EF4-FFF2-40B4-BE49-F238E27FC236}">
                <a16:creationId xmlns:a16="http://schemas.microsoft.com/office/drawing/2014/main" id="{001ADE2A-59CD-4D09-BB60-3B102F0BACEA}"/>
              </a:ext>
            </a:extLst>
          </p:cNvPr>
          <p:cNvSpPr txBox="1"/>
          <p:nvPr/>
        </p:nvSpPr>
        <p:spPr>
          <a:xfrm>
            <a:off x="409183" y="796654"/>
            <a:ext cx="5686817" cy="4988206"/>
          </a:xfrm>
          <a:prstGeom prst="rect">
            <a:avLst/>
          </a:prstGeom>
        </p:spPr>
        <p:txBody>
          <a:bodyPr vert="horz" lIns="91440" tIns="45720" rIns="91440" bIns="45720" rtlCol="0">
            <a:noAutofit/>
          </a:bodyPr>
          <a:lstStyle/>
          <a:p>
            <a:pPr defTabSz="914446">
              <a:lnSpc>
                <a:spcPct val="90000"/>
              </a:lnSpc>
              <a:spcAft>
                <a:spcPts val="600"/>
              </a:spcAft>
              <a:defRPr/>
            </a:pPr>
            <a:r>
              <a:rPr lang="en-US" b="1">
                <a:solidFill>
                  <a:srgbClr val="3A3F61"/>
                </a:solidFill>
                <a:latin typeface="Tahoma"/>
              </a:rPr>
              <a:t>Data indicators</a:t>
            </a:r>
          </a:p>
          <a:p>
            <a:pPr indent="-228611" defTabSz="914446">
              <a:lnSpc>
                <a:spcPct val="90000"/>
              </a:lnSpc>
              <a:spcAft>
                <a:spcPts val="600"/>
              </a:spcAft>
              <a:buFont typeface="Arial" panose="020B0604020202020204" pitchFamily="34" charset="0"/>
              <a:buChar char="•"/>
              <a:defRPr/>
            </a:pPr>
            <a:r>
              <a:rPr lang="en-US" sz="1600">
                <a:solidFill>
                  <a:srgbClr val="3A3F61"/>
                </a:solidFill>
                <a:latin typeface="Tahoma"/>
              </a:rPr>
              <a:t>Data collection exemption</a:t>
            </a:r>
          </a:p>
          <a:p>
            <a:pPr indent="-228611" defTabSz="914446">
              <a:lnSpc>
                <a:spcPct val="90000"/>
              </a:lnSpc>
              <a:spcAft>
                <a:spcPts val="600"/>
              </a:spcAft>
              <a:buFont typeface="Arial" panose="020B0604020202020204" pitchFamily="34" charset="0"/>
              <a:buChar char="•"/>
              <a:defRPr/>
            </a:pPr>
            <a:r>
              <a:rPr lang="en-US" sz="1600">
                <a:solidFill>
                  <a:srgbClr val="3A3F61"/>
                </a:solidFill>
                <a:latin typeface="Tahoma"/>
              </a:rPr>
              <a:t>Hourly attendance school type</a:t>
            </a:r>
          </a:p>
          <a:p>
            <a:pPr indent="-228611" defTabSz="914446">
              <a:lnSpc>
                <a:spcPct val="90000"/>
              </a:lnSpc>
              <a:spcAft>
                <a:spcPts val="600"/>
              </a:spcAft>
              <a:buFont typeface="Arial" panose="020B0604020202020204" pitchFamily="34" charset="0"/>
              <a:buChar char="•"/>
              <a:defRPr/>
            </a:pPr>
            <a:r>
              <a:rPr lang="en-US" sz="1600">
                <a:solidFill>
                  <a:srgbClr val="3A3F61"/>
                </a:solidFill>
                <a:latin typeface="Tahoma"/>
              </a:rPr>
              <a:t>Period by Period Attendance Method</a:t>
            </a:r>
          </a:p>
          <a:p>
            <a:pPr indent="-228611" defTabSz="914446">
              <a:buFont typeface="Arial" panose="020B0604020202020204" pitchFamily="34" charset="0"/>
              <a:buChar char="•"/>
              <a:defRPr/>
            </a:pPr>
            <a:endParaRPr lang="en-US" b="1">
              <a:solidFill>
                <a:srgbClr val="3A3F61"/>
              </a:solidFill>
              <a:latin typeface="Tahoma"/>
            </a:endParaRPr>
          </a:p>
          <a:p>
            <a:pPr defTabSz="914446">
              <a:lnSpc>
                <a:spcPct val="90000"/>
              </a:lnSpc>
              <a:spcAft>
                <a:spcPts val="600"/>
              </a:spcAft>
              <a:defRPr/>
            </a:pPr>
            <a:r>
              <a:rPr lang="en-US" b="1">
                <a:solidFill>
                  <a:srgbClr val="3A3F61"/>
                </a:solidFill>
                <a:latin typeface="Tahoma"/>
              </a:rPr>
              <a:t>Attendance information</a:t>
            </a:r>
          </a:p>
          <a:p>
            <a:pPr indent="-228611" defTabSz="914446">
              <a:lnSpc>
                <a:spcPct val="90000"/>
              </a:lnSpc>
              <a:spcAft>
                <a:spcPts val="600"/>
              </a:spcAft>
              <a:buFont typeface="Arial" panose="020B0604020202020204" pitchFamily="34" charset="0"/>
              <a:buChar char="•"/>
              <a:defRPr/>
            </a:pPr>
            <a:r>
              <a:rPr lang="en-US" sz="1600">
                <a:solidFill>
                  <a:srgbClr val="3A3F61"/>
                </a:solidFill>
                <a:latin typeface="Tahoma"/>
              </a:rPr>
              <a:t>Expected attendance days</a:t>
            </a:r>
          </a:p>
          <a:p>
            <a:pPr indent="-228611" defTabSz="914446">
              <a:lnSpc>
                <a:spcPct val="90000"/>
              </a:lnSpc>
              <a:spcAft>
                <a:spcPts val="600"/>
              </a:spcAft>
              <a:buFont typeface="Arial" panose="020B0604020202020204" pitchFamily="34" charset="0"/>
              <a:buChar char="•"/>
              <a:defRPr/>
            </a:pPr>
            <a:r>
              <a:rPr lang="en-US" sz="1600">
                <a:solidFill>
                  <a:srgbClr val="3A3F61"/>
                </a:solidFill>
                <a:latin typeface="Tahoma"/>
              </a:rPr>
              <a:t>Days Attended</a:t>
            </a:r>
          </a:p>
          <a:p>
            <a:pPr indent="-228611" defTabSz="914446">
              <a:lnSpc>
                <a:spcPct val="90000"/>
              </a:lnSpc>
              <a:spcAft>
                <a:spcPts val="600"/>
              </a:spcAft>
              <a:buFont typeface="Arial" panose="020B0604020202020204" pitchFamily="34" charset="0"/>
              <a:buChar char="•"/>
              <a:defRPr/>
            </a:pPr>
            <a:r>
              <a:rPr lang="en-US" sz="1600">
                <a:solidFill>
                  <a:srgbClr val="3A3F61"/>
                </a:solidFill>
                <a:latin typeface="Tahoma"/>
              </a:rPr>
              <a:t>Days Attended In School Suspension</a:t>
            </a:r>
          </a:p>
          <a:p>
            <a:pPr indent="-228611" defTabSz="914446">
              <a:lnSpc>
                <a:spcPct val="90000"/>
              </a:lnSpc>
              <a:spcAft>
                <a:spcPts val="600"/>
              </a:spcAft>
              <a:buFont typeface="Arial" panose="020B0604020202020204" pitchFamily="34" charset="0"/>
              <a:buChar char="•"/>
              <a:defRPr/>
            </a:pPr>
            <a:r>
              <a:rPr lang="en-US" sz="1600">
                <a:solidFill>
                  <a:srgbClr val="3A3F61"/>
                </a:solidFill>
                <a:latin typeface="Tahoma"/>
              </a:rPr>
              <a:t>ADA-Generating Independent Study Days</a:t>
            </a:r>
          </a:p>
          <a:p>
            <a:pPr indent="-228611" defTabSz="914446">
              <a:lnSpc>
                <a:spcPct val="90000"/>
              </a:lnSpc>
              <a:spcAft>
                <a:spcPts val="600"/>
              </a:spcAft>
              <a:buFont typeface="Arial" panose="020B0604020202020204" pitchFamily="34" charset="0"/>
              <a:buChar char="•"/>
              <a:defRPr/>
            </a:pPr>
            <a:r>
              <a:rPr lang="en-US" sz="1600">
                <a:solidFill>
                  <a:srgbClr val="3A3F61"/>
                </a:solidFill>
                <a:latin typeface="Tahoma"/>
              </a:rPr>
              <a:t>Attendance Recovery Days</a:t>
            </a:r>
          </a:p>
          <a:p>
            <a:pPr indent="-228611" defTabSz="914446">
              <a:buFont typeface="Arial" panose="020B0604020202020204" pitchFamily="34" charset="0"/>
              <a:buChar char="•"/>
              <a:defRPr/>
            </a:pPr>
            <a:endParaRPr lang="en-US" b="1">
              <a:solidFill>
                <a:srgbClr val="3A3F61"/>
              </a:solidFill>
              <a:latin typeface="Tahoma"/>
            </a:endParaRPr>
          </a:p>
          <a:p>
            <a:pPr defTabSz="914446">
              <a:lnSpc>
                <a:spcPct val="90000"/>
              </a:lnSpc>
              <a:spcAft>
                <a:spcPts val="600"/>
              </a:spcAft>
              <a:defRPr/>
            </a:pPr>
            <a:r>
              <a:rPr lang="en-US" b="1">
                <a:solidFill>
                  <a:srgbClr val="3A3F61"/>
                </a:solidFill>
                <a:latin typeface="Tahoma"/>
              </a:rPr>
              <a:t>Absence information</a:t>
            </a:r>
          </a:p>
          <a:p>
            <a:pPr indent="-228611" defTabSz="914446">
              <a:lnSpc>
                <a:spcPct val="90000"/>
              </a:lnSpc>
              <a:spcAft>
                <a:spcPts val="600"/>
              </a:spcAft>
              <a:buFont typeface="Arial" panose="020B0604020202020204" pitchFamily="34" charset="0"/>
              <a:buChar char="•"/>
              <a:defRPr/>
            </a:pPr>
            <a:r>
              <a:rPr lang="en-US" sz="1600">
                <a:solidFill>
                  <a:srgbClr val="3A3F61"/>
                </a:solidFill>
                <a:latin typeface="Tahoma"/>
              </a:rPr>
              <a:t>Excused</a:t>
            </a:r>
          </a:p>
          <a:p>
            <a:pPr indent="-228611" defTabSz="914446">
              <a:lnSpc>
                <a:spcPct val="90000"/>
              </a:lnSpc>
              <a:spcAft>
                <a:spcPts val="600"/>
              </a:spcAft>
              <a:buFont typeface="Arial" panose="020B0604020202020204" pitchFamily="34" charset="0"/>
              <a:buChar char="•"/>
              <a:defRPr/>
            </a:pPr>
            <a:r>
              <a:rPr lang="en-US" sz="1600">
                <a:solidFill>
                  <a:srgbClr val="3A3F61"/>
                </a:solidFill>
                <a:latin typeface="Tahoma"/>
              </a:rPr>
              <a:t>Unexcused</a:t>
            </a:r>
          </a:p>
          <a:p>
            <a:pPr indent="-228611" defTabSz="914446">
              <a:lnSpc>
                <a:spcPct val="90000"/>
              </a:lnSpc>
              <a:spcAft>
                <a:spcPts val="600"/>
              </a:spcAft>
              <a:buFont typeface="Arial" panose="020B0604020202020204" pitchFamily="34" charset="0"/>
              <a:buChar char="•"/>
              <a:defRPr/>
            </a:pPr>
            <a:r>
              <a:rPr lang="en-US" sz="1600">
                <a:solidFill>
                  <a:srgbClr val="3A3F61"/>
                </a:solidFill>
                <a:latin typeface="Tahoma"/>
              </a:rPr>
              <a:t>Days absent out of school suspension</a:t>
            </a:r>
          </a:p>
          <a:p>
            <a:pPr indent="-228611" defTabSz="914446">
              <a:buFont typeface="Arial" panose="020B0604020202020204" pitchFamily="34" charset="0"/>
              <a:buChar char="•"/>
              <a:defRPr/>
            </a:pPr>
            <a:r>
              <a:rPr lang="en-US" sz="1600">
                <a:solidFill>
                  <a:srgbClr val="3A3F61"/>
                </a:solidFill>
                <a:latin typeface="Tahoma"/>
              </a:rPr>
              <a:t>Non-ADA Generating Independent Study Days</a:t>
            </a:r>
            <a:endParaRPr lang="en-US" sz="800">
              <a:solidFill>
                <a:srgbClr val="3A3F61"/>
              </a:solidFill>
              <a:latin typeface="Tahoma"/>
            </a:endParaRPr>
          </a:p>
          <a:p>
            <a:pPr indent="-228611" defTabSz="914446">
              <a:lnSpc>
                <a:spcPct val="90000"/>
              </a:lnSpc>
              <a:spcAft>
                <a:spcPts val="600"/>
              </a:spcAft>
              <a:buFont typeface="Arial" panose="020B0604020202020204" pitchFamily="34" charset="0"/>
              <a:buChar char="•"/>
              <a:defRPr/>
            </a:pPr>
            <a:endParaRPr lang="en-US" sz="800">
              <a:solidFill>
                <a:srgbClr val="3A3F61"/>
              </a:solidFill>
              <a:latin typeface="Tahoma"/>
            </a:endParaRPr>
          </a:p>
          <a:p>
            <a:pPr defTabSz="914446">
              <a:lnSpc>
                <a:spcPct val="90000"/>
              </a:lnSpc>
              <a:spcAft>
                <a:spcPts val="600"/>
              </a:spcAft>
              <a:defRPr/>
            </a:pPr>
            <a:r>
              <a:rPr lang="en-US" sz="1600" b="1">
                <a:solidFill>
                  <a:srgbClr val="3A3F61"/>
                </a:solidFill>
                <a:latin typeface="Tahoma"/>
              </a:rPr>
              <a:t>Attendance Recovery Days</a:t>
            </a:r>
          </a:p>
          <a:p>
            <a:pPr marL="285764" indent="-228611" defTabSz="914446">
              <a:lnSpc>
                <a:spcPct val="90000"/>
              </a:lnSpc>
              <a:spcAft>
                <a:spcPts val="600"/>
              </a:spcAft>
              <a:buFont typeface="Arial" panose="020B0604020202020204" pitchFamily="34" charset="0"/>
              <a:buChar char="•"/>
              <a:defRPr/>
            </a:pPr>
            <a:endParaRPr lang="en-US">
              <a:solidFill>
                <a:srgbClr val="3A3F61"/>
              </a:solidFill>
              <a:latin typeface="Tahoma"/>
            </a:endParaRPr>
          </a:p>
        </p:txBody>
      </p:sp>
      <p:pic>
        <p:nvPicPr>
          <p:cNvPr id="6" name="Picture 5">
            <a:extLst>
              <a:ext uri="{FF2B5EF4-FFF2-40B4-BE49-F238E27FC236}">
                <a16:creationId xmlns:a16="http://schemas.microsoft.com/office/drawing/2014/main" id="{7E37D620-B053-4B94-9BDF-AD8E35564BC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096000" y="440088"/>
            <a:ext cx="4936870" cy="5855703"/>
          </a:xfrm>
          <a:prstGeom prst="rect">
            <a:avLst/>
          </a:prstGeom>
          <a:effectLst>
            <a:outerShdw blurRad="63500" algn="ctr" rotWithShape="0">
              <a:prstClr val="black">
                <a:alpha val="40000"/>
              </a:prstClr>
            </a:outerShdw>
          </a:effectLst>
        </p:spPr>
      </p:pic>
      <p:sp>
        <p:nvSpPr>
          <p:cNvPr id="5" name="TextBox 4">
            <a:extLst>
              <a:ext uri="{FF2B5EF4-FFF2-40B4-BE49-F238E27FC236}">
                <a16:creationId xmlns:a16="http://schemas.microsoft.com/office/drawing/2014/main" id="{055CD15B-C3CB-AEA3-582D-BAB0ADBE4AE8}"/>
              </a:ext>
            </a:extLst>
          </p:cNvPr>
          <p:cNvSpPr txBox="1"/>
          <p:nvPr/>
        </p:nvSpPr>
        <p:spPr>
          <a:xfrm>
            <a:off x="8675931" y="5205327"/>
            <a:ext cx="863996" cy="369332"/>
          </a:xfrm>
          <a:prstGeom prst="rect">
            <a:avLst/>
          </a:prstGeom>
          <a:noFill/>
        </p:spPr>
        <p:txBody>
          <a:bodyPr wrap="square" rtlCol="0">
            <a:spAutoFit/>
          </a:bodyPr>
          <a:lstStyle/>
          <a:p>
            <a:r>
              <a:rPr lang="en-US" b="1">
                <a:solidFill>
                  <a:srgbClr val="00B050"/>
                </a:solidFill>
              </a:rPr>
              <a:t>NEW!</a:t>
            </a:r>
          </a:p>
        </p:txBody>
      </p:sp>
      <p:sp>
        <p:nvSpPr>
          <p:cNvPr id="2" name="Slide Number Placeholder 1">
            <a:extLst>
              <a:ext uri="{FF2B5EF4-FFF2-40B4-BE49-F238E27FC236}">
                <a16:creationId xmlns:a16="http://schemas.microsoft.com/office/drawing/2014/main" id="{76486B32-DC5A-DE31-BC6B-1A2DDB5E98D5}"/>
              </a:ext>
            </a:extLst>
          </p:cNvPr>
          <p:cNvSpPr>
            <a:spLocks noGrp="1"/>
          </p:cNvSpPr>
          <p:nvPr>
            <p:ph type="sldNum" sz="quarter" idx="11"/>
          </p:nvPr>
        </p:nvSpPr>
        <p:spPr/>
        <p:txBody>
          <a:bodyPr/>
          <a:lstStyle/>
          <a:p>
            <a:fld id="{4B73C415-D670-4716-A5EC-CC4D52CA2BAC}" type="slidenum">
              <a:rPr lang="en-US" noProof="0" smtClean="0"/>
              <a:pPr/>
              <a:t>44</a:t>
            </a:fld>
            <a:endParaRPr lang="en-US" noProof="0"/>
          </a:p>
        </p:txBody>
      </p:sp>
    </p:spTree>
    <p:extLst>
      <p:ext uri="{BB962C8B-B14F-4D97-AF65-F5344CB8AC3E}">
        <p14:creationId xmlns:p14="http://schemas.microsoft.com/office/powerpoint/2010/main" val="41978227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9AF92A0-E00A-4777-8C6D-263AFA29343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sp>
        <p:nvSpPr>
          <p:cNvPr id="6" name="Title 3">
            <a:extLst>
              <a:ext uri="{FF2B5EF4-FFF2-40B4-BE49-F238E27FC236}">
                <a16:creationId xmlns:a16="http://schemas.microsoft.com/office/drawing/2014/main" id="{9BB6DCBE-B929-4853-A69A-E5D5D0B9FF35}"/>
              </a:ext>
            </a:extLst>
          </p:cNvPr>
          <p:cNvSpPr txBox="1">
            <a:spLocks noGrp="1"/>
          </p:cNvSpPr>
          <p:nvPr>
            <p:ph type="title" idx="4294967295"/>
          </p:nvPr>
        </p:nvSpPr>
        <p:spPr>
          <a:xfrm>
            <a:off x="0" y="339725"/>
            <a:ext cx="6143625" cy="8794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2500"/>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150" normalizeH="0" baseline="0" noProof="0">
                <a:ln>
                  <a:noFill/>
                </a:ln>
                <a:solidFill>
                  <a:schemeClr val="tx1">
                    <a:lumMod val="75000"/>
                    <a:lumOff val="25000"/>
                  </a:schemeClr>
                </a:solidFill>
                <a:effectLst/>
                <a:uLnTx/>
                <a:uFillTx/>
                <a:latin typeface="Arial Black" panose="020B0A04020102020204" pitchFamily="34" charset="0"/>
                <a:ea typeface="+mj-ea"/>
                <a:cs typeface="+mj-cs"/>
              </a:rPr>
              <a:t>Independent Study Days</a:t>
            </a:r>
          </a:p>
        </p:txBody>
      </p:sp>
      <p:graphicFrame>
        <p:nvGraphicFramePr>
          <p:cNvPr id="4" name="Table 3">
            <a:extLst>
              <a:ext uri="{FF2B5EF4-FFF2-40B4-BE49-F238E27FC236}">
                <a16:creationId xmlns:a16="http://schemas.microsoft.com/office/drawing/2014/main" id="{591449AA-1002-4CF0-A9D4-53E109DF4EB9}"/>
              </a:ext>
            </a:extLst>
          </p:cNvPr>
          <p:cNvGraphicFramePr>
            <a:graphicFrameLocks noGrp="1"/>
          </p:cNvGraphicFramePr>
          <p:nvPr/>
        </p:nvGraphicFramePr>
        <p:xfrm>
          <a:off x="768534" y="1907376"/>
          <a:ext cx="10382250" cy="3769694"/>
        </p:xfrm>
        <a:graphic>
          <a:graphicData uri="http://schemas.openxmlformats.org/drawingml/2006/table">
            <a:tbl>
              <a:tblPr firstRow="1"/>
              <a:tblGrid>
                <a:gridCol w="1409700">
                  <a:extLst>
                    <a:ext uri="{9D8B030D-6E8A-4147-A177-3AD203B41FA5}">
                      <a16:colId xmlns:a16="http://schemas.microsoft.com/office/drawing/2014/main" val="4109412571"/>
                    </a:ext>
                  </a:extLst>
                </a:gridCol>
                <a:gridCol w="2771775">
                  <a:extLst>
                    <a:ext uri="{9D8B030D-6E8A-4147-A177-3AD203B41FA5}">
                      <a16:colId xmlns:a16="http://schemas.microsoft.com/office/drawing/2014/main" val="2299564100"/>
                    </a:ext>
                  </a:extLst>
                </a:gridCol>
                <a:gridCol w="6200775">
                  <a:extLst>
                    <a:ext uri="{9D8B030D-6E8A-4147-A177-3AD203B41FA5}">
                      <a16:colId xmlns:a16="http://schemas.microsoft.com/office/drawing/2014/main" val="430584732"/>
                    </a:ext>
                  </a:extLst>
                </a:gridCol>
              </a:tblGrid>
              <a:tr h="677752">
                <a:tc>
                  <a:txBody>
                    <a:bodyPr/>
                    <a:lstStyle/>
                    <a:p>
                      <a:pPr algn="ctr" fontAlgn="base"/>
                      <a:r>
                        <a:rPr lang="en-US" b="1" i="0">
                          <a:solidFill>
                            <a:schemeClr val="tx1"/>
                          </a:solidFill>
                          <a:effectLst/>
                        </a:rPr>
                        <a:t>Field #</a:t>
                      </a:r>
                    </a:p>
                  </a:txBody>
                  <a:tcPr anchor="ctr">
                    <a:lnL w="10478" cap="flat" cmpd="sng" algn="ctr">
                      <a:solidFill>
                        <a:srgbClr val="000000"/>
                      </a:solidFill>
                      <a:prstDash val="solid"/>
                      <a:round/>
                      <a:headEnd type="none" w="med" len="med"/>
                      <a:tailEnd type="none" w="med" len="med"/>
                    </a:lnL>
                    <a:lnR w="10478" cap="flat" cmpd="sng" algn="ctr">
                      <a:solidFill>
                        <a:srgbClr val="000000"/>
                      </a:solidFill>
                      <a:prstDash val="solid"/>
                      <a:round/>
                      <a:headEnd type="none" w="med" len="med"/>
                      <a:tailEnd type="none" w="med" len="med"/>
                    </a:lnR>
                    <a:lnT w="10478" cap="flat" cmpd="sng" algn="ctr">
                      <a:solidFill>
                        <a:srgbClr val="000000"/>
                      </a:solidFill>
                      <a:prstDash val="solid"/>
                      <a:round/>
                      <a:headEnd type="none" w="med" len="med"/>
                      <a:tailEnd type="none" w="med" len="med"/>
                    </a:lnT>
                    <a:lnB w="10478"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base"/>
                      <a:r>
                        <a:rPr lang="en-US" b="1" i="0">
                          <a:solidFill>
                            <a:schemeClr val="tx1"/>
                          </a:solidFill>
                          <a:effectLst/>
                        </a:rPr>
                        <a:t>Field Name</a:t>
                      </a:r>
                    </a:p>
                  </a:txBody>
                  <a:tcPr anchor="ctr">
                    <a:lnL w="10478" cap="flat" cmpd="sng" algn="ctr">
                      <a:solidFill>
                        <a:srgbClr val="000000"/>
                      </a:solidFill>
                      <a:prstDash val="solid"/>
                      <a:round/>
                      <a:headEnd type="none" w="med" len="med"/>
                      <a:tailEnd type="none" w="med" len="med"/>
                    </a:lnL>
                    <a:lnR w="10478" cap="flat" cmpd="sng" algn="ctr">
                      <a:solidFill>
                        <a:srgbClr val="000000"/>
                      </a:solidFill>
                      <a:prstDash val="solid"/>
                      <a:round/>
                      <a:headEnd type="none" w="med" len="med"/>
                      <a:tailEnd type="none" w="med" len="med"/>
                    </a:lnR>
                    <a:lnT w="10478" cap="flat" cmpd="sng" algn="ctr">
                      <a:solidFill>
                        <a:srgbClr val="000000"/>
                      </a:solidFill>
                      <a:prstDash val="solid"/>
                      <a:round/>
                      <a:headEnd type="none" w="med" len="med"/>
                      <a:tailEnd type="none" w="med" len="med"/>
                    </a:lnT>
                    <a:lnB w="10478"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l" fontAlgn="base"/>
                      <a:r>
                        <a:rPr lang="en-US" b="1" i="0">
                          <a:solidFill>
                            <a:schemeClr val="tx1"/>
                          </a:solidFill>
                          <a:effectLst/>
                        </a:rPr>
                        <a:t>Description</a:t>
                      </a:r>
                    </a:p>
                  </a:txBody>
                  <a:tcPr anchor="ctr">
                    <a:lnL w="10478" cap="flat" cmpd="sng" algn="ctr">
                      <a:solidFill>
                        <a:srgbClr val="000000"/>
                      </a:solidFill>
                      <a:prstDash val="solid"/>
                      <a:round/>
                      <a:headEnd type="none" w="med" len="med"/>
                      <a:tailEnd type="none" w="med" len="med"/>
                    </a:lnL>
                    <a:lnR w="10478" cap="flat" cmpd="sng" algn="ctr">
                      <a:solidFill>
                        <a:srgbClr val="000000"/>
                      </a:solidFill>
                      <a:prstDash val="solid"/>
                      <a:round/>
                      <a:headEnd type="none" w="med" len="med"/>
                      <a:tailEnd type="none" w="med" len="med"/>
                    </a:lnR>
                    <a:lnT w="10478" cap="flat" cmpd="sng" algn="ctr">
                      <a:solidFill>
                        <a:srgbClr val="000000"/>
                      </a:solidFill>
                      <a:prstDash val="solid"/>
                      <a:round/>
                      <a:headEnd type="none" w="med" len="med"/>
                      <a:tailEnd type="none" w="med" len="med"/>
                    </a:lnT>
                    <a:lnB w="10478"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95492097"/>
                  </a:ext>
                </a:extLst>
              </a:tr>
              <a:tr h="1530740">
                <a:tc>
                  <a:txBody>
                    <a:bodyPr/>
                    <a:lstStyle/>
                    <a:p>
                      <a:pPr algn="ctr" fontAlgn="base"/>
                      <a:r>
                        <a:rPr lang="en-US" sz="1600" b="0" i="0">
                          <a:solidFill>
                            <a:srgbClr val="000000"/>
                          </a:solidFill>
                          <a:effectLst/>
                          <a:latin typeface="Tahoma" panose="020B0604030504040204" pitchFamily="34" charset="0"/>
                        </a:rPr>
                        <a:t>13.21</a:t>
                      </a:r>
                      <a:r>
                        <a:rPr lang="en-US" sz="1600" b="1" i="0">
                          <a:solidFill>
                            <a:srgbClr val="FFFFFF"/>
                          </a:solidFill>
                          <a:effectLst/>
                          <a:latin typeface="Tahoma" panose="020B0604030504040204" pitchFamily="34" charset="0"/>
                        </a:rPr>
                        <a:t>​</a:t>
                      </a:r>
                      <a:endParaRPr lang="en-US" b="1" i="0">
                        <a:solidFill>
                          <a:srgbClr val="FFFFFF"/>
                        </a:solidFill>
                        <a:effectLst/>
                      </a:endParaRPr>
                    </a:p>
                  </a:txBody>
                  <a:tcPr anchor="ctr">
                    <a:lnL w="10478" cap="flat" cmpd="sng" algn="ctr">
                      <a:solidFill>
                        <a:srgbClr val="000000"/>
                      </a:solidFill>
                      <a:prstDash val="solid"/>
                      <a:round/>
                      <a:headEnd type="none" w="med" len="med"/>
                      <a:tailEnd type="none" w="med" len="med"/>
                    </a:lnL>
                    <a:lnR w="10478" cap="flat" cmpd="sng" algn="ctr">
                      <a:solidFill>
                        <a:srgbClr val="000000"/>
                      </a:solidFill>
                      <a:prstDash val="solid"/>
                      <a:round/>
                      <a:headEnd type="none" w="med" len="med"/>
                      <a:tailEnd type="none" w="med" len="med"/>
                    </a:lnR>
                    <a:lnT w="10478" cap="flat" cmpd="sng" algn="ctr">
                      <a:solidFill>
                        <a:srgbClr val="000000"/>
                      </a:solidFill>
                      <a:prstDash val="solid"/>
                      <a:round/>
                      <a:headEnd type="none" w="med" len="med"/>
                      <a:tailEnd type="none" w="med" len="med"/>
                    </a:lnT>
                    <a:lnB w="10478" cap="flat" cmpd="sng" algn="ctr">
                      <a:solidFill>
                        <a:srgbClr val="000000"/>
                      </a:solidFill>
                      <a:prstDash val="solid"/>
                      <a:round/>
                      <a:headEnd type="none" w="med" len="med"/>
                      <a:tailEnd type="none" w="med" len="med"/>
                    </a:lnB>
                    <a:solidFill>
                      <a:srgbClr val="FFFFFF"/>
                    </a:solidFill>
                  </a:tcPr>
                </a:tc>
                <a:tc>
                  <a:txBody>
                    <a:bodyPr/>
                    <a:lstStyle/>
                    <a:p>
                      <a:pPr algn="l" fontAlgn="base"/>
                      <a:r>
                        <a:rPr lang="en-US" sz="1600" b="0" i="0">
                          <a:solidFill>
                            <a:srgbClr val="000000"/>
                          </a:solidFill>
                          <a:effectLst/>
                          <a:latin typeface="Tahoma" panose="020B0604030504040204" pitchFamily="34" charset="0"/>
                        </a:rPr>
                        <a:t>Non-ADA-Generating Independent Study Days</a:t>
                      </a:r>
                      <a:r>
                        <a:rPr lang="en-US" sz="1600" b="1" i="0">
                          <a:solidFill>
                            <a:srgbClr val="FFFFFF"/>
                          </a:solidFill>
                          <a:effectLst/>
                          <a:latin typeface="Tahoma" panose="020B0604030504040204" pitchFamily="34" charset="0"/>
                        </a:rPr>
                        <a:t>​</a:t>
                      </a:r>
                      <a:endParaRPr lang="en-US" b="1" i="0">
                        <a:solidFill>
                          <a:srgbClr val="FFFFFF"/>
                        </a:solidFill>
                        <a:effectLst/>
                      </a:endParaRPr>
                    </a:p>
                  </a:txBody>
                  <a:tcPr anchor="ctr">
                    <a:lnL w="10478" cap="flat" cmpd="sng" algn="ctr">
                      <a:solidFill>
                        <a:srgbClr val="000000"/>
                      </a:solidFill>
                      <a:prstDash val="solid"/>
                      <a:round/>
                      <a:headEnd type="none" w="med" len="med"/>
                      <a:tailEnd type="none" w="med" len="med"/>
                    </a:lnL>
                    <a:lnR w="10478" cap="flat" cmpd="sng" algn="ctr">
                      <a:solidFill>
                        <a:srgbClr val="000000"/>
                      </a:solidFill>
                      <a:prstDash val="solid"/>
                      <a:round/>
                      <a:headEnd type="none" w="med" len="med"/>
                      <a:tailEnd type="none" w="med" len="med"/>
                    </a:lnR>
                    <a:lnT w="10478" cap="flat" cmpd="sng" algn="ctr">
                      <a:solidFill>
                        <a:srgbClr val="000000"/>
                      </a:solidFill>
                      <a:prstDash val="solid"/>
                      <a:round/>
                      <a:headEnd type="none" w="med" len="med"/>
                      <a:tailEnd type="none" w="med" len="med"/>
                    </a:lnT>
                    <a:lnB w="10478" cap="flat" cmpd="sng" algn="ctr">
                      <a:solidFill>
                        <a:srgbClr val="000000"/>
                      </a:solidFill>
                      <a:prstDash val="solid"/>
                      <a:round/>
                      <a:headEnd type="none" w="med" len="med"/>
                      <a:tailEnd type="none" w="med" len="med"/>
                    </a:lnB>
                    <a:solidFill>
                      <a:srgbClr val="FFFFFF"/>
                    </a:solidFill>
                  </a:tcPr>
                </a:tc>
                <a:tc>
                  <a:txBody>
                    <a:bodyPr/>
                    <a:lstStyle/>
                    <a:p>
                      <a:pPr algn="l" fontAlgn="base"/>
                      <a:r>
                        <a:rPr lang="en-US" sz="1600" b="0" i="0">
                          <a:solidFill>
                            <a:srgbClr val="000000"/>
                          </a:solidFill>
                          <a:effectLst/>
                          <a:latin typeface="Tahoma" panose="020B0604030504040204" pitchFamily="34" charset="0"/>
                        </a:rPr>
                        <a:t>Total number of days the student did not satisfy statutory and regulatory requirements necessary to generate a day of attendance for either traditional (Education Code Section 51747.5) or course-based (Education Code Section 51749.5) independent study.</a:t>
                      </a:r>
                      <a:r>
                        <a:rPr lang="en-US" sz="1600" b="1" i="0">
                          <a:solidFill>
                            <a:srgbClr val="FFFFFF"/>
                          </a:solidFill>
                          <a:effectLst/>
                          <a:latin typeface="Tahoma" panose="020B0604030504040204" pitchFamily="34" charset="0"/>
                        </a:rPr>
                        <a:t>​</a:t>
                      </a:r>
                      <a:endParaRPr lang="en-US" b="1" i="0">
                        <a:solidFill>
                          <a:srgbClr val="FFFFFF"/>
                        </a:solidFill>
                        <a:effectLst/>
                      </a:endParaRPr>
                    </a:p>
                  </a:txBody>
                  <a:tcPr anchor="ctr">
                    <a:lnL w="10478" cap="flat" cmpd="sng" algn="ctr">
                      <a:solidFill>
                        <a:srgbClr val="000000"/>
                      </a:solidFill>
                      <a:prstDash val="solid"/>
                      <a:round/>
                      <a:headEnd type="none" w="med" len="med"/>
                      <a:tailEnd type="none" w="med" len="med"/>
                    </a:lnL>
                    <a:lnR w="10478" cap="flat" cmpd="sng" algn="ctr">
                      <a:solidFill>
                        <a:srgbClr val="000000"/>
                      </a:solidFill>
                      <a:prstDash val="solid"/>
                      <a:round/>
                      <a:headEnd type="none" w="med" len="med"/>
                      <a:tailEnd type="none" w="med" len="med"/>
                    </a:lnR>
                    <a:lnT w="10478" cap="flat" cmpd="sng" algn="ctr">
                      <a:solidFill>
                        <a:srgbClr val="000000"/>
                      </a:solidFill>
                      <a:prstDash val="solid"/>
                      <a:round/>
                      <a:headEnd type="none" w="med" len="med"/>
                      <a:tailEnd type="none" w="med" len="med"/>
                    </a:lnT>
                    <a:lnB w="10478"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79065749"/>
                  </a:ext>
                </a:extLst>
              </a:tr>
              <a:tr h="1561202">
                <a:tc>
                  <a:txBody>
                    <a:bodyPr/>
                    <a:lstStyle/>
                    <a:p>
                      <a:pPr algn="ctr" fontAlgn="base"/>
                      <a:r>
                        <a:rPr lang="en-US" sz="1600" b="0" i="0">
                          <a:solidFill>
                            <a:srgbClr val="000000"/>
                          </a:solidFill>
                          <a:effectLst/>
                          <a:latin typeface="Tahoma" panose="020B0604030504040204" pitchFamily="34" charset="0"/>
                        </a:rPr>
                        <a:t>13.22</a:t>
                      </a:r>
                      <a:r>
                        <a:rPr lang="en-US" sz="1600" b="1" i="0">
                          <a:solidFill>
                            <a:srgbClr val="FFFFFF"/>
                          </a:solidFill>
                          <a:effectLst/>
                          <a:latin typeface="Tahoma" panose="020B0604030504040204" pitchFamily="34" charset="0"/>
                        </a:rPr>
                        <a:t>​</a:t>
                      </a:r>
                      <a:endParaRPr lang="en-US" b="1" i="0">
                        <a:solidFill>
                          <a:srgbClr val="FFFFFF"/>
                        </a:solidFill>
                        <a:effectLst/>
                      </a:endParaRPr>
                    </a:p>
                  </a:txBody>
                  <a:tcPr anchor="ctr">
                    <a:lnL w="10478" cap="flat" cmpd="sng" algn="ctr">
                      <a:solidFill>
                        <a:srgbClr val="000000"/>
                      </a:solidFill>
                      <a:prstDash val="solid"/>
                      <a:round/>
                      <a:headEnd type="none" w="med" len="med"/>
                      <a:tailEnd type="none" w="med" len="med"/>
                    </a:lnL>
                    <a:lnR w="10478" cap="flat" cmpd="sng" algn="ctr">
                      <a:solidFill>
                        <a:srgbClr val="000000"/>
                      </a:solidFill>
                      <a:prstDash val="solid"/>
                      <a:round/>
                      <a:headEnd type="none" w="med" len="med"/>
                      <a:tailEnd type="none" w="med" len="med"/>
                    </a:lnR>
                    <a:lnT w="10478" cap="flat" cmpd="sng" algn="ctr">
                      <a:solidFill>
                        <a:srgbClr val="000000"/>
                      </a:solidFill>
                      <a:prstDash val="solid"/>
                      <a:round/>
                      <a:headEnd type="none" w="med" len="med"/>
                      <a:tailEnd type="none" w="med" len="med"/>
                    </a:lnT>
                    <a:lnB w="10478" cap="flat" cmpd="sng" algn="ctr">
                      <a:solidFill>
                        <a:srgbClr val="000000"/>
                      </a:solidFill>
                      <a:prstDash val="solid"/>
                      <a:round/>
                      <a:headEnd type="none" w="med" len="med"/>
                      <a:tailEnd type="none" w="med" len="med"/>
                    </a:lnB>
                    <a:solidFill>
                      <a:srgbClr val="FFFFFF"/>
                    </a:solidFill>
                  </a:tcPr>
                </a:tc>
                <a:tc>
                  <a:txBody>
                    <a:bodyPr/>
                    <a:lstStyle/>
                    <a:p>
                      <a:pPr algn="l" fontAlgn="base"/>
                      <a:r>
                        <a:rPr lang="en-US" sz="1600" b="0" i="0">
                          <a:solidFill>
                            <a:srgbClr val="000000"/>
                          </a:solidFill>
                          <a:effectLst/>
                          <a:latin typeface="Tahoma" panose="020B0604030504040204" pitchFamily="34" charset="0"/>
                        </a:rPr>
                        <a:t>ADA-Generating Independent Study Days</a:t>
                      </a:r>
                      <a:r>
                        <a:rPr lang="en-US" sz="1600" b="1" i="0">
                          <a:solidFill>
                            <a:srgbClr val="FFFFFF"/>
                          </a:solidFill>
                          <a:effectLst/>
                          <a:latin typeface="Tahoma" panose="020B0604030504040204" pitchFamily="34" charset="0"/>
                        </a:rPr>
                        <a:t>​</a:t>
                      </a:r>
                      <a:endParaRPr lang="en-US" b="1" i="0">
                        <a:solidFill>
                          <a:srgbClr val="FFFFFF"/>
                        </a:solidFill>
                        <a:effectLst/>
                      </a:endParaRPr>
                    </a:p>
                  </a:txBody>
                  <a:tcPr anchor="ctr">
                    <a:lnL w="10478" cap="flat" cmpd="sng" algn="ctr">
                      <a:solidFill>
                        <a:srgbClr val="000000"/>
                      </a:solidFill>
                      <a:prstDash val="solid"/>
                      <a:round/>
                      <a:headEnd type="none" w="med" len="med"/>
                      <a:tailEnd type="none" w="med" len="med"/>
                    </a:lnL>
                    <a:lnR w="10478" cap="flat" cmpd="sng" algn="ctr">
                      <a:solidFill>
                        <a:srgbClr val="000000"/>
                      </a:solidFill>
                      <a:prstDash val="solid"/>
                      <a:round/>
                      <a:headEnd type="none" w="med" len="med"/>
                      <a:tailEnd type="none" w="med" len="med"/>
                    </a:lnR>
                    <a:lnT w="10478" cap="flat" cmpd="sng" algn="ctr">
                      <a:solidFill>
                        <a:srgbClr val="000000"/>
                      </a:solidFill>
                      <a:prstDash val="solid"/>
                      <a:round/>
                      <a:headEnd type="none" w="med" len="med"/>
                      <a:tailEnd type="none" w="med" len="med"/>
                    </a:lnT>
                    <a:lnB w="10478" cap="flat" cmpd="sng" algn="ctr">
                      <a:solidFill>
                        <a:srgbClr val="000000"/>
                      </a:solidFill>
                      <a:prstDash val="solid"/>
                      <a:round/>
                      <a:headEnd type="none" w="med" len="med"/>
                      <a:tailEnd type="none" w="med" len="med"/>
                    </a:lnB>
                    <a:solidFill>
                      <a:srgbClr val="FFFFFF"/>
                    </a:solidFill>
                  </a:tcPr>
                </a:tc>
                <a:tc>
                  <a:txBody>
                    <a:bodyPr/>
                    <a:lstStyle/>
                    <a:p>
                      <a:pPr algn="l" fontAlgn="base"/>
                      <a:r>
                        <a:rPr lang="en-US" sz="1600" b="0" i="0">
                          <a:solidFill>
                            <a:srgbClr val="000000"/>
                          </a:solidFill>
                          <a:effectLst/>
                          <a:latin typeface="Tahoma" panose="020B0604030504040204" pitchFamily="34" charset="0"/>
                        </a:rPr>
                        <a:t>Total number of days the student satisfied statutory and regulatory requirements necessary to generate a day of attendance for either traditional (Education Code Section 51747.5) or course-based (Education Code Section 51749.5) independent study.</a:t>
                      </a:r>
                      <a:r>
                        <a:rPr lang="en-US" sz="1600" b="1" i="0">
                          <a:solidFill>
                            <a:srgbClr val="FFFFFF"/>
                          </a:solidFill>
                          <a:effectLst/>
                          <a:latin typeface="Tahoma" panose="020B0604030504040204" pitchFamily="34" charset="0"/>
                        </a:rPr>
                        <a:t>​</a:t>
                      </a:r>
                      <a:endParaRPr lang="en-US" b="1" i="0">
                        <a:solidFill>
                          <a:srgbClr val="FFFFFF"/>
                        </a:solidFill>
                        <a:effectLst/>
                      </a:endParaRPr>
                    </a:p>
                    <a:p>
                      <a:pPr algn="l" fontAlgn="base"/>
                      <a:r>
                        <a:rPr lang="en-US" sz="1600" b="0" i="0">
                          <a:solidFill>
                            <a:srgbClr val="000000"/>
                          </a:solidFill>
                          <a:effectLst/>
                          <a:latin typeface="Tahoma" panose="020B0604030504040204" pitchFamily="34" charset="0"/>
                        </a:rPr>
                        <a:t> </a:t>
                      </a:r>
                      <a:r>
                        <a:rPr lang="en-US" sz="1600" b="1" i="0">
                          <a:solidFill>
                            <a:srgbClr val="FFFFFF"/>
                          </a:solidFill>
                          <a:effectLst/>
                          <a:latin typeface="Tahoma" panose="020B0604030504040204" pitchFamily="34" charset="0"/>
                        </a:rPr>
                        <a:t>​</a:t>
                      </a:r>
                      <a:endParaRPr lang="en-US" b="1" i="0">
                        <a:solidFill>
                          <a:srgbClr val="FFFFFF"/>
                        </a:solidFill>
                        <a:effectLst/>
                      </a:endParaRPr>
                    </a:p>
                  </a:txBody>
                  <a:tcPr anchor="ctr">
                    <a:lnL w="10478" cap="flat" cmpd="sng" algn="ctr">
                      <a:solidFill>
                        <a:srgbClr val="000000"/>
                      </a:solidFill>
                      <a:prstDash val="solid"/>
                      <a:round/>
                      <a:headEnd type="none" w="med" len="med"/>
                      <a:tailEnd type="none" w="med" len="med"/>
                    </a:lnL>
                    <a:lnR w="10478" cap="flat" cmpd="sng" algn="ctr">
                      <a:solidFill>
                        <a:srgbClr val="000000"/>
                      </a:solidFill>
                      <a:prstDash val="solid"/>
                      <a:round/>
                      <a:headEnd type="none" w="med" len="med"/>
                      <a:tailEnd type="none" w="med" len="med"/>
                    </a:lnR>
                    <a:lnT w="10478" cap="flat" cmpd="sng" algn="ctr">
                      <a:solidFill>
                        <a:srgbClr val="000000"/>
                      </a:solidFill>
                      <a:prstDash val="solid"/>
                      <a:round/>
                      <a:headEnd type="none" w="med" len="med"/>
                      <a:tailEnd type="none" w="med" len="med"/>
                    </a:lnT>
                    <a:lnB w="10478"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8365088"/>
                  </a:ext>
                </a:extLst>
              </a:tr>
            </a:tbl>
          </a:graphicData>
        </a:graphic>
      </p:graphicFrame>
      <p:sp>
        <p:nvSpPr>
          <p:cNvPr id="3" name="Slide Number Placeholder 2">
            <a:extLst>
              <a:ext uri="{FF2B5EF4-FFF2-40B4-BE49-F238E27FC236}">
                <a16:creationId xmlns:a16="http://schemas.microsoft.com/office/drawing/2014/main" id="{FCF6BCE2-30B0-3B5C-3696-162C900C09C3}"/>
              </a:ext>
            </a:extLst>
          </p:cNvPr>
          <p:cNvSpPr>
            <a:spLocks noGrp="1"/>
          </p:cNvSpPr>
          <p:nvPr>
            <p:ph type="sldNum" sz="quarter" idx="11"/>
          </p:nvPr>
        </p:nvSpPr>
        <p:spPr/>
        <p:txBody>
          <a:bodyPr/>
          <a:lstStyle/>
          <a:p>
            <a:fld id="{4B73C415-D670-4716-A5EC-CC4D52CA2BAC}" type="slidenum">
              <a:rPr lang="en-US" noProof="0" smtClean="0"/>
              <a:pPr/>
              <a:t>45</a:t>
            </a:fld>
            <a:endParaRPr lang="en-US" noProof="0"/>
          </a:p>
        </p:txBody>
      </p:sp>
    </p:spTree>
    <p:extLst>
      <p:ext uri="{BB962C8B-B14F-4D97-AF65-F5344CB8AC3E}">
        <p14:creationId xmlns:p14="http://schemas.microsoft.com/office/powerpoint/2010/main" val="11104145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8FE508-9CEF-54AE-5E9D-5C6FBCA8B3CF}"/>
              </a:ext>
            </a:extLst>
          </p:cNvPr>
          <p:cNvSpPr>
            <a:spLocks noGrp="1"/>
          </p:cNvSpPr>
          <p:nvPr>
            <p:ph type="title"/>
          </p:nvPr>
        </p:nvSpPr>
        <p:spPr/>
        <p:txBody>
          <a:bodyPr/>
          <a:lstStyle/>
          <a:p>
            <a:r>
              <a:rPr lang="en-US"/>
              <a:t>Attendance Recovery </a:t>
            </a:r>
          </a:p>
        </p:txBody>
      </p:sp>
      <p:sp>
        <p:nvSpPr>
          <p:cNvPr id="6" name="Footer Placeholder 5">
            <a:extLst>
              <a:ext uri="{FF2B5EF4-FFF2-40B4-BE49-F238E27FC236}">
                <a16:creationId xmlns:a16="http://schemas.microsoft.com/office/drawing/2014/main" id="{0777672A-5ABC-8B84-01E0-7F27608A5385}"/>
              </a:ext>
            </a:extLst>
          </p:cNvPr>
          <p:cNvSpPr>
            <a:spLocks noGrp="1"/>
          </p:cNvSpPr>
          <p:nvPr>
            <p:ph type="ftr" sz="quarter" idx="10"/>
          </p:nvPr>
        </p:nvSpPr>
        <p:spPr/>
        <p:txBody>
          <a:bodyPr/>
          <a:lstStyle/>
          <a:p>
            <a:r>
              <a:rPr lang="en-US" noProof="0"/>
              <a:t>EOY 1 Reporting and Certification v1.0 April 21, 2026</a:t>
            </a:r>
          </a:p>
        </p:txBody>
      </p:sp>
      <p:pic>
        <p:nvPicPr>
          <p:cNvPr id="9" name="Picture 8" descr="A poster of a school program&#10;&#10;AI-generated content may be incorrect.">
            <a:extLst>
              <a:ext uri="{FF2B5EF4-FFF2-40B4-BE49-F238E27FC236}">
                <a16:creationId xmlns:a16="http://schemas.microsoft.com/office/drawing/2014/main" id="{84A8BA92-F36F-8C0F-9DEF-D329AFE33824}"/>
              </a:ext>
            </a:extLst>
          </p:cNvPr>
          <p:cNvPicPr>
            <a:picLocks noChangeAspect="1"/>
          </p:cNvPicPr>
          <p:nvPr/>
        </p:nvPicPr>
        <p:blipFill>
          <a:blip r:embed="rId3"/>
          <a:stretch>
            <a:fillRect/>
          </a:stretch>
        </p:blipFill>
        <p:spPr>
          <a:xfrm>
            <a:off x="556986" y="1377017"/>
            <a:ext cx="4225271" cy="2818633"/>
          </a:xfrm>
          <a:prstGeom prst="rect">
            <a:avLst/>
          </a:prstGeom>
        </p:spPr>
      </p:pic>
      <p:sp>
        <p:nvSpPr>
          <p:cNvPr id="10" name="TextBox 9">
            <a:extLst>
              <a:ext uri="{FF2B5EF4-FFF2-40B4-BE49-F238E27FC236}">
                <a16:creationId xmlns:a16="http://schemas.microsoft.com/office/drawing/2014/main" id="{8A3E1A4A-D64B-F13D-EB56-A4C16553D3FF}"/>
              </a:ext>
            </a:extLst>
          </p:cNvPr>
          <p:cNvSpPr txBox="1"/>
          <p:nvPr/>
        </p:nvSpPr>
        <p:spPr>
          <a:xfrm>
            <a:off x="622610" y="5417634"/>
            <a:ext cx="6096000" cy="615553"/>
          </a:xfrm>
          <a:prstGeom prst="rect">
            <a:avLst/>
          </a:prstGeom>
          <a:noFill/>
        </p:spPr>
        <p:txBody>
          <a:bodyPr rot="0" spcFirstLastPara="0" vertOverflow="overflow" horzOverflow="overflow" vert="horz" wrap="square" lIns="60960" tIns="30480" rIns="60960" bIns="30480" numCol="1" spcCol="0" rtlCol="0" fromWordArt="0" anchor="t" anchorCtr="0" forceAA="0" compatLnSpc="1">
            <a:prstTxWarp prst="textNoShape">
              <a:avLst/>
            </a:prstTxWarp>
            <a:spAutoFit/>
          </a:bodyPr>
          <a:lstStyle/>
          <a:p>
            <a:r>
              <a:rPr lang="en-US" sz="1200">
                <a:latin typeface="Tahoma"/>
              </a:rPr>
              <a:t>Visit the CDE Attendance Recovery page for FAQs and details: https://www.cde.ca.gov/fg/it/aarecovery.asp</a:t>
            </a:r>
          </a:p>
          <a:p>
            <a:pPr algn="ctr"/>
            <a:endParaRPr lang="en-US" sz="1200"/>
          </a:p>
        </p:txBody>
      </p:sp>
      <p:sp>
        <p:nvSpPr>
          <p:cNvPr id="5" name="Content Placeholder 2">
            <a:extLst>
              <a:ext uri="{FF2B5EF4-FFF2-40B4-BE49-F238E27FC236}">
                <a16:creationId xmlns:a16="http://schemas.microsoft.com/office/drawing/2014/main" id="{5470A0EF-8BF9-6991-D9AE-51C75384BD2A}"/>
              </a:ext>
            </a:extLst>
          </p:cNvPr>
          <p:cNvSpPr txBox="1">
            <a:spLocks/>
          </p:cNvSpPr>
          <p:nvPr/>
        </p:nvSpPr>
        <p:spPr>
          <a:xfrm>
            <a:off x="5144655" y="1302327"/>
            <a:ext cx="6424735" cy="518160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600">
                <a:latin typeface="Aeries Sans 1 Bold" panose="020B0604020202020204" charset="0"/>
                <a:cs typeface="Aeries Sans 1 Bold" panose="020B0604020202020204" charset="0"/>
              </a:rPr>
              <a:t>Data will be reported in the STAS as new Field 13.24 – Attendance Recovery Days </a:t>
            </a:r>
          </a:p>
          <a:p>
            <a:r>
              <a:rPr lang="en-US" sz="1600">
                <a:latin typeface="Aeries Sans 1 Bold" panose="020B0604020202020204" charset="0"/>
                <a:cs typeface="Aeries Sans 1 Bold" panose="020B0604020202020204" charset="0"/>
              </a:rPr>
              <a:t>This data is certified during the "new" End-of-Year (EOY) 1 submission</a:t>
            </a:r>
          </a:p>
          <a:p>
            <a:r>
              <a:rPr lang="en-US" sz="1600">
                <a:latin typeface="Aeries Sans 1 Bold" panose="020B0604020202020204" charset="0"/>
                <a:cs typeface="Aeries Sans 1 Bold" panose="020B0604020202020204" charset="0"/>
              </a:rPr>
              <a:t>AR data is reported at the school of attendance where the absences occurred</a:t>
            </a:r>
          </a:p>
          <a:p>
            <a:r>
              <a:rPr lang="en-US" sz="1600">
                <a:latin typeface="Aeries Sans 1 Bold" panose="020B0604020202020204" charset="0"/>
                <a:cs typeface="Aeries Sans 1 Bold" panose="020B0604020202020204" charset="0"/>
              </a:rPr>
              <a:t>LEAs can report a maximum of </a:t>
            </a:r>
            <a:r>
              <a:rPr lang="en-US" sz="1600" b="1">
                <a:latin typeface="Aeries Sans 1 Bold" panose="020B0604020202020204" charset="0"/>
                <a:cs typeface="Aeries Sans 1 Bold" panose="020B0604020202020204" charset="0"/>
              </a:rPr>
              <a:t>10 AR days</a:t>
            </a:r>
            <a:r>
              <a:rPr lang="en-US" sz="1600">
                <a:latin typeface="Aeries Sans 1 Bold" panose="020B0604020202020204" charset="0"/>
                <a:cs typeface="Aeries Sans 1 Bold" panose="020B0604020202020204" charset="0"/>
              </a:rPr>
              <a:t> per student, per academic year, within the LEA</a:t>
            </a:r>
          </a:p>
          <a:p>
            <a:r>
              <a:rPr lang="en-US" sz="1600">
                <a:latin typeface="Aeries Sans 1 Bold" panose="020B0604020202020204" charset="0"/>
                <a:cs typeface="Aeries Sans 1 Bold" panose="020B0604020202020204" charset="0"/>
              </a:rPr>
              <a:t>The number of AR days reported for a student at a school cannot exceed the student’s total number of excused and unexcused absences </a:t>
            </a:r>
          </a:p>
          <a:p>
            <a:r>
              <a:rPr lang="en-US" sz="1600">
                <a:latin typeface="Aeries Sans 1 Bold" panose="020B0604020202020204" charset="0"/>
                <a:cs typeface="Aeries Sans 1 Bold" panose="020B0604020202020204" charset="0"/>
              </a:rPr>
              <a:t>Absences due to out-of-school suspensions are not eligible for recovery through AR</a:t>
            </a:r>
          </a:p>
          <a:p>
            <a:r>
              <a:rPr lang="en-US" sz="1600">
                <a:latin typeface="Aeries Sans 1 Bold" panose="020B0604020202020204" charset="0"/>
                <a:cs typeface="Aeries Sans 1 Bold" panose="020B0604020202020204" charset="0"/>
              </a:rPr>
              <a:t>AR reporting is restricted to students in grades TK through 12</a:t>
            </a:r>
          </a:p>
          <a:p>
            <a:r>
              <a:rPr lang="en-US" sz="1600">
                <a:latin typeface="Aeries Sans 1 Bold" panose="020B0604020202020204" charset="0"/>
                <a:cs typeface="Aeries Sans 1 Bold" panose="020B0604020202020204" charset="0"/>
              </a:rPr>
              <a:t>Attendance Recovery Days will not be part of the chronic absenteeism rate. Therefore, it not affect the Chronic Absenteeism data reported on the Dashboard or </a:t>
            </a:r>
            <a:r>
              <a:rPr lang="en-US" sz="1600" err="1">
                <a:latin typeface="Aeries Sans 1 Bold" panose="020B0604020202020204" charset="0"/>
                <a:cs typeface="Aeries Sans 1 Bold" panose="020B0604020202020204" charset="0"/>
              </a:rPr>
              <a:t>DataQuest</a:t>
            </a:r>
            <a:r>
              <a:rPr lang="en-US" sz="1600">
                <a:latin typeface="Aeries Sans 1 Bold" panose="020B0604020202020204" charset="0"/>
                <a:cs typeface="Aeries Sans 1 Bold" panose="020B0604020202020204" charset="0"/>
              </a:rPr>
              <a:t>.</a:t>
            </a:r>
          </a:p>
          <a:p>
            <a:endParaRPr lang="en-US" sz="1600">
              <a:latin typeface="Aeries Sans 1 Bold" panose="020B0604020202020204" charset="0"/>
              <a:cs typeface="Aeries Sans 1 Bold" panose="020B0604020202020204" charset="0"/>
            </a:endParaRPr>
          </a:p>
          <a:p>
            <a:endParaRPr lang="en-US" sz="1600">
              <a:latin typeface="Aeries Sans 1 Bold" panose="020B0604020202020204" charset="0"/>
              <a:cs typeface="Aeries Sans 1 Bold" panose="020B0604020202020204" charset="0"/>
            </a:endParaRPr>
          </a:p>
          <a:p>
            <a:endParaRPr lang="en-US" sz="1600">
              <a:latin typeface="Aeries Sans 1 Bold" panose="020B0604020202020204" charset="0"/>
              <a:cs typeface="Aeries Sans 1 Bold" panose="020B0604020202020204" charset="0"/>
            </a:endParaRPr>
          </a:p>
          <a:p>
            <a:endParaRPr lang="en-US" sz="1600">
              <a:latin typeface="Aeries Sans 1 Bold" panose="020B0604020202020204" charset="0"/>
              <a:cs typeface="Aeries Sans 1 Bold" panose="020B0604020202020204" charset="0"/>
            </a:endParaRPr>
          </a:p>
          <a:p>
            <a:endParaRPr lang="en-US" sz="1600">
              <a:latin typeface="Aeries Sans 1 Bold" panose="020B0604020202020204" charset="0"/>
              <a:cs typeface="Aeries Sans 1 Bold" panose="020B0604020202020204" charset="0"/>
            </a:endParaRPr>
          </a:p>
        </p:txBody>
      </p:sp>
      <p:sp>
        <p:nvSpPr>
          <p:cNvPr id="2" name="Slide Number Placeholder 1">
            <a:extLst>
              <a:ext uri="{FF2B5EF4-FFF2-40B4-BE49-F238E27FC236}">
                <a16:creationId xmlns:a16="http://schemas.microsoft.com/office/drawing/2014/main" id="{6A1328E1-6082-5016-5B1E-A4BDE462C385}"/>
              </a:ext>
            </a:extLst>
          </p:cNvPr>
          <p:cNvSpPr>
            <a:spLocks noGrp="1"/>
          </p:cNvSpPr>
          <p:nvPr>
            <p:ph type="sldNum" sz="quarter" idx="11"/>
          </p:nvPr>
        </p:nvSpPr>
        <p:spPr/>
        <p:txBody>
          <a:bodyPr/>
          <a:lstStyle/>
          <a:p>
            <a:fld id="{4B73C415-D670-4716-A5EC-CC4D52CA2BAC}" type="slidenum">
              <a:rPr lang="en-US" noProof="0" smtClean="0"/>
              <a:pPr/>
              <a:t>46</a:t>
            </a:fld>
            <a:endParaRPr lang="en-US" noProof="0"/>
          </a:p>
        </p:txBody>
      </p:sp>
    </p:spTree>
    <p:extLst>
      <p:ext uri="{BB962C8B-B14F-4D97-AF65-F5344CB8AC3E}">
        <p14:creationId xmlns:p14="http://schemas.microsoft.com/office/powerpoint/2010/main" val="32309145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5C54F-A005-B730-E98C-99EBCE0DFE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89DC5C-3DE5-90BC-1D52-9723E709E37A}"/>
              </a:ext>
            </a:extLst>
          </p:cNvPr>
          <p:cNvSpPr>
            <a:spLocks noGrp="1"/>
          </p:cNvSpPr>
          <p:nvPr>
            <p:ph type="title"/>
          </p:nvPr>
        </p:nvSpPr>
        <p:spPr/>
        <p:txBody>
          <a:bodyPr>
            <a:normAutofit fontScale="90000"/>
          </a:bodyPr>
          <a:lstStyle/>
          <a:p>
            <a:r>
              <a:rPr lang="en-US"/>
              <a:t>Attendance Recovery Details</a:t>
            </a:r>
          </a:p>
        </p:txBody>
      </p:sp>
      <p:sp>
        <p:nvSpPr>
          <p:cNvPr id="3" name="Footer Placeholder 2">
            <a:extLst>
              <a:ext uri="{FF2B5EF4-FFF2-40B4-BE49-F238E27FC236}">
                <a16:creationId xmlns:a16="http://schemas.microsoft.com/office/drawing/2014/main" id="{8849BE5D-19DA-AA3F-449A-7FEC79D91F39}"/>
              </a:ext>
            </a:extLst>
          </p:cNvPr>
          <p:cNvSpPr>
            <a:spLocks noGrp="1"/>
          </p:cNvSpPr>
          <p:nvPr>
            <p:ph type="ftr" sz="quarter" idx="10"/>
          </p:nvPr>
        </p:nvSpPr>
        <p:spPr/>
        <p:txBody>
          <a:bodyPr/>
          <a:lstStyle/>
          <a:p>
            <a:r>
              <a:rPr lang="en-US"/>
              <a:t>EOY 1 Reporting and Certification v1.0 April 21, 2026</a:t>
            </a:r>
            <a:endParaRPr lang="en-US">
              <a:latin typeface="Aeries Sans Medium" panose="020B0604020202020204" charset="0"/>
              <a:cs typeface="Aeries Sans Medium" panose="020B0604020202020204" charset="0"/>
            </a:endParaRPr>
          </a:p>
        </p:txBody>
      </p:sp>
      <p:graphicFrame>
        <p:nvGraphicFramePr>
          <p:cNvPr id="6" name="Table 5">
            <a:extLst>
              <a:ext uri="{FF2B5EF4-FFF2-40B4-BE49-F238E27FC236}">
                <a16:creationId xmlns:a16="http://schemas.microsoft.com/office/drawing/2014/main" id="{A3ADF79F-7FFE-656C-6ACC-4D171E49B019}"/>
              </a:ext>
            </a:extLst>
          </p:cNvPr>
          <p:cNvGraphicFramePr>
            <a:graphicFrameLocks noGrp="1"/>
          </p:cNvGraphicFramePr>
          <p:nvPr/>
        </p:nvGraphicFramePr>
        <p:xfrm>
          <a:off x="626533" y="1158782"/>
          <a:ext cx="10660302" cy="3949298"/>
        </p:xfrm>
        <a:graphic>
          <a:graphicData uri="http://schemas.openxmlformats.org/drawingml/2006/table">
            <a:tbl>
              <a:tblPr firstRow="1">
                <a:tableStyleId>{5C22544A-7EE6-4342-B048-85BDC9FD1C3A}</a:tableStyleId>
              </a:tblPr>
              <a:tblGrid>
                <a:gridCol w="5330151">
                  <a:extLst>
                    <a:ext uri="{9D8B030D-6E8A-4147-A177-3AD203B41FA5}">
                      <a16:colId xmlns:a16="http://schemas.microsoft.com/office/drawing/2014/main" val="3438555947"/>
                    </a:ext>
                  </a:extLst>
                </a:gridCol>
                <a:gridCol w="5330151">
                  <a:extLst>
                    <a:ext uri="{9D8B030D-6E8A-4147-A177-3AD203B41FA5}">
                      <a16:colId xmlns:a16="http://schemas.microsoft.com/office/drawing/2014/main" val="1940379471"/>
                    </a:ext>
                  </a:extLst>
                </a:gridCol>
              </a:tblGrid>
              <a:tr h="247577">
                <a:tc>
                  <a:txBody>
                    <a:bodyPr/>
                    <a:lstStyle/>
                    <a:p>
                      <a:pPr algn="ctr" fontAlgn="ctr">
                        <a:buNone/>
                      </a:pPr>
                      <a:r>
                        <a:rPr lang="en-US" sz="1600" u="none" strike="noStrike">
                          <a:effectLst/>
                          <a:latin typeface="Aeries Sans 1 Bold" panose="020B0604020202020204" charset="0"/>
                          <a:cs typeface="Aeries Sans 1 Bold" panose="020B0604020202020204" charset="0"/>
                        </a:rPr>
                        <a:t>Program Characteristic</a:t>
                      </a:r>
                      <a:endParaRPr lang="en-US" sz="1600" b="1" i="0" u="none" strike="noStrike">
                        <a:solidFill>
                          <a:srgbClr val="000000"/>
                        </a:solidFill>
                        <a:effectLst/>
                        <a:latin typeface="Aeries Sans 1 Bold" panose="020B0604020202020204" charset="0"/>
                        <a:cs typeface="Aeries Sans 1 Bold" panose="020B0604020202020204" charset="0"/>
                      </a:endParaRPr>
                    </a:p>
                  </a:txBody>
                  <a:tcPr marL="1181" marR="1181" marT="1181" marB="0" anchor="ctr"/>
                </a:tc>
                <a:tc>
                  <a:txBody>
                    <a:bodyPr/>
                    <a:lstStyle/>
                    <a:p>
                      <a:pPr algn="ctr" fontAlgn="ctr">
                        <a:buNone/>
                      </a:pPr>
                      <a:r>
                        <a:rPr lang="en-US" sz="1600" u="none" strike="noStrike">
                          <a:effectLst/>
                          <a:latin typeface="Aeries Sans 1 Bold" panose="020B0604020202020204" charset="0"/>
                          <a:cs typeface="Aeries Sans 1 Bold" panose="020B0604020202020204" charset="0"/>
                        </a:rPr>
                        <a:t>Attendance Recovery</a:t>
                      </a:r>
                      <a:endParaRPr lang="en-US" sz="1600" b="1" i="0" u="none" strike="noStrike">
                        <a:solidFill>
                          <a:srgbClr val="000000"/>
                        </a:solidFill>
                        <a:effectLst/>
                        <a:latin typeface="Aeries Sans 1 Bold" panose="020B0604020202020204" charset="0"/>
                        <a:cs typeface="Aeries Sans 1 Bold" panose="020B0604020202020204" charset="0"/>
                      </a:endParaRPr>
                    </a:p>
                  </a:txBody>
                  <a:tcPr marL="1181" marR="1181" marT="1181" marB="0" anchor="ctr"/>
                </a:tc>
                <a:extLst>
                  <a:ext uri="{0D108BD9-81ED-4DB2-BD59-A6C34878D82A}">
                    <a16:rowId xmlns:a16="http://schemas.microsoft.com/office/drawing/2014/main" val="2179636132"/>
                  </a:ext>
                </a:extLst>
              </a:tr>
              <a:tr h="247577">
                <a:tc>
                  <a:txBody>
                    <a:bodyPr/>
                    <a:lstStyle/>
                    <a:p>
                      <a:pPr algn="l" fontAlgn="ctr">
                        <a:buNone/>
                      </a:pPr>
                      <a:r>
                        <a:rPr lang="en-US" sz="1600" u="none" strike="noStrike">
                          <a:effectLst/>
                          <a:latin typeface="Aeries Sans 1 Bold" panose="020B0604020202020204" charset="0"/>
                          <a:cs typeface="Aeries Sans 1 Bold" panose="020B0604020202020204" charset="0"/>
                        </a:rPr>
                        <a:t>How are data submitted to CALPADS?</a:t>
                      </a:r>
                      <a:endParaRPr lang="en-US" sz="1600" b="1" i="0" u="none" strike="noStrike">
                        <a:solidFill>
                          <a:srgbClr val="000000"/>
                        </a:solidFill>
                        <a:effectLst/>
                        <a:latin typeface="Aeries Sans 1 Bold" panose="020B0604020202020204" charset="0"/>
                        <a:cs typeface="Aeries Sans 1 Bold" panose="020B0604020202020204" charset="0"/>
                      </a:endParaRPr>
                    </a:p>
                  </a:txBody>
                  <a:tcPr marL="1181" marR="1181" marT="1181" marB="0" anchor="ctr"/>
                </a:tc>
                <a:tc>
                  <a:txBody>
                    <a:bodyPr/>
                    <a:lstStyle/>
                    <a:p>
                      <a:pPr algn="l" fontAlgn="ctr">
                        <a:buNone/>
                      </a:pPr>
                      <a:r>
                        <a:rPr lang="en-US" sz="1600" u="none" strike="noStrike">
                          <a:effectLst/>
                          <a:latin typeface="Aeries Sans 1 Bold" panose="020B0604020202020204" charset="0"/>
                          <a:cs typeface="Aeries Sans 1 Bold" panose="020B0604020202020204" charset="0"/>
                        </a:rPr>
                        <a:t>On the STAS File</a:t>
                      </a:r>
                      <a:endParaRPr lang="en-US" sz="1600" b="0" i="0" u="none" strike="noStrike">
                        <a:solidFill>
                          <a:srgbClr val="000000"/>
                        </a:solidFill>
                        <a:effectLst/>
                        <a:latin typeface="Aeries Sans 1 Bold" panose="020B0604020202020204" charset="0"/>
                        <a:cs typeface="Aeries Sans 1 Bold" panose="020B0604020202020204" charset="0"/>
                      </a:endParaRPr>
                    </a:p>
                  </a:txBody>
                  <a:tcPr marL="1181" marR="1181" marT="1181" marB="0" anchor="ctr"/>
                </a:tc>
                <a:extLst>
                  <a:ext uri="{0D108BD9-81ED-4DB2-BD59-A6C34878D82A}">
                    <a16:rowId xmlns:a16="http://schemas.microsoft.com/office/drawing/2014/main" val="852409787"/>
                  </a:ext>
                </a:extLst>
              </a:tr>
              <a:tr h="493961">
                <a:tc>
                  <a:txBody>
                    <a:bodyPr/>
                    <a:lstStyle/>
                    <a:p>
                      <a:pPr algn="l" fontAlgn="ctr">
                        <a:buNone/>
                      </a:pPr>
                      <a:r>
                        <a:rPr lang="en-US" sz="1600" u="none" strike="noStrike">
                          <a:effectLst/>
                          <a:latin typeface="Aeries Sans 1 Bold" panose="020B0604020202020204" charset="0"/>
                          <a:cs typeface="Aeries Sans 1 Bold" panose="020B0604020202020204" charset="0"/>
                        </a:rPr>
                        <a:t>Are data reported based on what school the student is attending?</a:t>
                      </a:r>
                      <a:endParaRPr lang="en-US" sz="1600" b="1" i="0" u="none" strike="noStrike">
                        <a:solidFill>
                          <a:srgbClr val="000000"/>
                        </a:solidFill>
                        <a:effectLst/>
                        <a:latin typeface="Aeries Sans 1 Bold" panose="020B0604020202020204" charset="0"/>
                        <a:cs typeface="Aeries Sans 1 Bold" panose="020B0604020202020204" charset="0"/>
                      </a:endParaRPr>
                    </a:p>
                  </a:txBody>
                  <a:tcPr marL="1181" marR="1181" marT="1181" marB="0" anchor="ctr"/>
                </a:tc>
                <a:tc>
                  <a:txBody>
                    <a:bodyPr/>
                    <a:lstStyle/>
                    <a:p>
                      <a:pPr algn="l" fontAlgn="ctr">
                        <a:buNone/>
                      </a:pPr>
                      <a:r>
                        <a:rPr lang="en-US" sz="1600" u="none" strike="noStrike">
                          <a:effectLst/>
                          <a:latin typeface="Aeries Sans 1 Bold" panose="020B0604020202020204" charset="0"/>
                          <a:cs typeface="Aeries Sans 1 Bold" panose="020B0604020202020204" charset="0"/>
                        </a:rPr>
                        <a:t>Yes, data are reported at the school level</a:t>
                      </a:r>
                      <a:endParaRPr lang="en-US" sz="1600" b="0" i="0" u="none" strike="noStrike">
                        <a:solidFill>
                          <a:srgbClr val="000000"/>
                        </a:solidFill>
                        <a:effectLst/>
                        <a:latin typeface="Aeries Sans 1 Bold" panose="020B0604020202020204" charset="0"/>
                        <a:cs typeface="Aeries Sans 1 Bold" panose="020B0604020202020204" charset="0"/>
                      </a:endParaRPr>
                    </a:p>
                  </a:txBody>
                  <a:tcPr marL="1181" marR="1181" marT="1181" marB="0" anchor="ctr"/>
                </a:tc>
                <a:extLst>
                  <a:ext uri="{0D108BD9-81ED-4DB2-BD59-A6C34878D82A}">
                    <a16:rowId xmlns:a16="http://schemas.microsoft.com/office/drawing/2014/main" val="2741926679"/>
                  </a:ext>
                </a:extLst>
              </a:tr>
              <a:tr h="1233111">
                <a:tc>
                  <a:txBody>
                    <a:bodyPr/>
                    <a:lstStyle/>
                    <a:p>
                      <a:pPr algn="l" fontAlgn="ctr">
                        <a:buNone/>
                      </a:pPr>
                      <a:r>
                        <a:rPr lang="en-US" sz="1600" u="none" strike="noStrike">
                          <a:effectLst/>
                          <a:latin typeface="Aeries Sans 1 Bold" panose="020B0604020202020204" charset="0"/>
                          <a:cs typeface="Aeries Sans 1 Bold" panose="020B0604020202020204" charset="0"/>
                        </a:rPr>
                        <a:t>What does “one” day represent?</a:t>
                      </a:r>
                      <a:endParaRPr lang="en-US" sz="1600" b="1" i="0" u="none" strike="noStrike">
                        <a:solidFill>
                          <a:srgbClr val="000000"/>
                        </a:solidFill>
                        <a:effectLst/>
                        <a:latin typeface="Aeries Sans 1 Bold" panose="020B0604020202020204" charset="0"/>
                        <a:cs typeface="Aeries Sans 1 Bold" panose="020B0604020202020204" charset="0"/>
                      </a:endParaRPr>
                    </a:p>
                  </a:txBody>
                  <a:tcPr marL="1181" marR="1181" marT="1181" marB="0" anchor="ctr"/>
                </a:tc>
                <a:tc>
                  <a:txBody>
                    <a:bodyPr/>
                    <a:lstStyle/>
                    <a:p>
                      <a:pPr algn="l" fontAlgn="ctr">
                        <a:buNone/>
                      </a:pPr>
                      <a:r>
                        <a:rPr lang="en-US" sz="1600" u="none" strike="noStrike">
                          <a:effectLst/>
                          <a:latin typeface="Aeries Sans 1 Bold" panose="020B0604020202020204" charset="0"/>
                          <a:cs typeface="Aeries Sans 1 Bold" panose="020B0604020202020204" charset="0"/>
                        </a:rPr>
                        <a:t>One AR day equals a student attending an AR program for the number of hours required in statute for the student’s grade level and/or school setting (EC Section 46211(e)). The hours can occur over more than one day.</a:t>
                      </a:r>
                      <a:endParaRPr lang="en-US" sz="1600" b="0" i="0" u="none" strike="noStrike">
                        <a:solidFill>
                          <a:srgbClr val="000000"/>
                        </a:solidFill>
                        <a:effectLst/>
                        <a:latin typeface="Aeries Sans 1 Bold" panose="020B0604020202020204" charset="0"/>
                        <a:cs typeface="Aeries Sans 1 Bold" panose="020B0604020202020204" charset="0"/>
                      </a:endParaRPr>
                    </a:p>
                  </a:txBody>
                  <a:tcPr marL="1181" marR="1181" marT="1181" marB="0" anchor="ctr"/>
                </a:tc>
                <a:extLst>
                  <a:ext uri="{0D108BD9-81ED-4DB2-BD59-A6C34878D82A}">
                    <a16:rowId xmlns:a16="http://schemas.microsoft.com/office/drawing/2014/main" val="2968524760"/>
                  </a:ext>
                </a:extLst>
              </a:tr>
              <a:tr h="1233111">
                <a:tc>
                  <a:txBody>
                    <a:bodyPr/>
                    <a:lstStyle/>
                    <a:p>
                      <a:pPr algn="l" fontAlgn="ctr">
                        <a:buNone/>
                      </a:pPr>
                      <a:r>
                        <a:rPr lang="en-US" sz="1600" u="none" strike="noStrike">
                          <a:effectLst/>
                          <a:latin typeface="Aeries Sans 1 Bold" panose="020B0604020202020204" charset="0"/>
                          <a:cs typeface="Aeries Sans 1 Bold" panose="020B0604020202020204" charset="0"/>
                        </a:rPr>
                        <a:t>May “0” days be submitted?</a:t>
                      </a:r>
                      <a:endParaRPr lang="en-US" sz="1600" b="1" i="0" u="none" strike="noStrike">
                        <a:solidFill>
                          <a:srgbClr val="000000"/>
                        </a:solidFill>
                        <a:effectLst/>
                        <a:latin typeface="Aeries Sans 1 Bold" panose="020B0604020202020204" charset="0"/>
                        <a:cs typeface="Aeries Sans 1 Bold" panose="020B0604020202020204" charset="0"/>
                      </a:endParaRPr>
                    </a:p>
                  </a:txBody>
                  <a:tcPr marL="1181" marR="1181" marT="1181" marB="0" anchor="ctr"/>
                </a:tc>
                <a:tc>
                  <a:txBody>
                    <a:bodyPr/>
                    <a:lstStyle/>
                    <a:p>
                      <a:pPr algn="l" fontAlgn="ctr">
                        <a:buNone/>
                      </a:pPr>
                      <a:r>
                        <a:rPr lang="en-US" sz="1600" u="none" strike="noStrike">
                          <a:effectLst/>
                          <a:latin typeface="Aeries Sans 1 Bold" panose="020B0604020202020204" charset="0"/>
                          <a:cs typeface="Aeries Sans 1 Bold" panose="020B0604020202020204" charset="0"/>
                        </a:rPr>
                        <a:t>LEAs do not have to populate Field 13.24 – Attendance Recovery Days, on the STAS file if the student did not earn any AR days and may leave the field blank. However, LEAs may populate the field with “0” and no error will trigger.</a:t>
                      </a:r>
                      <a:endParaRPr lang="en-US" sz="1600" b="0" i="0" u="none" strike="noStrike">
                        <a:solidFill>
                          <a:srgbClr val="000000"/>
                        </a:solidFill>
                        <a:effectLst/>
                        <a:latin typeface="Aeries Sans 1 Bold" panose="020B0604020202020204" charset="0"/>
                        <a:cs typeface="Aeries Sans 1 Bold" panose="020B0604020202020204" charset="0"/>
                      </a:endParaRPr>
                    </a:p>
                  </a:txBody>
                  <a:tcPr marL="1181" marR="1181" marT="1181" marB="0" anchor="ctr"/>
                </a:tc>
                <a:extLst>
                  <a:ext uri="{0D108BD9-81ED-4DB2-BD59-A6C34878D82A}">
                    <a16:rowId xmlns:a16="http://schemas.microsoft.com/office/drawing/2014/main" val="1041320914"/>
                  </a:ext>
                </a:extLst>
              </a:tr>
              <a:tr h="493961">
                <a:tc>
                  <a:txBody>
                    <a:bodyPr/>
                    <a:lstStyle/>
                    <a:p>
                      <a:pPr algn="l" fontAlgn="ctr">
                        <a:buNone/>
                      </a:pPr>
                      <a:r>
                        <a:rPr lang="en-US" sz="1600" u="none" strike="noStrike">
                          <a:effectLst/>
                          <a:latin typeface="Aeries Sans 1 Bold" panose="020B0604020202020204" charset="0"/>
                          <a:cs typeface="Aeries Sans 1 Bold" panose="020B0604020202020204" charset="0"/>
                        </a:rPr>
                        <a:t>How many days may be submitted?</a:t>
                      </a:r>
                      <a:endParaRPr lang="en-US" sz="1600" b="1" i="0" u="none" strike="noStrike">
                        <a:solidFill>
                          <a:srgbClr val="000000"/>
                        </a:solidFill>
                        <a:effectLst/>
                        <a:latin typeface="Aeries Sans 1 Bold" panose="020B0604020202020204" charset="0"/>
                        <a:cs typeface="Aeries Sans 1 Bold" panose="020B0604020202020204" charset="0"/>
                      </a:endParaRPr>
                    </a:p>
                  </a:txBody>
                  <a:tcPr marL="1181" marR="1181" marT="1181" marB="0" anchor="ctr"/>
                </a:tc>
                <a:tc>
                  <a:txBody>
                    <a:bodyPr/>
                    <a:lstStyle/>
                    <a:p>
                      <a:pPr algn="l" fontAlgn="ctr">
                        <a:buNone/>
                      </a:pPr>
                      <a:r>
                        <a:rPr lang="en-US" sz="1600" u="none" strike="noStrike">
                          <a:effectLst/>
                          <a:latin typeface="Aeries Sans 1 Bold" panose="020B0604020202020204" charset="0"/>
                          <a:cs typeface="Aeries Sans 1 Bold" panose="020B0604020202020204" charset="0"/>
                        </a:rPr>
                        <a:t>10 days, or the total number of absences in an LEA, whichever is less</a:t>
                      </a:r>
                      <a:endParaRPr lang="en-US" sz="1600" b="0" i="0" u="none" strike="noStrike">
                        <a:solidFill>
                          <a:srgbClr val="000000"/>
                        </a:solidFill>
                        <a:effectLst/>
                        <a:latin typeface="Aeries Sans 1 Bold" panose="020B0604020202020204" charset="0"/>
                        <a:cs typeface="Aeries Sans 1 Bold" panose="020B0604020202020204" charset="0"/>
                      </a:endParaRPr>
                    </a:p>
                  </a:txBody>
                  <a:tcPr marL="1181" marR="1181" marT="1181" marB="0" anchor="ctr"/>
                </a:tc>
                <a:extLst>
                  <a:ext uri="{0D108BD9-81ED-4DB2-BD59-A6C34878D82A}">
                    <a16:rowId xmlns:a16="http://schemas.microsoft.com/office/drawing/2014/main" val="3044731782"/>
                  </a:ext>
                </a:extLst>
              </a:tr>
            </a:tbl>
          </a:graphicData>
        </a:graphic>
      </p:graphicFrame>
      <p:sp>
        <p:nvSpPr>
          <p:cNvPr id="4" name="Slide Number Placeholder 3">
            <a:extLst>
              <a:ext uri="{FF2B5EF4-FFF2-40B4-BE49-F238E27FC236}">
                <a16:creationId xmlns:a16="http://schemas.microsoft.com/office/drawing/2014/main" id="{5EE05993-080E-40FA-4C45-CC9AD2FBB7E0}"/>
              </a:ext>
            </a:extLst>
          </p:cNvPr>
          <p:cNvSpPr>
            <a:spLocks noGrp="1"/>
          </p:cNvSpPr>
          <p:nvPr>
            <p:ph type="sldNum" sz="quarter" idx="11"/>
          </p:nvPr>
        </p:nvSpPr>
        <p:spPr/>
        <p:txBody>
          <a:bodyPr/>
          <a:lstStyle/>
          <a:p>
            <a:fld id="{4B73C415-D670-4716-A5EC-CC4D52CA2BAC}" type="slidenum">
              <a:rPr lang="en-US" noProof="0" smtClean="0"/>
              <a:pPr/>
              <a:t>47</a:t>
            </a:fld>
            <a:endParaRPr lang="en-US" noProof="0"/>
          </a:p>
        </p:txBody>
      </p:sp>
    </p:spTree>
    <p:extLst>
      <p:ext uri="{BB962C8B-B14F-4D97-AF65-F5344CB8AC3E}">
        <p14:creationId xmlns:p14="http://schemas.microsoft.com/office/powerpoint/2010/main" val="20813606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173381-F35E-4961-ABA1-874D5077BB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5689" y="2107539"/>
            <a:ext cx="11420623" cy="2653131"/>
          </a:xfrm>
          <a:prstGeom prst="rect">
            <a:avLst/>
          </a:prstGeom>
          <a:ln>
            <a:noFill/>
          </a:ln>
          <a:effectLst>
            <a:outerShdw blurRad="63500" algn="ctr" rotWithShape="0">
              <a:prstClr val="black">
                <a:alpha val="40000"/>
              </a:prstClr>
            </a:outerShdw>
          </a:effectLst>
        </p:spPr>
      </p:pic>
      <p:sp>
        <p:nvSpPr>
          <p:cNvPr id="5" name="Title 4">
            <a:extLst>
              <a:ext uri="{FF2B5EF4-FFF2-40B4-BE49-F238E27FC236}">
                <a16:creationId xmlns:a16="http://schemas.microsoft.com/office/drawing/2014/main" id="{A8232B1D-9AAD-EC3C-EB9B-112606359595}"/>
              </a:ext>
            </a:extLst>
          </p:cNvPr>
          <p:cNvSpPr>
            <a:spLocks noGrp="1"/>
          </p:cNvSpPr>
          <p:nvPr>
            <p:ph type="title"/>
          </p:nvPr>
        </p:nvSpPr>
        <p:spPr/>
        <p:txBody>
          <a:bodyPr/>
          <a:lstStyle/>
          <a:p>
            <a:pPr algn="l"/>
            <a:r>
              <a:rPr lang="en-US"/>
              <a:t>STAS Summary</a:t>
            </a:r>
          </a:p>
        </p:txBody>
      </p:sp>
      <p:sp>
        <p:nvSpPr>
          <p:cNvPr id="4" name="Footer Placeholder 3">
            <a:extLst>
              <a:ext uri="{FF2B5EF4-FFF2-40B4-BE49-F238E27FC236}">
                <a16:creationId xmlns:a16="http://schemas.microsoft.com/office/drawing/2014/main" id="{7AF9F320-31DE-CF56-CCA0-0EBCE02B6837}"/>
              </a:ext>
            </a:extLst>
          </p:cNvPr>
          <p:cNvSpPr>
            <a:spLocks noGrp="1"/>
          </p:cNvSpPr>
          <p:nvPr>
            <p:ph type="ftr" sz="quarter" idx="10"/>
          </p:nvPr>
        </p:nvSpPr>
        <p:spPr/>
        <p:txBody>
          <a:bodyPr/>
          <a:lstStyle/>
          <a:p>
            <a:r>
              <a:rPr lang="en-US" noProof="0"/>
              <a:t>EOY 1 Reporting and Certification v1.0 April 21, 2026</a:t>
            </a:r>
          </a:p>
        </p:txBody>
      </p:sp>
      <p:sp>
        <p:nvSpPr>
          <p:cNvPr id="11" name="Rounded Rectangle 10"/>
          <p:cNvSpPr/>
          <p:nvPr/>
        </p:nvSpPr>
        <p:spPr bwMode="auto">
          <a:xfrm>
            <a:off x="5032653" y="3054659"/>
            <a:ext cx="808019" cy="1706010"/>
          </a:xfrm>
          <a:prstGeom prst="roundRect">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46">
              <a:defRPr/>
            </a:pPr>
            <a:endParaRPr lang="en-US" sz="1600">
              <a:solidFill>
                <a:prstClr val="black"/>
              </a:solidFill>
              <a:latin typeface="Tahoma"/>
            </a:endParaRPr>
          </a:p>
        </p:txBody>
      </p:sp>
      <p:sp>
        <p:nvSpPr>
          <p:cNvPr id="12" name="Rounded Rectangle 10">
            <a:extLst>
              <a:ext uri="{FF2B5EF4-FFF2-40B4-BE49-F238E27FC236}">
                <a16:creationId xmlns:a16="http://schemas.microsoft.com/office/drawing/2014/main" id="{79BFEADC-5CD6-4673-ADE9-A83EDF0F0985}"/>
              </a:ext>
            </a:extLst>
          </p:cNvPr>
          <p:cNvSpPr/>
          <p:nvPr/>
        </p:nvSpPr>
        <p:spPr bwMode="auto">
          <a:xfrm>
            <a:off x="11100962" y="3006541"/>
            <a:ext cx="600910" cy="1686611"/>
          </a:xfrm>
          <a:prstGeom prst="roundRect">
            <a:avLst/>
          </a:prstGeom>
          <a:noFill/>
          <a:ln w="19050" cap="flat" cmpd="sng" algn="ctr">
            <a:solidFill>
              <a:srgbClr val="4CAFE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46">
              <a:defRPr/>
            </a:pPr>
            <a:endParaRPr lang="en-US" sz="1600">
              <a:solidFill>
                <a:prstClr val="black"/>
              </a:solidFill>
              <a:latin typeface="Tahoma"/>
            </a:endParaRPr>
          </a:p>
        </p:txBody>
      </p:sp>
      <p:sp>
        <p:nvSpPr>
          <p:cNvPr id="13" name="Rounded Rectangle 10">
            <a:extLst>
              <a:ext uri="{FF2B5EF4-FFF2-40B4-BE49-F238E27FC236}">
                <a16:creationId xmlns:a16="http://schemas.microsoft.com/office/drawing/2014/main" id="{AD8744EA-FEE2-4782-85EF-4E04E8B463D0}"/>
              </a:ext>
            </a:extLst>
          </p:cNvPr>
          <p:cNvSpPr/>
          <p:nvPr/>
        </p:nvSpPr>
        <p:spPr bwMode="auto">
          <a:xfrm>
            <a:off x="6492768" y="3019815"/>
            <a:ext cx="616022" cy="1718431"/>
          </a:xfrm>
          <a:prstGeom prst="roundRect">
            <a:avLst/>
          </a:prstGeom>
          <a:noFill/>
          <a:ln w="190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46">
              <a:defRPr/>
            </a:pPr>
            <a:endParaRPr lang="en-US" sz="1600">
              <a:solidFill>
                <a:prstClr val="black"/>
              </a:solidFill>
              <a:latin typeface="Tahoma"/>
            </a:endParaRPr>
          </a:p>
        </p:txBody>
      </p:sp>
      <p:sp>
        <p:nvSpPr>
          <p:cNvPr id="14" name="Rounded Rectangle 10">
            <a:extLst>
              <a:ext uri="{FF2B5EF4-FFF2-40B4-BE49-F238E27FC236}">
                <a16:creationId xmlns:a16="http://schemas.microsoft.com/office/drawing/2014/main" id="{D2D9E01A-52E3-449F-BD3C-92FF4AC5B9DA}"/>
              </a:ext>
            </a:extLst>
          </p:cNvPr>
          <p:cNvSpPr/>
          <p:nvPr/>
        </p:nvSpPr>
        <p:spPr bwMode="auto">
          <a:xfrm>
            <a:off x="7802013" y="2974721"/>
            <a:ext cx="1927015" cy="1718431"/>
          </a:xfrm>
          <a:prstGeom prst="roundRect">
            <a:avLst/>
          </a:prstGeom>
          <a:noFill/>
          <a:ln w="190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46">
              <a:defRPr/>
            </a:pPr>
            <a:endParaRPr lang="en-US" sz="1600">
              <a:solidFill>
                <a:prstClr val="black"/>
              </a:solidFill>
              <a:latin typeface="Tahoma"/>
            </a:endParaRPr>
          </a:p>
        </p:txBody>
      </p:sp>
      <p:sp>
        <p:nvSpPr>
          <p:cNvPr id="15" name="Rounded Rectangle 10">
            <a:extLst>
              <a:ext uri="{FF2B5EF4-FFF2-40B4-BE49-F238E27FC236}">
                <a16:creationId xmlns:a16="http://schemas.microsoft.com/office/drawing/2014/main" id="{6F2ECF5E-A46F-4766-8430-365470C70361}"/>
              </a:ext>
            </a:extLst>
          </p:cNvPr>
          <p:cNvSpPr/>
          <p:nvPr/>
        </p:nvSpPr>
        <p:spPr bwMode="auto">
          <a:xfrm>
            <a:off x="7118687" y="3021100"/>
            <a:ext cx="683333" cy="1707111"/>
          </a:xfrm>
          <a:prstGeom prst="roundRect">
            <a:avLst/>
          </a:prstGeom>
          <a:noFill/>
          <a:ln w="19050" cap="flat" cmpd="sng" algn="ctr">
            <a:solidFill>
              <a:srgbClr val="FF610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46">
              <a:defRPr/>
            </a:pPr>
            <a:endParaRPr lang="en-US" sz="1600">
              <a:solidFill>
                <a:prstClr val="black"/>
              </a:solidFill>
              <a:latin typeface="Tahoma"/>
            </a:endParaRPr>
          </a:p>
        </p:txBody>
      </p:sp>
      <p:sp>
        <p:nvSpPr>
          <p:cNvPr id="16" name="Rounded Rectangle 10">
            <a:extLst>
              <a:ext uri="{FF2B5EF4-FFF2-40B4-BE49-F238E27FC236}">
                <a16:creationId xmlns:a16="http://schemas.microsoft.com/office/drawing/2014/main" id="{E1B81D43-5E1D-4B4A-82D9-932C8EAB1C8B}"/>
              </a:ext>
            </a:extLst>
          </p:cNvPr>
          <p:cNvSpPr/>
          <p:nvPr/>
        </p:nvSpPr>
        <p:spPr bwMode="auto">
          <a:xfrm>
            <a:off x="9729028" y="3010261"/>
            <a:ext cx="605486" cy="1682891"/>
          </a:xfrm>
          <a:prstGeom prst="roundRect">
            <a:avLst/>
          </a:prstGeom>
          <a:noFill/>
          <a:ln w="19050" cap="flat" cmpd="sng" algn="ctr">
            <a:solidFill>
              <a:srgbClr val="AB8B9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46">
              <a:defRPr/>
            </a:pPr>
            <a:endParaRPr lang="en-US" sz="1600">
              <a:solidFill>
                <a:prstClr val="black"/>
              </a:solidFill>
              <a:latin typeface="Tahoma"/>
            </a:endParaRPr>
          </a:p>
        </p:txBody>
      </p:sp>
      <p:sp>
        <p:nvSpPr>
          <p:cNvPr id="17" name="Rounded Rectangle 11">
            <a:extLst>
              <a:ext uri="{FF2B5EF4-FFF2-40B4-BE49-F238E27FC236}">
                <a16:creationId xmlns:a16="http://schemas.microsoft.com/office/drawing/2014/main" id="{5468A93E-EE93-45AF-BECF-01C191F69CFE}"/>
              </a:ext>
            </a:extLst>
          </p:cNvPr>
          <p:cNvSpPr/>
          <p:nvPr/>
        </p:nvSpPr>
        <p:spPr bwMode="auto">
          <a:xfrm>
            <a:off x="8960401" y="4980152"/>
            <a:ext cx="2312039" cy="1295400"/>
          </a:xfrm>
          <a:prstGeom prst="roundRect">
            <a:avLst/>
          </a:prstGeom>
          <a:solidFill>
            <a:srgbClr val="AB8B93"/>
          </a:solidFill>
          <a:ln w="9525" cap="flat" cmpd="sng" algn="ctr">
            <a:solidFill>
              <a:srgbClr val="98707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46">
              <a:defRPr/>
            </a:pPr>
            <a:r>
              <a:rPr lang="en-US" sz="1400">
                <a:solidFill>
                  <a:prstClr val="black"/>
                </a:solidFill>
                <a:latin typeface="Tahoma"/>
              </a:rPr>
              <a:t>Total days absent is a calculation of the </a:t>
            </a:r>
          </a:p>
          <a:p>
            <a:pPr algn="ctr" defTabSz="914446">
              <a:defRPr/>
            </a:pPr>
            <a:r>
              <a:rPr lang="en-US" sz="1400">
                <a:solidFill>
                  <a:prstClr val="black"/>
                </a:solidFill>
                <a:latin typeface="Tahoma"/>
              </a:rPr>
              <a:t>days absent fields and Incomplete Independent Study Days</a:t>
            </a:r>
          </a:p>
        </p:txBody>
      </p:sp>
      <p:sp>
        <p:nvSpPr>
          <p:cNvPr id="18" name="Rounded Rectangle 10">
            <a:extLst>
              <a:ext uri="{FF2B5EF4-FFF2-40B4-BE49-F238E27FC236}">
                <a16:creationId xmlns:a16="http://schemas.microsoft.com/office/drawing/2014/main" id="{380C108E-06FE-4B23-ACE5-A2471D71A936}"/>
              </a:ext>
            </a:extLst>
          </p:cNvPr>
          <p:cNvSpPr/>
          <p:nvPr/>
        </p:nvSpPr>
        <p:spPr bwMode="auto">
          <a:xfrm>
            <a:off x="5815103" y="3042238"/>
            <a:ext cx="677485" cy="1718431"/>
          </a:xfrm>
          <a:prstGeom prst="roundRect">
            <a:avLst/>
          </a:prstGeom>
          <a:noFill/>
          <a:ln w="19050" cap="flat" cmpd="sng" algn="ctr">
            <a:solidFill>
              <a:srgbClr val="FF66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46">
              <a:defRPr/>
            </a:pPr>
            <a:endParaRPr lang="en-US" sz="1600">
              <a:solidFill>
                <a:prstClr val="black"/>
              </a:solidFill>
              <a:latin typeface="Tahoma"/>
            </a:endParaRPr>
          </a:p>
        </p:txBody>
      </p:sp>
      <p:sp>
        <p:nvSpPr>
          <p:cNvPr id="19" name="Rounded Rectangle 11">
            <a:extLst>
              <a:ext uri="{FF2B5EF4-FFF2-40B4-BE49-F238E27FC236}">
                <a16:creationId xmlns:a16="http://schemas.microsoft.com/office/drawing/2014/main" id="{63C1C659-8891-46AC-ADFE-42BB8BB19F65}"/>
              </a:ext>
            </a:extLst>
          </p:cNvPr>
          <p:cNvSpPr/>
          <p:nvPr/>
        </p:nvSpPr>
        <p:spPr bwMode="auto">
          <a:xfrm>
            <a:off x="3269205" y="1307426"/>
            <a:ext cx="2251486" cy="958772"/>
          </a:xfrm>
          <a:prstGeom prst="roundRect">
            <a:avLst/>
          </a:prstGeom>
          <a:solidFill>
            <a:srgbClr val="FFC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46">
              <a:defRPr/>
            </a:pPr>
            <a:r>
              <a:rPr lang="en-US" sz="1400">
                <a:solidFill>
                  <a:srgbClr val="C13131">
                    <a:lumMod val="50000"/>
                  </a:srgbClr>
                </a:solidFill>
                <a:latin typeface="Tahoma"/>
              </a:rPr>
              <a:t>Expected Attendance Days must equal Total Days Attended and Total Days Absent </a:t>
            </a:r>
          </a:p>
        </p:txBody>
      </p:sp>
      <p:sp>
        <p:nvSpPr>
          <p:cNvPr id="20" name="Rounded Rectangle 11">
            <a:extLst>
              <a:ext uri="{FF2B5EF4-FFF2-40B4-BE49-F238E27FC236}">
                <a16:creationId xmlns:a16="http://schemas.microsoft.com/office/drawing/2014/main" id="{47DBA4EF-A76F-4A46-940E-102AB99C97A4}"/>
              </a:ext>
            </a:extLst>
          </p:cNvPr>
          <p:cNvSpPr/>
          <p:nvPr/>
        </p:nvSpPr>
        <p:spPr bwMode="auto">
          <a:xfrm>
            <a:off x="9742987" y="670491"/>
            <a:ext cx="2251486" cy="1295400"/>
          </a:xfrm>
          <a:prstGeom prst="roundRect">
            <a:avLst/>
          </a:prstGeom>
          <a:solidFill>
            <a:srgbClr val="4CAFE0"/>
          </a:solidFill>
          <a:ln w="9525" cap="flat" cmpd="sng" algn="ctr">
            <a:solidFill>
              <a:srgbClr val="4CAFE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46">
              <a:defRPr/>
            </a:pPr>
            <a:r>
              <a:rPr lang="en-US" sz="1400">
                <a:solidFill>
                  <a:prstClr val="black"/>
                </a:solidFill>
                <a:latin typeface="Tahoma"/>
              </a:rPr>
              <a:t>Absent Rate is calculated by dividing the Expected Attendance Days by  the Total Days Absent</a:t>
            </a:r>
          </a:p>
        </p:txBody>
      </p:sp>
      <p:cxnSp>
        <p:nvCxnSpPr>
          <p:cNvPr id="21" name="Straight Connector 20">
            <a:extLst>
              <a:ext uri="{FF2B5EF4-FFF2-40B4-BE49-F238E27FC236}">
                <a16:creationId xmlns:a16="http://schemas.microsoft.com/office/drawing/2014/main" id="{E37FB876-C207-484E-AB17-373092B02EE8}"/>
              </a:ext>
            </a:extLst>
          </p:cNvPr>
          <p:cNvCxnSpPr>
            <a:cxnSpLocks/>
            <a:stCxn id="20" idx="2"/>
            <a:endCxn id="12" idx="0"/>
          </p:cNvCxnSpPr>
          <p:nvPr/>
        </p:nvCxnSpPr>
        <p:spPr bwMode="auto">
          <a:xfrm>
            <a:off x="10868730" y="1965891"/>
            <a:ext cx="532687" cy="1040649"/>
          </a:xfrm>
          <a:prstGeom prst="line">
            <a:avLst/>
          </a:prstGeom>
          <a:solidFill>
            <a:schemeClr val="accent1"/>
          </a:solidFill>
          <a:ln w="19050" cap="flat" cmpd="sng" algn="ctr">
            <a:solidFill>
              <a:srgbClr val="4CAFE0"/>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68CCD459-6345-49F9-88A0-85E2BB20F6F2}"/>
              </a:ext>
            </a:extLst>
          </p:cNvPr>
          <p:cNvCxnSpPr>
            <a:cxnSpLocks/>
            <a:endCxn id="41" idx="0"/>
          </p:cNvCxnSpPr>
          <p:nvPr/>
        </p:nvCxnSpPr>
        <p:spPr bwMode="auto">
          <a:xfrm>
            <a:off x="6835899" y="4795729"/>
            <a:ext cx="860995" cy="556487"/>
          </a:xfrm>
          <a:prstGeom prst="line">
            <a:avLst/>
          </a:prstGeom>
          <a:solidFill>
            <a:schemeClr val="accent1"/>
          </a:solidFill>
          <a:ln w="19050" cap="flat" cmpd="sng" algn="ctr">
            <a:solidFill>
              <a:srgbClr val="00B050"/>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C54646B0-937D-4738-9A4C-FF44E5F27062}"/>
              </a:ext>
            </a:extLst>
          </p:cNvPr>
          <p:cNvCxnSpPr>
            <a:cxnSpLocks/>
            <a:stCxn id="16" idx="2"/>
            <a:endCxn id="17" idx="0"/>
          </p:cNvCxnSpPr>
          <p:nvPr/>
        </p:nvCxnSpPr>
        <p:spPr bwMode="auto">
          <a:xfrm>
            <a:off x="10031771" y="4693152"/>
            <a:ext cx="84650" cy="287000"/>
          </a:xfrm>
          <a:prstGeom prst="line">
            <a:avLst/>
          </a:prstGeom>
          <a:solidFill>
            <a:schemeClr val="accent1"/>
          </a:solidFill>
          <a:ln w="19050" cap="flat" cmpd="sng" algn="ctr">
            <a:solidFill>
              <a:srgbClr val="AB8B93"/>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E49B3EF0-46CF-4CD4-8B9B-4FE429B6BE8B}"/>
              </a:ext>
            </a:extLst>
          </p:cNvPr>
          <p:cNvCxnSpPr>
            <a:cxnSpLocks/>
            <a:endCxn id="41" idx="0"/>
          </p:cNvCxnSpPr>
          <p:nvPr/>
        </p:nvCxnSpPr>
        <p:spPr bwMode="auto">
          <a:xfrm flipH="1">
            <a:off x="7696894" y="4728211"/>
            <a:ext cx="1001336" cy="624004"/>
          </a:xfrm>
          <a:prstGeom prst="line">
            <a:avLst/>
          </a:prstGeom>
          <a:solidFill>
            <a:schemeClr val="accent1"/>
          </a:solidFill>
          <a:ln w="19050" cap="flat" cmpd="sng" algn="ctr">
            <a:solidFill>
              <a:srgbClr val="00B050"/>
            </a:solidFill>
            <a:prstDash val="solid"/>
            <a:round/>
            <a:headEnd type="none" w="med" len="med"/>
            <a:tailEnd type="none" w="med" len="med"/>
          </a:ln>
          <a:effectLst/>
        </p:spPr>
      </p:cxnSp>
      <p:sp>
        <p:nvSpPr>
          <p:cNvPr id="41" name="Rounded Rectangle 11">
            <a:extLst>
              <a:ext uri="{FF2B5EF4-FFF2-40B4-BE49-F238E27FC236}">
                <a16:creationId xmlns:a16="http://schemas.microsoft.com/office/drawing/2014/main" id="{0F0B42CA-B3FF-435B-B88F-CEEABD56B00F}"/>
              </a:ext>
            </a:extLst>
          </p:cNvPr>
          <p:cNvSpPr/>
          <p:nvPr/>
        </p:nvSpPr>
        <p:spPr bwMode="auto">
          <a:xfrm>
            <a:off x="6571151" y="5352215"/>
            <a:ext cx="2251486" cy="687952"/>
          </a:xfrm>
          <a:prstGeom prst="roundRect">
            <a:avLst/>
          </a:prstGeom>
          <a:solidFill>
            <a:srgbClr val="00B050"/>
          </a:solidFill>
          <a:ln w="9525" cap="flat" cmpd="sng" algn="ctr">
            <a:solidFill>
              <a:srgbClr val="C2E0C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46">
              <a:defRPr/>
            </a:pPr>
            <a:r>
              <a:rPr lang="en-US" sz="1400">
                <a:solidFill>
                  <a:srgbClr val="C13131">
                    <a:lumMod val="50000"/>
                  </a:srgbClr>
                </a:solidFill>
                <a:latin typeface="Tahoma"/>
              </a:rPr>
              <a:t>Absent categories are reported from SIS data</a:t>
            </a:r>
          </a:p>
        </p:txBody>
      </p:sp>
      <p:sp>
        <p:nvSpPr>
          <p:cNvPr id="42" name="Rounded Rectangle 11">
            <a:extLst>
              <a:ext uri="{FF2B5EF4-FFF2-40B4-BE49-F238E27FC236}">
                <a16:creationId xmlns:a16="http://schemas.microsoft.com/office/drawing/2014/main" id="{C3CCEA7A-5DC9-4F91-A0E6-549CBEEE4ABD}"/>
              </a:ext>
            </a:extLst>
          </p:cNvPr>
          <p:cNvSpPr/>
          <p:nvPr/>
        </p:nvSpPr>
        <p:spPr bwMode="auto">
          <a:xfrm>
            <a:off x="6511290" y="1284880"/>
            <a:ext cx="2469293" cy="1120965"/>
          </a:xfrm>
          <a:prstGeom prst="roundRect">
            <a:avLst/>
          </a:prstGeom>
          <a:solidFill>
            <a:srgbClr val="F08784"/>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46">
              <a:defRPr/>
            </a:pPr>
            <a:r>
              <a:rPr lang="en-US" sz="1400">
                <a:solidFill>
                  <a:prstClr val="black"/>
                </a:solidFill>
                <a:latin typeface="Tahoma"/>
              </a:rPr>
              <a:t>Days Attended In-School Suspension are added with the Days Attended in calculations. </a:t>
            </a:r>
          </a:p>
        </p:txBody>
      </p:sp>
      <p:cxnSp>
        <p:nvCxnSpPr>
          <p:cNvPr id="45" name="Straight Connector 44">
            <a:extLst>
              <a:ext uri="{FF2B5EF4-FFF2-40B4-BE49-F238E27FC236}">
                <a16:creationId xmlns:a16="http://schemas.microsoft.com/office/drawing/2014/main" id="{AF63F2EC-0276-4029-901B-1533C4A74A94}"/>
              </a:ext>
            </a:extLst>
          </p:cNvPr>
          <p:cNvCxnSpPr>
            <a:cxnSpLocks/>
            <a:stCxn id="42" idx="2"/>
            <a:endCxn id="15" idx="0"/>
          </p:cNvCxnSpPr>
          <p:nvPr/>
        </p:nvCxnSpPr>
        <p:spPr bwMode="auto">
          <a:xfrm flipH="1">
            <a:off x="7460354" y="2405846"/>
            <a:ext cx="285583" cy="615254"/>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8CBE4F4C-D992-4413-9031-087963F88207}"/>
              </a:ext>
            </a:extLst>
          </p:cNvPr>
          <p:cNvCxnSpPr>
            <a:cxnSpLocks/>
            <a:endCxn id="11" idx="0"/>
          </p:cNvCxnSpPr>
          <p:nvPr/>
        </p:nvCxnSpPr>
        <p:spPr bwMode="auto">
          <a:xfrm>
            <a:off x="3906910" y="2263790"/>
            <a:ext cx="1529753" cy="790869"/>
          </a:xfrm>
          <a:prstGeom prst="line">
            <a:avLst/>
          </a:prstGeom>
          <a:solidFill>
            <a:schemeClr val="accent1"/>
          </a:solidFill>
          <a:ln w="19050" cap="flat" cmpd="sng" algn="ctr">
            <a:solidFill>
              <a:srgbClr val="FFC000"/>
            </a:solidFill>
            <a:prstDash val="solid"/>
            <a:round/>
            <a:headEnd type="none" w="med" len="med"/>
            <a:tailEnd type="none" w="med" len="med"/>
          </a:ln>
          <a:effectLst/>
        </p:spPr>
      </p:cxnSp>
      <p:sp>
        <p:nvSpPr>
          <p:cNvPr id="52" name="Rounded Rectangle 11">
            <a:extLst>
              <a:ext uri="{FF2B5EF4-FFF2-40B4-BE49-F238E27FC236}">
                <a16:creationId xmlns:a16="http://schemas.microsoft.com/office/drawing/2014/main" id="{47E9F41D-2FF4-409B-AE62-C418EAA1A0B0}"/>
              </a:ext>
            </a:extLst>
          </p:cNvPr>
          <p:cNvSpPr/>
          <p:nvPr/>
        </p:nvSpPr>
        <p:spPr bwMode="auto">
          <a:xfrm>
            <a:off x="3963808" y="5315705"/>
            <a:ext cx="2251486" cy="687952"/>
          </a:xfrm>
          <a:prstGeom prst="roundRect">
            <a:avLst/>
          </a:prstGeom>
          <a:solidFill>
            <a:srgbClr val="FF99FF"/>
          </a:solidFill>
          <a:ln w="9525" cap="flat" cmpd="sng" algn="ctr">
            <a:solidFill>
              <a:srgbClr val="C2E0C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46">
              <a:defRPr/>
            </a:pPr>
            <a:r>
              <a:rPr lang="en-US" sz="1400">
                <a:solidFill>
                  <a:srgbClr val="C13131">
                    <a:lumMod val="50000"/>
                  </a:srgbClr>
                </a:solidFill>
                <a:latin typeface="Tahoma"/>
              </a:rPr>
              <a:t>Days Attended are reported from SIS data</a:t>
            </a:r>
          </a:p>
        </p:txBody>
      </p:sp>
      <p:cxnSp>
        <p:nvCxnSpPr>
          <p:cNvPr id="53" name="Straight Connector 52">
            <a:extLst>
              <a:ext uri="{FF2B5EF4-FFF2-40B4-BE49-F238E27FC236}">
                <a16:creationId xmlns:a16="http://schemas.microsoft.com/office/drawing/2014/main" id="{DFBE27AE-D2B5-419D-BEE6-086F502FFD7F}"/>
              </a:ext>
            </a:extLst>
          </p:cNvPr>
          <p:cNvCxnSpPr>
            <a:cxnSpLocks/>
            <a:stCxn id="18" idx="2"/>
            <a:endCxn id="52" idx="0"/>
          </p:cNvCxnSpPr>
          <p:nvPr/>
        </p:nvCxnSpPr>
        <p:spPr bwMode="auto">
          <a:xfrm flipH="1">
            <a:off x="5089552" y="4760669"/>
            <a:ext cx="1064294" cy="555037"/>
          </a:xfrm>
          <a:prstGeom prst="line">
            <a:avLst/>
          </a:prstGeom>
          <a:solidFill>
            <a:schemeClr val="accent1"/>
          </a:solidFill>
          <a:ln w="19050" cap="flat" cmpd="sng" algn="ctr">
            <a:solidFill>
              <a:srgbClr val="FF99FF"/>
            </a:solidFill>
            <a:prstDash val="solid"/>
            <a:round/>
            <a:headEnd type="none" w="med" len="med"/>
            <a:tailEnd type="none" w="med" len="med"/>
          </a:ln>
          <a:effectLst/>
        </p:spPr>
      </p:cxnSp>
      <p:sp>
        <p:nvSpPr>
          <p:cNvPr id="2" name="Slide Number Placeholder 1">
            <a:extLst>
              <a:ext uri="{FF2B5EF4-FFF2-40B4-BE49-F238E27FC236}">
                <a16:creationId xmlns:a16="http://schemas.microsoft.com/office/drawing/2014/main" id="{EADF4195-5DC2-EB4D-2715-2CDB93E07525}"/>
              </a:ext>
            </a:extLst>
          </p:cNvPr>
          <p:cNvSpPr>
            <a:spLocks noGrp="1"/>
          </p:cNvSpPr>
          <p:nvPr>
            <p:ph type="sldNum" sz="quarter" idx="11"/>
          </p:nvPr>
        </p:nvSpPr>
        <p:spPr/>
        <p:txBody>
          <a:bodyPr/>
          <a:lstStyle/>
          <a:p>
            <a:fld id="{4B73C415-D670-4716-A5EC-CC4D52CA2BAC}" type="slidenum">
              <a:rPr lang="en-US" noProof="0" smtClean="0"/>
              <a:pPr/>
              <a:t>48</a:t>
            </a:fld>
            <a:endParaRPr lang="en-US" noProof="0"/>
          </a:p>
        </p:txBody>
      </p:sp>
    </p:spTree>
    <p:extLst>
      <p:ext uri="{BB962C8B-B14F-4D97-AF65-F5344CB8AC3E}">
        <p14:creationId xmlns:p14="http://schemas.microsoft.com/office/powerpoint/2010/main" val="5274868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000" y="386146"/>
            <a:ext cx="11340000" cy="432000"/>
          </a:xfrm>
        </p:spPr>
        <p:txBody>
          <a:bodyPr>
            <a:noAutofit/>
          </a:bodyPr>
          <a:lstStyle/>
          <a:p>
            <a:r>
              <a:rPr lang="en-US" cap="small">
                <a:latin typeface="Arial Black" panose="020B0A04020102020204" pitchFamily="34" charset="0"/>
              </a:rPr>
              <a:t>STAS Calculation</a:t>
            </a:r>
          </a:p>
        </p:txBody>
      </p:sp>
      <p:sp>
        <p:nvSpPr>
          <p:cNvPr id="4" name="Footer Placeholder 3">
            <a:extLst>
              <a:ext uri="{FF2B5EF4-FFF2-40B4-BE49-F238E27FC236}">
                <a16:creationId xmlns:a16="http://schemas.microsoft.com/office/drawing/2014/main" id="{C9CFCF14-2F22-4E4F-AA2A-E354A922146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pic>
        <p:nvPicPr>
          <p:cNvPr id="8" name="Picture 7" descr="Screen shot of the Student Absence Summary container on the Student detail screen.">
            <a:extLst>
              <a:ext uri="{FF2B5EF4-FFF2-40B4-BE49-F238E27FC236}">
                <a16:creationId xmlns:a16="http://schemas.microsoft.com/office/drawing/2014/main" id="{F44EC8E4-C218-483C-930F-49C01BD5F9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88822" y="1513222"/>
            <a:ext cx="9414356" cy="4277691"/>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080873E7-9401-40F5-A8C5-C82555AA1CD6}"/>
              </a:ext>
            </a:extLst>
          </p:cNvPr>
          <p:cNvSpPr/>
          <p:nvPr/>
        </p:nvSpPr>
        <p:spPr>
          <a:xfrm>
            <a:off x="4608872" y="2778945"/>
            <a:ext cx="3615078" cy="1300109"/>
          </a:xfrm>
          <a:prstGeom prst="rec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CFCFC"/>
                </a:solidFill>
                <a:effectLst/>
                <a:uLnTx/>
                <a:uFillTx/>
                <a:latin typeface="Tahoma"/>
                <a:ea typeface="+mn-ea"/>
                <a:cs typeface="+mn-cs"/>
              </a:rPr>
              <a:t>Total Days Absent divided by Expected Attended Days is calculated by the system to determine the Absent Rate</a:t>
            </a:r>
          </a:p>
        </p:txBody>
      </p:sp>
      <p:sp>
        <p:nvSpPr>
          <p:cNvPr id="3" name="Rectangle 2">
            <a:extLst>
              <a:ext uri="{FF2B5EF4-FFF2-40B4-BE49-F238E27FC236}">
                <a16:creationId xmlns:a16="http://schemas.microsoft.com/office/drawing/2014/main" id="{9EE8CD64-14C6-443B-A470-35198EA73845}"/>
              </a:ext>
              <a:ext uri="{C183D7F6-B498-43B3-948B-1728B52AA6E4}">
                <adec:decorative xmlns:adec="http://schemas.microsoft.com/office/drawing/2017/decorative" val="1"/>
              </a:ext>
            </a:extLst>
          </p:cNvPr>
          <p:cNvSpPr/>
          <p:nvPr/>
        </p:nvSpPr>
        <p:spPr>
          <a:xfrm>
            <a:off x="10301468" y="4815437"/>
            <a:ext cx="501710" cy="707834"/>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5" name="Slide Number Placeholder 4">
            <a:extLst>
              <a:ext uri="{FF2B5EF4-FFF2-40B4-BE49-F238E27FC236}">
                <a16:creationId xmlns:a16="http://schemas.microsoft.com/office/drawing/2014/main" id="{60CB996B-5478-7B05-F393-6A8AA765C2B6}"/>
              </a:ext>
            </a:extLst>
          </p:cNvPr>
          <p:cNvSpPr>
            <a:spLocks noGrp="1"/>
          </p:cNvSpPr>
          <p:nvPr>
            <p:ph type="sldNum" sz="quarter" idx="11"/>
          </p:nvPr>
        </p:nvSpPr>
        <p:spPr/>
        <p:txBody>
          <a:bodyPr/>
          <a:lstStyle/>
          <a:p>
            <a:fld id="{4B73C415-D670-4716-A5EC-CC4D52CA2BAC}" type="slidenum">
              <a:rPr lang="en-US" noProof="0" smtClean="0"/>
              <a:pPr/>
              <a:t>49</a:t>
            </a:fld>
            <a:endParaRPr lang="en-US" noProof="0"/>
          </a:p>
        </p:txBody>
      </p:sp>
    </p:spTree>
    <p:extLst>
      <p:ext uri="{BB962C8B-B14F-4D97-AF65-F5344CB8AC3E}">
        <p14:creationId xmlns:p14="http://schemas.microsoft.com/office/powerpoint/2010/main" val="547694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BFF79-D2E4-A974-4CF9-0023EEF1578F}"/>
            </a:ext>
          </a:extLst>
        </p:cNvPr>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39195CA4-4418-D7DB-F1E0-C5705197E34D}"/>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tretch>
            <a:fillRect/>
          </a:stretch>
        </p:blipFill>
        <p:spPr>
          <a:xfrm>
            <a:off x="1" y="0"/>
            <a:ext cx="12191999" cy="6365363"/>
          </a:xfrm>
          <a:blipFill>
            <a:blip r:embed="rId4"/>
            <a:stretch>
              <a:fillRect/>
            </a:stretch>
          </a:blipFill>
        </p:spPr>
      </p:pic>
      <p:sp>
        <p:nvSpPr>
          <p:cNvPr id="20" name="Rectangle 19">
            <a:extLst>
              <a:ext uri="{FF2B5EF4-FFF2-40B4-BE49-F238E27FC236}">
                <a16:creationId xmlns:a16="http://schemas.microsoft.com/office/drawing/2014/main" id="{CE508D89-0BC1-5D4E-E51A-3190C1BF984D}"/>
              </a:ext>
              <a:ext uri="{C183D7F6-B498-43B3-948B-1728B52AA6E4}">
                <adec:decorative xmlns:adec="http://schemas.microsoft.com/office/drawing/2017/decorative" val="1"/>
              </a:ext>
            </a:extLst>
          </p:cNvPr>
          <p:cNvSpPr/>
          <p:nvPr/>
        </p:nvSpPr>
        <p:spPr bwMode="gray">
          <a:xfrm>
            <a:off x="452674" y="-1"/>
            <a:ext cx="11739325" cy="6365363"/>
          </a:xfrm>
          <a:prstGeom prst="rect">
            <a:avLst/>
          </a:prstGeom>
          <a:gradFill>
            <a:gsLst>
              <a:gs pos="34000">
                <a:schemeClr val="bg1">
                  <a:lumMod val="100000"/>
                  <a:alpha val="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53DE836-6AE4-A1A8-9A52-3B605B11A597}"/>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AD64F0-8D12-8D2D-08B0-A35B2AD1B594}"/>
              </a:ext>
            </a:extLst>
          </p:cNvPr>
          <p:cNvSpPr>
            <a:spLocks noGrp="1"/>
          </p:cNvSpPr>
          <p:nvPr>
            <p:ph type="ctrTitle"/>
          </p:nvPr>
        </p:nvSpPr>
        <p:spPr bwMode="gray">
          <a:xfrm>
            <a:off x="680728" y="3710967"/>
            <a:ext cx="6299682" cy="839607"/>
          </a:xfrm>
        </p:spPr>
        <p:txBody>
          <a:bodyPr/>
          <a:lstStyle/>
          <a:p>
            <a:r>
              <a:rPr lang="en-US">
                <a:solidFill>
                  <a:srgbClr val="3FC1BD"/>
                </a:solidFill>
              </a:rPr>
              <a:t>Overview</a:t>
            </a:r>
          </a:p>
        </p:txBody>
      </p:sp>
      <p:cxnSp>
        <p:nvCxnSpPr>
          <p:cNvPr id="15" name="Straight Connector 14">
            <a:extLst>
              <a:ext uri="{FF2B5EF4-FFF2-40B4-BE49-F238E27FC236}">
                <a16:creationId xmlns:a16="http://schemas.microsoft.com/office/drawing/2014/main" id="{CFB2F56D-7BBA-F78F-68F5-390C94988C60}"/>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442E8E38-B48A-9779-A6F2-6F9169B09669}"/>
              </a:ext>
            </a:extLst>
          </p:cNvPr>
          <p:cNvSpPr>
            <a:spLocks noGrp="1"/>
          </p:cNvSpPr>
          <p:nvPr>
            <p:ph type="subTitle" idx="1"/>
          </p:nvPr>
        </p:nvSpPr>
        <p:spPr bwMode="gray">
          <a:xfrm>
            <a:off x="680728" y="4879744"/>
            <a:ext cx="7162667" cy="385483"/>
          </a:xfrm>
          <a:solidFill>
            <a:schemeClr val="bg1">
              <a:lumMod val="95000"/>
              <a:alpha val="92000"/>
            </a:schemeClr>
          </a:solidFill>
          <a:effectLst/>
        </p:spPr>
        <p:txBody>
          <a:bodyPr/>
          <a:lstStyle/>
          <a:p>
            <a:r>
              <a:rPr lang="en-US">
                <a:solidFill>
                  <a:srgbClr val="002060"/>
                </a:solidFill>
              </a:rPr>
              <a:t>Discuss background of CALPADS submission</a:t>
            </a:r>
          </a:p>
        </p:txBody>
      </p:sp>
      <p:pic>
        <p:nvPicPr>
          <p:cNvPr id="5" name="Graphic 4" descr="World">
            <a:extLst>
              <a:ext uri="{FF2B5EF4-FFF2-40B4-BE49-F238E27FC236}">
                <a16:creationId xmlns:a16="http://schemas.microsoft.com/office/drawing/2014/main" id="{20A48C2B-589F-B529-BB93-14421613847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68000" y="3711417"/>
            <a:ext cx="914400" cy="914400"/>
          </a:xfrm>
          <a:prstGeom prst="rect">
            <a:avLst/>
          </a:prstGeom>
        </p:spPr>
      </p:pic>
      <p:sp>
        <p:nvSpPr>
          <p:cNvPr id="11" name="Rectangle 10">
            <a:extLst>
              <a:ext uri="{FF2B5EF4-FFF2-40B4-BE49-F238E27FC236}">
                <a16:creationId xmlns:a16="http://schemas.microsoft.com/office/drawing/2014/main" id="{FC5495DD-733C-F9A9-2888-702DF7B7555A}"/>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64E92F80-9E32-D87D-5C9B-A520FD3B0063}"/>
              </a:ext>
            </a:extLst>
          </p:cNvPr>
          <p:cNvSpPr>
            <a:spLocks noGrp="1"/>
          </p:cNvSpPr>
          <p:nvPr>
            <p:ph type="ftr" sz="quarter" idx="13"/>
          </p:nvPr>
        </p:nvSpPr>
        <p:spPr/>
        <p:txBody>
          <a:bodyPr/>
          <a:lstStyle/>
          <a:p>
            <a:r>
              <a:rPr lang="en-US" noProof="0"/>
              <a:t>EOY 1 Reporting and Certification v1.0 April 21, 2026</a:t>
            </a:r>
          </a:p>
        </p:txBody>
      </p:sp>
      <p:sp>
        <p:nvSpPr>
          <p:cNvPr id="6" name="Slide Number Placeholder 5">
            <a:extLst>
              <a:ext uri="{FF2B5EF4-FFF2-40B4-BE49-F238E27FC236}">
                <a16:creationId xmlns:a16="http://schemas.microsoft.com/office/drawing/2014/main" id="{DECBF927-2858-AD48-4CEA-CC71F7B93E27}"/>
              </a:ext>
            </a:extLst>
          </p:cNvPr>
          <p:cNvSpPr>
            <a:spLocks noGrp="1"/>
          </p:cNvSpPr>
          <p:nvPr>
            <p:ph type="sldNum" sz="quarter" idx="12"/>
          </p:nvPr>
        </p:nvSpPr>
        <p:spPr/>
        <p:txBody>
          <a:bodyPr/>
          <a:lstStyle/>
          <a:p>
            <a:fld id="{4B73C415-D670-4716-A5EC-CC4D52CA2BAC}" type="slidenum">
              <a:rPr lang="en-US" noProof="0" smtClean="0"/>
              <a:pPr/>
              <a:t>5</a:t>
            </a:fld>
            <a:endParaRPr lang="en-US" noProof="0"/>
          </a:p>
        </p:txBody>
      </p:sp>
    </p:spTree>
    <p:extLst>
      <p:ext uri="{BB962C8B-B14F-4D97-AF65-F5344CB8AC3E}">
        <p14:creationId xmlns:p14="http://schemas.microsoft.com/office/powerpoint/2010/main" val="287027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1316318" y="80206"/>
            <a:ext cx="12171082" cy="6365363"/>
          </a:xfrm>
          <a:prstGeom prst="rect">
            <a:avLst/>
          </a:prstGeom>
          <a:gradFill>
            <a:gsLst>
              <a:gs pos="36000">
                <a:schemeClr val="tx1">
                  <a:alpha val="0"/>
                </a:schemeClr>
              </a:gs>
              <a:gs pos="100000">
                <a:schemeClr val="tx1">
                  <a:alpha val="44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9012"/>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2377000"/>
            <a:ext cx="8479602" cy="2387600"/>
          </a:xfrm>
        </p:spPr>
        <p:txBody>
          <a:bodyPr/>
          <a:lstStyle/>
          <a:p>
            <a:r>
              <a:rPr lang="en-US" sz="4000">
                <a:latin typeface="Arial Black" panose="020B0A04020102020204" pitchFamily="34" charset="0"/>
              </a:rPr>
              <a:t>Cumulative Enrollment, Reclassified Fluent Proficient</a:t>
            </a:r>
            <a:endParaRPr lang="en-US"/>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62525"/>
            <a:ext cx="5766254" cy="1219200"/>
          </a:xfrm>
        </p:spPr>
        <p:txBody>
          <a:bodyPr/>
          <a:lstStyle/>
          <a:p>
            <a:r>
              <a:rPr lang="en-US"/>
              <a:t>Discuss Cumulative Enrollment, RFEP,  program</a:t>
            </a:r>
          </a:p>
        </p:txBody>
      </p:sp>
      <p:sp>
        <p:nvSpPr>
          <p:cNvPr id="4" name="Footer Placeholder 3">
            <a:extLst>
              <a:ext uri="{FF2B5EF4-FFF2-40B4-BE49-F238E27FC236}">
                <a16:creationId xmlns:a16="http://schemas.microsoft.com/office/drawing/2014/main" id="{58EA0F27-6EBE-4FD1-8C0B-06E38D1E5432}"/>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78C25BD8-1141-86D4-3BF2-84F164AE3007}"/>
              </a:ext>
            </a:extLst>
          </p:cNvPr>
          <p:cNvSpPr>
            <a:spLocks noGrp="1"/>
          </p:cNvSpPr>
          <p:nvPr>
            <p:ph type="sldNum" sz="quarter" idx="12"/>
          </p:nvPr>
        </p:nvSpPr>
        <p:spPr/>
        <p:txBody>
          <a:bodyPr/>
          <a:lstStyle/>
          <a:p>
            <a:fld id="{4B73C415-D670-4716-A5EC-CC4D52CA2BAC}" type="slidenum">
              <a:rPr lang="en-US" noProof="0" smtClean="0"/>
              <a:pPr/>
              <a:t>50</a:t>
            </a:fld>
            <a:endParaRPr lang="en-US" noProof="0"/>
          </a:p>
        </p:txBody>
      </p:sp>
    </p:spTree>
    <p:extLst>
      <p:ext uri="{BB962C8B-B14F-4D97-AF65-F5344CB8AC3E}">
        <p14:creationId xmlns:p14="http://schemas.microsoft.com/office/powerpoint/2010/main" val="29189901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578380-6A0D-46D6-8ACC-803DA5302656}"/>
              </a:ext>
            </a:extLst>
          </p:cNvPr>
          <p:cNvSpPr>
            <a:spLocks noGrp="1"/>
          </p:cNvSpPr>
          <p:nvPr>
            <p:ph type="title"/>
          </p:nvPr>
        </p:nvSpPr>
        <p:spPr/>
        <p:txBody>
          <a:bodyPr>
            <a:normAutofit fontScale="90000"/>
          </a:bodyPr>
          <a:lstStyle/>
          <a:p>
            <a:r>
              <a:rPr lang="en-US" sz="4000">
                <a:solidFill>
                  <a:schemeClr val="tx1">
                    <a:lumMod val="85000"/>
                    <a:lumOff val="15000"/>
                  </a:schemeClr>
                </a:solidFill>
                <a:latin typeface="Arial Black" panose="020B0A04020102020204" pitchFamily="34" charset="0"/>
              </a:rPr>
              <a:t>Cumulative</a:t>
            </a:r>
            <a:r>
              <a:rPr lang="en-US" sz="4000"/>
              <a:t> </a:t>
            </a:r>
            <a:r>
              <a:rPr lang="en-US" sz="4000">
                <a:latin typeface="Arial Black" panose="020B0A04020102020204" pitchFamily="34" charset="0"/>
              </a:rPr>
              <a:t>Enrollment</a:t>
            </a:r>
          </a:p>
        </p:txBody>
      </p:sp>
      <p:sp>
        <p:nvSpPr>
          <p:cNvPr id="2" name="Footer Placeholder 1">
            <a:extLst>
              <a:ext uri="{FF2B5EF4-FFF2-40B4-BE49-F238E27FC236}">
                <a16:creationId xmlns:a16="http://schemas.microsoft.com/office/drawing/2014/main" id="{93508838-6B9B-4BC6-88FE-72CDD1E4EDE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sp>
        <p:nvSpPr>
          <p:cNvPr id="5" name="Rectangle 4">
            <a:extLst>
              <a:ext uri="{FF2B5EF4-FFF2-40B4-BE49-F238E27FC236}">
                <a16:creationId xmlns:a16="http://schemas.microsoft.com/office/drawing/2014/main" id="{0A04B629-B9EE-465F-A338-E40C955D8C33}"/>
              </a:ext>
            </a:extLst>
          </p:cNvPr>
          <p:cNvSpPr/>
          <p:nvPr/>
        </p:nvSpPr>
        <p:spPr>
          <a:xfrm>
            <a:off x="563354" y="1305342"/>
            <a:ext cx="10361738" cy="2123658"/>
          </a:xfrm>
          <a:prstGeom prst="rect">
            <a:avLst/>
          </a:prstGeom>
        </p:spPr>
        <p:txBody>
          <a:bodyPr wrap="square">
            <a:spAutoFit/>
          </a:bodyPr>
          <a:lstStyle/>
          <a:p>
            <a:pPr marL="3429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1" u="none" strike="noStrike" kern="1200" cap="none" spc="0" normalizeH="0" baseline="0" noProof="0">
                <a:ln>
                  <a:noFill/>
                </a:ln>
                <a:solidFill>
                  <a:prstClr val="black"/>
                </a:solidFill>
                <a:effectLst/>
                <a:uLnTx/>
                <a:uFillTx/>
                <a:latin typeface="Tahoma"/>
                <a:ea typeface="+mn-ea"/>
                <a:cs typeface="+mn-cs"/>
              </a:rPr>
              <a:t>Cumulative Enrollment  </a:t>
            </a:r>
            <a:r>
              <a:rPr kumimoji="0" lang="en-US" sz="2200" b="0" i="0" u="none" strike="noStrike" kern="1200" cap="none" spc="0" normalizeH="0" baseline="0" noProof="0">
                <a:ln>
                  <a:noFill/>
                </a:ln>
                <a:solidFill>
                  <a:prstClr val="black"/>
                </a:solidFill>
                <a:effectLst/>
                <a:uLnTx/>
                <a:uFillTx/>
                <a:latin typeface="Tahoma"/>
                <a:ea typeface="+mn-ea"/>
                <a:cs typeface="+mn-cs"/>
              </a:rPr>
              <a:t>is a count of  all students with an open enrollment </a:t>
            </a:r>
            <a:r>
              <a:rPr kumimoji="0" lang="en-US" sz="2200" b="1" i="0" u="sng" strike="noStrike" kern="1200" cap="none" spc="0" normalizeH="0" baseline="0" noProof="0">
                <a:ln>
                  <a:noFill/>
                </a:ln>
                <a:solidFill>
                  <a:prstClr val="black"/>
                </a:solidFill>
                <a:effectLst/>
                <a:uLnTx/>
                <a:uFillTx/>
                <a:latin typeface="Tahoma"/>
                <a:ea typeface="+mn-ea"/>
                <a:cs typeface="+mn-cs"/>
              </a:rPr>
              <a:t>at any time </a:t>
            </a:r>
            <a:r>
              <a:rPr kumimoji="0" lang="en-US" sz="2200" b="0" i="0" u="none" strike="noStrike" kern="1200" cap="none" spc="0" normalizeH="0" baseline="0" noProof="0">
                <a:ln>
                  <a:noFill/>
                </a:ln>
                <a:solidFill>
                  <a:prstClr val="black"/>
                </a:solidFill>
                <a:effectLst/>
                <a:uLnTx/>
                <a:uFillTx/>
                <a:latin typeface="Tahoma"/>
                <a:ea typeface="+mn-ea"/>
                <a:cs typeface="+mn-cs"/>
              </a:rPr>
              <a:t>during the report period. It may include enrollments from prior academic year with exits extending until 8/15</a:t>
            </a:r>
          </a:p>
          <a:p>
            <a:pPr marL="3429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a:ln>
                <a:noFill/>
              </a:ln>
              <a:solidFill>
                <a:prstClr val="black"/>
              </a:solidFill>
              <a:effectLst/>
              <a:uLnTx/>
              <a:uFillTx/>
              <a:latin typeface="Tahoma"/>
              <a:ea typeface="+mn-ea"/>
              <a:cs typeface="+mn-cs"/>
            </a:endParaRPr>
          </a:p>
          <a:p>
            <a:pPr marL="3429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1" u="none" strike="noStrike" kern="1200" cap="none" spc="0" normalizeH="0" baseline="0" noProof="0">
                <a:ln>
                  <a:noFill/>
                </a:ln>
                <a:solidFill>
                  <a:prstClr val="black"/>
                </a:solidFill>
                <a:effectLst/>
                <a:uLnTx/>
                <a:uFillTx/>
                <a:latin typeface="Tahoma"/>
                <a:ea typeface="+mn-ea"/>
                <a:cs typeface="+mn-cs"/>
              </a:rPr>
              <a:t>Adjusted Cumulative Enrollment  </a:t>
            </a:r>
            <a:r>
              <a:rPr kumimoji="0" lang="en-US" sz="2200" b="0" i="0" u="none" strike="noStrike" kern="1200" cap="none" spc="0" normalizeH="0" baseline="0" noProof="0">
                <a:ln>
                  <a:noFill/>
                </a:ln>
                <a:solidFill>
                  <a:prstClr val="black"/>
                </a:solidFill>
                <a:effectLst/>
                <a:uLnTx/>
                <a:uFillTx/>
                <a:latin typeface="Tahoma"/>
                <a:ea typeface="+mn-ea"/>
                <a:cs typeface="+mn-cs"/>
              </a:rPr>
              <a:t>is a count of students with an open enrollment that starts in the current academic year (07/01). </a:t>
            </a:r>
          </a:p>
        </p:txBody>
      </p:sp>
      <p:pic>
        <p:nvPicPr>
          <p:cNvPr id="9224" name="Picture 8" descr="Five school children lined up in a row.">
            <a:extLst>
              <a:ext uri="{FF2B5EF4-FFF2-40B4-BE49-F238E27FC236}">
                <a16:creationId xmlns:a16="http://schemas.microsoft.com/office/drawing/2014/main" id="{ACE1342C-55E7-4744-8DB1-513F10740B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378" y="3197387"/>
            <a:ext cx="5063772" cy="3167976"/>
          </a:xfrm>
          <a:prstGeom prst="rect">
            <a:avLst/>
          </a:prstGeom>
          <a:noFill/>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68D59BC-95C4-3F25-1250-2BCC0A277E6F}"/>
              </a:ext>
            </a:extLst>
          </p:cNvPr>
          <p:cNvSpPr txBox="1"/>
          <p:nvPr/>
        </p:nvSpPr>
        <p:spPr>
          <a:xfrm>
            <a:off x="1160889" y="4119655"/>
            <a:ext cx="6094674"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Tahoma"/>
                <a:ea typeface="+mn-ea"/>
                <a:cs typeface="+mn-cs"/>
              </a:rPr>
              <a:t>Note: </a:t>
            </a:r>
            <a:r>
              <a:rPr kumimoji="0" lang="en-US" sz="1600" b="0" i="0" u="none" strike="noStrike" kern="1200" cap="none" spc="0" normalizeH="0" baseline="0" noProof="0">
                <a:ln>
                  <a:noFill/>
                </a:ln>
                <a:solidFill>
                  <a:prstClr val="black"/>
                </a:solidFill>
                <a:effectLst/>
                <a:uLnTx/>
                <a:uFillTx/>
                <a:latin typeface="Tahoma"/>
                <a:ea typeface="+mn-ea"/>
                <a:cs typeface="+mn-cs"/>
              </a:rPr>
              <a:t>Cumulative enrollment counts are determined by the SENR records submitted throughout the year. LEAs that perform ongoing maintenance of student data will not need to re-submit enrollment records for EOY 3, however SENR records will be required to exit students </a:t>
            </a:r>
          </a:p>
        </p:txBody>
      </p:sp>
      <p:sp>
        <p:nvSpPr>
          <p:cNvPr id="3" name="Slide Number Placeholder 2">
            <a:extLst>
              <a:ext uri="{FF2B5EF4-FFF2-40B4-BE49-F238E27FC236}">
                <a16:creationId xmlns:a16="http://schemas.microsoft.com/office/drawing/2014/main" id="{7C270CB1-9ADD-339E-E033-4FB44B68F4BF}"/>
              </a:ext>
            </a:extLst>
          </p:cNvPr>
          <p:cNvSpPr>
            <a:spLocks noGrp="1"/>
          </p:cNvSpPr>
          <p:nvPr>
            <p:ph type="sldNum" sz="quarter" idx="11"/>
          </p:nvPr>
        </p:nvSpPr>
        <p:spPr/>
        <p:txBody>
          <a:bodyPr/>
          <a:lstStyle/>
          <a:p>
            <a:fld id="{4B73C415-D670-4716-A5EC-CC4D52CA2BAC}" type="slidenum">
              <a:rPr lang="en-US" noProof="0" smtClean="0"/>
              <a:pPr/>
              <a:t>51</a:t>
            </a:fld>
            <a:endParaRPr lang="en-US" noProof="0"/>
          </a:p>
        </p:txBody>
      </p:sp>
    </p:spTree>
    <p:extLst>
      <p:ext uri="{BB962C8B-B14F-4D97-AF65-F5344CB8AC3E}">
        <p14:creationId xmlns:p14="http://schemas.microsoft.com/office/powerpoint/2010/main" val="40101577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08988F2E-F62E-4488-8405-2EB538CC92D0}"/>
              </a:ext>
            </a:extLst>
          </p:cNvPr>
          <p:cNvSpPr>
            <a:spLocks noGrp="1"/>
          </p:cNvSpPr>
          <p:nvPr>
            <p:ph type="title"/>
          </p:nvPr>
        </p:nvSpPr>
        <p:spPr>
          <a:xfrm>
            <a:off x="762885" y="474621"/>
            <a:ext cx="3732028" cy="1607060"/>
          </a:xfrm>
          <a:prstGeom prst="rect">
            <a:avLst/>
          </a:prstGeom>
          <a:noFill/>
          <a:ln w="19050">
            <a:solidFill>
              <a:schemeClr val="bg1"/>
            </a:solid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srgbClr val="FCFCFC"/>
                </a:solidFill>
                <a:effectLst/>
                <a:uLnTx/>
                <a:uFillTx/>
                <a:latin typeface="Arial Black" panose="020B0A04020102020204" pitchFamily="34" charset="0"/>
                <a:ea typeface="+mn-ea"/>
                <a:cs typeface="+mn-cs"/>
              </a:rPr>
              <a:t>Cumulative Enrollment Uses</a:t>
            </a:r>
          </a:p>
        </p:txBody>
      </p:sp>
      <p:sp>
        <p:nvSpPr>
          <p:cNvPr id="73" name="Footer Placeholder 2">
            <a:extLst>
              <a:ext uri="{FF2B5EF4-FFF2-40B4-BE49-F238E27FC236}">
                <a16:creationId xmlns:a16="http://schemas.microsoft.com/office/drawing/2014/main" id="{8BEED687-1C3A-4D10-B8BB-4E3F83C072D4}"/>
              </a:ext>
            </a:extLst>
          </p:cNvPr>
          <p:cNvSpPr>
            <a:spLocks noGrp="1"/>
          </p:cNvSpPr>
          <p:nvPr>
            <p:ph type="ftr" sz="quarter" idx="10"/>
          </p:nvPr>
        </p:nvSpPr>
        <p:spPr/>
        <p:txBody>
          <a:bodyPr vert="horz" lIns="0" tIns="0" rIns="0" bIns="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sp>
        <p:nvSpPr>
          <p:cNvPr id="18" name="Rectangle 17">
            <a:extLst>
              <a:ext uri="{FF2B5EF4-FFF2-40B4-BE49-F238E27FC236}">
                <a16:creationId xmlns:a16="http://schemas.microsoft.com/office/drawing/2014/main" id="{317A8F7B-1508-4211-AD20-0AAB62FE89E6}"/>
              </a:ext>
              <a:ext uri="{C183D7F6-B498-43B3-948B-1728B52AA6E4}">
                <adec:decorative xmlns:adec="http://schemas.microsoft.com/office/drawing/2017/decorative" val="1"/>
              </a:ext>
            </a:extLst>
          </p:cNvPr>
          <p:cNvSpPr/>
          <p:nvPr/>
        </p:nvSpPr>
        <p:spPr>
          <a:xfrm>
            <a:off x="0" y="-74428"/>
            <a:ext cx="5112880" cy="6457807"/>
          </a:xfrm>
          <a:prstGeom prst="rect">
            <a:avLst/>
          </a:pr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4" name="Rectangle 23">
            <a:extLst>
              <a:ext uri="{FF2B5EF4-FFF2-40B4-BE49-F238E27FC236}">
                <a16:creationId xmlns:a16="http://schemas.microsoft.com/office/drawing/2014/main" id="{7FA08BF5-F8AD-4516-9EA9-50528D522BD7}"/>
              </a:ext>
            </a:extLst>
          </p:cNvPr>
          <p:cNvSpPr/>
          <p:nvPr/>
        </p:nvSpPr>
        <p:spPr>
          <a:xfrm>
            <a:off x="558208" y="2376377"/>
            <a:ext cx="4141382" cy="3290776"/>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FCFCFC"/>
                </a:solidFill>
                <a:effectLst/>
                <a:uLnTx/>
                <a:uFillTx/>
                <a:latin typeface="Tahoma"/>
                <a:ea typeface="+mn-ea"/>
                <a:cs typeface="+mn-cs"/>
              </a:rPr>
              <a:t>The cumulative enrollment count is used as a measurement of school and district size and in several data rate calculations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CFCFC"/>
                </a:solidFill>
                <a:effectLst/>
                <a:uLnTx/>
                <a:uFillTx/>
                <a:latin typeface="Tahoma"/>
                <a:ea typeface="+mn-ea"/>
                <a:cs typeface="+mn-cs"/>
              </a:rPr>
              <a:t>Suspension Rate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CFCFC"/>
                </a:solidFill>
                <a:effectLst/>
                <a:uLnTx/>
                <a:uFillTx/>
                <a:latin typeface="Tahoma"/>
                <a:ea typeface="+mn-ea"/>
                <a:cs typeface="+mn-cs"/>
              </a:rPr>
              <a:t>Expulsion Rate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CFCFC"/>
                </a:solidFill>
                <a:effectLst/>
                <a:uLnTx/>
                <a:uFillTx/>
                <a:latin typeface="Tahoma"/>
                <a:ea typeface="+mn-ea"/>
                <a:cs typeface="+mn-cs"/>
              </a:rPr>
              <a:t>Chronic Absenteeism Rate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CFCFC"/>
                </a:solidFill>
                <a:effectLst/>
                <a:uLnTx/>
                <a:uFillTx/>
                <a:latin typeface="Tahoma"/>
                <a:ea typeface="+mn-ea"/>
                <a:cs typeface="+mn-cs"/>
              </a:rPr>
              <a:t>Truancy Rate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FCFCFC"/>
                </a:solidFill>
                <a:effectLst/>
                <a:uLnTx/>
                <a:uFillTx/>
                <a:latin typeface="Tahoma"/>
                <a:ea typeface="+mn-ea"/>
                <a:cs typeface="+mn-cs"/>
              </a:rPr>
              <a:t>Stability Rate</a:t>
            </a:r>
          </a:p>
        </p:txBody>
      </p:sp>
      <p:pic>
        <p:nvPicPr>
          <p:cNvPr id="25" name="Picture 2" descr="Late Payment Calculator">
            <a:extLst>
              <a:ext uri="{FF2B5EF4-FFF2-40B4-BE49-F238E27FC236}">
                <a16:creationId xmlns:a16="http://schemas.microsoft.com/office/drawing/2014/main" id="{9CE61048-C1BD-43F8-A0B7-150DF5C34D1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5627373" y="838644"/>
            <a:ext cx="6250769" cy="468807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2F4EB15D-D1DE-6EE2-7B15-AFA9B316F68C}"/>
              </a:ext>
            </a:extLst>
          </p:cNvPr>
          <p:cNvSpPr>
            <a:spLocks noGrp="1"/>
          </p:cNvSpPr>
          <p:nvPr>
            <p:ph type="sldNum" sz="quarter" idx="11"/>
          </p:nvPr>
        </p:nvSpPr>
        <p:spPr/>
        <p:txBody>
          <a:bodyPr/>
          <a:lstStyle/>
          <a:p>
            <a:fld id="{4B73C415-D670-4716-A5EC-CC4D52CA2BAC}" type="slidenum">
              <a:rPr lang="en-US" noProof="0" smtClean="0"/>
              <a:pPr/>
              <a:t>52</a:t>
            </a:fld>
            <a:endParaRPr lang="en-US" noProof="0"/>
          </a:p>
        </p:txBody>
      </p:sp>
    </p:spTree>
    <p:extLst>
      <p:ext uri="{BB962C8B-B14F-4D97-AF65-F5344CB8AC3E}">
        <p14:creationId xmlns:p14="http://schemas.microsoft.com/office/powerpoint/2010/main" val="33656353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E8C09-D93D-4F9C-A347-6F31A4165BB6}"/>
              </a:ext>
            </a:extLst>
          </p:cNvPr>
          <p:cNvSpPr>
            <a:spLocks noGrp="1"/>
          </p:cNvSpPr>
          <p:nvPr>
            <p:ph type="title"/>
          </p:nvPr>
        </p:nvSpPr>
        <p:spPr>
          <a:xfrm>
            <a:off x="463212" y="389187"/>
            <a:ext cx="8362950" cy="719250"/>
          </a:xfrm>
        </p:spPr>
        <p:txBody>
          <a:bodyPr/>
          <a:lstStyle/>
          <a:p>
            <a:r>
              <a:rPr lang="en-US"/>
              <a:t>RFEP Status</a:t>
            </a:r>
          </a:p>
        </p:txBody>
      </p:sp>
      <p:sp>
        <p:nvSpPr>
          <p:cNvPr id="3" name="Footer Placeholder 2">
            <a:extLst>
              <a:ext uri="{FF2B5EF4-FFF2-40B4-BE49-F238E27FC236}">
                <a16:creationId xmlns:a16="http://schemas.microsoft.com/office/drawing/2014/main" id="{F08328F2-FCD5-418A-90A0-1470ACE841A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sp>
        <p:nvSpPr>
          <p:cNvPr id="12" name="TextBox 11">
            <a:extLst>
              <a:ext uri="{FF2B5EF4-FFF2-40B4-BE49-F238E27FC236}">
                <a16:creationId xmlns:a16="http://schemas.microsoft.com/office/drawing/2014/main" id="{2D0D826F-3004-4D4C-9F02-DF3B99508276}"/>
              </a:ext>
            </a:extLst>
          </p:cNvPr>
          <p:cNvSpPr txBox="1"/>
          <p:nvPr/>
        </p:nvSpPr>
        <p:spPr>
          <a:xfrm>
            <a:off x="463212" y="1243910"/>
            <a:ext cx="5632788" cy="498598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1200"/>
              </a:spcBef>
              <a:spcAft>
                <a:spcPts val="1200"/>
              </a:spcAft>
              <a:buClrTx/>
              <a:buSzPts val="1100"/>
              <a:buFont typeface="Symbol" panose="05050102010706020507" pitchFamily="18" charset="2"/>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mn-cs"/>
              </a:rPr>
              <a:t>When an EL student </a:t>
            </a: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mn-cs"/>
              </a:rPr>
              <a:t>has met all</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mn-cs"/>
              </a:rPr>
              <a:t> four criteria specified in Education Code section 313(f) for being reclassified including receiving an Overall Performance Level of 4 on the Summative ELPAC</a:t>
            </a:r>
          </a:p>
          <a:p>
            <a:pPr marL="342900" marR="0" lvl="0" indent="-342900" algn="l" defTabSz="914400" rtl="0" eaLnBrk="1" fontAlgn="auto" latinLnBrk="0" hangingPunct="1">
              <a:lnSpc>
                <a:spcPct val="100000"/>
              </a:lnSpc>
              <a:spcBef>
                <a:spcPts val="1200"/>
              </a:spcBef>
              <a:spcAft>
                <a:spcPts val="1200"/>
              </a:spcAft>
              <a:buClrTx/>
              <a:buSzPts val="1100"/>
              <a:buFont typeface="Symbol" panose="05050102010706020507" pitchFamily="18" charset="2"/>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Upon reclassifying students to Fluent English Proficient (RFEP), LEAs should update CALPADS with a SELA update</a:t>
            </a:r>
          </a:p>
          <a:p>
            <a:pPr marL="342900" marR="0" lvl="0" indent="-342900" algn="l" defTabSz="914400" rtl="0" eaLnBrk="1" fontAlgn="auto" latinLnBrk="0" hangingPunct="1">
              <a:lnSpc>
                <a:spcPct val="100000"/>
              </a:lnSpc>
              <a:spcBef>
                <a:spcPts val="1200"/>
              </a:spcBef>
              <a:spcAft>
                <a:spcPts val="1200"/>
              </a:spcAft>
              <a:buClrTx/>
              <a:buSzPts val="1100"/>
              <a:buFont typeface="Symbol" panose="05050102010706020507" pitchFamily="18" charset="2"/>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RFEP students will be exempt from any future </a:t>
            </a:r>
            <a:r>
              <a:rPr lang="en-US" sz="2000">
                <a:solidFill>
                  <a:prstClr val="black"/>
                </a:solidFill>
                <a:latin typeface="Arial" panose="020B0604020202020204" pitchFamily="34" charset="0"/>
                <a:ea typeface="Calibri" panose="020F0502020204030204" pitchFamily="34" charset="0"/>
                <a:cs typeface="Arial" panose="020B0604020202020204" pitchFamily="34" charset="0"/>
              </a:rPr>
              <a:t>S</a:t>
            </a:r>
            <a:r>
              <a:rPr kumimoji="0" lang="en-US" sz="2000" b="0" i="0" u="none" strike="noStrike" kern="1200" cap="none" spc="0" normalizeH="0" baseline="0" noProof="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ummative</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ELPAC</a:t>
            </a:r>
          </a:p>
          <a:p>
            <a:pPr marL="342900" marR="0" lvl="0" indent="-342900" algn="l" defTabSz="914400" rtl="0" eaLnBrk="1" fontAlgn="auto" latinLnBrk="0" hangingPunct="1">
              <a:lnSpc>
                <a:spcPct val="100000"/>
              </a:lnSpc>
              <a:spcBef>
                <a:spcPts val="1200"/>
              </a:spcBef>
              <a:spcAft>
                <a:spcPts val="1200"/>
              </a:spcAft>
              <a:buClrTx/>
              <a:buSzPts val="1100"/>
              <a:buFont typeface="Symbol" panose="05050102010706020507" pitchFamily="18" charset="2"/>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No longer “At Risk” of becoming a LTEL</a:t>
            </a:r>
          </a:p>
          <a:p>
            <a:pPr marL="342900" marR="0" lvl="0" indent="-342900" algn="l" defTabSz="914400" rtl="0" eaLnBrk="1" fontAlgn="auto" latinLnBrk="0" hangingPunct="1">
              <a:lnSpc>
                <a:spcPct val="100000"/>
              </a:lnSpc>
              <a:spcBef>
                <a:spcPts val="1200"/>
              </a:spcBef>
              <a:spcAft>
                <a:spcPts val="1200"/>
              </a:spcAft>
              <a:buClrTx/>
              <a:buSzPts val="1100"/>
              <a:buFont typeface="Symbol" panose="05050102010706020507" pitchFamily="18" charset="2"/>
              <a:buChar char=""/>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grpSp>
        <p:nvGrpSpPr>
          <p:cNvPr id="5" name="Group 4" descr="Picture of scrabble blocks spelling out English Learners">
            <a:extLst>
              <a:ext uri="{FF2B5EF4-FFF2-40B4-BE49-F238E27FC236}">
                <a16:creationId xmlns:a16="http://schemas.microsoft.com/office/drawing/2014/main" id="{8FC80E6E-6F4B-42C0-AD99-3C0CBEA02AE1}"/>
              </a:ext>
            </a:extLst>
          </p:cNvPr>
          <p:cNvGrpSpPr/>
          <p:nvPr/>
        </p:nvGrpSpPr>
        <p:grpSpPr>
          <a:xfrm>
            <a:off x="5903999" y="1411562"/>
            <a:ext cx="5824789" cy="4076700"/>
            <a:chOff x="5274534" y="1047750"/>
            <a:chExt cx="6309064" cy="4174722"/>
          </a:xfrm>
        </p:grpSpPr>
        <p:pic>
          <p:nvPicPr>
            <p:cNvPr id="6" name="Picture 5">
              <a:extLst>
                <a:ext uri="{FF2B5EF4-FFF2-40B4-BE49-F238E27FC236}">
                  <a16:creationId xmlns:a16="http://schemas.microsoft.com/office/drawing/2014/main" id="{7D5CDB79-8B4C-46A9-B02B-389831778E9E}"/>
                </a:ext>
              </a:extLst>
            </p:cNvPr>
            <p:cNvPicPr>
              <a:picLocks noChangeAspect="1"/>
            </p:cNvPicPr>
            <p:nvPr/>
          </p:nvPicPr>
          <p:blipFill>
            <a:blip r:embed="rId3"/>
            <a:stretch>
              <a:fillRect/>
            </a:stretch>
          </p:blipFill>
          <p:spPr>
            <a:xfrm>
              <a:off x="6096000" y="1635527"/>
              <a:ext cx="5487598" cy="3586945"/>
            </a:xfrm>
            <a:prstGeom prst="rect">
              <a:avLst/>
            </a:prstGeom>
          </p:spPr>
        </p:pic>
        <p:pic>
          <p:nvPicPr>
            <p:cNvPr id="2050" name="Picture 2">
              <a:extLst>
                <a:ext uri="{FF2B5EF4-FFF2-40B4-BE49-F238E27FC236}">
                  <a16:creationId xmlns:a16="http://schemas.microsoft.com/office/drawing/2014/main" id="{584B6A6B-AF89-41B3-9F97-00C7A6BA82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4534" y="1047750"/>
              <a:ext cx="3966476" cy="263553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Slide Number Placeholder 3">
            <a:extLst>
              <a:ext uri="{FF2B5EF4-FFF2-40B4-BE49-F238E27FC236}">
                <a16:creationId xmlns:a16="http://schemas.microsoft.com/office/drawing/2014/main" id="{8C4DA960-94AB-7A9F-6822-A2A30E7A2DC4}"/>
              </a:ext>
            </a:extLst>
          </p:cNvPr>
          <p:cNvSpPr>
            <a:spLocks noGrp="1"/>
          </p:cNvSpPr>
          <p:nvPr>
            <p:ph type="sldNum" sz="quarter" idx="11"/>
          </p:nvPr>
        </p:nvSpPr>
        <p:spPr/>
        <p:txBody>
          <a:bodyPr/>
          <a:lstStyle/>
          <a:p>
            <a:fld id="{4B73C415-D670-4716-A5EC-CC4D52CA2BAC}" type="slidenum">
              <a:rPr lang="en-US" noProof="0" smtClean="0"/>
              <a:pPr/>
              <a:t>53</a:t>
            </a:fld>
            <a:endParaRPr lang="en-US" noProof="0"/>
          </a:p>
        </p:txBody>
      </p:sp>
    </p:spTree>
    <p:extLst>
      <p:ext uri="{BB962C8B-B14F-4D97-AF65-F5344CB8AC3E}">
        <p14:creationId xmlns:p14="http://schemas.microsoft.com/office/powerpoint/2010/main" val="15843121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alpha val="11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7F35D-9A35-0AC0-FAAF-1A8121D5735C}"/>
              </a:ext>
            </a:extLst>
          </p:cNvPr>
          <p:cNvSpPr>
            <a:spLocks noGrp="1"/>
          </p:cNvSpPr>
          <p:nvPr>
            <p:ph type="title"/>
          </p:nvPr>
        </p:nvSpPr>
        <p:spPr/>
        <p:txBody>
          <a:bodyPr>
            <a:normAutofit fontScale="90000"/>
          </a:bodyPr>
          <a:lstStyle/>
          <a:p>
            <a:r>
              <a:rPr lang="en-US" sz="3600" b="1"/>
              <a:t>SELA Status Reminders</a:t>
            </a:r>
          </a:p>
        </p:txBody>
      </p:sp>
      <p:sp>
        <p:nvSpPr>
          <p:cNvPr id="4" name="Footer Placeholder 3">
            <a:extLst>
              <a:ext uri="{FF2B5EF4-FFF2-40B4-BE49-F238E27FC236}">
                <a16:creationId xmlns:a16="http://schemas.microsoft.com/office/drawing/2014/main" id="{7A042D30-7ED6-E3EF-B387-DF9994C93B4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sp>
        <p:nvSpPr>
          <p:cNvPr id="3" name="Content Placeholder 2">
            <a:extLst>
              <a:ext uri="{FF2B5EF4-FFF2-40B4-BE49-F238E27FC236}">
                <a16:creationId xmlns:a16="http://schemas.microsoft.com/office/drawing/2014/main" id="{7C9D4F22-EBCA-7500-38BB-1DEC1341F4ED}"/>
              </a:ext>
            </a:extLst>
          </p:cNvPr>
          <p:cNvSpPr>
            <a:spLocks noGrp="1"/>
          </p:cNvSpPr>
          <p:nvPr>
            <p:ph idx="4294967295"/>
          </p:nvPr>
        </p:nvSpPr>
        <p:spPr>
          <a:xfrm>
            <a:off x="3436938" y="1211263"/>
            <a:ext cx="8755062" cy="4259262"/>
          </a:xfrm>
          <a:solidFill>
            <a:schemeClr val="bg1">
              <a:alpha val="26000"/>
            </a:schemeClr>
          </a:solidFill>
        </p:spPr>
        <p:txBody>
          <a:bodyPr>
            <a:normAutofit lnSpcReduction="10000"/>
          </a:bodyPr>
          <a:lstStyle/>
          <a:p>
            <a:pPr>
              <a:spcBef>
                <a:spcPts val="1200"/>
              </a:spcBef>
              <a:spcAft>
                <a:spcPts val="1200"/>
              </a:spcAft>
            </a:pPr>
            <a:r>
              <a:rPr lang="en-US">
                <a:effectLst/>
                <a:latin typeface="Arial" panose="020B0604020202020204" pitchFamily="34" charset="0"/>
                <a:ea typeface="Calibri" panose="020F0502020204030204" pitchFamily="34" charset="0"/>
                <a:cs typeface="Times New Roman" panose="02020603050405020304" pitchFamily="18" charset="0"/>
              </a:rPr>
              <a:t>2025–26 Summative ELPAC or Summative Alternate ELPAC </a:t>
            </a:r>
            <a:r>
              <a:rPr lang="en-US" b="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Ends May 31, 2025</a:t>
            </a:r>
            <a:endParaRPr lang="en-US" b="1">
              <a:solidFill>
                <a:srgbClr val="FF0000"/>
              </a:solidFill>
              <a:ea typeface="Calibri" panose="020F0502020204030204" pitchFamily="34" charset="0"/>
              <a:cs typeface="Times New Roman" panose="02020603050405020304" pitchFamily="18" charset="0"/>
            </a:endParaRPr>
          </a:p>
          <a:p>
            <a:pPr lvl="1">
              <a:spcBef>
                <a:spcPts val="1200"/>
              </a:spcBef>
              <a:spcAft>
                <a:spcPts val="1200"/>
              </a:spcAft>
            </a:pPr>
            <a:r>
              <a:rPr lang="en-US" sz="1800">
                <a:ea typeface="Calibri" panose="020F0502020204030204" pitchFamily="34" charset="0"/>
                <a:cs typeface="Times New Roman" panose="02020603050405020304" pitchFamily="18" charset="0"/>
              </a:rPr>
              <a:t>S</a:t>
            </a:r>
            <a:r>
              <a:rPr lang="en-US" sz="1800">
                <a:effectLst/>
                <a:latin typeface="Arial" panose="020B0604020202020204" pitchFamily="34" charset="0"/>
                <a:ea typeface="Calibri" panose="020F0502020204030204" pitchFamily="34" charset="0"/>
                <a:cs typeface="Times New Roman" panose="02020603050405020304" pitchFamily="18" charset="0"/>
              </a:rPr>
              <a:t>tudents will no longer be able to use 2024–25 results for reclassification after May 31, 2025.</a:t>
            </a:r>
          </a:p>
          <a:p>
            <a:pPr lvl="1">
              <a:spcBef>
                <a:spcPts val="1200"/>
              </a:spcBef>
              <a:spcAft>
                <a:spcPts val="1200"/>
              </a:spcAft>
            </a:pPr>
            <a:r>
              <a:rPr lang="en-US" sz="1800">
                <a:effectLst/>
                <a:latin typeface="Arial" panose="020B0604020202020204" pitchFamily="34" charset="0"/>
                <a:ea typeface="Calibri" panose="020F0502020204030204" pitchFamily="34" charset="0"/>
                <a:cs typeface="Times New Roman" panose="02020603050405020304" pitchFamily="18" charset="0"/>
              </a:rPr>
              <a:t>For students who may be reclassified based on their 2024–25 Summative ELPAC or Summative Alternate ELPAC scores we recommend testing them no later than May 15, 2025 this will ensure that all eligible students are tested as required by law.</a:t>
            </a:r>
          </a:p>
          <a:p>
            <a:pPr>
              <a:spcBef>
                <a:spcPts val="1200"/>
              </a:spcBef>
              <a:spcAft>
                <a:spcPts val="1200"/>
              </a:spcAft>
            </a:pPr>
            <a:r>
              <a:rPr lang="en-US">
                <a:effectLst/>
                <a:latin typeface="Arial" panose="020B0604020202020204" pitchFamily="34" charset="0"/>
                <a:ea typeface="Calibri" panose="020F0502020204030204" pitchFamily="34" charset="0"/>
                <a:cs typeface="Times New Roman" panose="02020603050405020304" pitchFamily="18" charset="0"/>
              </a:rPr>
              <a:t>Recommend LEAs Update RFEP Status in CALPADS by </a:t>
            </a:r>
            <a:r>
              <a:rPr lang="en-US" b="1">
                <a:effectLst/>
                <a:latin typeface="Arial" panose="020B0604020202020204" pitchFamily="34" charset="0"/>
                <a:ea typeface="Calibri" panose="020F0502020204030204" pitchFamily="34" charset="0"/>
                <a:cs typeface="Times New Roman" panose="02020603050405020304" pitchFamily="18" charset="0"/>
              </a:rPr>
              <a:t>May 15, 2026 </a:t>
            </a:r>
          </a:p>
          <a:p>
            <a:pPr lvl="1">
              <a:spcBef>
                <a:spcPts val="1200"/>
              </a:spcBef>
              <a:spcAft>
                <a:spcPts val="1200"/>
              </a:spcAft>
            </a:pPr>
            <a:r>
              <a:rPr lang="en-US" sz="1800">
                <a:effectLst/>
                <a:latin typeface="Arial" panose="020B0604020202020204" pitchFamily="34" charset="0"/>
                <a:ea typeface="Calibri" panose="020F0502020204030204" pitchFamily="34" charset="0"/>
                <a:cs typeface="Times New Roman" panose="02020603050405020304" pitchFamily="18" charset="0"/>
              </a:rPr>
              <a:t>Ensure students transferring have updated records in CALPADS within 10 days</a:t>
            </a:r>
          </a:p>
          <a:p>
            <a:pPr>
              <a:spcBef>
                <a:spcPts val="1200"/>
              </a:spcBef>
              <a:spcAft>
                <a:spcPts val="1200"/>
              </a:spcAft>
            </a:pPr>
            <a:r>
              <a:rPr lang="en-US">
                <a:effectLst/>
                <a:latin typeface="Arial" panose="020B0604020202020204" pitchFamily="34" charset="0"/>
                <a:ea typeface="Calibri" panose="020F0502020204030204" pitchFamily="34" charset="0"/>
                <a:cs typeface="Times New Roman" panose="02020603050405020304" pitchFamily="18" charset="0"/>
              </a:rPr>
              <a:t>Reminder to Assess TBD Students with Initial ELPAC Within 30 Days of Enrollment </a:t>
            </a:r>
            <a:endParaRPr lang="en-US" b="1">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E614953E-9952-926B-8F95-64F5F0942551}"/>
              </a:ext>
            </a:extLst>
          </p:cNvPr>
          <p:cNvSpPr txBox="1"/>
          <p:nvPr/>
        </p:nvSpPr>
        <p:spPr>
          <a:xfrm>
            <a:off x="2856000" y="5646419"/>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kumimoji="0" lang="en-US" sz="1800" b="0" i="1" u="none" strike="noStrike" kern="1200" cap="none" spc="0" normalizeH="0" baseline="0" noProof="0">
                <a:ln>
                  <a:noFill/>
                </a:ln>
                <a:solidFill>
                  <a:prstClr val="black"/>
                </a:solidFill>
                <a:effectLst/>
                <a:uLnTx/>
                <a:uFillTx/>
                <a:latin typeface="Tahoma"/>
                <a:ea typeface="+mn-ea"/>
                <a:cs typeface="+mn-cs"/>
              </a:rPr>
              <a:t>Refer to </a:t>
            </a:r>
            <a:r>
              <a:rPr kumimoji="0" lang="en-US" sz="1800" b="0" i="1" u="none" strike="noStrike" kern="1200" cap="none" spc="0" normalizeH="0" baseline="0" noProof="0">
                <a:ln>
                  <a:noFill/>
                </a:ln>
                <a:solidFill>
                  <a:prstClr val="black"/>
                </a:solidFill>
                <a:effectLst/>
                <a:uLnTx/>
                <a:uFillTx/>
                <a:latin typeface="Tahoma"/>
                <a:ea typeface="+mn-ea"/>
                <a:cs typeface="+mn-cs"/>
                <a:hlinkClick r:id="rId3"/>
              </a:rPr>
              <a:t>CALPADS Flash #322 </a:t>
            </a:r>
            <a:r>
              <a:rPr kumimoji="0" lang="en-US" sz="1800" b="0" i="1" u="none" strike="noStrike" kern="1200" cap="none" spc="0" normalizeH="0" baseline="0" noProof="0">
                <a:ln>
                  <a:noFill/>
                </a:ln>
                <a:solidFill>
                  <a:prstClr val="black"/>
                </a:solidFill>
                <a:effectLst/>
                <a:uLnTx/>
                <a:uFillTx/>
                <a:latin typeface="Tahoma"/>
                <a:ea typeface="+mn-ea"/>
                <a:cs typeface="+mn-cs"/>
              </a:rPr>
              <a:t>for more details.</a:t>
            </a:r>
          </a:p>
        </p:txBody>
      </p:sp>
      <p:pic>
        <p:nvPicPr>
          <p:cNvPr id="1026" name="Picture 2" descr="3d yellow bell with exclamation point">
            <a:extLst>
              <a:ext uri="{FF2B5EF4-FFF2-40B4-BE49-F238E27FC236}">
                <a16:creationId xmlns:a16="http://schemas.microsoft.com/office/drawing/2014/main" id="{C79E1D66-C84B-56F0-FDB0-290E6AE8F7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001" y="1539240"/>
            <a:ext cx="2684580" cy="292052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E2DFCB4B-FA2B-C3B4-043C-2A651B89790C}"/>
              </a:ext>
            </a:extLst>
          </p:cNvPr>
          <p:cNvSpPr>
            <a:spLocks noGrp="1"/>
          </p:cNvSpPr>
          <p:nvPr>
            <p:ph type="sldNum" sz="quarter" idx="11"/>
          </p:nvPr>
        </p:nvSpPr>
        <p:spPr/>
        <p:txBody>
          <a:bodyPr/>
          <a:lstStyle/>
          <a:p>
            <a:fld id="{4B73C415-D670-4716-A5EC-CC4D52CA2BAC}" type="slidenum">
              <a:rPr lang="en-US" noProof="0" smtClean="0"/>
              <a:pPr/>
              <a:t>54</a:t>
            </a:fld>
            <a:endParaRPr lang="en-US" noProof="0"/>
          </a:p>
        </p:txBody>
      </p:sp>
    </p:spTree>
    <p:extLst>
      <p:ext uri="{BB962C8B-B14F-4D97-AF65-F5344CB8AC3E}">
        <p14:creationId xmlns:p14="http://schemas.microsoft.com/office/powerpoint/2010/main" val="11687930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FF384-E6B9-4538-90FA-F7E759BD65F0}"/>
              </a:ext>
            </a:extLst>
          </p:cNvPr>
          <p:cNvSpPr>
            <a:spLocks noGrp="1"/>
          </p:cNvSpPr>
          <p:nvPr>
            <p:ph type="title"/>
          </p:nvPr>
        </p:nvSpPr>
        <p:spPr>
          <a:xfrm>
            <a:off x="4597714" y="456622"/>
            <a:ext cx="6550345" cy="754957"/>
          </a:xfrm>
        </p:spPr>
        <p:txBody>
          <a:bodyPr vert="horz" lIns="91440" tIns="45720" rIns="91440" bIns="45720" rtlCol="0" anchor="b">
            <a:normAutofit fontScale="90000"/>
          </a:bodyPr>
          <a:lstStyle/>
          <a:p>
            <a:r>
              <a:rPr lang="en-US"/>
              <a:t>Reclassification for any summer RFEPS</a:t>
            </a:r>
          </a:p>
        </p:txBody>
      </p:sp>
      <p:sp>
        <p:nvSpPr>
          <p:cNvPr id="5" name="Footer Placeholder 4">
            <a:extLst>
              <a:ext uri="{FF2B5EF4-FFF2-40B4-BE49-F238E27FC236}">
                <a16:creationId xmlns:a16="http://schemas.microsoft.com/office/drawing/2014/main" id="{A89415BE-6DA1-5B10-1DFD-254ED0CB5FD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sp>
        <p:nvSpPr>
          <p:cNvPr id="8" name="TextBox 7">
            <a:extLst>
              <a:ext uri="{FF2B5EF4-FFF2-40B4-BE49-F238E27FC236}">
                <a16:creationId xmlns:a16="http://schemas.microsoft.com/office/drawing/2014/main" id="{F90E8AC8-1EF3-4F58-8199-9D672A2583E2}"/>
              </a:ext>
            </a:extLst>
          </p:cNvPr>
          <p:cNvSpPr txBox="1"/>
          <p:nvPr/>
        </p:nvSpPr>
        <p:spPr>
          <a:xfrm>
            <a:off x="4897868" y="1607062"/>
            <a:ext cx="6714891" cy="3785419"/>
          </a:xfrm>
          <a:prstGeom prst="rect">
            <a:avLst/>
          </a:prstGeom>
        </p:spPr>
        <p:txBody>
          <a:bodyPr vert="horz" lIns="91440" tIns="45720" rIns="91440" bIns="45720" rtlCol="0">
            <a:normAutofit lnSpcReduction="100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a:ln>
                  <a:noFill/>
                </a:ln>
                <a:solidFill>
                  <a:prstClr val="black"/>
                </a:solidFill>
                <a:effectLst/>
                <a:uLnTx/>
                <a:uFillTx/>
                <a:latin typeface="Tahoma"/>
                <a:ea typeface="+mn-ea"/>
                <a:cs typeface="+mn-cs"/>
              </a:rPr>
              <a:t>Key points:</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ahoma"/>
                <a:ea typeface="+mn-ea"/>
                <a:cs typeface="+mn-cs"/>
              </a:rPr>
              <a:t>Students should be reclassified when they meet all four criteria for reclassification and the English Language Acquisition Start Date should reflect that.</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Tahoma"/>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ahoma"/>
                <a:ea typeface="+mn-ea"/>
                <a:cs typeface="+mn-cs"/>
              </a:rPr>
              <a:t>Students reclassified after last day of school who </a:t>
            </a:r>
            <a:r>
              <a:rPr kumimoji="0" lang="en-US" sz="2000" b="1" i="0" u="none" strike="noStrike" kern="1200" cap="none" spc="0" normalizeH="0" baseline="0" noProof="0">
                <a:ln>
                  <a:noFill/>
                </a:ln>
                <a:solidFill>
                  <a:prstClr val="black"/>
                </a:solidFill>
                <a:effectLst/>
                <a:uLnTx/>
                <a:uFillTx/>
                <a:latin typeface="Tahoma"/>
                <a:ea typeface="+mn-ea"/>
                <a:cs typeface="+mn-cs"/>
              </a:rPr>
              <a:t>WILL NOT </a:t>
            </a:r>
            <a:r>
              <a:rPr kumimoji="0" lang="en-US" sz="2000" b="0" i="0" u="none" strike="noStrike" kern="1200" cap="none" spc="0" normalizeH="0" baseline="0" noProof="0">
                <a:ln>
                  <a:noFill/>
                </a:ln>
                <a:solidFill>
                  <a:prstClr val="black"/>
                </a:solidFill>
                <a:effectLst/>
                <a:uLnTx/>
                <a:uFillTx/>
                <a:latin typeface="Tahoma"/>
                <a:ea typeface="+mn-ea"/>
                <a:cs typeface="+mn-cs"/>
              </a:rPr>
              <a:t>be returning should have RFEP date = last day of school.</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Tahoma"/>
              <a:ea typeface="+mn-ea"/>
              <a:cs typeface="+mn-cs"/>
            </a:endParaRPr>
          </a:p>
          <a:p>
            <a:pPr marL="285750" lvl="0" indent="-228600">
              <a:lnSpc>
                <a:spcPct val="90000"/>
              </a:lnSpc>
              <a:spcAft>
                <a:spcPts val="600"/>
              </a:spcAft>
              <a:buFont typeface="Arial" panose="020B0604020202020204" pitchFamily="34" charset="0"/>
              <a:buChar char="•"/>
              <a:defRPr/>
            </a:pPr>
            <a:r>
              <a:rPr kumimoji="0" lang="en-US" sz="2000" b="0" i="0" u="none" strike="noStrike" kern="1200" cap="none" spc="0" normalizeH="0" baseline="0" noProof="0">
                <a:ln>
                  <a:noFill/>
                </a:ln>
                <a:solidFill>
                  <a:prstClr val="black"/>
                </a:solidFill>
                <a:effectLst/>
                <a:uLnTx/>
                <a:uFillTx/>
                <a:latin typeface="Tahoma"/>
                <a:ea typeface="+mn-ea"/>
                <a:cs typeface="+mn-cs"/>
              </a:rPr>
              <a:t>Students reclassified after last day of school who </a:t>
            </a:r>
            <a:r>
              <a:rPr kumimoji="0" lang="en-US" sz="2000" b="1" i="0" u="none" strike="noStrike" kern="1200" cap="none" spc="0" normalizeH="0" baseline="0" noProof="0">
                <a:ln>
                  <a:noFill/>
                </a:ln>
                <a:solidFill>
                  <a:prstClr val="black"/>
                </a:solidFill>
                <a:effectLst/>
                <a:uLnTx/>
                <a:uFillTx/>
                <a:latin typeface="Tahoma"/>
                <a:ea typeface="+mn-ea"/>
                <a:cs typeface="+mn-cs"/>
              </a:rPr>
              <a:t>WILL</a:t>
            </a:r>
            <a:r>
              <a:rPr kumimoji="0" lang="en-US" sz="2000" b="0" i="0" u="none" strike="noStrike" kern="1200" cap="none" spc="0" normalizeH="0" baseline="0" noProof="0">
                <a:ln>
                  <a:noFill/>
                </a:ln>
                <a:solidFill>
                  <a:prstClr val="black"/>
                </a:solidFill>
                <a:effectLst/>
                <a:uLnTx/>
                <a:uFillTx/>
                <a:latin typeface="Tahoma"/>
                <a:ea typeface="+mn-ea"/>
                <a:cs typeface="+mn-cs"/>
              </a:rPr>
              <a:t> be returning should have RFEP date = </a:t>
            </a:r>
            <a:r>
              <a:rPr lang="en-US" sz="2000"/>
              <a:t>must be at least one day after the Enrollment Start Date, regardless of time period.</a:t>
            </a:r>
            <a:endParaRPr kumimoji="0" lang="en-US" sz="2000" b="0" i="0" u="none" strike="noStrike" kern="1200" cap="none" spc="0" normalizeH="0" baseline="0" noProof="0">
              <a:ln>
                <a:noFill/>
              </a:ln>
              <a:solidFill>
                <a:prstClr val="black"/>
              </a:solidFill>
              <a:effectLst/>
              <a:uLnTx/>
              <a:uFillTx/>
              <a:latin typeface="Tahoma"/>
              <a:ea typeface="+mn-ea"/>
              <a:cs typeface="+mn-cs"/>
            </a:endParaRPr>
          </a:p>
        </p:txBody>
      </p:sp>
      <p:pic>
        <p:nvPicPr>
          <p:cNvPr id="2050" name="Picture 2" descr="Tips for Teaching Grammar to ESL Students | Resilient Educator">
            <a:extLst>
              <a:ext uri="{FF2B5EF4-FFF2-40B4-BE49-F238E27FC236}">
                <a16:creationId xmlns:a16="http://schemas.microsoft.com/office/drawing/2014/main" id="{B91B11B9-C2E7-4CB8-961A-836D47F5EA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632" r="41881"/>
          <a:stretch/>
        </p:blipFill>
        <p:spPr bwMode="auto">
          <a:xfrm>
            <a:off x="0" y="0"/>
            <a:ext cx="4302586" cy="6365363"/>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420A851F-ECEE-9BF1-B31D-A7917EA40CC4}"/>
              </a:ext>
            </a:extLst>
          </p:cNvPr>
          <p:cNvSpPr>
            <a:spLocks noGrp="1"/>
          </p:cNvSpPr>
          <p:nvPr>
            <p:ph type="sldNum" sz="quarter" idx="11"/>
          </p:nvPr>
        </p:nvSpPr>
        <p:spPr/>
        <p:txBody>
          <a:bodyPr/>
          <a:lstStyle/>
          <a:p>
            <a:fld id="{4B73C415-D670-4716-A5EC-CC4D52CA2BAC}" type="slidenum">
              <a:rPr lang="en-US" noProof="0" smtClean="0"/>
              <a:pPr/>
              <a:t>55</a:t>
            </a:fld>
            <a:endParaRPr lang="en-US" noProof="0"/>
          </a:p>
        </p:txBody>
      </p:sp>
    </p:spTree>
    <p:extLst>
      <p:ext uri="{BB962C8B-B14F-4D97-AF65-F5344CB8AC3E}">
        <p14:creationId xmlns:p14="http://schemas.microsoft.com/office/powerpoint/2010/main" val="31414385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62DAC03F-93D1-EBC3-B420-5AED49AF0F17}"/>
              </a:ext>
            </a:extLst>
          </p:cNvPr>
          <p:cNvSpPr txBox="1">
            <a:spLocks/>
          </p:cNvSpPr>
          <p:nvPr/>
        </p:nvSpPr>
        <p:spPr>
          <a:xfrm>
            <a:off x="561540" y="1032395"/>
            <a:ext cx="5732580" cy="3742806"/>
          </a:xfrm>
          <a:prstGeom prst="rect">
            <a:avLst/>
          </a:prstGeom>
        </p:spPr>
        <p:txBody>
          <a:bodyPr vert="horz" lIns="0" tIns="0" rIns="0" bIns="0" rtlCol="0" anchor="t">
            <a:noAutofit/>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667"/>
              </a:spcBef>
              <a:spcAft>
                <a:spcPts val="333"/>
              </a:spcAft>
              <a:buClr>
                <a:srgbClr val="3DC1BD"/>
              </a:buClr>
              <a:buSzTx/>
              <a:buFont typeface="Arial" panose="020B0604020202020204" pitchFamily="34" charset="0"/>
              <a:buNone/>
              <a:tabLst/>
              <a:defRPr/>
            </a:pPr>
            <a:r>
              <a:rPr kumimoji="0" lang="en-US" sz="2000" b="0" i="0" u="none" strike="noStrike" kern="1200" cap="none" spc="0" normalizeH="0" baseline="0" noProof="0">
                <a:ln>
                  <a:noFill/>
                </a:ln>
                <a:solidFill>
                  <a:prstClr val="black">
                    <a:lumMod val="85000"/>
                    <a:lumOff val="15000"/>
                  </a:prstClr>
                </a:solidFill>
                <a:effectLst/>
                <a:uLnTx/>
                <a:uFillTx/>
                <a:latin typeface="Tahoma"/>
                <a:ea typeface="+mn-ea"/>
                <a:cs typeface="+mn-cs"/>
              </a:rPr>
              <a:t>LEAs are required to collect data on students who graduated with an exemption from local graduation requirements. </a:t>
            </a:r>
          </a:p>
          <a:p>
            <a:pPr marL="0" marR="0" lvl="0" indent="0" algn="l" defTabSz="609630" rtl="0" eaLnBrk="1" fontAlgn="auto" latinLnBrk="0" hangingPunct="1">
              <a:lnSpc>
                <a:spcPct val="100000"/>
              </a:lnSpc>
              <a:spcBef>
                <a:spcPts val="667"/>
              </a:spcBef>
              <a:spcAft>
                <a:spcPts val="333"/>
              </a:spcAft>
              <a:buClr>
                <a:srgbClr val="3DC1BD"/>
              </a:buClr>
              <a:buSzTx/>
              <a:buFont typeface="Arial" panose="020B0604020202020204" pitchFamily="34" charset="0"/>
              <a:buNone/>
              <a:tabLst/>
              <a:defRPr/>
            </a:pPr>
            <a:endParaRPr kumimoji="0" lang="en-US" sz="2000" b="0" i="0" u="none" strike="noStrike" kern="1200" cap="none" spc="0" normalizeH="0" baseline="0" noProof="0">
              <a:ln>
                <a:noFill/>
              </a:ln>
              <a:solidFill>
                <a:prstClr val="black">
                  <a:lumMod val="85000"/>
                  <a:lumOff val="15000"/>
                </a:prstClr>
              </a:solidFill>
              <a:effectLst/>
              <a:uLnTx/>
              <a:uFillTx/>
              <a:latin typeface="Tahoma"/>
              <a:ea typeface="+mn-ea"/>
              <a:cs typeface="+mn-cs"/>
            </a:endParaRPr>
          </a:p>
          <a:p>
            <a:pPr marL="361968" marR="0" lvl="1" indent="-184159" algn="l" defTabSz="609630" rtl="0" eaLnBrk="1" fontAlgn="auto" latinLnBrk="0" hangingPunct="1">
              <a:lnSpc>
                <a:spcPct val="100000"/>
              </a:lnSpc>
              <a:spcBef>
                <a:spcPts val="333"/>
              </a:spcBef>
              <a:spcAft>
                <a:spcPts val="333"/>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lumMod val="85000"/>
                    <a:lumOff val="15000"/>
                  </a:prstClr>
                </a:solidFill>
                <a:effectLst/>
                <a:uLnTx/>
                <a:uFillTx/>
                <a:latin typeface="Tahoma"/>
                <a:ea typeface="+mn-ea"/>
                <a:cs typeface="+mn-cs"/>
              </a:rPr>
              <a:t>This indicator field should be marked “Y” for students who, in the current school year, graduated with an exemption from the LEA’s graduation requirements that are in addition to the statewide coursework requirements. </a:t>
            </a:r>
            <a:endParaRPr kumimoji="0" lang="en-US" sz="1600" b="0" i="0" u="none" strike="noStrike" kern="1200" cap="none" spc="0" normalizeH="0" baseline="0" noProof="0">
              <a:ln>
                <a:noFill/>
              </a:ln>
              <a:solidFill>
                <a:prstClr val="black">
                  <a:lumMod val="85000"/>
                  <a:lumOff val="15000"/>
                </a:prstClr>
              </a:solidFill>
              <a:effectLst/>
              <a:uLnTx/>
              <a:uFillTx/>
              <a:latin typeface="Tahoma"/>
              <a:ea typeface="Tahoma"/>
              <a:cs typeface="Tahoma"/>
            </a:endParaRPr>
          </a:p>
          <a:p>
            <a:pPr marL="361968" marR="0" lvl="1" indent="-184159" algn="l" defTabSz="609630" rtl="0" eaLnBrk="1" fontAlgn="auto" latinLnBrk="0" hangingPunct="1">
              <a:lnSpc>
                <a:spcPct val="100000"/>
              </a:lnSpc>
              <a:spcBef>
                <a:spcPts val="333"/>
              </a:spcBef>
              <a:spcAft>
                <a:spcPts val="333"/>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lumMod val="85000"/>
                    <a:lumOff val="15000"/>
                  </a:prstClr>
                </a:solidFill>
                <a:effectLst/>
                <a:uLnTx/>
                <a:uFillTx/>
                <a:latin typeface="Tahoma"/>
                <a:ea typeface="+mn-ea"/>
                <a:cs typeface="+mn-cs"/>
              </a:rPr>
              <a:t>Students should be exited with an E230/100 exit reason completion status combination</a:t>
            </a:r>
          </a:p>
        </p:txBody>
      </p:sp>
      <p:sp>
        <p:nvSpPr>
          <p:cNvPr id="9" name="Title 8">
            <a:extLst>
              <a:ext uri="{FF2B5EF4-FFF2-40B4-BE49-F238E27FC236}">
                <a16:creationId xmlns:a16="http://schemas.microsoft.com/office/drawing/2014/main" id="{C99E7E75-8D21-5253-9DAF-C1FCA05D7E86}"/>
              </a:ext>
            </a:extLst>
          </p:cNvPr>
          <p:cNvSpPr>
            <a:spLocks noGrp="1"/>
          </p:cNvSpPr>
          <p:nvPr>
            <p:ph type="title"/>
          </p:nvPr>
        </p:nvSpPr>
        <p:spPr>
          <a:xfrm>
            <a:off x="561540" y="363782"/>
            <a:ext cx="7027980" cy="432000"/>
          </a:xfrm>
        </p:spPr>
        <p:txBody>
          <a:bodyPr/>
          <a:lstStyle/>
          <a:p>
            <a:r>
              <a:rPr lang="en-US"/>
              <a:t>SB – 532 Graduation Exemptions</a:t>
            </a:r>
            <a:br>
              <a:rPr lang="en-US"/>
            </a:br>
            <a:endParaRPr lang="en-US"/>
          </a:p>
        </p:txBody>
      </p:sp>
      <p:sp>
        <p:nvSpPr>
          <p:cNvPr id="10" name="Footer Placeholder 9">
            <a:extLst>
              <a:ext uri="{FF2B5EF4-FFF2-40B4-BE49-F238E27FC236}">
                <a16:creationId xmlns:a16="http://schemas.microsoft.com/office/drawing/2014/main" id="{C710F7EA-D1CD-855C-417B-1A68B714F31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grpSp>
        <p:nvGrpSpPr>
          <p:cNvPr id="7" name="Group 6" descr="Screenshot of calpads SENR module with Graduation Exemption Indicator boxed.">
            <a:extLst>
              <a:ext uri="{FF2B5EF4-FFF2-40B4-BE49-F238E27FC236}">
                <a16:creationId xmlns:a16="http://schemas.microsoft.com/office/drawing/2014/main" id="{2B6F93FF-3984-4F03-88CD-EBE2A732070F}"/>
              </a:ext>
            </a:extLst>
          </p:cNvPr>
          <p:cNvGrpSpPr/>
          <p:nvPr/>
        </p:nvGrpSpPr>
        <p:grpSpPr>
          <a:xfrm>
            <a:off x="6528031" y="1032395"/>
            <a:ext cx="4924860" cy="3072343"/>
            <a:chOff x="6528031" y="1032395"/>
            <a:chExt cx="4924860" cy="3072343"/>
          </a:xfrm>
        </p:grpSpPr>
        <p:pic>
          <p:nvPicPr>
            <p:cNvPr id="3" name="Picture 2" descr="Screenshot of calpads SENR module with Graduation Exemption Indicator boxed.">
              <a:extLst>
                <a:ext uri="{FF2B5EF4-FFF2-40B4-BE49-F238E27FC236}">
                  <a16:creationId xmlns:a16="http://schemas.microsoft.com/office/drawing/2014/main" id="{78935F93-3921-99A0-C307-F9A187363E71}"/>
                </a:ext>
              </a:extLst>
            </p:cNvPr>
            <p:cNvPicPr>
              <a:picLocks noChangeAspect="1"/>
            </p:cNvPicPr>
            <p:nvPr/>
          </p:nvPicPr>
          <p:blipFill>
            <a:blip r:embed="rId3"/>
            <a:stretch>
              <a:fillRect/>
            </a:stretch>
          </p:blipFill>
          <p:spPr>
            <a:xfrm>
              <a:off x="6528031" y="1032395"/>
              <a:ext cx="4924860" cy="3072343"/>
            </a:xfrm>
            <a:prstGeom prst="rect">
              <a:avLst/>
            </a:prstGeom>
            <a:effectLst>
              <a:outerShdw blurRad="63500" algn="ctr" rotWithShape="0">
                <a:prstClr val="black">
                  <a:alpha val="40000"/>
                </a:prstClr>
              </a:outerShdw>
            </a:effectLst>
          </p:spPr>
        </p:pic>
        <p:sp>
          <p:nvSpPr>
            <p:cNvPr id="6" name="Rectangle: Rounded Corners 5">
              <a:extLst>
                <a:ext uri="{FF2B5EF4-FFF2-40B4-BE49-F238E27FC236}">
                  <a16:creationId xmlns:a16="http://schemas.microsoft.com/office/drawing/2014/main" id="{5139F268-F5F7-D6D2-D563-A113BA7ECDFC}"/>
                </a:ext>
              </a:extLst>
            </p:cNvPr>
            <p:cNvSpPr/>
            <p:nvPr/>
          </p:nvSpPr>
          <p:spPr>
            <a:xfrm>
              <a:off x="8926727" y="3273280"/>
              <a:ext cx="2455244" cy="668206"/>
            </a:xfrm>
            <a:prstGeom prst="roundRect">
              <a:avLst>
                <a:gd name="adj" fmla="val 5914"/>
              </a:avLst>
            </a:prstGeom>
            <a:noFill/>
            <a:ln w="38100">
              <a:solidFill>
                <a:srgbClr val="FF72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graphicFrame>
        <p:nvGraphicFramePr>
          <p:cNvPr id="2" name="Table 1">
            <a:extLst>
              <a:ext uri="{FF2B5EF4-FFF2-40B4-BE49-F238E27FC236}">
                <a16:creationId xmlns:a16="http://schemas.microsoft.com/office/drawing/2014/main" id="{9C896FA7-707F-F9AC-E596-BF06BB78ED91}"/>
              </a:ext>
            </a:extLst>
          </p:cNvPr>
          <p:cNvGraphicFramePr>
            <a:graphicFrameLocks noGrp="1"/>
          </p:cNvGraphicFramePr>
          <p:nvPr/>
        </p:nvGraphicFramePr>
        <p:xfrm>
          <a:off x="1648909" y="4429159"/>
          <a:ext cx="8663972" cy="1577340"/>
        </p:xfrm>
        <a:graphic>
          <a:graphicData uri="http://schemas.openxmlformats.org/drawingml/2006/table">
            <a:tbl>
              <a:tblPr firstRow="1" bandRow="1">
                <a:tableStyleId>{72833802-FEF1-4C79-8D5D-14CF1EAF98D9}</a:tableStyleId>
              </a:tblPr>
              <a:tblGrid>
                <a:gridCol w="3187008">
                  <a:extLst>
                    <a:ext uri="{9D8B030D-6E8A-4147-A177-3AD203B41FA5}">
                      <a16:colId xmlns:a16="http://schemas.microsoft.com/office/drawing/2014/main" val="4082425396"/>
                    </a:ext>
                  </a:extLst>
                </a:gridCol>
                <a:gridCol w="5476964">
                  <a:extLst>
                    <a:ext uri="{9D8B030D-6E8A-4147-A177-3AD203B41FA5}">
                      <a16:colId xmlns:a16="http://schemas.microsoft.com/office/drawing/2014/main" val="1587436932"/>
                    </a:ext>
                  </a:extLst>
                </a:gridCol>
              </a:tblGrid>
              <a:tr h="220980">
                <a:tc>
                  <a:txBody>
                    <a:bodyPr/>
                    <a:lstStyle/>
                    <a:p>
                      <a:pPr algn="ctr" fontAlgn="b"/>
                      <a:r>
                        <a:rPr lang="en-US" sz="1600" b="1" u="none" strike="noStrike">
                          <a:solidFill>
                            <a:srgbClr val="000000"/>
                          </a:solidFill>
                          <a:effectLst/>
                        </a:rPr>
                        <a:t>Eligible Student Sub-Group</a:t>
                      </a:r>
                      <a:endParaRPr lang="en-US" sz="1600" b="1" i="0" u="none" strike="noStrike">
                        <a:solidFill>
                          <a:srgbClr val="000000"/>
                        </a:solidFill>
                        <a:effectLst/>
                        <a:latin typeface="Tahoma" panose="020B0604030504040204" pitchFamily="34" charset="0"/>
                      </a:endParaRPr>
                    </a:p>
                  </a:txBody>
                  <a:tcPr marL="7620" marR="7620" marT="7620" marB="0" anchor="b"/>
                </a:tc>
                <a:tc>
                  <a:txBody>
                    <a:bodyPr/>
                    <a:lstStyle/>
                    <a:p>
                      <a:pPr algn="ctr" fontAlgn="b"/>
                      <a:r>
                        <a:rPr lang="en-US" sz="1600" b="1" u="none" strike="noStrike">
                          <a:solidFill>
                            <a:srgbClr val="000000"/>
                          </a:solidFill>
                          <a:effectLst/>
                        </a:rPr>
                        <a:t>Eligible Time for Exemption</a:t>
                      </a:r>
                      <a:endParaRPr lang="en-US" sz="1600" b="1" i="0" u="none" strike="noStrike">
                        <a:solidFill>
                          <a:srgbClr val="000000"/>
                        </a:solidFill>
                        <a:effectLst/>
                        <a:latin typeface="Tahoma" panose="020B0604030504040204" pitchFamily="34" charset="0"/>
                      </a:endParaRPr>
                    </a:p>
                  </a:txBody>
                  <a:tcPr marL="7620" marR="7620" marT="7620" marB="0" anchor="b"/>
                </a:tc>
                <a:extLst>
                  <a:ext uri="{0D108BD9-81ED-4DB2-BD59-A6C34878D82A}">
                    <a16:rowId xmlns:a16="http://schemas.microsoft.com/office/drawing/2014/main" val="640987029"/>
                  </a:ext>
                </a:extLst>
              </a:tr>
              <a:tr h="198120">
                <a:tc>
                  <a:txBody>
                    <a:bodyPr/>
                    <a:lstStyle/>
                    <a:p>
                      <a:pPr algn="ctr" fontAlgn="b"/>
                      <a:r>
                        <a:rPr lang="en-US" sz="1400" b="0" u="none" strike="noStrike">
                          <a:solidFill>
                            <a:srgbClr val="000000"/>
                          </a:solidFill>
                          <a:effectLst/>
                        </a:rPr>
                        <a:t>Foster</a:t>
                      </a:r>
                      <a:endParaRPr lang="en-US" sz="1400" b="0" i="0" u="none" strike="noStrike">
                        <a:solidFill>
                          <a:srgbClr val="000000"/>
                        </a:solidFill>
                        <a:effectLst/>
                        <a:latin typeface="Tahoma" panose="020B0604030504040204" pitchFamily="34" charset="0"/>
                      </a:endParaRPr>
                    </a:p>
                  </a:txBody>
                  <a:tcPr marL="7620" marR="7620" marT="7620" marB="0" anchor="b"/>
                </a:tc>
                <a:tc>
                  <a:txBody>
                    <a:bodyPr/>
                    <a:lstStyle/>
                    <a:p>
                      <a:pPr algn="l" fontAlgn="b"/>
                      <a:r>
                        <a:rPr lang="en-US" sz="1400" b="0" u="none" strike="noStrike">
                          <a:solidFill>
                            <a:srgbClr val="000000"/>
                          </a:solidFill>
                          <a:effectLst/>
                        </a:rPr>
                        <a:t>Entered the school After 2nd year of High school</a:t>
                      </a:r>
                      <a:endParaRPr lang="en-US" sz="1400" b="0" i="0" u="none" strike="noStrike">
                        <a:solidFill>
                          <a:srgbClr val="000000"/>
                        </a:solidFill>
                        <a:effectLst/>
                        <a:latin typeface="Tahoma" panose="020B0604030504040204" pitchFamily="34" charset="0"/>
                      </a:endParaRPr>
                    </a:p>
                  </a:txBody>
                  <a:tcPr marL="7620" marR="7620" marT="7620" marB="0" anchor="b"/>
                </a:tc>
                <a:extLst>
                  <a:ext uri="{0D108BD9-81ED-4DB2-BD59-A6C34878D82A}">
                    <a16:rowId xmlns:a16="http://schemas.microsoft.com/office/drawing/2014/main" val="2832091587"/>
                  </a:ext>
                </a:extLst>
              </a:tr>
              <a:tr h="198120">
                <a:tc>
                  <a:txBody>
                    <a:bodyPr/>
                    <a:lstStyle/>
                    <a:p>
                      <a:pPr algn="ctr" fontAlgn="b"/>
                      <a:r>
                        <a:rPr lang="en-US" sz="1400" b="0" u="none" strike="noStrike">
                          <a:solidFill>
                            <a:srgbClr val="000000"/>
                          </a:solidFill>
                          <a:effectLst/>
                        </a:rPr>
                        <a:t>Homeless</a:t>
                      </a:r>
                      <a:endParaRPr lang="en-US" sz="1400" b="0" i="0" u="none" strike="noStrike">
                        <a:solidFill>
                          <a:srgbClr val="000000"/>
                        </a:solidFill>
                        <a:effectLst/>
                        <a:latin typeface="Tahoma" panose="020B0604030504040204" pitchFamily="34" charset="0"/>
                      </a:endParaRPr>
                    </a:p>
                  </a:txBody>
                  <a:tcPr marL="7620" marR="7620" marT="762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a:ln>
                            <a:noFill/>
                          </a:ln>
                          <a:solidFill>
                            <a:srgbClr val="000000"/>
                          </a:solidFill>
                          <a:effectLst/>
                          <a:uLnTx/>
                          <a:uFillTx/>
                        </a:rPr>
                        <a:t>Entered the school After 2nd year of High school</a:t>
                      </a:r>
                      <a:endParaRPr kumimoji="0" lang="en-US" sz="14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a:txBody>
                  <a:tcPr marL="7620" marR="7620" marT="7620" marB="0" anchor="b"/>
                </a:tc>
                <a:extLst>
                  <a:ext uri="{0D108BD9-81ED-4DB2-BD59-A6C34878D82A}">
                    <a16:rowId xmlns:a16="http://schemas.microsoft.com/office/drawing/2014/main" val="1207828836"/>
                  </a:ext>
                </a:extLst>
              </a:tr>
              <a:tr h="198120">
                <a:tc>
                  <a:txBody>
                    <a:bodyPr/>
                    <a:lstStyle/>
                    <a:p>
                      <a:pPr algn="ctr" fontAlgn="b"/>
                      <a:r>
                        <a:rPr lang="en-US" sz="1400" b="0" u="none" strike="noStrike">
                          <a:solidFill>
                            <a:srgbClr val="000000"/>
                          </a:solidFill>
                          <a:effectLst/>
                        </a:rPr>
                        <a:t>Former Juvenile Court school</a:t>
                      </a:r>
                      <a:endParaRPr lang="en-US" sz="1400" b="0" i="0" u="none" strike="noStrike">
                        <a:solidFill>
                          <a:srgbClr val="000000"/>
                        </a:solidFill>
                        <a:effectLst/>
                        <a:latin typeface="Tahoma" panose="020B0604030504040204" pitchFamily="34" charset="0"/>
                      </a:endParaRPr>
                    </a:p>
                  </a:txBody>
                  <a:tcPr marL="7620" marR="7620" marT="762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a:ln>
                            <a:noFill/>
                          </a:ln>
                          <a:solidFill>
                            <a:srgbClr val="000000"/>
                          </a:solidFill>
                          <a:effectLst/>
                          <a:uLnTx/>
                          <a:uFillTx/>
                        </a:rPr>
                        <a:t>Entered the school After 2nd year of High school</a:t>
                      </a:r>
                      <a:endParaRPr kumimoji="0" lang="en-US" sz="14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a:txBody>
                  <a:tcPr marL="7620" marR="7620" marT="7620" marB="0" anchor="b"/>
                </a:tc>
                <a:extLst>
                  <a:ext uri="{0D108BD9-81ED-4DB2-BD59-A6C34878D82A}">
                    <a16:rowId xmlns:a16="http://schemas.microsoft.com/office/drawing/2014/main" val="4272468895"/>
                  </a:ext>
                </a:extLst>
              </a:tr>
              <a:tr h="198120">
                <a:tc>
                  <a:txBody>
                    <a:bodyPr/>
                    <a:lstStyle/>
                    <a:p>
                      <a:pPr algn="ctr" fontAlgn="b"/>
                      <a:r>
                        <a:rPr lang="en-US" sz="1400" b="0" u="none" strike="noStrike">
                          <a:solidFill>
                            <a:srgbClr val="000000"/>
                          </a:solidFill>
                          <a:effectLst/>
                        </a:rPr>
                        <a:t>Military Family</a:t>
                      </a:r>
                      <a:endParaRPr lang="en-US" sz="1400" b="0" i="0" u="none" strike="noStrike">
                        <a:solidFill>
                          <a:srgbClr val="000000"/>
                        </a:solidFill>
                        <a:effectLst/>
                        <a:latin typeface="Tahoma" panose="020B0604030504040204" pitchFamily="34" charset="0"/>
                      </a:endParaRPr>
                    </a:p>
                  </a:txBody>
                  <a:tcPr marL="7620" marR="7620" marT="762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a:ln>
                            <a:noFill/>
                          </a:ln>
                          <a:solidFill>
                            <a:srgbClr val="000000"/>
                          </a:solidFill>
                          <a:effectLst/>
                          <a:uLnTx/>
                          <a:uFillTx/>
                        </a:rPr>
                        <a:t>Entered the school After 2nd year of High school</a:t>
                      </a:r>
                      <a:endParaRPr kumimoji="0" lang="en-US" sz="14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a:txBody>
                  <a:tcPr marL="7620" marR="7620" marT="7620" marB="0" anchor="b"/>
                </a:tc>
                <a:extLst>
                  <a:ext uri="{0D108BD9-81ED-4DB2-BD59-A6C34878D82A}">
                    <a16:rowId xmlns:a16="http://schemas.microsoft.com/office/drawing/2014/main" val="1548503740"/>
                  </a:ext>
                </a:extLst>
              </a:tr>
              <a:tr h="198120">
                <a:tc>
                  <a:txBody>
                    <a:bodyPr/>
                    <a:lstStyle/>
                    <a:p>
                      <a:pPr algn="ctr" fontAlgn="b"/>
                      <a:r>
                        <a:rPr lang="en-US" sz="1400" b="0" u="none" strike="noStrike">
                          <a:solidFill>
                            <a:srgbClr val="000000"/>
                          </a:solidFill>
                          <a:effectLst/>
                        </a:rPr>
                        <a:t>Migrant</a:t>
                      </a:r>
                      <a:endParaRPr lang="en-US" sz="1400" b="0" i="0" u="none" strike="noStrike">
                        <a:solidFill>
                          <a:srgbClr val="000000"/>
                        </a:solidFill>
                        <a:effectLst/>
                        <a:latin typeface="Tahoma" panose="020B0604030504040204" pitchFamily="34" charset="0"/>
                      </a:endParaRPr>
                    </a:p>
                  </a:txBody>
                  <a:tcPr marL="7620" marR="7620" marT="762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a:ln>
                            <a:noFill/>
                          </a:ln>
                          <a:solidFill>
                            <a:srgbClr val="000000"/>
                          </a:solidFill>
                          <a:effectLst/>
                          <a:uLnTx/>
                          <a:uFillTx/>
                        </a:rPr>
                        <a:t>Entered the school After 2nd year of High school</a:t>
                      </a:r>
                      <a:endParaRPr kumimoji="0" lang="en-US" sz="14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a:txBody>
                  <a:tcPr marL="7620" marR="7620" marT="7620" marB="0" anchor="b"/>
                </a:tc>
                <a:extLst>
                  <a:ext uri="{0D108BD9-81ED-4DB2-BD59-A6C34878D82A}">
                    <a16:rowId xmlns:a16="http://schemas.microsoft.com/office/drawing/2014/main" val="1947408284"/>
                  </a:ext>
                </a:extLst>
              </a:tr>
              <a:tr h="198120">
                <a:tc>
                  <a:txBody>
                    <a:bodyPr/>
                    <a:lstStyle/>
                    <a:p>
                      <a:pPr algn="ctr" fontAlgn="b"/>
                      <a:r>
                        <a:rPr lang="en-US" sz="1400" b="0" u="none" strike="noStrike">
                          <a:solidFill>
                            <a:srgbClr val="000000"/>
                          </a:solidFill>
                          <a:effectLst/>
                        </a:rPr>
                        <a:t>EL</a:t>
                      </a:r>
                      <a:endParaRPr lang="en-US" sz="1400" b="0" i="0" u="none" strike="noStrike">
                        <a:solidFill>
                          <a:srgbClr val="000000"/>
                        </a:solidFill>
                        <a:effectLst/>
                        <a:latin typeface="Tahoma" panose="020B0604030504040204" pitchFamily="34" charset="0"/>
                      </a:endParaRPr>
                    </a:p>
                  </a:txBody>
                  <a:tcPr marL="7620" marR="7620" marT="7620" marB="0" anchor="b"/>
                </a:tc>
                <a:tc>
                  <a:txBody>
                    <a:bodyPr/>
                    <a:lstStyle/>
                    <a:p>
                      <a:pPr algn="l" fontAlgn="b"/>
                      <a:r>
                        <a:rPr lang="en-US" sz="1400" b="0" u="none" strike="noStrike">
                          <a:solidFill>
                            <a:srgbClr val="000000"/>
                          </a:solidFill>
                          <a:effectLst/>
                        </a:rPr>
                        <a:t>New Immigrant and in 3rd or 4th Year of </a:t>
                      </a:r>
                      <a:r>
                        <a:rPr kumimoji="0" lang="en-US" sz="1400" b="0" u="none" strike="noStrike" kern="1200" cap="none" spc="0" normalizeH="0" baseline="0" noProof="0">
                          <a:ln>
                            <a:noFill/>
                          </a:ln>
                          <a:solidFill>
                            <a:srgbClr val="000000"/>
                          </a:solidFill>
                          <a:effectLst/>
                          <a:uLnTx/>
                          <a:uFillTx/>
                        </a:rPr>
                        <a:t>High school</a:t>
                      </a:r>
                      <a:endParaRPr lang="en-US" sz="1400" b="0" i="0" u="none" strike="noStrike">
                        <a:solidFill>
                          <a:srgbClr val="000000"/>
                        </a:solidFill>
                        <a:effectLst/>
                        <a:latin typeface="Tahoma" panose="020B0604030504040204" pitchFamily="34" charset="0"/>
                      </a:endParaRPr>
                    </a:p>
                  </a:txBody>
                  <a:tcPr marL="7620" marR="7620" marT="7620" marB="0" anchor="b"/>
                </a:tc>
                <a:extLst>
                  <a:ext uri="{0D108BD9-81ED-4DB2-BD59-A6C34878D82A}">
                    <a16:rowId xmlns:a16="http://schemas.microsoft.com/office/drawing/2014/main" val="798957529"/>
                  </a:ext>
                </a:extLst>
              </a:tr>
            </a:tbl>
          </a:graphicData>
        </a:graphic>
      </p:graphicFrame>
      <p:sp>
        <p:nvSpPr>
          <p:cNvPr id="4" name="Slide Number Placeholder 3">
            <a:extLst>
              <a:ext uri="{FF2B5EF4-FFF2-40B4-BE49-F238E27FC236}">
                <a16:creationId xmlns:a16="http://schemas.microsoft.com/office/drawing/2014/main" id="{4144BB4A-F10A-73E8-4573-9173A2636AD1}"/>
              </a:ext>
            </a:extLst>
          </p:cNvPr>
          <p:cNvSpPr>
            <a:spLocks noGrp="1"/>
          </p:cNvSpPr>
          <p:nvPr>
            <p:ph type="sldNum" sz="quarter" idx="11"/>
          </p:nvPr>
        </p:nvSpPr>
        <p:spPr/>
        <p:txBody>
          <a:bodyPr/>
          <a:lstStyle/>
          <a:p>
            <a:fld id="{4B73C415-D670-4716-A5EC-CC4D52CA2BAC}" type="slidenum">
              <a:rPr lang="en-US" noProof="0" smtClean="0"/>
              <a:pPr/>
              <a:t>56</a:t>
            </a:fld>
            <a:endParaRPr lang="en-US" noProof="0"/>
          </a:p>
        </p:txBody>
      </p:sp>
    </p:spTree>
    <p:extLst>
      <p:ext uri="{BB962C8B-B14F-4D97-AF65-F5344CB8AC3E}">
        <p14:creationId xmlns:p14="http://schemas.microsoft.com/office/powerpoint/2010/main" val="13284522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colorTemperature colorTemp="5607"/>
                    </a14:imgEffect>
                    <a14:imgEffect>
                      <a14:saturation sat="143000"/>
                    </a14:imgEffect>
                    <a14:imgEffect>
                      <a14:brightnessContrast bright="-5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28369" y="-1"/>
            <a:ext cx="11763631" cy="6365363"/>
          </a:xfrm>
          <a:prstGeom prst="rect">
            <a:avLst/>
          </a:prstGeom>
          <a:gradFill>
            <a:gsLst>
              <a:gs pos="34000">
                <a:schemeClr val="tx1">
                  <a:lumMod val="50000"/>
                  <a:lumOff val="50000"/>
                  <a:alpha val="27000"/>
                </a:schemeClr>
              </a:gs>
              <a:gs pos="100000">
                <a:schemeClr val="tx1">
                  <a:lumMod val="50000"/>
                  <a:lumOff val="5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929380"/>
            <a:ext cx="6299682" cy="839607"/>
          </a:xfrm>
        </p:spPr>
        <p:txBody>
          <a:bodyPr/>
          <a:lstStyle/>
          <a:p>
            <a:r>
              <a:rPr lang="en-US">
                <a:solidFill>
                  <a:schemeClr val="bg2"/>
                </a:solidFill>
              </a:rPr>
              <a:t>SWD Submission</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7" y="4984614"/>
            <a:ext cx="5940409" cy="385483"/>
          </a:xfrm>
          <a:noFill/>
          <a:effectLst/>
        </p:spPr>
        <p:txBody>
          <a:bodyPr/>
          <a:lstStyle/>
          <a:p>
            <a:r>
              <a:rPr lang="en-US">
                <a:solidFill>
                  <a:schemeClr val="accent2"/>
                </a:solidFill>
              </a:rPr>
              <a:t>Special education exits and postsecondary status</a:t>
            </a:r>
          </a:p>
        </p:txBody>
      </p:sp>
      <p:sp>
        <p:nvSpPr>
          <p:cNvPr id="7" name="Footer Placeholder 6">
            <a:extLst>
              <a:ext uri="{FF2B5EF4-FFF2-40B4-BE49-F238E27FC236}">
                <a16:creationId xmlns:a16="http://schemas.microsoft.com/office/drawing/2014/main" id="{BC755D4A-92E7-F9B0-1005-94822F2E12EC}"/>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4" name="Slide Number Placeholder 3">
            <a:extLst>
              <a:ext uri="{FF2B5EF4-FFF2-40B4-BE49-F238E27FC236}">
                <a16:creationId xmlns:a16="http://schemas.microsoft.com/office/drawing/2014/main" id="{62F49628-1AAD-F3EE-827D-8A51CCB90690}"/>
              </a:ext>
            </a:extLst>
          </p:cNvPr>
          <p:cNvSpPr>
            <a:spLocks noGrp="1"/>
          </p:cNvSpPr>
          <p:nvPr>
            <p:ph type="sldNum" sz="quarter" idx="12"/>
          </p:nvPr>
        </p:nvSpPr>
        <p:spPr/>
        <p:txBody>
          <a:bodyPr/>
          <a:lstStyle/>
          <a:p>
            <a:fld id="{4B73C415-D670-4716-A5EC-CC4D52CA2BAC}" type="slidenum">
              <a:rPr lang="en-US" noProof="0" smtClean="0"/>
              <a:pPr/>
              <a:t>57</a:t>
            </a:fld>
            <a:endParaRPr lang="en-US" noProof="0"/>
          </a:p>
        </p:txBody>
      </p:sp>
    </p:spTree>
    <p:extLst>
      <p:ext uri="{BB962C8B-B14F-4D97-AF65-F5344CB8AC3E}">
        <p14:creationId xmlns:p14="http://schemas.microsoft.com/office/powerpoint/2010/main" val="160313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3" name="Title 2">
            <a:extLst>
              <a:ext uri="{FF2B5EF4-FFF2-40B4-BE49-F238E27FC236}">
                <a16:creationId xmlns:a16="http://schemas.microsoft.com/office/drawing/2014/main" id="{6DE4EB2F-BF4E-9916-1B4E-E5FF4FF6DD8A}"/>
              </a:ext>
            </a:extLst>
          </p:cNvPr>
          <p:cNvSpPr>
            <a:spLocks noGrp="1"/>
          </p:cNvSpPr>
          <p:nvPr>
            <p:ph type="title"/>
          </p:nvPr>
        </p:nvSpPr>
        <p:spPr/>
        <p:txBody>
          <a:bodyPr>
            <a:noAutofit/>
          </a:bodyPr>
          <a:lstStyle/>
          <a:p>
            <a:r>
              <a:rPr lang="en-US" kern="1700" spc="115">
                <a:solidFill>
                  <a:schemeClr val="tx1">
                    <a:lumMod val="85000"/>
                    <a:lumOff val="15000"/>
                  </a:schemeClr>
                </a:solidFill>
                <a:latin typeface="Arial Black" panose="020B0A04020102020204" pitchFamily="34" charset="0"/>
                <a:ea typeface="+mn-ea"/>
                <a:cs typeface="+mn-cs"/>
              </a:rPr>
              <a:t>How Is The Data Used?</a:t>
            </a:r>
            <a:endParaRPr lang="en-US">
              <a:solidFill>
                <a:schemeClr val="tx1">
                  <a:lumMod val="85000"/>
                  <a:lumOff val="15000"/>
                </a:schemeClr>
              </a:solidFill>
            </a:endParaRPr>
          </a:p>
        </p:txBody>
      </p:sp>
      <p:sp>
        <p:nvSpPr>
          <p:cNvPr id="7" name="Footer Placeholder 6">
            <a:extLst>
              <a:ext uri="{FF2B5EF4-FFF2-40B4-BE49-F238E27FC236}">
                <a16:creationId xmlns:a16="http://schemas.microsoft.com/office/drawing/2014/main" id="{B65FC8E0-AA7C-0969-2548-D74E63EC59C7}"/>
              </a:ext>
            </a:extLst>
          </p:cNvPr>
          <p:cNvSpPr>
            <a:spLocks noGrp="1"/>
          </p:cNvSpPr>
          <p:nvPr>
            <p:ph type="ftr" sz="quarter" idx="10"/>
          </p:nvPr>
        </p:nvSpPr>
        <p:spPr/>
        <p:txBody>
          <a:bodyPr/>
          <a:lstStyle/>
          <a:p>
            <a:r>
              <a:rPr lang="en-US" noProof="0"/>
              <a:t>EOY 1 Reporting and Certification v1.0 April 21, 2026</a:t>
            </a:r>
          </a:p>
        </p:txBody>
      </p:sp>
      <p:grpSp>
        <p:nvGrpSpPr>
          <p:cNvPr id="21" name="Group 20">
            <a:extLst>
              <a:ext uri="{FF2B5EF4-FFF2-40B4-BE49-F238E27FC236}">
                <a16:creationId xmlns:a16="http://schemas.microsoft.com/office/drawing/2014/main" id="{6D4E8E8F-89CD-4BDA-A4CE-C7F90920981A}"/>
              </a:ext>
              <a:ext uri="{C183D7F6-B498-43B3-948B-1728B52AA6E4}">
                <adec:decorative xmlns:adec="http://schemas.microsoft.com/office/drawing/2017/decorative" val="1"/>
              </a:ext>
            </a:extLst>
          </p:cNvPr>
          <p:cNvGrpSpPr/>
          <p:nvPr/>
        </p:nvGrpSpPr>
        <p:grpSpPr>
          <a:xfrm>
            <a:off x="4189933" y="1291567"/>
            <a:ext cx="7469733" cy="4646229"/>
            <a:chOff x="2198287" y="1274297"/>
            <a:chExt cx="8227425" cy="4937441"/>
          </a:xfrm>
        </p:grpSpPr>
        <p:grpSp>
          <p:nvGrpSpPr>
            <p:cNvPr id="22" name="Group 21">
              <a:extLst>
                <a:ext uri="{FF2B5EF4-FFF2-40B4-BE49-F238E27FC236}">
                  <a16:creationId xmlns:a16="http://schemas.microsoft.com/office/drawing/2014/main" id="{F181FF01-A121-4103-8663-62052BD453B6}"/>
                </a:ext>
              </a:extLst>
            </p:cNvPr>
            <p:cNvGrpSpPr/>
            <p:nvPr/>
          </p:nvGrpSpPr>
          <p:grpSpPr>
            <a:xfrm>
              <a:off x="2198287" y="1274297"/>
              <a:ext cx="8227425" cy="4937441"/>
              <a:chOff x="2198287" y="1274297"/>
              <a:chExt cx="8227425" cy="4937441"/>
            </a:xfrm>
          </p:grpSpPr>
          <p:sp>
            <p:nvSpPr>
              <p:cNvPr id="29" name="Freeform: Shape 28">
                <a:extLst>
                  <a:ext uri="{FF2B5EF4-FFF2-40B4-BE49-F238E27FC236}">
                    <a16:creationId xmlns:a16="http://schemas.microsoft.com/office/drawing/2014/main" id="{98D43B89-39C8-4FB0-8C0D-C1F3BA4858CB}"/>
                  </a:ext>
                </a:extLst>
              </p:cNvPr>
              <p:cNvSpPr/>
              <p:nvPr/>
            </p:nvSpPr>
            <p:spPr>
              <a:xfrm rot="21600000">
                <a:off x="2884612" y="1274297"/>
                <a:ext cx="7541100" cy="1372651"/>
              </a:xfrm>
              <a:custGeom>
                <a:avLst/>
                <a:gdLst>
                  <a:gd name="connsiteX0" fmla="*/ 0 w 7541100"/>
                  <a:gd name="connsiteY0" fmla="*/ 0 h 1372649"/>
                  <a:gd name="connsiteX1" fmla="*/ 6854776 w 7541100"/>
                  <a:gd name="connsiteY1" fmla="*/ 0 h 1372649"/>
                  <a:gd name="connsiteX2" fmla="*/ 7541100 w 7541100"/>
                  <a:gd name="connsiteY2" fmla="*/ 686325 h 1372649"/>
                  <a:gd name="connsiteX3" fmla="*/ 6854776 w 7541100"/>
                  <a:gd name="connsiteY3" fmla="*/ 1372649 h 1372649"/>
                  <a:gd name="connsiteX4" fmla="*/ 0 w 7541100"/>
                  <a:gd name="connsiteY4" fmla="*/ 1372649 h 1372649"/>
                  <a:gd name="connsiteX5" fmla="*/ 0 w 7541100"/>
                  <a:gd name="connsiteY5" fmla="*/ 0 h 13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41100" h="1372649">
                    <a:moveTo>
                      <a:pt x="7541100" y="1372648"/>
                    </a:moveTo>
                    <a:lnTo>
                      <a:pt x="686324" y="1372648"/>
                    </a:lnTo>
                    <a:lnTo>
                      <a:pt x="0" y="686324"/>
                    </a:lnTo>
                    <a:lnTo>
                      <a:pt x="686324" y="1"/>
                    </a:lnTo>
                    <a:lnTo>
                      <a:pt x="7541100" y="1"/>
                    </a:lnTo>
                    <a:lnTo>
                      <a:pt x="7541100" y="1372648"/>
                    </a:lnTo>
                    <a:close/>
                  </a:path>
                </a:pathLst>
              </a:custGeom>
              <a:solidFill>
                <a:schemeClr val="accent1">
                  <a:lumMod val="60000"/>
                  <a:lumOff val="4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948462" tIns="83821" rIns="156464" bIns="83821" numCol="1" spcCol="1270" anchor="t" anchorCtr="0">
                <a:noAutofit/>
              </a:bodyPr>
              <a:lstStyle/>
              <a:p>
                <a:pPr defTabSz="977949">
                  <a:lnSpc>
                    <a:spcPct val="90000"/>
                  </a:lnSpc>
                  <a:spcBef>
                    <a:spcPct val="0"/>
                  </a:spcBef>
                  <a:spcAft>
                    <a:spcPct val="35000"/>
                  </a:spcAft>
                </a:pPr>
                <a:r>
                  <a:rPr lang="en-US" sz="2000">
                    <a:solidFill>
                      <a:srgbClr val="1E254F"/>
                    </a:solidFill>
                  </a:rPr>
                  <a:t>Special Education (SWDS, MEET, PLAN)</a:t>
                </a:r>
              </a:p>
              <a:p>
                <a:pPr marL="171459" lvl="1" indent="-171459" defTabSz="755688">
                  <a:lnSpc>
                    <a:spcPct val="90000"/>
                  </a:lnSpc>
                  <a:spcBef>
                    <a:spcPct val="0"/>
                  </a:spcBef>
                  <a:spcAft>
                    <a:spcPct val="15000"/>
                  </a:spcAft>
                  <a:buChar char="•"/>
                </a:pPr>
                <a:r>
                  <a:rPr lang="en-US" sz="1600">
                    <a:solidFill>
                      <a:srgbClr val="1E254F"/>
                    </a:solidFill>
                  </a:rPr>
                  <a:t>Student counts for IDEA</a:t>
                </a:r>
              </a:p>
              <a:p>
                <a:pPr marL="171459" lvl="1" indent="-171459" defTabSz="755688">
                  <a:lnSpc>
                    <a:spcPct val="90000"/>
                  </a:lnSpc>
                  <a:spcBef>
                    <a:spcPct val="0"/>
                  </a:spcBef>
                  <a:spcAft>
                    <a:spcPct val="15000"/>
                  </a:spcAft>
                  <a:buChar char="•"/>
                </a:pPr>
                <a:r>
                  <a:rPr lang="en-US" sz="1600">
                    <a:solidFill>
                      <a:srgbClr val="1E254F"/>
                    </a:solidFill>
                  </a:rPr>
                  <a:t>Special Education Monitoring</a:t>
                </a:r>
              </a:p>
              <a:p>
                <a:pPr marL="171459" lvl="1" indent="-171459" defTabSz="755688">
                  <a:lnSpc>
                    <a:spcPct val="90000"/>
                  </a:lnSpc>
                  <a:spcBef>
                    <a:spcPct val="0"/>
                  </a:spcBef>
                  <a:spcAft>
                    <a:spcPct val="15000"/>
                  </a:spcAft>
                  <a:buChar char="•"/>
                </a:pPr>
                <a:r>
                  <a:rPr lang="en-US" sz="1600">
                    <a:solidFill>
                      <a:srgbClr val="1E254F"/>
                    </a:solidFill>
                  </a:rPr>
                  <a:t>DSEA – Dashboard accountability</a:t>
                </a:r>
              </a:p>
            </p:txBody>
          </p:sp>
          <p:sp>
            <p:nvSpPr>
              <p:cNvPr id="30" name="Oval 29">
                <a:extLst>
                  <a:ext uri="{FF2B5EF4-FFF2-40B4-BE49-F238E27FC236}">
                    <a16:creationId xmlns:a16="http://schemas.microsoft.com/office/drawing/2014/main" id="{7E5B05B2-2B5B-4BDC-ACE7-8191A29294BD}"/>
                  </a:ext>
                </a:extLst>
              </p:cNvPr>
              <p:cNvSpPr/>
              <p:nvPr/>
            </p:nvSpPr>
            <p:spPr>
              <a:xfrm>
                <a:off x="2198287" y="1274298"/>
                <a:ext cx="1372649" cy="1372649"/>
              </a:xfrm>
              <a:prstGeom prst="ellipse">
                <a:avLst/>
              </a:prstGeom>
              <a:solidFill>
                <a:schemeClr val="accent1">
                  <a:lumMod val="60000"/>
                  <a:lumOff val="40000"/>
                </a:schemeClr>
              </a:solid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sz="900"/>
              </a:p>
            </p:txBody>
          </p:sp>
          <p:sp>
            <p:nvSpPr>
              <p:cNvPr id="31" name="Freeform: Shape 30">
                <a:extLst>
                  <a:ext uri="{FF2B5EF4-FFF2-40B4-BE49-F238E27FC236}">
                    <a16:creationId xmlns:a16="http://schemas.microsoft.com/office/drawing/2014/main" id="{F679B20B-4759-4856-BB7D-A5DED93F545D}"/>
                  </a:ext>
                </a:extLst>
              </p:cNvPr>
              <p:cNvSpPr/>
              <p:nvPr/>
            </p:nvSpPr>
            <p:spPr>
              <a:xfrm rot="21600000">
                <a:off x="2884612" y="3056692"/>
                <a:ext cx="7541100" cy="1372651"/>
              </a:xfrm>
              <a:custGeom>
                <a:avLst/>
                <a:gdLst>
                  <a:gd name="connsiteX0" fmla="*/ 0 w 7541100"/>
                  <a:gd name="connsiteY0" fmla="*/ 0 h 1372649"/>
                  <a:gd name="connsiteX1" fmla="*/ 6854776 w 7541100"/>
                  <a:gd name="connsiteY1" fmla="*/ 0 h 1372649"/>
                  <a:gd name="connsiteX2" fmla="*/ 7541100 w 7541100"/>
                  <a:gd name="connsiteY2" fmla="*/ 686325 h 1372649"/>
                  <a:gd name="connsiteX3" fmla="*/ 6854776 w 7541100"/>
                  <a:gd name="connsiteY3" fmla="*/ 1372649 h 1372649"/>
                  <a:gd name="connsiteX4" fmla="*/ 0 w 7541100"/>
                  <a:gd name="connsiteY4" fmla="*/ 1372649 h 1372649"/>
                  <a:gd name="connsiteX5" fmla="*/ 0 w 7541100"/>
                  <a:gd name="connsiteY5" fmla="*/ 0 h 13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41100" h="1372649">
                    <a:moveTo>
                      <a:pt x="7541100" y="1372648"/>
                    </a:moveTo>
                    <a:lnTo>
                      <a:pt x="686324" y="1372648"/>
                    </a:lnTo>
                    <a:lnTo>
                      <a:pt x="0" y="686324"/>
                    </a:lnTo>
                    <a:lnTo>
                      <a:pt x="686324" y="1"/>
                    </a:lnTo>
                    <a:lnTo>
                      <a:pt x="7541100" y="1"/>
                    </a:lnTo>
                    <a:lnTo>
                      <a:pt x="7541100" y="1372648"/>
                    </a:lnTo>
                    <a:close/>
                  </a:path>
                </a:pathLst>
              </a:custGeom>
              <a:solidFill>
                <a:srgbClr val="92D050"/>
              </a:solidFill>
            </p:spPr>
            <p:style>
              <a:lnRef idx="2">
                <a:schemeClr val="lt1">
                  <a:hueOff val="0"/>
                  <a:satOff val="0"/>
                  <a:lumOff val="0"/>
                  <a:alphaOff val="0"/>
                </a:schemeClr>
              </a:lnRef>
              <a:fillRef idx="1">
                <a:schemeClr val="accent4">
                  <a:hueOff val="-5524622"/>
                  <a:satOff val="-6359"/>
                  <a:lumOff val="6079"/>
                  <a:alphaOff val="0"/>
                </a:schemeClr>
              </a:fillRef>
              <a:effectRef idx="0">
                <a:schemeClr val="accent4">
                  <a:hueOff val="-5524622"/>
                  <a:satOff val="-6359"/>
                  <a:lumOff val="6079"/>
                  <a:alphaOff val="0"/>
                </a:schemeClr>
              </a:effectRef>
              <a:fontRef idx="minor">
                <a:schemeClr val="lt1"/>
              </a:fontRef>
            </p:style>
            <p:txBody>
              <a:bodyPr spcFirstLastPara="0" vert="horz" wrap="square" lIns="948462" tIns="83821" rIns="156464" bIns="83821" numCol="1" spcCol="1270" anchor="t" anchorCtr="0">
                <a:noAutofit/>
              </a:bodyPr>
              <a:lstStyle/>
              <a:p>
                <a:pPr defTabSz="977949">
                  <a:lnSpc>
                    <a:spcPct val="90000"/>
                  </a:lnSpc>
                  <a:spcBef>
                    <a:spcPct val="0"/>
                  </a:spcBef>
                  <a:spcAft>
                    <a:spcPct val="35000"/>
                  </a:spcAft>
                </a:pPr>
                <a:r>
                  <a:rPr lang="en-US" sz="2200">
                    <a:solidFill>
                      <a:srgbClr val="1E254F"/>
                    </a:solidFill>
                  </a:rPr>
                  <a:t>Special Education Services (SERV)</a:t>
                </a:r>
              </a:p>
              <a:p>
                <a:pPr marL="171459" lvl="1" indent="-171459" defTabSz="755688">
                  <a:lnSpc>
                    <a:spcPct val="90000"/>
                  </a:lnSpc>
                  <a:spcBef>
                    <a:spcPct val="0"/>
                  </a:spcBef>
                  <a:spcAft>
                    <a:spcPct val="15000"/>
                  </a:spcAft>
                  <a:buChar char="•"/>
                </a:pPr>
                <a:r>
                  <a:rPr lang="en-US" sz="1700">
                    <a:solidFill>
                      <a:srgbClr val="1E254F"/>
                    </a:solidFill>
                  </a:rPr>
                  <a:t>Special Education Monitoring</a:t>
                </a:r>
              </a:p>
              <a:p>
                <a:pPr marL="171459" lvl="1" indent="-171459" defTabSz="755688">
                  <a:lnSpc>
                    <a:spcPct val="90000"/>
                  </a:lnSpc>
                  <a:spcBef>
                    <a:spcPct val="0"/>
                  </a:spcBef>
                  <a:spcAft>
                    <a:spcPct val="15000"/>
                  </a:spcAft>
                  <a:buChar char="•"/>
                </a:pPr>
                <a:endParaRPr lang="en-US" sz="1700">
                  <a:solidFill>
                    <a:srgbClr val="1E254F"/>
                  </a:solidFill>
                </a:endParaRPr>
              </a:p>
            </p:txBody>
          </p:sp>
          <p:sp>
            <p:nvSpPr>
              <p:cNvPr id="32" name="Oval 31">
                <a:extLst>
                  <a:ext uri="{FF2B5EF4-FFF2-40B4-BE49-F238E27FC236}">
                    <a16:creationId xmlns:a16="http://schemas.microsoft.com/office/drawing/2014/main" id="{6B2BB53E-0E46-4F77-9D8E-B6566A22628A}"/>
                  </a:ext>
                </a:extLst>
              </p:cNvPr>
              <p:cNvSpPr/>
              <p:nvPr/>
            </p:nvSpPr>
            <p:spPr>
              <a:xfrm>
                <a:off x="2198287" y="3056693"/>
                <a:ext cx="1372649" cy="1372649"/>
              </a:xfrm>
              <a:prstGeom prst="ellipse">
                <a:avLst/>
              </a:prstGeom>
              <a:solidFill>
                <a:srgbClr val="BCE292"/>
              </a:solidFill>
            </p:spPr>
            <p:style>
              <a:lnRef idx="2">
                <a:schemeClr val="lt1">
                  <a:hueOff val="0"/>
                  <a:satOff val="0"/>
                  <a:lumOff val="0"/>
                  <a:alphaOff val="0"/>
                </a:schemeClr>
              </a:lnRef>
              <a:fillRef idx="1">
                <a:scrgbClr r="0" g="0" b="0"/>
              </a:fillRef>
              <a:effectRef idx="0">
                <a:schemeClr val="accent4">
                  <a:tint val="50000"/>
                  <a:hueOff val="-5613220"/>
                  <a:satOff val="8490"/>
                  <a:lumOff val="1545"/>
                  <a:alphaOff val="0"/>
                </a:schemeClr>
              </a:effectRef>
              <a:fontRef idx="minor">
                <a:schemeClr val="lt1">
                  <a:hueOff val="0"/>
                  <a:satOff val="0"/>
                  <a:lumOff val="0"/>
                  <a:alphaOff val="0"/>
                </a:schemeClr>
              </a:fontRef>
            </p:style>
            <p:txBody>
              <a:bodyPr/>
              <a:lstStyle/>
              <a:p>
                <a:endParaRPr lang="en-US" sz="900"/>
              </a:p>
            </p:txBody>
          </p:sp>
          <p:sp>
            <p:nvSpPr>
              <p:cNvPr id="33" name="Freeform: Shape 32">
                <a:extLst>
                  <a:ext uri="{FF2B5EF4-FFF2-40B4-BE49-F238E27FC236}">
                    <a16:creationId xmlns:a16="http://schemas.microsoft.com/office/drawing/2014/main" id="{C7645B23-E0A1-41B8-A88E-63580BE4A3B8}"/>
                  </a:ext>
                </a:extLst>
              </p:cNvPr>
              <p:cNvSpPr/>
              <p:nvPr/>
            </p:nvSpPr>
            <p:spPr>
              <a:xfrm rot="21600000">
                <a:off x="2884612" y="4839088"/>
                <a:ext cx="7541100" cy="1372650"/>
              </a:xfrm>
              <a:custGeom>
                <a:avLst/>
                <a:gdLst>
                  <a:gd name="connsiteX0" fmla="*/ 0 w 7541100"/>
                  <a:gd name="connsiteY0" fmla="*/ 0 h 1372649"/>
                  <a:gd name="connsiteX1" fmla="*/ 6854776 w 7541100"/>
                  <a:gd name="connsiteY1" fmla="*/ 0 h 1372649"/>
                  <a:gd name="connsiteX2" fmla="*/ 7541100 w 7541100"/>
                  <a:gd name="connsiteY2" fmla="*/ 686325 h 1372649"/>
                  <a:gd name="connsiteX3" fmla="*/ 6854776 w 7541100"/>
                  <a:gd name="connsiteY3" fmla="*/ 1372649 h 1372649"/>
                  <a:gd name="connsiteX4" fmla="*/ 0 w 7541100"/>
                  <a:gd name="connsiteY4" fmla="*/ 1372649 h 1372649"/>
                  <a:gd name="connsiteX5" fmla="*/ 0 w 7541100"/>
                  <a:gd name="connsiteY5" fmla="*/ 0 h 13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41100" h="1372649">
                    <a:moveTo>
                      <a:pt x="7541100" y="1372648"/>
                    </a:moveTo>
                    <a:lnTo>
                      <a:pt x="686324" y="1372648"/>
                    </a:lnTo>
                    <a:lnTo>
                      <a:pt x="0" y="686324"/>
                    </a:lnTo>
                    <a:lnTo>
                      <a:pt x="686324" y="1"/>
                    </a:lnTo>
                    <a:lnTo>
                      <a:pt x="7541100" y="1"/>
                    </a:lnTo>
                    <a:lnTo>
                      <a:pt x="7541100" y="1372648"/>
                    </a:lnTo>
                    <a:close/>
                  </a:path>
                </a:pathLst>
              </a:custGeom>
              <a:solidFill>
                <a:schemeClr val="accent2">
                  <a:lumMod val="60000"/>
                  <a:lumOff val="40000"/>
                </a:schemeClr>
              </a:solidFill>
            </p:spPr>
            <p:style>
              <a:lnRef idx="2">
                <a:schemeClr val="lt1">
                  <a:hueOff val="0"/>
                  <a:satOff val="0"/>
                  <a:lumOff val="0"/>
                  <a:alphaOff val="0"/>
                </a:schemeClr>
              </a:lnRef>
              <a:fillRef idx="1">
                <a:schemeClr val="accent4">
                  <a:hueOff val="-11049243"/>
                  <a:satOff val="-12718"/>
                  <a:lumOff val="12157"/>
                  <a:alphaOff val="0"/>
                </a:schemeClr>
              </a:fillRef>
              <a:effectRef idx="0">
                <a:schemeClr val="accent4">
                  <a:hueOff val="-11049243"/>
                  <a:satOff val="-12718"/>
                  <a:lumOff val="12157"/>
                  <a:alphaOff val="0"/>
                </a:schemeClr>
              </a:effectRef>
              <a:fontRef idx="minor">
                <a:schemeClr val="lt1"/>
              </a:fontRef>
            </p:style>
            <p:txBody>
              <a:bodyPr spcFirstLastPara="0" vert="horz" wrap="square" lIns="948462" tIns="83821" rIns="156464" bIns="83820" numCol="1" spcCol="1270" anchor="t" anchorCtr="0">
                <a:noAutofit/>
              </a:bodyPr>
              <a:lstStyle/>
              <a:p>
                <a:pPr defTabSz="977949">
                  <a:lnSpc>
                    <a:spcPct val="90000"/>
                  </a:lnSpc>
                  <a:spcBef>
                    <a:spcPct val="0"/>
                  </a:spcBef>
                  <a:spcAft>
                    <a:spcPct val="35000"/>
                  </a:spcAft>
                </a:pPr>
                <a:r>
                  <a:rPr lang="en-US" sz="2200">
                    <a:solidFill>
                      <a:srgbClr val="1E254F"/>
                    </a:solidFill>
                  </a:rPr>
                  <a:t>Postsecondary Status (PSTS)</a:t>
                </a:r>
              </a:p>
              <a:p>
                <a:pPr marL="171459" lvl="1" indent="-171459" defTabSz="755688">
                  <a:lnSpc>
                    <a:spcPct val="90000"/>
                  </a:lnSpc>
                  <a:spcBef>
                    <a:spcPct val="0"/>
                  </a:spcBef>
                  <a:spcAft>
                    <a:spcPct val="15000"/>
                  </a:spcAft>
                  <a:buChar char="•"/>
                </a:pPr>
                <a:r>
                  <a:rPr lang="en-US" sz="1700">
                    <a:solidFill>
                      <a:srgbClr val="1E254F"/>
                    </a:solidFill>
                  </a:rPr>
                  <a:t>Post-school outcomes for IDEA; outcomes of SWD who exited secondary education in </a:t>
                </a:r>
                <a:endParaRPr lang="en-US" sz="1700">
                  <a:solidFill>
                    <a:srgbClr val="1E254F"/>
                  </a:solidFill>
                  <a:cs typeface="Calibri"/>
                </a:endParaRPr>
              </a:p>
            </p:txBody>
          </p:sp>
          <p:sp>
            <p:nvSpPr>
              <p:cNvPr id="34" name="Oval 33">
                <a:extLst>
                  <a:ext uri="{FF2B5EF4-FFF2-40B4-BE49-F238E27FC236}">
                    <a16:creationId xmlns:a16="http://schemas.microsoft.com/office/drawing/2014/main" id="{5071F753-ED6F-48C8-874F-3B40E946A4FE}"/>
                  </a:ext>
                </a:extLst>
              </p:cNvPr>
              <p:cNvSpPr/>
              <p:nvPr/>
            </p:nvSpPr>
            <p:spPr>
              <a:xfrm>
                <a:off x="2198287" y="4839089"/>
                <a:ext cx="1372649" cy="1372649"/>
              </a:xfrm>
              <a:prstGeom prst="ellipse">
                <a:avLst/>
              </a:prstGeom>
              <a:solidFill>
                <a:srgbClr val="FF9C8B"/>
              </a:solidFill>
            </p:spPr>
            <p:style>
              <a:lnRef idx="2">
                <a:schemeClr val="lt1">
                  <a:hueOff val="0"/>
                  <a:satOff val="0"/>
                  <a:lumOff val="0"/>
                  <a:alphaOff val="0"/>
                </a:schemeClr>
              </a:lnRef>
              <a:fillRef idx="1">
                <a:scrgbClr r="0" g="0" b="0"/>
              </a:fillRef>
              <a:effectRef idx="0">
                <a:schemeClr val="accent4">
                  <a:tint val="50000"/>
                  <a:hueOff val="-11226441"/>
                  <a:satOff val="16980"/>
                  <a:lumOff val="3090"/>
                  <a:alphaOff val="0"/>
                </a:schemeClr>
              </a:effectRef>
              <a:fontRef idx="minor">
                <a:schemeClr val="lt1">
                  <a:hueOff val="0"/>
                  <a:satOff val="0"/>
                  <a:lumOff val="0"/>
                  <a:alphaOff val="0"/>
                </a:schemeClr>
              </a:fontRef>
            </p:style>
            <p:txBody>
              <a:bodyPr/>
              <a:lstStyle/>
              <a:p>
                <a:endParaRPr lang="en-US" sz="900"/>
              </a:p>
            </p:txBody>
          </p:sp>
        </p:grpSp>
        <p:pic>
          <p:nvPicPr>
            <p:cNvPr id="23" name="Graphic 22" descr="Boardroom">
              <a:extLst>
                <a:ext uri="{FF2B5EF4-FFF2-40B4-BE49-F238E27FC236}">
                  <a16:creationId xmlns:a16="http://schemas.microsoft.com/office/drawing/2014/main" id="{A231468F-4CB3-4608-83E0-9CC3314935E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92885" y="1389857"/>
              <a:ext cx="1226542" cy="1226542"/>
            </a:xfrm>
            <a:prstGeom prst="rect">
              <a:avLst/>
            </a:prstGeom>
          </p:spPr>
        </p:pic>
        <p:pic>
          <p:nvPicPr>
            <p:cNvPr id="24" name="Graphic 23" descr="Classroom">
              <a:extLst>
                <a:ext uri="{FF2B5EF4-FFF2-40B4-BE49-F238E27FC236}">
                  <a16:creationId xmlns:a16="http://schemas.microsoft.com/office/drawing/2014/main" id="{C64877EF-C1DA-463C-8BC9-DF5FEABB0CA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70920" y="3208423"/>
              <a:ext cx="1070471" cy="1070471"/>
            </a:xfrm>
            <a:prstGeom prst="rect">
              <a:avLst/>
            </a:prstGeom>
          </p:spPr>
        </p:pic>
        <p:grpSp>
          <p:nvGrpSpPr>
            <p:cNvPr id="25" name="Group 24">
              <a:extLst>
                <a:ext uri="{FF2B5EF4-FFF2-40B4-BE49-F238E27FC236}">
                  <a16:creationId xmlns:a16="http://schemas.microsoft.com/office/drawing/2014/main" id="{93DAA04C-0B1A-46AE-A85C-BF733728DADF}"/>
                </a:ext>
              </a:extLst>
            </p:cNvPr>
            <p:cNvGrpSpPr/>
            <p:nvPr/>
          </p:nvGrpSpPr>
          <p:grpSpPr>
            <a:xfrm>
              <a:off x="2255992" y="4870918"/>
              <a:ext cx="1263435" cy="1047107"/>
              <a:chOff x="9282244" y="111363"/>
              <a:chExt cx="1263435" cy="1047107"/>
            </a:xfrm>
          </p:grpSpPr>
          <p:pic>
            <p:nvPicPr>
              <p:cNvPr id="26" name="Graphic 25" descr="Welder">
                <a:extLst>
                  <a:ext uri="{FF2B5EF4-FFF2-40B4-BE49-F238E27FC236}">
                    <a16:creationId xmlns:a16="http://schemas.microsoft.com/office/drawing/2014/main" id="{73F1BF73-0AF4-4277-883E-0B4B3C62C0A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94120" y="506911"/>
                <a:ext cx="651559" cy="651559"/>
              </a:xfrm>
              <a:prstGeom prst="rect">
                <a:avLst/>
              </a:prstGeom>
            </p:spPr>
          </p:pic>
          <p:pic>
            <p:nvPicPr>
              <p:cNvPr id="27" name="Graphic 26" descr="Waiter">
                <a:extLst>
                  <a:ext uri="{FF2B5EF4-FFF2-40B4-BE49-F238E27FC236}">
                    <a16:creationId xmlns:a16="http://schemas.microsoft.com/office/drawing/2014/main" id="{94EF7903-EDA2-4AC9-BD9D-AA64CD892FD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25909" y="111363"/>
                <a:ext cx="690017" cy="690017"/>
              </a:xfrm>
              <a:prstGeom prst="rect">
                <a:avLst/>
              </a:prstGeom>
            </p:spPr>
          </p:pic>
          <p:pic>
            <p:nvPicPr>
              <p:cNvPr id="28" name="Graphic 27" descr="Programmer">
                <a:extLst>
                  <a:ext uri="{FF2B5EF4-FFF2-40B4-BE49-F238E27FC236}">
                    <a16:creationId xmlns:a16="http://schemas.microsoft.com/office/drawing/2014/main" id="{1B9E1832-02DA-4BE0-9D81-C5A7A46F635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82244" y="432000"/>
                <a:ext cx="688674" cy="688674"/>
              </a:xfrm>
              <a:prstGeom prst="rect">
                <a:avLst/>
              </a:prstGeom>
            </p:spPr>
          </p:pic>
        </p:grpSp>
      </p:grpSp>
      <p:pic>
        <p:nvPicPr>
          <p:cNvPr id="2" name="Picture 1">
            <a:extLst>
              <a:ext uri="{FF2B5EF4-FFF2-40B4-BE49-F238E27FC236}">
                <a16:creationId xmlns:a16="http://schemas.microsoft.com/office/drawing/2014/main" id="{336C36F9-02C5-B465-4CF5-BD0A01CC431E}"/>
              </a:ext>
            </a:extLst>
          </p:cNvPr>
          <p:cNvPicPr>
            <a:picLocks noChangeAspect="1"/>
          </p:cNvPicPr>
          <p:nvPr/>
        </p:nvPicPr>
        <p:blipFill>
          <a:blip r:embed="rId8"/>
          <a:stretch>
            <a:fillRect/>
          </a:stretch>
        </p:blipFill>
        <p:spPr>
          <a:xfrm>
            <a:off x="1050200" y="3096750"/>
            <a:ext cx="2180650" cy="1092000"/>
          </a:xfrm>
          <a:prstGeom prst="rect">
            <a:avLst/>
          </a:prstGeom>
        </p:spPr>
      </p:pic>
      <p:pic>
        <p:nvPicPr>
          <p:cNvPr id="5" name="Picture 4">
            <a:extLst>
              <a:ext uri="{FF2B5EF4-FFF2-40B4-BE49-F238E27FC236}">
                <a16:creationId xmlns:a16="http://schemas.microsoft.com/office/drawing/2014/main" id="{7CFDD89A-718A-C547-F9E7-0FAB4D6EAE5F}"/>
              </a:ext>
            </a:extLst>
          </p:cNvPr>
          <p:cNvPicPr>
            <a:picLocks noChangeAspect="1"/>
          </p:cNvPicPr>
          <p:nvPr/>
        </p:nvPicPr>
        <p:blipFill>
          <a:blip r:embed="rId9"/>
          <a:stretch>
            <a:fillRect/>
          </a:stretch>
        </p:blipFill>
        <p:spPr>
          <a:xfrm>
            <a:off x="532334" y="1249766"/>
            <a:ext cx="3188462" cy="1610444"/>
          </a:xfrm>
          <a:prstGeom prst="rect">
            <a:avLst/>
          </a:prstGeom>
        </p:spPr>
      </p:pic>
      <p:pic>
        <p:nvPicPr>
          <p:cNvPr id="1028" name="Picture 4" descr="Federal Data Reporting - EDFacts | Wisconsin Department of Public  Instruction">
            <a:extLst>
              <a:ext uri="{FF2B5EF4-FFF2-40B4-BE49-F238E27FC236}">
                <a16:creationId xmlns:a16="http://schemas.microsoft.com/office/drawing/2014/main" id="{A13705F9-3F76-42E9-61AC-79458852860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9608" y="4651839"/>
            <a:ext cx="974001" cy="974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E594151-41FB-C210-BC03-16113F16287D}"/>
              </a:ext>
            </a:extLst>
          </p:cNvPr>
          <p:cNvPicPr>
            <a:picLocks noChangeAspect="1"/>
          </p:cNvPicPr>
          <p:nvPr/>
        </p:nvPicPr>
        <p:blipFill>
          <a:blip r:embed="rId11"/>
          <a:stretch>
            <a:fillRect/>
          </a:stretch>
        </p:blipFill>
        <p:spPr>
          <a:xfrm>
            <a:off x="2226845" y="4574516"/>
            <a:ext cx="1204720" cy="1201208"/>
          </a:xfrm>
          <a:prstGeom prst="rect">
            <a:avLst/>
          </a:prstGeom>
        </p:spPr>
      </p:pic>
      <p:sp>
        <p:nvSpPr>
          <p:cNvPr id="4" name="Slide Number Placeholder 3">
            <a:extLst>
              <a:ext uri="{FF2B5EF4-FFF2-40B4-BE49-F238E27FC236}">
                <a16:creationId xmlns:a16="http://schemas.microsoft.com/office/drawing/2014/main" id="{A48D7E7A-92F7-ED94-4E35-C2146267A28E}"/>
              </a:ext>
            </a:extLst>
          </p:cNvPr>
          <p:cNvSpPr>
            <a:spLocks noGrp="1"/>
          </p:cNvSpPr>
          <p:nvPr>
            <p:ph type="sldNum" sz="quarter" idx="11"/>
          </p:nvPr>
        </p:nvSpPr>
        <p:spPr/>
        <p:txBody>
          <a:bodyPr/>
          <a:lstStyle/>
          <a:p>
            <a:fld id="{4B73C415-D670-4716-A5EC-CC4D52CA2BAC}" type="slidenum">
              <a:rPr lang="en-US" noProof="0" smtClean="0"/>
              <a:pPr/>
              <a:t>58</a:t>
            </a:fld>
            <a:endParaRPr lang="en-US" noProof="0"/>
          </a:p>
        </p:txBody>
      </p:sp>
    </p:spTree>
    <p:extLst>
      <p:ext uri="{BB962C8B-B14F-4D97-AF65-F5344CB8AC3E}">
        <p14:creationId xmlns:p14="http://schemas.microsoft.com/office/powerpoint/2010/main" val="330048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C07E3-0B5E-FF0B-0C04-12049EB84006}"/>
              </a:ext>
            </a:extLst>
          </p:cNvPr>
          <p:cNvSpPr>
            <a:spLocks noGrp="1"/>
          </p:cNvSpPr>
          <p:nvPr>
            <p:ph type="title"/>
          </p:nvPr>
        </p:nvSpPr>
        <p:spPr/>
        <p:txBody>
          <a:bodyPr/>
          <a:lstStyle/>
          <a:p>
            <a:r>
              <a:rPr lang="en-US"/>
              <a:t>EOY SWD Data Required Disabilities</a:t>
            </a:r>
          </a:p>
        </p:txBody>
      </p:sp>
      <p:sp>
        <p:nvSpPr>
          <p:cNvPr id="3" name="Content Placeholder 2">
            <a:extLst>
              <a:ext uri="{FF2B5EF4-FFF2-40B4-BE49-F238E27FC236}">
                <a16:creationId xmlns:a16="http://schemas.microsoft.com/office/drawing/2014/main" id="{DA6CA2AE-C5D0-F8F5-1721-34A7BCC18D21}"/>
              </a:ext>
            </a:extLst>
          </p:cNvPr>
          <p:cNvSpPr>
            <a:spLocks noGrp="1"/>
          </p:cNvSpPr>
          <p:nvPr>
            <p:ph idx="1"/>
          </p:nvPr>
        </p:nvSpPr>
        <p:spPr>
          <a:xfrm>
            <a:off x="432000" y="1253330"/>
            <a:ext cx="6368850" cy="4842669"/>
          </a:xfrm>
        </p:spPr>
        <p:txBody>
          <a:bodyPr/>
          <a:lstStyle/>
          <a:p>
            <a:pPr marL="0" indent="0">
              <a:buNone/>
            </a:pPr>
            <a:r>
              <a:rPr lang="en-US" sz="2400"/>
              <a:t>Data is required for all children and students ages 0–21 who were evaluated for special education regardless of determination:</a:t>
            </a:r>
          </a:p>
          <a:p>
            <a:pPr lvl="1"/>
            <a:r>
              <a:rPr lang="en-US" sz="2400"/>
              <a:t>ELIGIBLE AND PARTICIPATING in special education on an IEP, ISP, or IFSP</a:t>
            </a:r>
          </a:p>
          <a:p>
            <a:pPr lvl="1"/>
            <a:r>
              <a:rPr lang="en-US" sz="2400"/>
              <a:t>Eligible, Not Participating</a:t>
            </a:r>
          </a:p>
          <a:p>
            <a:pPr lvl="1"/>
            <a:r>
              <a:rPr lang="en-US" sz="2400"/>
              <a:t>Not Eligible</a:t>
            </a:r>
          </a:p>
          <a:p>
            <a:pPr lvl="1"/>
            <a:r>
              <a:rPr lang="en-US" sz="2400"/>
              <a:t>Or exited the special education program</a:t>
            </a:r>
          </a:p>
          <a:p>
            <a:r>
              <a:rPr lang="en-US" sz="2400"/>
              <a:t>Postsecondary Status data for students with disabilities who exited secondary education in the 2024–25 academic year</a:t>
            </a:r>
          </a:p>
          <a:p>
            <a:pPr lvl="1"/>
            <a:endParaRPr lang="en-US"/>
          </a:p>
        </p:txBody>
      </p:sp>
      <p:pic>
        <p:nvPicPr>
          <p:cNvPr id="7" name="Picture 6">
            <a:extLst>
              <a:ext uri="{FF2B5EF4-FFF2-40B4-BE49-F238E27FC236}">
                <a16:creationId xmlns:a16="http://schemas.microsoft.com/office/drawing/2014/main" id="{51C59CB5-5F40-1A66-DDEB-04E9DAF58EAD}"/>
              </a:ext>
            </a:extLst>
          </p:cNvPr>
          <p:cNvPicPr>
            <a:picLocks noChangeAspect="1"/>
          </p:cNvPicPr>
          <p:nvPr/>
        </p:nvPicPr>
        <p:blipFill>
          <a:blip r:embed="rId3"/>
          <a:stretch>
            <a:fillRect/>
          </a:stretch>
        </p:blipFill>
        <p:spPr>
          <a:xfrm>
            <a:off x="7124701" y="1276548"/>
            <a:ext cx="4635300" cy="4663224"/>
          </a:xfrm>
          <a:prstGeom prst="rect">
            <a:avLst/>
          </a:prstGeom>
        </p:spPr>
      </p:pic>
      <p:sp>
        <p:nvSpPr>
          <p:cNvPr id="6" name="Footer Placeholder 5">
            <a:extLst>
              <a:ext uri="{FF2B5EF4-FFF2-40B4-BE49-F238E27FC236}">
                <a16:creationId xmlns:a16="http://schemas.microsoft.com/office/drawing/2014/main" id="{94EC1056-0997-A204-9C2C-ADD9E410D457}"/>
              </a:ext>
            </a:extLst>
          </p:cNvPr>
          <p:cNvSpPr>
            <a:spLocks noGrp="1"/>
          </p:cNvSpPr>
          <p:nvPr>
            <p:ph type="ftr" sz="quarter" idx="10"/>
          </p:nvPr>
        </p:nvSpPr>
        <p:spPr/>
        <p:txBody>
          <a:bodyPr/>
          <a:lstStyle/>
          <a:p>
            <a:r>
              <a:rPr lang="en-US" noProof="0"/>
              <a:t>EOY 1 Reporting and Certification v1.0 April 21, 2026</a:t>
            </a:r>
          </a:p>
        </p:txBody>
      </p:sp>
      <p:sp>
        <p:nvSpPr>
          <p:cNvPr id="4" name="Slide Number Placeholder 3">
            <a:extLst>
              <a:ext uri="{FF2B5EF4-FFF2-40B4-BE49-F238E27FC236}">
                <a16:creationId xmlns:a16="http://schemas.microsoft.com/office/drawing/2014/main" id="{35B1C6E2-0C36-AE38-FF0F-D1CFDDC33CA8}"/>
              </a:ext>
            </a:extLst>
          </p:cNvPr>
          <p:cNvSpPr>
            <a:spLocks noGrp="1"/>
          </p:cNvSpPr>
          <p:nvPr>
            <p:ph type="sldNum" sz="quarter" idx="11"/>
          </p:nvPr>
        </p:nvSpPr>
        <p:spPr/>
        <p:txBody>
          <a:bodyPr/>
          <a:lstStyle/>
          <a:p>
            <a:fld id="{4B73C415-D670-4716-A5EC-CC4D52CA2BAC}" type="slidenum">
              <a:rPr lang="en-US" noProof="0" smtClean="0"/>
              <a:pPr/>
              <a:t>59</a:t>
            </a:fld>
            <a:endParaRPr lang="en-US" noProof="0"/>
          </a:p>
        </p:txBody>
      </p:sp>
    </p:spTree>
    <p:extLst>
      <p:ext uri="{BB962C8B-B14F-4D97-AF65-F5344CB8AC3E}">
        <p14:creationId xmlns:p14="http://schemas.microsoft.com/office/powerpoint/2010/main" val="958868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FDBBF7-B3F7-336D-2CCA-14CB839D92D1}"/>
              </a:ext>
            </a:extLst>
          </p:cNvPr>
          <p:cNvSpPr>
            <a:spLocks noGrp="1"/>
          </p:cNvSpPr>
          <p:nvPr>
            <p:ph type="title"/>
          </p:nvPr>
        </p:nvSpPr>
        <p:spPr/>
        <p:txBody>
          <a:bodyPr/>
          <a:lstStyle/>
          <a:p>
            <a:r>
              <a:rPr lang="en-US"/>
              <a:t>Changes in EOY Data Collection</a:t>
            </a:r>
            <a:br>
              <a:rPr lang="en-US"/>
            </a:br>
            <a:endParaRPr lang="en-US"/>
          </a:p>
        </p:txBody>
      </p:sp>
      <p:sp>
        <p:nvSpPr>
          <p:cNvPr id="2" name="Footer Placeholder 1">
            <a:extLst>
              <a:ext uri="{FF2B5EF4-FFF2-40B4-BE49-F238E27FC236}">
                <a16:creationId xmlns:a16="http://schemas.microsoft.com/office/drawing/2014/main" id="{B23C8236-2033-4820-3832-D7CF24B7C20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pic>
        <p:nvPicPr>
          <p:cNvPr id="1026" name="Picture 2" descr="I don't always help move furniture but when I do, I find a perfect time to  shout - &quot;PIVOT!&quot; - The Most Interesting Man In The World - quickmeme">
            <a:extLst>
              <a:ext uri="{FF2B5EF4-FFF2-40B4-BE49-F238E27FC236}">
                <a16:creationId xmlns:a16="http://schemas.microsoft.com/office/drawing/2014/main" id="{9155FCA8-4F60-BEC6-3944-4B126EB200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884" y="1955898"/>
            <a:ext cx="2347756" cy="294620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ADA0DC6A-2B93-2A33-F78A-2D73D9690BED}"/>
              </a:ext>
            </a:extLst>
          </p:cNvPr>
          <p:cNvSpPr/>
          <p:nvPr/>
        </p:nvSpPr>
        <p:spPr>
          <a:xfrm>
            <a:off x="3062809" y="1427395"/>
            <a:ext cx="4260273" cy="4374573"/>
          </a:xfrm>
          <a:prstGeom prst="roundRect">
            <a:avLst>
              <a:gd name="adj" fmla="val 4423"/>
            </a:avLst>
          </a:prstGeom>
          <a:solidFill>
            <a:srgbClr val="F0EB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lumMod val="85000"/>
                    <a:lumOff val="15000"/>
                  </a:prstClr>
                </a:solidFill>
                <a:effectLst/>
                <a:uLnTx/>
                <a:uFillTx/>
                <a:latin typeface="Tahoma"/>
                <a:ea typeface="+mn-ea"/>
                <a:cs typeface="+mn-cs"/>
              </a:rPr>
              <a:t>EOY 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lumMod val="85000"/>
                    <a:lumOff val="15000"/>
                  </a:prstClr>
                </a:solidFill>
                <a:effectLst/>
                <a:uLnTx/>
                <a:uFillTx/>
                <a:latin typeface="Tahoma"/>
                <a:ea typeface="+mn-ea"/>
                <a:cs typeface="+mn-cs"/>
              </a:rPr>
              <a:t>Program Eligibility/Participation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lumMod val="85000"/>
                    <a:lumOff val="15000"/>
                  </a:prstClr>
                </a:solidFill>
                <a:effectLst/>
                <a:uLnTx/>
                <a:uFillTx/>
                <a:latin typeface="Tahoma"/>
                <a:ea typeface="+mn-ea"/>
                <a:cs typeface="+mn-cs"/>
              </a:rPr>
              <a:t>Student Incidents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lumMod val="85000"/>
                    <a:lumOff val="15000"/>
                  </a:prstClr>
                </a:solidFill>
                <a:effectLst/>
                <a:uLnTx/>
                <a:uFillTx/>
                <a:latin typeface="Tahoma"/>
                <a:ea typeface="+mn-ea"/>
                <a:cs typeface="+mn-cs"/>
              </a:rPr>
              <a:t>Cumulative Enrollment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lumMod val="85000"/>
                    <a:lumOff val="15000"/>
                  </a:prstClr>
                </a:solidFill>
                <a:effectLst/>
                <a:uLnTx/>
                <a:uFillTx/>
                <a:latin typeface="Tahoma"/>
                <a:ea typeface="+mn-ea"/>
                <a:cs typeface="+mn-cs"/>
              </a:rPr>
              <a:t>Student Absence Summary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lumMod val="85000"/>
                    <a:lumOff val="15000"/>
                  </a:prstClr>
                </a:solidFill>
                <a:effectLst/>
                <a:uLnTx/>
                <a:uFillTx/>
                <a:latin typeface="Tahoma"/>
                <a:ea typeface="+mn-ea"/>
                <a:cs typeface="+mn-cs"/>
              </a:rPr>
              <a:t>Count of Reclassifications (RFEP)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lumMod val="85000"/>
                    <a:lumOff val="15000"/>
                  </a:prstClr>
                </a:solidFill>
                <a:effectLst/>
                <a:uLnTx/>
                <a:uFillTx/>
                <a:latin typeface="Tahoma"/>
                <a:ea typeface="+mn-ea"/>
                <a:cs typeface="+mn-cs"/>
              </a:rPr>
              <a:t>Homeless Students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lumMod val="85000"/>
                    <a:lumOff val="15000"/>
                  </a:prstClr>
                </a:solidFill>
                <a:effectLst/>
                <a:uLnTx/>
                <a:uFillTx/>
                <a:latin typeface="Tahoma"/>
                <a:ea typeface="+mn-ea"/>
                <a:cs typeface="+mn-cs"/>
              </a:rPr>
              <a:t>Special Education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lumMod val="85000"/>
                    <a:lumOff val="15000"/>
                  </a:prstClr>
                </a:solidFill>
                <a:effectLst/>
                <a:uLnTx/>
                <a:uFillTx/>
                <a:latin typeface="Tahoma"/>
                <a:ea typeface="+mn-ea"/>
                <a:cs typeface="+mn-cs"/>
              </a:rPr>
              <a:t>Postsecondary Outcomes for Students with Disabilities (SWD) Prior Year Completers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lumMod val="85000"/>
                    <a:lumOff val="15000"/>
                  </a:prstClr>
                </a:solidFill>
                <a:effectLst/>
                <a:uLnTx/>
                <a:uFillTx/>
                <a:latin typeface="Tahoma"/>
                <a:ea typeface="+mn-ea"/>
                <a:cs typeface="+mn-cs"/>
              </a:rPr>
              <a:t>Expanded Learning (LEAP)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lumMod val="85000"/>
                    <a:lumOff val="15000"/>
                  </a:prstClr>
                </a:solidFill>
                <a:effectLst/>
                <a:uLnTx/>
                <a:uFillTx/>
                <a:latin typeface="Tahoma"/>
                <a:ea typeface="+mn-ea"/>
                <a:cs typeface="+mn-cs"/>
              </a:rPr>
              <a:t>Attendance Recovery (thru STAS)</a:t>
            </a:r>
          </a:p>
        </p:txBody>
      </p:sp>
      <p:sp>
        <p:nvSpPr>
          <p:cNvPr id="8" name="Rectangle: Rounded Corners 7">
            <a:extLst>
              <a:ext uri="{FF2B5EF4-FFF2-40B4-BE49-F238E27FC236}">
                <a16:creationId xmlns:a16="http://schemas.microsoft.com/office/drawing/2014/main" id="{2DE37043-B76D-510E-E9AE-04B3CB7865FB}"/>
              </a:ext>
            </a:extLst>
          </p:cNvPr>
          <p:cNvSpPr/>
          <p:nvPr/>
        </p:nvSpPr>
        <p:spPr>
          <a:xfrm>
            <a:off x="7383883" y="1427395"/>
            <a:ext cx="4260273" cy="4374573"/>
          </a:xfrm>
          <a:prstGeom prst="roundRect">
            <a:avLst>
              <a:gd name="adj" fmla="val 4960"/>
            </a:avLst>
          </a:prstGeom>
          <a:solidFill>
            <a:srgbClr val="CAEE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lumMod val="85000"/>
                    <a:lumOff val="15000"/>
                  </a:prstClr>
                </a:solidFill>
                <a:effectLst/>
                <a:uLnTx/>
                <a:uFillTx/>
                <a:latin typeface="Tahoma"/>
                <a:ea typeface="+mn-ea"/>
                <a:cs typeface="+mn-cs"/>
              </a:rPr>
              <a:t>EOY 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lumMod val="85000"/>
                    <a:lumOff val="15000"/>
                  </a:prstClr>
                </a:solidFill>
                <a:effectLst/>
                <a:uLnTx/>
                <a:uFillTx/>
                <a:latin typeface="Tahoma"/>
                <a:ea typeface="+mn-ea"/>
                <a:cs typeface="+mn-cs"/>
              </a:rPr>
              <a:t>Course Completion for Grades 7–12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lumMod val="85000"/>
                    <a:lumOff val="15000"/>
                  </a:prstClr>
                </a:solidFill>
                <a:effectLst/>
                <a:uLnTx/>
                <a:uFillTx/>
                <a:latin typeface="Tahoma"/>
                <a:ea typeface="+mn-ea"/>
                <a:cs typeface="+mn-cs"/>
              </a:rPr>
              <a:t>Career Technical Education (CTE) Participants, Completers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lumMod val="85000"/>
                    <a:lumOff val="15000"/>
                  </a:prstClr>
                </a:solidFill>
                <a:effectLst/>
                <a:uLnTx/>
                <a:uFillTx/>
                <a:latin typeface="Tahoma"/>
                <a:ea typeface="+mn-ea"/>
                <a:cs typeface="+mn-cs"/>
              </a:rPr>
              <a:t>Work-Based Learning Indicators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lumMod val="85000"/>
                    <a:lumOff val="15000"/>
                  </a:prstClr>
                </a:solidFill>
                <a:effectLst/>
                <a:uLnTx/>
                <a:uFillTx/>
                <a:latin typeface="Tahoma"/>
                <a:ea typeface="+mn-ea"/>
                <a:cs typeface="+mn-cs"/>
              </a:rPr>
              <a:t>One-Year Graduate and Completer Counts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72AEFE0B-09EB-4CC0-73C7-C7A7C355E233}"/>
              </a:ext>
            </a:extLst>
          </p:cNvPr>
          <p:cNvSpPr>
            <a:spLocks noGrp="1"/>
          </p:cNvSpPr>
          <p:nvPr>
            <p:ph type="sldNum" sz="quarter" idx="11"/>
          </p:nvPr>
        </p:nvSpPr>
        <p:spPr/>
        <p:txBody>
          <a:bodyPr/>
          <a:lstStyle/>
          <a:p>
            <a:fld id="{4B73C415-D670-4716-A5EC-CC4D52CA2BAC}" type="slidenum">
              <a:rPr lang="en-US" noProof="0" smtClean="0"/>
              <a:pPr/>
              <a:t>6</a:t>
            </a:fld>
            <a:endParaRPr lang="en-US" noProof="0"/>
          </a:p>
        </p:txBody>
      </p:sp>
    </p:spTree>
    <p:extLst>
      <p:ext uri="{BB962C8B-B14F-4D97-AF65-F5344CB8AC3E}">
        <p14:creationId xmlns:p14="http://schemas.microsoft.com/office/powerpoint/2010/main" val="36859325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7DFF6-943E-DFD9-6471-FE7C6459B137}"/>
              </a:ext>
            </a:extLst>
          </p:cNvPr>
          <p:cNvSpPr>
            <a:spLocks noGrp="1"/>
          </p:cNvSpPr>
          <p:nvPr>
            <p:ph type="title"/>
          </p:nvPr>
        </p:nvSpPr>
        <p:spPr>
          <a:xfrm>
            <a:off x="356700" y="329249"/>
            <a:ext cx="11340000" cy="432000"/>
          </a:xfrm>
        </p:spPr>
        <p:txBody>
          <a:bodyPr/>
          <a:lstStyle/>
          <a:p>
            <a:r>
              <a:rPr lang="en-US"/>
              <a:t>SWD Profile Data</a:t>
            </a:r>
          </a:p>
        </p:txBody>
      </p:sp>
      <p:sp>
        <p:nvSpPr>
          <p:cNvPr id="3" name="Footer Placeholder 2">
            <a:extLst>
              <a:ext uri="{FF2B5EF4-FFF2-40B4-BE49-F238E27FC236}">
                <a16:creationId xmlns:a16="http://schemas.microsoft.com/office/drawing/2014/main" id="{7E4AC5EA-B95A-D3D1-AA18-289B224A4EE3}"/>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grpSp>
        <p:nvGrpSpPr>
          <p:cNvPr id="5" name="Group 4" descr="Screen shot of teh CALPADS Detail screen with call out for teh special education data containers.">
            <a:extLst>
              <a:ext uri="{FF2B5EF4-FFF2-40B4-BE49-F238E27FC236}">
                <a16:creationId xmlns:a16="http://schemas.microsoft.com/office/drawing/2014/main" id="{195CA5EC-91E6-731A-7FFB-3F2C49CF7C14}"/>
              </a:ext>
            </a:extLst>
          </p:cNvPr>
          <p:cNvGrpSpPr/>
          <p:nvPr/>
        </p:nvGrpSpPr>
        <p:grpSpPr>
          <a:xfrm>
            <a:off x="1240056" y="862364"/>
            <a:ext cx="10199469" cy="5397766"/>
            <a:chOff x="1240056" y="862364"/>
            <a:chExt cx="10199469" cy="5397766"/>
          </a:xfrm>
        </p:grpSpPr>
        <p:pic>
          <p:nvPicPr>
            <p:cNvPr id="6" name="Picture 5">
              <a:extLst>
                <a:ext uri="{FF2B5EF4-FFF2-40B4-BE49-F238E27FC236}">
                  <a16:creationId xmlns:a16="http://schemas.microsoft.com/office/drawing/2014/main" id="{F857A75E-E9C6-D3F7-766E-366882375E40}"/>
                </a:ext>
              </a:extLst>
            </p:cNvPr>
            <p:cNvPicPr>
              <a:picLocks noChangeAspect="1"/>
            </p:cNvPicPr>
            <p:nvPr/>
          </p:nvPicPr>
          <p:blipFill>
            <a:blip r:embed="rId3"/>
            <a:stretch>
              <a:fillRect/>
            </a:stretch>
          </p:blipFill>
          <p:spPr>
            <a:xfrm>
              <a:off x="1240056" y="953827"/>
              <a:ext cx="9711888" cy="5306303"/>
            </a:xfrm>
            <a:prstGeom prst="rect">
              <a:avLst/>
            </a:prstGeom>
            <a:ln>
              <a:noFill/>
            </a:ln>
            <a:effectLst>
              <a:outerShdw blurRad="63500" algn="ctr" rotWithShape="0">
                <a:prstClr val="black">
                  <a:alpha val="40000"/>
                </a:prstClr>
              </a:outerShdw>
            </a:effectLst>
          </p:spPr>
        </p:pic>
        <p:sp>
          <p:nvSpPr>
            <p:cNvPr id="7" name="Rectangle: Rounded Corners 6">
              <a:extLst>
                <a:ext uri="{FF2B5EF4-FFF2-40B4-BE49-F238E27FC236}">
                  <a16:creationId xmlns:a16="http://schemas.microsoft.com/office/drawing/2014/main" id="{DACE5A8E-5E01-D50F-A7F7-51D2B44E7E22}"/>
                </a:ext>
              </a:extLst>
            </p:cNvPr>
            <p:cNvSpPr/>
            <p:nvPr/>
          </p:nvSpPr>
          <p:spPr>
            <a:xfrm>
              <a:off x="7679775" y="4881211"/>
              <a:ext cx="2679151" cy="111442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CFCFC"/>
                  </a:solidFill>
                  <a:effectLst/>
                  <a:uLnTx/>
                  <a:uFillTx/>
                  <a:latin typeface="Tahoma"/>
                  <a:ea typeface="+mn-ea"/>
                  <a:cs typeface="+mn-cs"/>
                </a:rPr>
                <a:t>Services should correspond with PLAN changes by date</a:t>
              </a:r>
            </a:p>
          </p:txBody>
        </p:sp>
        <p:sp>
          <p:nvSpPr>
            <p:cNvPr id="8" name="Rectangle: Rounded Corners 7">
              <a:extLst>
                <a:ext uri="{FF2B5EF4-FFF2-40B4-BE49-F238E27FC236}">
                  <a16:creationId xmlns:a16="http://schemas.microsoft.com/office/drawing/2014/main" id="{06186845-2EE8-11D8-BA46-7B61E1BBD3DE}"/>
                </a:ext>
              </a:extLst>
            </p:cNvPr>
            <p:cNvSpPr/>
            <p:nvPr/>
          </p:nvSpPr>
          <p:spPr>
            <a:xfrm>
              <a:off x="9477375" y="862364"/>
              <a:ext cx="1962150" cy="109412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CFCFC"/>
                  </a:solidFill>
                  <a:effectLst/>
                  <a:uLnTx/>
                  <a:uFillTx/>
                  <a:latin typeface="Tahoma"/>
                  <a:ea typeface="+mn-ea"/>
                  <a:cs typeface="+mn-cs"/>
                </a:rPr>
                <a:t>Only Submit SWDS when status changes</a:t>
              </a:r>
            </a:p>
          </p:txBody>
        </p:sp>
        <p:sp>
          <p:nvSpPr>
            <p:cNvPr id="9" name="Rectangle: Rounded Corners 8">
              <a:extLst>
                <a:ext uri="{FF2B5EF4-FFF2-40B4-BE49-F238E27FC236}">
                  <a16:creationId xmlns:a16="http://schemas.microsoft.com/office/drawing/2014/main" id="{6C6A9183-0F31-564E-B848-922F85DA1BDB}"/>
                </a:ext>
              </a:extLst>
            </p:cNvPr>
            <p:cNvSpPr/>
            <p:nvPr/>
          </p:nvSpPr>
          <p:spPr>
            <a:xfrm>
              <a:off x="5124451" y="3407650"/>
              <a:ext cx="2886075" cy="1271331"/>
            </a:xfrm>
            <a:prstGeom prst="roundRect">
              <a:avLst/>
            </a:prstGeom>
            <a:solidFill>
              <a:srgbClr val="66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CFCFC"/>
                  </a:solidFill>
                  <a:effectLst/>
                  <a:uLnTx/>
                  <a:uFillTx/>
                  <a:latin typeface="Tahoma"/>
                  <a:ea typeface="+mn-ea"/>
                  <a:cs typeface="+mn-cs"/>
                </a:rPr>
                <a:t>PLAN records can be submitted with enrollment or plan changes</a:t>
              </a:r>
            </a:p>
          </p:txBody>
        </p:sp>
        <p:sp>
          <p:nvSpPr>
            <p:cNvPr id="10" name="Rectangle: Rounded Corners 9">
              <a:extLst>
                <a:ext uri="{FF2B5EF4-FFF2-40B4-BE49-F238E27FC236}">
                  <a16:creationId xmlns:a16="http://schemas.microsoft.com/office/drawing/2014/main" id="{741B9153-6851-77EB-905E-00F3B8014242}"/>
                </a:ext>
              </a:extLst>
            </p:cNvPr>
            <p:cNvSpPr/>
            <p:nvPr/>
          </p:nvSpPr>
          <p:spPr>
            <a:xfrm>
              <a:off x="8010526" y="2314575"/>
              <a:ext cx="2348400" cy="111442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CFCFC"/>
                  </a:solidFill>
                  <a:effectLst/>
                  <a:uLnTx/>
                  <a:uFillTx/>
                  <a:latin typeface="Tahoma"/>
                  <a:ea typeface="+mn-ea"/>
                  <a:cs typeface="+mn-cs"/>
                </a:rPr>
                <a:t>MEET records must correspond with the PLAN type</a:t>
              </a:r>
            </a:p>
          </p:txBody>
        </p:sp>
      </p:grpSp>
      <p:sp>
        <p:nvSpPr>
          <p:cNvPr id="4" name="Slide Number Placeholder 3">
            <a:extLst>
              <a:ext uri="{FF2B5EF4-FFF2-40B4-BE49-F238E27FC236}">
                <a16:creationId xmlns:a16="http://schemas.microsoft.com/office/drawing/2014/main" id="{E782B349-5F78-118F-E0C1-7DC33C94F10A}"/>
              </a:ext>
            </a:extLst>
          </p:cNvPr>
          <p:cNvSpPr>
            <a:spLocks noGrp="1"/>
          </p:cNvSpPr>
          <p:nvPr>
            <p:ph type="sldNum" sz="quarter" idx="11"/>
          </p:nvPr>
        </p:nvSpPr>
        <p:spPr/>
        <p:txBody>
          <a:bodyPr/>
          <a:lstStyle/>
          <a:p>
            <a:fld id="{4B73C415-D670-4716-A5EC-CC4D52CA2BAC}" type="slidenum">
              <a:rPr lang="en-US" noProof="0" smtClean="0"/>
              <a:pPr/>
              <a:t>60</a:t>
            </a:fld>
            <a:endParaRPr lang="en-US" noProof="0"/>
          </a:p>
        </p:txBody>
      </p:sp>
    </p:spTree>
    <p:extLst>
      <p:ext uri="{BB962C8B-B14F-4D97-AF65-F5344CB8AC3E}">
        <p14:creationId xmlns:p14="http://schemas.microsoft.com/office/powerpoint/2010/main" val="22164601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2B67A-A4B1-3808-5762-DA11936BBA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B69777-5355-ECA5-E7C6-A98B1732E51F}"/>
              </a:ext>
            </a:extLst>
          </p:cNvPr>
          <p:cNvSpPr>
            <a:spLocks noGrp="1"/>
          </p:cNvSpPr>
          <p:nvPr>
            <p:ph type="title"/>
          </p:nvPr>
        </p:nvSpPr>
        <p:spPr>
          <a:xfrm>
            <a:off x="1726229" y="418823"/>
            <a:ext cx="8360308" cy="432000"/>
          </a:xfrm>
        </p:spPr>
        <p:txBody>
          <a:bodyPr>
            <a:normAutofit fontScale="90000"/>
          </a:bodyPr>
          <a:lstStyle/>
          <a:p>
            <a:pPr algn="ctr"/>
            <a:r>
              <a:rPr lang="en-US"/>
              <a:t>Compare Students in SEDS Against Students in the Student Information System</a:t>
            </a:r>
          </a:p>
        </p:txBody>
      </p:sp>
      <p:sp>
        <p:nvSpPr>
          <p:cNvPr id="3" name="Content Placeholder 2">
            <a:extLst>
              <a:ext uri="{FF2B5EF4-FFF2-40B4-BE49-F238E27FC236}">
                <a16:creationId xmlns:a16="http://schemas.microsoft.com/office/drawing/2014/main" id="{B8A34EDB-6A84-50DD-97D6-16B740DE0834}"/>
              </a:ext>
            </a:extLst>
          </p:cNvPr>
          <p:cNvSpPr>
            <a:spLocks noGrp="1"/>
          </p:cNvSpPr>
          <p:nvPr>
            <p:ph idx="1"/>
          </p:nvPr>
        </p:nvSpPr>
        <p:spPr>
          <a:xfrm>
            <a:off x="391864" y="1739301"/>
            <a:ext cx="6332492" cy="4351338"/>
          </a:xfrm>
        </p:spPr>
        <p:txBody>
          <a:bodyPr vert="horz" lIns="91440" tIns="45720" rIns="91440" bIns="45720" rtlCol="0" anchor="t">
            <a:normAutofit fontScale="70000" lnSpcReduction="20000"/>
          </a:bodyPr>
          <a:lstStyle/>
          <a:p>
            <a:pPr marL="171450" lvl="1" indent="-171450">
              <a:spcBef>
                <a:spcPts val="1000"/>
              </a:spcBef>
              <a:buClr>
                <a:schemeClr val="accent1"/>
              </a:buClr>
            </a:pPr>
            <a:r>
              <a:rPr lang="en-US" sz="3300">
                <a:solidFill>
                  <a:schemeClr val="tx1"/>
                </a:solidFill>
              </a:rPr>
              <a:t>Parents do not always disclose that a student has an Individualized Education Program (IEP) upon enrollment</a:t>
            </a:r>
          </a:p>
          <a:p>
            <a:pPr marL="171450" lvl="1" indent="-171450">
              <a:spcBef>
                <a:spcPts val="1000"/>
              </a:spcBef>
              <a:buClr>
                <a:schemeClr val="accent1"/>
              </a:buClr>
            </a:pPr>
            <a:r>
              <a:rPr lang="en-US" sz="3300">
                <a:solidFill>
                  <a:schemeClr val="tx1"/>
                </a:solidFill>
              </a:rPr>
              <a:t>CALPADS requires a matching enrollment record (SENR) from the SIS to be posted before it will accept any special education files (SWDS, MEET, PLAN, or SERV) </a:t>
            </a:r>
          </a:p>
          <a:p>
            <a:pPr marL="171450" indent="-171450">
              <a:buFont typeface="Arial" panose="020B0604020202020204" pitchFamily="34" charset="0"/>
              <a:buChar char="•"/>
            </a:pPr>
            <a:r>
              <a:rPr lang="en-US" sz="3200">
                <a:solidFill>
                  <a:schemeClr val="tx1"/>
                </a:solidFill>
              </a:rPr>
              <a:t>Discrepancies between the SIS and SEDS can lead to an LEA being incorrectly identified as "disproportionate"</a:t>
            </a:r>
          </a:p>
          <a:p>
            <a:pPr marL="171450" indent="-171450">
              <a:buFont typeface="Arial" panose="020B0604020202020204" pitchFamily="34" charset="0"/>
              <a:buChar char="•"/>
            </a:pPr>
            <a:r>
              <a:rPr lang="en-US" sz="3200">
                <a:solidFill>
                  <a:schemeClr val="tx1"/>
                </a:solidFill>
              </a:rPr>
              <a:t>Missing exit information in one system can lead to students erroneously appearing on monitoring reports and flagged as overdue</a:t>
            </a:r>
          </a:p>
        </p:txBody>
      </p:sp>
      <p:pic>
        <p:nvPicPr>
          <p:cNvPr id="11" name="Picture 10">
            <a:extLst>
              <a:ext uri="{FF2B5EF4-FFF2-40B4-BE49-F238E27FC236}">
                <a16:creationId xmlns:a16="http://schemas.microsoft.com/office/drawing/2014/main" id="{7E1496B2-500C-E577-F6BD-38A98C126E55}"/>
              </a:ext>
            </a:extLst>
          </p:cNvPr>
          <p:cNvPicPr>
            <a:picLocks noChangeAspect="1"/>
          </p:cNvPicPr>
          <p:nvPr/>
        </p:nvPicPr>
        <p:blipFill>
          <a:blip r:embed="rId3"/>
          <a:stretch>
            <a:fillRect/>
          </a:stretch>
        </p:blipFill>
        <p:spPr>
          <a:xfrm>
            <a:off x="7107512" y="2173600"/>
            <a:ext cx="4554605" cy="3292485"/>
          </a:xfrm>
          <a:prstGeom prst="rect">
            <a:avLst/>
          </a:prstGeom>
        </p:spPr>
      </p:pic>
      <p:sp>
        <p:nvSpPr>
          <p:cNvPr id="6" name="Footer Placeholder 5">
            <a:extLst>
              <a:ext uri="{FF2B5EF4-FFF2-40B4-BE49-F238E27FC236}">
                <a16:creationId xmlns:a16="http://schemas.microsoft.com/office/drawing/2014/main" id="{1DA779E9-D8DB-1D50-09F1-B9908FD9D271}"/>
              </a:ext>
            </a:extLst>
          </p:cNvPr>
          <p:cNvSpPr>
            <a:spLocks noGrp="1"/>
          </p:cNvSpPr>
          <p:nvPr>
            <p:ph type="ftr" sz="quarter" idx="10"/>
          </p:nvPr>
        </p:nvSpPr>
        <p:spPr/>
        <p:txBody>
          <a:bodyPr/>
          <a:lstStyle/>
          <a:p>
            <a:r>
              <a:rPr lang="en-US" noProof="0"/>
              <a:t>EOY 1 Reporting and Certification v1.0 April 21, 2026</a:t>
            </a:r>
          </a:p>
        </p:txBody>
      </p:sp>
      <p:sp>
        <p:nvSpPr>
          <p:cNvPr id="4" name="Slide Number Placeholder 3">
            <a:extLst>
              <a:ext uri="{FF2B5EF4-FFF2-40B4-BE49-F238E27FC236}">
                <a16:creationId xmlns:a16="http://schemas.microsoft.com/office/drawing/2014/main" id="{6CA6CE3E-D64E-D60F-FDF7-1A88A2BC9CC5}"/>
              </a:ext>
            </a:extLst>
          </p:cNvPr>
          <p:cNvSpPr>
            <a:spLocks noGrp="1"/>
          </p:cNvSpPr>
          <p:nvPr>
            <p:ph type="sldNum" sz="quarter" idx="11"/>
          </p:nvPr>
        </p:nvSpPr>
        <p:spPr/>
        <p:txBody>
          <a:bodyPr/>
          <a:lstStyle/>
          <a:p>
            <a:fld id="{4B73C415-D670-4716-A5EC-CC4D52CA2BAC}" type="slidenum">
              <a:rPr lang="en-US" noProof="0" smtClean="0"/>
              <a:pPr/>
              <a:t>61</a:t>
            </a:fld>
            <a:endParaRPr lang="en-US" noProof="0"/>
          </a:p>
        </p:txBody>
      </p:sp>
    </p:spTree>
    <p:extLst>
      <p:ext uri="{BB962C8B-B14F-4D97-AF65-F5344CB8AC3E}">
        <p14:creationId xmlns:p14="http://schemas.microsoft.com/office/powerpoint/2010/main" val="12140923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34808-3834-0561-283D-1DD3DDA43F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DE1A72-5E47-A0FB-4411-9A62AB1DAFEA}"/>
              </a:ext>
            </a:extLst>
          </p:cNvPr>
          <p:cNvSpPr>
            <a:spLocks noGrp="1"/>
          </p:cNvSpPr>
          <p:nvPr>
            <p:ph type="title"/>
          </p:nvPr>
        </p:nvSpPr>
        <p:spPr>
          <a:xfrm>
            <a:off x="432000" y="276636"/>
            <a:ext cx="11340000" cy="432000"/>
          </a:xfrm>
        </p:spPr>
        <p:txBody>
          <a:bodyPr>
            <a:normAutofit fontScale="90000"/>
          </a:bodyPr>
          <a:lstStyle/>
          <a:p>
            <a:r>
              <a:rPr lang="en-US"/>
              <a:t>Review Pending Meeting Types</a:t>
            </a:r>
            <a:endParaRPr lang="en-US" b="1"/>
          </a:p>
        </p:txBody>
      </p:sp>
      <p:sp>
        <p:nvSpPr>
          <p:cNvPr id="3" name="Content Placeholder 2">
            <a:extLst>
              <a:ext uri="{FF2B5EF4-FFF2-40B4-BE49-F238E27FC236}">
                <a16:creationId xmlns:a16="http://schemas.microsoft.com/office/drawing/2014/main" id="{1FFB6890-8AE0-BA1D-9AE6-A4B22FBFFCBA}"/>
              </a:ext>
            </a:extLst>
          </p:cNvPr>
          <p:cNvSpPr>
            <a:spLocks noGrp="1"/>
          </p:cNvSpPr>
          <p:nvPr>
            <p:ph idx="1"/>
          </p:nvPr>
        </p:nvSpPr>
        <p:spPr>
          <a:xfrm>
            <a:off x="256827" y="1171308"/>
            <a:ext cx="4678030" cy="4921784"/>
          </a:xfrm>
        </p:spPr>
        <p:txBody>
          <a:bodyPr vert="horz" lIns="91440" tIns="45720" rIns="91440" bIns="45720" rtlCol="0" anchor="t">
            <a:noAutofit/>
          </a:bodyPr>
          <a:lstStyle/>
          <a:p>
            <a:pPr>
              <a:lnSpc>
                <a:spcPct val="100000"/>
              </a:lnSpc>
              <a:spcBef>
                <a:spcPts val="500"/>
              </a:spcBef>
            </a:pPr>
            <a:r>
              <a:rPr lang="en-US" sz="2000">
                <a:latin typeface="Arial"/>
                <a:cs typeface="Arial"/>
              </a:rPr>
              <a:t>Ensure a pending MEET record is submitted for any student who received parental consent for initial evaluation who is PENDING INITIAL EVALUATION as of June 30, 2026.</a:t>
            </a:r>
          </a:p>
          <a:p>
            <a:pPr>
              <a:lnSpc>
                <a:spcPct val="100000"/>
              </a:lnSpc>
              <a:spcBef>
                <a:spcPts val="500"/>
              </a:spcBef>
            </a:pPr>
            <a:r>
              <a:rPr lang="en-US" sz="2000">
                <a:latin typeface="Arial"/>
                <a:cs typeface="Arial"/>
              </a:rPr>
              <a:t>If meetings have been held for these students, generate a transaction with the appropriate outcome of the initial evaluation</a:t>
            </a:r>
          </a:p>
          <a:p>
            <a:pPr>
              <a:lnSpc>
                <a:spcPct val="100000"/>
              </a:lnSpc>
              <a:spcBef>
                <a:spcPts val="500"/>
              </a:spcBef>
            </a:pPr>
            <a:r>
              <a:rPr lang="en-US" sz="2000">
                <a:latin typeface="Arial"/>
                <a:cs typeface="Arial"/>
              </a:rPr>
              <a:t>If parents revoked consent and the student will not be assessed, deactivate the student’s SEDS record and DELETE the pending record from CALPADS</a:t>
            </a:r>
            <a:endParaRPr lang="en-US" sz="2000" b="0" i="0" u="none" strike="noStrike" baseline="0">
              <a:solidFill>
                <a:srgbClr val="252161"/>
              </a:solidFill>
              <a:latin typeface="Lato" panose="020F0502020204030203" pitchFamily="34" charset="0"/>
              <a:ea typeface="Lato" panose="020F0502020204030203" pitchFamily="34" charset="0"/>
            </a:endParaRPr>
          </a:p>
        </p:txBody>
      </p:sp>
      <p:grpSp>
        <p:nvGrpSpPr>
          <p:cNvPr id="11" name="Group 10">
            <a:extLst>
              <a:ext uri="{FF2B5EF4-FFF2-40B4-BE49-F238E27FC236}">
                <a16:creationId xmlns:a16="http://schemas.microsoft.com/office/drawing/2014/main" id="{E2FA2855-E9AB-5D71-7636-33049C189BE3}"/>
              </a:ext>
            </a:extLst>
          </p:cNvPr>
          <p:cNvGrpSpPr/>
          <p:nvPr/>
        </p:nvGrpSpPr>
        <p:grpSpPr>
          <a:xfrm>
            <a:off x="5098030" y="968108"/>
            <a:ext cx="6837143" cy="4921784"/>
            <a:chOff x="6989750" y="913741"/>
            <a:chExt cx="4903867" cy="4656667"/>
          </a:xfrm>
        </p:grpSpPr>
        <p:pic>
          <p:nvPicPr>
            <p:cNvPr id="9" name="Picture 8">
              <a:extLst>
                <a:ext uri="{FF2B5EF4-FFF2-40B4-BE49-F238E27FC236}">
                  <a16:creationId xmlns:a16="http://schemas.microsoft.com/office/drawing/2014/main" id="{8521B182-70AA-4A37-E082-EA1DF0C5AA4B}"/>
                </a:ext>
              </a:extLst>
            </p:cNvPr>
            <p:cNvPicPr>
              <a:picLocks noChangeAspect="1"/>
            </p:cNvPicPr>
            <p:nvPr/>
          </p:nvPicPr>
          <p:blipFill>
            <a:blip r:embed="rId3"/>
            <a:stretch>
              <a:fillRect/>
            </a:stretch>
          </p:blipFill>
          <p:spPr>
            <a:xfrm>
              <a:off x="6989750" y="913741"/>
              <a:ext cx="4903867" cy="4656667"/>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B83E2E42-8DFB-C241-C02B-35DF00F6622E}"/>
                </a:ext>
              </a:extLst>
            </p:cNvPr>
            <p:cNvSpPr/>
            <p:nvPr/>
          </p:nvSpPr>
          <p:spPr>
            <a:xfrm>
              <a:off x="8547234" y="3551722"/>
              <a:ext cx="404261" cy="1020278"/>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Footer Placeholder 5">
            <a:extLst>
              <a:ext uri="{FF2B5EF4-FFF2-40B4-BE49-F238E27FC236}">
                <a16:creationId xmlns:a16="http://schemas.microsoft.com/office/drawing/2014/main" id="{9BAEBB98-FCB5-8CFD-C3A2-54F4FF570641}"/>
              </a:ext>
            </a:extLst>
          </p:cNvPr>
          <p:cNvSpPr>
            <a:spLocks noGrp="1"/>
          </p:cNvSpPr>
          <p:nvPr>
            <p:ph type="ftr" sz="quarter" idx="10"/>
          </p:nvPr>
        </p:nvSpPr>
        <p:spPr/>
        <p:txBody>
          <a:bodyPr/>
          <a:lstStyle/>
          <a:p>
            <a:r>
              <a:rPr lang="en-US" noProof="0"/>
              <a:t>EOY 1 Reporting and Certification v1.0 April 21, 2026</a:t>
            </a:r>
          </a:p>
        </p:txBody>
      </p:sp>
      <p:sp>
        <p:nvSpPr>
          <p:cNvPr id="4" name="Slide Number Placeholder 3">
            <a:extLst>
              <a:ext uri="{FF2B5EF4-FFF2-40B4-BE49-F238E27FC236}">
                <a16:creationId xmlns:a16="http://schemas.microsoft.com/office/drawing/2014/main" id="{B6785A72-2080-D975-B9D2-0352AFBBC968}"/>
              </a:ext>
            </a:extLst>
          </p:cNvPr>
          <p:cNvSpPr>
            <a:spLocks noGrp="1"/>
          </p:cNvSpPr>
          <p:nvPr>
            <p:ph type="sldNum" sz="quarter" idx="11"/>
          </p:nvPr>
        </p:nvSpPr>
        <p:spPr/>
        <p:txBody>
          <a:bodyPr/>
          <a:lstStyle/>
          <a:p>
            <a:fld id="{4B73C415-D670-4716-A5EC-CC4D52CA2BAC}" type="slidenum">
              <a:rPr lang="en-US" noProof="0" smtClean="0"/>
              <a:pPr/>
              <a:t>62</a:t>
            </a:fld>
            <a:endParaRPr lang="en-US" noProof="0"/>
          </a:p>
        </p:txBody>
      </p:sp>
    </p:spTree>
    <p:extLst>
      <p:ext uri="{BB962C8B-B14F-4D97-AF65-F5344CB8AC3E}">
        <p14:creationId xmlns:p14="http://schemas.microsoft.com/office/powerpoint/2010/main" val="35023450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A7B65F-DDF2-D4F5-3E6B-3494A2D7EC8A}"/>
              </a:ext>
            </a:extLst>
          </p:cNvPr>
          <p:cNvSpPr>
            <a:spLocks noGrp="1"/>
          </p:cNvSpPr>
          <p:nvPr>
            <p:ph type="title"/>
          </p:nvPr>
        </p:nvSpPr>
        <p:spPr>
          <a:xfrm>
            <a:off x="642000" y="408859"/>
            <a:ext cx="3721852" cy="432000"/>
          </a:xfrm>
        </p:spPr>
        <p:txBody>
          <a:bodyPr/>
          <a:lstStyle/>
          <a:p>
            <a:r>
              <a:rPr lang="en-US"/>
              <a:t>Proactive Steps</a:t>
            </a:r>
            <a:br>
              <a:rPr lang="en-US"/>
            </a:br>
            <a:endParaRPr lang="en-US"/>
          </a:p>
        </p:txBody>
      </p:sp>
      <p:sp>
        <p:nvSpPr>
          <p:cNvPr id="7" name="Content Placeholder 6">
            <a:extLst>
              <a:ext uri="{FF2B5EF4-FFF2-40B4-BE49-F238E27FC236}">
                <a16:creationId xmlns:a16="http://schemas.microsoft.com/office/drawing/2014/main" id="{51005B1B-8D9E-D6BC-247F-9A72E767AD44}"/>
              </a:ext>
            </a:extLst>
          </p:cNvPr>
          <p:cNvSpPr>
            <a:spLocks noGrp="1"/>
          </p:cNvSpPr>
          <p:nvPr>
            <p:ph idx="1"/>
          </p:nvPr>
        </p:nvSpPr>
        <p:spPr>
          <a:xfrm>
            <a:off x="5426025" y="1079481"/>
            <a:ext cx="6345975" cy="4323997"/>
          </a:xfrm>
        </p:spPr>
        <p:txBody>
          <a:bodyPr/>
          <a:lstStyle/>
          <a:p>
            <a:pPr marL="266700" lvl="1" indent="-266700">
              <a:spcBef>
                <a:spcPts val="1000"/>
              </a:spcBef>
              <a:buClr>
                <a:schemeClr val="accent1"/>
              </a:buClr>
              <a:buFont typeface="Arial" panose="020B0604020202020204" pitchFamily="34" charset="0"/>
              <a:buChar char="○"/>
            </a:pPr>
            <a:r>
              <a:rPr lang="en-US" sz="2000"/>
              <a:t>Resolve common/ frequently occurring errors</a:t>
            </a:r>
          </a:p>
          <a:p>
            <a:pPr lvl="2"/>
            <a:r>
              <a:rPr lang="en-US" sz="2000" b="1"/>
              <a:t>SENR0606E1</a:t>
            </a:r>
            <a:r>
              <a:rPr lang="en-US" sz="2000"/>
              <a:t> – Missing PLAN record for enrolled Eligible and Participating Student</a:t>
            </a:r>
          </a:p>
          <a:p>
            <a:pPr lvl="2"/>
            <a:r>
              <a:rPr lang="en-US" sz="2000" b="1"/>
              <a:t>PLAN0390E4</a:t>
            </a:r>
            <a:r>
              <a:rPr lang="en-US" sz="2000"/>
              <a:t>-</a:t>
            </a:r>
            <a:r>
              <a:rPr lang="en-US" sz="2000" b="1"/>
              <a:t>0397E1</a:t>
            </a:r>
            <a:r>
              <a:rPr lang="en-US" sz="2000"/>
              <a:t> – Missing Transition Indicators</a:t>
            </a:r>
          </a:p>
          <a:p>
            <a:pPr lvl="2"/>
            <a:r>
              <a:rPr lang="en-US" sz="2000" b="1"/>
              <a:t>SENR04391</a:t>
            </a:r>
            <a:r>
              <a:rPr lang="en-US" sz="2000"/>
              <a:t> - Adult Age Students with Disabilities in Transition Status is required for this record</a:t>
            </a:r>
          </a:p>
          <a:p>
            <a:r>
              <a:rPr lang="en-US" sz="2000"/>
              <a:t>Use Monitoring Report 16.21 to monitor timelines</a:t>
            </a:r>
          </a:p>
          <a:p>
            <a:r>
              <a:rPr lang="en-US" sz="2000"/>
              <a:t>Account for SWD completers</a:t>
            </a:r>
          </a:p>
          <a:p>
            <a:pPr lvl="1"/>
            <a:r>
              <a:rPr lang="en-US" sz="2000"/>
              <a:t>Graduates (Alternate Pathways)</a:t>
            </a:r>
          </a:p>
          <a:p>
            <a:pPr lvl="1"/>
            <a:r>
              <a:rPr lang="en-US" sz="2000"/>
              <a:t>Certificate of completion</a:t>
            </a:r>
          </a:p>
          <a:p>
            <a:endParaRPr lang="en-US"/>
          </a:p>
        </p:txBody>
      </p:sp>
      <p:sp>
        <p:nvSpPr>
          <p:cNvPr id="4" name="Footer Placeholder 3">
            <a:extLst>
              <a:ext uri="{FF2B5EF4-FFF2-40B4-BE49-F238E27FC236}">
                <a16:creationId xmlns:a16="http://schemas.microsoft.com/office/drawing/2014/main" id="{6DA95FC9-7DE5-49F3-5DF0-081E9C5CFBE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pic>
        <p:nvPicPr>
          <p:cNvPr id="11" name="Picture 10" descr="Picture of a girl with a thoughtful look.">
            <a:extLst>
              <a:ext uri="{FF2B5EF4-FFF2-40B4-BE49-F238E27FC236}">
                <a16:creationId xmlns:a16="http://schemas.microsoft.com/office/drawing/2014/main" id="{B1993D47-A4B3-8E01-AB71-164885BEABA3}"/>
              </a:ext>
            </a:extLst>
          </p:cNvPr>
          <p:cNvPicPr>
            <a:picLocks noChangeAspect="1"/>
          </p:cNvPicPr>
          <p:nvPr/>
        </p:nvPicPr>
        <p:blipFill>
          <a:blip r:embed="rId3"/>
          <a:stretch>
            <a:fillRect/>
          </a:stretch>
        </p:blipFill>
        <p:spPr>
          <a:xfrm>
            <a:off x="540733" y="1079481"/>
            <a:ext cx="4466750" cy="4997762"/>
          </a:xfrm>
          <a:prstGeom prst="rect">
            <a:avLst/>
          </a:prstGeom>
        </p:spPr>
      </p:pic>
      <p:sp>
        <p:nvSpPr>
          <p:cNvPr id="2" name="Slide Number Placeholder 1">
            <a:extLst>
              <a:ext uri="{FF2B5EF4-FFF2-40B4-BE49-F238E27FC236}">
                <a16:creationId xmlns:a16="http://schemas.microsoft.com/office/drawing/2014/main" id="{CDECBB18-AD55-77C4-53C4-FCA2E88534F4}"/>
              </a:ext>
            </a:extLst>
          </p:cNvPr>
          <p:cNvSpPr>
            <a:spLocks noGrp="1"/>
          </p:cNvSpPr>
          <p:nvPr>
            <p:ph type="sldNum" sz="quarter" idx="11"/>
          </p:nvPr>
        </p:nvSpPr>
        <p:spPr/>
        <p:txBody>
          <a:bodyPr/>
          <a:lstStyle/>
          <a:p>
            <a:fld id="{4B73C415-D670-4716-A5EC-CC4D52CA2BAC}" type="slidenum">
              <a:rPr lang="en-US" noProof="0" smtClean="0"/>
              <a:pPr/>
              <a:t>63</a:t>
            </a:fld>
            <a:endParaRPr lang="en-US" noProof="0"/>
          </a:p>
        </p:txBody>
      </p:sp>
    </p:spTree>
    <p:extLst>
      <p:ext uri="{BB962C8B-B14F-4D97-AF65-F5344CB8AC3E}">
        <p14:creationId xmlns:p14="http://schemas.microsoft.com/office/powerpoint/2010/main" val="3589924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9A707-90AF-9EBC-A111-3A0854D2B536}"/>
              </a:ext>
            </a:extLst>
          </p:cNvPr>
          <p:cNvSpPr>
            <a:spLocks noGrp="1"/>
          </p:cNvSpPr>
          <p:nvPr>
            <p:ph type="title"/>
          </p:nvPr>
        </p:nvSpPr>
        <p:spPr>
          <a:xfrm>
            <a:off x="432000" y="432000"/>
            <a:ext cx="5549700" cy="432000"/>
          </a:xfrm>
        </p:spPr>
        <p:txBody>
          <a:bodyPr/>
          <a:lstStyle/>
          <a:p>
            <a:r>
              <a:rPr lang="en-US"/>
              <a:t>Properly Exit Students from Special Education</a:t>
            </a:r>
          </a:p>
        </p:txBody>
      </p:sp>
      <p:sp>
        <p:nvSpPr>
          <p:cNvPr id="3" name="Content Placeholder 2">
            <a:extLst>
              <a:ext uri="{FF2B5EF4-FFF2-40B4-BE49-F238E27FC236}">
                <a16:creationId xmlns:a16="http://schemas.microsoft.com/office/drawing/2014/main" id="{E8CED210-9C23-151F-8249-134AD14E23DF}"/>
              </a:ext>
            </a:extLst>
          </p:cNvPr>
          <p:cNvSpPr>
            <a:spLocks noGrp="1"/>
          </p:cNvSpPr>
          <p:nvPr>
            <p:ph idx="1"/>
          </p:nvPr>
        </p:nvSpPr>
        <p:spPr>
          <a:xfrm>
            <a:off x="432000" y="1588515"/>
            <a:ext cx="5162888" cy="4351338"/>
          </a:xfrm>
        </p:spPr>
        <p:txBody>
          <a:bodyPr vert="horz" lIns="91440" tIns="45720" rIns="91440" bIns="45720" rtlCol="0" anchor="t">
            <a:normAutofit/>
          </a:bodyPr>
          <a:lstStyle/>
          <a:p>
            <a:pPr marL="0" indent="0">
              <a:buNone/>
            </a:pPr>
            <a:r>
              <a:rPr lang="en-US" sz="2000"/>
              <a:t>Check with case manager and ensure any students who were exited from Special Education, have all necessary exit information populated in the SEDS</a:t>
            </a:r>
          </a:p>
          <a:p>
            <a:pPr marL="171450" indent="-171450">
              <a:buFont typeface="Arial" panose="020B0604020202020204" pitchFamily="34" charset="0"/>
              <a:buChar char="•"/>
            </a:pPr>
            <a:r>
              <a:rPr lang="en-US" sz="2000"/>
              <a:t>Exit Date</a:t>
            </a:r>
          </a:p>
          <a:p>
            <a:pPr marL="171450" indent="-171450">
              <a:buFont typeface="Arial" panose="020B0604020202020204" pitchFamily="34" charset="0"/>
              <a:buChar char="•"/>
            </a:pPr>
            <a:r>
              <a:rPr lang="en-US" sz="2000"/>
              <a:t>Exit Reason</a:t>
            </a:r>
          </a:p>
          <a:p>
            <a:pPr marL="171450" indent="-171450">
              <a:buFont typeface="Arial" panose="020B0604020202020204" pitchFamily="34" charset="0"/>
              <a:buChar char="•"/>
            </a:pPr>
            <a:r>
              <a:rPr lang="en-US" sz="2000"/>
              <a:t>Eligibility Status</a:t>
            </a:r>
          </a:p>
          <a:p>
            <a:r>
              <a:rPr lang="en-US" sz="2000"/>
              <a:t>Run a search in your SEDS for active records that contain an exit date and/or reason, and process the exit if necessary</a:t>
            </a:r>
          </a:p>
          <a:p>
            <a:endParaRPr lang="en-US" sz="2000"/>
          </a:p>
        </p:txBody>
      </p:sp>
      <p:pic>
        <p:nvPicPr>
          <p:cNvPr id="6" name="Picture 5">
            <a:extLst>
              <a:ext uri="{FF2B5EF4-FFF2-40B4-BE49-F238E27FC236}">
                <a16:creationId xmlns:a16="http://schemas.microsoft.com/office/drawing/2014/main" id="{31D8246B-4C35-9635-CAF7-BBF89A1EE30C}"/>
              </a:ext>
            </a:extLst>
          </p:cNvPr>
          <p:cNvPicPr>
            <a:picLocks noChangeAspect="1"/>
          </p:cNvPicPr>
          <p:nvPr/>
        </p:nvPicPr>
        <p:blipFill>
          <a:blip r:embed="rId3"/>
          <a:stretch>
            <a:fillRect/>
          </a:stretch>
        </p:blipFill>
        <p:spPr>
          <a:xfrm>
            <a:off x="6096000" y="294032"/>
            <a:ext cx="5756403" cy="5785306"/>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0E031BF4-8A5C-75D7-8BFD-C581A948962D}"/>
              </a:ext>
            </a:extLst>
          </p:cNvPr>
          <p:cNvSpPr/>
          <p:nvPr/>
        </p:nvSpPr>
        <p:spPr>
          <a:xfrm>
            <a:off x="6728059" y="3756277"/>
            <a:ext cx="2541069" cy="267083"/>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A94C86B-27E0-396B-498C-4BA322DFB960}"/>
              </a:ext>
            </a:extLst>
          </p:cNvPr>
          <p:cNvSpPr/>
          <p:nvPr/>
        </p:nvSpPr>
        <p:spPr>
          <a:xfrm>
            <a:off x="9230627" y="2358189"/>
            <a:ext cx="837398" cy="36576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AFE0441-B15C-B133-3FD7-85B7654BEA41}"/>
              </a:ext>
            </a:extLst>
          </p:cNvPr>
          <p:cNvSpPr/>
          <p:nvPr/>
        </p:nvSpPr>
        <p:spPr>
          <a:xfrm>
            <a:off x="8393229" y="2318322"/>
            <a:ext cx="336286" cy="36576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9">
            <a:extLst>
              <a:ext uri="{FF2B5EF4-FFF2-40B4-BE49-F238E27FC236}">
                <a16:creationId xmlns:a16="http://schemas.microsoft.com/office/drawing/2014/main" id="{DFBC6784-2667-04D5-D70D-0413D0EDA201}"/>
              </a:ext>
            </a:extLst>
          </p:cNvPr>
          <p:cNvSpPr>
            <a:spLocks noGrp="1"/>
          </p:cNvSpPr>
          <p:nvPr>
            <p:ph type="ftr" sz="quarter" idx="10"/>
          </p:nvPr>
        </p:nvSpPr>
        <p:spPr/>
        <p:txBody>
          <a:bodyPr/>
          <a:lstStyle/>
          <a:p>
            <a:r>
              <a:rPr lang="en-US" noProof="0"/>
              <a:t>EOY 1 Reporting and Certification v1.0 April 21, 2026</a:t>
            </a:r>
          </a:p>
        </p:txBody>
      </p:sp>
      <p:sp>
        <p:nvSpPr>
          <p:cNvPr id="4" name="Slide Number Placeholder 3">
            <a:extLst>
              <a:ext uri="{FF2B5EF4-FFF2-40B4-BE49-F238E27FC236}">
                <a16:creationId xmlns:a16="http://schemas.microsoft.com/office/drawing/2014/main" id="{7C25EED1-972C-8491-9CD9-74B53F68E7F5}"/>
              </a:ext>
            </a:extLst>
          </p:cNvPr>
          <p:cNvSpPr>
            <a:spLocks noGrp="1"/>
          </p:cNvSpPr>
          <p:nvPr>
            <p:ph type="sldNum" sz="quarter" idx="11"/>
          </p:nvPr>
        </p:nvSpPr>
        <p:spPr/>
        <p:txBody>
          <a:bodyPr/>
          <a:lstStyle/>
          <a:p>
            <a:fld id="{4B73C415-D670-4716-A5EC-CC4D52CA2BAC}" type="slidenum">
              <a:rPr lang="en-US" noProof="0" smtClean="0"/>
              <a:pPr/>
              <a:t>64</a:t>
            </a:fld>
            <a:endParaRPr lang="en-US" noProof="0"/>
          </a:p>
        </p:txBody>
      </p:sp>
    </p:spTree>
    <p:extLst>
      <p:ext uri="{BB962C8B-B14F-4D97-AF65-F5344CB8AC3E}">
        <p14:creationId xmlns:p14="http://schemas.microsoft.com/office/powerpoint/2010/main" val="4413946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21BBC-5351-F181-7DA5-8BEC2E13AAB1}"/>
              </a:ext>
            </a:extLst>
          </p:cNvPr>
          <p:cNvSpPr>
            <a:spLocks noGrp="1"/>
          </p:cNvSpPr>
          <p:nvPr>
            <p:ph type="title"/>
          </p:nvPr>
        </p:nvSpPr>
        <p:spPr>
          <a:xfrm>
            <a:off x="432000" y="281135"/>
            <a:ext cx="11340000" cy="432000"/>
          </a:xfrm>
        </p:spPr>
        <p:txBody>
          <a:bodyPr/>
          <a:lstStyle/>
          <a:p>
            <a:r>
              <a:rPr lang="en-US"/>
              <a:t>Exiting Enrollments for SWDs</a:t>
            </a:r>
          </a:p>
        </p:txBody>
      </p:sp>
      <p:sp>
        <p:nvSpPr>
          <p:cNvPr id="7" name="Footer Placeholder 6">
            <a:extLst>
              <a:ext uri="{FF2B5EF4-FFF2-40B4-BE49-F238E27FC236}">
                <a16:creationId xmlns:a16="http://schemas.microsoft.com/office/drawing/2014/main" id="{B2ED58AF-BBD1-1070-EA2D-F0CD39815F8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graphicFrame>
        <p:nvGraphicFramePr>
          <p:cNvPr id="6" name="Table 5">
            <a:extLst>
              <a:ext uri="{FF2B5EF4-FFF2-40B4-BE49-F238E27FC236}">
                <a16:creationId xmlns:a16="http://schemas.microsoft.com/office/drawing/2014/main" id="{99A77BDF-9DB6-16E9-F573-682815836924}"/>
              </a:ext>
            </a:extLst>
          </p:cNvPr>
          <p:cNvGraphicFramePr>
            <a:graphicFrameLocks noGrp="1"/>
          </p:cNvGraphicFramePr>
          <p:nvPr/>
        </p:nvGraphicFramePr>
        <p:xfrm>
          <a:off x="683942" y="994270"/>
          <a:ext cx="11002538" cy="5240822"/>
        </p:xfrm>
        <a:graphic>
          <a:graphicData uri="http://schemas.openxmlformats.org/drawingml/2006/table">
            <a:tbl>
              <a:tblPr firstRow="1" bandRow="1">
                <a:tableStyleId>{5C22544A-7EE6-4342-B048-85BDC9FD1C3A}</a:tableStyleId>
              </a:tblPr>
              <a:tblGrid>
                <a:gridCol w="2000815">
                  <a:extLst>
                    <a:ext uri="{9D8B030D-6E8A-4147-A177-3AD203B41FA5}">
                      <a16:colId xmlns:a16="http://schemas.microsoft.com/office/drawing/2014/main" val="1070964861"/>
                    </a:ext>
                  </a:extLst>
                </a:gridCol>
                <a:gridCol w="1673456">
                  <a:extLst>
                    <a:ext uri="{9D8B030D-6E8A-4147-A177-3AD203B41FA5}">
                      <a16:colId xmlns:a16="http://schemas.microsoft.com/office/drawing/2014/main" val="2689650020"/>
                    </a:ext>
                  </a:extLst>
                </a:gridCol>
                <a:gridCol w="1735054">
                  <a:extLst>
                    <a:ext uri="{9D8B030D-6E8A-4147-A177-3AD203B41FA5}">
                      <a16:colId xmlns:a16="http://schemas.microsoft.com/office/drawing/2014/main" val="480057923"/>
                    </a:ext>
                  </a:extLst>
                </a:gridCol>
                <a:gridCol w="1986224">
                  <a:extLst>
                    <a:ext uri="{9D8B030D-6E8A-4147-A177-3AD203B41FA5}">
                      <a16:colId xmlns:a16="http://schemas.microsoft.com/office/drawing/2014/main" val="425790456"/>
                    </a:ext>
                  </a:extLst>
                </a:gridCol>
                <a:gridCol w="1678976">
                  <a:extLst>
                    <a:ext uri="{9D8B030D-6E8A-4147-A177-3AD203B41FA5}">
                      <a16:colId xmlns:a16="http://schemas.microsoft.com/office/drawing/2014/main" val="3946818645"/>
                    </a:ext>
                  </a:extLst>
                </a:gridCol>
                <a:gridCol w="1928013">
                  <a:extLst>
                    <a:ext uri="{9D8B030D-6E8A-4147-A177-3AD203B41FA5}">
                      <a16:colId xmlns:a16="http://schemas.microsoft.com/office/drawing/2014/main" val="1765563371"/>
                    </a:ext>
                  </a:extLst>
                </a:gridCol>
              </a:tblGrid>
              <a:tr h="506280">
                <a:tc>
                  <a:txBody>
                    <a:bodyPr/>
                    <a:lstStyle/>
                    <a:p>
                      <a:r>
                        <a:rPr lang="en-US" sz="1300">
                          <a:latin typeface="Arial" panose="020B0604020202020204" pitchFamily="34" charset="0"/>
                          <a:cs typeface="Arial" panose="020B0604020202020204" pitchFamily="34" charset="0"/>
                        </a:rPr>
                        <a:t>Age</a:t>
                      </a:r>
                    </a:p>
                  </a:txBody>
                  <a:tcPr/>
                </a:tc>
                <a:tc>
                  <a:txBody>
                    <a:bodyPr/>
                    <a:lstStyle/>
                    <a:p>
                      <a:r>
                        <a:rPr lang="en-US" sz="1300">
                          <a:latin typeface="Arial" panose="020B0604020202020204" pitchFamily="34" charset="0"/>
                          <a:cs typeface="Arial" panose="020B0604020202020204" pitchFamily="34" charset="0"/>
                        </a:rPr>
                        <a:t>Enrollment Status</a:t>
                      </a:r>
                    </a:p>
                  </a:txBody>
                  <a:tcPr/>
                </a:tc>
                <a:tc>
                  <a:txBody>
                    <a:bodyPr/>
                    <a:lstStyle/>
                    <a:p>
                      <a:r>
                        <a:rPr lang="en-US" sz="1300">
                          <a:latin typeface="Arial" panose="020B0604020202020204" pitchFamily="34" charset="0"/>
                          <a:cs typeface="Arial" panose="020B0604020202020204" pitchFamily="34" charset="0"/>
                        </a:rPr>
                        <a:t>Grade Level</a:t>
                      </a:r>
                    </a:p>
                  </a:txBody>
                  <a:tcPr/>
                </a:tc>
                <a:tc>
                  <a:txBody>
                    <a:bodyPr/>
                    <a:lstStyle/>
                    <a:p>
                      <a:r>
                        <a:rPr lang="en-US" sz="1300">
                          <a:latin typeface="Arial" panose="020B0604020202020204" pitchFamily="34" charset="0"/>
                          <a:cs typeface="Arial" panose="020B0604020202020204" pitchFamily="34" charset="0"/>
                        </a:rPr>
                        <a:t>Eligibility Determination</a:t>
                      </a:r>
                    </a:p>
                  </a:txBody>
                  <a:tcPr/>
                </a:tc>
                <a:tc>
                  <a:txBody>
                    <a:bodyPr/>
                    <a:lstStyle/>
                    <a:p>
                      <a:r>
                        <a:rPr lang="en-US" sz="1300">
                          <a:latin typeface="Arial" panose="020B0604020202020204" pitchFamily="34" charset="0"/>
                          <a:cs typeface="Arial" panose="020B0604020202020204" pitchFamily="34" charset="0"/>
                        </a:rPr>
                        <a:t>Exit Code</a:t>
                      </a:r>
                    </a:p>
                  </a:txBody>
                  <a:tcPr/>
                </a:tc>
                <a:tc>
                  <a:txBody>
                    <a:bodyPr/>
                    <a:lstStyle/>
                    <a:p>
                      <a:r>
                        <a:rPr lang="en-US" sz="1300">
                          <a:latin typeface="Arial" panose="020B0604020202020204" pitchFamily="34" charset="0"/>
                          <a:cs typeface="Arial" panose="020B0604020202020204" pitchFamily="34" charset="0"/>
                        </a:rPr>
                        <a:t>Exit Date</a:t>
                      </a:r>
                    </a:p>
                  </a:txBody>
                  <a:tcPr/>
                </a:tc>
                <a:extLst>
                  <a:ext uri="{0D108BD9-81ED-4DB2-BD59-A6C34878D82A}">
                    <a16:rowId xmlns:a16="http://schemas.microsoft.com/office/drawing/2014/main" val="256971758"/>
                  </a:ext>
                </a:extLst>
              </a:tr>
              <a:tr h="692363">
                <a:tc>
                  <a:txBody>
                    <a:bodyPr/>
                    <a:lstStyle/>
                    <a:p>
                      <a:r>
                        <a:rPr lang="en-US" sz="1200">
                          <a:latin typeface="Arial" panose="020B0604020202020204" pitchFamily="34" charset="0"/>
                          <a:cs typeface="Arial" panose="020B0604020202020204" pitchFamily="34" charset="0"/>
                        </a:rPr>
                        <a:t>Zero to 35 months</a:t>
                      </a:r>
                    </a:p>
                  </a:txBody>
                  <a:tcPr/>
                </a:tc>
                <a:tc>
                  <a:txBody>
                    <a:bodyPr/>
                    <a:lstStyle/>
                    <a:p>
                      <a:r>
                        <a:rPr lang="en-US" sz="1200">
                          <a:latin typeface="Arial" panose="020B0604020202020204" pitchFamily="34" charset="0"/>
                          <a:cs typeface="Arial" panose="020B0604020202020204" pitchFamily="34" charset="0"/>
                        </a:rPr>
                        <a:t>50 – Non- ADA Enrollment</a:t>
                      </a:r>
                    </a:p>
                  </a:txBody>
                  <a:tcPr/>
                </a:tc>
                <a:tc>
                  <a:txBody>
                    <a:bodyPr/>
                    <a:lstStyle/>
                    <a:p>
                      <a:r>
                        <a:rPr lang="en-US" sz="1200">
                          <a:latin typeface="Arial" panose="020B0604020202020204" pitchFamily="34" charset="0"/>
                          <a:cs typeface="Arial" panose="020B0604020202020204" pitchFamily="34" charset="0"/>
                        </a:rPr>
                        <a:t>IN - Infant</a:t>
                      </a:r>
                    </a:p>
                  </a:txBody>
                  <a:tcPr/>
                </a:tc>
                <a:tc>
                  <a:txBody>
                    <a:bodyPr/>
                    <a:lstStyle/>
                    <a:p>
                      <a:r>
                        <a:rPr lang="en-US" sz="1200">
                          <a:latin typeface="Arial" panose="020B0604020202020204" pitchFamily="34" charset="0"/>
                          <a:cs typeface="Arial" panose="020B0604020202020204" pitchFamily="34" charset="0"/>
                        </a:rPr>
                        <a:t>Eligible and participating</a:t>
                      </a:r>
                    </a:p>
                  </a:txBody>
                  <a:tcPr/>
                </a:tc>
                <a:tc>
                  <a:txBody>
                    <a:bodyPr/>
                    <a:lstStyle/>
                    <a:p>
                      <a:r>
                        <a:rPr lang="en-US" sz="1200">
                          <a:latin typeface="Arial" panose="020B0604020202020204" pitchFamily="34" charset="0"/>
                          <a:cs typeface="Arial" panose="020B0604020202020204" pitchFamily="34" charset="0"/>
                        </a:rPr>
                        <a:t>E170 – Non-Primary Enrollment Exit</a:t>
                      </a:r>
                    </a:p>
                  </a:txBody>
                  <a:tcPr/>
                </a:tc>
                <a:tc>
                  <a:txBody>
                    <a:bodyPr/>
                    <a:lstStyle/>
                    <a:p>
                      <a:r>
                        <a:rPr lang="en-US" sz="1200">
                          <a:latin typeface="Arial" panose="020B0604020202020204" pitchFamily="34" charset="0"/>
                          <a:cs typeface="Arial" panose="020B0604020202020204" pitchFamily="34" charset="0"/>
                        </a:rPr>
                        <a:t>Exited annually at the end of the year</a:t>
                      </a:r>
                    </a:p>
                  </a:txBody>
                  <a:tcPr/>
                </a:tc>
                <a:extLst>
                  <a:ext uri="{0D108BD9-81ED-4DB2-BD59-A6C34878D82A}">
                    <a16:rowId xmlns:a16="http://schemas.microsoft.com/office/drawing/2014/main" val="2083979929"/>
                  </a:ext>
                </a:extLst>
              </a:tr>
              <a:tr h="897509">
                <a:tc>
                  <a:txBody>
                    <a:bodyPr/>
                    <a:lstStyle/>
                    <a:p>
                      <a:r>
                        <a:rPr lang="en-US" sz="1200">
                          <a:latin typeface="Arial" panose="020B0604020202020204" pitchFamily="34" charset="0"/>
                          <a:cs typeface="Arial" panose="020B0604020202020204" pitchFamily="34" charset="0"/>
                        </a:rPr>
                        <a:t>3 to 5 years, preschool (public)</a:t>
                      </a:r>
                    </a:p>
                  </a:txBody>
                  <a:tcPr/>
                </a:tc>
                <a:tc>
                  <a:txBody>
                    <a:bodyPr/>
                    <a:lstStyle/>
                    <a:p>
                      <a:r>
                        <a:rPr lang="en-US" sz="1200">
                          <a:latin typeface="Arial" panose="020B0604020202020204" pitchFamily="34" charset="0"/>
                          <a:cs typeface="Arial" panose="020B0604020202020204" pitchFamily="34" charset="0"/>
                        </a:rPr>
                        <a:t>10 - Primary</a:t>
                      </a:r>
                    </a:p>
                  </a:txBody>
                  <a:tcPr/>
                </a:tc>
                <a:tc>
                  <a:txBody>
                    <a:bodyPr/>
                    <a:lstStyle/>
                    <a:p>
                      <a:r>
                        <a:rPr lang="en-US" sz="1200">
                          <a:latin typeface="Arial" panose="020B0604020202020204" pitchFamily="34" charset="0"/>
                          <a:cs typeface="Arial" panose="020B0604020202020204" pitchFamily="34" charset="0"/>
                        </a:rPr>
                        <a:t>PS - Preschool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Eligible and participating</a:t>
                      </a:r>
                    </a:p>
                  </a:txBody>
                  <a:tcPr/>
                </a:tc>
                <a:tc>
                  <a:txBody>
                    <a:bodyPr/>
                    <a:lstStyle/>
                    <a:p>
                      <a:r>
                        <a:rPr lang="en-US" sz="1200">
                          <a:latin typeface="Arial" panose="020B0604020202020204" pitchFamily="34" charset="0"/>
                          <a:cs typeface="Arial" panose="020B0604020202020204" pitchFamily="34" charset="0"/>
                        </a:rPr>
                        <a:t>E450 – Pre-K Exit OR any other appropriate exit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Exited annually at the end of the year</a:t>
                      </a:r>
                    </a:p>
                    <a:p>
                      <a:endParaRPr lang="en-US" sz="12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54140403"/>
                  </a:ext>
                </a:extLst>
              </a:tr>
              <a:tr h="897509">
                <a:tc>
                  <a:txBody>
                    <a:bodyPr/>
                    <a:lstStyle/>
                    <a:p>
                      <a:pPr fontAlgn="t"/>
                      <a:r>
                        <a:rPr lang="en-US" sz="1200">
                          <a:effectLst/>
                        </a:rPr>
                        <a:t>3 to 5 years, preschool (private schools additionally serving grades TK and above– student served on ISP)</a:t>
                      </a:r>
                    </a:p>
                  </a:txBody>
                  <a:tcPr marL="25008" marR="25008" marT="25008" marB="25008"/>
                </a:tc>
                <a:tc>
                  <a:txBody>
                    <a:bodyPr/>
                    <a:lstStyle/>
                    <a:p>
                      <a:pPr fontAlgn="t"/>
                      <a:r>
                        <a:rPr lang="en-US" sz="1200">
                          <a:effectLst/>
                        </a:rPr>
                        <a:t>50 – Non- ADA Enrollment</a:t>
                      </a:r>
                    </a:p>
                  </a:txBody>
                  <a:tcPr marL="25008" marR="25008" marT="25008" marB="25008"/>
                </a:tc>
                <a:tc>
                  <a:txBody>
                    <a:bodyPr/>
                    <a:lstStyle/>
                    <a:p>
                      <a:pPr fontAlgn="t"/>
                      <a:r>
                        <a:rPr lang="en-US" sz="1200" b="1">
                          <a:effectLst/>
                        </a:rPr>
                        <a:t>PS - Preschool</a:t>
                      </a:r>
                    </a:p>
                  </a:txBody>
                  <a:tcPr marL="25008" marR="25008" marT="25008" marB="25008"/>
                </a:tc>
                <a:tc>
                  <a:txBody>
                    <a:bodyPr/>
                    <a:lstStyle/>
                    <a:p>
                      <a:pPr fontAlgn="t"/>
                      <a:r>
                        <a:rPr lang="en-US" sz="1200">
                          <a:effectLst/>
                        </a:rPr>
                        <a:t>Not Eligible</a:t>
                      </a:r>
                    </a:p>
                  </a:txBody>
                  <a:tcPr marL="25008" marR="25008" marT="25008" marB="25008"/>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N470 – No Show</a:t>
                      </a:r>
                    </a:p>
                    <a:p>
                      <a:pPr fontAlgn="t"/>
                      <a:endParaRPr lang="en-US" sz="1200">
                        <a:effectLst/>
                      </a:endParaRPr>
                    </a:p>
                  </a:txBody>
                  <a:tcPr marL="25008" marR="25008" marT="25008" marB="2500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Same date as Enrollment Start Date</a:t>
                      </a:r>
                    </a:p>
                    <a:p>
                      <a:endParaRPr lang="en-US" sz="12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80905084"/>
                  </a:ext>
                </a:extLst>
              </a:tr>
              <a:tr h="692363">
                <a:tc>
                  <a:txBody>
                    <a:bodyPr/>
                    <a:lstStyle/>
                    <a:p>
                      <a:r>
                        <a:rPr lang="en-US" sz="1200">
                          <a:latin typeface="Arial" panose="020B0604020202020204" pitchFamily="34" charset="0"/>
                          <a:cs typeface="Arial" panose="020B0604020202020204" pitchFamily="34" charset="0"/>
                        </a:rPr>
                        <a:t>5-21, Kindergarten (inc. TK) through 12 </a:t>
                      </a:r>
                      <a:r>
                        <a:rPr lang="en-US" sz="1200" b="1">
                          <a:latin typeface="Arial" panose="020B0604020202020204" pitchFamily="34" charset="0"/>
                          <a:cs typeface="Arial" panose="020B0604020202020204" pitchFamily="34" charset="0"/>
                        </a:rPr>
                        <a:t>(public)</a:t>
                      </a:r>
                    </a:p>
                  </a:txBody>
                  <a:tcPr/>
                </a:tc>
                <a:tc>
                  <a:txBody>
                    <a:bodyPr/>
                    <a:lstStyle/>
                    <a:p>
                      <a:r>
                        <a:rPr lang="en-US" sz="1200">
                          <a:latin typeface="Arial" panose="020B0604020202020204" pitchFamily="34" charset="0"/>
                          <a:cs typeface="Arial" panose="020B0604020202020204" pitchFamily="34" charset="0"/>
                        </a:rPr>
                        <a:t>10 - Primary</a:t>
                      </a:r>
                    </a:p>
                  </a:txBody>
                  <a:tcPr/>
                </a:tc>
                <a:tc>
                  <a:txBody>
                    <a:bodyPr/>
                    <a:lstStyle/>
                    <a:p>
                      <a:r>
                        <a:rPr lang="en-US" sz="1200">
                          <a:latin typeface="Arial" panose="020B0604020202020204" pitchFamily="34" charset="0"/>
                          <a:cs typeface="Arial" panose="020B0604020202020204" pitchFamily="34" charset="0"/>
                        </a:rPr>
                        <a:t>K-12 – Kindergarten through 12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Eligible and participating</a:t>
                      </a:r>
                    </a:p>
                    <a:p>
                      <a:endParaRPr lang="en-US" sz="1200">
                        <a:latin typeface="Arial" panose="020B0604020202020204" pitchFamily="34" charset="0"/>
                        <a:cs typeface="Arial" panose="020B0604020202020204" pitchFamily="34" charset="0"/>
                      </a:endParaRPr>
                    </a:p>
                  </a:txBody>
                  <a:tcPr/>
                </a:tc>
                <a:tc>
                  <a:txBody>
                    <a:bodyPr/>
                    <a:lstStyle/>
                    <a:p>
                      <a:r>
                        <a:rPr lang="en-US" sz="1200">
                          <a:latin typeface="Arial" panose="020B0604020202020204" pitchFamily="34" charset="0"/>
                          <a:cs typeface="Arial" panose="020B0604020202020204" pitchFamily="34" charset="0"/>
                        </a:rPr>
                        <a:t>Appropriate exit code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Exited annually at the end of the year</a:t>
                      </a:r>
                    </a:p>
                    <a:p>
                      <a:endParaRPr lang="en-US" sz="12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886632575"/>
                  </a:ext>
                </a:extLst>
              </a:tr>
              <a:tr h="7955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5-21, Kindergarten (inc. TK) through 12 </a:t>
                      </a:r>
                      <a:r>
                        <a:rPr lang="en-US" sz="1200" b="1">
                          <a:latin typeface="Arial" panose="020B0604020202020204" pitchFamily="34" charset="0"/>
                          <a:cs typeface="Arial" panose="020B0604020202020204" pitchFamily="34" charset="0"/>
                        </a:rPr>
                        <a:t>(private)</a:t>
                      </a:r>
                    </a:p>
                  </a:txBody>
                  <a:tcPr/>
                </a:tc>
                <a:tc>
                  <a:txBody>
                    <a:bodyPr/>
                    <a:lstStyle/>
                    <a:p>
                      <a:r>
                        <a:rPr lang="en-US" sz="1200">
                          <a:latin typeface="Arial" panose="020B0604020202020204" pitchFamily="34" charset="0"/>
                          <a:cs typeface="Arial" panose="020B0604020202020204" pitchFamily="34" charset="0"/>
                        </a:rPr>
                        <a:t>50 – Non- ADA Enrollment</a:t>
                      </a:r>
                    </a:p>
                  </a:txBody>
                  <a:tcPr/>
                </a:tc>
                <a:tc>
                  <a:txBody>
                    <a:bodyPr/>
                    <a:lstStyle/>
                    <a:p>
                      <a:r>
                        <a:rPr lang="en-US" sz="1200">
                          <a:latin typeface="Arial" panose="020B0604020202020204" pitchFamily="34" charset="0"/>
                          <a:cs typeface="Arial" panose="020B0604020202020204" pitchFamily="34" charset="0"/>
                        </a:rPr>
                        <a:t>K-12 – Kindergarten through 12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Eligible and participating</a:t>
                      </a:r>
                    </a:p>
                    <a:p>
                      <a:endParaRPr lang="en-US" sz="1200">
                        <a:latin typeface="Arial" panose="020B0604020202020204" pitchFamily="34" charset="0"/>
                        <a:cs typeface="Arial" panose="020B0604020202020204" pitchFamily="34" charset="0"/>
                      </a:endParaRPr>
                    </a:p>
                  </a:txBody>
                  <a:tcPr/>
                </a:tc>
                <a:tc>
                  <a:txBody>
                    <a:bodyPr/>
                    <a:lstStyle/>
                    <a:p>
                      <a:r>
                        <a:rPr lang="en-US" sz="1200">
                          <a:latin typeface="Arial" panose="020B0604020202020204" pitchFamily="34" charset="0"/>
                          <a:cs typeface="Arial" panose="020B0604020202020204" pitchFamily="34" charset="0"/>
                        </a:rPr>
                        <a:t>E170 – Non-Primary Enrollment Exit</a:t>
                      </a:r>
                    </a:p>
                  </a:txBody>
                  <a:tcPr/>
                </a:tc>
                <a:tc>
                  <a:txBody>
                    <a:bodyPr/>
                    <a:lstStyle/>
                    <a:p>
                      <a:r>
                        <a:rPr lang="en-US" sz="1200">
                          <a:latin typeface="Arial" panose="020B0604020202020204" pitchFamily="34" charset="0"/>
                          <a:cs typeface="Arial" panose="020B0604020202020204" pitchFamily="34" charset="0"/>
                        </a:rPr>
                        <a:t>Exited annually at the end of the year</a:t>
                      </a:r>
                    </a:p>
                  </a:txBody>
                  <a:tcPr/>
                </a:tc>
                <a:extLst>
                  <a:ext uri="{0D108BD9-81ED-4DB2-BD59-A6C34878D82A}">
                    <a16:rowId xmlns:a16="http://schemas.microsoft.com/office/drawing/2014/main" val="3997603598"/>
                  </a:ext>
                </a:extLst>
              </a:tr>
              <a:tr h="6923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Arial" panose="020B0604020202020204" pitchFamily="34" charset="0"/>
                          <a:cs typeface="Arial" panose="020B0604020202020204" pitchFamily="34" charset="0"/>
                        </a:rPr>
                        <a:t>ALL</a:t>
                      </a:r>
                    </a:p>
                  </a:txBody>
                  <a:tcPr/>
                </a:tc>
                <a:tc>
                  <a:txBody>
                    <a:bodyPr/>
                    <a:lstStyle/>
                    <a:p>
                      <a:r>
                        <a:rPr lang="en-US" sz="1200">
                          <a:latin typeface="Arial" panose="020B0604020202020204" pitchFamily="34" charset="0"/>
                          <a:cs typeface="Arial" panose="020B0604020202020204" pitchFamily="34" charset="0"/>
                        </a:rPr>
                        <a:t>ALL</a:t>
                      </a:r>
                    </a:p>
                  </a:txBody>
                  <a:tcPr/>
                </a:tc>
                <a:tc>
                  <a:txBody>
                    <a:bodyPr/>
                    <a:lstStyle/>
                    <a:p>
                      <a:r>
                        <a:rPr lang="en-US" sz="1200">
                          <a:latin typeface="Arial" panose="020B0604020202020204" pitchFamily="34" charset="0"/>
                          <a:cs typeface="Arial" panose="020B0604020202020204" pitchFamily="34" charset="0"/>
                        </a:rPr>
                        <a:t>ALL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Not Eligible or Not Participating</a:t>
                      </a:r>
                    </a:p>
                    <a:p>
                      <a:endParaRPr lang="en-US" sz="1200">
                        <a:latin typeface="Arial" panose="020B0604020202020204" pitchFamily="34" charset="0"/>
                        <a:cs typeface="Arial" panose="020B0604020202020204" pitchFamily="34" charset="0"/>
                      </a:endParaRPr>
                    </a:p>
                  </a:txBody>
                  <a:tcPr/>
                </a:tc>
                <a:tc>
                  <a:txBody>
                    <a:bodyPr/>
                    <a:lstStyle/>
                    <a:p>
                      <a:r>
                        <a:rPr lang="en-US" sz="1200">
                          <a:latin typeface="Arial" panose="020B0604020202020204" pitchFamily="34" charset="0"/>
                          <a:cs typeface="Arial" panose="020B0604020202020204" pitchFamily="34" charset="0"/>
                        </a:rPr>
                        <a:t>N470 – No Show</a:t>
                      </a:r>
                    </a:p>
                  </a:txBody>
                  <a:tcPr/>
                </a:tc>
                <a:tc>
                  <a:txBody>
                    <a:bodyPr/>
                    <a:lstStyle/>
                    <a:p>
                      <a:r>
                        <a:rPr lang="en-US" sz="1200">
                          <a:latin typeface="Arial" panose="020B0604020202020204" pitchFamily="34" charset="0"/>
                          <a:cs typeface="Arial" panose="020B0604020202020204" pitchFamily="34" charset="0"/>
                        </a:rPr>
                        <a:t>Same date as Enrollment Start Date</a:t>
                      </a:r>
                    </a:p>
                  </a:txBody>
                  <a:tcPr/>
                </a:tc>
                <a:extLst>
                  <a:ext uri="{0D108BD9-81ED-4DB2-BD59-A6C34878D82A}">
                    <a16:rowId xmlns:a16="http://schemas.microsoft.com/office/drawing/2014/main" val="4266761468"/>
                  </a:ext>
                </a:extLst>
              </a:tr>
            </a:tbl>
          </a:graphicData>
        </a:graphic>
      </p:graphicFrame>
      <p:sp>
        <p:nvSpPr>
          <p:cNvPr id="3" name="Slide Number Placeholder 2">
            <a:extLst>
              <a:ext uri="{FF2B5EF4-FFF2-40B4-BE49-F238E27FC236}">
                <a16:creationId xmlns:a16="http://schemas.microsoft.com/office/drawing/2014/main" id="{CF6FA5C9-C291-D275-6D8A-CBF72638F918}"/>
              </a:ext>
            </a:extLst>
          </p:cNvPr>
          <p:cNvSpPr>
            <a:spLocks noGrp="1"/>
          </p:cNvSpPr>
          <p:nvPr>
            <p:ph type="sldNum" sz="quarter" idx="11"/>
          </p:nvPr>
        </p:nvSpPr>
        <p:spPr/>
        <p:txBody>
          <a:bodyPr/>
          <a:lstStyle/>
          <a:p>
            <a:fld id="{4B73C415-D670-4716-A5EC-CC4D52CA2BAC}" type="slidenum">
              <a:rPr lang="en-US" noProof="0" smtClean="0"/>
              <a:pPr/>
              <a:t>65</a:t>
            </a:fld>
            <a:endParaRPr lang="en-US" noProof="0"/>
          </a:p>
        </p:txBody>
      </p:sp>
    </p:spTree>
    <p:extLst>
      <p:ext uri="{BB962C8B-B14F-4D97-AF65-F5344CB8AC3E}">
        <p14:creationId xmlns:p14="http://schemas.microsoft.com/office/powerpoint/2010/main" val="23430863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17432F-6800-29ED-4DCD-6E57DE7E68E1}"/>
              </a:ext>
            </a:extLst>
          </p:cNvPr>
          <p:cNvSpPr>
            <a:spLocks noGrp="1"/>
          </p:cNvSpPr>
          <p:nvPr>
            <p:ph type="title"/>
          </p:nvPr>
        </p:nvSpPr>
        <p:spPr/>
        <p:txBody>
          <a:bodyPr/>
          <a:lstStyle/>
          <a:p>
            <a:r>
              <a:rPr lang="en-US"/>
              <a:t>12th Grade SWD Exits</a:t>
            </a:r>
          </a:p>
        </p:txBody>
      </p:sp>
      <p:sp>
        <p:nvSpPr>
          <p:cNvPr id="4" name="Content Placeholder 3">
            <a:extLst>
              <a:ext uri="{FF2B5EF4-FFF2-40B4-BE49-F238E27FC236}">
                <a16:creationId xmlns:a16="http://schemas.microsoft.com/office/drawing/2014/main" id="{1629EBF2-FA14-C8D6-4E8A-40ADF2339F7E}"/>
              </a:ext>
            </a:extLst>
          </p:cNvPr>
          <p:cNvSpPr>
            <a:spLocks noGrp="1"/>
          </p:cNvSpPr>
          <p:nvPr>
            <p:ph idx="1"/>
          </p:nvPr>
        </p:nvSpPr>
        <p:spPr>
          <a:xfrm>
            <a:off x="6084000" y="531224"/>
            <a:ext cx="5676000" cy="5562000"/>
          </a:xfrm>
        </p:spPr>
        <p:txBody>
          <a:bodyPr/>
          <a:lstStyle/>
          <a:p>
            <a:pPr marL="266700" lvl="1" indent="-266700">
              <a:spcBef>
                <a:spcPts val="1000"/>
              </a:spcBef>
              <a:buClr>
                <a:schemeClr val="accent1"/>
              </a:buClr>
              <a:buFont typeface="Arial" panose="020B0604020202020204" pitchFamily="34" charset="0"/>
              <a:buChar char="○"/>
            </a:pPr>
            <a:r>
              <a:rPr lang="en-US" sz="2000"/>
              <a:t>High School Graduate (100)</a:t>
            </a:r>
          </a:p>
          <a:p>
            <a:pPr marL="609600" lvl="2" indent="-342900">
              <a:spcBef>
                <a:spcPts val="1000"/>
              </a:spcBef>
              <a:buClr>
                <a:schemeClr val="accent1"/>
              </a:buClr>
            </a:pPr>
            <a:r>
              <a:rPr lang="en-US" sz="1800"/>
              <a:t>Students who graduate with a standard diploma should have a SWDS record</a:t>
            </a:r>
            <a:r>
              <a:rPr lang="en-US" sz="1800" b="1"/>
              <a:t>, effective the day after their enrollment exit</a:t>
            </a:r>
            <a:endParaRPr lang="en-US" sz="1800"/>
          </a:p>
          <a:p>
            <a:pPr marL="266700" lvl="1" indent="-266700">
              <a:spcBef>
                <a:spcPts val="1000"/>
              </a:spcBef>
              <a:buClr>
                <a:schemeClr val="accent1"/>
              </a:buClr>
              <a:buFont typeface="Arial" panose="020B0604020202020204" pitchFamily="34" charset="0"/>
              <a:buChar char="○"/>
            </a:pPr>
            <a:r>
              <a:rPr lang="en-US" sz="2000"/>
              <a:t>Alternate Pathway Graduate (102)</a:t>
            </a:r>
          </a:p>
          <a:p>
            <a:pPr marL="266700" lvl="1" indent="-266700">
              <a:spcBef>
                <a:spcPts val="1000"/>
              </a:spcBef>
              <a:buClr>
                <a:schemeClr val="accent1"/>
              </a:buClr>
              <a:buFont typeface="Arial" panose="020B0604020202020204" pitchFamily="34" charset="0"/>
              <a:buChar char="○"/>
            </a:pPr>
            <a:r>
              <a:rPr lang="en-US" sz="2000"/>
              <a:t>Certificate of Completion (120)</a:t>
            </a:r>
          </a:p>
          <a:p>
            <a:pPr marL="266700" lvl="1" indent="-266700">
              <a:spcBef>
                <a:spcPts val="1000"/>
              </a:spcBef>
              <a:buClr>
                <a:schemeClr val="accent1"/>
              </a:buClr>
              <a:buFont typeface="Arial" panose="020B0604020202020204" pitchFamily="34" charset="0"/>
              <a:buChar char="○"/>
            </a:pPr>
            <a:r>
              <a:rPr lang="en-US" sz="2000"/>
              <a:t>High School Equivalency Certificate (320)</a:t>
            </a:r>
          </a:p>
          <a:p>
            <a:pPr marL="266700" lvl="1" indent="-266700">
              <a:spcBef>
                <a:spcPts val="1000"/>
              </a:spcBef>
              <a:buClr>
                <a:schemeClr val="accent1"/>
              </a:buClr>
              <a:buFont typeface="Arial" panose="020B0604020202020204" pitchFamily="34" charset="0"/>
              <a:buChar char="○"/>
            </a:pPr>
            <a:r>
              <a:rPr lang="en-US" sz="2000"/>
              <a:t>California High School Proficiency Exam, CHSPE (330)</a:t>
            </a:r>
          </a:p>
          <a:p>
            <a:pPr marL="266700" lvl="1" indent="-266700">
              <a:spcBef>
                <a:spcPts val="1000"/>
              </a:spcBef>
              <a:buClr>
                <a:schemeClr val="accent1"/>
              </a:buClr>
              <a:buFont typeface="Arial" panose="020B0604020202020204" pitchFamily="34" charset="0"/>
              <a:buChar char="○"/>
            </a:pPr>
            <a:r>
              <a:rPr lang="en-US" sz="2000"/>
              <a:t>Completed Grade 12 without completing graduation requirements (360)</a:t>
            </a:r>
          </a:p>
          <a:p>
            <a:pPr marL="266700" lvl="1" indent="-266700">
              <a:spcBef>
                <a:spcPts val="1000"/>
              </a:spcBef>
              <a:buClr>
                <a:schemeClr val="accent1"/>
              </a:buClr>
              <a:buFont typeface="Arial" panose="020B0604020202020204" pitchFamily="34" charset="0"/>
              <a:buChar char="○"/>
            </a:pPr>
            <a:r>
              <a:rPr lang="en-US" sz="2000"/>
              <a:t>Grade 12 Continuing Education (156)</a:t>
            </a:r>
          </a:p>
          <a:p>
            <a:pPr marL="609600" lvl="2" indent="-342900">
              <a:spcBef>
                <a:spcPts val="1000"/>
              </a:spcBef>
              <a:buClr>
                <a:schemeClr val="accent1"/>
              </a:buClr>
            </a:pPr>
            <a:r>
              <a:rPr lang="en-US" sz="1800"/>
              <a:t>Transition indicator (SENR) must be Y/N for all grade 12 SWD</a:t>
            </a:r>
          </a:p>
        </p:txBody>
      </p:sp>
      <p:pic>
        <p:nvPicPr>
          <p:cNvPr id="6" name="Picture 4">
            <a:extLst>
              <a:ext uri="{FF2B5EF4-FFF2-40B4-BE49-F238E27FC236}">
                <a16:creationId xmlns:a16="http://schemas.microsoft.com/office/drawing/2014/main" id="{57994C5D-E7DC-121F-C146-C20D0C18C8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91294" y="1645608"/>
            <a:ext cx="5008956" cy="3333232"/>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6">
            <a:extLst>
              <a:ext uri="{FF2B5EF4-FFF2-40B4-BE49-F238E27FC236}">
                <a16:creationId xmlns:a16="http://schemas.microsoft.com/office/drawing/2014/main" id="{0C516926-6051-3C8A-3E2E-F5F78B09B6C4}"/>
              </a:ext>
            </a:extLst>
          </p:cNvPr>
          <p:cNvSpPr>
            <a:spLocks noGrp="1"/>
          </p:cNvSpPr>
          <p:nvPr>
            <p:ph type="ftr" sz="quarter" idx="10"/>
          </p:nvPr>
        </p:nvSpPr>
        <p:spPr/>
        <p:txBody>
          <a:bodyPr/>
          <a:lstStyle/>
          <a:p>
            <a:r>
              <a:rPr lang="en-US" noProof="0"/>
              <a:t>EOY 1 Reporting and Certification v1.0 April 21, 2026</a:t>
            </a:r>
          </a:p>
        </p:txBody>
      </p:sp>
      <p:sp>
        <p:nvSpPr>
          <p:cNvPr id="2" name="Slide Number Placeholder 1">
            <a:extLst>
              <a:ext uri="{FF2B5EF4-FFF2-40B4-BE49-F238E27FC236}">
                <a16:creationId xmlns:a16="http://schemas.microsoft.com/office/drawing/2014/main" id="{10E3DD4B-7A29-A77C-335D-B91F77F101AB}"/>
              </a:ext>
            </a:extLst>
          </p:cNvPr>
          <p:cNvSpPr>
            <a:spLocks noGrp="1"/>
          </p:cNvSpPr>
          <p:nvPr>
            <p:ph type="sldNum" sz="quarter" idx="11"/>
          </p:nvPr>
        </p:nvSpPr>
        <p:spPr/>
        <p:txBody>
          <a:bodyPr/>
          <a:lstStyle/>
          <a:p>
            <a:fld id="{4B73C415-D670-4716-A5EC-CC4D52CA2BAC}" type="slidenum">
              <a:rPr lang="en-US" noProof="0" smtClean="0"/>
              <a:pPr/>
              <a:t>66</a:t>
            </a:fld>
            <a:endParaRPr lang="en-US" noProof="0"/>
          </a:p>
        </p:txBody>
      </p:sp>
    </p:spTree>
    <p:extLst>
      <p:ext uri="{BB962C8B-B14F-4D97-AF65-F5344CB8AC3E}">
        <p14:creationId xmlns:p14="http://schemas.microsoft.com/office/powerpoint/2010/main" val="216280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139C76B-5436-2E2B-93D3-AA4DD3CF2761}"/>
              </a:ext>
            </a:extLst>
          </p:cNvPr>
          <p:cNvSpPr>
            <a:spLocks noGrp="1"/>
          </p:cNvSpPr>
          <p:nvPr>
            <p:ph type="title"/>
          </p:nvPr>
        </p:nvSpPr>
        <p:spPr>
          <a:xfrm>
            <a:off x="648982" y="506642"/>
            <a:ext cx="7503091" cy="762000"/>
          </a:xfrm>
        </p:spPr>
        <p:txBody>
          <a:bodyPr>
            <a:normAutofit/>
          </a:bodyPr>
          <a:lstStyle/>
          <a:p>
            <a:pPr algn="l"/>
            <a:r>
              <a:rPr lang="en-US"/>
              <a:t>Transition Services Exits</a:t>
            </a:r>
          </a:p>
        </p:txBody>
      </p:sp>
      <p:sp>
        <p:nvSpPr>
          <p:cNvPr id="5" name="TextBox 4">
            <a:extLst>
              <a:ext uri="{FF2B5EF4-FFF2-40B4-BE49-F238E27FC236}">
                <a16:creationId xmlns:a16="http://schemas.microsoft.com/office/drawing/2014/main" id="{4BD552F3-715A-0433-62A6-6E400C645C44}"/>
              </a:ext>
            </a:extLst>
          </p:cNvPr>
          <p:cNvSpPr txBox="1"/>
          <p:nvPr/>
        </p:nvSpPr>
        <p:spPr>
          <a:xfrm>
            <a:off x="457200" y="1662327"/>
            <a:ext cx="5638800" cy="3921586"/>
          </a:xfrm>
          <a:prstGeom prst="rect">
            <a:avLst/>
          </a:prstGeom>
          <a:noFill/>
        </p:spPr>
        <p:txBody>
          <a:bodyPr wrap="square" lIns="60960" tIns="30480" rIns="60960" bIns="30480" anchor="t">
            <a:spAutoFit/>
          </a:bodyPr>
          <a:lstStyle/>
          <a:p>
            <a:pPr defTabSz="609630">
              <a:spcAft>
                <a:spcPts val="800"/>
              </a:spcAft>
              <a:defRPr/>
            </a:pPr>
            <a:r>
              <a:rPr lang="en-US" sz="2000">
                <a:solidFill>
                  <a:schemeClr val="tx2"/>
                </a:solidFill>
              </a:rPr>
              <a:t>Once students end transition services or reaches maximum age, LEAs have two options:</a:t>
            </a:r>
          </a:p>
          <a:p>
            <a:pPr marL="495325" indent="-495325" defTabSz="609630">
              <a:spcAft>
                <a:spcPts val="500"/>
              </a:spcAft>
              <a:buFont typeface="+mj-lt"/>
              <a:buAutoNum type="arabicPeriod"/>
              <a:defRPr/>
            </a:pPr>
            <a:r>
              <a:rPr lang="en-US" sz="2000">
                <a:solidFill>
                  <a:schemeClr val="tx2"/>
                </a:solidFill>
              </a:rPr>
              <a:t>Exit the student with an E230 – Completer Exit Reason Code and a School Completion Status Code of 125 – Prior special education; or</a:t>
            </a:r>
          </a:p>
          <a:p>
            <a:pPr marL="495325" indent="-495325" defTabSz="609630">
              <a:spcAft>
                <a:spcPts val="500"/>
              </a:spcAft>
              <a:buFont typeface="+mj-lt"/>
              <a:buAutoNum type="arabicPeriod"/>
              <a:defRPr/>
            </a:pPr>
            <a:r>
              <a:rPr lang="en-US" sz="2000">
                <a:solidFill>
                  <a:schemeClr val="tx2"/>
                </a:solidFill>
              </a:rPr>
              <a:t>Exit the student with an E230 – Completer Exit Reason Code and a School Completion Status Code of 120 – Special Education Certificate of Completion (if the student has not already been exited with a 120 in the initial cohort year</a:t>
            </a:r>
          </a:p>
        </p:txBody>
      </p:sp>
      <p:sp>
        <p:nvSpPr>
          <p:cNvPr id="4" name="Footer Placeholder 3">
            <a:extLst>
              <a:ext uri="{FF2B5EF4-FFF2-40B4-BE49-F238E27FC236}">
                <a16:creationId xmlns:a16="http://schemas.microsoft.com/office/drawing/2014/main" id="{2D6E593B-CF91-85D8-50B7-A3A79C8F2D38}"/>
              </a:ext>
            </a:extLst>
          </p:cNvPr>
          <p:cNvSpPr>
            <a:spLocks noGrp="1"/>
          </p:cNvSpPr>
          <p:nvPr>
            <p:ph type="ftr" sz="quarter" idx="10"/>
          </p:nvPr>
        </p:nvSpPr>
        <p:spPr/>
        <p:txBody>
          <a:bodyPr/>
          <a:lstStyle/>
          <a:p>
            <a:r>
              <a:rPr lang="en-US" noProof="0"/>
              <a:t>EOY 1 Reporting and Certification v1.0 April 21, 2026</a:t>
            </a:r>
          </a:p>
        </p:txBody>
      </p:sp>
      <p:sp>
        <p:nvSpPr>
          <p:cNvPr id="2" name="Slide Number Placeholder 1">
            <a:extLst>
              <a:ext uri="{FF2B5EF4-FFF2-40B4-BE49-F238E27FC236}">
                <a16:creationId xmlns:a16="http://schemas.microsoft.com/office/drawing/2014/main" id="{192DA638-253A-3CBC-68DC-A3F568CC5392}"/>
              </a:ext>
            </a:extLst>
          </p:cNvPr>
          <p:cNvSpPr>
            <a:spLocks noGrp="1"/>
          </p:cNvSpPr>
          <p:nvPr>
            <p:ph type="sldNum" sz="quarter" idx="11"/>
          </p:nvPr>
        </p:nvSpPr>
        <p:spPr/>
        <p:txBody>
          <a:bodyPr/>
          <a:lstStyle/>
          <a:p>
            <a:fld id="{4B73C415-D670-4716-A5EC-CC4D52CA2BAC}" type="slidenum">
              <a:rPr lang="en-US" noProof="0" smtClean="0"/>
              <a:pPr/>
              <a:t>67</a:t>
            </a:fld>
            <a:endParaRPr lang="en-US" noProof="0"/>
          </a:p>
        </p:txBody>
      </p:sp>
      <p:pic>
        <p:nvPicPr>
          <p:cNvPr id="9" name="Picture 8">
            <a:extLst>
              <a:ext uri="{FF2B5EF4-FFF2-40B4-BE49-F238E27FC236}">
                <a16:creationId xmlns:a16="http://schemas.microsoft.com/office/drawing/2014/main" id="{BA53B4D6-8509-96B6-871F-1E11795FB140}"/>
              </a:ext>
            </a:extLst>
          </p:cNvPr>
          <p:cNvPicPr>
            <a:picLocks noChangeAspect="1"/>
          </p:cNvPicPr>
          <p:nvPr/>
        </p:nvPicPr>
        <p:blipFill>
          <a:blip r:embed="rId3"/>
          <a:stretch>
            <a:fillRect/>
          </a:stretch>
        </p:blipFill>
        <p:spPr>
          <a:xfrm>
            <a:off x="6386679" y="1809749"/>
            <a:ext cx="5077775" cy="3038475"/>
          </a:xfrm>
          <a:prstGeom prst="rect">
            <a:avLst/>
          </a:prstGeom>
        </p:spPr>
      </p:pic>
    </p:spTree>
    <p:extLst>
      <p:ext uri="{BB962C8B-B14F-4D97-AF65-F5344CB8AC3E}">
        <p14:creationId xmlns:p14="http://schemas.microsoft.com/office/powerpoint/2010/main" val="22948040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37FBF4D-B611-438D-301D-B0616A614458}"/>
              </a:ext>
            </a:extLst>
          </p:cNvPr>
          <p:cNvSpPr>
            <a:spLocks noGrp="1"/>
          </p:cNvSpPr>
          <p:nvPr>
            <p:ph type="title"/>
          </p:nvPr>
        </p:nvSpPr>
        <p:spPr>
          <a:xfrm>
            <a:off x="432000" y="378024"/>
            <a:ext cx="11340000" cy="432000"/>
          </a:xfrm>
        </p:spPr>
        <p:txBody>
          <a:bodyPr/>
          <a:lstStyle/>
          <a:p>
            <a:r>
              <a:rPr lang="en-US"/>
              <a:t>Postsecondary Status</a:t>
            </a:r>
          </a:p>
        </p:txBody>
      </p:sp>
      <p:sp>
        <p:nvSpPr>
          <p:cNvPr id="11" name="Content Placeholder 10">
            <a:extLst>
              <a:ext uri="{FF2B5EF4-FFF2-40B4-BE49-F238E27FC236}">
                <a16:creationId xmlns:a16="http://schemas.microsoft.com/office/drawing/2014/main" id="{D0DBB47F-70D2-F95E-FE45-A221BDABE079}"/>
              </a:ext>
            </a:extLst>
          </p:cNvPr>
          <p:cNvSpPr>
            <a:spLocks noGrp="1"/>
          </p:cNvSpPr>
          <p:nvPr>
            <p:ph idx="1"/>
          </p:nvPr>
        </p:nvSpPr>
        <p:spPr>
          <a:xfrm>
            <a:off x="5503984" y="1184171"/>
            <a:ext cx="6268015" cy="4991683"/>
          </a:xfrm>
        </p:spPr>
        <p:txBody>
          <a:bodyPr/>
          <a:lstStyle/>
          <a:p>
            <a:pPr marL="0" indent="0">
              <a:buNone/>
            </a:pPr>
            <a:r>
              <a:rPr lang="en-US" sz="2000" dirty="0"/>
              <a:t>Postsecondary status data provides insight into how effectively schools prepare students with disabilities to transition to adulthood by identifying gaps in services or supports</a:t>
            </a:r>
          </a:p>
          <a:p>
            <a:r>
              <a:rPr lang="en-US" sz="2000" dirty="0"/>
              <a:t>Counts of former students with disabilities Enrolled in higher education</a:t>
            </a:r>
          </a:p>
          <a:p>
            <a:r>
              <a:rPr lang="en-US" sz="2000" dirty="0"/>
              <a:t>Counts of students with disabilities enrolled in higher education B or competitively employed</a:t>
            </a:r>
          </a:p>
          <a:p>
            <a:r>
              <a:rPr lang="en-US" sz="2000" dirty="0"/>
              <a:t>Counts of students with disabilities enrolled in higher education, or some other postsecondary education/training program; or competitively employed or in some other employment</a:t>
            </a:r>
          </a:p>
        </p:txBody>
      </p:sp>
      <p:sp>
        <p:nvSpPr>
          <p:cNvPr id="5" name="Footer Placeholder 4">
            <a:extLst>
              <a:ext uri="{FF2B5EF4-FFF2-40B4-BE49-F238E27FC236}">
                <a16:creationId xmlns:a16="http://schemas.microsoft.com/office/drawing/2014/main" id="{82204716-160A-CD9F-8E53-0A00A2F0F39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pic>
        <p:nvPicPr>
          <p:cNvPr id="13" name="Picture 12" descr="Picture of a girl studying wearing a graduation cap and apron with a tip jar symbolizing the balancing of school and work,">
            <a:extLst>
              <a:ext uri="{FF2B5EF4-FFF2-40B4-BE49-F238E27FC236}">
                <a16:creationId xmlns:a16="http://schemas.microsoft.com/office/drawing/2014/main" id="{2D69D923-D73E-A5A9-9361-8DFA24F37CEA}"/>
              </a:ext>
            </a:extLst>
          </p:cNvPr>
          <p:cNvPicPr>
            <a:picLocks noChangeAspect="1"/>
          </p:cNvPicPr>
          <p:nvPr/>
        </p:nvPicPr>
        <p:blipFill>
          <a:blip r:embed="rId3"/>
          <a:stretch>
            <a:fillRect/>
          </a:stretch>
        </p:blipFill>
        <p:spPr>
          <a:xfrm>
            <a:off x="540257" y="1184171"/>
            <a:ext cx="4682373" cy="3016993"/>
          </a:xfrm>
          <a:prstGeom prst="rect">
            <a:avLst/>
          </a:prstGeom>
        </p:spPr>
      </p:pic>
      <p:sp>
        <p:nvSpPr>
          <p:cNvPr id="3" name="Rectangle: Rounded Corners 2">
            <a:extLst>
              <a:ext uri="{FF2B5EF4-FFF2-40B4-BE49-F238E27FC236}">
                <a16:creationId xmlns:a16="http://schemas.microsoft.com/office/drawing/2014/main" id="{8F122799-1BAA-21D0-444B-78140657CB9C}"/>
              </a:ext>
            </a:extLst>
          </p:cNvPr>
          <p:cNvSpPr/>
          <p:nvPr/>
        </p:nvSpPr>
        <p:spPr>
          <a:xfrm>
            <a:off x="540257" y="4588671"/>
            <a:ext cx="4682373" cy="1389185"/>
          </a:xfrm>
          <a:prstGeom prst="roundRect">
            <a:avLst>
              <a:gd name="adj" fmla="val 4641"/>
            </a:avLst>
          </a:prstGeom>
          <a:solidFill>
            <a:srgbClr val="F7ED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75000"/>
                    <a:lumOff val="25000"/>
                  </a:prstClr>
                </a:solidFill>
                <a:effectLst/>
                <a:uLnTx/>
                <a:uFillTx/>
                <a:latin typeface="Tahoma"/>
                <a:ea typeface="+mn-ea"/>
                <a:cs typeface="+mn-cs"/>
              </a:rPr>
              <a:t>File extracted from SEDS.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75000"/>
                    <a:lumOff val="25000"/>
                  </a:prstClr>
                </a:solidFill>
                <a:effectLst/>
                <a:uLnTx/>
                <a:uFillTx/>
                <a:latin typeface="Tahoma"/>
                <a:ea typeface="+mn-ea"/>
                <a:cs typeface="+mn-cs"/>
              </a:rPr>
              <a:t>If SEDS do not have the ability to store multiple responses, add additional responses directly in CALPADS.</a:t>
            </a:r>
          </a:p>
        </p:txBody>
      </p:sp>
      <p:sp>
        <p:nvSpPr>
          <p:cNvPr id="2" name="Slide Number Placeholder 1">
            <a:extLst>
              <a:ext uri="{FF2B5EF4-FFF2-40B4-BE49-F238E27FC236}">
                <a16:creationId xmlns:a16="http://schemas.microsoft.com/office/drawing/2014/main" id="{45E168B8-C05B-9335-9A26-C640401BFD42}"/>
              </a:ext>
            </a:extLst>
          </p:cNvPr>
          <p:cNvSpPr>
            <a:spLocks noGrp="1"/>
          </p:cNvSpPr>
          <p:nvPr>
            <p:ph type="sldNum" sz="quarter" idx="11"/>
          </p:nvPr>
        </p:nvSpPr>
        <p:spPr/>
        <p:txBody>
          <a:bodyPr/>
          <a:lstStyle/>
          <a:p>
            <a:fld id="{4B73C415-D670-4716-A5EC-CC4D52CA2BAC}" type="slidenum">
              <a:rPr lang="en-US" noProof="0" smtClean="0"/>
              <a:pPr/>
              <a:t>68</a:t>
            </a:fld>
            <a:endParaRPr lang="en-US" noProof="0"/>
          </a:p>
        </p:txBody>
      </p:sp>
    </p:spTree>
    <p:extLst>
      <p:ext uri="{BB962C8B-B14F-4D97-AF65-F5344CB8AC3E}">
        <p14:creationId xmlns:p14="http://schemas.microsoft.com/office/powerpoint/2010/main" val="15081831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00CC1-3757-744E-697E-3CC3408400EB}"/>
            </a:ext>
          </a:extLst>
        </p:cNvPr>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C465E10-A92E-8311-F68B-4790ED99068E}"/>
              </a:ext>
            </a:extLst>
          </p:cNvPr>
          <p:cNvSpPr/>
          <p:nvPr/>
        </p:nvSpPr>
        <p:spPr>
          <a:xfrm>
            <a:off x="563618" y="4281055"/>
            <a:ext cx="2712981" cy="1482435"/>
          </a:xfrm>
          <a:prstGeom prst="roundRect">
            <a:avLst>
              <a:gd name="adj" fmla="val 9161"/>
            </a:avLst>
          </a:prstGeom>
          <a:solidFill>
            <a:srgbClr val="F8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75000"/>
                    <a:lumOff val="25000"/>
                  </a:prstClr>
                </a:solidFill>
                <a:effectLst/>
                <a:uLnTx/>
                <a:uFillTx/>
                <a:latin typeface="Tahoma"/>
                <a:ea typeface="+mn-ea"/>
                <a:cs typeface="+mn-cs"/>
              </a:rPr>
              <a:t>Resources:</a:t>
            </a:r>
          </a:p>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75000"/>
                  <a:lumOff val="25000"/>
                </a:prstClr>
              </a:solidFill>
              <a:effectLst/>
              <a:uLnTx/>
              <a:uFillTx/>
              <a:latin typeface="Tahoma"/>
              <a:ea typeface="+mn-ea"/>
              <a:cs typeface="+mn-cs"/>
            </a:endParaRPr>
          </a:p>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hlinkClick r:id="rId3"/>
              </a:rPr>
              <a:t>User Manual PSTS Page</a:t>
            </a:r>
            <a:endPar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endParaRPr>
          </a:p>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hlinkClick r:id="rId4"/>
              </a:rPr>
              <a:t>PSTS Survey Template Guide</a:t>
            </a:r>
            <a:endPar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endParaRPr>
          </a:p>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hlinkClick r:id="rId5"/>
              </a:rPr>
              <a:t>PSTS for SPED Survey Template</a:t>
            </a:r>
            <a:endPar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endParaRPr>
          </a:p>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75000"/>
                  <a:lumOff val="25000"/>
                </a:prstClr>
              </a:solidFill>
              <a:effectLst/>
              <a:uLnTx/>
              <a:uFillTx/>
              <a:latin typeface="Tahoma"/>
              <a:ea typeface="+mn-ea"/>
              <a:cs typeface="+mn-cs"/>
            </a:endParaRPr>
          </a:p>
        </p:txBody>
      </p:sp>
      <p:sp>
        <p:nvSpPr>
          <p:cNvPr id="8" name="Footer Placeholder 7">
            <a:extLst>
              <a:ext uri="{FF2B5EF4-FFF2-40B4-BE49-F238E27FC236}">
                <a16:creationId xmlns:a16="http://schemas.microsoft.com/office/drawing/2014/main" id="{C5B98B90-CB33-FB89-9C05-37AEA69C3B9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sp>
        <p:nvSpPr>
          <p:cNvPr id="2" name="Title 1">
            <a:extLst>
              <a:ext uri="{FF2B5EF4-FFF2-40B4-BE49-F238E27FC236}">
                <a16:creationId xmlns:a16="http://schemas.microsoft.com/office/drawing/2014/main" id="{9F09F7EE-6369-82EB-D02F-BC2ED1ED6B99}"/>
              </a:ext>
            </a:extLst>
          </p:cNvPr>
          <p:cNvSpPr>
            <a:spLocks noGrp="1"/>
          </p:cNvSpPr>
          <p:nvPr>
            <p:ph type="title" idx="4294967295"/>
          </p:nvPr>
        </p:nvSpPr>
        <p:spPr>
          <a:xfrm>
            <a:off x="334963" y="165100"/>
            <a:ext cx="11857037" cy="762000"/>
          </a:xfrm>
        </p:spPr>
        <p:txBody>
          <a:bodyPr anchor="ctr"/>
          <a:lstStyle/>
          <a:p>
            <a:r>
              <a:rPr lang="en-US"/>
              <a:t>Which Students Require Postsecondary Status in EOY 1?</a:t>
            </a:r>
          </a:p>
        </p:txBody>
      </p:sp>
      <p:sp>
        <p:nvSpPr>
          <p:cNvPr id="6" name="TextBox 5">
            <a:extLst>
              <a:ext uri="{FF2B5EF4-FFF2-40B4-BE49-F238E27FC236}">
                <a16:creationId xmlns:a16="http://schemas.microsoft.com/office/drawing/2014/main" id="{91A91C67-4108-3DC0-0056-8180A2ACED90}"/>
              </a:ext>
            </a:extLst>
          </p:cNvPr>
          <p:cNvSpPr txBox="1"/>
          <p:nvPr/>
        </p:nvSpPr>
        <p:spPr>
          <a:xfrm>
            <a:off x="3547278" y="1002728"/>
            <a:ext cx="8384527" cy="5232202"/>
          </a:xfrm>
          <a:prstGeom prst="rect">
            <a:avLst/>
          </a:prstGeom>
          <a:noFill/>
        </p:spPr>
        <p:txBody>
          <a:bodyPr wrap="square" lIns="60960" tIns="30480" rIns="60960" bIns="30480" anchor="t">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85000"/>
                    <a:lumOff val="15000"/>
                  </a:prstClr>
                </a:solidFill>
                <a:effectLst/>
                <a:uLnTx/>
                <a:uFillTx/>
                <a:latin typeface="Tahoma"/>
                <a:ea typeface="+mn-ea"/>
                <a:cs typeface="+mn-cs"/>
              </a:rPr>
              <a:t>Students who exited secondary education in AY 24-2</a:t>
            </a:r>
            <a:r>
              <a:rPr lang="en-US" sz="1600">
                <a:solidFill>
                  <a:prstClr val="black">
                    <a:lumMod val="85000"/>
                    <a:lumOff val="15000"/>
                  </a:prstClr>
                </a:solidFill>
                <a:latin typeface="Tahoma"/>
              </a:rPr>
              <a:t>5</a:t>
            </a:r>
            <a:r>
              <a:rPr kumimoji="0" lang="en-US" sz="1600" b="0" i="0" u="none" strike="noStrike" kern="1200" cap="none" spc="0" normalizeH="0" baseline="0" noProof="0">
                <a:ln>
                  <a:noFill/>
                </a:ln>
                <a:solidFill>
                  <a:prstClr val="black">
                    <a:lumMod val="85000"/>
                    <a:lumOff val="15000"/>
                  </a:prstClr>
                </a:solidFill>
                <a:effectLst/>
                <a:uLnTx/>
                <a:uFillTx/>
                <a:latin typeface="Tahoma"/>
                <a:ea typeface="+mn-ea"/>
                <a:cs typeface="+mn-cs"/>
              </a:rPr>
              <a:t> with one of the following exit or school completion status codes and who did not re-enroll in any CA public school in AY  2025-26:</a:t>
            </a:r>
          </a:p>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lumMod val="85000"/>
                  <a:lumOff val="15000"/>
                </a:prstClr>
              </a:solidFill>
              <a:effectLst/>
              <a:uLnTx/>
              <a:uFillTx/>
              <a:latin typeface="Tahoma"/>
              <a:ea typeface="+mn-ea"/>
              <a:cs typeface="+mn-cs"/>
            </a:endParaRPr>
          </a:p>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85000"/>
                    <a:lumOff val="15000"/>
                  </a:prstClr>
                </a:solidFill>
                <a:effectLst/>
                <a:uLnTx/>
                <a:uFillTx/>
                <a:latin typeface="Tahoma"/>
                <a:ea typeface="+mn-ea"/>
                <a:cs typeface="+mn-cs"/>
              </a:rPr>
              <a:t>School Completion Status Code</a:t>
            </a:r>
            <a:endParaRPr kumimoji="0" lang="en-US" sz="1600" b="0" i="0" u="none" strike="noStrike" kern="1200" cap="none" spc="0" normalizeH="0" baseline="0" noProof="0">
              <a:ln>
                <a:noFill/>
              </a:ln>
              <a:solidFill>
                <a:prstClr val="black">
                  <a:lumMod val="85000"/>
                  <a:lumOff val="15000"/>
                </a:prstClr>
              </a:solidFill>
              <a:effectLst/>
              <a:uLnTx/>
              <a:uFillTx/>
              <a:latin typeface="Tahoma"/>
              <a:ea typeface="Tahoma"/>
              <a:cs typeface="Tahoma"/>
            </a:endParaRPr>
          </a:p>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lumMod val="85000"/>
                  <a:lumOff val="15000"/>
                </a:prstClr>
              </a:solidFill>
              <a:effectLst/>
              <a:uLnTx/>
              <a:uFillTx/>
              <a:latin typeface="Tahoma"/>
              <a:ea typeface="+mn-ea"/>
              <a:cs typeface="+mn-cs"/>
            </a:endParaRPr>
          </a:p>
          <a:p>
            <a:pPr marL="742987" marR="0" lvl="1" indent="-285764"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lumMod val="85000"/>
                    <a:lumOff val="15000"/>
                  </a:prstClr>
                </a:solidFill>
                <a:effectLst/>
                <a:uLnTx/>
                <a:uFillTx/>
                <a:latin typeface="Tahoma"/>
                <a:ea typeface="+mn-ea"/>
                <a:cs typeface="+mn-cs"/>
              </a:rPr>
              <a:t>Graduated, standard HS diploma (100)</a:t>
            </a:r>
            <a:endParaRPr kumimoji="0" lang="en-US" sz="1600" b="0" i="0" u="none" strike="noStrike" kern="1200" cap="none" spc="0" normalizeH="0" baseline="0" noProof="0">
              <a:ln>
                <a:noFill/>
              </a:ln>
              <a:solidFill>
                <a:prstClr val="black">
                  <a:lumMod val="85000"/>
                  <a:lumOff val="15000"/>
                </a:prstClr>
              </a:solidFill>
              <a:effectLst/>
              <a:uLnTx/>
              <a:uFillTx/>
              <a:latin typeface="Tahoma"/>
              <a:ea typeface="Tahoma"/>
              <a:cs typeface="Tahoma"/>
            </a:endParaRPr>
          </a:p>
          <a:p>
            <a:pPr marL="742987" marR="0" lvl="1" indent="-285764"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lumMod val="85000"/>
                    <a:lumOff val="15000"/>
                  </a:prstClr>
                </a:solidFill>
                <a:effectLst/>
                <a:uLnTx/>
                <a:uFillTx/>
                <a:latin typeface="Tahoma"/>
                <a:ea typeface="+mn-ea"/>
                <a:cs typeface="+mn-cs"/>
              </a:rPr>
              <a:t>Students with Disabilities Certification of Completion (120)</a:t>
            </a:r>
            <a:endParaRPr kumimoji="0" lang="en-US" sz="1600" b="0" i="0" u="none" strike="noStrike" kern="1200" cap="none" spc="0" normalizeH="0" baseline="0" noProof="0">
              <a:ln>
                <a:noFill/>
              </a:ln>
              <a:solidFill>
                <a:prstClr val="black">
                  <a:lumMod val="85000"/>
                  <a:lumOff val="15000"/>
                </a:prstClr>
              </a:solidFill>
              <a:effectLst/>
              <a:uLnTx/>
              <a:uFillTx/>
              <a:latin typeface="Tahoma"/>
              <a:ea typeface="Tahoma"/>
              <a:cs typeface="Tahoma"/>
            </a:endParaRPr>
          </a:p>
          <a:p>
            <a:pPr marL="742987" marR="0" lvl="1" indent="-285764"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lumMod val="85000"/>
                    <a:lumOff val="15000"/>
                  </a:prstClr>
                </a:solidFill>
                <a:effectLst/>
                <a:uLnTx/>
                <a:uFillTx/>
                <a:latin typeface="Tahoma"/>
                <a:ea typeface="+mn-ea"/>
                <a:cs typeface="+mn-cs"/>
              </a:rPr>
              <a:t>Adult Ed High School Diploma (250)</a:t>
            </a:r>
            <a:endParaRPr kumimoji="0" lang="en-US" sz="1600" b="0" i="0" u="none" strike="noStrike" kern="1200" cap="none" spc="0" normalizeH="0" baseline="0" noProof="0">
              <a:ln>
                <a:noFill/>
              </a:ln>
              <a:solidFill>
                <a:prstClr val="black">
                  <a:lumMod val="85000"/>
                  <a:lumOff val="15000"/>
                </a:prstClr>
              </a:solidFill>
              <a:effectLst/>
              <a:uLnTx/>
              <a:uFillTx/>
              <a:latin typeface="Tahoma"/>
              <a:ea typeface="Tahoma"/>
              <a:cs typeface="Tahoma"/>
            </a:endParaRPr>
          </a:p>
          <a:p>
            <a:pPr marL="742987" marR="0" lvl="1" indent="-285764"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lumMod val="85000"/>
                    <a:lumOff val="15000"/>
                  </a:prstClr>
                </a:solidFill>
                <a:effectLst/>
                <a:uLnTx/>
                <a:uFillTx/>
                <a:latin typeface="Tahoma"/>
                <a:ea typeface="+mn-ea"/>
                <a:cs typeface="+mn-cs"/>
              </a:rPr>
              <a:t>Received a High School Equivalency Certificate (and no standard diploma) (320)</a:t>
            </a:r>
            <a:endParaRPr kumimoji="0" lang="en-US" sz="1600" b="0" i="0" u="none" strike="noStrike" kern="1200" cap="none" spc="0" normalizeH="0" baseline="0" noProof="0">
              <a:ln>
                <a:noFill/>
              </a:ln>
              <a:solidFill>
                <a:prstClr val="black">
                  <a:lumMod val="85000"/>
                  <a:lumOff val="15000"/>
                </a:prstClr>
              </a:solidFill>
              <a:effectLst/>
              <a:uLnTx/>
              <a:uFillTx/>
              <a:latin typeface="Tahoma"/>
              <a:ea typeface="Tahoma"/>
              <a:cs typeface="Tahoma"/>
            </a:endParaRPr>
          </a:p>
          <a:p>
            <a:pPr marL="742987" marR="0" lvl="1" indent="-285764"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lumMod val="85000"/>
                    <a:lumOff val="15000"/>
                  </a:prstClr>
                </a:solidFill>
                <a:effectLst/>
                <a:uLnTx/>
                <a:uFillTx/>
                <a:latin typeface="Tahoma"/>
                <a:ea typeface="+mn-ea"/>
                <a:cs typeface="+mn-cs"/>
              </a:rPr>
              <a:t>Passed CHSPE (and no standard diploma) (330)</a:t>
            </a:r>
            <a:endParaRPr kumimoji="0" lang="en-US" sz="1600" b="0" i="0" u="none" strike="noStrike" kern="1200" cap="none" spc="0" normalizeH="0" baseline="0" noProof="0">
              <a:ln>
                <a:noFill/>
              </a:ln>
              <a:solidFill>
                <a:prstClr val="black">
                  <a:lumMod val="85000"/>
                  <a:lumOff val="15000"/>
                </a:prstClr>
              </a:solidFill>
              <a:effectLst/>
              <a:uLnTx/>
              <a:uFillTx/>
              <a:latin typeface="Tahoma"/>
              <a:ea typeface="Tahoma"/>
              <a:cs typeface="Tahoma"/>
            </a:endParaRPr>
          </a:p>
          <a:p>
            <a:pPr marL="742987" marR="0" lvl="1" indent="-285764"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lumMod val="85000"/>
                    <a:lumOff val="15000"/>
                  </a:prstClr>
                </a:solidFill>
                <a:effectLst/>
                <a:uLnTx/>
                <a:uFillTx/>
                <a:latin typeface="Tahoma"/>
                <a:ea typeface="+mn-ea"/>
                <a:cs typeface="+mn-cs"/>
              </a:rPr>
              <a:t>Completed grade 12 without completing graduation requirements, not grad (360)</a:t>
            </a:r>
            <a:endParaRPr kumimoji="0" lang="en-US" sz="1600" b="0" i="0" u="none" strike="noStrike" kern="1200" cap="none" spc="0" normalizeH="0" baseline="0" noProof="0">
              <a:ln>
                <a:noFill/>
              </a:ln>
              <a:solidFill>
                <a:prstClr val="black">
                  <a:lumMod val="85000"/>
                  <a:lumOff val="15000"/>
                </a:prstClr>
              </a:solidFill>
              <a:effectLst/>
              <a:uLnTx/>
              <a:uFillTx/>
              <a:latin typeface="Tahoma"/>
              <a:ea typeface="Tahoma"/>
              <a:cs typeface="Tahoma"/>
            </a:endParaRPr>
          </a:p>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lumMod val="85000"/>
                  <a:lumOff val="15000"/>
                </a:prstClr>
              </a:solidFill>
              <a:effectLst/>
              <a:uLnTx/>
              <a:uFillTx/>
              <a:latin typeface="Tahoma"/>
              <a:ea typeface="+mn-ea"/>
              <a:cs typeface="+mn-cs"/>
            </a:endParaRPr>
          </a:p>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lumMod val="85000"/>
                    <a:lumOff val="15000"/>
                  </a:prstClr>
                </a:solidFill>
                <a:effectLst/>
                <a:uLnTx/>
                <a:uFillTx/>
                <a:latin typeface="Tahoma"/>
                <a:ea typeface="+mn-ea"/>
                <a:cs typeface="+mn-cs"/>
              </a:rPr>
              <a:t>Or alternatively, if a student exits using one of the following exit reasons:</a:t>
            </a:r>
            <a:endParaRPr kumimoji="0" lang="en-US" sz="1600" b="0" i="0" u="none" strike="noStrike" kern="1200" cap="none" spc="0" normalizeH="0" baseline="0" noProof="0">
              <a:ln>
                <a:noFill/>
              </a:ln>
              <a:solidFill>
                <a:prstClr val="black">
                  <a:lumMod val="85000"/>
                  <a:lumOff val="15000"/>
                </a:prstClr>
              </a:solidFill>
              <a:effectLst/>
              <a:uLnTx/>
              <a:uFillTx/>
              <a:latin typeface="Tahoma"/>
              <a:ea typeface="Tahoma"/>
              <a:cs typeface="Tahoma"/>
            </a:endParaRPr>
          </a:p>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lumMod val="85000"/>
                  <a:lumOff val="15000"/>
                </a:prstClr>
              </a:solidFill>
              <a:effectLst/>
              <a:uLnTx/>
              <a:uFillTx/>
              <a:latin typeface="Tahoma"/>
              <a:ea typeface="+mn-ea"/>
              <a:cs typeface="+mn-cs"/>
            </a:endParaRPr>
          </a:p>
          <a:p>
            <a:pPr marL="742987" marR="0" lvl="1" indent="-285764"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lumMod val="85000"/>
                    <a:lumOff val="15000"/>
                  </a:prstClr>
                </a:solidFill>
                <a:effectLst/>
                <a:uLnTx/>
                <a:uFillTx/>
                <a:latin typeface="Tahoma"/>
                <a:ea typeface="+mn-ea"/>
                <a:cs typeface="+mn-cs"/>
              </a:rPr>
              <a:t>No known Enrollment – Truant (E140)</a:t>
            </a:r>
            <a:endParaRPr kumimoji="0" lang="en-US" sz="1600" b="0" i="0" u="none" strike="noStrike" kern="1200" cap="none" spc="0" normalizeH="0" baseline="0" noProof="0">
              <a:ln>
                <a:noFill/>
              </a:ln>
              <a:solidFill>
                <a:prstClr val="black">
                  <a:lumMod val="85000"/>
                  <a:lumOff val="15000"/>
                </a:prstClr>
              </a:solidFill>
              <a:effectLst/>
              <a:uLnTx/>
              <a:uFillTx/>
              <a:latin typeface="Tahoma"/>
              <a:ea typeface="Tahoma"/>
              <a:cs typeface="Tahoma"/>
            </a:endParaRPr>
          </a:p>
          <a:p>
            <a:pPr marL="742987" marR="0" lvl="1" indent="-285764"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lumMod val="85000"/>
                    <a:lumOff val="15000"/>
                  </a:prstClr>
                </a:solidFill>
                <a:effectLst/>
                <a:uLnTx/>
                <a:uFillTx/>
                <a:latin typeface="Tahoma"/>
                <a:ea typeface="+mn-ea"/>
                <a:cs typeface="+mn-cs"/>
              </a:rPr>
              <a:t>Prior completion of Special Education (E125)</a:t>
            </a:r>
            <a:endParaRPr kumimoji="0" lang="en-US" sz="1600" b="0" i="0" u="none" strike="noStrike" kern="1200" cap="none" spc="0" normalizeH="0" baseline="0" noProof="0">
              <a:ln>
                <a:noFill/>
              </a:ln>
              <a:solidFill>
                <a:prstClr val="black">
                  <a:lumMod val="85000"/>
                  <a:lumOff val="15000"/>
                </a:prstClr>
              </a:solidFill>
              <a:effectLst/>
              <a:uLnTx/>
              <a:uFillTx/>
              <a:latin typeface="Tahoma"/>
              <a:ea typeface="Tahoma"/>
              <a:cs typeface="Tahoma"/>
            </a:endParaRPr>
          </a:p>
          <a:p>
            <a:pPr marL="742987" marR="0" lvl="1" indent="-285764"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lumMod val="85000"/>
                    <a:lumOff val="15000"/>
                  </a:prstClr>
                </a:solidFill>
                <a:effectLst/>
                <a:uLnTx/>
                <a:uFillTx/>
                <a:latin typeface="Tahoma"/>
                <a:ea typeface="+mn-ea"/>
                <a:cs typeface="+mn-cs"/>
              </a:rPr>
              <a:t>Expelled No known Enrollment (E300)</a:t>
            </a:r>
            <a:endParaRPr kumimoji="0" lang="en-US" sz="1600" b="0" i="0" u="none" strike="noStrike" kern="1200" cap="none" spc="0" normalizeH="0" baseline="0" noProof="0">
              <a:ln>
                <a:noFill/>
              </a:ln>
              <a:solidFill>
                <a:prstClr val="black">
                  <a:lumMod val="85000"/>
                  <a:lumOff val="15000"/>
                </a:prstClr>
              </a:solidFill>
              <a:effectLst/>
              <a:uLnTx/>
              <a:uFillTx/>
              <a:latin typeface="Tahoma"/>
              <a:ea typeface="Tahoma"/>
              <a:cs typeface="Tahoma"/>
            </a:endParaRPr>
          </a:p>
          <a:p>
            <a:pPr marL="742987" marR="0" lvl="1" indent="-285764"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lumMod val="85000"/>
                    <a:lumOff val="15000"/>
                  </a:prstClr>
                </a:solidFill>
                <a:effectLst/>
                <a:uLnTx/>
                <a:uFillTx/>
                <a:latin typeface="Tahoma"/>
                <a:ea typeface="+mn-ea"/>
                <a:cs typeface="+mn-cs"/>
              </a:rPr>
              <a:t>Other or Unknown (E400)</a:t>
            </a:r>
            <a:endParaRPr kumimoji="0" lang="en-US" sz="1600" b="0" i="0" u="none" strike="noStrike" kern="1200" cap="none" spc="0" normalizeH="0" baseline="0" noProof="0">
              <a:ln>
                <a:noFill/>
              </a:ln>
              <a:solidFill>
                <a:prstClr val="black">
                  <a:lumMod val="85000"/>
                  <a:lumOff val="15000"/>
                </a:prstClr>
              </a:solidFill>
              <a:effectLst/>
              <a:uLnTx/>
              <a:uFillTx/>
              <a:latin typeface="Tahoma"/>
              <a:ea typeface="Tahoma"/>
              <a:cs typeface="Tahoma"/>
            </a:endParaRPr>
          </a:p>
          <a:p>
            <a:pPr marL="742987" marR="0" lvl="1" indent="-285764"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lumMod val="85000"/>
                    <a:lumOff val="15000"/>
                  </a:prstClr>
                </a:solidFill>
                <a:effectLst/>
                <a:uLnTx/>
                <a:uFillTx/>
                <a:latin typeface="Tahoma"/>
                <a:ea typeface="+mn-ea"/>
                <a:cs typeface="+mn-cs"/>
              </a:rPr>
              <a:t>Medical Reasons (E410)</a:t>
            </a:r>
            <a:endParaRPr kumimoji="0" lang="en-US" sz="1600" b="0" i="0" u="none" strike="noStrike" kern="1200" cap="none" spc="0" normalizeH="0" baseline="0" noProof="0">
              <a:ln>
                <a:noFill/>
              </a:ln>
              <a:solidFill>
                <a:prstClr val="black">
                  <a:lumMod val="85000"/>
                  <a:lumOff val="15000"/>
                </a:prstClr>
              </a:solidFill>
              <a:effectLst/>
              <a:uLnTx/>
              <a:uFillTx/>
              <a:latin typeface="Tahoma"/>
              <a:ea typeface="Tahoma"/>
              <a:cs typeface="Tahoma"/>
            </a:endParaRPr>
          </a:p>
          <a:p>
            <a:pPr marL="742987" marR="0" lvl="1" indent="-285764"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lumMod val="85000"/>
                    <a:lumOff val="15000"/>
                  </a:prstClr>
                </a:solidFill>
                <a:effectLst/>
                <a:uLnTx/>
                <a:uFillTx/>
                <a:latin typeface="Tahoma"/>
                <a:ea typeface="+mn-ea"/>
                <a:cs typeface="+mn-cs"/>
              </a:rPr>
              <a:t>Transferred to College (T280)</a:t>
            </a:r>
            <a:endParaRPr kumimoji="0" lang="en-US" sz="1600" b="0" i="0" u="none" strike="noStrike" kern="1200" cap="none" spc="0" normalizeH="0" baseline="0" noProof="0">
              <a:ln>
                <a:noFill/>
              </a:ln>
              <a:solidFill>
                <a:prstClr val="black">
                  <a:lumMod val="85000"/>
                  <a:lumOff val="15000"/>
                </a:prstClr>
              </a:solidFill>
              <a:effectLst/>
              <a:uLnTx/>
              <a:uFillTx/>
              <a:latin typeface="Tahoma"/>
              <a:ea typeface="Tahoma"/>
              <a:cs typeface="Tahoma"/>
            </a:endParaRPr>
          </a:p>
        </p:txBody>
      </p:sp>
      <p:pic>
        <p:nvPicPr>
          <p:cNvPr id="13" name="Picture 12" descr="Icon">
            <a:extLst>
              <a:ext uri="{FF2B5EF4-FFF2-40B4-BE49-F238E27FC236}">
                <a16:creationId xmlns:a16="http://schemas.microsoft.com/office/drawing/2014/main" id="{7AB533DF-C655-B1F6-FF4B-BAD3C39D85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618" y="1094511"/>
            <a:ext cx="2650637" cy="2851799"/>
          </a:xfrm>
          <a:prstGeom prst="rect">
            <a:avLst/>
          </a:prstGeom>
        </p:spPr>
      </p:pic>
      <p:sp>
        <p:nvSpPr>
          <p:cNvPr id="3" name="Slide Number Placeholder 2">
            <a:extLst>
              <a:ext uri="{FF2B5EF4-FFF2-40B4-BE49-F238E27FC236}">
                <a16:creationId xmlns:a16="http://schemas.microsoft.com/office/drawing/2014/main" id="{383BA787-B9D7-5512-700B-50404D037A24}"/>
              </a:ext>
            </a:extLst>
          </p:cNvPr>
          <p:cNvSpPr>
            <a:spLocks noGrp="1"/>
          </p:cNvSpPr>
          <p:nvPr>
            <p:ph type="sldNum" sz="quarter" idx="11"/>
          </p:nvPr>
        </p:nvSpPr>
        <p:spPr/>
        <p:txBody>
          <a:bodyPr/>
          <a:lstStyle/>
          <a:p>
            <a:fld id="{4B73C415-D670-4716-A5EC-CC4D52CA2BAC}" type="slidenum">
              <a:rPr lang="en-US" noProof="0" smtClean="0"/>
              <a:pPr/>
              <a:t>69</a:t>
            </a:fld>
            <a:endParaRPr lang="en-US" noProof="0"/>
          </a:p>
        </p:txBody>
      </p:sp>
    </p:spTree>
    <p:extLst>
      <p:ext uri="{BB962C8B-B14F-4D97-AF65-F5344CB8AC3E}">
        <p14:creationId xmlns:p14="http://schemas.microsoft.com/office/powerpoint/2010/main" val="2933470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014F5-3583-079E-297D-910102DBD0E3}"/>
              </a:ext>
            </a:extLst>
          </p:cNvPr>
          <p:cNvSpPr>
            <a:spLocks noGrp="1"/>
          </p:cNvSpPr>
          <p:nvPr>
            <p:ph type="title"/>
          </p:nvPr>
        </p:nvSpPr>
        <p:spPr>
          <a:xfrm>
            <a:off x="300214" y="461908"/>
            <a:ext cx="10515600" cy="1325563"/>
          </a:xfrm>
        </p:spPr>
        <p:txBody>
          <a:bodyPr/>
          <a:lstStyle/>
          <a:p>
            <a:r>
              <a:rPr lang="en-US"/>
              <a:t>Data Submission Windows for 2025-26</a:t>
            </a:r>
          </a:p>
        </p:txBody>
      </p:sp>
      <p:sp>
        <p:nvSpPr>
          <p:cNvPr id="3" name="Footer Placeholder 2">
            <a:extLst>
              <a:ext uri="{FF2B5EF4-FFF2-40B4-BE49-F238E27FC236}">
                <a16:creationId xmlns:a16="http://schemas.microsoft.com/office/drawing/2014/main" id="{3AEC8029-B512-69E3-20EE-1C4EEDF41617}"/>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sp>
        <p:nvSpPr>
          <p:cNvPr id="33" name="Text Placeholder 5">
            <a:extLst>
              <a:ext uri="{FF2B5EF4-FFF2-40B4-BE49-F238E27FC236}">
                <a16:creationId xmlns:a16="http://schemas.microsoft.com/office/drawing/2014/main" id="{79B207CB-D244-D84D-7C6C-462E42F0D9A6}"/>
              </a:ext>
            </a:extLst>
          </p:cNvPr>
          <p:cNvSpPr txBox="1">
            <a:spLocks/>
          </p:cNvSpPr>
          <p:nvPr/>
        </p:nvSpPr>
        <p:spPr>
          <a:xfrm>
            <a:off x="422592" y="3436633"/>
            <a:ext cx="415608" cy="201776"/>
          </a:xfrm>
          <a:prstGeom prst="rect">
            <a:avLst/>
          </a:prstGeom>
        </p:spPr>
        <p:txBody>
          <a:bodyPr vert="horz" lIns="91440" tIns="45720" rIns="91440" bIns="45720" rtlCol="0" anchor="ctr">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prstClr val="black">
                    <a:lumMod val="75000"/>
                    <a:lumOff val="25000"/>
                  </a:prstClr>
                </a:solidFill>
                <a:effectLst/>
                <a:uLnTx/>
                <a:uFillTx/>
                <a:latin typeface="Arial Black"/>
                <a:ea typeface="+mn-ea"/>
                <a:cs typeface="+mn-cs"/>
              </a:rPr>
              <a:t>Oct</a:t>
            </a:r>
          </a:p>
        </p:txBody>
      </p:sp>
      <p:sp>
        <p:nvSpPr>
          <p:cNvPr id="34" name="Text Placeholder 7">
            <a:extLst>
              <a:ext uri="{FF2B5EF4-FFF2-40B4-BE49-F238E27FC236}">
                <a16:creationId xmlns:a16="http://schemas.microsoft.com/office/drawing/2014/main" id="{8B42F629-F3A2-2776-A1DC-8616B1D09AF2}"/>
              </a:ext>
            </a:extLst>
          </p:cNvPr>
          <p:cNvSpPr txBox="1">
            <a:spLocks/>
          </p:cNvSpPr>
          <p:nvPr/>
        </p:nvSpPr>
        <p:spPr>
          <a:xfrm>
            <a:off x="1358557" y="3305474"/>
            <a:ext cx="407314" cy="201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prstClr val="black">
                    <a:lumMod val="75000"/>
                    <a:lumOff val="25000"/>
                  </a:prstClr>
                </a:solidFill>
                <a:effectLst/>
                <a:uLnTx/>
                <a:uFillTx/>
                <a:latin typeface="Tahoma"/>
                <a:ea typeface="+mn-ea"/>
                <a:cs typeface="+mn-cs"/>
              </a:rPr>
              <a:t>Nov</a:t>
            </a:r>
          </a:p>
        </p:txBody>
      </p:sp>
      <p:sp>
        <p:nvSpPr>
          <p:cNvPr id="35" name="Text Placeholder 10">
            <a:extLst>
              <a:ext uri="{FF2B5EF4-FFF2-40B4-BE49-F238E27FC236}">
                <a16:creationId xmlns:a16="http://schemas.microsoft.com/office/drawing/2014/main" id="{785424A4-674F-3C34-B79F-38CA5D0A9CA4}"/>
              </a:ext>
            </a:extLst>
          </p:cNvPr>
          <p:cNvSpPr txBox="1">
            <a:spLocks/>
          </p:cNvSpPr>
          <p:nvPr/>
        </p:nvSpPr>
        <p:spPr>
          <a:xfrm>
            <a:off x="2321135" y="3308710"/>
            <a:ext cx="407085" cy="201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prstClr val="black">
                    <a:lumMod val="75000"/>
                    <a:lumOff val="25000"/>
                  </a:prstClr>
                </a:solidFill>
                <a:effectLst/>
                <a:uLnTx/>
                <a:uFillTx/>
                <a:latin typeface="Tahoma"/>
                <a:ea typeface="+mn-ea"/>
                <a:cs typeface="+mn-cs"/>
              </a:rPr>
              <a:t>Dec</a:t>
            </a:r>
          </a:p>
        </p:txBody>
      </p:sp>
      <p:sp>
        <p:nvSpPr>
          <p:cNvPr id="36" name="Text Placeholder 12">
            <a:extLst>
              <a:ext uri="{FF2B5EF4-FFF2-40B4-BE49-F238E27FC236}">
                <a16:creationId xmlns:a16="http://schemas.microsoft.com/office/drawing/2014/main" id="{BF78EA3C-E929-AFA4-E9C8-EA03940F2F21}"/>
              </a:ext>
            </a:extLst>
          </p:cNvPr>
          <p:cNvSpPr txBox="1">
            <a:spLocks/>
          </p:cNvSpPr>
          <p:nvPr/>
        </p:nvSpPr>
        <p:spPr>
          <a:xfrm>
            <a:off x="3249580" y="3402682"/>
            <a:ext cx="415609" cy="201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prstClr val="black">
                    <a:lumMod val="75000"/>
                    <a:lumOff val="25000"/>
                  </a:prstClr>
                </a:solidFill>
                <a:effectLst/>
                <a:uLnTx/>
                <a:uFillTx/>
                <a:latin typeface="Tahoma"/>
                <a:ea typeface="+mn-ea"/>
                <a:cs typeface="+mn-cs"/>
              </a:rPr>
              <a:t>Jan</a:t>
            </a:r>
          </a:p>
        </p:txBody>
      </p:sp>
      <p:sp>
        <p:nvSpPr>
          <p:cNvPr id="37" name="Text Placeholder 15">
            <a:extLst>
              <a:ext uri="{FF2B5EF4-FFF2-40B4-BE49-F238E27FC236}">
                <a16:creationId xmlns:a16="http://schemas.microsoft.com/office/drawing/2014/main" id="{F8EB9830-ED26-ABF0-7127-D71B752F8781}"/>
              </a:ext>
            </a:extLst>
          </p:cNvPr>
          <p:cNvSpPr txBox="1">
            <a:spLocks/>
          </p:cNvSpPr>
          <p:nvPr/>
        </p:nvSpPr>
        <p:spPr>
          <a:xfrm>
            <a:off x="4203238" y="3320132"/>
            <a:ext cx="405516" cy="201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prstClr val="black">
                    <a:lumMod val="75000"/>
                    <a:lumOff val="25000"/>
                  </a:prstClr>
                </a:solidFill>
                <a:effectLst/>
                <a:uLnTx/>
                <a:uFillTx/>
                <a:latin typeface="Tahoma"/>
                <a:ea typeface="+mn-ea"/>
                <a:cs typeface="+mn-cs"/>
              </a:rPr>
              <a:t>Feb</a:t>
            </a:r>
          </a:p>
        </p:txBody>
      </p:sp>
      <p:sp>
        <p:nvSpPr>
          <p:cNvPr id="39" name="Text Placeholder 18">
            <a:extLst>
              <a:ext uri="{FF2B5EF4-FFF2-40B4-BE49-F238E27FC236}">
                <a16:creationId xmlns:a16="http://schemas.microsoft.com/office/drawing/2014/main" id="{40A46336-FE5D-2C0A-8FCB-178D909E26C1}"/>
              </a:ext>
            </a:extLst>
          </p:cNvPr>
          <p:cNvSpPr txBox="1">
            <a:spLocks/>
          </p:cNvSpPr>
          <p:nvPr/>
        </p:nvSpPr>
        <p:spPr>
          <a:xfrm>
            <a:off x="6091981" y="3309726"/>
            <a:ext cx="377825" cy="201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prstClr val="black">
                    <a:lumMod val="75000"/>
                    <a:lumOff val="25000"/>
                  </a:prstClr>
                </a:solidFill>
                <a:effectLst/>
                <a:uLnTx/>
                <a:uFillTx/>
                <a:latin typeface="Tahoma"/>
                <a:ea typeface="+mn-ea"/>
                <a:cs typeface="+mn-cs"/>
              </a:rPr>
              <a:t>Apr</a:t>
            </a:r>
          </a:p>
        </p:txBody>
      </p:sp>
      <p:sp>
        <p:nvSpPr>
          <p:cNvPr id="40" name="Text Placeholder 20">
            <a:extLst>
              <a:ext uri="{FF2B5EF4-FFF2-40B4-BE49-F238E27FC236}">
                <a16:creationId xmlns:a16="http://schemas.microsoft.com/office/drawing/2014/main" id="{A216D965-1FCA-C4AC-0CBB-F460AAC09C18}"/>
              </a:ext>
            </a:extLst>
          </p:cNvPr>
          <p:cNvSpPr txBox="1">
            <a:spLocks/>
          </p:cNvSpPr>
          <p:nvPr/>
        </p:nvSpPr>
        <p:spPr>
          <a:xfrm>
            <a:off x="7028912" y="3304415"/>
            <a:ext cx="415605" cy="201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prstClr val="black">
                    <a:lumMod val="75000"/>
                    <a:lumOff val="25000"/>
                  </a:prstClr>
                </a:solidFill>
                <a:effectLst/>
                <a:uLnTx/>
                <a:uFillTx/>
                <a:latin typeface="Tahoma"/>
                <a:ea typeface="+mn-ea"/>
                <a:cs typeface="+mn-cs"/>
              </a:rPr>
              <a:t>May</a:t>
            </a:r>
          </a:p>
        </p:txBody>
      </p:sp>
      <p:sp>
        <p:nvSpPr>
          <p:cNvPr id="41" name="Text Placeholder 22">
            <a:extLst>
              <a:ext uri="{FF2B5EF4-FFF2-40B4-BE49-F238E27FC236}">
                <a16:creationId xmlns:a16="http://schemas.microsoft.com/office/drawing/2014/main" id="{08175D33-5B78-175D-FDB2-469E024BD5C8}"/>
              </a:ext>
            </a:extLst>
          </p:cNvPr>
          <p:cNvSpPr txBox="1">
            <a:spLocks/>
          </p:cNvSpPr>
          <p:nvPr/>
        </p:nvSpPr>
        <p:spPr>
          <a:xfrm>
            <a:off x="7985875" y="3318682"/>
            <a:ext cx="377825" cy="201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prstClr val="black">
                    <a:lumMod val="75000"/>
                    <a:lumOff val="25000"/>
                  </a:prstClr>
                </a:solidFill>
                <a:effectLst/>
                <a:uLnTx/>
                <a:uFillTx/>
                <a:latin typeface="Tahoma"/>
                <a:ea typeface="+mn-ea"/>
                <a:cs typeface="+mn-cs"/>
              </a:rPr>
              <a:t>Jun</a:t>
            </a:r>
          </a:p>
        </p:txBody>
      </p:sp>
      <p:sp>
        <p:nvSpPr>
          <p:cNvPr id="42" name="Text Placeholder 24">
            <a:extLst>
              <a:ext uri="{FF2B5EF4-FFF2-40B4-BE49-F238E27FC236}">
                <a16:creationId xmlns:a16="http://schemas.microsoft.com/office/drawing/2014/main" id="{FC5A5131-D534-A5A5-FC38-2AB0CDB4AA7D}"/>
              </a:ext>
            </a:extLst>
          </p:cNvPr>
          <p:cNvSpPr txBox="1">
            <a:spLocks/>
          </p:cNvSpPr>
          <p:nvPr/>
        </p:nvSpPr>
        <p:spPr>
          <a:xfrm>
            <a:off x="8917615" y="3305013"/>
            <a:ext cx="377825" cy="201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prstClr val="black">
                    <a:lumMod val="75000"/>
                    <a:lumOff val="25000"/>
                  </a:prstClr>
                </a:solidFill>
                <a:effectLst/>
                <a:uLnTx/>
                <a:uFillTx/>
                <a:latin typeface="Tahoma"/>
                <a:ea typeface="+mn-ea"/>
                <a:cs typeface="+mn-cs"/>
              </a:rPr>
              <a:t>Jul</a:t>
            </a:r>
          </a:p>
        </p:txBody>
      </p:sp>
      <p:sp>
        <p:nvSpPr>
          <p:cNvPr id="43" name="Text Placeholder 27">
            <a:extLst>
              <a:ext uri="{FF2B5EF4-FFF2-40B4-BE49-F238E27FC236}">
                <a16:creationId xmlns:a16="http://schemas.microsoft.com/office/drawing/2014/main" id="{6C838589-7774-5747-9DA7-AAE6803DF273}"/>
              </a:ext>
            </a:extLst>
          </p:cNvPr>
          <p:cNvSpPr txBox="1">
            <a:spLocks/>
          </p:cNvSpPr>
          <p:nvPr/>
        </p:nvSpPr>
        <p:spPr>
          <a:xfrm>
            <a:off x="9849355" y="3301930"/>
            <a:ext cx="410789" cy="201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prstClr val="black">
                    <a:lumMod val="75000"/>
                    <a:lumOff val="25000"/>
                  </a:prstClr>
                </a:solidFill>
                <a:effectLst/>
                <a:uLnTx/>
                <a:uFillTx/>
                <a:latin typeface="Tahoma"/>
                <a:ea typeface="+mn-ea"/>
                <a:cs typeface="+mn-cs"/>
              </a:rPr>
              <a:t>Aug</a:t>
            </a:r>
          </a:p>
        </p:txBody>
      </p:sp>
      <p:sp>
        <p:nvSpPr>
          <p:cNvPr id="44" name="Text Placeholder 28">
            <a:extLst>
              <a:ext uri="{FF2B5EF4-FFF2-40B4-BE49-F238E27FC236}">
                <a16:creationId xmlns:a16="http://schemas.microsoft.com/office/drawing/2014/main" id="{3143DADA-39F7-BEF5-B6D5-EA8AFF00DA86}"/>
              </a:ext>
            </a:extLst>
          </p:cNvPr>
          <p:cNvSpPr txBox="1">
            <a:spLocks/>
          </p:cNvSpPr>
          <p:nvPr/>
        </p:nvSpPr>
        <p:spPr>
          <a:xfrm>
            <a:off x="10801067" y="3303424"/>
            <a:ext cx="410789" cy="201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prstClr val="black">
                    <a:lumMod val="75000"/>
                    <a:lumOff val="25000"/>
                  </a:prstClr>
                </a:solidFill>
                <a:effectLst/>
                <a:uLnTx/>
                <a:uFillTx/>
                <a:latin typeface="Tahoma"/>
                <a:ea typeface="+mn-ea"/>
                <a:cs typeface="+mn-cs"/>
              </a:rPr>
              <a:t>Sep</a:t>
            </a:r>
          </a:p>
        </p:txBody>
      </p:sp>
      <p:sp>
        <p:nvSpPr>
          <p:cNvPr id="45" name="Text Placeholder 30">
            <a:extLst>
              <a:ext uri="{FF2B5EF4-FFF2-40B4-BE49-F238E27FC236}">
                <a16:creationId xmlns:a16="http://schemas.microsoft.com/office/drawing/2014/main" id="{CD626A96-C0E9-9997-6E9D-B33751E8F4DC}"/>
              </a:ext>
            </a:extLst>
          </p:cNvPr>
          <p:cNvSpPr txBox="1">
            <a:spLocks/>
          </p:cNvSpPr>
          <p:nvPr/>
        </p:nvSpPr>
        <p:spPr>
          <a:xfrm>
            <a:off x="438368" y="2600309"/>
            <a:ext cx="3735636" cy="282229"/>
          </a:xfrm>
          <a:prstGeom prst="rect">
            <a:avLst/>
          </a:prstGeom>
          <a:solidFill>
            <a:srgbClr val="2E9290"/>
          </a:solidFill>
        </p:spPr>
        <p:txBody>
          <a:bodyPr vert="horz" lIns="0" tIns="0" rIns="0" bIns="0" rtlCol="0" anchor="ctr">
            <a:noAutofit/>
          </a:bodyPr>
          <a:lstStyle>
            <a:defPPr>
              <a:defRPr lang="en-US"/>
            </a:defPPr>
            <a:lvl1pPr marR="0" lvl="0" indent="0" algn="ctr" fontAlgn="auto">
              <a:lnSpc>
                <a:spcPct val="100000"/>
              </a:lnSpc>
              <a:spcBef>
                <a:spcPts val="1000"/>
              </a:spcBef>
              <a:spcAft>
                <a:spcPts val="500"/>
              </a:spcAft>
              <a:buClr>
                <a:srgbClr val="3DC1BD"/>
              </a:buClr>
              <a:buSzTx/>
              <a:buFont typeface="Arial" panose="020B0604020202020204" pitchFamily="34" charset="0"/>
              <a:buNone/>
              <a:tabLst/>
              <a:defRPr sz="1200" b="1">
                <a:solidFill>
                  <a:schemeClr val="bg1"/>
                </a:solidFill>
              </a:defRPr>
            </a:lvl1pPr>
            <a:lvl2pPr marL="542925" indent="-276225">
              <a:lnSpc>
                <a:spcPct val="100000"/>
              </a:lnSpc>
              <a:spcBef>
                <a:spcPts val="500"/>
              </a:spcBef>
              <a:spcAft>
                <a:spcPts val="500"/>
              </a:spcAft>
              <a:buFont typeface="Arial" panose="020B0604020202020204" pitchFamily="34" charset="0"/>
              <a:buChar char="•"/>
              <a:defRPr sz="1600">
                <a:solidFill>
                  <a:schemeClr val="tx2"/>
                </a:solidFill>
              </a:defRPr>
            </a:lvl2pPr>
            <a:lvl3pPr marL="809625" indent="-266700">
              <a:lnSpc>
                <a:spcPct val="100000"/>
              </a:lnSpc>
              <a:spcBef>
                <a:spcPts val="500"/>
              </a:spcBef>
              <a:spcAft>
                <a:spcPts val="500"/>
              </a:spcAft>
              <a:buFont typeface="Arial" panose="020B0604020202020204" pitchFamily="34" charset="0"/>
              <a:buChar char="•"/>
              <a:defRPr sz="1600">
                <a:solidFill>
                  <a:schemeClr val="tx2"/>
                </a:solidFill>
              </a:defRPr>
            </a:lvl3pPr>
            <a:lvl4pPr marL="1076325" indent="-266700">
              <a:lnSpc>
                <a:spcPct val="100000"/>
              </a:lnSpc>
              <a:spcBef>
                <a:spcPts val="500"/>
              </a:spcBef>
              <a:spcAft>
                <a:spcPts val="500"/>
              </a:spcAft>
              <a:buFont typeface="Arial" panose="020B0604020202020204" pitchFamily="34" charset="0"/>
              <a:buChar char="•"/>
              <a:defRPr sz="1400">
                <a:solidFill>
                  <a:schemeClr val="tx2"/>
                </a:solidFill>
              </a:defRPr>
            </a:lvl4pPr>
            <a:lvl5pPr marL="1343025" indent="-266700">
              <a:lnSpc>
                <a:spcPct val="100000"/>
              </a:lnSpc>
              <a:spcBef>
                <a:spcPts val="500"/>
              </a:spcBef>
              <a:spcAft>
                <a:spcPts val="500"/>
              </a:spcAft>
              <a:buFont typeface="Arial" panose="020B0604020202020204" pitchFamily="34" charset="0"/>
              <a:buChar char="•"/>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1" i="0" u="none" strike="noStrike" kern="1200" cap="none" spc="0" normalizeH="0" baseline="0" noProof="0">
                <a:ln>
                  <a:noFill/>
                </a:ln>
                <a:solidFill>
                  <a:srgbClr val="FCFCFC"/>
                </a:solidFill>
                <a:effectLst/>
                <a:uLnTx/>
                <a:uFillTx/>
                <a:latin typeface="Tahoma"/>
                <a:ea typeface="+mn-ea"/>
                <a:cs typeface="+mn-cs"/>
              </a:rPr>
              <a:t>Fall 1 </a:t>
            </a:r>
            <a:r>
              <a:rPr kumimoji="0" lang="en-US" sz="1200" b="0" i="0" u="none" strike="noStrike" kern="1200" cap="none" spc="0" normalizeH="0" baseline="0" noProof="0">
                <a:ln>
                  <a:noFill/>
                </a:ln>
                <a:solidFill>
                  <a:srgbClr val="FCFCFC"/>
                </a:solidFill>
                <a:effectLst/>
                <a:uLnTx/>
                <a:uFillTx/>
                <a:latin typeface="Tahoma"/>
                <a:ea typeface="+mn-ea"/>
                <a:cs typeface="+mn-cs"/>
              </a:rPr>
              <a:t>Submission</a:t>
            </a:r>
          </a:p>
        </p:txBody>
      </p:sp>
      <p:grpSp>
        <p:nvGrpSpPr>
          <p:cNvPr id="46" name="Group 45">
            <a:extLst>
              <a:ext uri="{FF2B5EF4-FFF2-40B4-BE49-F238E27FC236}">
                <a16:creationId xmlns:a16="http://schemas.microsoft.com/office/drawing/2014/main" id="{E2BC6484-C2F9-3267-DD89-8EAB6EAFDB46}"/>
              </a:ext>
              <a:ext uri="{C183D7F6-B498-43B3-948B-1728B52AA6E4}">
                <adec:decorative xmlns:adec="http://schemas.microsoft.com/office/drawing/2017/decorative" val="1"/>
              </a:ext>
            </a:extLst>
          </p:cNvPr>
          <p:cNvGrpSpPr/>
          <p:nvPr/>
        </p:nvGrpSpPr>
        <p:grpSpPr>
          <a:xfrm>
            <a:off x="630359" y="3610178"/>
            <a:ext cx="10374684" cy="421950"/>
            <a:chOff x="630359" y="3799174"/>
            <a:chExt cx="10374684" cy="163099"/>
          </a:xfrm>
        </p:grpSpPr>
        <p:cxnSp>
          <p:nvCxnSpPr>
            <p:cNvPr id="47" name="Straight Connector 46">
              <a:extLst>
                <a:ext uri="{FF2B5EF4-FFF2-40B4-BE49-F238E27FC236}">
                  <a16:creationId xmlns:a16="http://schemas.microsoft.com/office/drawing/2014/main" id="{08BE6DA5-0283-A125-182F-63F56C98AD64}"/>
                </a:ext>
              </a:extLst>
            </p:cNvPr>
            <p:cNvCxnSpPr>
              <a:cxnSpLocks/>
            </p:cNvCxnSpPr>
            <p:nvPr/>
          </p:nvCxnSpPr>
          <p:spPr>
            <a:xfrm>
              <a:off x="630359" y="3807372"/>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2CF58E5-B0FA-D0A9-B49A-D49A5C00781B}"/>
                </a:ext>
              </a:extLst>
            </p:cNvPr>
            <p:cNvCxnSpPr/>
            <p:nvPr/>
          </p:nvCxnSpPr>
          <p:spPr>
            <a:xfrm>
              <a:off x="109272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C1AF6F8-2E53-0900-6F52-8C08D63507C9}"/>
                </a:ext>
              </a:extLst>
            </p:cNvPr>
            <p:cNvCxnSpPr/>
            <p:nvPr/>
          </p:nvCxnSpPr>
          <p:spPr>
            <a:xfrm>
              <a:off x="156474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D0B2943-54EB-9975-1A7C-3E20918F9AE8}"/>
                </a:ext>
              </a:extLst>
            </p:cNvPr>
            <p:cNvCxnSpPr/>
            <p:nvPr/>
          </p:nvCxnSpPr>
          <p:spPr>
            <a:xfrm>
              <a:off x="203675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2280996-5DBF-50FA-56F1-C9819B824EDB}"/>
                </a:ext>
              </a:extLst>
            </p:cNvPr>
            <p:cNvCxnSpPr/>
            <p:nvPr/>
          </p:nvCxnSpPr>
          <p:spPr>
            <a:xfrm>
              <a:off x="250877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86A69D1-A736-4929-8A3E-1FE2CE95DD3B}"/>
                </a:ext>
              </a:extLst>
            </p:cNvPr>
            <p:cNvCxnSpPr/>
            <p:nvPr/>
          </p:nvCxnSpPr>
          <p:spPr>
            <a:xfrm>
              <a:off x="298078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C6491F2-94BC-BE80-A2EB-AB21F78C0119}"/>
                </a:ext>
              </a:extLst>
            </p:cNvPr>
            <p:cNvCxnSpPr/>
            <p:nvPr/>
          </p:nvCxnSpPr>
          <p:spPr>
            <a:xfrm>
              <a:off x="345280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D605446-D51E-B2F6-5656-278676152D80}"/>
                </a:ext>
              </a:extLst>
            </p:cNvPr>
            <p:cNvCxnSpPr/>
            <p:nvPr/>
          </p:nvCxnSpPr>
          <p:spPr>
            <a:xfrm>
              <a:off x="392481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F44A7EA-CB69-9714-9EF3-8506CF7284A4}"/>
                </a:ext>
              </a:extLst>
            </p:cNvPr>
            <p:cNvCxnSpPr/>
            <p:nvPr/>
          </p:nvCxnSpPr>
          <p:spPr>
            <a:xfrm>
              <a:off x="439683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4762F11-6086-F22F-240E-5CABDA6419C2}"/>
                </a:ext>
              </a:extLst>
            </p:cNvPr>
            <p:cNvCxnSpPr/>
            <p:nvPr/>
          </p:nvCxnSpPr>
          <p:spPr>
            <a:xfrm>
              <a:off x="486884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6ECAF45-C405-0F7D-E66C-C0FCAE629733}"/>
                </a:ext>
              </a:extLst>
            </p:cNvPr>
            <p:cNvCxnSpPr/>
            <p:nvPr/>
          </p:nvCxnSpPr>
          <p:spPr>
            <a:xfrm>
              <a:off x="5340862"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9C7D5E0-1C5D-7368-91F1-CD2E0CEE65DA}"/>
                </a:ext>
              </a:extLst>
            </p:cNvPr>
            <p:cNvCxnSpPr/>
            <p:nvPr/>
          </p:nvCxnSpPr>
          <p:spPr>
            <a:xfrm>
              <a:off x="5812877" y="3799174"/>
              <a:ext cx="1" cy="154901"/>
            </a:xfrm>
            <a:prstGeom prst="line">
              <a:avLst/>
            </a:prstGeom>
            <a:ln>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509AF0E-98E5-47D1-79D9-14404BA45EF4}"/>
                </a:ext>
              </a:extLst>
            </p:cNvPr>
            <p:cNvCxnSpPr/>
            <p:nvPr/>
          </p:nvCxnSpPr>
          <p:spPr>
            <a:xfrm>
              <a:off x="628489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D786E81-FB36-8DEF-A834-6EC7D6A8B944}"/>
                </a:ext>
              </a:extLst>
            </p:cNvPr>
            <p:cNvCxnSpPr/>
            <p:nvPr/>
          </p:nvCxnSpPr>
          <p:spPr>
            <a:xfrm>
              <a:off x="675690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EE21086-2F22-39F4-EFB9-8ADF9770663E}"/>
                </a:ext>
              </a:extLst>
            </p:cNvPr>
            <p:cNvCxnSpPr/>
            <p:nvPr/>
          </p:nvCxnSpPr>
          <p:spPr>
            <a:xfrm>
              <a:off x="722892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6A72D2E-472F-845A-B62D-E281EFEAF907}"/>
                </a:ext>
              </a:extLst>
            </p:cNvPr>
            <p:cNvCxnSpPr/>
            <p:nvPr/>
          </p:nvCxnSpPr>
          <p:spPr>
            <a:xfrm>
              <a:off x="770093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EE8F06E-3C1F-AD61-7FDD-5D71F022524B}"/>
                </a:ext>
              </a:extLst>
            </p:cNvPr>
            <p:cNvCxnSpPr/>
            <p:nvPr/>
          </p:nvCxnSpPr>
          <p:spPr>
            <a:xfrm>
              <a:off x="817295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0896437-B1D3-F490-0A37-E085B44AF88D}"/>
                </a:ext>
              </a:extLst>
            </p:cNvPr>
            <p:cNvCxnSpPr/>
            <p:nvPr/>
          </p:nvCxnSpPr>
          <p:spPr>
            <a:xfrm>
              <a:off x="864496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95B23EF-674F-D175-5C4A-4664B9C29D20}"/>
                </a:ext>
              </a:extLst>
            </p:cNvPr>
            <p:cNvCxnSpPr/>
            <p:nvPr/>
          </p:nvCxnSpPr>
          <p:spPr>
            <a:xfrm>
              <a:off x="911698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8DEFD22-F03B-BF7A-8CFD-5B22EC86D6C6}"/>
                </a:ext>
              </a:extLst>
            </p:cNvPr>
            <p:cNvCxnSpPr/>
            <p:nvPr/>
          </p:nvCxnSpPr>
          <p:spPr>
            <a:xfrm>
              <a:off x="958899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1E5E8B1-C3B9-0982-D6A3-562172054B52}"/>
                </a:ext>
              </a:extLst>
            </p:cNvPr>
            <p:cNvCxnSpPr/>
            <p:nvPr/>
          </p:nvCxnSpPr>
          <p:spPr>
            <a:xfrm>
              <a:off x="1006101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19F1359-3B26-7138-2812-D2E060C15BA2}"/>
                </a:ext>
              </a:extLst>
            </p:cNvPr>
            <p:cNvCxnSpPr/>
            <p:nvPr/>
          </p:nvCxnSpPr>
          <p:spPr>
            <a:xfrm>
              <a:off x="10533027"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E8EDB60-2814-5BC4-196A-AE057DE1D652}"/>
                </a:ext>
              </a:extLst>
            </p:cNvPr>
            <p:cNvCxnSpPr/>
            <p:nvPr/>
          </p:nvCxnSpPr>
          <p:spPr>
            <a:xfrm>
              <a:off x="11005042" y="3799174"/>
              <a:ext cx="1" cy="154901"/>
            </a:xfrm>
            <a:prstGeom prst="line">
              <a:avLst/>
            </a:prstGeom>
            <a:ln w="3175">
              <a:solidFill>
                <a:schemeClr val="bg1">
                  <a:lumMod val="85000"/>
                </a:schemeClr>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sp>
        <p:nvSpPr>
          <p:cNvPr id="71" name="Text Placeholder 9">
            <a:extLst>
              <a:ext uri="{FF2B5EF4-FFF2-40B4-BE49-F238E27FC236}">
                <a16:creationId xmlns:a16="http://schemas.microsoft.com/office/drawing/2014/main" id="{399829B3-3990-4F5E-2B69-1AA106BB3B54}"/>
              </a:ext>
            </a:extLst>
          </p:cNvPr>
          <p:cNvSpPr txBox="1">
            <a:spLocks/>
          </p:cNvSpPr>
          <p:nvPr/>
        </p:nvSpPr>
        <p:spPr>
          <a:xfrm>
            <a:off x="438368" y="3246869"/>
            <a:ext cx="415608" cy="201776"/>
          </a:xfrm>
          <a:prstGeom prst="rect">
            <a:avLst/>
          </a:prstGeom>
        </p:spPr>
        <p:txBody>
          <a:bodyPr vert="horz" lIns="0" tIns="0" rIns="0" bIns="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4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0" i="0" u="none" strike="noStrike" kern="1200" cap="none" spc="0" normalizeH="0" baseline="0" noProof="0">
                <a:ln>
                  <a:noFill/>
                </a:ln>
                <a:solidFill>
                  <a:srgbClr val="555FAD"/>
                </a:solidFill>
                <a:effectLst/>
                <a:uLnTx/>
                <a:uFillTx/>
                <a:latin typeface="Tahoma"/>
                <a:ea typeface="+mn-ea"/>
                <a:cs typeface="+mn-cs"/>
              </a:rPr>
              <a:t>2025</a:t>
            </a:r>
          </a:p>
        </p:txBody>
      </p:sp>
      <p:sp>
        <p:nvSpPr>
          <p:cNvPr id="73" name="Text Placeholder 30">
            <a:extLst>
              <a:ext uri="{FF2B5EF4-FFF2-40B4-BE49-F238E27FC236}">
                <a16:creationId xmlns:a16="http://schemas.microsoft.com/office/drawing/2014/main" id="{3D0A7328-04F3-8EE0-7263-6022E315926F}"/>
              </a:ext>
            </a:extLst>
          </p:cNvPr>
          <p:cNvSpPr txBox="1">
            <a:spLocks/>
          </p:cNvSpPr>
          <p:nvPr/>
        </p:nvSpPr>
        <p:spPr>
          <a:xfrm>
            <a:off x="437231" y="3931408"/>
            <a:ext cx="4820871" cy="282229"/>
          </a:xfrm>
          <a:prstGeom prst="rect">
            <a:avLst/>
          </a:prstGeom>
          <a:solidFill>
            <a:srgbClr val="FF725C"/>
          </a:solidFill>
        </p:spPr>
        <p:txBody>
          <a:bodyPr vert="horz" lIns="0" tIns="0" rIns="0" bIns="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1" i="0" u="none" strike="noStrike" kern="1200" cap="none" spc="0" normalizeH="0" baseline="0" noProof="0">
                <a:ln>
                  <a:noFill/>
                </a:ln>
                <a:solidFill>
                  <a:srgbClr val="FCFCFC"/>
                </a:solidFill>
                <a:effectLst/>
                <a:uLnTx/>
                <a:uFillTx/>
                <a:latin typeface="Tahoma"/>
                <a:ea typeface="+mn-ea"/>
                <a:cs typeface="+mn-cs"/>
              </a:rPr>
              <a:t>Fall 2 </a:t>
            </a:r>
            <a:r>
              <a:rPr kumimoji="0" lang="en-US" sz="1200" b="0" i="0" u="none" strike="noStrike" kern="1200" cap="none" spc="0" normalizeH="0" baseline="0" noProof="0">
                <a:ln>
                  <a:noFill/>
                </a:ln>
                <a:solidFill>
                  <a:srgbClr val="FCFCFC"/>
                </a:solidFill>
                <a:effectLst/>
                <a:uLnTx/>
                <a:uFillTx/>
                <a:latin typeface="Tahoma"/>
                <a:ea typeface="+mn-ea"/>
                <a:cs typeface="+mn-cs"/>
              </a:rPr>
              <a:t>Submission</a:t>
            </a:r>
          </a:p>
        </p:txBody>
      </p:sp>
      <p:sp>
        <p:nvSpPr>
          <p:cNvPr id="74" name="Text Placeholder 30">
            <a:extLst>
              <a:ext uri="{FF2B5EF4-FFF2-40B4-BE49-F238E27FC236}">
                <a16:creationId xmlns:a16="http://schemas.microsoft.com/office/drawing/2014/main" id="{2321DD32-3D8F-E1DD-6D97-E8BC8BB7AF94}"/>
              </a:ext>
            </a:extLst>
          </p:cNvPr>
          <p:cNvSpPr txBox="1">
            <a:spLocks/>
          </p:cNvSpPr>
          <p:nvPr/>
        </p:nvSpPr>
        <p:spPr>
          <a:xfrm>
            <a:off x="7425573" y="3927994"/>
            <a:ext cx="2895796" cy="282229"/>
          </a:xfrm>
          <a:prstGeom prst="rect">
            <a:avLst/>
          </a:prstGeom>
          <a:solidFill>
            <a:srgbClr val="555FAD"/>
          </a:solidFill>
        </p:spPr>
        <p:txBody>
          <a:bodyPr vert="horz" lIns="0" tIns="0" rIns="0" bIns="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1" i="0" u="none" strike="noStrike" kern="1200" cap="none" spc="0" normalizeH="0" baseline="0" noProof="0">
                <a:ln>
                  <a:noFill/>
                </a:ln>
                <a:solidFill>
                  <a:srgbClr val="FCFCFC"/>
                </a:solidFill>
                <a:effectLst/>
                <a:uLnTx/>
                <a:uFillTx/>
                <a:latin typeface="Tahoma"/>
                <a:ea typeface="+mn-ea"/>
                <a:cs typeface="+mn-cs"/>
              </a:rPr>
              <a:t>EOY </a:t>
            </a:r>
            <a:r>
              <a:rPr kumimoji="0" lang="en-US" sz="1200" b="0" i="0" u="none" strike="noStrike" kern="1200" cap="none" spc="0" normalizeH="0" baseline="0" noProof="0">
                <a:ln>
                  <a:noFill/>
                </a:ln>
                <a:solidFill>
                  <a:srgbClr val="FCFCFC"/>
                </a:solidFill>
                <a:effectLst/>
                <a:uLnTx/>
                <a:uFillTx/>
                <a:latin typeface="Tahoma"/>
                <a:ea typeface="+mn-ea"/>
                <a:cs typeface="+mn-cs"/>
              </a:rPr>
              <a:t>Submissions</a:t>
            </a:r>
            <a:r>
              <a:rPr kumimoji="0" lang="en-US" sz="1200" b="1" i="0" u="none" strike="noStrike" kern="1200" cap="none" spc="0" normalizeH="0" baseline="0" noProof="0">
                <a:ln>
                  <a:noFill/>
                </a:ln>
                <a:solidFill>
                  <a:srgbClr val="FCFCFC"/>
                </a:solidFill>
                <a:effectLst/>
                <a:uLnTx/>
                <a:uFillTx/>
                <a:latin typeface="Tahoma"/>
                <a:ea typeface="+mn-ea"/>
                <a:cs typeface="+mn-cs"/>
              </a:rPr>
              <a:t> </a:t>
            </a:r>
          </a:p>
        </p:txBody>
      </p:sp>
      <p:grpSp>
        <p:nvGrpSpPr>
          <p:cNvPr id="75" name="Group 74">
            <a:extLst>
              <a:ext uri="{FF2B5EF4-FFF2-40B4-BE49-F238E27FC236}">
                <a16:creationId xmlns:a16="http://schemas.microsoft.com/office/drawing/2014/main" id="{41279F1C-DC5B-A604-BE5B-33C80290DABA}"/>
              </a:ext>
              <a:ext uri="{C183D7F6-B498-43B3-948B-1728B52AA6E4}">
                <adec:decorative xmlns:adec="http://schemas.microsoft.com/office/drawing/2017/decorative" val="1"/>
              </a:ext>
            </a:extLst>
          </p:cNvPr>
          <p:cNvGrpSpPr/>
          <p:nvPr/>
        </p:nvGrpSpPr>
        <p:grpSpPr>
          <a:xfrm>
            <a:off x="262421" y="1361129"/>
            <a:ext cx="1321859" cy="1191575"/>
            <a:chOff x="431799" y="1918590"/>
            <a:chExt cx="1321859" cy="1212957"/>
          </a:xfrm>
        </p:grpSpPr>
        <p:cxnSp>
          <p:nvCxnSpPr>
            <p:cNvPr id="76" name="Straight Arrow Connector 75">
              <a:extLst>
                <a:ext uri="{FF2B5EF4-FFF2-40B4-BE49-F238E27FC236}">
                  <a16:creationId xmlns:a16="http://schemas.microsoft.com/office/drawing/2014/main" id="{C1A475C9-BE3C-09C3-7388-72C5B095B897}"/>
                </a:ext>
                <a:ext uri="{C183D7F6-B498-43B3-948B-1728B52AA6E4}">
                  <adec:decorative xmlns:adec="http://schemas.microsoft.com/office/drawing/2017/decorative" val="1"/>
                </a:ext>
              </a:extLst>
            </p:cNvPr>
            <p:cNvCxnSpPr>
              <a:cxnSpLocks/>
            </p:cNvCxnSpPr>
            <p:nvPr/>
          </p:nvCxnSpPr>
          <p:spPr>
            <a:xfrm>
              <a:off x="620711" y="2341399"/>
              <a:ext cx="0" cy="790148"/>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E95AADE4-4EA4-192B-A837-7FF9AF9A6736}"/>
                </a:ext>
              </a:extLst>
            </p:cNvPr>
            <p:cNvGrpSpPr/>
            <p:nvPr/>
          </p:nvGrpSpPr>
          <p:grpSpPr>
            <a:xfrm>
              <a:off x="431799" y="1918590"/>
              <a:ext cx="1321859" cy="432000"/>
              <a:chOff x="431798" y="1724805"/>
              <a:chExt cx="1809315" cy="561975"/>
            </a:xfrm>
          </p:grpSpPr>
          <p:sp>
            <p:nvSpPr>
              <p:cNvPr id="78" name="Text Placeholder 30">
                <a:extLst>
                  <a:ext uri="{FF2B5EF4-FFF2-40B4-BE49-F238E27FC236}">
                    <a16:creationId xmlns:a16="http://schemas.microsoft.com/office/drawing/2014/main" id="{FE55ED1B-BF62-7D45-2E65-4A688E9A0404}"/>
                  </a:ext>
                </a:extLst>
              </p:cNvPr>
              <p:cNvSpPr txBox="1">
                <a:spLocks/>
              </p:cNvSpPr>
              <p:nvPr/>
            </p:nvSpPr>
            <p:spPr>
              <a:xfrm>
                <a:off x="431798" y="1724805"/>
                <a:ext cx="1809315"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a:ln>
                      <a:noFill/>
                    </a:ln>
                    <a:solidFill>
                      <a:prstClr val="black">
                        <a:lumMod val="75000"/>
                        <a:lumOff val="25000"/>
                      </a:prstClr>
                    </a:solidFill>
                    <a:effectLst/>
                    <a:uLnTx/>
                    <a:uFillTx/>
                    <a:latin typeface="Tahoma"/>
                    <a:ea typeface="Tahoma" panose="020B0604030504040204" pitchFamily="34" charset="0"/>
                    <a:cs typeface="Tahoma" panose="020B0604030504040204" pitchFamily="34" charset="0"/>
                  </a:rPr>
                  <a:t>Census Day</a:t>
                </a:r>
              </a:p>
            </p:txBody>
          </p:sp>
          <p:sp>
            <p:nvSpPr>
              <p:cNvPr id="79" name="Text Placeholder 31">
                <a:extLst>
                  <a:ext uri="{FF2B5EF4-FFF2-40B4-BE49-F238E27FC236}">
                    <a16:creationId xmlns:a16="http://schemas.microsoft.com/office/drawing/2014/main" id="{B1B9D6BD-3AFD-AEE3-C678-68E312087657}"/>
                  </a:ext>
                </a:extLst>
              </p:cNvPr>
              <p:cNvSpPr txBox="1">
                <a:spLocks/>
              </p:cNvSpPr>
              <p:nvPr/>
            </p:nvSpPr>
            <p:spPr>
              <a:xfrm>
                <a:off x="483528" y="2039060"/>
                <a:ext cx="1690417" cy="224670"/>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ahoma"/>
                    <a:ea typeface="+mn-ea"/>
                    <a:cs typeface="+mn-cs"/>
                  </a:rPr>
                  <a:t>Oct 1, 2025</a:t>
                </a:r>
              </a:p>
            </p:txBody>
          </p:sp>
        </p:grpSp>
      </p:grpSp>
      <p:grpSp>
        <p:nvGrpSpPr>
          <p:cNvPr id="80" name="Group 79" descr="Fall 1 Certification Deadline in mid December">
            <a:extLst>
              <a:ext uri="{FF2B5EF4-FFF2-40B4-BE49-F238E27FC236}">
                <a16:creationId xmlns:a16="http://schemas.microsoft.com/office/drawing/2014/main" id="{E9A20505-FB30-35B7-7582-E63D71C185F1}"/>
              </a:ext>
            </a:extLst>
          </p:cNvPr>
          <p:cNvGrpSpPr/>
          <p:nvPr/>
        </p:nvGrpSpPr>
        <p:grpSpPr>
          <a:xfrm>
            <a:off x="2032406" y="1341712"/>
            <a:ext cx="1625415" cy="428157"/>
            <a:chOff x="2214999" y="1392388"/>
            <a:chExt cx="2205824" cy="561975"/>
          </a:xfrm>
        </p:grpSpPr>
        <p:sp>
          <p:nvSpPr>
            <p:cNvPr id="81" name="Text Placeholder 30">
              <a:extLst>
                <a:ext uri="{FF2B5EF4-FFF2-40B4-BE49-F238E27FC236}">
                  <a16:creationId xmlns:a16="http://schemas.microsoft.com/office/drawing/2014/main" id="{D482520D-53F1-33AD-872E-A21CC54AE409}"/>
                </a:ext>
                <a:ext uri="{C183D7F6-B498-43B3-948B-1728B52AA6E4}">
                  <adec:decorative xmlns:adec="http://schemas.microsoft.com/office/drawing/2017/decorative" val="1"/>
                </a:ext>
              </a:extLst>
            </p:cNvPr>
            <p:cNvSpPr txBox="1">
              <a:spLocks/>
            </p:cNvSpPr>
            <p:nvPr/>
          </p:nvSpPr>
          <p:spPr>
            <a:xfrm>
              <a:off x="2214999" y="1392388"/>
              <a:ext cx="2205824"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a:ln>
                    <a:noFill/>
                  </a:ln>
                  <a:solidFill>
                    <a:prstClr val="black">
                      <a:lumMod val="75000"/>
                      <a:lumOff val="25000"/>
                    </a:prstClr>
                  </a:solidFill>
                  <a:effectLst/>
                  <a:uLnTx/>
                  <a:uFillTx/>
                  <a:latin typeface="Tahoma"/>
                  <a:ea typeface="Tahoma" panose="020B0604030504040204" pitchFamily="34" charset="0"/>
                  <a:cs typeface="Tahoma" panose="020B0604030504040204" pitchFamily="34" charset="0"/>
                </a:rPr>
                <a:t>Certification</a:t>
              </a:r>
              <a:r>
                <a:rPr kumimoji="0" lang="en-US" sz="1100" b="1" i="0" u="none" strike="noStrike" kern="1200" cap="none" spc="0" normalizeH="0" baseline="0" noProof="0">
                  <a:ln>
                    <a:noFill/>
                  </a:ln>
                  <a:solidFill>
                    <a:prstClr val="black">
                      <a:lumMod val="75000"/>
                      <a:lumOff val="25000"/>
                    </a:prstClr>
                  </a:solidFill>
                  <a:effectLst/>
                  <a:uLnTx/>
                  <a:uFillTx/>
                  <a:latin typeface="Tahoma"/>
                  <a:ea typeface="+mn-ea"/>
                  <a:cs typeface="+mn-cs"/>
                </a:rPr>
                <a:t> Deadline</a:t>
              </a:r>
            </a:p>
          </p:txBody>
        </p:sp>
        <p:sp>
          <p:nvSpPr>
            <p:cNvPr id="82" name="Text Placeholder 31">
              <a:extLst>
                <a:ext uri="{FF2B5EF4-FFF2-40B4-BE49-F238E27FC236}">
                  <a16:creationId xmlns:a16="http://schemas.microsoft.com/office/drawing/2014/main" id="{54B27F02-A630-1808-C93D-5436323ABA0E}"/>
                </a:ext>
              </a:extLst>
            </p:cNvPr>
            <p:cNvSpPr txBox="1">
              <a:spLocks/>
            </p:cNvSpPr>
            <p:nvPr/>
          </p:nvSpPr>
          <p:spPr>
            <a:xfrm>
              <a:off x="2616819" y="1680191"/>
              <a:ext cx="1690417" cy="224670"/>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ahoma"/>
                  <a:ea typeface="+mn-ea"/>
                  <a:cs typeface="+mn-cs"/>
                </a:rPr>
                <a:t>Dec 12, 2025</a:t>
              </a:r>
            </a:p>
          </p:txBody>
        </p:sp>
      </p:grpSp>
      <p:grpSp>
        <p:nvGrpSpPr>
          <p:cNvPr id="83" name="Group 82">
            <a:extLst>
              <a:ext uri="{FF2B5EF4-FFF2-40B4-BE49-F238E27FC236}">
                <a16:creationId xmlns:a16="http://schemas.microsoft.com/office/drawing/2014/main" id="{9E010193-AE7D-6F12-520E-74A3C8858320}"/>
              </a:ext>
              <a:ext uri="{C183D7F6-B498-43B3-948B-1728B52AA6E4}">
                <adec:decorative xmlns:adec="http://schemas.microsoft.com/office/drawing/2017/decorative" val="1"/>
              </a:ext>
            </a:extLst>
          </p:cNvPr>
          <p:cNvGrpSpPr/>
          <p:nvPr/>
        </p:nvGrpSpPr>
        <p:grpSpPr>
          <a:xfrm>
            <a:off x="3735902" y="1343423"/>
            <a:ext cx="1321860" cy="428157"/>
            <a:chOff x="2277402" y="1728649"/>
            <a:chExt cx="1793875" cy="561975"/>
          </a:xfrm>
        </p:grpSpPr>
        <p:sp>
          <p:nvSpPr>
            <p:cNvPr id="84" name="Text Placeholder 30">
              <a:extLst>
                <a:ext uri="{FF2B5EF4-FFF2-40B4-BE49-F238E27FC236}">
                  <a16:creationId xmlns:a16="http://schemas.microsoft.com/office/drawing/2014/main" id="{7BB2DC28-D4CA-63FA-2CC6-FE1E4B027ED5}"/>
                </a:ext>
              </a:extLst>
            </p:cNvPr>
            <p:cNvSpPr txBox="1">
              <a:spLocks/>
            </p:cNvSpPr>
            <p:nvPr/>
          </p:nvSpPr>
          <p:spPr>
            <a:xfrm>
              <a:off x="2277402" y="1728649"/>
              <a:ext cx="1793875"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a:ln>
                    <a:noFill/>
                  </a:ln>
                  <a:solidFill>
                    <a:prstClr val="black">
                      <a:lumMod val="75000"/>
                      <a:lumOff val="25000"/>
                    </a:prstClr>
                  </a:solidFill>
                  <a:effectLst/>
                  <a:uLnTx/>
                  <a:uFillTx/>
                  <a:latin typeface="Tahoma"/>
                  <a:ea typeface="Tahoma" panose="020B0604030504040204" pitchFamily="34" charset="0"/>
                  <a:cs typeface="Tahoma" panose="020B0604030504040204" pitchFamily="34" charset="0"/>
                </a:rPr>
                <a:t>Final</a:t>
              </a:r>
              <a:r>
                <a:rPr kumimoji="0" lang="en-US" sz="1100" b="1" i="0" u="none" strike="noStrike" kern="1200" cap="none" spc="0" normalizeH="0" baseline="0" noProof="0">
                  <a:ln>
                    <a:noFill/>
                  </a:ln>
                  <a:solidFill>
                    <a:prstClr val="black">
                      <a:lumMod val="75000"/>
                      <a:lumOff val="25000"/>
                    </a:prstClr>
                  </a:solidFill>
                  <a:effectLst/>
                  <a:uLnTx/>
                  <a:uFillTx/>
                  <a:latin typeface="Tahoma"/>
                  <a:ea typeface="+mn-ea"/>
                  <a:cs typeface="+mn-cs"/>
                </a:rPr>
                <a:t> </a:t>
              </a:r>
              <a:r>
                <a:rPr kumimoji="0" lang="en-US" sz="1100" b="1" i="0" u="none" strike="noStrike" kern="1200" cap="none" spc="0" normalizeH="0" baseline="0" noProof="0">
                  <a:ln>
                    <a:noFill/>
                  </a:ln>
                  <a:solidFill>
                    <a:prstClr val="black">
                      <a:lumMod val="75000"/>
                      <a:lumOff val="25000"/>
                    </a:prstClr>
                  </a:solidFill>
                  <a:effectLst/>
                  <a:uLnTx/>
                  <a:uFillTx/>
                  <a:latin typeface="Tahoma"/>
                  <a:ea typeface="Tahoma" panose="020B0604030504040204" pitchFamily="34" charset="0"/>
                  <a:cs typeface="Tahoma" panose="020B0604030504040204" pitchFamily="34" charset="0"/>
                </a:rPr>
                <a:t>Deadline</a:t>
              </a:r>
            </a:p>
          </p:txBody>
        </p:sp>
        <p:sp>
          <p:nvSpPr>
            <p:cNvPr id="85" name="Text Placeholder 31">
              <a:extLst>
                <a:ext uri="{FF2B5EF4-FFF2-40B4-BE49-F238E27FC236}">
                  <a16:creationId xmlns:a16="http://schemas.microsoft.com/office/drawing/2014/main" id="{BB80B59E-42DD-011B-2AE3-F8150333D002}"/>
                </a:ext>
              </a:extLst>
            </p:cNvPr>
            <p:cNvSpPr txBox="1">
              <a:spLocks/>
            </p:cNvSpPr>
            <p:nvPr/>
          </p:nvSpPr>
          <p:spPr>
            <a:xfrm>
              <a:off x="2329131" y="2042904"/>
              <a:ext cx="1690417" cy="224670"/>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ahoma"/>
                  <a:ea typeface="+mn-ea"/>
                  <a:cs typeface="+mn-cs"/>
                </a:rPr>
                <a:t>January 23, 2026</a:t>
              </a:r>
            </a:p>
          </p:txBody>
        </p:sp>
      </p:grpSp>
      <p:grpSp>
        <p:nvGrpSpPr>
          <p:cNvPr id="86" name="Group 85">
            <a:extLst>
              <a:ext uri="{FF2B5EF4-FFF2-40B4-BE49-F238E27FC236}">
                <a16:creationId xmlns:a16="http://schemas.microsoft.com/office/drawing/2014/main" id="{1B70BC6F-FA81-846B-5A74-B495D996C4B7}"/>
              </a:ext>
              <a:ext uri="{C183D7F6-B498-43B3-948B-1728B52AA6E4}">
                <adec:decorative xmlns:adec="http://schemas.microsoft.com/office/drawing/2017/decorative" val="1"/>
              </a:ext>
            </a:extLst>
          </p:cNvPr>
          <p:cNvGrpSpPr/>
          <p:nvPr/>
        </p:nvGrpSpPr>
        <p:grpSpPr>
          <a:xfrm>
            <a:off x="4336633" y="4267411"/>
            <a:ext cx="1739684" cy="888719"/>
            <a:chOff x="2753762" y="4589858"/>
            <a:chExt cx="1739684" cy="888719"/>
          </a:xfrm>
        </p:grpSpPr>
        <p:cxnSp>
          <p:nvCxnSpPr>
            <p:cNvPr id="87" name="Straight Arrow Connector 86">
              <a:extLst>
                <a:ext uri="{FF2B5EF4-FFF2-40B4-BE49-F238E27FC236}">
                  <a16:creationId xmlns:a16="http://schemas.microsoft.com/office/drawing/2014/main" id="{1BC4A08F-A07C-3989-40F2-0135B74DEF9E}"/>
                </a:ext>
                <a:ext uri="{C183D7F6-B498-43B3-948B-1728B52AA6E4}">
                  <adec:decorative xmlns:adec="http://schemas.microsoft.com/office/drawing/2017/decorative" val="1"/>
                </a:ext>
              </a:extLst>
            </p:cNvPr>
            <p:cNvCxnSpPr>
              <a:cxnSpLocks/>
            </p:cNvCxnSpPr>
            <p:nvPr/>
          </p:nvCxnSpPr>
          <p:spPr>
            <a:xfrm rot="10800000" flipH="1">
              <a:off x="3657869" y="4589858"/>
              <a:ext cx="1" cy="776987"/>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04C8AC1C-3F8B-3F22-4FD7-5925752CCC13}"/>
                </a:ext>
              </a:extLst>
            </p:cNvPr>
            <p:cNvGrpSpPr/>
            <p:nvPr/>
          </p:nvGrpSpPr>
          <p:grpSpPr>
            <a:xfrm>
              <a:off x="2753762" y="4943920"/>
              <a:ext cx="1739684" cy="534657"/>
              <a:chOff x="2225673" y="1274451"/>
              <a:chExt cx="1793875" cy="561975"/>
            </a:xfrm>
          </p:grpSpPr>
          <p:sp>
            <p:nvSpPr>
              <p:cNvPr id="89" name="Text Placeholder 30">
                <a:extLst>
                  <a:ext uri="{FF2B5EF4-FFF2-40B4-BE49-F238E27FC236}">
                    <a16:creationId xmlns:a16="http://schemas.microsoft.com/office/drawing/2014/main" id="{693B05E8-225A-A267-825E-93C67119D131}"/>
                  </a:ext>
                </a:extLst>
              </p:cNvPr>
              <p:cNvSpPr txBox="1">
                <a:spLocks/>
              </p:cNvSpPr>
              <p:nvPr/>
            </p:nvSpPr>
            <p:spPr>
              <a:xfrm>
                <a:off x="2225673" y="1274451"/>
                <a:ext cx="1793875"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a:ln>
                      <a:noFill/>
                    </a:ln>
                    <a:solidFill>
                      <a:prstClr val="black">
                        <a:lumMod val="75000"/>
                        <a:lumOff val="25000"/>
                      </a:prstClr>
                    </a:solidFill>
                    <a:effectLst/>
                    <a:uLnTx/>
                    <a:uFillTx/>
                    <a:latin typeface="Tahoma"/>
                    <a:ea typeface="Tahoma" panose="020B0604030504040204" pitchFamily="34" charset="0"/>
                    <a:cs typeface="Tahoma" panose="020B0604030504040204" pitchFamily="34" charset="0"/>
                  </a:rPr>
                  <a:t>Fall 2 Deadline</a:t>
                </a:r>
              </a:p>
            </p:txBody>
          </p:sp>
          <p:sp>
            <p:nvSpPr>
              <p:cNvPr id="90" name="Text Placeholder 31">
                <a:extLst>
                  <a:ext uri="{FF2B5EF4-FFF2-40B4-BE49-F238E27FC236}">
                    <a16:creationId xmlns:a16="http://schemas.microsoft.com/office/drawing/2014/main" id="{2FFF2158-323D-E1C6-E2FF-18C2DDDA11B7}"/>
                  </a:ext>
                </a:extLst>
              </p:cNvPr>
              <p:cNvSpPr txBox="1">
                <a:spLocks/>
              </p:cNvSpPr>
              <p:nvPr/>
            </p:nvSpPr>
            <p:spPr>
              <a:xfrm>
                <a:off x="2225673" y="1594295"/>
                <a:ext cx="1690417" cy="224670"/>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ahoma"/>
                    <a:ea typeface="+mn-ea"/>
                    <a:cs typeface="+mn-cs"/>
                  </a:rPr>
                  <a:t>Feb 27, 2026</a:t>
                </a:r>
              </a:p>
            </p:txBody>
          </p:sp>
        </p:grpSp>
      </p:grpSp>
      <p:grpSp>
        <p:nvGrpSpPr>
          <p:cNvPr id="91" name="Group 90">
            <a:extLst>
              <a:ext uri="{FF2B5EF4-FFF2-40B4-BE49-F238E27FC236}">
                <a16:creationId xmlns:a16="http://schemas.microsoft.com/office/drawing/2014/main" id="{E41C764F-B8E6-B1A5-4E7B-94620E2A3F81}"/>
              </a:ext>
              <a:ext uri="{C183D7F6-B498-43B3-948B-1728B52AA6E4}">
                <adec:decorative xmlns:adec="http://schemas.microsoft.com/office/drawing/2017/decorative" val="1"/>
              </a:ext>
            </a:extLst>
          </p:cNvPr>
          <p:cNvGrpSpPr/>
          <p:nvPr/>
        </p:nvGrpSpPr>
        <p:grpSpPr>
          <a:xfrm>
            <a:off x="6574675" y="4268224"/>
            <a:ext cx="1739683" cy="888719"/>
            <a:chOff x="2814710" y="4620799"/>
            <a:chExt cx="1739683" cy="851389"/>
          </a:xfrm>
        </p:grpSpPr>
        <p:cxnSp>
          <p:nvCxnSpPr>
            <p:cNvPr id="92" name="Straight Arrow Connector 91">
              <a:extLst>
                <a:ext uri="{FF2B5EF4-FFF2-40B4-BE49-F238E27FC236}">
                  <a16:creationId xmlns:a16="http://schemas.microsoft.com/office/drawing/2014/main" id="{E8EED1E8-7EA9-9356-2CD9-FB91F3A516F6}"/>
                </a:ext>
                <a:ext uri="{C183D7F6-B498-43B3-948B-1728B52AA6E4}">
                  <adec:decorative xmlns:adec="http://schemas.microsoft.com/office/drawing/2017/decorative" val="1"/>
                </a:ext>
              </a:extLst>
            </p:cNvPr>
            <p:cNvCxnSpPr>
              <a:cxnSpLocks/>
            </p:cNvCxnSpPr>
            <p:nvPr/>
          </p:nvCxnSpPr>
          <p:spPr>
            <a:xfrm flipV="1">
              <a:off x="3673769" y="4620799"/>
              <a:ext cx="1" cy="746046"/>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93" name="Text Placeholder 30">
              <a:extLst>
                <a:ext uri="{FF2B5EF4-FFF2-40B4-BE49-F238E27FC236}">
                  <a16:creationId xmlns:a16="http://schemas.microsoft.com/office/drawing/2014/main" id="{2726A7E8-A532-0E28-BCAA-068D55031A84}"/>
                </a:ext>
              </a:extLst>
            </p:cNvPr>
            <p:cNvSpPr txBox="1">
              <a:spLocks/>
            </p:cNvSpPr>
            <p:nvPr/>
          </p:nvSpPr>
          <p:spPr>
            <a:xfrm>
              <a:off x="2814710" y="4959989"/>
              <a:ext cx="1739683" cy="512199"/>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a:ln>
                    <a:noFill/>
                  </a:ln>
                  <a:solidFill>
                    <a:prstClr val="black">
                      <a:lumMod val="75000"/>
                      <a:lumOff val="25000"/>
                    </a:prstClr>
                  </a:solidFill>
                  <a:effectLst/>
                  <a:uLnTx/>
                  <a:uFillTx/>
                  <a:latin typeface="Tahoma"/>
                  <a:ea typeface="Tahoma" panose="020B0604030504040204" pitchFamily="34" charset="0"/>
                  <a:cs typeface="Tahoma" panose="020B0604030504040204" pitchFamily="34" charset="0"/>
                </a:rPr>
                <a:t>Start of Submission</a:t>
              </a:r>
            </a:p>
          </p:txBody>
        </p:sp>
      </p:grpSp>
      <p:grpSp>
        <p:nvGrpSpPr>
          <p:cNvPr id="94" name="Group 93">
            <a:extLst>
              <a:ext uri="{FF2B5EF4-FFF2-40B4-BE49-F238E27FC236}">
                <a16:creationId xmlns:a16="http://schemas.microsoft.com/office/drawing/2014/main" id="{BF8D3293-52ED-16CC-99FA-54677BA8078C}"/>
              </a:ext>
              <a:ext uri="{C183D7F6-B498-43B3-948B-1728B52AA6E4}">
                <adec:decorative xmlns:adec="http://schemas.microsoft.com/office/drawing/2017/decorative" val="1"/>
              </a:ext>
            </a:extLst>
          </p:cNvPr>
          <p:cNvGrpSpPr/>
          <p:nvPr/>
        </p:nvGrpSpPr>
        <p:grpSpPr>
          <a:xfrm>
            <a:off x="8863617" y="4267411"/>
            <a:ext cx="2036710" cy="1552849"/>
            <a:chOff x="2456734" y="4335916"/>
            <a:chExt cx="2036710" cy="1552849"/>
          </a:xfrm>
        </p:grpSpPr>
        <p:cxnSp>
          <p:nvCxnSpPr>
            <p:cNvPr id="95" name="Straight Arrow Connector 94">
              <a:extLst>
                <a:ext uri="{FF2B5EF4-FFF2-40B4-BE49-F238E27FC236}">
                  <a16:creationId xmlns:a16="http://schemas.microsoft.com/office/drawing/2014/main" id="{6BCB7EB9-4828-85A2-33F3-529043C5A113}"/>
                </a:ext>
                <a:ext uri="{C183D7F6-B498-43B3-948B-1728B52AA6E4}">
                  <adec:decorative xmlns:adec="http://schemas.microsoft.com/office/drawing/2017/decorative" val="1"/>
                </a:ext>
              </a:extLst>
            </p:cNvPr>
            <p:cNvCxnSpPr>
              <a:cxnSpLocks/>
            </p:cNvCxnSpPr>
            <p:nvPr/>
          </p:nvCxnSpPr>
          <p:spPr>
            <a:xfrm flipV="1">
              <a:off x="3444498" y="4335916"/>
              <a:ext cx="0" cy="65237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C7C15901-9239-9103-05E9-EB62BA85A27B}"/>
                </a:ext>
              </a:extLst>
            </p:cNvPr>
            <p:cNvGrpSpPr/>
            <p:nvPr/>
          </p:nvGrpSpPr>
          <p:grpSpPr>
            <a:xfrm>
              <a:off x="2456734" y="4686074"/>
              <a:ext cx="2036710" cy="1202691"/>
              <a:chOff x="1919394" y="1003431"/>
              <a:chExt cx="2100154" cy="1264143"/>
            </a:xfrm>
          </p:grpSpPr>
          <p:sp>
            <p:nvSpPr>
              <p:cNvPr id="97" name="Text Placeholder 30">
                <a:extLst>
                  <a:ext uri="{FF2B5EF4-FFF2-40B4-BE49-F238E27FC236}">
                    <a16:creationId xmlns:a16="http://schemas.microsoft.com/office/drawing/2014/main" id="{241E01E0-89F3-48C6-9F23-DC989716963C}"/>
                  </a:ext>
                </a:extLst>
              </p:cNvPr>
              <p:cNvSpPr txBox="1">
                <a:spLocks/>
              </p:cNvSpPr>
              <p:nvPr/>
            </p:nvSpPr>
            <p:spPr>
              <a:xfrm>
                <a:off x="1919394" y="1003431"/>
                <a:ext cx="1793875" cy="75738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a:ln>
                      <a:noFill/>
                    </a:ln>
                    <a:solidFill>
                      <a:prstClr val="black">
                        <a:lumMod val="75000"/>
                        <a:lumOff val="25000"/>
                      </a:prstClr>
                    </a:solidFill>
                    <a:effectLst/>
                    <a:uLnTx/>
                    <a:uFillTx/>
                    <a:latin typeface="Tahoma"/>
                    <a:ea typeface="Tahoma" panose="020B0604030504040204" pitchFamily="34" charset="0"/>
                    <a:cs typeface="Tahoma" panose="020B0604030504040204" pitchFamily="34" charset="0"/>
                  </a:rPr>
                  <a:t>Certification Deadline EOY 1</a:t>
                </a:r>
              </a:p>
            </p:txBody>
          </p:sp>
          <p:sp>
            <p:nvSpPr>
              <p:cNvPr id="98" name="Text Placeholder 31">
                <a:extLst>
                  <a:ext uri="{FF2B5EF4-FFF2-40B4-BE49-F238E27FC236}">
                    <a16:creationId xmlns:a16="http://schemas.microsoft.com/office/drawing/2014/main" id="{5104B4B6-DFA4-87F8-822F-0E9291F8724D}"/>
                  </a:ext>
                </a:extLst>
              </p:cNvPr>
              <p:cNvSpPr txBox="1">
                <a:spLocks/>
              </p:cNvSpPr>
              <p:nvPr/>
            </p:nvSpPr>
            <p:spPr>
              <a:xfrm>
                <a:off x="2329131" y="2042904"/>
                <a:ext cx="1690417" cy="22467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000" b="0" i="0" u="none" strike="noStrike" kern="1200" cap="none" spc="0" normalizeH="0" baseline="0" noProof="0">
                  <a:ln>
                    <a:noFill/>
                  </a:ln>
                  <a:solidFill>
                    <a:prstClr val="black">
                      <a:lumMod val="75000"/>
                      <a:lumOff val="25000"/>
                    </a:prstClr>
                  </a:solidFill>
                  <a:effectLst/>
                  <a:uLnTx/>
                  <a:uFillTx/>
                  <a:latin typeface="Tahoma"/>
                  <a:ea typeface="+mn-ea"/>
                  <a:cs typeface="+mn-cs"/>
                </a:endParaRPr>
              </a:p>
            </p:txBody>
          </p:sp>
        </p:grpSp>
      </p:grpSp>
      <p:sp>
        <p:nvSpPr>
          <p:cNvPr id="99" name="Text Placeholder 31">
            <a:extLst>
              <a:ext uri="{FF2B5EF4-FFF2-40B4-BE49-F238E27FC236}">
                <a16:creationId xmlns:a16="http://schemas.microsoft.com/office/drawing/2014/main" id="{DD98C344-ADF7-4C14-F251-0F5322E8EB38}"/>
              </a:ext>
            </a:extLst>
          </p:cNvPr>
          <p:cNvSpPr txBox="1">
            <a:spLocks/>
          </p:cNvSpPr>
          <p:nvPr/>
        </p:nvSpPr>
        <p:spPr>
          <a:xfrm>
            <a:off x="6801503" y="4929751"/>
            <a:ext cx="1264461" cy="213749"/>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ahoma"/>
                <a:ea typeface="+mn-ea"/>
                <a:cs typeface="+mn-cs"/>
              </a:rPr>
              <a:t>May 5, 2026</a:t>
            </a:r>
          </a:p>
        </p:txBody>
      </p:sp>
      <p:sp>
        <p:nvSpPr>
          <p:cNvPr id="100" name="Text Placeholder 31">
            <a:extLst>
              <a:ext uri="{FF2B5EF4-FFF2-40B4-BE49-F238E27FC236}">
                <a16:creationId xmlns:a16="http://schemas.microsoft.com/office/drawing/2014/main" id="{F9A1324A-55DE-ABC0-B4B2-2C6C43B57FF8}"/>
              </a:ext>
            </a:extLst>
          </p:cNvPr>
          <p:cNvSpPr txBox="1">
            <a:spLocks/>
          </p:cNvSpPr>
          <p:nvPr/>
        </p:nvSpPr>
        <p:spPr>
          <a:xfrm>
            <a:off x="9091474" y="4974416"/>
            <a:ext cx="1264461" cy="213749"/>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ahoma"/>
                <a:ea typeface="+mn-ea"/>
                <a:cs typeface="+mn-cs"/>
              </a:rPr>
              <a:t>July 17, 2026</a:t>
            </a:r>
          </a:p>
        </p:txBody>
      </p:sp>
      <p:sp>
        <p:nvSpPr>
          <p:cNvPr id="101" name="Text Placeholder 30">
            <a:extLst>
              <a:ext uri="{FF2B5EF4-FFF2-40B4-BE49-F238E27FC236}">
                <a16:creationId xmlns:a16="http://schemas.microsoft.com/office/drawing/2014/main" id="{251CEA51-96EF-D4B4-EEEF-B2650535EFD9}"/>
              </a:ext>
            </a:extLst>
          </p:cNvPr>
          <p:cNvSpPr txBox="1">
            <a:spLocks/>
          </p:cNvSpPr>
          <p:nvPr/>
        </p:nvSpPr>
        <p:spPr>
          <a:xfrm>
            <a:off x="430993" y="2948655"/>
            <a:ext cx="10226355" cy="285334"/>
          </a:xfrm>
          <a:prstGeom prst="rect">
            <a:avLst/>
          </a:prstGeom>
          <a:solidFill>
            <a:schemeClr val="accent3">
              <a:lumMod val="60000"/>
              <a:lumOff val="40000"/>
            </a:schemeClr>
          </a:solidFill>
        </p:spPr>
        <p:txBody>
          <a:bodyPr vert="horz" lIns="0" tIns="0" rIns="0" bIns="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1" i="0" u="none" strike="noStrike" kern="1200" cap="none" spc="0" normalizeH="0" baseline="0" noProof="0">
                <a:ln>
                  <a:noFill/>
                </a:ln>
                <a:solidFill>
                  <a:srgbClr val="FCFCFC"/>
                </a:solidFill>
                <a:effectLst/>
                <a:uLnTx/>
                <a:uFillTx/>
                <a:latin typeface="Tahoma"/>
                <a:ea typeface="+mn-ea"/>
                <a:cs typeface="+mn-cs"/>
              </a:rPr>
              <a:t>Cohort Processing </a:t>
            </a:r>
            <a:r>
              <a:rPr kumimoji="0" lang="en-US" sz="1200" b="0" i="0" u="none" strike="noStrike" kern="1200" cap="none" spc="0" normalizeH="0" baseline="0" noProof="0">
                <a:ln>
                  <a:noFill/>
                </a:ln>
                <a:solidFill>
                  <a:srgbClr val="FCFCFC"/>
                </a:solidFill>
                <a:effectLst/>
                <a:uLnTx/>
                <a:uFillTx/>
                <a:latin typeface="Tahoma"/>
                <a:ea typeface="+mn-ea"/>
                <a:cs typeface="+mn-cs"/>
              </a:rPr>
              <a:t>-</a:t>
            </a:r>
            <a:r>
              <a:rPr kumimoji="0" lang="en-US" sz="1200" b="1" i="0" u="none" strike="noStrike" kern="1200" cap="none" spc="0" normalizeH="0" baseline="0" noProof="0">
                <a:ln>
                  <a:noFill/>
                </a:ln>
                <a:solidFill>
                  <a:srgbClr val="FCFCFC"/>
                </a:solidFill>
                <a:effectLst/>
                <a:uLnTx/>
                <a:uFillTx/>
                <a:latin typeface="Tahoma"/>
                <a:ea typeface="+mn-ea"/>
                <a:cs typeface="+mn-cs"/>
              </a:rPr>
              <a:t> </a:t>
            </a:r>
            <a:r>
              <a:rPr kumimoji="0" lang="en-US" sz="1200" b="0" i="1" u="none" strike="noStrike" kern="1200" cap="none" spc="0" normalizeH="0" baseline="0" noProof="0">
                <a:ln>
                  <a:noFill/>
                </a:ln>
                <a:solidFill>
                  <a:srgbClr val="FCFCFC"/>
                </a:solidFill>
                <a:effectLst/>
                <a:uLnTx/>
                <a:uFillTx/>
                <a:latin typeface="Tahoma"/>
                <a:ea typeface="+mn-ea"/>
                <a:cs typeface="+mn-cs"/>
              </a:rPr>
              <a:t>ongoing</a:t>
            </a:r>
          </a:p>
        </p:txBody>
      </p:sp>
      <p:grpSp>
        <p:nvGrpSpPr>
          <p:cNvPr id="103" name="Group 102">
            <a:extLst>
              <a:ext uri="{FF2B5EF4-FFF2-40B4-BE49-F238E27FC236}">
                <a16:creationId xmlns:a16="http://schemas.microsoft.com/office/drawing/2014/main" id="{2956978E-D65A-0F72-5A48-03976464DAF5}"/>
              </a:ext>
              <a:ext uri="{C183D7F6-B498-43B3-948B-1728B52AA6E4}">
                <adec:decorative xmlns:adec="http://schemas.microsoft.com/office/drawing/2017/decorative" val="1"/>
              </a:ext>
            </a:extLst>
          </p:cNvPr>
          <p:cNvGrpSpPr/>
          <p:nvPr/>
        </p:nvGrpSpPr>
        <p:grpSpPr>
          <a:xfrm>
            <a:off x="10263218" y="1661818"/>
            <a:ext cx="1220898" cy="1279972"/>
            <a:chOff x="2867319" y="1913242"/>
            <a:chExt cx="1220898" cy="1279972"/>
          </a:xfrm>
        </p:grpSpPr>
        <p:cxnSp>
          <p:nvCxnSpPr>
            <p:cNvPr id="104" name="Straight Arrow Connector 103">
              <a:extLst>
                <a:ext uri="{FF2B5EF4-FFF2-40B4-BE49-F238E27FC236}">
                  <a16:creationId xmlns:a16="http://schemas.microsoft.com/office/drawing/2014/main" id="{E5346D32-013D-483D-941A-B6B6CFEFFD9D}"/>
                </a:ext>
                <a:ext uri="{C183D7F6-B498-43B3-948B-1728B52AA6E4}">
                  <adec:decorative xmlns:adec="http://schemas.microsoft.com/office/drawing/2017/decorative" val="1"/>
                </a:ext>
              </a:extLst>
            </p:cNvPr>
            <p:cNvCxnSpPr>
              <a:cxnSpLocks/>
            </p:cNvCxnSpPr>
            <p:nvPr/>
          </p:nvCxnSpPr>
          <p:spPr>
            <a:xfrm>
              <a:off x="3242720" y="2341399"/>
              <a:ext cx="0" cy="851815"/>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nvGrpSpPr>
            <p:cNvPr id="105" name="Group 104">
              <a:extLst>
                <a:ext uri="{FF2B5EF4-FFF2-40B4-BE49-F238E27FC236}">
                  <a16:creationId xmlns:a16="http://schemas.microsoft.com/office/drawing/2014/main" id="{5542A0FD-2EC3-7B62-E26E-B3D84CF03F5E}"/>
                </a:ext>
              </a:extLst>
            </p:cNvPr>
            <p:cNvGrpSpPr/>
            <p:nvPr/>
          </p:nvGrpSpPr>
          <p:grpSpPr>
            <a:xfrm>
              <a:off x="2867319" y="1913242"/>
              <a:ext cx="1220898" cy="428157"/>
              <a:chOff x="3276727" y="1728649"/>
              <a:chExt cx="1656861" cy="561975"/>
            </a:xfrm>
          </p:grpSpPr>
          <p:sp>
            <p:nvSpPr>
              <p:cNvPr id="106" name="Text Placeholder 30">
                <a:extLst>
                  <a:ext uri="{FF2B5EF4-FFF2-40B4-BE49-F238E27FC236}">
                    <a16:creationId xmlns:a16="http://schemas.microsoft.com/office/drawing/2014/main" id="{5BC81207-2992-7718-27A6-16C92EF55F8D}"/>
                  </a:ext>
                  <a:ext uri="{C183D7F6-B498-43B3-948B-1728B52AA6E4}">
                    <adec:decorative xmlns:adec="http://schemas.microsoft.com/office/drawing/2017/decorative" val="1"/>
                  </a:ext>
                </a:extLst>
              </p:cNvPr>
              <p:cNvSpPr txBox="1">
                <a:spLocks/>
              </p:cNvSpPr>
              <p:nvPr/>
            </p:nvSpPr>
            <p:spPr>
              <a:xfrm>
                <a:off x="3318172" y="1728649"/>
                <a:ext cx="1573970" cy="561975"/>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a:ln>
                      <a:noFill/>
                    </a:ln>
                    <a:solidFill>
                      <a:prstClr val="black">
                        <a:lumMod val="75000"/>
                        <a:lumOff val="25000"/>
                      </a:prstClr>
                    </a:solidFill>
                    <a:effectLst/>
                    <a:uLnTx/>
                    <a:uFillTx/>
                    <a:latin typeface="Tahoma"/>
                    <a:ea typeface="Tahoma" panose="020B0604030504040204" pitchFamily="34" charset="0"/>
                    <a:cs typeface="Tahoma" panose="020B0604030504040204" pitchFamily="34" charset="0"/>
                  </a:rPr>
                  <a:t>Cohort Pull</a:t>
                </a:r>
              </a:p>
            </p:txBody>
          </p:sp>
          <p:sp>
            <p:nvSpPr>
              <p:cNvPr id="107" name="Text Placeholder 31">
                <a:extLst>
                  <a:ext uri="{FF2B5EF4-FFF2-40B4-BE49-F238E27FC236}">
                    <a16:creationId xmlns:a16="http://schemas.microsoft.com/office/drawing/2014/main" id="{6674DE16-EA31-922C-4444-343ED8E6BC4A}"/>
                  </a:ext>
                </a:extLst>
              </p:cNvPr>
              <p:cNvSpPr txBox="1">
                <a:spLocks/>
              </p:cNvSpPr>
              <p:nvPr/>
            </p:nvSpPr>
            <p:spPr>
              <a:xfrm>
                <a:off x="3276727" y="2011507"/>
                <a:ext cx="1656861" cy="270524"/>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ahoma"/>
                    <a:ea typeface="+mn-ea"/>
                    <a:cs typeface="+mn-cs"/>
                  </a:rPr>
                  <a:t>August 17, 2026</a:t>
                </a:r>
              </a:p>
            </p:txBody>
          </p:sp>
        </p:grpSp>
      </p:grpSp>
      <p:grpSp>
        <p:nvGrpSpPr>
          <p:cNvPr id="110" name="Group 109">
            <a:extLst>
              <a:ext uri="{FF2B5EF4-FFF2-40B4-BE49-F238E27FC236}">
                <a16:creationId xmlns:a16="http://schemas.microsoft.com/office/drawing/2014/main" id="{5C5BDCF7-2032-C0E8-3D74-72659503AF08}"/>
              </a:ext>
              <a:ext uri="{C183D7F6-B498-43B3-948B-1728B52AA6E4}">
                <adec:decorative xmlns:adec="http://schemas.microsoft.com/office/drawing/2017/decorative" val="1"/>
              </a:ext>
            </a:extLst>
          </p:cNvPr>
          <p:cNvGrpSpPr/>
          <p:nvPr/>
        </p:nvGrpSpPr>
        <p:grpSpPr>
          <a:xfrm>
            <a:off x="10234873" y="4614264"/>
            <a:ext cx="1528388" cy="1375592"/>
            <a:chOff x="2329131" y="969339"/>
            <a:chExt cx="1697735" cy="1445878"/>
          </a:xfrm>
        </p:grpSpPr>
        <p:sp>
          <p:nvSpPr>
            <p:cNvPr id="111" name="Text Placeholder 30">
              <a:extLst>
                <a:ext uri="{FF2B5EF4-FFF2-40B4-BE49-F238E27FC236}">
                  <a16:creationId xmlns:a16="http://schemas.microsoft.com/office/drawing/2014/main" id="{8A4595DE-D40C-02A8-9B43-0584F6E8A136}"/>
                </a:ext>
              </a:extLst>
            </p:cNvPr>
            <p:cNvSpPr txBox="1">
              <a:spLocks/>
            </p:cNvSpPr>
            <p:nvPr/>
          </p:nvSpPr>
          <p:spPr>
            <a:xfrm>
              <a:off x="2794380" y="969339"/>
              <a:ext cx="1232486" cy="1445878"/>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a:ln>
                    <a:noFill/>
                  </a:ln>
                  <a:solidFill>
                    <a:prstClr val="black">
                      <a:lumMod val="75000"/>
                      <a:lumOff val="25000"/>
                    </a:prstClr>
                  </a:solidFill>
                  <a:effectLst/>
                  <a:uLnTx/>
                  <a:uFillTx/>
                  <a:latin typeface="Tahoma"/>
                  <a:ea typeface="Tahoma" panose="020B0604030504040204" pitchFamily="34" charset="0"/>
                  <a:cs typeface="Tahoma" panose="020B0604030504040204" pitchFamily="34" charset="0"/>
                </a:rPr>
                <a:t>Final Deadline EOY 1</a:t>
              </a:r>
            </a:p>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a:ln>
                    <a:noFill/>
                  </a:ln>
                  <a:solidFill>
                    <a:prstClr val="black">
                      <a:lumMod val="75000"/>
                      <a:lumOff val="25000"/>
                    </a:prstClr>
                  </a:solidFill>
                  <a:effectLst/>
                  <a:uLnTx/>
                  <a:uFillTx/>
                  <a:latin typeface="Tahoma"/>
                  <a:ea typeface="Tahoma" panose="020B0604030504040204" pitchFamily="34" charset="0"/>
                  <a:cs typeface="Tahoma" panose="020B0604030504040204" pitchFamily="34" charset="0"/>
                </a:rPr>
                <a:t>Final Deadline EOY 2 </a:t>
              </a:r>
            </a:p>
          </p:txBody>
        </p:sp>
        <p:sp>
          <p:nvSpPr>
            <p:cNvPr id="112" name="Text Placeholder 31">
              <a:extLst>
                <a:ext uri="{FF2B5EF4-FFF2-40B4-BE49-F238E27FC236}">
                  <a16:creationId xmlns:a16="http://schemas.microsoft.com/office/drawing/2014/main" id="{47ACFD8A-8907-8C45-D824-3F07E14C5ADB}"/>
                </a:ext>
              </a:extLst>
            </p:cNvPr>
            <p:cNvSpPr txBox="1">
              <a:spLocks/>
            </p:cNvSpPr>
            <p:nvPr/>
          </p:nvSpPr>
          <p:spPr>
            <a:xfrm>
              <a:off x="2329131" y="2042904"/>
              <a:ext cx="1690417" cy="22467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000" b="0" i="0" u="none" strike="noStrike" kern="1200" cap="none" spc="0" normalizeH="0" baseline="0" noProof="0">
                <a:ln>
                  <a:noFill/>
                </a:ln>
                <a:solidFill>
                  <a:prstClr val="black">
                    <a:lumMod val="75000"/>
                    <a:lumOff val="25000"/>
                  </a:prstClr>
                </a:solidFill>
                <a:effectLst/>
                <a:uLnTx/>
                <a:uFillTx/>
                <a:latin typeface="Tahoma"/>
                <a:ea typeface="+mn-ea"/>
                <a:cs typeface="+mn-cs"/>
              </a:endParaRPr>
            </a:p>
          </p:txBody>
        </p:sp>
      </p:grpSp>
      <p:sp>
        <p:nvSpPr>
          <p:cNvPr id="113" name="Text Placeholder 31">
            <a:extLst>
              <a:ext uri="{FF2B5EF4-FFF2-40B4-BE49-F238E27FC236}">
                <a16:creationId xmlns:a16="http://schemas.microsoft.com/office/drawing/2014/main" id="{EAAB4923-21E9-4575-EF43-1D78056BC27C}"/>
              </a:ext>
            </a:extLst>
          </p:cNvPr>
          <p:cNvSpPr txBox="1">
            <a:spLocks/>
          </p:cNvSpPr>
          <p:nvPr/>
        </p:nvSpPr>
        <p:spPr>
          <a:xfrm>
            <a:off x="10576256" y="4965225"/>
            <a:ext cx="1264461" cy="213749"/>
          </a:xfrm>
          <a:prstGeom prst="rect">
            <a:avLst/>
          </a:prstGeom>
        </p:spPr>
        <p:txBody>
          <a:bodyPr vert="horz" lIns="0" tIns="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ahoma"/>
                <a:ea typeface="+mn-ea"/>
                <a:cs typeface="+mn-cs"/>
              </a:rPr>
              <a:t>July 31, 2026</a:t>
            </a:r>
          </a:p>
        </p:txBody>
      </p:sp>
      <p:cxnSp>
        <p:nvCxnSpPr>
          <p:cNvPr id="116" name="Connector: Elbow 115">
            <a:extLst>
              <a:ext uri="{FF2B5EF4-FFF2-40B4-BE49-F238E27FC236}">
                <a16:creationId xmlns:a16="http://schemas.microsoft.com/office/drawing/2014/main" id="{5F139F00-B2C7-76BE-DF62-28B03455C50F}"/>
              </a:ext>
              <a:ext uri="{C183D7F6-B498-43B3-948B-1728B52AA6E4}">
                <adec:decorative xmlns:adec="http://schemas.microsoft.com/office/drawing/2017/decorative" val="1"/>
              </a:ext>
            </a:extLst>
          </p:cNvPr>
          <p:cNvCxnSpPr>
            <a:cxnSpLocks/>
            <a:stCxn id="84" idx="2"/>
            <a:endCxn id="45" idx="3"/>
          </p:cNvCxnSpPr>
          <p:nvPr/>
        </p:nvCxnSpPr>
        <p:spPr>
          <a:xfrm rot="5400000">
            <a:off x="3800496" y="2145088"/>
            <a:ext cx="969844" cy="222828"/>
          </a:xfrm>
          <a:prstGeom prst="bentConnector2">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76A12F48-6C0C-1BBC-3B27-28EA18BBEBC9}"/>
              </a:ext>
              <a:ext uri="{C183D7F6-B498-43B3-948B-1728B52AA6E4}">
                <adec:decorative xmlns:adec="http://schemas.microsoft.com/office/drawing/2017/decorative" val="1"/>
              </a:ext>
            </a:extLst>
          </p:cNvPr>
          <p:cNvCxnSpPr>
            <a:cxnSpLocks/>
          </p:cNvCxnSpPr>
          <p:nvPr/>
        </p:nvCxnSpPr>
        <p:spPr>
          <a:xfrm>
            <a:off x="2995064" y="1769822"/>
            <a:ext cx="0" cy="782878"/>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27" name="Text Placeholder 9">
            <a:extLst>
              <a:ext uri="{FF2B5EF4-FFF2-40B4-BE49-F238E27FC236}">
                <a16:creationId xmlns:a16="http://schemas.microsoft.com/office/drawing/2014/main" id="{C4CDD087-4FF0-6EB2-0C8E-81392B243B36}"/>
              </a:ext>
            </a:extLst>
          </p:cNvPr>
          <p:cNvSpPr txBox="1">
            <a:spLocks/>
          </p:cNvSpPr>
          <p:nvPr/>
        </p:nvSpPr>
        <p:spPr>
          <a:xfrm>
            <a:off x="3244998" y="3250396"/>
            <a:ext cx="415608" cy="201776"/>
          </a:xfrm>
          <a:prstGeom prst="rect">
            <a:avLst/>
          </a:prstGeom>
        </p:spPr>
        <p:txBody>
          <a:bodyPr vert="horz" lIns="0" tIns="0" rIns="0" bIns="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4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200" b="0" i="0" u="none" strike="noStrike" kern="1200" cap="none" spc="0" normalizeH="0" baseline="0" noProof="0">
                <a:ln>
                  <a:noFill/>
                </a:ln>
                <a:solidFill>
                  <a:srgbClr val="555FAD"/>
                </a:solidFill>
                <a:effectLst/>
                <a:uLnTx/>
                <a:uFillTx/>
                <a:latin typeface="Tahoma"/>
                <a:ea typeface="+mn-ea"/>
                <a:cs typeface="+mn-cs"/>
              </a:rPr>
              <a:t>2026</a:t>
            </a:r>
          </a:p>
        </p:txBody>
      </p:sp>
      <p:sp>
        <p:nvSpPr>
          <p:cNvPr id="128" name="Text Placeholder 15">
            <a:extLst>
              <a:ext uri="{FF2B5EF4-FFF2-40B4-BE49-F238E27FC236}">
                <a16:creationId xmlns:a16="http://schemas.microsoft.com/office/drawing/2014/main" id="{BA419D0D-0151-7235-00CB-C60A47668FF8}"/>
              </a:ext>
            </a:extLst>
          </p:cNvPr>
          <p:cNvSpPr txBox="1">
            <a:spLocks/>
          </p:cNvSpPr>
          <p:nvPr/>
        </p:nvSpPr>
        <p:spPr>
          <a:xfrm>
            <a:off x="5133058" y="3325212"/>
            <a:ext cx="415607" cy="2017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600" kern="1200">
                <a:solidFill>
                  <a:srgbClr val="1615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rgbClr val="1615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prstClr val="black">
                    <a:lumMod val="75000"/>
                    <a:lumOff val="25000"/>
                  </a:prstClr>
                </a:solidFill>
                <a:effectLst/>
                <a:uLnTx/>
                <a:uFillTx/>
                <a:latin typeface="Tahoma"/>
                <a:ea typeface="+mn-ea"/>
                <a:cs typeface="+mn-cs"/>
              </a:rPr>
              <a:t>Mar</a:t>
            </a:r>
          </a:p>
        </p:txBody>
      </p:sp>
      <p:cxnSp>
        <p:nvCxnSpPr>
          <p:cNvPr id="133" name="Connector: Elbow 132">
            <a:extLst>
              <a:ext uri="{FF2B5EF4-FFF2-40B4-BE49-F238E27FC236}">
                <a16:creationId xmlns:a16="http://schemas.microsoft.com/office/drawing/2014/main" id="{F6D73130-CDFE-A35E-1162-58048FC2CAEA}"/>
              </a:ext>
              <a:ext uri="{C183D7F6-B498-43B3-948B-1728B52AA6E4}">
                <adec:decorative xmlns:adec="http://schemas.microsoft.com/office/drawing/2017/decorative" val="1"/>
              </a:ext>
            </a:extLst>
          </p:cNvPr>
          <p:cNvCxnSpPr>
            <a:cxnSpLocks/>
            <a:stCxn id="111" idx="0"/>
          </p:cNvCxnSpPr>
          <p:nvPr/>
        </p:nvCxnSpPr>
        <p:spPr>
          <a:xfrm rot="16200000" flipV="1">
            <a:off x="10519113" y="3924888"/>
            <a:ext cx="542046" cy="836705"/>
          </a:xfrm>
          <a:prstGeom prst="bentConnector2">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8" name="Text Placeholder 30">
            <a:extLst>
              <a:ext uri="{FF2B5EF4-FFF2-40B4-BE49-F238E27FC236}">
                <a16:creationId xmlns:a16="http://schemas.microsoft.com/office/drawing/2014/main" id="{F6F28D32-9E03-E853-1F79-6AB2EC913919}"/>
              </a:ext>
            </a:extLst>
          </p:cNvPr>
          <p:cNvSpPr txBox="1">
            <a:spLocks/>
          </p:cNvSpPr>
          <p:nvPr/>
        </p:nvSpPr>
        <p:spPr>
          <a:xfrm>
            <a:off x="773630" y="4914157"/>
            <a:ext cx="1370010" cy="244936"/>
          </a:xfrm>
          <a:prstGeom prst="rect">
            <a:avLst/>
          </a:prstGeom>
          <a:noFill/>
        </p:spPr>
        <p:txBody>
          <a:bodyPr vert="horz" lIns="0" tIns="0" rIns="0" bIns="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0" i="0" u="none" strike="noStrike" kern="1200" cap="none" spc="0" normalizeH="0" baseline="0" noProof="0">
                <a:ln>
                  <a:noFill/>
                </a:ln>
                <a:solidFill>
                  <a:srgbClr val="151569"/>
                </a:solidFill>
                <a:effectLst/>
                <a:uLnTx/>
                <a:uFillTx/>
                <a:latin typeface="Tahoma"/>
                <a:ea typeface="+mn-ea"/>
                <a:cs typeface="+mn-cs"/>
              </a:rPr>
              <a:t>Amendment Windows</a:t>
            </a:r>
          </a:p>
        </p:txBody>
      </p:sp>
      <p:sp>
        <p:nvSpPr>
          <p:cNvPr id="19" name="Text Placeholder 30">
            <a:extLst>
              <a:ext uri="{FF2B5EF4-FFF2-40B4-BE49-F238E27FC236}">
                <a16:creationId xmlns:a16="http://schemas.microsoft.com/office/drawing/2014/main" id="{197B3BDE-3BC5-B56C-50A3-003945C08CA3}"/>
              </a:ext>
              <a:ext uri="{C183D7F6-B498-43B3-948B-1728B52AA6E4}">
                <adec:decorative xmlns:adec="http://schemas.microsoft.com/office/drawing/2017/decorative" val="1"/>
              </a:ext>
            </a:extLst>
          </p:cNvPr>
          <p:cNvSpPr txBox="1">
            <a:spLocks/>
          </p:cNvSpPr>
          <p:nvPr/>
        </p:nvSpPr>
        <p:spPr>
          <a:xfrm>
            <a:off x="532247" y="4943511"/>
            <a:ext cx="191140" cy="201776"/>
          </a:xfrm>
          <a:prstGeom prst="rect">
            <a:avLst/>
          </a:prstGeom>
          <a:pattFill prst="dashVert">
            <a:fgClr>
              <a:srgbClr val="72928C"/>
            </a:fgClr>
            <a:bgClr>
              <a:srgbClr val="99DFDD"/>
            </a:bgClr>
          </a:pattFill>
          <a:ln w="15875">
            <a:solidFill>
              <a:srgbClr val="31A19E"/>
            </a:solidFill>
          </a:ln>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000" b="0" i="0" u="none" strike="noStrike" kern="1200" cap="none" spc="0" normalizeH="0" baseline="0" noProof="0">
              <a:ln>
                <a:noFill/>
              </a:ln>
              <a:solidFill>
                <a:srgbClr val="151569"/>
              </a:solidFill>
              <a:effectLst/>
              <a:uLnTx/>
              <a:uFillTx/>
              <a:latin typeface="Tahoma"/>
              <a:ea typeface="+mn-ea"/>
              <a:cs typeface="+mn-cs"/>
            </a:endParaRPr>
          </a:p>
        </p:txBody>
      </p:sp>
      <p:sp>
        <p:nvSpPr>
          <p:cNvPr id="22" name="Text Placeholder 30">
            <a:extLst>
              <a:ext uri="{FF2B5EF4-FFF2-40B4-BE49-F238E27FC236}">
                <a16:creationId xmlns:a16="http://schemas.microsoft.com/office/drawing/2014/main" id="{C1E2F816-2BD6-8B73-36AB-EFAE85C2DE1F}"/>
              </a:ext>
              <a:ext uri="{C183D7F6-B498-43B3-948B-1728B52AA6E4}">
                <adec:decorative xmlns:adec="http://schemas.microsoft.com/office/drawing/2017/decorative" val="1"/>
              </a:ext>
            </a:extLst>
          </p:cNvPr>
          <p:cNvSpPr txBox="1">
            <a:spLocks/>
          </p:cNvSpPr>
          <p:nvPr/>
        </p:nvSpPr>
        <p:spPr>
          <a:xfrm>
            <a:off x="2995064" y="2609160"/>
            <a:ext cx="1165456" cy="263758"/>
          </a:xfrm>
          <a:prstGeom prst="rect">
            <a:avLst/>
          </a:prstGeom>
          <a:pattFill prst="dashVert">
            <a:fgClr>
              <a:srgbClr val="72928C"/>
            </a:fgClr>
            <a:bgClr>
              <a:srgbClr val="99DFDD"/>
            </a:bgClr>
          </a:pattFill>
          <a:ln w="15875">
            <a:noFill/>
          </a:ln>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1" i="0" u="none" strike="noStrike" kern="1200" cap="none" spc="0" normalizeH="0" baseline="0" noProof="0">
                <a:ln>
                  <a:noFill/>
                </a:ln>
                <a:solidFill>
                  <a:srgbClr val="151569"/>
                </a:solidFill>
                <a:effectLst/>
                <a:uLnTx/>
                <a:uFillTx/>
                <a:latin typeface="Tahoma"/>
                <a:ea typeface="+mn-ea"/>
                <a:cs typeface="+mn-cs"/>
              </a:rPr>
              <a:t>Fall 1</a:t>
            </a:r>
          </a:p>
        </p:txBody>
      </p:sp>
      <p:sp>
        <p:nvSpPr>
          <p:cNvPr id="23" name="Text Placeholder 30">
            <a:extLst>
              <a:ext uri="{FF2B5EF4-FFF2-40B4-BE49-F238E27FC236}">
                <a16:creationId xmlns:a16="http://schemas.microsoft.com/office/drawing/2014/main" id="{40602953-7B9C-AA0E-B4D8-E67D081C812D}"/>
              </a:ext>
              <a:ext uri="{C183D7F6-B498-43B3-948B-1728B52AA6E4}">
                <adec:decorative xmlns:adec="http://schemas.microsoft.com/office/drawing/2017/decorative" val="1"/>
              </a:ext>
            </a:extLst>
          </p:cNvPr>
          <p:cNvSpPr txBox="1">
            <a:spLocks/>
          </p:cNvSpPr>
          <p:nvPr/>
        </p:nvSpPr>
        <p:spPr>
          <a:xfrm>
            <a:off x="9853588" y="3934826"/>
            <a:ext cx="460364" cy="271164"/>
          </a:xfrm>
          <a:prstGeom prst="rect">
            <a:avLst/>
          </a:prstGeom>
          <a:pattFill prst="dashVert">
            <a:fgClr>
              <a:srgbClr val="72928C"/>
            </a:fgClr>
            <a:bgClr>
              <a:srgbClr val="99DFDD"/>
            </a:bgClr>
          </a:pattFill>
          <a:ln w="15875">
            <a:noFill/>
          </a:ln>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1" i="0" u="none" strike="noStrike" kern="1200" cap="none" spc="0" normalizeH="0" baseline="0" noProof="0">
                <a:ln>
                  <a:noFill/>
                </a:ln>
                <a:solidFill>
                  <a:srgbClr val="151569"/>
                </a:solidFill>
                <a:effectLst/>
                <a:uLnTx/>
                <a:uFillTx/>
                <a:latin typeface="Tahoma"/>
                <a:ea typeface="+mn-ea"/>
                <a:cs typeface="+mn-cs"/>
              </a:rPr>
              <a:t>EOY 1</a:t>
            </a:r>
          </a:p>
        </p:txBody>
      </p:sp>
      <p:sp>
        <p:nvSpPr>
          <p:cNvPr id="6" name="TextBox 5">
            <a:extLst>
              <a:ext uri="{FF2B5EF4-FFF2-40B4-BE49-F238E27FC236}">
                <a16:creationId xmlns:a16="http://schemas.microsoft.com/office/drawing/2014/main" id="{C245C7EB-EE38-D834-DDE4-9C87ECBE5ED1}"/>
              </a:ext>
            </a:extLst>
          </p:cNvPr>
          <p:cNvSpPr txBox="1"/>
          <p:nvPr/>
        </p:nvSpPr>
        <p:spPr>
          <a:xfrm>
            <a:off x="10602470" y="5487442"/>
            <a:ext cx="1212032"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3DC1BD"/>
              </a:buClr>
              <a:buSzTx/>
              <a:buFontTx/>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ahoma"/>
                <a:ea typeface="+mn-ea"/>
                <a:cs typeface="+mn-cs"/>
              </a:rPr>
              <a:t>August 17, 2026</a:t>
            </a:r>
          </a:p>
        </p:txBody>
      </p:sp>
      <p:grpSp>
        <p:nvGrpSpPr>
          <p:cNvPr id="5" name="Group 4">
            <a:extLst>
              <a:ext uri="{FF2B5EF4-FFF2-40B4-BE49-F238E27FC236}">
                <a16:creationId xmlns:a16="http://schemas.microsoft.com/office/drawing/2014/main" id="{CB92D094-18A0-25E4-9F5D-EED8A7D0A0B0}"/>
              </a:ext>
              <a:ext uri="{C183D7F6-B498-43B3-948B-1728B52AA6E4}">
                <adec:decorative xmlns:adec="http://schemas.microsoft.com/office/drawing/2017/decorative" val="1"/>
              </a:ext>
            </a:extLst>
          </p:cNvPr>
          <p:cNvGrpSpPr/>
          <p:nvPr/>
        </p:nvGrpSpPr>
        <p:grpSpPr>
          <a:xfrm>
            <a:off x="4670333" y="2538934"/>
            <a:ext cx="3983344" cy="391357"/>
            <a:chOff x="4661622" y="2584779"/>
            <a:chExt cx="3992051" cy="383723"/>
          </a:xfrm>
        </p:grpSpPr>
        <p:sp>
          <p:nvSpPr>
            <p:cNvPr id="7" name="Text Placeholder 30">
              <a:extLst>
                <a:ext uri="{FF2B5EF4-FFF2-40B4-BE49-F238E27FC236}">
                  <a16:creationId xmlns:a16="http://schemas.microsoft.com/office/drawing/2014/main" id="{7E0148C9-8367-38E5-CF03-D222AB413B03}"/>
                </a:ext>
              </a:extLst>
            </p:cNvPr>
            <p:cNvSpPr txBox="1">
              <a:spLocks/>
            </p:cNvSpPr>
            <p:nvPr/>
          </p:nvSpPr>
          <p:spPr>
            <a:xfrm>
              <a:off x="4661622" y="2584779"/>
              <a:ext cx="3992051" cy="363875"/>
            </a:xfrm>
            <a:prstGeom prst="rect">
              <a:avLst/>
            </a:prstGeom>
            <a:solidFill>
              <a:schemeClr val="accent6">
                <a:lumMod val="60000"/>
                <a:lumOff val="40000"/>
              </a:schemeClr>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a:ln>
                    <a:noFill/>
                  </a:ln>
                  <a:solidFill>
                    <a:prstClr val="black">
                      <a:lumMod val="75000"/>
                      <a:lumOff val="25000"/>
                    </a:prstClr>
                  </a:solidFill>
                  <a:effectLst/>
                  <a:uLnTx/>
                  <a:uFillTx/>
                  <a:latin typeface="Tahoma"/>
                  <a:ea typeface="+mn-ea"/>
                  <a:cs typeface="+mn-cs"/>
                </a:rPr>
                <a:t>ELPAC Summative Testing </a:t>
              </a:r>
              <a:endParaRPr kumimoji="0" lang="en-US" sz="800" b="1" i="0" u="none" strike="noStrike" kern="1200" cap="none" spc="0" normalizeH="0" baseline="0" noProof="0">
                <a:ln>
                  <a:noFill/>
                </a:ln>
                <a:solidFill>
                  <a:prstClr val="black">
                    <a:lumMod val="75000"/>
                    <a:lumOff val="25000"/>
                  </a:prstClr>
                </a:solidFill>
                <a:effectLst/>
                <a:uLnTx/>
                <a:uFillTx/>
                <a:latin typeface="Tahoma"/>
                <a:ea typeface="+mn-ea"/>
                <a:cs typeface="+mn-cs"/>
              </a:endParaRPr>
            </a:p>
          </p:txBody>
        </p:sp>
        <p:sp>
          <p:nvSpPr>
            <p:cNvPr id="8" name="TextBox 7">
              <a:extLst>
                <a:ext uri="{FF2B5EF4-FFF2-40B4-BE49-F238E27FC236}">
                  <a16:creationId xmlns:a16="http://schemas.microsoft.com/office/drawing/2014/main" id="{08858852-8CEE-07F2-9B23-58B91B7B4EA9}"/>
                </a:ext>
              </a:extLst>
            </p:cNvPr>
            <p:cNvSpPr txBox="1"/>
            <p:nvPr/>
          </p:nvSpPr>
          <p:spPr>
            <a:xfrm>
              <a:off x="6005600" y="2727084"/>
              <a:ext cx="1220202" cy="241418"/>
            </a:xfrm>
            <a:prstGeom prst="rect">
              <a:avLst/>
            </a:prstGeom>
            <a:noFill/>
          </p:spPr>
          <p:txBody>
            <a:bodyPr wrap="square">
              <a:sp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ahoma"/>
                  <a:ea typeface="+mn-ea"/>
                  <a:cs typeface="+mn-cs"/>
                </a:rPr>
                <a:t>2/2 to 5/31/2026</a:t>
              </a:r>
            </a:p>
          </p:txBody>
        </p:sp>
      </p:grpSp>
      <p:grpSp>
        <p:nvGrpSpPr>
          <p:cNvPr id="9" name="Group 8">
            <a:extLst>
              <a:ext uri="{FF2B5EF4-FFF2-40B4-BE49-F238E27FC236}">
                <a16:creationId xmlns:a16="http://schemas.microsoft.com/office/drawing/2014/main" id="{849D61FC-EB95-1628-566F-6ED7717809F5}"/>
              </a:ext>
              <a:ext uri="{C183D7F6-B498-43B3-948B-1728B52AA6E4}">
                <adec:decorative xmlns:adec="http://schemas.microsoft.com/office/drawing/2017/decorative" val="1"/>
              </a:ext>
            </a:extLst>
          </p:cNvPr>
          <p:cNvGrpSpPr/>
          <p:nvPr/>
        </p:nvGrpSpPr>
        <p:grpSpPr>
          <a:xfrm>
            <a:off x="5236185" y="2046218"/>
            <a:ext cx="3408781" cy="389800"/>
            <a:chOff x="4661622" y="2584779"/>
            <a:chExt cx="3992051" cy="389800"/>
          </a:xfrm>
        </p:grpSpPr>
        <p:sp>
          <p:nvSpPr>
            <p:cNvPr id="10" name="Text Placeholder 30">
              <a:extLst>
                <a:ext uri="{FF2B5EF4-FFF2-40B4-BE49-F238E27FC236}">
                  <a16:creationId xmlns:a16="http://schemas.microsoft.com/office/drawing/2014/main" id="{8A5BB308-C0C1-6435-0431-CE26356417FB}"/>
                </a:ext>
              </a:extLst>
            </p:cNvPr>
            <p:cNvSpPr txBox="1">
              <a:spLocks/>
            </p:cNvSpPr>
            <p:nvPr/>
          </p:nvSpPr>
          <p:spPr>
            <a:xfrm>
              <a:off x="4661622" y="2584779"/>
              <a:ext cx="3992051" cy="363875"/>
            </a:xfrm>
            <a:prstGeom prst="rect">
              <a:avLst/>
            </a:prstGeom>
            <a:solidFill>
              <a:schemeClr val="accent6">
                <a:lumMod val="60000"/>
                <a:lumOff val="40000"/>
              </a:schemeClr>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100" b="1" i="0" u="none" strike="noStrike" kern="1200" cap="none" spc="0" normalizeH="0" baseline="0" noProof="0">
                  <a:ln>
                    <a:noFill/>
                  </a:ln>
                  <a:solidFill>
                    <a:prstClr val="black">
                      <a:lumMod val="75000"/>
                      <a:lumOff val="25000"/>
                    </a:prstClr>
                  </a:solidFill>
                  <a:effectLst/>
                  <a:uLnTx/>
                  <a:uFillTx/>
                  <a:latin typeface="Tahoma"/>
                  <a:ea typeface="+mn-ea"/>
                  <a:cs typeface="+mn-cs"/>
                </a:rPr>
                <a:t>CAASPP Testing </a:t>
              </a:r>
              <a:endParaRPr kumimoji="0" lang="en-US" sz="800" b="1" i="0" u="none" strike="noStrike" kern="1200" cap="none" spc="0" normalizeH="0" baseline="0" noProof="0">
                <a:ln>
                  <a:noFill/>
                </a:ln>
                <a:solidFill>
                  <a:prstClr val="black">
                    <a:lumMod val="75000"/>
                    <a:lumOff val="25000"/>
                  </a:prstClr>
                </a:solidFill>
                <a:effectLst/>
                <a:uLnTx/>
                <a:uFillTx/>
                <a:latin typeface="Tahoma"/>
                <a:ea typeface="+mn-ea"/>
                <a:cs typeface="+mn-cs"/>
              </a:endParaRPr>
            </a:p>
          </p:txBody>
        </p:sp>
        <p:sp>
          <p:nvSpPr>
            <p:cNvPr id="11" name="TextBox 10">
              <a:extLst>
                <a:ext uri="{FF2B5EF4-FFF2-40B4-BE49-F238E27FC236}">
                  <a16:creationId xmlns:a16="http://schemas.microsoft.com/office/drawing/2014/main" id="{9843746D-8399-4CCE-39B0-EAEADF2D48DD}"/>
                </a:ext>
              </a:extLst>
            </p:cNvPr>
            <p:cNvSpPr txBox="1"/>
            <p:nvPr/>
          </p:nvSpPr>
          <p:spPr>
            <a:xfrm>
              <a:off x="5852991" y="2728358"/>
              <a:ext cx="1652868"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1000" b="0" i="0" u="none" strike="noStrike" kern="1200" cap="none" spc="0" normalizeH="0" baseline="0" noProof="0">
                  <a:ln>
                    <a:noFill/>
                  </a:ln>
                  <a:solidFill>
                    <a:prstClr val="black">
                      <a:lumMod val="75000"/>
                      <a:lumOff val="25000"/>
                    </a:prstClr>
                  </a:solidFill>
                  <a:effectLst/>
                  <a:uLnTx/>
                  <a:uFillTx/>
                  <a:latin typeface="Tahoma"/>
                  <a:ea typeface="+mn-ea"/>
                  <a:cs typeface="+mn-cs"/>
                </a:rPr>
                <a:t>1/20 to 6/30/2026</a:t>
              </a:r>
            </a:p>
          </p:txBody>
        </p:sp>
      </p:grpSp>
      <p:sp>
        <p:nvSpPr>
          <p:cNvPr id="13" name="Text Placeholder 30">
            <a:extLst>
              <a:ext uri="{FF2B5EF4-FFF2-40B4-BE49-F238E27FC236}">
                <a16:creationId xmlns:a16="http://schemas.microsoft.com/office/drawing/2014/main" id="{87B1DA2F-004E-C167-3FC4-EC5811025369}"/>
              </a:ext>
            </a:extLst>
          </p:cNvPr>
          <p:cNvSpPr txBox="1">
            <a:spLocks/>
          </p:cNvSpPr>
          <p:nvPr/>
        </p:nvSpPr>
        <p:spPr>
          <a:xfrm>
            <a:off x="8749644" y="1431587"/>
            <a:ext cx="1311366" cy="1004431"/>
          </a:xfrm>
          <a:prstGeom prst="rect">
            <a:avLst/>
          </a:prstGeom>
          <a:solidFill>
            <a:srgbClr val="F4ECEF"/>
          </a:solidFill>
        </p:spPr>
        <p:txBody>
          <a:bodyPr vert="horz" lIns="0" tIns="36000" rIns="0" bIns="0" rtlCol="0" anchor="t">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6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600"/>
              </a:spcAft>
              <a:buClr>
                <a:srgbClr val="3DC1BD"/>
              </a:buClr>
              <a:buSzTx/>
              <a:buFont typeface="Arial" panose="020B0604020202020204" pitchFamily="34" charset="0"/>
              <a:buNone/>
              <a:tabLst/>
              <a:defRPr/>
            </a:pPr>
            <a:r>
              <a:rPr kumimoji="0" lang="en-US" sz="1100" b="1" i="0" u="none" strike="noStrike" kern="1200" cap="none" spc="0" normalizeH="0" baseline="0" noProof="0">
                <a:ln>
                  <a:noFill/>
                </a:ln>
                <a:solidFill>
                  <a:prstClr val="black">
                    <a:lumMod val="75000"/>
                    <a:lumOff val="25000"/>
                  </a:prstClr>
                </a:solidFill>
                <a:effectLst/>
                <a:uLnTx/>
                <a:uFillTx/>
                <a:latin typeface="Tahoma"/>
                <a:ea typeface="+mn-ea"/>
                <a:cs typeface="+mn-cs"/>
              </a:rPr>
              <a:t>Initial ELPAC Testing Window opens</a:t>
            </a:r>
          </a:p>
          <a:p>
            <a:pPr marL="0" marR="0" lvl="0" indent="0" algn="ctr" defTabSz="914400" rtl="0" eaLnBrk="1" fontAlgn="auto" latinLnBrk="0" hangingPunct="1">
              <a:lnSpc>
                <a:spcPct val="100000"/>
              </a:lnSpc>
              <a:spcBef>
                <a:spcPts val="0"/>
              </a:spcBef>
              <a:spcAft>
                <a:spcPts val="600"/>
              </a:spcAft>
              <a:buClr>
                <a:srgbClr val="3DC1BD"/>
              </a:buClr>
              <a:buSzTx/>
              <a:buFont typeface="Arial" panose="020B0604020202020204" pitchFamily="34" charset="0"/>
              <a:buNone/>
              <a:tabLst/>
              <a:defRPr/>
            </a:pPr>
            <a:r>
              <a:rPr kumimoji="0" lang="en-US" sz="1100" b="1" i="0" u="none" strike="noStrike" kern="1200" cap="none" spc="0" normalizeH="0" baseline="0" noProof="0">
                <a:ln>
                  <a:noFill/>
                </a:ln>
                <a:solidFill>
                  <a:prstClr val="black">
                    <a:lumMod val="75000"/>
                    <a:lumOff val="25000"/>
                  </a:prstClr>
                </a:solidFill>
                <a:effectLst/>
                <a:uLnTx/>
                <a:uFillTx/>
                <a:latin typeface="Tahoma"/>
                <a:ea typeface="+mn-ea"/>
                <a:cs typeface="+mn-cs"/>
              </a:rPr>
              <a:t>   </a:t>
            </a:r>
            <a:r>
              <a:rPr kumimoji="0" lang="en-US" sz="1100" b="0" i="0" u="none" strike="noStrike" kern="1200" cap="none" spc="0" normalizeH="0" baseline="0" noProof="0">
                <a:ln>
                  <a:noFill/>
                </a:ln>
                <a:solidFill>
                  <a:prstClr val="black">
                    <a:lumMod val="75000"/>
                    <a:lumOff val="25000"/>
                  </a:prstClr>
                </a:solidFill>
                <a:effectLst/>
                <a:uLnTx/>
                <a:uFillTx/>
                <a:latin typeface="Tahoma"/>
                <a:ea typeface="+mn-ea"/>
                <a:cs typeface="+mn-cs"/>
              </a:rPr>
              <a:t>July 1, 2024</a:t>
            </a:r>
            <a:endParaRPr kumimoji="0" lang="en-US" sz="1100" b="0" i="0" u="none" strike="noStrike" kern="1200" cap="none" spc="0" normalizeH="0" baseline="0" noProof="0">
              <a:ln>
                <a:noFill/>
              </a:ln>
              <a:solidFill>
                <a:prstClr val="black">
                  <a:lumMod val="75000"/>
                  <a:lumOff val="25000"/>
                </a:prstClr>
              </a:solidFill>
              <a:effectLst/>
              <a:uLnTx/>
              <a:uFillTx/>
              <a:latin typeface="Tahoma"/>
              <a:ea typeface="+mn-ea"/>
              <a:cs typeface="Arial"/>
            </a:endParaRPr>
          </a:p>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100" b="1" i="0" u="none" strike="noStrike" kern="1200" cap="none" spc="0" normalizeH="0" baseline="0" noProof="0">
              <a:ln>
                <a:noFill/>
              </a:ln>
              <a:solidFill>
                <a:prstClr val="black">
                  <a:lumMod val="75000"/>
                  <a:lumOff val="25000"/>
                </a:prstClr>
              </a:solidFill>
              <a:effectLst/>
              <a:uLnTx/>
              <a:uFillTx/>
              <a:latin typeface="Tahoma"/>
              <a:ea typeface="+mn-ea"/>
              <a:cs typeface="+mn-cs"/>
            </a:endParaRPr>
          </a:p>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100" b="1" i="0" u="none" strike="noStrike" kern="1200" cap="none" spc="0" normalizeH="0" baseline="0" noProof="0">
              <a:ln>
                <a:noFill/>
              </a:ln>
              <a:solidFill>
                <a:prstClr val="black">
                  <a:lumMod val="75000"/>
                  <a:lumOff val="25000"/>
                </a:prstClr>
              </a:solidFill>
              <a:effectLst/>
              <a:uLnTx/>
              <a:uFillTx/>
              <a:latin typeface="Tahoma"/>
              <a:ea typeface="+mn-ea"/>
              <a:cs typeface="+mn-cs"/>
            </a:endParaRPr>
          </a:p>
        </p:txBody>
      </p:sp>
      <p:cxnSp>
        <p:nvCxnSpPr>
          <p:cNvPr id="16" name="Connector: Elbow 15">
            <a:extLst>
              <a:ext uri="{FF2B5EF4-FFF2-40B4-BE49-F238E27FC236}">
                <a16:creationId xmlns:a16="http://schemas.microsoft.com/office/drawing/2014/main" id="{221DDC50-00EE-B98B-BA56-D93F1ED34822}"/>
              </a:ext>
            </a:extLst>
          </p:cNvPr>
          <p:cNvCxnSpPr>
            <a:stCxn id="13" idx="2"/>
          </p:cNvCxnSpPr>
          <p:nvPr/>
        </p:nvCxnSpPr>
        <p:spPr>
          <a:xfrm rot="5400000">
            <a:off x="8995515" y="2531978"/>
            <a:ext cx="505772" cy="31385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B036307E-E876-D2E5-1D25-FBAF9DE8F23A}"/>
              </a:ext>
            </a:extLst>
          </p:cNvPr>
          <p:cNvSpPr/>
          <p:nvPr/>
        </p:nvSpPr>
        <p:spPr>
          <a:xfrm>
            <a:off x="5308516" y="3903177"/>
            <a:ext cx="2071248" cy="651776"/>
          </a:xfrm>
          <a:prstGeom prst="roundRect">
            <a:avLst>
              <a:gd name="adj" fmla="val 8035"/>
            </a:avLst>
          </a:prstGeom>
          <a:noFill/>
          <a:ln w="38100">
            <a:solidFill>
              <a:srgbClr val="FF71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Tahoma"/>
                <a:ea typeface="+mn-ea"/>
                <a:cs typeface="+mn-cs"/>
              </a:rPr>
              <a:t>GAP</a:t>
            </a:r>
          </a:p>
        </p:txBody>
      </p:sp>
      <p:sp>
        <p:nvSpPr>
          <p:cNvPr id="4" name="Slide Number Placeholder 3">
            <a:extLst>
              <a:ext uri="{FF2B5EF4-FFF2-40B4-BE49-F238E27FC236}">
                <a16:creationId xmlns:a16="http://schemas.microsoft.com/office/drawing/2014/main" id="{72B66001-CF56-B944-97A2-BA4942D35742}"/>
              </a:ext>
            </a:extLst>
          </p:cNvPr>
          <p:cNvSpPr>
            <a:spLocks noGrp="1"/>
          </p:cNvSpPr>
          <p:nvPr>
            <p:ph type="sldNum" sz="quarter" idx="11"/>
          </p:nvPr>
        </p:nvSpPr>
        <p:spPr/>
        <p:txBody>
          <a:bodyPr/>
          <a:lstStyle/>
          <a:p>
            <a:fld id="{4B73C415-D670-4716-A5EC-CC4D52CA2BAC}" type="slidenum">
              <a:rPr lang="en-US" noProof="0" smtClean="0"/>
              <a:pPr/>
              <a:t>7</a:t>
            </a:fld>
            <a:endParaRPr lang="en-US" noProof="0"/>
          </a:p>
        </p:txBody>
      </p:sp>
    </p:spTree>
    <p:extLst>
      <p:ext uri="{BB962C8B-B14F-4D97-AF65-F5344CB8AC3E}">
        <p14:creationId xmlns:p14="http://schemas.microsoft.com/office/powerpoint/2010/main" val="30224124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32000" y="8616"/>
            <a:ext cx="11760000" cy="6341300"/>
          </a:xfrm>
          <a:prstGeom prst="rect">
            <a:avLst/>
          </a:prstGeom>
          <a:gradFill>
            <a:gsLst>
              <a:gs pos="70000">
                <a:schemeClr val="tx1">
                  <a:alpha val="42000"/>
                </a:schemeClr>
              </a:gs>
              <a:gs pos="100000">
                <a:schemeClr val="tx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 y="24064"/>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2377000"/>
            <a:ext cx="6893552" cy="2387600"/>
          </a:xfrm>
        </p:spPr>
        <p:txBody>
          <a:bodyPr/>
          <a:lstStyle/>
          <a:p>
            <a:r>
              <a:rPr lang="en-US" sz="4000">
                <a:latin typeface="Arial Black" panose="020B0A04020102020204" pitchFamily="34" charset="0"/>
              </a:rPr>
              <a:t>EOY 1 Certification Process</a:t>
            </a:r>
            <a:endParaRPr lang="en-US"/>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962525"/>
            <a:ext cx="5187750" cy="1219200"/>
          </a:xfrm>
        </p:spPr>
        <p:txBody>
          <a:bodyPr/>
          <a:lstStyle/>
          <a:p>
            <a:pPr>
              <a:spcBef>
                <a:spcPts val="0"/>
              </a:spcBef>
              <a:spcAft>
                <a:spcPts val="0"/>
              </a:spcAft>
            </a:pPr>
            <a:r>
              <a:rPr lang="en-US"/>
              <a:t>CERT and CDD Error Resolution</a:t>
            </a:r>
          </a:p>
          <a:p>
            <a:pPr>
              <a:spcBef>
                <a:spcPts val="0"/>
              </a:spcBef>
              <a:spcAft>
                <a:spcPts val="0"/>
              </a:spcAft>
            </a:pPr>
            <a:r>
              <a:rPr lang="en-US"/>
              <a:t>LEA and SELPA Approval</a:t>
            </a:r>
          </a:p>
        </p:txBody>
      </p:sp>
      <p:sp>
        <p:nvSpPr>
          <p:cNvPr id="6" name="Footer Placeholder 5">
            <a:extLst>
              <a:ext uri="{FF2B5EF4-FFF2-40B4-BE49-F238E27FC236}">
                <a16:creationId xmlns:a16="http://schemas.microsoft.com/office/drawing/2014/main" id="{29BAE83E-7487-AF5E-2030-E45FDB879C1A}"/>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A2BF9877-1BFC-13AB-1714-BF3443F0B95F}"/>
              </a:ext>
            </a:extLst>
          </p:cNvPr>
          <p:cNvSpPr>
            <a:spLocks noGrp="1"/>
          </p:cNvSpPr>
          <p:nvPr>
            <p:ph type="sldNum" sz="quarter" idx="12"/>
          </p:nvPr>
        </p:nvSpPr>
        <p:spPr/>
        <p:txBody>
          <a:bodyPr/>
          <a:lstStyle/>
          <a:p>
            <a:fld id="{4B73C415-D670-4716-A5EC-CC4D52CA2BAC}" type="slidenum">
              <a:rPr lang="en-US" noProof="0" smtClean="0"/>
              <a:pPr/>
              <a:t>70</a:t>
            </a:fld>
            <a:endParaRPr lang="en-US" noProof="0"/>
          </a:p>
        </p:txBody>
      </p:sp>
    </p:spTree>
    <p:extLst>
      <p:ext uri="{BB962C8B-B14F-4D97-AF65-F5344CB8AC3E}">
        <p14:creationId xmlns:p14="http://schemas.microsoft.com/office/powerpoint/2010/main" val="21860705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64925-3943-49F3-8FF2-0413E22C5342}"/>
              </a:ext>
            </a:extLst>
          </p:cNvPr>
          <p:cNvSpPr>
            <a:spLocks noGrp="1"/>
          </p:cNvSpPr>
          <p:nvPr>
            <p:ph type="title"/>
          </p:nvPr>
        </p:nvSpPr>
        <p:spPr/>
        <p:txBody>
          <a:bodyPr/>
          <a:lstStyle/>
          <a:p>
            <a:r>
              <a:rPr lang="en-US"/>
              <a:t>Certification </a:t>
            </a:r>
            <a:r>
              <a:rPr lang="en-US">
                <a:latin typeface="Arial Black" panose="020B0A04020102020204" pitchFamily="34" charset="0"/>
              </a:rPr>
              <a:t>Workflow</a:t>
            </a:r>
          </a:p>
        </p:txBody>
      </p:sp>
      <p:graphicFrame>
        <p:nvGraphicFramePr>
          <p:cNvPr id="5" name="Diagram 4" descr="Graphic of the CALPADS Certification Workflow&#10;1. LEA Submission Process&#10;2. CERT Error Correction&#10;3. Review Reports&#10;4. Approval">
            <a:extLst>
              <a:ext uri="{FF2B5EF4-FFF2-40B4-BE49-F238E27FC236}">
                <a16:creationId xmlns:a16="http://schemas.microsoft.com/office/drawing/2014/main" id="{48BBFE23-AFA8-457D-BC46-DD15C008FCD1}"/>
              </a:ext>
            </a:extLst>
          </p:cNvPr>
          <p:cNvGraphicFramePr/>
          <p:nvPr/>
        </p:nvGraphicFramePr>
        <p:xfrm>
          <a:off x="2878217" y="1383030"/>
          <a:ext cx="6045835" cy="4247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Rounded Corners 14">
            <a:extLst>
              <a:ext uri="{FF2B5EF4-FFF2-40B4-BE49-F238E27FC236}">
                <a16:creationId xmlns:a16="http://schemas.microsoft.com/office/drawing/2014/main" id="{8E67254E-6F76-4D07-8C75-B9D3542B4E6C}"/>
              </a:ext>
            </a:extLst>
          </p:cNvPr>
          <p:cNvSpPr/>
          <p:nvPr/>
        </p:nvSpPr>
        <p:spPr>
          <a:xfrm>
            <a:off x="597060" y="1223010"/>
            <a:ext cx="3188970" cy="2045970"/>
          </a:xfrm>
          <a:prstGeom prst="roundRect">
            <a:avLst>
              <a:gd name="adj" fmla="val 6548"/>
            </a:avLst>
          </a:prstGeom>
          <a:solidFill>
            <a:srgbClr val="FF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lumMod val="75000"/>
                    <a:lumOff val="25000"/>
                  </a:prstClr>
                </a:solidFill>
                <a:effectLst/>
                <a:uLnTx/>
                <a:uFillTx/>
                <a:latin typeface="Tahoma"/>
                <a:ea typeface="+mn-ea"/>
                <a:cs typeface="+mn-cs"/>
              </a:rPr>
              <a:t>Error Correction</a:t>
            </a:r>
            <a:endParaRPr kumimoji="0" lang="en-US" sz="1400" b="1" i="0" u="none" strike="noStrike" kern="1200" cap="none" spc="0" normalizeH="0" baseline="0" noProof="0">
              <a:ln>
                <a:noFill/>
              </a:ln>
              <a:solidFill>
                <a:prstClr val="black">
                  <a:lumMod val="75000"/>
                  <a:lumOff val="25000"/>
                </a:prstClr>
              </a:solidFill>
              <a:effectLst/>
              <a:uLnTx/>
              <a:uFillTx/>
              <a:latin typeface="Tahoma"/>
              <a:ea typeface="+mn-ea"/>
              <a:cs typeface="+mn-cs"/>
            </a:endParaRPr>
          </a:p>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75000"/>
                  <a:lumOff val="25000"/>
                </a:prstClr>
              </a:solidFill>
              <a:effectLst/>
              <a:uLnTx/>
              <a:uFillTx/>
              <a:latin typeface="Tahoma"/>
              <a:ea typeface="+mn-ea"/>
              <a:cs typeface="+mn-cs"/>
            </a:endParaRPr>
          </a:p>
          <a:p>
            <a:pPr marL="285764" marR="0" lvl="0" indent="-285764"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prstClr val="black">
                    <a:lumMod val="75000"/>
                    <a:lumOff val="25000"/>
                  </a:prstClr>
                </a:solidFill>
                <a:effectLst/>
                <a:uLnTx/>
                <a:uFillTx/>
                <a:latin typeface="Tahoma"/>
                <a:ea typeface="+mn-ea"/>
                <a:cs typeface="+mn-cs"/>
              </a:rPr>
              <a:t>Resolve Cert errors and CDDs before reviewing reports.</a:t>
            </a:r>
          </a:p>
          <a:p>
            <a:pPr marL="285764" marR="0" lvl="0" indent="-285764"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prstClr val="black">
                    <a:lumMod val="75000"/>
                    <a:lumOff val="25000"/>
                  </a:prstClr>
                </a:solidFill>
                <a:effectLst/>
                <a:uLnTx/>
                <a:uFillTx/>
                <a:latin typeface="Tahoma"/>
                <a:ea typeface="+mn-ea"/>
                <a:cs typeface="+mn-cs"/>
              </a:rPr>
              <a:t>Refer to the downloadable CALPADS Error List on suggested resolutions</a:t>
            </a:r>
          </a:p>
        </p:txBody>
      </p:sp>
      <p:sp>
        <p:nvSpPr>
          <p:cNvPr id="16" name="Rectangle: Rounded Corners 15">
            <a:extLst>
              <a:ext uri="{FF2B5EF4-FFF2-40B4-BE49-F238E27FC236}">
                <a16:creationId xmlns:a16="http://schemas.microsoft.com/office/drawing/2014/main" id="{EB978AAC-9B7A-4BCE-8EF8-EAAE0F2B79C2}"/>
              </a:ext>
            </a:extLst>
          </p:cNvPr>
          <p:cNvSpPr/>
          <p:nvPr/>
        </p:nvSpPr>
        <p:spPr>
          <a:xfrm>
            <a:off x="8016240" y="1223010"/>
            <a:ext cx="3578700" cy="2045970"/>
          </a:xfrm>
          <a:prstGeom prst="roundRect">
            <a:avLst>
              <a:gd name="adj" fmla="val 6548"/>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lumMod val="75000"/>
                    <a:lumOff val="25000"/>
                  </a:prstClr>
                </a:solidFill>
                <a:effectLst/>
                <a:uLnTx/>
                <a:uFillTx/>
                <a:latin typeface="Tahoma"/>
                <a:ea typeface="+mn-ea"/>
                <a:cs typeface="+mn-cs"/>
              </a:rPr>
              <a:t>Report Review</a:t>
            </a:r>
            <a:endParaRPr kumimoji="0" lang="en-US" sz="1200" b="1" i="0" u="none" strike="noStrike" kern="1200" cap="none" spc="0" normalizeH="0" baseline="0" noProof="0">
              <a:ln>
                <a:noFill/>
              </a:ln>
              <a:solidFill>
                <a:prstClr val="black">
                  <a:lumMod val="75000"/>
                  <a:lumOff val="25000"/>
                </a:prstClr>
              </a:solidFill>
              <a:effectLst/>
              <a:uLnTx/>
              <a:uFillTx/>
              <a:latin typeface="Tahoma"/>
              <a:ea typeface="+mn-ea"/>
              <a:cs typeface="+mn-cs"/>
            </a:endParaRPr>
          </a:p>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lumMod val="75000"/>
                  <a:lumOff val="25000"/>
                </a:prstClr>
              </a:solidFill>
              <a:effectLst/>
              <a:uLnTx/>
              <a:uFillTx/>
              <a:latin typeface="Tahoma"/>
              <a:ea typeface="+mn-ea"/>
              <a:cs typeface="+mn-cs"/>
            </a:endParaRPr>
          </a:p>
          <a:p>
            <a:pPr marL="285764" marR="0" lvl="0" indent="-285764"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prstClr val="black">
                    <a:lumMod val="75000"/>
                    <a:lumOff val="25000"/>
                  </a:prstClr>
                </a:solidFill>
                <a:effectLst/>
                <a:uLnTx/>
                <a:uFillTx/>
                <a:latin typeface="Tahoma"/>
                <a:ea typeface="+mn-ea"/>
                <a:cs typeface="+mn-cs"/>
              </a:rPr>
              <a:t>Generate reports and disseminate to appropriate staff responsible for the data.</a:t>
            </a:r>
          </a:p>
          <a:p>
            <a:pPr marL="285764" marR="0" lvl="0" indent="-285764"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prstClr val="black">
                    <a:lumMod val="75000"/>
                    <a:lumOff val="25000"/>
                  </a:prstClr>
                </a:solidFill>
                <a:effectLst/>
                <a:uLnTx/>
                <a:uFillTx/>
                <a:latin typeface="Tahoma"/>
                <a:ea typeface="+mn-ea"/>
                <a:cs typeface="+mn-cs"/>
              </a:rPr>
              <a:t>Utilize report mapping guide to check for data inclusion and column count source</a:t>
            </a:r>
          </a:p>
          <a:p>
            <a:pPr marL="285764" marR="0" lvl="0" indent="-285764"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black">
                  <a:lumMod val="75000"/>
                  <a:lumOff val="25000"/>
                </a:prstClr>
              </a:solidFill>
              <a:effectLst/>
              <a:uLnTx/>
              <a:uFillTx/>
              <a:latin typeface="Tahoma"/>
              <a:ea typeface="+mn-ea"/>
              <a:cs typeface="+mn-cs"/>
            </a:endParaRPr>
          </a:p>
        </p:txBody>
      </p:sp>
      <p:sp>
        <p:nvSpPr>
          <p:cNvPr id="17" name="Rectangle: Rounded Corners 16">
            <a:extLst>
              <a:ext uri="{FF2B5EF4-FFF2-40B4-BE49-F238E27FC236}">
                <a16:creationId xmlns:a16="http://schemas.microsoft.com/office/drawing/2014/main" id="{B2009138-ED29-4DE0-BC25-428B39269192}"/>
              </a:ext>
            </a:extLst>
          </p:cNvPr>
          <p:cNvSpPr/>
          <p:nvPr/>
        </p:nvSpPr>
        <p:spPr>
          <a:xfrm>
            <a:off x="8016240" y="3506735"/>
            <a:ext cx="3578699" cy="2323615"/>
          </a:xfrm>
          <a:prstGeom prst="roundRect">
            <a:avLst>
              <a:gd name="adj" fmla="val 6548"/>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lumMod val="75000"/>
                    <a:lumOff val="25000"/>
                  </a:prstClr>
                </a:solidFill>
                <a:effectLst/>
                <a:uLnTx/>
                <a:uFillTx/>
                <a:latin typeface="Tahoma"/>
                <a:ea typeface="+mn-ea"/>
                <a:cs typeface="+mn-cs"/>
              </a:rPr>
              <a:t>LEA &amp; SELPA Approvals</a:t>
            </a:r>
          </a:p>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lumMod val="75000"/>
                  <a:lumOff val="25000"/>
                </a:prstClr>
              </a:solidFill>
              <a:effectLst/>
              <a:uLnTx/>
              <a:uFillTx/>
              <a:latin typeface="Tahoma"/>
              <a:ea typeface="+mn-ea"/>
              <a:cs typeface="+mn-cs"/>
            </a:endParaRPr>
          </a:p>
          <a:p>
            <a:pPr marL="285764" marR="0" lvl="0" indent="-285764"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prstClr val="black">
                    <a:lumMod val="75000"/>
                    <a:lumOff val="25000"/>
                  </a:prstClr>
                </a:solidFill>
                <a:effectLst/>
                <a:uLnTx/>
                <a:uFillTx/>
                <a:latin typeface="Tahoma"/>
                <a:ea typeface="+mn-ea"/>
                <a:cs typeface="+mn-cs"/>
              </a:rPr>
              <a:t>Generate reports and disseminate to appropriate staff responsible for the data.</a:t>
            </a:r>
          </a:p>
          <a:p>
            <a:pPr marL="285764" marR="0" lvl="0" indent="-285764"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prstClr val="black">
                    <a:lumMod val="75000"/>
                    <a:lumOff val="25000"/>
                  </a:prstClr>
                </a:solidFill>
                <a:effectLst/>
                <a:uLnTx/>
                <a:uFillTx/>
                <a:latin typeface="Tahoma"/>
                <a:ea typeface="+mn-ea"/>
                <a:cs typeface="+mn-cs"/>
              </a:rPr>
              <a:t>Review all aggregate reports to activate checkbox</a:t>
            </a:r>
          </a:p>
          <a:p>
            <a:pPr marL="285764" marR="0" lvl="0" indent="-285764"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prstClr val="black">
                    <a:lumMod val="75000"/>
                    <a:lumOff val="25000"/>
                  </a:prstClr>
                </a:solidFill>
                <a:effectLst/>
                <a:uLnTx/>
                <a:uFillTx/>
                <a:latin typeface="Tahoma"/>
                <a:ea typeface="+mn-ea"/>
                <a:cs typeface="+mn-cs"/>
              </a:rPr>
              <a:t>Check box to activate approval button</a:t>
            </a:r>
          </a:p>
          <a:p>
            <a:pPr marL="285764" marR="0" lvl="0" indent="-285764"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prstClr val="black">
                    <a:lumMod val="75000"/>
                    <a:lumOff val="25000"/>
                  </a:prstClr>
                </a:solidFill>
                <a:effectLst/>
                <a:uLnTx/>
                <a:uFillTx/>
                <a:latin typeface="Tahoma"/>
                <a:ea typeface="+mn-ea"/>
                <a:cs typeface="+mn-cs"/>
              </a:rPr>
              <a:t>Click on LEA Approve to signal SELPA your data is ready for their approval</a:t>
            </a:r>
          </a:p>
        </p:txBody>
      </p:sp>
      <p:sp>
        <p:nvSpPr>
          <p:cNvPr id="18" name="Rectangle: Rounded Corners 17">
            <a:extLst>
              <a:ext uri="{FF2B5EF4-FFF2-40B4-BE49-F238E27FC236}">
                <a16:creationId xmlns:a16="http://schemas.microsoft.com/office/drawing/2014/main" id="{D757CD64-B850-456F-9F60-C223B23CD642}"/>
              </a:ext>
            </a:extLst>
          </p:cNvPr>
          <p:cNvSpPr/>
          <p:nvPr/>
        </p:nvSpPr>
        <p:spPr>
          <a:xfrm>
            <a:off x="597060" y="3506736"/>
            <a:ext cx="3188970" cy="2045970"/>
          </a:xfrm>
          <a:prstGeom prst="roundRect">
            <a:avLst>
              <a:gd name="adj" fmla="val 654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lumMod val="75000"/>
                    <a:lumOff val="25000"/>
                  </a:prstClr>
                </a:solidFill>
                <a:effectLst/>
                <a:uLnTx/>
                <a:uFillTx/>
                <a:latin typeface="Tahoma"/>
                <a:ea typeface="+mn-ea"/>
                <a:cs typeface="+mn-cs"/>
              </a:rPr>
              <a:t>Submit files</a:t>
            </a:r>
            <a:endParaRPr kumimoji="0" lang="en-US" sz="1200" b="1" i="0" u="none" strike="noStrike" kern="1200" cap="none" spc="0" normalizeH="0" baseline="0" noProof="0">
              <a:ln>
                <a:noFill/>
              </a:ln>
              <a:solidFill>
                <a:prstClr val="black">
                  <a:lumMod val="75000"/>
                  <a:lumOff val="25000"/>
                </a:prstClr>
              </a:solidFill>
              <a:effectLst/>
              <a:uLnTx/>
              <a:uFillTx/>
              <a:latin typeface="Tahoma"/>
              <a:ea typeface="+mn-ea"/>
              <a:cs typeface="+mn-cs"/>
            </a:endParaRPr>
          </a:p>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endParaRPr>
          </a:p>
          <a:p>
            <a:pPr marL="285764" marR="0" lvl="0" indent="-285764"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prstClr val="black">
                    <a:lumMod val="75000"/>
                    <a:lumOff val="25000"/>
                  </a:prstClr>
                </a:solidFill>
                <a:effectLst/>
                <a:uLnTx/>
                <a:uFillTx/>
                <a:latin typeface="Tahoma"/>
                <a:ea typeface="+mn-ea"/>
                <a:cs typeface="+mn-cs"/>
              </a:rPr>
              <a:t>All files are submitted from your SIS</a:t>
            </a:r>
          </a:p>
          <a:p>
            <a:pPr marL="285764" marR="0" lvl="0" indent="-285764"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a:ln>
                  <a:noFill/>
                </a:ln>
                <a:solidFill>
                  <a:prstClr val="black">
                    <a:lumMod val="75000"/>
                    <a:lumOff val="25000"/>
                  </a:prstClr>
                </a:solidFill>
                <a:effectLst/>
                <a:uLnTx/>
                <a:uFillTx/>
                <a:latin typeface="Tahoma"/>
                <a:ea typeface="+mn-ea"/>
                <a:cs typeface="+mn-cs"/>
              </a:rPr>
              <a:t>Any corrections should be done in the SIS system and resubmitted to CALPADS.</a:t>
            </a:r>
          </a:p>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Tahoma"/>
              <a:ea typeface="+mn-ea"/>
              <a:cs typeface="+mn-cs"/>
            </a:endParaRPr>
          </a:p>
        </p:txBody>
      </p:sp>
      <p:pic>
        <p:nvPicPr>
          <p:cNvPr id="9" name="Graphic 8" descr="Badge with solid fill">
            <a:extLst>
              <a:ext uri="{FF2B5EF4-FFF2-40B4-BE49-F238E27FC236}">
                <a16:creationId xmlns:a16="http://schemas.microsoft.com/office/drawing/2014/main" id="{9566049A-D739-4995-8972-CFFB74FCC3C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91720" y="1507623"/>
            <a:ext cx="685800" cy="685800"/>
          </a:xfrm>
          <a:prstGeom prst="rect">
            <a:avLst/>
          </a:prstGeom>
        </p:spPr>
      </p:pic>
      <p:pic>
        <p:nvPicPr>
          <p:cNvPr id="7" name="Graphic 6" descr="Badge 1 with solid fill">
            <a:extLst>
              <a:ext uri="{FF2B5EF4-FFF2-40B4-BE49-F238E27FC236}">
                <a16:creationId xmlns:a16="http://schemas.microsoft.com/office/drawing/2014/main" id="{7CD302E0-3201-4B80-ADB1-BD8B491640A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591720" y="4529720"/>
            <a:ext cx="685800" cy="685800"/>
          </a:xfrm>
          <a:prstGeom prst="rect">
            <a:avLst/>
          </a:prstGeom>
        </p:spPr>
      </p:pic>
      <p:pic>
        <p:nvPicPr>
          <p:cNvPr id="13" name="Graphic 12" descr="Badge 4 with solid fill">
            <a:extLst>
              <a:ext uri="{FF2B5EF4-FFF2-40B4-BE49-F238E27FC236}">
                <a16:creationId xmlns:a16="http://schemas.microsoft.com/office/drawing/2014/main" id="{D9CEBEE9-008E-47F0-8E2F-F8E7D2E4E8F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24750" y="4529720"/>
            <a:ext cx="685800" cy="685800"/>
          </a:xfrm>
          <a:prstGeom prst="rect">
            <a:avLst/>
          </a:prstGeom>
        </p:spPr>
      </p:pic>
      <p:pic>
        <p:nvPicPr>
          <p:cNvPr id="11" name="Graphic 10" descr="Badge 3 with solid fill">
            <a:extLst>
              <a:ext uri="{FF2B5EF4-FFF2-40B4-BE49-F238E27FC236}">
                <a16:creationId xmlns:a16="http://schemas.microsoft.com/office/drawing/2014/main" id="{1ACCC560-93CB-4ADD-9F36-7DDDBADE991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524750" y="1507623"/>
            <a:ext cx="685800" cy="685800"/>
          </a:xfrm>
          <a:prstGeom prst="rect">
            <a:avLst/>
          </a:prstGeom>
        </p:spPr>
      </p:pic>
      <p:sp>
        <p:nvSpPr>
          <p:cNvPr id="3" name="Footer Placeholder 2">
            <a:extLst>
              <a:ext uri="{FF2B5EF4-FFF2-40B4-BE49-F238E27FC236}">
                <a16:creationId xmlns:a16="http://schemas.microsoft.com/office/drawing/2014/main" id="{7B4A8EF8-4344-B36D-306E-AE5230FDD73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sp>
        <p:nvSpPr>
          <p:cNvPr id="4" name="Slide Number Placeholder 3">
            <a:extLst>
              <a:ext uri="{FF2B5EF4-FFF2-40B4-BE49-F238E27FC236}">
                <a16:creationId xmlns:a16="http://schemas.microsoft.com/office/drawing/2014/main" id="{D41FC4A5-DB13-562D-1AFE-8242CB3E81C9}"/>
              </a:ext>
            </a:extLst>
          </p:cNvPr>
          <p:cNvSpPr>
            <a:spLocks noGrp="1"/>
          </p:cNvSpPr>
          <p:nvPr>
            <p:ph type="sldNum" sz="quarter" idx="11"/>
          </p:nvPr>
        </p:nvSpPr>
        <p:spPr/>
        <p:txBody>
          <a:bodyPr/>
          <a:lstStyle/>
          <a:p>
            <a:fld id="{4B73C415-D670-4716-A5EC-CC4D52CA2BAC}" type="slidenum">
              <a:rPr lang="en-US" noProof="0" smtClean="0"/>
              <a:pPr/>
              <a:t>71</a:t>
            </a:fld>
            <a:endParaRPr lang="en-US" noProof="0"/>
          </a:p>
        </p:txBody>
      </p:sp>
    </p:spTree>
    <p:extLst>
      <p:ext uri="{BB962C8B-B14F-4D97-AF65-F5344CB8AC3E}">
        <p14:creationId xmlns:p14="http://schemas.microsoft.com/office/powerpoint/2010/main" val="27457973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3C937-CA9C-E051-2AAB-C67822F8A6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A88125-B388-8FCD-528D-F213AD05022D}"/>
              </a:ext>
            </a:extLst>
          </p:cNvPr>
          <p:cNvSpPr>
            <a:spLocks noGrp="1"/>
          </p:cNvSpPr>
          <p:nvPr>
            <p:ph type="title"/>
          </p:nvPr>
        </p:nvSpPr>
        <p:spPr>
          <a:xfrm>
            <a:off x="426000" y="312004"/>
            <a:ext cx="11340000" cy="432000"/>
          </a:xfrm>
        </p:spPr>
        <p:txBody>
          <a:bodyPr/>
          <a:lstStyle/>
          <a:p>
            <a:r>
              <a:rPr lang="en-US"/>
              <a:t>2025-26 EOY Data Discrepancies Now Visible</a:t>
            </a:r>
          </a:p>
        </p:txBody>
      </p:sp>
      <p:sp>
        <p:nvSpPr>
          <p:cNvPr id="5" name="Footer Placeholder 3">
            <a:extLst>
              <a:ext uri="{FF2B5EF4-FFF2-40B4-BE49-F238E27FC236}">
                <a16:creationId xmlns:a16="http://schemas.microsoft.com/office/drawing/2014/main" id="{9C9322C8-21BB-8AA3-508A-FB34E1B2EE0D}"/>
              </a:ext>
            </a:extLst>
          </p:cNvPr>
          <p:cNvSpPr>
            <a:spLocks noGrp="1"/>
          </p:cNvSpPr>
          <p:nvPr>
            <p:ph type="ftr" sz="quarter" idx="10"/>
          </p:nvPr>
        </p:nvSpPr>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sp>
        <p:nvSpPr>
          <p:cNvPr id="3" name="Content Placeholder 2">
            <a:extLst>
              <a:ext uri="{FF2B5EF4-FFF2-40B4-BE49-F238E27FC236}">
                <a16:creationId xmlns:a16="http://schemas.microsoft.com/office/drawing/2014/main" id="{B1B77680-0A8A-1462-2C07-361293DC1182}"/>
              </a:ext>
            </a:extLst>
          </p:cNvPr>
          <p:cNvSpPr>
            <a:spLocks noGrp="1"/>
          </p:cNvSpPr>
          <p:nvPr>
            <p:ph type="body" sz="quarter" idx="32"/>
          </p:nvPr>
        </p:nvSpPr>
        <p:spPr>
          <a:xfrm>
            <a:off x="645360" y="1779530"/>
            <a:ext cx="2334260" cy="2946780"/>
          </a:xfrm>
        </p:spPr>
        <p:txBody>
          <a:bodyPr vert="horz" lIns="0" tIns="0" rIns="0" bIns="0" rtlCol="0" anchor="t">
            <a:noAutofit/>
          </a:bodyPr>
          <a:lstStyle/>
          <a:p>
            <a:pPr marL="0" indent="0">
              <a:buNone/>
            </a:pPr>
            <a:r>
              <a:rPr lang="en-US" sz="2400"/>
              <a:t>LEAs may now view their EOY 2025-26 Data Discrepancies (DDs) in the DD screen</a:t>
            </a:r>
          </a:p>
          <a:p>
            <a:endParaRPr lang="en-US">
              <a:ea typeface="Tahoma"/>
              <a:cs typeface="Tahoma"/>
            </a:endParaRPr>
          </a:p>
        </p:txBody>
      </p:sp>
      <p:pic>
        <p:nvPicPr>
          <p:cNvPr id="8" name="Picture 7">
            <a:extLst>
              <a:ext uri="{FF2B5EF4-FFF2-40B4-BE49-F238E27FC236}">
                <a16:creationId xmlns:a16="http://schemas.microsoft.com/office/drawing/2014/main" id="{7EFDE6F9-7530-C9A1-FEB7-9BB8E238E3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337560" y="1027687"/>
            <a:ext cx="7985760" cy="5006349"/>
          </a:xfrm>
          <a:prstGeom prst="rect">
            <a:avLst/>
          </a:prstGeom>
          <a:effectLst>
            <a:outerShdw blurRad="63500" algn="ctr" rotWithShape="0">
              <a:prstClr val="black">
                <a:alpha val="20000"/>
              </a:prstClr>
            </a:outerShdw>
          </a:effectLst>
        </p:spPr>
      </p:pic>
      <p:sp>
        <p:nvSpPr>
          <p:cNvPr id="4" name="Slide Number Placeholder 3">
            <a:extLst>
              <a:ext uri="{FF2B5EF4-FFF2-40B4-BE49-F238E27FC236}">
                <a16:creationId xmlns:a16="http://schemas.microsoft.com/office/drawing/2014/main" id="{F0D406B5-3B3D-A058-3FF5-CFCF1695DA62}"/>
              </a:ext>
            </a:extLst>
          </p:cNvPr>
          <p:cNvSpPr>
            <a:spLocks noGrp="1"/>
          </p:cNvSpPr>
          <p:nvPr>
            <p:ph type="sldNum" sz="quarter" idx="11"/>
          </p:nvPr>
        </p:nvSpPr>
        <p:spPr/>
        <p:txBody>
          <a:bodyPr/>
          <a:lstStyle/>
          <a:p>
            <a:fld id="{4B73C415-D670-4716-A5EC-CC4D52CA2BAC}" type="slidenum">
              <a:rPr lang="en-US" noProof="0" smtClean="0"/>
              <a:pPr/>
              <a:t>72</a:t>
            </a:fld>
            <a:endParaRPr lang="en-US" noProof="0"/>
          </a:p>
        </p:txBody>
      </p:sp>
    </p:spTree>
    <p:extLst>
      <p:ext uri="{BB962C8B-B14F-4D97-AF65-F5344CB8AC3E}">
        <p14:creationId xmlns:p14="http://schemas.microsoft.com/office/powerpoint/2010/main" val="16616273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7B0736-5DAD-AE64-753F-5F0337327DC6}"/>
              </a:ext>
            </a:extLst>
          </p:cNvPr>
          <p:cNvSpPr>
            <a:spLocks noGrp="1"/>
          </p:cNvSpPr>
          <p:nvPr>
            <p:ph type="title"/>
          </p:nvPr>
        </p:nvSpPr>
        <p:spPr/>
        <p:txBody>
          <a:bodyPr/>
          <a:lstStyle/>
          <a:p>
            <a:pPr algn="l"/>
            <a:r>
              <a:rPr lang="en-US"/>
              <a:t>Program Certification Errors</a:t>
            </a:r>
          </a:p>
        </p:txBody>
      </p:sp>
      <p:graphicFrame>
        <p:nvGraphicFramePr>
          <p:cNvPr id="6" name="Table 5">
            <a:extLst>
              <a:ext uri="{FF2B5EF4-FFF2-40B4-BE49-F238E27FC236}">
                <a16:creationId xmlns:a16="http://schemas.microsoft.com/office/drawing/2014/main" id="{5654F4AE-FD08-FD8C-EB26-FECA50418B81}"/>
              </a:ext>
            </a:extLst>
          </p:cNvPr>
          <p:cNvGraphicFramePr>
            <a:graphicFrameLocks noGrp="1"/>
          </p:cNvGraphicFramePr>
          <p:nvPr/>
        </p:nvGraphicFramePr>
        <p:xfrm>
          <a:off x="792481" y="1112362"/>
          <a:ext cx="10556239" cy="4960733"/>
        </p:xfrm>
        <a:graphic>
          <a:graphicData uri="http://schemas.openxmlformats.org/drawingml/2006/table">
            <a:tbl>
              <a:tblPr firstRow="1" bandRow="1">
                <a:tableStyleId>{1FECB4D8-DB02-4DC6-A0A2-4F2EBAE1DC90}</a:tableStyleId>
              </a:tblPr>
              <a:tblGrid>
                <a:gridCol w="2058408">
                  <a:extLst>
                    <a:ext uri="{9D8B030D-6E8A-4147-A177-3AD203B41FA5}">
                      <a16:colId xmlns:a16="http://schemas.microsoft.com/office/drawing/2014/main" val="2747889619"/>
                    </a:ext>
                  </a:extLst>
                </a:gridCol>
                <a:gridCol w="4608294">
                  <a:extLst>
                    <a:ext uri="{9D8B030D-6E8A-4147-A177-3AD203B41FA5}">
                      <a16:colId xmlns:a16="http://schemas.microsoft.com/office/drawing/2014/main" val="2152479650"/>
                    </a:ext>
                  </a:extLst>
                </a:gridCol>
                <a:gridCol w="1672107">
                  <a:extLst>
                    <a:ext uri="{9D8B030D-6E8A-4147-A177-3AD203B41FA5}">
                      <a16:colId xmlns:a16="http://schemas.microsoft.com/office/drawing/2014/main" val="41059367"/>
                    </a:ext>
                  </a:extLst>
                </a:gridCol>
                <a:gridCol w="2217430">
                  <a:extLst>
                    <a:ext uri="{9D8B030D-6E8A-4147-A177-3AD203B41FA5}">
                      <a16:colId xmlns:a16="http://schemas.microsoft.com/office/drawing/2014/main" val="2204862660"/>
                    </a:ext>
                  </a:extLst>
                </a:gridCol>
              </a:tblGrid>
              <a:tr h="315088">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algn="ctr" fontAlgn="t"/>
                      <a:r>
                        <a:rPr lang="en-US" sz="1400" u="none" strike="noStrike">
                          <a:effectLst/>
                        </a:rPr>
                        <a:t>Error #</a:t>
                      </a:r>
                      <a:endParaRPr lang="en-US" sz="1400" b="1" i="0" u="none" strike="noStrike">
                        <a:solidFill>
                          <a:srgbClr val="FFFFFF"/>
                        </a:solidFill>
                        <a:effectLst/>
                        <a:latin typeface="Arial" panose="020B0604020202020204" pitchFamily="34" charset="0"/>
                      </a:endParaRPr>
                    </a:p>
                  </a:txBody>
                  <a:tcPr marL="924" marR="924" marT="924" marB="0" anchor="ctr"/>
                </a:tc>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algn="ctr" fontAlgn="t"/>
                      <a:r>
                        <a:rPr lang="en-US" sz="1400" u="none" strike="noStrike">
                          <a:effectLst/>
                        </a:rPr>
                        <a:t>Error Name</a:t>
                      </a:r>
                      <a:endParaRPr lang="en-US" sz="1400" b="1" i="0" u="none" strike="noStrike">
                        <a:solidFill>
                          <a:srgbClr val="FFFFFF"/>
                        </a:solidFill>
                        <a:effectLst/>
                        <a:latin typeface="Arial" panose="020B0604020202020204" pitchFamily="34" charset="0"/>
                      </a:endParaRPr>
                    </a:p>
                  </a:txBody>
                  <a:tcPr marL="924" marR="924" marT="924" marB="0" anchor="ctr"/>
                </a:tc>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algn="ctr" fontAlgn="t"/>
                      <a:r>
                        <a:rPr lang="en-US" sz="1400" u="none" strike="noStrike">
                          <a:effectLst/>
                        </a:rPr>
                        <a:t>Severity</a:t>
                      </a:r>
                      <a:endParaRPr lang="en-US" sz="1400" b="1" i="0" u="none" strike="noStrike">
                        <a:solidFill>
                          <a:srgbClr val="FFFFFF"/>
                        </a:solidFill>
                        <a:effectLst/>
                        <a:latin typeface="Arial" panose="020B0604020202020204" pitchFamily="34" charset="0"/>
                      </a:endParaRPr>
                    </a:p>
                  </a:txBody>
                  <a:tcPr marL="924" marR="924" marT="924" marB="0" anchor="ctr"/>
                </a:tc>
                <a:tc>
                  <a:txBody>
                    <a:bodyPr/>
                    <a:lstStyle>
                      <a:lvl1pPr marL="0" algn="l" defTabSz="914400" rtl="0" eaLnBrk="1" latinLnBrk="0" hangingPunct="1">
                        <a:defRPr sz="1800" b="1" kern="1200">
                          <a:solidFill>
                            <a:schemeClr val="lt1"/>
                          </a:solidFill>
                          <a:latin typeface="Tahoma"/>
                        </a:defRPr>
                      </a:lvl1pPr>
                      <a:lvl2pPr marL="457200" algn="l" defTabSz="914400" rtl="0" eaLnBrk="1" latinLnBrk="0" hangingPunct="1">
                        <a:defRPr sz="1800" b="1" kern="1200">
                          <a:solidFill>
                            <a:schemeClr val="lt1"/>
                          </a:solidFill>
                          <a:latin typeface="Tahoma"/>
                        </a:defRPr>
                      </a:lvl2pPr>
                      <a:lvl3pPr marL="914400" algn="l" defTabSz="914400" rtl="0" eaLnBrk="1" latinLnBrk="0" hangingPunct="1">
                        <a:defRPr sz="1800" b="1" kern="1200">
                          <a:solidFill>
                            <a:schemeClr val="lt1"/>
                          </a:solidFill>
                          <a:latin typeface="Tahoma"/>
                        </a:defRPr>
                      </a:lvl3pPr>
                      <a:lvl4pPr marL="1371600" algn="l" defTabSz="914400" rtl="0" eaLnBrk="1" latinLnBrk="0" hangingPunct="1">
                        <a:defRPr sz="1800" b="1" kern="1200">
                          <a:solidFill>
                            <a:schemeClr val="lt1"/>
                          </a:solidFill>
                          <a:latin typeface="Tahoma"/>
                        </a:defRPr>
                      </a:lvl4pPr>
                      <a:lvl5pPr marL="1828800" algn="l" defTabSz="914400" rtl="0" eaLnBrk="1" latinLnBrk="0" hangingPunct="1">
                        <a:defRPr sz="1800" b="1" kern="1200">
                          <a:solidFill>
                            <a:schemeClr val="lt1"/>
                          </a:solidFill>
                          <a:latin typeface="Tahoma"/>
                        </a:defRPr>
                      </a:lvl5pPr>
                      <a:lvl6pPr marL="2286000" algn="l" defTabSz="914400" rtl="0" eaLnBrk="1" latinLnBrk="0" hangingPunct="1">
                        <a:defRPr sz="1800" b="1" kern="1200">
                          <a:solidFill>
                            <a:schemeClr val="lt1"/>
                          </a:solidFill>
                          <a:latin typeface="Tahoma"/>
                        </a:defRPr>
                      </a:lvl6pPr>
                      <a:lvl7pPr marL="2743200" algn="l" defTabSz="914400" rtl="0" eaLnBrk="1" latinLnBrk="0" hangingPunct="1">
                        <a:defRPr sz="1800" b="1" kern="1200">
                          <a:solidFill>
                            <a:schemeClr val="lt1"/>
                          </a:solidFill>
                          <a:latin typeface="Tahoma"/>
                        </a:defRPr>
                      </a:lvl7pPr>
                      <a:lvl8pPr marL="3200400" algn="l" defTabSz="914400" rtl="0" eaLnBrk="1" latinLnBrk="0" hangingPunct="1">
                        <a:defRPr sz="1800" b="1" kern="1200">
                          <a:solidFill>
                            <a:schemeClr val="lt1"/>
                          </a:solidFill>
                          <a:latin typeface="Tahoma"/>
                        </a:defRPr>
                      </a:lvl8pPr>
                      <a:lvl9pPr marL="3657600" algn="l" defTabSz="914400" rtl="0" eaLnBrk="1" latinLnBrk="0" hangingPunct="1">
                        <a:defRPr sz="1800" b="1" kern="1200">
                          <a:solidFill>
                            <a:schemeClr val="lt1"/>
                          </a:solidFill>
                          <a:latin typeface="Tahoma"/>
                        </a:defRPr>
                      </a:lvl9pPr>
                    </a:lstStyle>
                    <a:p>
                      <a:pPr algn="ctr" fontAlgn="t"/>
                      <a:r>
                        <a:rPr lang="en-US" sz="1400" u="none" strike="noStrike">
                          <a:effectLst/>
                        </a:rPr>
                        <a:t>Error Type</a:t>
                      </a:r>
                      <a:endParaRPr lang="en-US" sz="1400" b="1" i="0" u="none" strike="noStrike">
                        <a:solidFill>
                          <a:srgbClr val="FFFFFF"/>
                        </a:solidFill>
                        <a:effectLst/>
                        <a:latin typeface="Arial" panose="020B0604020202020204" pitchFamily="34" charset="0"/>
                      </a:endParaRPr>
                    </a:p>
                  </a:txBody>
                  <a:tcPr marL="924" marR="924" marT="924" marB="0" anchor="ctr"/>
                </a:tc>
                <a:extLst>
                  <a:ext uri="{0D108BD9-81ED-4DB2-BD59-A6C34878D82A}">
                    <a16:rowId xmlns:a16="http://schemas.microsoft.com/office/drawing/2014/main" val="2735782939"/>
                  </a:ext>
                </a:extLst>
              </a:tr>
              <a:tr h="522207">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fontAlgn="t"/>
                      <a:r>
                        <a:rPr lang="en-US" sz="1400" u="none" strike="noStrike">
                          <a:effectLst/>
                        </a:rPr>
                        <a:t>CERT073</a:t>
                      </a:r>
                      <a:endParaRPr lang="en-US" sz="1400" b="0" i="0" u="none" strike="noStrike">
                        <a:solidFill>
                          <a:srgbClr val="000000"/>
                        </a:solidFill>
                        <a:effectLst/>
                        <a:latin typeface="Arial" panose="020B0604020202020204" pitchFamily="34" charset="0"/>
                      </a:endParaRPr>
                    </a:p>
                  </a:txBody>
                  <a:tcPr marL="924" marR="924" marT="924" marB="0" anchor="ct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l" fontAlgn="t"/>
                      <a:r>
                        <a:rPr lang="en-US" sz="1400" u="none" strike="noStrike">
                          <a:effectLst/>
                        </a:rPr>
                        <a:t>No Program Data Submitted for a School</a:t>
                      </a:r>
                      <a:endParaRPr lang="en-US" sz="1400" b="0" i="0" u="none" strike="noStrike">
                        <a:solidFill>
                          <a:srgbClr val="000000"/>
                        </a:solidFill>
                        <a:effectLst/>
                        <a:latin typeface="Arial" panose="020B0604020202020204" pitchFamily="34" charset="0"/>
                      </a:endParaRPr>
                    </a:p>
                  </a:txBody>
                  <a:tcPr marL="924" marR="924" marT="924" marB="0" anchor="ct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fontAlgn="t"/>
                      <a:r>
                        <a:rPr lang="en-US" sz="1400" b="0" u="none" strike="noStrike">
                          <a:effectLst/>
                        </a:rPr>
                        <a:t>W</a:t>
                      </a:r>
                      <a:endParaRPr lang="en-US" sz="1400" b="0" i="0" u="none" strike="noStrike">
                        <a:solidFill>
                          <a:srgbClr val="000000"/>
                        </a:solidFill>
                        <a:effectLst/>
                        <a:latin typeface="Arial" panose="020B0604020202020204" pitchFamily="34" charset="0"/>
                      </a:endParaRPr>
                    </a:p>
                  </a:txBody>
                  <a:tcPr marL="924" marR="924" marT="924" marB="0" anchor="ct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fontAlgn="t"/>
                      <a:r>
                        <a:rPr lang="en-US" sz="1400" u="none" strike="noStrike">
                          <a:effectLst/>
                        </a:rPr>
                        <a:t>CVR</a:t>
                      </a:r>
                      <a:endParaRPr lang="en-US" sz="1400" b="0" i="0" u="none" strike="noStrike">
                        <a:solidFill>
                          <a:srgbClr val="000000"/>
                        </a:solidFill>
                        <a:effectLst/>
                        <a:latin typeface="Arial" panose="020B0604020202020204" pitchFamily="34" charset="0"/>
                      </a:endParaRPr>
                    </a:p>
                  </a:txBody>
                  <a:tcPr marL="924" marR="924" marT="924" marB="0" anchor="ctr"/>
                </a:tc>
                <a:extLst>
                  <a:ext uri="{0D108BD9-81ED-4DB2-BD59-A6C34878D82A}">
                    <a16:rowId xmlns:a16="http://schemas.microsoft.com/office/drawing/2014/main" val="1094120895"/>
                  </a:ext>
                </a:extLst>
              </a:tr>
              <a:tr h="365287">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fontAlgn="t"/>
                      <a:r>
                        <a:rPr lang="en-US" sz="1400" u="none" strike="noStrike">
                          <a:effectLst/>
                        </a:rPr>
                        <a:t>CERT097</a:t>
                      </a:r>
                      <a:endParaRPr lang="en-US" sz="1400" b="0" i="0" u="none" strike="noStrike">
                        <a:solidFill>
                          <a:srgbClr val="000000"/>
                        </a:solidFill>
                        <a:effectLst/>
                        <a:latin typeface="Arial" panose="020B0604020202020204" pitchFamily="34" charset="0"/>
                      </a:endParaRPr>
                    </a:p>
                  </a:txBody>
                  <a:tcPr marL="924" marR="924" marT="924" marB="0" anchor="ct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l" fontAlgn="t"/>
                      <a:r>
                        <a:rPr lang="en-US" sz="1400" u="none" strike="noStrike">
                          <a:effectLst/>
                        </a:rPr>
                        <a:t>Missing Title I Targeted Assistance Program Records </a:t>
                      </a:r>
                      <a:endParaRPr lang="en-US" sz="1400" b="0" i="0" u="none" strike="noStrike">
                        <a:solidFill>
                          <a:srgbClr val="000000"/>
                        </a:solidFill>
                        <a:effectLst/>
                        <a:latin typeface="Arial" panose="020B0604020202020204" pitchFamily="34" charset="0"/>
                      </a:endParaRPr>
                    </a:p>
                  </a:txBody>
                  <a:tcPr marL="924" marR="924" marT="924" marB="0" anchor="ct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fontAlgn="t"/>
                      <a:r>
                        <a:rPr lang="en-US" sz="1400" b="1" u="none" strike="noStrike">
                          <a:solidFill>
                            <a:srgbClr val="FF0000"/>
                          </a:solidFill>
                          <a:effectLst/>
                        </a:rPr>
                        <a:t>F</a:t>
                      </a:r>
                      <a:endParaRPr lang="en-US" sz="1400" b="1" i="0" u="none" strike="noStrike">
                        <a:solidFill>
                          <a:srgbClr val="FF0000"/>
                        </a:solidFill>
                        <a:effectLst/>
                        <a:latin typeface="Arial" panose="020B0604020202020204" pitchFamily="34" charset="0"/>
                      </a:endParaRPr>
                    </a:p>
                  </a:txBody>
                  <a:tcPr marL="924" marR="924" marT="924" marB="0" anchor="ct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fontAlgn="t"/>
                      <a:r>
                        <a:rPr lang="en-US" sz="1400" u="none" strike="noStrike">
                          <a:effectLst/>
                        </a:rPr>
                        <a:t>CVR</a:t>
                      </a:r>
                      <a:endParaRPr lang="en-US" sz="1400" b="0" i="0" u="none" strike="noStrike">
                        <a:solidFill>
                          <a:srgbClr val="000000"/>
                        </a:solidFill>
                        <a:effectLst/>
                        <a:latin typeface="Arial" panose="020B0604020202020204" pitchFamily="34" charset="0"/>
                      </a:endParaRPr>
                    </a:p>
                  </a:txBody>
                  <a:tcPr marL="924" marR="924" marT="924" marB="0" anchor="ctr"/>
                </a:tc>
                <a:extLst>
                  <a:ext uri="{0D108BD9-81ED-4DB2-BD59-A6C34878D82A}">
                    <a16:rowId xmlns:a16="http://schemas.microsoft.com/office/drawing/2014/main" val="915379385"/>
                  </a:ext>
                </a:extLst>
              </a:tr>
              <a:tr h="284112">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fontAlgn="t"/>
                      <a:r>
                        <a:rPr lang="en-US" sz="1400" u="none" strike="noStrike">
                          <a:effectLst/>
                        </a:rPr>
                        <a:t>CERT111</a:t>
                      </a:r>
                      <a:endParaRPr lang="en-US" sz="1400" b="0" i="0" u="none" strike="noStrike">
                        <a:solidFill>
                          <a:srgbClr val="000000"/>
                        </a:solidFill>
                        <a:effectLst/>
                        <a:latin typeface="Arial" panose="020B0604020202020204" pitchFamily="34" charset="0"/>
                      </a:endParaRPr>
                    </a:p>
                  </a:txBody>
                  <a:tcPr marL="924" marR="924" marT="924" marB="0" anchor="ct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l" fontAlgn="t"/>
                      <a:r>
                        <a:rPr lang="en-US" sz="1400" u="none" strike="noStrike">
                          <a:effectLst/>
                        </a:rPr>
                        <a:t>Homeless Program Eligibility Data Expected</a:t>
                      </a:r>
                      <a:endParaRPr lang="en-US" sz="1400" b="0" i="0" u="none" strike="noStrike">
                        <a:solidFill>
                          <a:srgbClr val="000000"/>
                        </a:solidFill>
                        <a:effectLst/>
                        <a:latin typeface="Arial" panose="020B0604020202020204" pitchFamily="34" charset="0"/>
                      </a:endParaRPr>
                    </a:p>
                  </a:txBody>
                  <a:tcPr marL="924" marR="924" marT="924" marB="0" anchor="ct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fontAlgn="t"/>
                      <a:r>
                        <a:rPr lang="en-US" sz="1400" b="0" u="none" strike="noStrike">
                          <a:effectLst/>
                        </a:rPr>
                        <a:t>W</a:t>
                      </a:r>
                      <a:endParaRPr lang="en-US" sz="1400" b="0" i="0" u="none" strike="noStrike">
                        <a:solidFill>
                          <a:srgbClr val="000000"/>
                        </a:solidFill>
                        <a:effectLst/>
                        <a:latin typeface="Arial" panose="020B0604020202020204" pitchFamily="34" charset="0"/>
                      </a:endParaRPr>
                    </a:p>
                  </a:txBody>
                  <a:tcPr marL="924" marR="924" marT="924" marB="0" anchor="ct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fontAlgn="t"/>
                      <a:r>
                        <a:rPr lang="en-US" sz="1400" u="none" strike="noStrike">
                          <a:effectLst/>
                        </a:rPr>
                        <a:t>CVR</a:t>
                      </a:r>
                      <a:endParaRPr lang="en-US" sz="1400" b="0" i="0" u="none" strike="noStrike">
                        <a:solidFill>
                          <a:srgbClr val="000000"/>
                        </a:solidFill>
                        <a:effectLst/>
                        <a:latin typeface="Arial" panose="020B0604020202020204" pitchFamily="34" charset="0"/>
                      </a:endParaRPr>
                    </a:p>
                  </a:txBody>
                  <a:tcPr marL="924" marR="924" marT="924" marB="0" anchor="ctr"/>
                </a:tc>
                <a:extLst>
                  <a:ext uri="{0D108BD9-81ED-4DB2-BD59-A6C34878D82A}">
                    <a16:rowId xmlns:a16="http://schemas.microsoft.com/office/drawing/2014/main" val="4213304519"/>
                  </a:ext>
                </a:extLst>
              </a:tr>
              <a:tr h="429945">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fontAlgn="t"/>
                      <a:r>
                        <a:rPr lang="en-US" sz="1400" u="none" strike="noStrike">
                          <a:effectLst/>
                        </a:rPr>
                        <a:t>SPRG076E1</a:t>
                      </a:r>
                      <a:endParaRPr lang="en-US" sz="1400" b="0" i="0" u="none" strike="noStrike">
                        <a:solidFill>
                          <a:srgbClr val="000000"/>
                        </a:solidFill>
                        <a:effectLst/>
                        <a:latin typeface="Arial" panose="020B0604020202020204" pitchFamily="34" charset="0"/>
                      </a:endParaRPr>
                    </a:p>
                  </a:txBody>
                  <a:tcPr marL="924" marR="924" marT="924" marB="0" anchor="ct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l" fontAlgn="t"/>
                      <a:r>
                        <a:rPr lang="en-US" sz="1400" u="none" strike="noStrike">
                          <a:effectLst/>
                        </a:rPr>
                        <a:t>Education Program Membership Start Date Less Than Birth Date</a:t>
                      </a:r>
                      <a:endParaRPr lang="en-US" sz="1400" b="0" i="0" u="none" strike="noStrike">
                        <a:solidFill>
                          <a:srgbClr val="000000"/>
                        </a:solidFill>
                        <a:effectLst/>
                        <a:latin typeface="Arial" panose="020B0604020202020204" pitchFamily="34" charset="0"/>
                      </a:endParaRPr>
                    </a:p>
                  </a:txBody>
                  <a:tcPr marL="924" marR="924" marT="924" marB="0" anchor="ct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fontAlgn="t"/>
                      <a:r>
                        <a:rPr lang="en-US" sz="1400" b="1" u="none" strike="noStrike">
                          <a:solidFill>
                            <a:srgbClr val="FF0000"/>
                          </a:solidFill>
                          <a:effectLst/>
                        </a:rPr>
                        <a:t>F</a:t>
                      </a:r>
                      <a:endParaRPr lang="en-US" sz="1400" b="1" i="0" u="none" strike="noStrike">
                        <a:solidFill>
                          <a:srgbClr val="FF0000"/>
                        </a:solidFill>
                        <a:effectLst/>
                        <a:latin typeface="Arial" panose="020B0604020202020204" pitchFamily="34" charset="0"/>
                      </a:endParaRPr>
                    </a:p>
                  </a:txBody>
                  <a:tcPr marL="924" marR="924" marT="924" marB="0" anchor="ct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fontAlgn="t"/>
                      <a:r>
                        <a:rPr lang="en-US" sz="1400" u="none" strike="noStrike">
                          <a:effectLst/>
                        </a:rPr>
                        <a:t>CDD</a:t>
                      </a:r>
                      <a:endParaRPr lang="en-US" sz="1400" b="0" i="0" u="none" strike="noStrike">
                        <a:solidFill>
                          <a:srgbClr val="000000"/>
                        </a:solidFill>
                        <a:effectLst/>
                        <a:latin typeface="Arial" panose="020B0604020202020204" pitchFamily="34" charset="0"/>
                      </a:endParaRPr>
                    </a:p>
                  </a:txBody>
                  <a:tcPr marL="924" marR="924" marT="924" marB="0" anchor="ctr"/>
                </a:tc>
                <a:extLst>
                  <a:ext uri="{0D108BD9-81ED-4DB2-BD59-A6C34878D82A}">
                    <a16:rowId xmlns:a16="http://schemas.microsoft.com/office/drawing/2014/main" val="2663868729"/>
                  </a:ext>
                </a:extLst>
              </a:tr>
              <a:tr h="389588">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fontAlgn="t"/>
                      <a:r>
                        <a:rPr lang="en-US" sz="1400" u="none" strike="noStrike">
                          <a:effectLst/>
                        </a:rPr>
                        <a:t>SPRG0148E1</a:t>
                      </a:r>
                      <a:endParaRPr lang="en-US" sz="1400" b="0" i="0" u="none" strike="noStrike">
                        <a:solidFill>
                          <a:srgbClr val="000000"/>
                        </a:solidFill>
                        <a:effectLst/>
                        <a:latin typeface="Arial" panose="020B0604020202020204" pitchFamily="34" charset="0"/>
                      </a:endParaRPr>
                    </a:p>
                  </a:txBody>
                  <a:tcPr marL="924" marR="924" marT="924" marB="0" anchor="ct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l" fontAlgn="t"/>
                      <a:r>
                        <a:rPr lang="en-US" sz="1400" u="none" strike="noStrike">
                          <a:effectLst/>
                        </a:rPr>
                        <a:t>Education Program Membership End Date Less Than Birth Date</a:t>
                      </a:r>
                      <a:endParaRPr lang="en-US" sz="1400" b="0" i="0" u="none" strike="noStrike">
                        <a:solidFill>
                          <a:srgbClr val="000000"/>
                        </a:solidFill>
                        <a:effectLst/>
                        <a:latin typeface="Arial" panose="020B0604020202020204" pitchFamily="34" charset="0"/>
                      </a:endParaRPr>
                    </a:p>
                  </a:txBody>
                  <a:tcPr marL="924" marR="924" marT="924" marB="0" anchor="ct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fontAlgn="t"/>
                      <a:r>
                        <a:rPr lang="en-US" sz="1400" b="1" u="none" strike="noStrike">
                          <a:solidFill>
                            <a:srgbClr val="FF0000"/>
                          </a:solidFill>
                          <a:effectLst/>
                        </a:rPr>
                        <a:t>F</a:t>
                      </a:r>
                      <a:endParaRPr lang="en-US" sz="1400" b="1" i="0" u="none" strike="noStrike">
                        <a:solidFill>
                          <a:srgbClr val="FF0000"/>
                        </a:solidFill>
                        <a:effectLst/>
                        <a:latin typeface="Arial" panose="020B0604020202020204" pitchFamily="34" charset="0"/>
                      </a:endParaRPr>
                    </a:p>
                  </a:txBody>
                  <a:tcPr marL="924" marR="924" marT="924" marB="0" anchor="ct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fontAlgn="t"/>
                      <a:r>
                        <a:rPr lang="en-US" sz="1400" u="none" strike="noStrike">
                          <a:effectLst/>
                        </a:rPr>
                        <a:t>CDD</a:t>
                      </a:r>
                      <a:endParaRPr lang="en-US" sz="1400" b="0" i="0" u="none" strike="noStrike">
                        <a:solidFill>
                          <a:srgbClr val="000000"/>
                        </a:solidFill>
                        <a:effectLst/>
                        <a:latin typeface="Arial" panose="020B0604020202020204" pitchFamily="34" charset="0"/>
                      </a:endParaRPr>
                    </a:p>
                  </a:txBody>
                  <a:tcPr marL="924" marR="924" marT="924" marB="0" anchor="ctr"/>
                </a:tc>
                <a:extLst>
                  <a:ext uri="{0D108BD9-81ED-4DB2-BD59-A6C34878D82A}">
                    <a16:rowId xmlns:a16="http://schemas.microsoft.com/office/drawing/2014/main" val="365852019"/>
                  </a:ext>
                </a:extLst>
              </a:tr>
              <a:tr h="602921">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fontAlgn="t"/>
                      <a:r>
                        <a:rPr lang="en-US" sz="1400" u="none" strike="noStrike">
                          <a:effectLst/>
                        </a:rPr>
                        <a:t>SPRG0295E1</a:t>
                      </a:r>
                      <a:endParaRPr lang="en-US" sz="1400" b="0" i="0" u="none" strike="noStrike">
                        <a:solidFill>
                          <a:srgbClr val="000000"/>
                        </a:solidFill>
                        <a:effectLst/>
                        <a:latin typeface="Arial" panose="020B0604020202020204" pitchFamily="34" charset="0"/>
                      </a:endParaRPr>
                    </a:p>
                  </a:txBody>
                  <a:tcPr marL="924" marR="924" marT="924" marB="0" anchor="ct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l" fontAlgn="t"/>
                      <a:r>
                        <a:rPr lang="en-US" sz="1400" u="none" strike="noStrike">
                          <a:effectLst/>
                        </a:rPr>
                        <a:t>Invalid Title I Part A Neglected Program Record</a:t>
                      </a:r>
                      <a:endParaRPr lang="en-US" sz="1400" b="0" i="0" u="none" strike="noStrike">
                        <a:solidFill>
                          <a:srgbClr val="000000"/>
                        </a:solidFill>
                        <a:effectLst/>
                        <a:latin typeface="Arial" panose="020B0604020202020204" pitchFamily="34" charset="0"/>
                      </a:endParaRPr>
                    </a:p>
                  </a:txBody>
                  <a:tcPr marL="924" marR="924" marT="924" marB="0" anchor="ct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fontAlgn="t"/>
                      <a:r>
                        <a:rPr lang="en-US" sz="1400" b="1" u="none" strike="noStrike">
                          <a:solidFill>
                            <a:srgbClr val="FF0000"/>
                          </a:solidFill>
                          <a:effectLst/>
                        </a:rPr>
                        <a:t>F</a:t>
                      </a:r>
                      <a:endParaRPr lang="en-US" sz="1400" b="1" i="0" u="none" strike="noStrike">
                        <a:solidFill>
                          <a:srgbClr val="FF0000"/>
                        </a:solidFill>
                        <a:effectLst/>
                        <a:latin typeface="Arial" panose="020B0604020202020204" pitchFamily="34" charset="0"/>
                      </a:endParaRPr>
                    </a:p>
                  </a:txBody>
                  <a:tcPr marL="924" marR="924" marT="924" marB="0" anchor="ct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fontAlgn="t"/>
                      <a:r>
                        <a:rPr lang="en-US" sz="1400" u="none" strike="noStrike">
                          <a:effectLst/>
                        </a:rPr>
                        <a:t>CDD</a:t>
                      </a:r>
                      <a:endParaRPr lang="en-US" sz="1400" b="0" i="0" u="none" strike="noStrike">
                        <a:solidFill>
                          <a:srgbClr val="000000"/>
                        </a:solidFill>
                        <a:effectLst/>
                        <a:latin typeface="Arial" panose="020B0604020202020204" pitchFamily="34" charset="0"/>
                      </a:endParaRPr>
                    </a:p>
                  </a:txBody>
                  <a:tcPr marL="924" marR="924" marT="924" marB="0" anchor="ctr"/>
                </a:tc>
                <a:extLst>
                  <a:ext uri="{0D108BD9-81ED-4DB2-BD59-A6C34878D82A}">
                    <a16:rowId xmlns:a16="http://schemas.microsoft.com/office/drawing/2014/main" val="3770545415"/>
                  </a:ext>
                </a:extLst>
              </a:tr>
              <a:tr h="568225">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fontAlgn="t"/>
                      <a:r>
                        <a:rPr lang="en-US" sz="1400" u="none" strike="noStrike">
                          <a:effectLst/>
                        </a:rPr>
                        <a:t>SPRG0247E1</a:t>
                      </a:r>
                      <a:endParaRPr lang="en-US" sz="1400" b="0" i="0" u="none" strike="noStrike">
                        <a:solidFill>
                          <a:srgbClr val="000000"/>
                        </a:solidFill>
                        <a:effectLst/>
                        <a:latin typeface="Arial" panose="020B0604020202020204" pitchFamily="34" charset="0"/>
                      </a:endParaRPr>
                    </a:p>
                  </a:txBody>
                  <a:tcPr marL="924" marR="924" marT="924" marB="0" anchor="ct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l" fontAlgn="t"/>
                      <a:r>
                        <a:rPr lang="en-US" sz="1400" u="none" strike="noStrike">
                          <a:effectLst/>
                        </a:rPr>
                        <a:t>Title I Targeted Records Submitted for a Title I Schoolwide School</a:t>
                      </a:r>
                      <a:endParaRPr lang="en-US" sz="1400" b="0" i="0" u="none" strike="noStrike">
                        <a:solidFill>
                          <a:srgbClr val="000000"/>
                        </a:solidFill>
                        <a:effectLst/>
                        <a:latin typeface="Arial" panose="020B0604020202020204" pitchFamily="34" charset="0"/>
                      </a:endParaRPr>
                    </a:p>
                  </a:txBody>
                  <a:tcPr marL="924" marR="924" marT="924" marB="0" anchor="ct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fontAlgn="t"/>
                      <a:r>
                        <a:rPr lang="en-US" sz="1400" b="0" u="none" strike="noStrike">
                          <a:effectLst/>
                        </a:rPr>
                        <a:t>W</a:t>
                      </a:r>
                      <a:endParaRPr lang="en-US" sz="1400" b="0" i="0" u="none" strike="noStrike">
                        <a:solidFill>
                          <a:srgbClr val="000000"/>
                        </a:solidFill>
                        <a:effectLst/>
                        <a:latin typeface="Arial" panose="020B0604020202020204" pitchFamily="34" charset="0"/>
                      </a:endParaRPr>
                    </a:p>
                  </a:txBody>
                  <a:tcPr marL="924" marR="924" marT="924" marB="0" anchor="ct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fontAlgn="t"/>
                      <a:r>
                        <a:rPr lang="en-US" sz="1400" u="none" strike="noStrike">
                          <a:effectLst/>
                        </a:rPr>
                        <a:t>N/A</a:t>
                      </a:r>
                      <a:endParaRPr lang="en-US" sz="1400" b="0" i="0" u="none" strike="noStrike">
                        <a:solidFill>
                          <a:srgbClr val="000000"/>
                        </a:solidFill>
                        <a:effectLst/>
                        <a:latin typeface="Arial" panose="020B0604020202020204" pitchFamily="34" charset="0"/>
                      </a:endParaRPr>
                    </a:p>
                  </a:txBody>
                  <a:tcPr marL="924" marR="924" marT="924" marB="0" anchor="ctr"/>
                </a:tc>
                <a:extLst>
                  <a:ext uri="{0D108BD9-81ED-4DB2-BD59-A6C34878D82A}">
                    <a16:rowId xmlns:a16="http://schemas.microsoft.com/office/drawing/2014/main" val="4256437596"/>
                  </a:ext>
                </a:extLst>
              </a:tr>
              <a:tr h="608813">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fontAlgn="t"/>
                      <a:r>
                        <a:rPr lang="en-US" sz="1400" u="none" strike="noStrike">
                          <a:effectLst/>
                        </a:rPr>
                        <a:t>SENR0661E1</a:t>
                      </a:r>
                      <a:endParaRPr lang="en-US" sz="1400" b="0" i="0" u="none" strike="noStrike">
                        <a:solidFill>
                          <a:srgbClr val="000000"/>
                        </a:solidFill>
                        <a:effectLst/>
                        <a:latin typeface="Arial" panose="020B0604020202020204" pitchFamily="34" charset="0"/>
                      </a:endParaRPr>
                    </a:p>
                  </a:txBody>
                  <a:tcPr marL="924" marR="924" marT="924" marB="0" anchor="ct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l" fontAlgn="t"/>
                      <a:r>
                        <a:rPr lang="en-US" sz="1400" u="none" strike="noStrike">
                          <a:effectLst/>
                        </a:rPr>
                        <a:t>Invalid Student Race Missing Indicator and Student Race Code Combination</a:t>
                      </a:r>
                      <a:endParaRPr lang="en-US" sz="1400" b="0" i="0" u="none" strike="noStrike">
                        <a:solidFill>
                          <a:srgbClr val="000000"/>
                        </a:solidFill>
                        <a:effectLst/>
                        <a:latin typeface="Arial" panose="020B0604020202020204" pitchFamily="34" charset="0"/>
                      </a:endParaRPr>
                    </a:p>
                  </a:txBody>
                  <a:tcPr marL="924" marR="924" marT="924" marB="0" anchor="ct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fontAlgn="t"/>
                      <a:r>
                        <a:rPr lang="en-US" sz="1400" b="1" u="none" strike="noStrike">
                          <a:solidFill>
                            <a:srgbClr val="FF0000"/>
                          </a:solidFill>
                          <a:effectLst/>
                        </a:rPr>
                        <a:t>F</a:t>
                      </a:r>
                      <a:endParaRPr lang="en-US" sz="1400" b="1" i="0" u="none" strike="noStrike">
                        <a:solidFill>
                          <a:srgbClr val="FF0000"/>
                        </a:solidFill>
                        <a:effectLst/>
                        <a:latin typeface="Arial" panose="020B0604020202020204" pitchFamily="34" charset="0"/>
                      </a:endParaRPr>
                    </a:p>
                  </a:txBody>
                  <a:tcPr marL="924" marR="924" marT="924" marB="0" anchor="ct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fontAlgn="t"/>
                      <a:r>
                        <a:rPr lang="en-US" sz="1400" u="none" strike="noStrike">
                          <a:effectLst/>
                        </a:rPr>
                        <a:t>CDD</a:t>
                      </a:r>
                      <a:endParaRPr lang="en-US" sz="1400" b="0" i="0" u="none" strike="noStrike">
                        <a:solidFill>
                          <a:srgbClr val="000000"/>
                        </a:solidFill>
                        <a:effectLst/>
                        <a:latin typeface="Arial" panose="020B0604020202020204" pitchFamily="34" charset="0"/>
                      </a:endParaRPr>
                    </a:p>
                  </a:txBody>
                  <a:tcPr marL="924" marR="924" marT="924" marB="0" anchor="ctr"/>
                </a:tc>
                <a:extLst>
                  <a:ext uri="{0D108BD9-81ED-4DB2-BD59-A6C34878D82A}">
                    <a16:rowId xmlns:a16="http://schemas.microsoft.com/office/drawing/2014/main" val="2363444573"/>
                  </a:ext>
                </a:extLst>
              </a:tr>
              <a:tr h="446462">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fontAlgn="t"/>
                      <a:r>
                        <a:rPr lang="en-US" sz="1400" u="none" strike="noStrike">
                          <a:effectLst/>
                        </a:rPr>
                        <a:t>SENR0716E1</a:t>
                      </a:r>
                      <a:endParaRPr lang="en-US" sz="1400" b="0" i="0" u="none" strike="noStrike">
                        <a:solidFill>
                          <a:srgbClr val="000000"/>
                        </a:solidFill>
                        <a:effectLst/>
                        <a:latin typeface="Arial" panose="020B0604020202020204" pitchFamily="34" charset="0"/>
                      </a:endParaRPr>
                    </a:p>
                  </a:txBody>
                  <a:tcPr marL="924" marR="924" marT="924" marB="0" anchor="ct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l" fontAlgn="t"/>
                      <a:r>
                        <a:rPr lang="en-US" sz="1400" u="none" strike="noStrike">
                          <a:effectLst/>
                        </a:rPr>
                        <a:t>Invalid Student Ethnicity Missing Indicator and Student Hispanic Ethnicity Indicator</a:t>
                      </a:r>
                      <a:endParaRPr lang="en-US" sz="1400" b="0" i="0" u="none" strike="noStrike">
                        <a:solidFill>
                          <a:srgbClr val="000000"/>
                        </a:solidFill>
                        <a:effectLst/>
                        <a:latin typeface="Arial" panose="020B0604020202020204" pitchFamily="34" charset="0"/>
                      </a:endParaRPr>
                    </a:p>
                  </a:txBody>
                  <a:tcPr marL="924" marR="924" marT="924" marB="0" anchor="ct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fontAlgn="t"/>
                      <a:r>
                        <a:rPr lang="en-US" sz="1400" b="1" u="none" strike="noStrike">
                          <a:solidFill>
                            <a:srgbClr val="FF0000"/>
                          </a:solidFill>
                          <a:effectLst/>
                        </a:rPr>
                        <a:t>F</a:t>
                      </a:r>
                      <a:endParaRPr lang="en-US" sz="1400" b="1" i="0" u="none" strike="noStrike">
                        <a:solidFill>
                          <a:srgbClr val="FF0000"/>
                        </a:solidFill>
                        <a:effectLst/>
                        <a:latin typeface="Arial" panose="020B0604020202020204" pitchFamily="34" charset="0"/>
                      </a:endParaRPr>
                    </a:p>
                  </a:txBody>
                  <a:tcPr marL="924" marR="924" marT="924" marB="0" anchor="ct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fontAlgn="t"/>
                      <a:r>
                        <a:rPr lang="en-US" sz="1400" u="none" strike="noStrike">
                          <a:effectLst/>
                        </a:rPr>
                        <a:t>CDD</a:t>
                      </a:r>
                      <a:endParaRPr lang="en-US" sz="1400" b="0" i="0" u="none" strike="noStrike">
                        <a:solidFill>
                          <a:srgbClr val="000000"/>
                        </a:solidFill>
                        <a:effectLst/>
                        <a:latin typeface="Arial" panose="020B0604020202020204" pitchFamily="34" charset="0"/>
                      </a:endParaRPr>
                    </a:p>
                  </a:txBody>
                  <a:tcPr marL="924" marR="924" marT="924" marB="0" anchor="ctr"/>
                </a:tc>
                <a:extLst>
                  <a:ext uri="{0D108BD9-81ED-4DB2-BD59-A6C34878D82A}">
                    <a16:rowId xmlns:a16="http://schemas.microsoft.com/office/drawing/2014/main" val="3618587402"/>
                  </a:ext>
                </a:extLst>
              </a:tr>
              <a:tr h="390029">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fontAlgn="t"/>
                      <a:r>
                        <a:rPr lang="en-US" sz="1400" u="none" strike="noStrike">
                          <a:effectLst/>
                        </a:rPr>
                        <a:t>SENR0717E1</a:t>
                      </a:r>
                      <a:endParaRPr lang="en-US" sz="1400" b="0" i="0" u="none" strike="noStrike">
                        <a:solidFill>
                          <a:srgbClr val="000000"/>
                        </a:solidFill>
                        <a:effectLst/>
                        <a:latin typeface="Arial" panose="020B0604020202020204" pitchFamily="34" charset="0"/>
                      </a:endParaRPr>
                    </a:p>
                  </a:txBody>
                  <a:tcPr marL="924" marR="924" marT="924" marB="0" anchor="ct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l" fontAlgn="t"/>
                      <a:r>
                        <a:rPr lang="en-US" sz="1400" u="none" strike="noStrike">
                          <a:effectLst/>
                        </a:rPr>
                        <a:t>Missing overlapping SINF record </a:t>
                      </a:r>
                      <a:endParaRPr lang="en-US" sz="1400" b="0" i="0" u="none" strike="noStrike">
                        <a:solidFill>
                          <a:srgbClr val="000000"/>
                        </a:solidFill>
                        <a:effectLst/>
                        <a:latin typeface="Arial" panose="020B0604020202020204" pitchFamily="34" charset="0"/>
                      </a:endParaRPr>
                    </a:p>
                  </a:txBody>
                  <a:tcPr marL="924" marR="924" marT="924" marB="0" anchor="ct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fontAlgn="t"/>
                      <a:r>
                        <a:rPr lang="en-US" sz="1400" b="1" u="none" strike="noStrike">
                          <a:solidFill>
                            <a:srgbClr val="FF0000"/>
                          </a:solidFill>
                          <a:effectLst/>
                        </a:rPr>
                        <a:t>F</a:t>
                      </a:r>
                      <a:endParaRPr lang="en-US" sz="1400" b="1" i="0" u="none" strike="noStrike">
                        <a:solidFill>
                          <a:srgbClr val="FF0000"/>
                        </a:solidFill>
                        <a:effectLst/>
                        <a:latin typeface="Arial" panose="020B0604020202020204" pitchFamily="34" charset="0"/>
                      </a:endParaRPr>
                    </a:p>
                  </a:txBody>
                  <a:tcPr marL="924" marR="924" marT="924" marB="0" anchor="ctr"/>
                </a:tc>
                <a:tc>
                  <a:txBody>
                    <a:bodyPr/>
                    <a:lstStyle>
                      <a:lvl1pPr marL="0" algn="l" defTabSz="914400" rtl="0" eaLnBrk="1" latinLnBrk="0" hangingPunct="1">
                        <a:defRPr sz="1800" kern="1200">
                          <a:solidFill>
                            <a:schemeClr val="dk1"/>
                          </a:solidFill>
                          <a:latin typeface="Tahoma"/>
                        </a:defRPr>
                      </a:lvl1pPr>
                      <a:lvl2pPr marL="457200" algn="l" defTabSz="914400" rtl="0" eaLnBrk="1" latinLnBrk="0" hangingPunct="1">
                        <a:defRPr sz="1800" kern="1200">
                          <a:solidFill>
                            <a:schemeClr val="dk1"/>
                          </a:solidFill>
                          <a:latin typeface="Tahoma"/>
                        </a:defRPr>
                      </a:lvl2pPr>
                      <a:lvl3pPr marL="914400" algn="l" defTabSz="914400" rtl="0" eaLnBrk="1" latinLnBrk="0" hangingPunct="1">
                        <a:defRPr sz="1800" kern="1200">
                          <a:solidFill>
                            <a:schemeClr val="dk1"/>
                          </a:solidFill>
                          <a:latin typeface="Tahoma"/>
                        </a:defRPr>
                      </a:lvl3pPr>
                      <a:lvl4pPr marL="1371600" algn="l" defTabSz="914400" rtl="0" eaLnBrk="1" latinLnBrk="0" hangingPunct="1">
                        <a:defRPr sz="1800" kern="1200">
                          <a:solidFill>
                            <a:schemeClr val="dk1"/>
                          </a:solidFill>
                          <a:latin typeface="Tahoma"/>
                        </a:defRPr>
                      </a:lvl4pPr>
                      <a:lvl5pPr marL="1828800" algn="l" defTabSz="914400" rtl="0" eaLnBrk="1" latinLnBrk="0" hangingPunct="1">
                        <a:defRPr sz="1800" kern="1200">
                          <a:solidFill>
                            <a:schemeClr val="dk1"/>
                          </a:solidFill>
                          <a:latin typeface="Tahoma"/>
                        </a:defRPr>
                      </a:lvl5pPr>
                      <a:lvl6pPr marL="2286000" algn="l" defTabSz="914400" rtl="0" eaLnBrk="1" latinLnBrk="0" hangingPunct="1">
                        <a:defRPr sz="1800" kern="1200">
                          <a:solidFill>
                            <a:schemeClr val="dk1"/>
                          </a:solidFill>
                          <a:latin typeface="Tahoma"/>
                        </a:defRPr>
                      </a:lvl6pPr>
                      <a:lvl7pPr marL="2743200" algn="l" defTabSz="914400" rtl="0" eaLnBrk="1" latinLnBrk="0" hangingPunct="1">
                        <a:defRPr sz="1800" kern="1200">
                          <a:solidFill>
                            <a:schemeClr val="dk1"/>
                          </a:solidFill>
                          <a:latin typeface="Tahoma"/>
                        </a:defRPr>
                      </a:lvl7pPr>
                      <a:lvl8pPr marL="3200400" algn="l" defTabSz="914400" rtl="0" eaLnBrk="1" latinLnBrk="0" hangingPunct="1">
                        <a:defRPr sz="1800" kern="1200">
                          <a:solidFill>
                            <a:schemeClr val="dk1"/>
                          </a:solidFill>
                          <a:latin typeface="Tahoma"/>
                        </a:defRPr>
                      </a:lvl8pPr>
                      <a:lvl9pPr marL="3657600" algn="l" defTabSz="914400" rtl="0" eaLnBrk="1" latinLnBrk="0" hangingPunct="1">
                        <a:defRPr sz="1800" kern="1200">
                          <a:solidFill>
                            <a:schemeClr val="dk1"/>
                          </a:solidFill>
                          <a:latin typeface="Tahoma"/>
                        </a:defRPr>
                      </a:lvl9pPr>
                    </a:lstStyle>
                    <a:p>
                      <a:pPr algn="ctr" fontAlgn="t"/>
                      <a:r>
                        <a:rPr lang="en-US" sz="1400" u="none" strike="noStrike">
                          <a:effectLst/>
                        </a:rPr>
                        <a:t>CDD</a:t>
                      </a:r>
                      <a:endParaRPr lang="en-US" sz="1400" b="0" i="0" u="none" strike="noStrike">
                        <a:solidFill>
                          <a:srgbClr val="000000"/>
                        </a:solidFill>
                        <a:effectLst/>
                        <a:latin typeface="Arial" panose="020B0604020202020204" pitchFamily="34" charset="0"/>
                      </a:endParaRPr>
                    </a:p>
                  </a:txBody>
                  <a:tcPr marL="924" marR="924" marT="924" marB="0" anchor="ctr"/>
                </a:tc>
                <a:extLst>
                  <a:ext uri="{0D108BD9-81ED-4DB2-BD59-A6C34878D82A}">
                    <a16:rowId xmlns:a16="http://schemas.microsoft.com/office/drawing/2014/main" val="1996663751"/>
                  </a:ext>
                </a:extLst>
              </a:tr>
            </a:tbl>
          </a:graphicData>
        </a:graphic>
      </p:graphicFrame>
      <p:sp>
        <p:nvSpPr>
          <p:cNvPr id="4" name="Footer Placeholder 3">
            <a:extLst>
              <a:ext uri="{FF2B5EF4-FFF2-40B4-BE49-F238E27FC236}">
                <a16:creationId xmlns:a16="http://schemas.microsoft.com/office/drawing/2014/main" id="{367319BF-D94D-3E66-2722-26CEB0252129}"/>
              </a:ext>
            </a:extLst>
          </p:cNvPr>
          <p:cNvSpPr>
            <a:spLocks noGrp="1"/>
          </p:cNvSpPr>
          <p:nvPr>
            <p:ph type="ftr" sz="quarter" idx="10"/>
          </p:nvPr>
        </p:nvSpPr>
        <p:spPr/>
        <p:txBody>
          <a:bodyPr/>
          <a:lstStyle/>
          <a:p>
            <a:r>
              <a:rPr lang="en-US" noProof="0"/>
              <a:t>EOY 1 Reporting and Certification v1.0 April 21, 2026</a:t>
            </a:r>
          </a:p>
        </p:txBody>
      </p:sp>
      <p:sp>
        <p:nvSpPr>
          <p:cNvPr id="2" name="Slide Number Placeholder 1">
            <a:extLst>
              <a:ext uri="{FF2B5EF4-FFF2-40B4-BE49-F238E27FC236}">
                <a16:creationId xmlns:a16="http://schemas.microsoft.com/office/drawing/2014/main" id="{5E1D3F76-7A10-E3B7-E2C7-9EE5CAD47D95}"/>
              </a:ext>
            </a:extLst>
          </p:cNvPr>
          <p:cNvSpPr>
            <a:spLocks noGrp="1"/>
          </p:cNvSpPr>
          <p:nvPr>
            <p:ph type="sldNum" sz="quarter" idx="11"/>
          </p:nvPr>
        </p:nvSpPr>
        <p:spPr/>
        <p:txBody>
          <a:bodyPr/>
          <a:lstStyle/>
          <a:p>
            <a:fld id="{4B73C415-D670-4716-A5EC-CC4D52CA2BAC}" type="slidenum">
              <a:rPr lang="en-US" noProof="0" smtClean="0"/>
              <a:pPr/>
              <a:t>73</a:t>
            </a:fld>
            <a:endParaRPr lang="en-US" noProof="0"/>
          </a:p>
        </p:txBody>
      </p:sp>
    </p:spTree>
    <p:extLst>
      <p:ext uri="{BB962C8B-B14F-4D97-AF65-F5344CB8AC3E}">
        <p14:creationId xmlns:p14="http://schemas.microsoft.com/office/powerpoint/2010/main" val="22854915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2CCC4-A1FC-44DB-911F-13C6C064DB86}"/>
              </a:ext>
            </a:extLst>
          </p:cNvPr>
          <p:cNvSpPr>
            <a:spLocks noGrp="1"/>
          </p:cNvSpPr>
          <p:nvPr>
            <p:ph type="title"/>
          </p:nvPr>
        </p:nvSpPr>
        <p:spPr>
          <a:xfrm>
            <a:off x="432000" y="218640"/>
            <a:ext cx="11340000" cy="432000"/>
          </a:xfrm>
        </p:spPr>
        <p:txBody>
          <a:bodyPr/>
          <a:lstStyle/>
          <a:p>
            <a:r>
              <a:rPr kumimoji="0" lang="en-US" sz="3200" b="0" i="0" u="none" strike="noStrike" kern="1200" cap="none" spc="0" normalizeH="0" baseline="0" noProof="0" dirty="0">
                <a:ln>
                  <a:noFill/>
                </a:ln>
                <a:solidFill>
                  <a:prstClr val="black">
                    <a:lumMod val="85000"/>
                    <a:lumOff val="15000"/>
                  </a:prstClr>
                </a:solidFill>
                <a:effectLst/>
                <a:uLnTx/>
                <a:uFillTx/>
                <a:latin typeface="Arial Black" panose="020B0A04020102020204" pitchFamily="34" charset="0"/>
                <a:ea typeface="+mj-ea"/>
                <a:cs typeface="+mj-cs"/>
              </a:rPr>
              <a:t>General EOY 1 Errors</a:t>
            </a:r>
            <a:endParaRPr lang="en-US" dirty="0">
              <a:latin typeface="Aeries Sans Ultra-Bold"/>
            </a:endParaRPr>
          </a:p>
        </p:txBody>
      </p:sp>
      <p:sp>
        <p:nvSpPr>
          <p:cNvPr id="6" name="Footer Placeholder 5">
            <a:extLst>
              <a:ext uri="{FF2B5EF4-FFF2-40B4-BE49-F238E27FC236}">
                <a16:creationId xmlns:a16="http://schemas.microsoft.com/office/drawing/2014/main" id="{F9261B39-E287-FA22-5F8B-6DEFAFEF2B3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graphicFrame>
        <p:nvGraphicFramePr>
          <p:cNvPr id="8" name="Table 7">
            <a:extLst>
              <a:ext uri="{FF2B5EF4-FFF2-40B4-BE49-F238E27FC236}">
                <a16:creationId xmlns:a16="http://schemas.microsoft.com/office/drawing/2014/main" id="{7523F8AB-5A7C-87EB-D2AD-5FD9A3469254}"/>
              </a:ext>
            </a:extLst>
          </p:cNvPr>
          <p:cNvGraphicFramePr>
            <a:graphicFrameLocks noGrp="1"/>
          </p:cNvGraphicFramePr>
          <p:nvPr>
            <p:extLst>
              <p:ext uri="{D42A27DB-BD31-4B8C-83A1-F6EECF244321}">
                <p14:modId xmlns:p14="http://schemas.microsoft.com/office/powerpoint/2010/main" val="2580701461"/>
              </p:ext>
            </p:extLst>
          </p:nvPr>
        </p:nvGraphicFramePr>
        <p:xfrm>
          <a:off x="681227" y="1305220"/>
          <a:ext cx="11014573" cy="3748074"/>
        </p:xfrm>
        <a:graphic>
          <a:graphicData uri="http://schemas.openxmlformats.org/drawingml/2006/table">
            <a:tbl>
              <a:tblPr firstRow="1" bandRow="1">
                <a:tableStyleId>{72833802-FEF1-4C79-8D5D-14CF1EAF98D9}</a:tableStyleId>
              </a:tblPr>
              <a:tblGrid>
                <a:gridCol w="1821870">
                  <a:extLst>
                    <a:ext uri="{9D8B030D-6E8A-4147-A177-3AD203B41FA5}">
                      <a16:colId xmlns:a16="http://schemas.microsoft.com/office/drawing/2014/main" val="1288439412"/>
                    </a:ext>
                  </a:extLst>
                </a:gridCol>
                <a:gridCol w="6211135">
                  <a:extLst>
                    <a:ext uri="{9D8B030D-6E8A-4147-A177-3AD203B41FA5}">
                      <a16:colId xmlns:a16="http://schemas.microsoft.com/office/drawing/2014/main" val="1180068926"/>
                    </a:ext>
                  </a:extLst>
                </a:gridCol>
                <a:gridCol w="1219200">
                  <a:extLst>
                    <a:ext uri="{9D8B030D-6E8A-4147-A177-3AD203B41FA5}">
                      <a16:colId xmlns:a16="http://schemas.microsoft.com/office/drawing/2014/main" val="1811092432"/>
                    </a:ext>
                  </a:extLst>
                </a:gridCol>
                <a:gridCol w="1762368">
                  <a:extLst>
                    <a:ext uri="{9D8B030D-6E8A-4147-A177-3AD203B41FA5}">
                      <a16:colId xmlns:a16="http://schemas.microsoft.com/office/drawing/2014/main" val="2942615751"/>
                    </a:ext>
                  </a:extLst>
                </a:gridCol>
              </a:tblGrid>
              <a:tr h="334929">
                <a:tc>
                  <a:txBody>
                    <a:bodyPr/>
                    <a:lstStyle/>
                    <a:p>
                      <a:pPr algn="ctr" rtl="0" fontAlgn="t"/>
                      <a:r>
                        <a:rPr lang="en-US" sz="1800" u="none" strike="noStrike">
                          <a:solidFill>
                            <a:schemeClr val="tx1">
                              <a:lumMod val="75000"/>
                              <a:lumOff val="25000"/>
                            </a:schemeClr>
                          </a:solidFill>
                          <a:effectLst/>
                        </a:rPr>
                        <a:t>Error #</a:t>
                      </a:r>
                      <a:endParaRPr lang="en-US" sz="1800" b="1" i="0" u="none" strike="noStrike">
                        <a:solidFill>
                          <a:schemeClr val="tx1">
                            <a:lumMod val="75000"/>
                            <a:lumOff val="25000"/>
                          </a:schemeClr>
                        </a:solidFill>
                        <a:effectLst/>
                        <a:latin typeface="Tahoma" panose="020B0604030504040204" pitchFamily="34" charset="0"/>
                      </a:endParaRPr>
                    </a:p>
                  </a:txBody>
                  <a:tcPr marL="2244" marR="2244" marT="2244" marB="0" anchor="ctr"/>
                </a:tc>
                <a:tc>
                  <a:txBody>
                    <a:bodyPr/>
                    <a:lstStyle/>
                    <a:p>
                      <a:pPr algn="ctr" rtl="0" fontAlgn="t"/>
                      <a:r>
                        <a:rPr lang="en-US" sz="1800" u="none" strike="noStrike">
                          <a:solidFill>
                            <a:schemeClr val="tx1">
                              <a:lumMod val="75000"/>
                              <a:lumOff val="25000"/>
                            </a:schemeClr>
                          </a:solidFill>
                          <a:effectLst/>
                        </a:rPr>
                        <a:t>Error Name</a:t>
                      </a:r>
                      <a:endParaRPr lang="en-US" sz="1800" b="1" i="0" u="none" strike="noStrike">
                        <a:solidFill>
                          <a:schemeClr val="tx1">
                            <a:lumMod val="75000"/>
                            <a:lumOff val="25000"/>
                          </a:schemeClr>
                        </a:solidFill>
                        <a:effectLst/>
                        <a:latin typeface="Tahoma" panose="020B0604030504040204" pitchFamily="34" charset="0"/>
                      </a:endParaRPr>
                    </a:p>
                  </a:txBody>
                  <a:tcPr marL="2244" marR="2244" marT="2244" marB="0" anchor="ctr"/>
                </a:tc>
                <a:tc>
                  <a:txBody>
                    <a:bodyPr/>
                    <a:lstStyle/>
                    <a:p>
                      <a:pPr algn="ctr" rtl="0" fontAlgn="ctr"/>
                      <a:r>
                        <a:rPr lang="en-US" sz="1800" u="none" strike="noStrike">
                          <a:solidFill>
                            <a:schemeClr val="tx1">
                              <a:lumMod val="75000"/>
                              <a:lumOff val="25000"/>
                            </a:schemeClr>
                          </a:solidFill>
                          <a:effectLst/>
                        </a:rPr>
                        <a:t>Severity</a:t>
                      </a:r>
                      <a:endParaRPr lang="en-US" sz="1800" b="1" i="0" u="none" strike="noStrike">
                        <a:solidFill>
                          <a:schemeClr val="tx1">
                            <a:lumMod val="75000"/>
                            <a:lumOff val="25000"/>
                          </a:schemeClr>
                        </a:solidFill>
                        <a:effectLst/>
                        <a:latin typeface="Tahoma" panose="020B0604030504040204" pitchFamily="34" charset="0"/>
                      </a:endParaRPr>
                    </a:p>
                  </a:txBody>
                  <a:tcPr marL="2244" marR="2244" marT="2244" marB="0" anchor="ctr"/>
                </a:tc>
                <a:tc>
                  <a:txBody>
                    <a:bodyPr/>
                    <a:lstStyle/>
                    <a:p>
                      <a:pPr algn="ctr" rtl="0" fontAlgn="ctr"/>
                      <a:r>
                        <a:rPr lang="en-US" sz="1800" u="none" strike="noStrike">
                          <a:solidFill>
                            <a:schemeClr val="tx1">
                              <a:lumMod val="75000"/>
                              <a:lumOff val="25000"/>
                            </a:schemeClr>
                          </a:solidFill>
                          <a:effectLst/>
                        </a:rPr>
                        <a:t>Error Type</a:t>
                      </a:r>
                      <a:endParaRPr lang="en-US" sz="1800" b="1" i="0" u="none" strike="noStrike">
                        <a:solidFill>
                          <a:schemeClr val="tx1">
                            <a:lumMod val="75000"/>
                            <a:lumOff val="25000"/>
                          </a:schemeClr>
                        </a:solidFill>
                        <a:effectLst/>
                        <a:latin typeface="Tahoma" panose="020B0604030504040204" pitchFamily="34" charset="0"/>
                      </a:endParaRPr>
                    </a:p>
                  </a:txBody>
                  <a:tcPr marL="2244" marR="2244" marT="2244" marB="0" anchor="ctr"/>
                </a:tc>
                <a:extLst>
                  <a:ext uri="{0D108BD9-81ED-4DB2-BD59-A6C34878D82A}">
                    <a16:rowId xmlns:a16="http://schemas.microsoft.com/office/drawing/2014/main" val="59460232"/>
                  </a:ext>
                </a:extLst>
              </a:tr>
              <a:tr h="324553">
                <a:tc>
                  <a:txBody>
                    <a:bodyPr/>
                    <a:lstStyle/>
                    <a:p>
                      <a:pPr algn="ctr" rtl="0" fontAlgn="t"/>
                      <a:r>
                        <a:rPr lang="en-US" sz="1600" u="none" strike="noStrike">
                          <a:effectLst/>
                        </a:rPr>
                        <a:t>CERT001</a:t>
                      </a:r>
                      <a:endParaRPr lang="en-US" sz="1600" b="0" i="0" u="none" strike="noStrike">
                        <a:solidFill>
                          <a:srgbClr val="000000"/>
                        </a:solidFill>
                        <a:effectLst/>
                        <a:latin typeface="Tahoma" panose="020B0604030504040204" pitchFamily="34" charset="0"/>
                      </a:endParaRPr>
                    </a:p>
                  </a:txBody>
                  <a:tcPr marL="2244" marR="2244" marT="2244" marB="0"/>
                </a:tc>
                <a:tc>
                  <a:txBody>
                    <a:bodyPr/>
                    <a:lstStyle/>
                    <a:p>
                      <a:pPr algn="l" rtl="0" fontAlgn="t"/>
                      <a:r>
                        <a:rPr lang="en-US" sz="1600" u="none" strike="noStrike">
                          <a:effectLst/>
                        </a:rPr>
                        <a:t>Enrollment Data Missing for Expected Open School  </a:t>
                      </a:r>
                      <a:endParaRPr lang="en-US" sz="1600" b="0" i="0" u="none" strike="noStrike">
                        <a:solidFill>
                          <a:srgbClr val="000000"/>
                        </a:solidFill>
                        <a:effectLst/>
                        <a:latin typeface="Tahoma" panose="020B0604030504040204" pitchFamily="34" charset="0"/>
                      </a:endParaRPr>
                    </a:p>
                  </a:txBody>
                  <a:tcPr marL="2244" marR="2244" marT="2244" marB="0"/>
                </a:tc>
                <a:tc>
                  <a:txBody>
                    <a:bodyPr/>
                    <a:lstStyle/>
                    <a:p>
                      <a:pPr algn="ctr" rtl="0" fontAlgn="ctr"/>
                      <a:r>
                        <a:rPr lang="en-US" sz="1600" b="1" u="none" strike="noStrike">
                          <a:solidFill>
                            <a:schemeClr val="accent2">
                              <a:lumMod val="75000"/>
                            </a:schemeClr>
                          </a:solidFill>
                          <a:effectLst/>
                        </a:rPr>
                        <a:t>F</a:t>
                      </a:r>
                      <a:endParaRPr lang="en-US" sz="1600" b="1" i="0" u="none" strike="noStrike">
                        <a:solidFill>
                          <a:schemeClr val="accent2">
                            <a:lumMod val="75000"/>
                          </a:schemeClr>
                        </a:solidFill>
                        <a:effectLst/>
                        <a:latin typeface="Tahoma" panose="020B0604030504040204" pitchFamily="34" charset="0"/>
                      </a:endParaRPr>
                    </a:p>
                  </a:txBody>
                  <a:tcPr marL="2244" marR="2244" marT="2244" marB="0" anchor="ctr"/>
                </a:tc>
                <a:tc>
                  <a:txBody>
                    <a:bodyPr/>
                    <a:lstStyle/>
                    <a:p>
                      <a:pPr algn="ctr" rtl="0" fontAlgn="ctr"/>
                      <a:r>
                        <a:rPr lang="en-US" sz="1600" u="none" strike="noStrike">
                          <a:effectLst/>
                        </a:rPr>
                        <a:t>CVR</a:t>
                      </a:r>
                      <a:endParaRPr lang="en-US" sz="1600" b="0" i="0" u="none" strike="noStrike">
                        <a:solidFill>
                          <a:srgbClr val="000000"/>
                        </a:solidFill>
                        <a:effectLst/>
                        <a:latin typeface="Tahoma" panose="020B0604030504040204" pitchFamily="34" charset="0"/>
                      </a:endParaRPr>
                    </a:p>
                  </a:txBody>
                  <a:tcPr marL="2244" marR="2244" marT="2244" marB="0" anchor="ctr"/>
                </a:tc>
                <a:extLst>
                  <a:ext uri="{0D108BD9-81ED-4DB2-BD59-A6C34878D82A}">
                    <a16:rowId xmlns:a16="http://schemas.microsoft.com/office/drawing/2014/main" val="1609364310"/>
                  </a:ext>
                </a:extLst>
              </a:tr>
              <a:tr h="324553">
                <a:tc>
                  <a:txBody>
                    <a:bodyPr/>
                    <a:lstStyle/>
                    <a:p>
                      <a:pPr algn="ctr" rtl="0" fontAlgn="t"/>
                      <a:r>
                        <a:rPr lang="en-US" sz="1600" u="none" strike="noStrike">
                          <a:effectLst/>
                        </a:rPr>
                        <a:t>CERT148</a:t>
                      </a:r>
                      <a:endParaRPr lang="en-US" sz="1600" b="0" i="0" u="none" strike="noStrike">
                        <a:solidFill>
                          <a:srgbClr val="000000"/>
                        </a:solidFill>
                        <a:effectLst/>
                        <a:latin typeface="Tahoma" panose="020B0604030504040204" pitchFamily="34" charset="0"/>
                      </a:endParaRPr>
                    </a:p>
                  </a:txBody>
                  <a:tcPr marL="2244" marR="2244" marT="2244" marB="0"/>
                </a:tc>
                <a:tc>
                  <a:txBody>
                    <a:bodyPr/>
                    <a:lstStyle/>
                    <a:p>
                      <a:pPr algn="l" rtl="0" fontAlgn="t"/>
                      <a:r>
                        <a:rPr lang="en-US" sz="1600" u="none" strike="noStrike">
                          <a:effectLst/>
                        </a:rPr>
                        <a:t>No Student Incident Data Submitted for a School</a:t>
                      </a:r>
                      <a:endParaRPr lang="en-US" sz="1600" b="0" i="0" u="none" strike="noStrike">
                        <a:solidFill>
                          <a:srgbClr val="000000"/>
                        </a:solidFill>
                        <a:effectLst/>
                        <a:latin typeface="Tahoma" panose="020B0604030504040204" pitchFamily="34" charset="0"/>
                      </a:endParaRPr>
                    </a:p>
                  </a:txBody>
                  <a:tcPr marL="2244" marR="2244" marT="2244" marB="0"/>
                </a:tc>
                <a:tc>
                  <a:txBody>
                    <a:bodyPr/>
                    <a:lstStyle/>
                    <a:p>
                      <a:pPr algn="ctr" rtl="0" fontAlgn="ctr"/>
                      <a:r>
                        <a:rPr lang="en-US" sz="1600" u="none" strike="noStrike">
                          <a:effectLst/>
                        </a:rPr>
                        <a:t>W</a:t>
                      </a:r>
                      <a:endParaRPr lang="en-US" sz="1600" b="0" i="0" u="none" strike="noStrike">
                        <a:solidFill>
                          <a:srgbClr val="000000"/>
                        </a:solidFill>
                        <a:effectLst/>
                        <a:latin typeface="Tahoma" panose="020B0604030504040204" pitchFamily="34" charset="0"/>
                      </a:endParaRPr>
                    </a:p>
                  </a:txBody>
                  <a:tcPr marL="2244" marR="2244" marT="2244" marB="0" anchor="ctr"/>
                </a:tc>
                <a:tc>
                  <a:txBody>
                    <a:bodyPr/>
                    <a:lstStyle/>
                    <a:p>
                      <a:pPr algn="ctr" rtl="0" fontAlgn="ctr"/>
                      <a:r>
                        <a:rPr lang="en-US" sz="1600" u="none" strike="noStrike">
                          <a:effectLst/>
                        </a:rPr>
                        <a:t>CVR</a:t>
                      </a:r>
                      <a:endParaRPr lang="en-US" sz="1600" b="0" i="0" u="none" strike="noStrike">
                        <a:solidFill>
                          <a:srgbClr val="000000"/>
                        </a:solidFill>
                        <a:effectLst/>
                        <a:latin typeface="Tahoma" panose="020B0604030504040204" pitchFamily="34" charset="0"/>
                      </a:endParaRPr>
                    </a:p>
                  </a:txBody>
                  <a:tcPr marL="2244" marR="2244" marT="2244" marB="0" anchor="ctr"/>
                </a:tc>
                <a:extLst>
                  <a:ext uri="{0D108BD9-81ED-4DB2-BD59-A6C34878D82A}">
                    <a16:rowId xmlns:a16="http://schemas.microsoft.com/office/drawing/2014/main" val="3064008674"/>
                  </a:ext>
                </a:extLst>
              </a:tr>
              <a:tr h="324553">
                <a:tc>
                  <a:txBody>
                    <a:bodyPr/>
                    <a:lstStyle/>
                    <a:p>
                      <a:pPr algn="ctr" rtl="0" fontAlgn="t"/>
                      <a:r>
                        <a:rPr lang="en-US" sz="1600" u="none" strike="noStrike">
                          <a:effectLst/>
                        </a:rPr>
                        <a:t>SELA0054E1</a:t>
                      </a:r>
                      <a:endParaRPr lang="en-US" sz="1600" b="0" i="0" u="none" strike="noStrike">
                        <a:solidFill>
                          <a:srgbClr val="000000"/>
                        </a:solidFill>
                        <a:effectLst/>
                        <a:latin typeface="Tahoma" panose="020B0604030504040204" pitchFamily="34" charset="0"/>
                      </a:endParaRPr>
                    </a:p>
                  </a:txBody>
                  <a:tcPr marL="2244" marR="2244" marT="2244" marB="0"/>
                </a:tc>
                <a:tc>
                  <a:txBody>
                    <a:bodyPr/>
                    <a:lstStyle/>
                    <a:p>
                      <a:pPr algn="l" rtl="0" fontAlgn="t"/>
                      <a:r>
                        <a:rPr lang="en-US" sz="1600" u="none" strike="noStrike">
                          <a:effectLst/>
                        </a:rPr>
                        <a:t>English Language Acquisition Status Start Date Less Than Birth Date</a:t>
                      </a:r>
                      <a:endParaRPr lang="en-US" sz="1600" b="0" i="0" u="none" strike="noStrike">
                        <a:solidFill>
                          <a:srgbClr val="000000"/>
                        </a:solidFill>
                        <a:effectLst/>
                        <a:latin typeface="Tahoma" panose="020B0604030504040204" pitchFamily="34" charset="0"/>
                      </a:endParaRPr>
                    </a:p>
                  </a:txBody>
                  <a:tcPr marL="2244" marR="2244" marT="2244" marB="0"/>
                </a:tc>
                <a:tc>
                  <a:txBody>
                    <a:bodyPr/>
                    <a:lstStyle/>
                    <a:p>
                      <a:pPr algn="ctr" rtl="0" fontAlgn="ctr"/>
                      <a:r>
                        <a:rPr lang="en-US" sz="1600" b="1" u="none" strike="noStrike">
                          <a:solidFill>
                            <a:schemeClr val="accent2">
                              <a:lumMod val="75000"/>
                            </a:schemeClr>
                          </a:solidFill>
                          <a:effectLst/>
                        </a:rPr>
                        <a:t>F</a:t>
                      </a:r>
                      <a:endParaRPr lang="en-US" sz="1600" b="1" i="0" u="none" strike="noStrike">
                        <a:solidFill>
                          <a:schemeClr val="accent2">
                            <a:lumMod val="75000"/>
                          </a:schemeClr>
                        </a:solidFill>
                        <a:effectLst/>
                        <a:latin typeface="Tahoma" panose="020B0604030504040204" pitchFamily="34" charset="0"/>
                      </a:endParaRPr>
                    </a:p>
                  </a:txBody>
                  <a:tcPr marL="2244" marR="2244" marT="2244" marB="0" anchor="ctr"/>
                </a:tc>
                <a:tc>
                  <a:txBody>
                    <a:bodyPr/>
                    <a:lstStyle/>
                    <a:p>
                      <a:pPr algn="ctr" rtl="0" fontAlgn="ctr"/>
                      <a:r>
                        <a:rPr lang="en-US" sz="1600" u="none" strike="noStrike">
                          <a:effectLst/>
                        </a:rPr>
                        <a:t>CDD</a:t>
                      </a:r>
                      <a:endParaRPr lang="en-US" sz="1600" b="0" i="0" u="none" strike="noStrike">
                        <a:solidFill>
                          <a:srgbClr val="000000"/>
                        </a:solidFill>
                        <a:effectLst/>
                        <a:latin typeface="Tahoma" panose="020B0604030504040204" pitchFamily="34" charset="0"/>
                      </a:endParaRPr>
                    </a:p>
                  </a:txBody>
                  <a:tcPr marL="2244" marR="2244" marT="2244" marB="0" anchor="ctr"/>
                </a:tc>
                <a:extLst>
                  <a:ext uri="{0D108BD9-81ED-4DB2-BD59-A6C34878D82A}">
                    <a16:rowId xmlns:a16="http://schemas.microsoft.com/office/drawing/2014/main" val="601754814"/>
                  </a:ext>
                </a:extLst>
              </a:tr>
              <a:tr h="243415">
                <a:tc>
                  <a:txBody>
                    <a:bodyPr/>
                    <a:lstStyle/>
                    <a:p>
                      <a:pPr algn="ctr" rtl="0" fontAlgn="t"/>
                      <a:r>
                        <a:rPr lang="en-US" sz="1600" u="none" strike="noStrike">
                          <a:effectLst/>
                        </a:rPr>
                        <a:t>SENR0026E1</a:t>
                      </a:r>
                      <a:endParaRPr lang="en-US" sz="1600" b="0" i="0" u="none" strike="noStrike">
                        <a:solidFill>
                          <a:srgbClr val="000000"/>
                        </a:solidFill>
                        <a:effectLst/>
                        <a:latin typeface="Tahoma" panose="020B0604030504040204" pitchFamily="34" charset="0"/>
                      </a:endParaRPr>
                    </a:p>
                  </a:txBody>
                  <a:tcPr marL="2244" marR="2244" marT="2244" marB="0"/>
                </a:tc>
                <a:tc>
                  <a:txBody>
                    <a:bodyPr/>
                    <a:lstStyle/>
                    <a:p>
                      <a:pPr algn="l" rtl="0" fontAlgn="t"/>
                      <a:r>
                        <a:rPr lang="en-US" sz="1600" u="none" strike="noStrike">
                          <a:effectLst/>
                        </a:rPr>
                        <a:t>Invalid Birth Date or Grade for CHSPE Completion </a:t>
                      </a:r>
                      <a:endParaRPr lang="en-US" sz="1600" b="0" i="0" u="none" strike="noStrike">
                        <a:solidFill>
                          <a:srgbClr val="000000"/>
                        </a:solidFill>
                        <a:effectLst/>
                        <a:latin typeface="Tahoma" panose="020B0604030504040204" pitchFamily="34" charset="0"/>
                      </a:endParaRPr>
                    </a:p>
                  </a:txBody>
                  <a:tcPr marL="2244" marR="2244" marT="2244" marB="0"/>
                </a:tc>
                <a:tc>
                  <a:txBody>
                    <a:bodyPr/>
                    <a:lstStyle/>
                    <a:p>
                      <a:pPr algn="ctr" rtl="0" fontAlgn="ctr"/>
                      <a:r>
                        <a:rPr lang="en-US" sz="1600" b="1" u="none" strike="noStrike">
                          <a:solidFill>
                            <a:schemeClr val="accent2">
                              <a:lumMod val="75000"/>
                            </a:schemeClr>
                          </a:solidFill>
                          <a:effectLst/>
                        </a:rPr>
                        <a:t>F</a:t>
                      </a:r>
                      <a:endParaRPr lang="en-US" sz="1600" b="1" i="0" u="none" strike="noStrike">
                        <a:solidFill>
                          <a:schemeClr val="accent2">
                            <a:lumMod val="75000"/>
                          </a:schemeClr>
                        </a:solidFill>
                        <a:effectLst/>
                        <a:latin typeface="Tahoma" panose="020B0604030504040204" pitchFamily="34" charset="0"/>
                      </a:endParaRPr>
                    </a:p>
                  </a:txBody>
                  <a:tcPr marL="2244" marR="2244" marT="2244" marB="0" anchor="ctr"/>
                </a:tc>
                <a:tc>
                  <a:txBody>
                    <a:bodyPr/>
                    <a:lstStyle/>
                    <a:p>
                      <a:pPr algn="ctr" rtl="0" fontAlgn="ctr"/>
                      <a:r>
                        <a:rPr lang="en-US" sz="1600" u="none" strike="noStrike">
                          <a:effectLst/>
                        </a:rPr>
                        <a:t>CDD</a:t>
                      </a:r>
                      <a:endParaRPr lang="en-US" sz="1600" b="0" i="0" u="none" strike="noStrike">
                        <a:solidFill>
                          <a:srgbClr val="000000"/>
                        </a:solidFill>
                        <a:effectLst/>
                        <a:latin typeface="Tahoma" panose="020B0604030504040204" pitchFamily="34" charset="0"/>
                      </a:endParaRPr>
                    </a:p>
                  </a:txBody>
                  <a:tcPr marL="2244" marR="2244" marT="2244" marB="0" anchor="ctr"/>
                </a:tc>
                <a:extLst>
                  <a:ext uri="{0D108BD9-81ED-4DB2-BD59-A6C34878D82A}">
                    <a16:rowId xmlns:a16="http://schemas.microsoft.com/office/drawing/2014/main" val="882932541"/>
                  </a:ext>
                </a:extLst>
              </a:tr>
              <a:tr h="324553">
                <a:tc>
                  <a:txBody>
                    <a:bodyPr/>
                    <a:lstStyle/>
                    <a:p>
                      <a:pPr algn="ctr" rtl="0" fontAlgn="t"/>
                      <a:r>
                        <a:rPr lang="en-US" sz="1600" u="none" strike="noStrike">
                          <a:effectLst/>
                        </a:rPr>
                        <a:t>SENR0286E1</a:t>
                      </a:r>
                      <a:endParaRPr lang="en-US" sz="1600" b="0" i="0" u="none" strike="noStrike">
                        <a:solidFill>
                          <a:srgbClr val="000000"/>
                        </a:solidFill>
                        <a:effectLst/>
                        <a:latin typeface="Tahoma" panose="020B0604030504040204" pitchFamily="34" charset="0"/>
                      </a:endParaRPr>
                    </a:p>
                  </a:txBody>
                  <a:tcPr marL="2244" marR="2244" marT="2244" marB="0"/>
                </a:tc>
                <a:tc>
                  <a:txBody>
                    <a:bodyPr/>
                    <a:lstStyle/>
                    <a:p>
                      <a:pPr algn="l" rtl="0" fontAlgn="t"/>
                      <a:r>
                        <a:rPr lang="en-US" sz="1600" u="none" strike="noStrike">
                          <a:effectLst/>
                        </a:rPr>
                        <a:t>E150 exit requires new enrollment at same school within 1 day</a:t>
                      </a:r>
                      <a:endParaRPr lang="en-US" sz="1600" b="0" i="0" u="none" strike="noStrike">
                        <a:solidFill>
                          <a:srgbClr val="000000"/>
                        </a:solidFill>
                        <a:effectLst/>
                        <a:latin typeface="Tahoma" panose="020B0604030504040204" pitchFamily="34" charset="0"/>
                      </a:endParaRPr>
                    </a:p>
                  </a:txBody>
                  <a:tcPr marL="2244" marR="2244" marT="2244" marB="0"/>
                </a:tc>
                <a:tc>
                  <a:txBody>
                    <a:bodyPr/>
                    <a:lstStyle/>
                    <a:p>
                      <a:pPr algn="ctr" rtl="0" fontAlgn="ctr"/>
                      <a:r>
                        <a:rPr lang="en-US" sz="1600" b="1" u="none" strike="noStrike">
                          <a:solidFill>
                            <a:schemeClr val="accent2">
                              <a:lumMod val="75000"/>
                            </a:schemeClr>
                          </a:solidFill>
                          <a:effectLst/>
                        </a:rPr>
                        <a:t>F</a:t>
                      </a:r>
                      <a:endParaRPr lang="en-US" sz="1600" b="1" i="0" u="none" strike="noStrike">
                        <a:solidFill>
                          <a:schemeClr val="accent2">
                            <a:lumMod val="75000"/>
                          </a:schemeClr>
                        </a:solidFill>
                        <a:effectLst/>
                        <a:latin typeface="Tahoma" panose="020B0604030504040204" pitchFamily="34" charset="0"/>
                      </a:endParaRPr>
                    </a:p>
                  </a:txBody>
                  <a:tcPr marL="2244" marR="2244" marT="2244" marB="0" anchor="ctr"/>
                </a:tc>
                <a:tc>
                  <a:txBody>
                    <a:bodyPr/>
                    <a:lstStyle/>
                    <a:p>
                      <a:pPr algn="ctr" rtl="0" fontAlgn="ctr"/>
                      <a:r>
                        <a:rPr lang="en-US" sz="1600" u="none" strike="noStrike">
                          <a:effectLst/>
                        </a:rPr>
                        <a:t>CDD</a:t>
                      </a:r>
                      <a:endParaRPr lang="en-US" sz="1600" b="0" i="0" u="none" strike="noStrike">
                        <a:solidFill>
                          <a:srgbClr val="000000"/>
                        </a:solidFill>
                        <a:effectLst/>
                        <a:latin typeface="Tahoma" panose="020B0604030504040204" pitchFamily="34" charset="0"/>
                      </a:endParaRPr>
                    </a:p>
                  </a:txBody>
                  <a:tcPr marL="2244" marR="2244" marT="2244" marB="0" anchor="ctr"/>
                </a:tc>
                <a:extLst>
                  <a:ext uri="{0D108BD9-81ED-4DB2-BD59-A6C34878D82A}">
                    <a16:rowId xmlns:a16="http://schemas.microsoft.com/office/drawing/2014/main" val="2935360268"/>
                  </a:ext>
                </a:extLst>
              </a:tr>
              <a:tr h="324553">
                <a:tc>
                  <a:txBody>
                    <a:bodyPr/>
                    <a:lstStyle/>
                    <a:p>
                      <a:pPr algn="ctr" rtl="0" fontAlgn="t"/>
                      <a:r>
                        <a:rPr lang="en-US" sz="1600" u="none" strike="noStrike">
                          <a:effectLst/>
                        </a:rPr>
                        <a:t>SENR0317E1</a:t>
                      </a:r>
                      <a:endParaRPr lang="en-US" sz="1600" b="0" i="0" u="none" strike="noStrike">
                        <a:solidFill>
                          <a:srgbClr val="000000"/>
                        </a:solidFill>
                        <a:effectLst/>
                        <a:latin typeface="Tahoma" panose="020B0604030504040204" pitchFamily="34" charset="0"/>
                      </a:endParaRPr>
                    </a:p>
                  </a:txBody>
                  <a:tcPr marL="2244" marR="2244" marT="2244" marB="0"/>
                </a:tc>
                <a:tc>
                  <a:txBody>
                    <a:bodyPr/>
                    <a:lstStyle/>
                    <a:p>
                      <a:pPr algn="l" rtl="0" fontAlgn="t"/>
                      <a:r>
                        <a:rPr lang="en-US" sz="1600" u="none" strike="noStrike">
                          <a:effectLst/>
                        </a:rPr>
                        <a:t>Student Enrollment Record in Previous AY Not Exited</a:t>
                      </a:r>
                      <a:endParaRPr lang="en-US" sz="1600" b="0" i="0" u="none" strike="noStrike">
                        <a:solidFill>
                          <a:srgbClr val="000000"/>
                        </a:solidFill>
                        <a:effectLst/>
                        <a:latin typeface="Tahoma" panose="020B0604030504040204" pitchFamily="34" charset="0"/>
                      </a:endParaRPr>
                    </a:p>
                  </a:txBody>
                  <a:tcPr marL="2244" marR="2244" marT="2244" marB="0"/>
                </a:tc>
                <a:tc>
                  <a:txBody>
                    <a:bodyPr/>
                    <a:lstStyle/>
                    <a:p>
                      <a:pPr algn="ctr" rtl="0" fontAlgn="ctr"/>
                      <a:r>
                        <a:rPr lang="en-US" sz="1600" b="1" u="none" strike="noStrike">
                          <a:solidFill>
                            <a:schemeClr val="accent2">
                              <a:lumMod val="75000"/>
                            </a:schemeClr>
                          </a:solidFill>
                          <a:effectLst/>
                        </a:rPr>
                        <a:t>F</a:t>
                      </a:r>
                      <a:endParaRPr lang="en-US" sz="1600" b="1" i="0" u="none" strike="noStrike">
                        <a:solidFill>
                          <a:schemeClr val="accent2">
                            <a:lumMod val="75000"/>
                          </a:schemeClr>
                        </a:solidFill>
                        <a:effectLst/>
                        <a:latin typeface="Tahoma" panose="020B0604030504040204" pitchFamily="34" charset="0"/>
                      </a:endParaRPr>
                    </a:p>
                  </a:txBody>
                  <a:tcPr marL="2244" marR="2244" marT="2244" marB="0" anchor="ctr"/>
                </a:tc>
                <a:tc>
                  <a:txBody>
                    <a:bodyPr/>
                    <a:lstStyle/>
                    <a:p>
                      <a:pPr algn="ctr" rtl="0" fontAlgn="ctr"/>
                      <a:r>
                        <a:rPr lang="en-US" sz="1600" u="none" strike="noStrike">
                          <a:effectLst/>
                        </a:rPr>
                        <a:t>CDD</a:t>
                      </a:r>
                      <a:endParaRPr lang="en-US" sz="1600" b="0" i="0" u="none" strike="noStrike">
                        <a:solidFill>
                          <a:srgbClr val="000000"/>
                        </a:solidFill>
                        <a:effectLst/>
                        <a:latin typeface="Tahoma" panose="020B0604030504040204" pitchFamily="34" charset="0"/>
                      </a:endParaRPr>
                    </a:p>
                  </a:txBody>
                  <a:tcPr marL="2244" marR="2244" marT="2244" marB="0" anchor="ctr"/>
                </a:tc>
                <a:extLst>
                  <a:ext uri="{0D108BD9-81ED-4DB2-BD59-A6C34878D82A}">
                    <a16:rowId xmlns:a16="http://schemas.microsoft.com/office/drawing/2014/main" val="4164189218"/>
                  </a:ext>
                </a:extLst>
              </a:tr>
              <a:tr h="324553">
                <a:tc>
                  <a:txBody>
                    <a:bodyPr/>
                    <a:lstStyle/>
                    <a:p>
                      <a:pPr algn="ctr" rtl="0" fontAlgn="t"/>
                      <a:r>
                        <a:rPr lang="en-US" sz="1600" u="none" strike="noStrike">
                          <a:effectLst/>
                        </a:rPr>
                        <a:t>SENR0320E1</a:t>
                      </a:r>
                      <a:endParaRPr lang="en-US" sz="1600" b="0" i="0" u="none" strike="noStrike">
                        <a:solidFill>
                          <a:srgbClr val="000000"/>
                        </a:solidFill>
                        <a:effectLst/>
                        <a:latin typeface="Tahoma" panose="020B0604030504040204" pitchFamily="34" charset="0"/>
                      </a:endParaRPr>
                    </a:p>
                  </a:txBody>
                  <a:tcPr marL="2244" marR="2244" marT="2244" marB="0"/>
                </a:tc>
                <a:tc>
                  <a:txBody>
                    <a:bodyPr/>
                    <a:lstStyle/>
                    <a:p>
                      <a:pPr algn="l" rtl="0" fontAlgn="t"/>
                      <a:r>
                        <a:rPr lang="en-US" sz="1600" u="none" strike="noStrike">
                          <a:effectLst/>
                        </a:rPr>
                        <a:t>Missing Student School Transfer Code for District of Choice Transfer</a:t>
                      </a:r>
                      <a:endParaRPr lang="en-US" sz="1600" b="0" i="0" u="none" strike="noStrike">
                        <a:solidFill>
                          <a:srgbClr val="000000"/>
                        </a:solidFill>
                        <a:effectLst/>
                        <a:latin typeface="Tahoma" panose="020B0604030504040204" pitchFamily="34" charset="0"/>
                      </a:endParaRPr>
                    </a:p>
                  </a:txBody>
                  <a:tcPr marL="2244" marR="2244" marT="2244" marB="0"/>
                </a:tc>
                <a:tc>
                  <a:txBody>
                    <a:bodyPr/>
                    <a:lstStyle/>
                    <a:p>
                      <a:pPr algn="ctr" rtl="0" fontAlgn="ctr"/>
                      <a:r>
                        <a:rPr lang="en-US" sz="1600" b="1" u="none" strike="noStrike">
                          <a:solidFill>
                            <a:schemeClr val="accent2">
                              <a:lumMod val="75000"/>
                            </a:schemeClr>
                          </a:solidFill>
                          <a:effectLst/>
                        </a:rPr>
                        <a:t>F</a:t>
                      </a:r>
                      <a:endParaRPr lang="en-US" sz="1600" b="1" i="0" u="none" strike="noStrike">
                        <a:solidFill>
                          <a:schemeClr val="accent2">
                            <a:lumMod val="75000"/>
                          </a:schemeClr>
                        </a:solidFill>
                        <a:effectLst/>
                        <a:latin typeface="Tahoma" panose="020B0604030504040204" pitchFamily="34" charset="0"/>
                      </a:endParaRPr>
                    </a:p>
                  </a:txBody>
                  <a:tcPr marL="2244" marR="2244" marT="2244" marB="0" anchor="ctr"/>
                </a:tc>
                <a:tc>
                  <a:txBody>
                    <a:bodyPr/>
                    <a:lstStyle/>
                    <a:p>
                      <a:pPr algn="ctr" rtl="0" fontAlgn="ctr"/>
                      <a:r>
                        <a:rPr lang="en-US" sz="1600" u="none" strike="noStrike">
                          <a:effectLst/>
                        </a:rPr>
                        <a:t>CDD</a:t>
                      </a:r>
                      <a:endParaRPr lang="en-US" sz="1600" b="0" i="0" u="none" strike="noStrike">
                        <a:solidFill>
                          <a:srgbClr val="000000"/>
                        </a:solidFill>
                        <a:effectLst/>
                        <a:latin typeface="Tahoma" panose="020B0604030504040204" pitchFamily="34" charset="0"/>
                      </a:endParaRPr>
                    </a:p>
                  </a:txBody>
                  <a:tcPr marL="2244" marR="2244" marT="2244" marB="0" anchor="ctr"/>
                </a:tc>
                <a:extLst>
                  <a:ext uri="{0D108BD9-81ED-4DB2-BD59-A6C34878D82A}">
                    <a16:rowId xmlns:a16="http://schemas.microsoft.com/office/drawing/2014/main" val="2557058187"/>
                  </a:ext>
                </a:extLst>
              </a:tr>
              <a:tr h="243415">
                <a:tc>
                  <a:txBody>
                    <a:bodyPr/>
                    <a:lstStyle/>
                    <a:p>
                      <a:pPr algn="ctr" rtl="0" fontAlgn="t"/>
                      <a:r>
                        <a:rPr lang="en-US" sz="1600" u="none" strike="noStrike">
                          <a:effectLst/>
                        </a:rPr>
                        <a:t>SENR0454E1</a:t>
                      </a:r>
                      <a:endParaRPr lang="en-US" sz="1600" b="0" i="0" u="none" strike="noStrike">
                        <a:solidFill>
                          <a:srgbClr val="000000"/>
                        </a:solidFill>
                        <a:effectLst/>
                        <a:latin typeface="Tahoma" panose="020B0604030504040204" pitchFamily="34" charset="0"/>
                      </a:endParaRPr>
                    </a:p>
                  </a:txBody>
                  <a:tcPr marL="2244" marR="2244" marT="2244" marB="0"/>
                </a:tc>
                <a:tc>
                  <a:txBody>
                    <a:bodyPr/>
                    <a:lstStyle/>
                    <a:p>
                      <a:pPr algn="l" rtl="0" fontAlgn="t"/>
                      <a:r>
                        <a:rPr lang="en-US" sz="1600" u="none" strike="noStrike">
                          <a:effectLst/>
                        </a:rPr>
                        <a:t>Student must have previous Grade 12 SENR record</a:t>
                      </a:r>
                      <a:endParaRPr lang="en-US" sz="1600" b="0" i="0" u="none" strike="noStrike">
                        <a:solidFill>
                          <a:srgbClr val="000000"/>
                        </a:solidFill>
                        <a:effectLst/>
                        <a:latin typeface="Tahoma" panose="020B0604030504040204" pitchFamily="34" charset="0"/>
                      </a:endParaRPr>
                    </a:p>
                  </a:txBody>
                  <a:tcPr marL="2244" marR="2244" marT="2244" marB="0"/>
                </a:tc>
                <a:tc>
                  <a:txBody>
                    <a:bodyPr/>
                    <a:lstStyle/>
                    <a:p>
                      <a:pPr algn="ctr" rtl="0" fontAlgn="ctr"/>
                      <a:r>
                        <a:rPr lang="en-US" sz="1600" b="1" u="none" strike="noStrike">
                          <a:solidFill>
                            <a:schemeClr val="accent2">
                              <a:lumMod val="75000"/>
                            </a:schemeClr>
                          </a:solidFill>
                          <a:effectLst/>
                        </a:rPr>
                        <a:t>F</a:t>
                      </a:r>
                      <a:endParaRPr lang="en-US" sz="1600" b="1" i="0" u="none" strike="noStrike">
                        <a:solidFill>
                          <a:schemeClr val="accent2">
                            <a:lumMod val="75000"/>
                          </a:schemeClr>
                        </a:solidFill>
                        <a:effectLst/>
                        <a:latin typeface="Tahoma" panose="020B0604030504040204" pitchFamily="34" charset="0"/>
                      </a:endParaRPr>
                    </a:p>
                  </a:txBody>
                  <a:tcPr marL="2244" marR="2244" marT="2244" marB="0" anchor="ctr"/>
                </a:tc>
                <a:tc>
                  <a:txBody>
                    <a:bodyPr/>
                    <a:lstStyle/>
                    <a:p>
                      <a:pPr algn="ctr" rtl="0" fontAlgn="ctr"/>
                      <a:r>
                        <a:rPr lang="en-US" sz="1600" u="none" strike="noStrike">
                          <a:effectLst/>
                        </a:rPr>
                        <a:t>CDD</a:t>
                      </a:r>
                      <a:endParaRPr lang="en-US" sz="1600" b="0" i="0" u="none" strike="noStrike">
                        <a:solidFill>
                          <a:srgbClr val="000000"/>
                        </a:solidFill>
                        <a:effectLst/>
                        <a:latin typeface="Tahoma" panose="020B0604030504040204" pitchFamily="34" charset="0"/>
                      </a:endParaRPr>
                    </a:p>
                  </a:txBody>
                  <a:tcPr marL="2244" marR="2244" marT="2244" marB="0" anchor="ctr"/>
                </a:tc>
                <a:extLst>
                  <a:ext uri="{0D108BD9-81ED-4DB2-BD59-A6C34878D82A}">
                    <a16:rowId xmlns:a16="http://schemas.microsoft.com/office/drawing/2014/main" val="4165025203"/>
                  </a:ext>
                </a:extLst>
              </a:tr>
              <a:tr h="324553">
                <a:tc>
                  <a:txBody>
                    <a:bodyPr/>
                    <a:lstStyle/>
                    <a:p>
                      <a:pPr algn="ctr" rtl="0" fontAlgn="t"/>
                      <a:r>
                        <a:rPr lang="en-US" sz="1600" u="none" strike="noStrike">
                          <a:effectLst/>
                        </a:rPr>
                        <a:t>SENR0519E1</a:t>
                      </a:r>
                      <a:endParaRPr lang="en-US" sz="1600" b="0" i="0" u="none" strike="noStrike">
                        <a:solidFill>
                          <a:srgbClr val="000000"/>
                        </a:solidFill>
                        <a:effectLst/>
                        <a:latin typeface="Tahoma" panose="020B0604030504040204" pitchFamily="34" charset="0"/>
                      </a:endParaRPr>
                    </a:p>
                  </a:txBody>
                  <a:tcPr marL="2244" marR="2244" marT="2244" marB="0"/>
                </a:tc>
                <a:tc>
                  <a:txBody>
                    <a:bodyPr/>
                    <a:lstStyle/>
                    <a:p>
                      <a:pPr algn="l" rtl="0" fontAlgn="t"/>
                      <a:r>
                        <a:rPr lang="en-US" sz="1600" u="none" strike="noStrike">
                          <a:effectLst/>
                        </a:rPr>
                        <a:t>Special Education Exit Code for Student without Disabilities</a:t>
                      </a:r>
                      <a:endParaRPr lang="en-US" sz="1600" b="0" i="0" u="none" strike="noStrike">
                        <a:solidFill>
                          <a:srgbClr val="000000"/>
                        </a:solidFill>
                        <a:effectLst/>
                        <a:latin typeface="Tahoma" panose="020B0604030504040204" pitchFamily="34" charset="0"/>
                      </a:endParaRPr>
                    </a:p>
                  </a:txBody>
                  <a:tcPr marL="2244" marR="2244" marT="2244" marB="0"/>
                </a:tc>
                <a:tc>
                  <a:txBody>
                    <a:bodyPr/>
                    <a:lstStyle/>
                    <a:p>
                      <a:pPr algn="ctr" rtl="0" fontAlgn="ctr"/>
                      <a:r>
                        <a:rPr lang="en-US" sz="1600" b="1" u="none" strike="noStrike">
                          <a:solidFill>
                            <a:schemeClr val="accent2">
                              <a:lumMod val="75000"/>
                            </a:schemeClr>
                          </a:solidFill>
                          <a:effectLst/>
                        </a:rPr>
                        <a:t>F</a:t>
                      </a:r>
                      <a:endParaRPr lang="en-US" sz="1600" b="1" i="0" u="none" strike="noStrike">
                        <a:solidFill>
                          <a:schemeClr val="accent2">
                            <a:lumMod val="75000"/>
                          </a:schemeClr>
                        </a:solidFill>
                        <a:effectLst/>
                        <a:latin typeface="Tahoma" panose="020B0604030504040204" pitchFamily="34" charset="0"/>
                      </a:endParaRPr>
                    </a:p>
                  </a:txBody>
                  <a:tcPr marL="2244" marR="2244" marT="2244" marB="0" anchor="ctr"/>
                </a:tc>
                <a:tc>
                  <a:txBody>
                    <a:bodyPr/>
                    <a:lstStyle/>
                    <a:p>
                      <a:pPr algn="ctr" rtl="0" fontAlgn="ctr"/>
                      <a:r>
                        <a:rPr lang="en-US" sz="1600" u="none" strike="noStrike">
                          <a:effectLst/>
                        </a:rPr>
                        <a:t>CDD</a:t>
                      </a:r>
                      <a:endParaRPr lang="en-US" sz="1600" b="0" i="0" u="none" strike="noStrike">
                        <a:solidFill>
                          <a:srgbClr val="000000"/>
                        </a:solidFill>
                        <a:effectLst/>
                        <a:latin typeface="Tahoma" panose="020B0604030504040204" pitchFamily="34" charset="0"/>
                      </a:endParaRPr>
                    </a:p>
                  </a:txBody>
                  <a:tcPr marL="2244" marR="2244" marT="2244" marB="0" anchor="ctr"/>
                </a:tc>
                <a:extLst>
                  <a:ext uri="{0D108BD9-81ED-4DB2-BD59-A6C34878D82A}">
                    <a16:rowId xmlns:a16="http://schemas.microsoft.com/office/drawing/2014/main" val="4233030270"/>
                  </a:ext>
                </a:extLst>
              </a:tr>
              <a:tr h="324553">
                <a:tc>
                  <a:txBody>
                    <a:bodyPr/>
                    <a:lstStyle/>
                    <a:p>
                      <a:pPr algn="ctr" rtl="0" fontAlgn="t"/>
                      <a:r>
                        <a:rPr lang="en-US" sz="1600" u="none" strike="noStrike">
                          <a:effectLst/>
                        </a:rPr>
                        <a:t>SENR0526E1</a:t>
                      </a:r>
                      <a:endParaRPr lang="en-US" sz="1600" b="0" i="0" u="none" strike="noStrike">
                        <a:solidFill>
                          <a:srgbClr val="000000"/>
                        </a:solidFill>
                        <a:effectLst/>
                        <a:latin typeface="Tahoma" panose="020B0604030504040204" pitchFamily="34" charset="0"/>
                      </a:endParaRPr>
                    </a:p>
                  </a:txBody>
                  <a:tcPr marL="2244" marR="2244" marT="2244" marB="0"/>
                </a:tc>
                <a:tc>
                  <a:txBody>
                    <a:bodyPr/>
                    <a:lstStyle/>
                    <a:p>
                      <a:pPr algn="l" rtl="0" fontAlgn="t"/>
                      <a:r>
                        <a:rPr lang="en-US" sz="1600" u="none" strike="noStrike">
                          <a:effectLst/>
                        </a:rPr>
                        <a:t>Invalid "EL" English Language Acquisition Status Code</a:t>
                      </a:r>
                      <a:endParaRPr lang="en-US" sz="1600" b="0" i="0" u="none" strike="noStrike">
                        <a:solidFill>
                          <a:srgbClr val="000000"/>
                        </a:solidFill>
                        <a:effectLst/>
                        <a:latin typeface="Tahoma" panose="020B0604030504040204" pitchFamily="34" charset="0"/>
                      </a:endParaRPr>
                    </a:p>
                  </a:txBody>
                  <a:tcPr marL="2244" marR="2244" marT="2244" marB="0"/>
                </a:tc>
                <a:tc>
                  <a:txBody>
                    <a:bodyPr/>
                    <a:lstStyle/>
                    <a:p>
                      <a:pPr algn="ctr" rtl="0" fontAlgn="ctr"/>
                      <a:r>
                        <a:rPr lang="en-US" sz="1600" b="1" u="none" strike="noStrike">
                          <a:solidFill>
                            <a:schemeClr val="accent2">
                              <a:lumMod val="75000"/>
                            </a:schemeClr>
                          </a:solidFill>
                          <a:effectLst/>
                        </a:rPr>
                        <a:t>F</a:t>
                      </a:r>
                      <a:endParaRPr lang="en-US" sz="1600" b="1" i="0" u="none" strike="noStrike">
                        <a:solidFill>
                          <a:schemeClr val="accent2">
                            <a:lumMod val="75000"/>
                          </a:schemeClr>
                        </a:solidFill>
                        <a:effectLst/>
                        <a:latin typeface="Tahoma" panose="020B0604030504040204" pitchFamily="34" charset="0"/>
                      </a:endParaRPr>
                    </a:p>
                  </a:txBody>
                  <a:tcPr marL="2244" marR="2244" marT="2244" marB="0" anchor="ctr"/>
                </a:tc>
                <a:tc>
                  <a:txBody>
                    <a:bodyPr/>
                    <a:lstStyle/>
                    <a:p>
                      <a:pPr algn="ctr" rtl="0" fontAlgn="ctr"/>
                      <a:r>
                        <a:rPr lang="en-US" sz="1600" u="none" strike="noStrike">
                          <a:effectLst/>
                        </a:rPr>
                        <a:t>CDD</a:t>
                      </a:r>
                      <a:endParaRPr lang="en-US" sz="1600" b="0" i="0" u="none" strike="noStrike">
                        <a:solidFill>
                          <a:srgbClr val="000000"/>
                        </a:solidFill>
                        <a:effectLst/>
                        <a:latin typeface="Tahoma" panose="020B0604030504040204" pitchFamily="34" charset="0"/>
                      </a:endParaRPr>
                    </a:p>
                  </a:txBody>
                  <a:tcPr marL="2244" marR="2244" marT="2244" marB="0" anchor="ctr"/>
                </a:tc>
                <a:extLst>
                  <a:ext uri="{0D108BD9-81ED-4DB2-BD59-A6C34878D82A}">
                    <a16:rowId xmlns:a16="http://schemas.microsoft.com/office/drawing/2014/main" val="2427151828"/>
                  </a:ext>
                </a:extLst>
              </a:tr>
              <a:tr h="324553">
                <a:tc>
                  <a:txBody>
                    <a:bodyPr/>
                    <a:lstStyle/>
                    <a:p>
                      <a:pPr algn="ctr" rtl="0" fontAlgn="t"/>
                      <a:r>
                        <a:rPr lang="en-US" sz="1600" u="none" strike="noStrike">
                          <a:effectLst/>
                        </a:rPr>
                        <a:t>SENR0607E1</a:t>
                      </a:r>
                      <a:endParaRPr lang="en-US" sz="1600" b="0" i="0" u="none" strike="noStrike">
                        <a:solidFill>
                          <a:srgbClr val="000000"/>
                        </a:solidFill>
                        <a:effectLst/>
                        <a:latin typeface="Tahoma" panose="020B0604030504040204" pitchFamily="34" charset="0"/>
                      </a:endParaRPr>
                    </a:p>
                  </a:txBody>
                  <a:tcPr marL="2244" marR="2244" marT="2244" marB="0"/>
                </a:tc>
                <a:tc>
                  <a:txBody>
                    <a:bodyPr/>
                    <a:lstStyle/>
                    <a:p>
                      <a:pPr algn="l" rtl="0" fontAlgn="t"/>
                      <a:r>
                        <a:rPr lang="en-US" sz="1600" u="none" strike="noStrike">
                          <a:effectLst/>
                        </a:rPr>
                        <a:t>Invalid Adult Age with Students with Disabilities Transition </a:t>
                      </a:r>
                      <a:endParaRPr lang="en-US" sz="1600" b="0" i="0" u="none" strike="noStrike">
                        <a:solidFill>
                          <a:srgbClr val="000000"/>
                        </a:solidFill>
                        <a:effectLst/>
                        <a:latin typeface="Tahoma" panose="020B0604030504040204" pitchFamily="34" charset="0"/>
                      </a:endParaRPr>
                    </a:p>
                  </a:txBody>
                  <a:tcPr marL="2244" marR="2244" marT="2244" marB="0"/>
                </a:tc>
                <a:tc>
                  <a:txBody>
                    <a:bodyPr/>
                    <a:lstStyle/>
                    <a:p>
                      <a:pPr algn="ctr" rtl="0" fontAlgn="ctr"/>
                      <a:r>
                        <a:rPr lang="en-US" sz="1600" b="1" u="none" strike="noStrike">
                          <a:solidFill>
                            <a:schemeClr val="accent2">
                              <a:lumMod val="75000"/>
                            </a:schemeClr>
                          </a:solidFill>
                          <a:effectLst/>
                        </a:rPr>
                        <a:t>F</a:t>
                      </a:r>
                      <a:endParaRPr lang="en-US" sz="1600" b="1" i="0" u="none" strike="noStrike">
                        <a:solidFill>
                          <a:schemeClr val="accent2">
                            <a:lumMod val="75000"/>
                          </a:schemeClr>
                        </a:solidFill>
                        <a:effectLst/>
                        <a:latin typeface="Tahoma" panose="020B0604030504040204" pitchFamily="34" charset="0"/>
                      </a:endParaRPr>
                    </a:p>
                  </a:txBody>
                  <a:tcPr marL="2244" marR="2244" marT="2244" marB="0" anchor="ctr"/>
                </a:tc>
                <a:tc>
                  <a:txBody>
                    <a:bodyPr/>
                    <a:lstStyle/>
                    <a:p>
                      <a:pPr algn="ctr" rtl="0" fontAlgn="ctr"/>
                      <a:r>
                        <a:rPr lang="en-US" sz="1600" u="none" strike="noStrike" dirty="0">
                          <a:effectLst/>
                        </a:rPr>
                        <a:t>CDD</a:t>
                      </a:r>
                      <a:endParaRPr lang="en-US" sz="1600" b="0" i="0" u="none" strike="noStrike" dirty="0">
                        <a:solidFill>
                          <a:srgbClr val="000000"/>
                        </a:solidFill>
                        <a:effectLst/>
                        <a:latin typeface="Tahoma" panose="020B0604030504040204" pitchFamily="34" charset="0"/>
                      </a:endParaRPr>
                    </a:p>
                  </a:txBody>
                  <a:tcPr marL="2244" marR="2244" marT="2244" marB="0" anchor="ctr"/>
                </a:tc>
                <a:extLst>
                  <a:ext uri="{0D108BD9-81ED-4DB2-BD59-A6C34878D82A}">
                    <a16:rowId xmlns:a16="http://schemas.microsoft.com/office/drawing/2014/main" val="3857172805"/>
                  </a:ext>
                </a:extLst>
              </a:tr>
            </a:tbl>
          </a:graphicData>
        </a:graphic>
      </p:graphicFrame>
      <p:sp>
        <p:nvSpPr>
          <p:cNvPr id="3" name="Slide Number Placeholder 2">
            <a:extLst>
              <a:ext uri="{FF2B5EF4-FFF2-40B4-BE49-F238E27FC236}">
                <a16:creationId xmlns:a16="http://schemas.microsoft.com/office/drawing/2014/main" id="{D2203542-CB1E-C2AC-F463-BA04CD4EC2BE}"/>
              </a:ext>
            </a:extLst>
          </p:cNvPr>
          <p:cNvSpPr>
            <a:spLocks noGrp="1"/>
          </p:cNvSpPr>
          <p:nvPr>
            <p:ph type="sldNum" sz="quarter" idx="11"/>
          </p:nvPr>
        </p:nvSpPr>
        <p:spPr/>
        <p:txBody>
          <a:bodyPr/>
          <a:lstStyle/>
          <a:p>
            <a:fld id="{4B73C415-D670-4716-A5EC-CC4D52CA2BAC}" type="slidenum">
              <a:rPr lang="en-US" noProof="0" smtClean="0"/>
              <a:pPr/>
              <a:t>74</a:t>
            </a:fld>
            <a:endParaRPr lang="en-US" noProof="0"/>
          </a:p>
        </p:txBody>
      </p:sp>
    </p:spTree>
    <p:extLst>
      <p:ext uri="{BB962C8B-B14F-4D97-AF65-F5344CB8AC3E}">
        <p14:creationId xmlns:p14="http://schemas.microsoft.com/office/powerpoint/2010/main" val="28202245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BA135-4499-0C2A-6DD4-1226326FCD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82D56E-F787-8E5F-9CC8-04CC56E7ABCA}"/>
              </a:ext>
            </a:extLst>
          </p:cNvPr>
          <p:cNvSpPr>
            <a:spLocks noGrp="1"/>
          </p:cNvSpPr>
          <p:nvPr>
            <p:ph type="title"/>
          </p:nvPr>
        </p:nvSpPr>
        <p:spPr>
          <a:xfrm>
            <a:off x="432000" y="276637"/>
            <a:ext cx="11340000" cy="432000"/>
          </a:xfrm>
        </p:spPr>
        <p:txBody>
          <a:bodyPr/>
          <a:lstStyle/>
          <a:p>
            <a:r>
              <a:rPr kumimoji="0" lang="en-US" sz="3200" b="0" i="0" u="none" strike="noStrike" kern="1200" cap="none" spc="0" normalizeH="0" baseline="0" noProof="0" dirty="0">
                <a:ln>
                  <a:noFill/>
                </a:ln>
                <a:solidFill>
                  <a:prstClr val="black">
                    <a:lumMod val="85000"/>
                    <a:lumOff val="15000"/>
                  </a:prstClr>
                </a:solidFill>
                <a:effectLst/>
                <a:uLnTx/>
                <a:uFillTx/>
                <a:latin typeface="Arial Black" panose="020B0A04020102020204" pitchFamily="34" charset="0"/>
                <a:ea typeface="+mj-ea"/>
                <a:cs typeface="+mj-cs"/>
              </a:rPr>
              <a:t>General EOY 1 Errors (more)</a:t>
            </a:r>
            <a:endParaRPr lang="en-US" dirty="0">
              <a:latin typeface="Aeries Sans Ultra-Bold"/>
            </a:endParaRPr>
          </a:p>
        </p:txBody>
      </p:sp>
      <p:sp>
        <p:nvSpPr>
          <p:cNvPr id="6" name="Footer Placeholder 5">
            <a:extLst>
              <a:ext uri="{FF2B5EF4-FFF2-40B4-BE49-F238E27FC236}">
                <a16:creationId xmlns:a16="http://schemas.microsoft.com/office/drawing/2014/main" id="{CF3637E6-2174-010A-EBAC-C2C0D7309893}"/>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graphicFrame>
        <p:nvGraphicFramePr>
          <p:cNvPr id="3" name="Table 2">
            <a:extLst>
              <a:ext uri="{FF2B5EF4-FFF2-40B4-BE49-F238E27FC236}">
                <a16:creationId xmlns:a16="http://schemas.microsoft.com/office/drawing/2014/main" id="{0D3F978C-B374-04F2-3CC4-2187D5DDEB5A}"/>
              </a:ext>
            </a:extLst>
          </p:cNvPr>
          <p:cNvGraphicFramePr>
            <a:graphicFrameLocks noGrp="1"/>
          </p:cNvGraphicFramePr>
          <p:nvPr>
            <p:extLst>
              <p:ext uri="{D42A27DB-BD31-4B8C-83A1-F6EECF244321}">
                <p14:modId xmlns:p14="http://schemas.microsoft.com/office/powerpoint/2010/main" val="4172797076"/>
              </p:ext>
            </p:extLst>
          </p:nvPr>
        </p:nvGraphicFramePr>
        <p:xfrm>
          <a:off x="432000" y="879003"/>
          <a:ext cx="11340001" cy="4813363"/>
        </p:xfrm>
        <a:graphic>
          <a:graphicData uri="http://schemas.openxmlformats.org/drawingml/2006/table">
            <a:tbl>
              <a:tblPr firstRow="1" bandRow="1">
                <a:tableStyleId>{72833802-FEF1-4C79-8D5D-14CF1EAF98D9}</a:tableStyleId>
              </a:tblPr>
              <a:tblGrid>
                <a:gridCol w="1872288">
                  <a:extLst>
                    <a:ext uri="{9D8B030D-6E8A-4147-A177-3AD203B41FA5}">
                      <a16:colId xmlns:a16="http://schemas.microsoft.com/office/drawing/2014/main" val="98358347"/>
                    </a:ext>
                  </a:extLst>
                </a:gridCol>
                <a:gridCol w="5693664">
                  <a:extLst>
                    <a:ext uri="{9D8B030D-6E8A-4147-A177-3AD203B41FA5}">
                      <a16:colId xmlns:a16="http://schemas.microsoft.com/office/drawing/2014/main" val="916432424"/>
                    </a:ext>
                  </a:extLst>
                </a:gridCol>
                <a:gridCol w="1584960">
                  <a:extLst>
                    <a:ext uri="{9D8B030D-6E8A-4147-A177-3AD203B41FA5}">
                      <a16:colId xmlns:a16="http://schemas.microsoft.com/office/drawing/2014/main" val="437083909"/>
                    </a:ext>
                  </a:extLst>
                </a:gridCol>
                <a:gridCol w="2189089">
                  <a:extLst>
                    <a:ext uri="{9D8B030D-6E8A-4147-A177-3AD203B41FA5}">
                      <a16:colId xmlns:a16="http://schemas.microsoft.com/office/drawing/2014/main" val="2985995948"/>
                    </a:ext>
                  </a:extLst>
                </a:gridCol>
              </a:tblGrid>
              <a:tr h="345055">
                <a:tc>
                  <a:txBody>
                    <a:bodyPr/>
                    <a:lstStyle/>
                    <a:p>
                      <a:pPr algn="ctr" rtl="0" fontAlgn="t"/>
                      <a:r>
                        <a:rPr lang="en-US" sz="1800" b="1" u="none" strike="noStrike">
                          <a:solidFill>
                            <a:schemeClr val="tx1">
                              <a:lumMod val="75000"/>
                              <a:lumOff val="25000"/>
                            </a:schemeClr>
                          </a:solidFill>
                          <a:effectLst/>
                        </a:rPr>
                        <a:t>Error #</a:t>
                      </a:r>
                      <a:endParaRPr lang="en-US" sz="1800" b="1" i="0" u="none" strike="noStrike">
                        <a:solidFill>
                          <a:schemeClr val="tx1">
                            <a:lumMod val="75000"/>
                            <a:lumOff val="25000"/>
                          </a:schemeClr>
                        </a:solidFill>
                        <a:effectLst/>
                        <a:latin typeface="Tahoma" panose="020B0604030504040204" pitchFamily="34" charset="0"/>
                      </a:endParaRPr>
                    </a:p>
                  </a:txBody>
                  <a:tcPr marL="7620" marR="7620" marT="7620" marB="0" anchor="ctr"/>
                </a:tc>
                <a:tc>
                  <a:txBody>
                    <a:bodyPr/>
                    <a:lstStyle/>
                    <a:p>
                      <a:pPr algn="ctr" rtl="0" fontAlgn="t"/>
                      <a:r>
                        <a:rPr lang="en-US" sz="1800" b="1" u="none" strike="noStrike">
                          <a:solidFill>
                            <a:schemeClr val="tx1">
                              <a:lumMod val="75000"/>
                              <a:lumOff val="25000"/>
                            </a:schemeClr>
                          </a:solidFill>
                          <a:effectLst/>
                        </a:rPr>
                        <a:t>Error Name</a:t>
                      </a:r>
                      <a:endParaRPr lang="en-US" sz="1800" b="1" i="0" u="none" strike="noStrike">
                        <a:solidFill>
                          <a:schemeClr val="tx1">
                            <a:lumMod val="75000"/>
                            <a:lumOff val="25000"/>
                          </a:schemeClr>
                        </a:solidFill>
                        <a:effectLst/>
                        <a:latin typeface="Tahoma" panose="020B0604030504040204" pitchFamily="34" charset="0"/>
                      </a:endParaRPr>
                    </a:p>
                  </a:txBody>
                  <a:tcPr marL="7620" marR="7620" marT="7620" marB="0" anchor="ctr"/>
                </a:tc>
                <a:tc>
                  <a:txBody>
                    <a:bodyPr/>
                    <a:lstStyle/>
                    <a:p>
                      <a:pPr algn="ctr" rtl="0" fontAlgn="ctr"/>
                      <a:r>
                        <a:rPr lang="en-US" sz="1800" b="1" u="none" strike="noStrike">
                          <a:solidFill>
                            <a:schemeClr val="tx1">
                              <a:lumMod val="75000"/>
                              <a:lumOff val="25000"/>
                            </a:schemeClr>
                          </a:solidFill>
                          <a:effectLst/>
                        </a:rPr>
                        <a:t>Severity</a:t>
                      </a:r>
                      <a:endParaRPr lang="en-US" sz="1800" b="1" i="0" u="none" strike="noStrike">
                        <a:solidFill>
                          <a:schemeClr val="tx1">
                            <a:lumMod val="75000"/>
                            <a:lumOff val="25000"/>
                          </a:schemeClr>
                        </a:solidFill>
                        <a:effectLst/>
                        <a:latin typeface="Tahoma" panose="020B0604030504040204" pitchFamily="34" charset="0"/>
                      </a:endParaRPr>
                    </a:p>
                  </a:txBody>
                  <a:tcPr marL="7620" marR="7620" marT="7620" marB="0" anchor="ctr"/>
                </a:tc>
                <a:tc>
                  <a:txBody>
                    <a:bodyPr/>
                    <a:lstStyle/>
                    <a:p>
                      <a:pPr algn="ctr" rtl="0" fontAlgn="ctr"/>
                      <a:r>
                        <a:rPr lang="en-US" sz="1800" b="1" u="none" strike="noStrike">
                          <a:solidFill>
                            <a:schemeClr val="tx1">
                              <a:lumMod val="75000"/>
                              <a:lumOff val="25000"/>
                            </a:schemeClr>
                          </a:solidFill>
                          <a:effectLst/>
                        </a:rPr>
                        <a:t>Error Type</a:t>
                      </a:r>
                      <a:endParaRPr lang="en-US" sz="1800" b="1" i="0" u="none" strike="noStrike">
                        <a:solidFill>
                          <a:schemeClr val="tx1">
                            <a:lumMod val="75000"/>
                            <a:lumOff val="25000"/>
                          </a:schemeClr>
                        </a:solidFill>
                        <a:effectLst/>
                        <a:latin typeface="Tahoma" panose="020B0604030504040204" pitchFamily="34" charset="0"/>
                      </a:endParaRPr>
                    </a:p>
                  </a:txBody>
                  <a:tcPr marL="7620" marR="7620" marT="7620" marB="0" anchor="ctr"/>
                </a:tc>
                <a:extLst>
                  <a:ext uri="{0D108BD9-81ED-4DB2-BD59-A6C34878D82A}">
                    <a16:rowId xmlns:a16="http://schemas.microsoft.com/office/drawing/2014/main" val="3000978781"/>
                  </a:ext>
                </a:extLst>
              </a:tr>
              <a:tr h="327175">
                <a:tc>
                  <a:txBody>
                    <a:bodyPr/>
                    <a:lstStyle/>
                    <a:p>
                      <a:pPr algn="ctr" rtl="0" fontAlgn="t"/>
                      <a:r>
                        <a:rPr lang="en-US" sz="1600" b="1" u="none" strike="noStrike">
                          <a:effectLst/>
                        </a:rPr>
                        <a:t>SENR0643E1</a:t>
                      </a:r>
                      <a:endParaRPr lang="en-US" sz="1600" b="1" i="0" u="none" strike="noStrike">
                        <a:solidFill>
                          <a:srgbClr val="000000"/>
                        </a:solidFill>
                        <a:effectLst/>
                        <a:latin typeface="Tahoma" panose="020B0604030504040204" pitchFamily="34" charset="0"/>
                      </a:endParaRPr>
                    </a:p>
                  </a:txBody>
                  <a:tcPr marL="2207" marR="2207" marT="2207" marB="0" anchor="ctr"/>
                </a:tc>
                <a:tc>
                  <a:txBody>
                    <a:bodyPr/>
                    <a:lstStyle/>
                    <a:p>
                      <a:pPr algn="l" rtl="0" fontAlgn="t"/>
                      <a:r>
                        <a:rPr lang="en-US" sz="1600" u="none" strike="noStrike">
                          <a:effectLst/>
                        </a:rPr>
                        <a:t>ELAS Student Not Reported</a:t>
                      </a:r>
                      <a:endParaRPr lang="en-US" sz="1600" b="0" i="0" u="none" strike="noStrike">
                        <a:solidFill>
                          <a:srgbClr val="000000"/>
                        </a:solidFill>
                        <a:effectLst/>
                        <a:latin typeface="Tahoma" panose="020B0604030504040204" pitchFamily="34" charset="0"/>
                      </a:endParaRPr>
                    </a:p>
                  </a:txBody>
                  <a:tcPr marL="2207" marR="2207" marT="2207" marB="0" anchor="ctr"/>
                </a:tc>
                <a:tc>
                  <a:txBody>
                    <a:bodyPr/>
                    <a:lstStyle/>
                    <a:p>
                      <a:pPr algn="ctr" rtl="0" fontAlgn="ctr"/>
                      <a:r>
                        <a:rPr lang="en-US" sz="1600" b="1" u="none" strike="noStrike">
                          <a:solidFill>
                            <a:schemeClr val="accent2">
                              <a:lumMod val="75000"/>
                            </a:schemeClr>
                          </a:solidFill>
                          <a:effectLst/>
                        </a:rPr>
                        <a:t>F</a:t>
                      </a:r>
                      <a:endParaRPr lang="en-US" sz="1600" b="1" i="0" u="none" strike="noStrike">
                        <a:solidFill>
                          <a:schemeClr val="accent2">
                            <a:lumMod val="75000"/>
                          </a:schemeClr>
                        </a:solidFill>
                        <a:effectLst/>
                        <a:latin typeface="Tahoma" panose="020B0604030504040204" pitchFamily="34" charset="0"/>
                      </a:endParaRPr>
                    </a:p>
                  </a:txBody>
                  <a:tcPr marL="2207" marR="2207" marT="2207" marB="0" anchor="ctr"/>
                </a:tc>
                <a:tc>
                  <a:txBody>
                    <a:bodyPr/>
                    <a:lstStyle/>
                    <a:p>
                      <a:pPr algn="ctr" rtl="0" fontAlgn="ctr"/>
                      <a:r>
                        <a:rPr lang="en-US" sz="1600" u="none" strike="noStrike">
                          <a:effectLst/>
                        </a:rPr>
                        <a:t>CDD</a:t>
                      </a:r>
                      <a:endParaRPr lang="en-US" sz="1600" b="0" i="0" u="none" strike="noStrike">
                        <a:solidFill>
                          <a:srgbClr val="000000"/>
                        </a:solidFill>
                        <a:effectLst/>
                        <a:latin typeface="Tahoma" panose="020B0604030504040204" pitchFamily="34" charset="0"/>
                      </a:endParaRPr>
                    </a:p>
                  </a:txBody>
                  <a:tcPr marL="2207" marR="2207" marT="2207" marB="0" anchor="ctr"/>
                </a:tc>
                <a:extLst>
                  <a:ext uri="{0D108BD9-81ED-4DB2-BD59-A6C34878D82A}">
                    <a16:rowId xmlns:a16="http://schemas.microsoft.com/office/drawing/2014/main" val="278731830"/>
                  </a:ext>
                </a:extLst>
              </a:tr>
              <a:tr h="403835">
                <a:tc>
                  <a:txBody>
                    <a:bodyPr/>
                    <a:lstStyle/>
                    <a:p>
                      <a:pPr algn="ctr" rtl="0" fontAlgn="t"/>
                      <a:r>
                        <a:rPr lang="en-US" sz="1600" u="none" strike="noStrike">
                          <a:effectLst/>
                        </a:rPr>
                        <a:t>SENR0654E1</a:t>
                      </a:r>
                      <a:endParaRPr lang="en-US" sz="1600" b="0" i="0" u="none" strike="noStrike">
                        <a:solidFill>
                          <a:srgbClr val="000000"/>
                        </a:solidFill>
                        <a:effectLst/>
                        <a:latin typeface="Tahoma" panose="020B0604030504040204" pitchFamily="34" charset="0"/>
                      </a:endParaRPr>
                    </a:p>
                  </a:txBody>
                  <a:tcPr marL="2207" marR="2207" marT="2207" marB="0" anchor="ctr"/>
                </a:tc>
                <a:tc>
                  <a:txBody>
                    <a:bodyPr/>
                    <a:lstStyle/>
                    <a:p>
                      <a:pPr algn="l" rtl="0" fontAlgn="t"/>
                      <a:r>
                        <a:rPr lang="en-US" sz="1600" u="none" strike="noStrike">
                          <a:effectLst/>
                        </a:rPr>
                        <a:t>EL student enrolled during the reporting period has invalid Student Initial US School Enrollment Date K-12</a:t>
                      </a:r>
                      <a:endParaRPr lang="en-US" sz="1600" b="0" i="0" u="none" strike="noStrike">
                        <a:solidFill>
                          <a:srgbClr val="000000"/>
                        </a:solidFill>
                        <a:effectLst/>
                        <a:latin typeface="Tahoma" panose="020B0604030504040204" pitchFamily="34" charset="0"/>
                      </a:endParaRPr>
                    </a:p>
                  </a:txBody>
                  <a:tcPr marL="2207" marR="2207" marT="2207" marB="0" anchor="ctr"/>
                </a:tc>
                <a:tc>
                  <a:txBody>
                    <a:bodyPr/>
                    <a:lstStyle/>
                    <a:p>
                      <a:pPr algn="ctr" rtl="0" fontAlgn="ctr"/>
                      <a:r>
                        <a:rPr lang="en-US" sz="1600" b="1" u="none" strike="noStrike">
                          <a:solidFill>
                            <a:schemeClr val="accent2">
                              <a:lumMod val="75000"/>
                            </a:schemeClr>
                          </a:solidFill>
                          <a:effectLst/>
                        </a:rPr>
                        <a:t>F</a:t>
                      </a:r>
                      <a:endParaRPr lang="en-US" sz="1600" b="1" i="0" u="none" strike="noStrike">
                        <a:solidFill>
                          <a:schemeClr val="accent2">
                            <a:lumMod val="75000"/>
                          </a:schemeClr>
                        </a:solidFill>
                        <a:effectLst/>
                        <a:latin typeface="Tahoma" panose="020B0604030504040204" pitchFamily="34" charset="0"/>
                      </a:endParaRPr>
                    </a:p>
                  </a:txBody>
                  <a:tcPr marL="2207" marR="2207" marT="2207" marB="0" anchor="ctr"/>
                </a:tc>
                <a:tc>
                  <a:txBody>
                    <a:bodyPr/>
                    <a:lstStyle/>
                    <a:p>
                      <a:pPr algn="ctr" rtl="0" fontAlgn="ctr"/>
                      <a:r>
                        <a:rPr lang="en-US" sz="1600" u="none" strike="noStrike">
                          <a:effectLst/>
                        </a:rPr>
                        <a:t>CDD</a:t>
                      </a:r>
                      <a:endParaRPr lang="en-US" sz="1600" b="0" i="0" u="none" strike="noStrike">
                        <a:solidFill>
                          <a:srgbClr val="000000"/>
                        </a:solidFill>
                        <a:effectLst/>
                        <a:latin typeface="Tahoma" panose="020B0604030504040204" pitchFamily="34" charset="0"/>
                      </a:endParaRPr>
                    </a:p>
                  </a:txBody>
                  <a:tcPr marL="2207" marR="2207" marT="2207" marB="0" anchor="ctr"/>
                </a:tc>
                <a:extLst>
                  <a:ext uri="{0D108BD9-81ED-4DB2-BD59-A6C34878D82A}">
                    <a16:rowId xmlns:a16="http://schemas.microsoft.com/office/drawing/2014/main" val="3242909079"/>
                  </a:ext>
                </a:extLst>
              </a:tr>
              <a:tr h="221004">
                <a:tc>
                  <a:txBody>
                    <a:bodyPr/>
                    <a:lstStyle/>
                    <a:p>
                      <a:pPr algn="ctr" rtl="0" fontAlgn="t"/>
                      <a:r>
                        <a:rPr lang="en-US" sz="1600" b="1" u="none" strike="noStrike">
                          <a:effectLst/>
                        </a:rPr>
                        <a:t>SENR0656E1</a:t>
                      </a:r>
                      <a:endParaRPr lang="en-US" sz="1600" b="1" i="0" u="none" strike="noStrike">
                        <a:solidFill>
                          <a:srgbClr val="000000"/>
                        </a:solidFill>
                        <a:effectLst/>
                        <a:latin typeface="Tahoma" panose="020B0604030504040204" pitchFamily="34" charset="0"/>
                      </a:endParaRPr>
                    </a:p>
                  </a:txBody>
                  <a:tcPr marL="2207" marR="2207" marT="2207" marB="0" anchor="ctr"/>
                </a:tc>
                <a:tc>
                  <a:txBody>
                    <a:bodyPr/>
                    <a:lstStyle/>
                    <a:p>
                      <a:pPr algn="l" rtl="0" fontAlgn="t"/>
                      <a:r>
                        <a:rPr lang="en-US" sz="1600" u="none" strike="noStrike">
                          <a:effectLst/>
                        </a:rPr>
                        <a:t>Missing Student Initial US School Enrollment Date</a:t>
                      </a:r>
                      <a:endParaRPr lang="en-US" sz="1600" b="0" i="0" u="none" strike="noStrike">
                        <a:solidFill>
                          <a:srgbClr val="000000"/>
                        </a:solidFill>
                        <a:effectLst/>
                        <a:latin typeface="Tahoma" panose="020B0604030504040204" pitchFamily="34" charset="0"/>
                      </a:endParaRPr>
                    </a:p>
                  </a:txBody>
                  <a:tcPr marL="2207" marR="2207" marT="2207" marB="0" anchor="ctr"/>
                </a:tc>
                <a:tc>
                  <a:txBody>
                    <a:bodyPr/>
                    <a:lstStyle/>
                    <a:p>
                      <a:pPr algn="ctr" rtl="0" fontAlgn="ctr"/>
                      <a:r>
                        <a:rPr lang="en-US" sz="1600" b="1" u="none" strike="noStrike">
                          <a:solidFill>
                            <a:schemeClr val="accent2">
                              <a:lumMod val="75000"/>
                            </a:schemeClr>
                          </a:solidFill>
                          <a:effectLst/>
                        </a:rPr>
                        <a:t>F</a:t>
                      </a:r>
                      <a:endParaRPr lang="en-US" sz="1600" b="1" i="0" u="none" strike="noStrike">
                        <a:solidFill>
                          <a:schemeClr val="accent2">
                            <a:lumMod val="75000"/>
                          </a:schemeClr>
                        </a:solidFill>
                        <a:effectLst/>
                        <a:latin typeface="Tahoma" panose="020B0604030504040204" pitchFamily="34" charset="0"/>
                      </a:endParaRPr>
                    </a:p>
                  </a:txBody>
                  <a:tcPr marL="2207" marR="2207" marT="2207" marB="0" anchor="ctr"/>
                </a:tc>
                <a:tc>
                  <a:txBody>
                    <a:bodyPr/>
                    <a:lstStyle/>
                    <a:p>
                      <a:pPr algn="ctr" rtl="0" fontAlgn="ctr"/>
                      <a:r>
                        <a:rPr lang="en-US" sz="1600" u="none" strike="noStrike">
                          <a:effectLst/>
                        </a:rPr>
                        <a:t>CVR</a:t>
                      </a:r>
                      <a:endParaRPr lang="en-US" sz="1600" b="0" i="0" u="none" strike="noStrike">
                        <a:solidFill>
                          <a:srgbClr val="000000"/>
                        </a:solidFill>
                        <a:effectLst/>
                        <a:latin typeface="Tahoma" panose="020B0604030504040204" pitchFamily="34" charset="0"/>
                      </a:endParaRPr>
                    </a:p>
                  </a:txBody>
                  <a:tcPr marL="2207" marR="2207" marT="2207" marB="0" anchor="ctr"/>
                </a:tc>
                <a:extLst>
                  <a:ext uri="{0D108BD9-81ED-4DB2-BD59-A6C34878D82A}">
                    <a16:rowId xmlns:a16="http://schemas.microsoft.com/office/drawing/2014/main" val="942888192"/>
                  </a:ext>
                </a:extLst>
              </a:tr>
              <a:tr h="224735">
                <a:tc>
                  <a:txBody>
                    <a:bodyPr/>
                    <a:lstStyle/>
                    <a:p>
                      <a:pPr algn="ctr" rtl="0" fontAlgn="t"/>
                      <a:r>
                        <a:rPr lang="en-US" sz="1600" u="none" strike="noStrike">
                          <a:effectLst/>
                        </a:rPr>
                        <a:t>SENR0660E1</a:t>
                      </a:r>
                      <a:endParaRPr lang="en-US" sz="1600" b="0" i="0" u="none" strike="noStrike">
                        <a:solidFill>
                          <a:srgbClr val="000000"/>
                        </a:solidFill>
                        <a:effectLst/>
                        <a:latin typeface="Tahoma" panose="020B0604030504040204" pitchFamily="34" charset="0"/>
                      </a:endParaRPr>
                    </a:p>
                  </a:txBody>
                  <a:tcPr marL="2207" marR="2207" marT="2207" marB="0" anchor="ctr"/>
                </a:tc>
                <a:tc>
                  <a:txBody>
                    <a:bodyPr/>
                    <a:lstStyle/>
                    <a:p>
                      <a:pPr algn="l" rtl="0" fontAlgn="t"/>
                      <a:r>
                        <a:rPr lang="en-US" sz="1600" u="none" strike="noStrike">
                          <a:effectLst/>
                        </a:rPr>
                        <a:t>Invalid "TBD" English Language Acquisition Status Code</a:t>
                      </a:r>
                      <a:endParaRPr lang="en-US" sz="1600" b="0" i="0" u="none" strike="noStrike">
                        <a:solidFill>
                          <a:srgbClr val="000000"/>
                        </a:solidFill>
                        <a:effectLst/>
                        <a:latin typeface="Tahoma" panose="020B0604030504040204" pitchFamily="34" charset="0"/>
                      </a:endParaRPr>
                    </a:p>
                  </a:txBody>
                  <a:tcPr marL="2207" marR="2207" marT="2207" marB="0" anchor="ctr"/>
                </a:tc>
                <a:tc>
                  <a:txBody>
                    <a:bodyPr/>
                    <a:lstStyle/>
                    <a:p>
                      <a:pPr algn="ctr" rtl="0" fontAlgn="ctr"/>
                      <a:r>
                        <a:rPr lang="en-US" sz="1600" b="1" u="none" strike="noStrike">
                          <a:solidFill>
                            <a:schemeClr val="accent2">
                              <a:lumMod val="75000"/>
                            </a:schemeClr>
                          </a:solidFill>
                          <a:effectLst/>
                        </a:rPr>
                        <a:t>F</a:t>
                      </a:r>
                      <a:endParaRPr lang="en-US" sz="1600" b="1" i="0" u="none" strike="noStrike">
                        <a:solidFill>
                          <a:schemeClr val="accent2">
                            <a:lumMod val="75000"/>
                          </a:schemeClr>
                        </a:solidFill>
                        <a:effectLst/>
                        <a:latin typeface="Tahoma" panose="020B0604030504040204" pitchFamily="34" charset="0"/>
                      </a:endParaRPr>
                    </a:p>
                  </a:txBody>
                  <a:tcPr marL="2207" marR="2207" marT="2207" marB="0" anchor="ctr"/>
                </a:tc>
                <a:tc>
                  <a:txBody>
                    <a:bodyPr/>
                    <a:lstStyle/>
                    <a:p>
                      <a:pPr algn="ctr" rtl="0" fontAlgn="ctr"/>
                      <a:r>
                        <a:rPr lang="en-US" sz="1600" u="none" strike="noStrike">
                          <a:effectLst/>
                        </a:rPr>
                        <a:t>CDD</a:t>
                      </a:r>
                      <a:endParaRPr lang="en-US" sz="1600" b="0" i="0" u="none" strike="noStrike">
                        <a:solidFill>
                          <a:srgbClr val="000000"/>
                        </a:solidFill>
                        <a:effectLst/>
                        <a:latin typeface="Tahoma" panose="020B0604030504040204" pitchFamily="34" charset="0"/>
                      </a:endParaRPr>
                    </a:p>
                  </a:txBody>
                  <a:tcPr marL="2207" marR="2207" marT="2207" marB="0" anchor="ctr"/>
                </a:tc>
                <a:extLst>
                  <a:ext uri="{0D108BD9-81ED-4DB2-BD59-A6C34878D82A}">
                    <a16:rowId xmlns:a16="http://schemas.microsoft.com/office/drawing/2014/main" val="2172643193"/>
                  </a:ext>
                </a:extLst>
              </a:tr>
              <a:tr h="403835">
                <a:tc>
                  <a:txBody>
                    <a:bodyPr/>
                    <a:lstStyle/>
                    <a:p>
                      <a:pPr algn="ctr" rtl="0" fontAlgn="t"/>
                      <a:r>
                        <a:rPr lang="en-US" sz="1600" u="none" strike="noStrike">
                          <a:effectLst/>
                        </a:rPr>
                        <a:t>SENR0661E1</a:t>
                      </a:r>
                      <a:endParaRPr lang="en-US" sz="1600" b="0" i="0" u="none" strike="noStrike">
                        <a:solidFill>
                          <a:srgbClr val="000000"/>
                        </a:solidFill>
                        <a:effectLst/>
                        <a:latin typeface="Tahoma" panose="020B0604030504040204" pitchFamily="34" charset="0"/>
                      </a:endParaRPr>
                    </a:p>
                  </a:txBody>
                  <a:tcPr marL="2207" marR="2207" marT="2207" marB="0" anchor="ctr"/>
                </a:tc>
                <a:tc>
                  <a:txBody>
                    <a:bodyPr/>
                    <a:lstStyle/>
                    <a:p>
                      <a:pPr algn="l" rtl="0" fontAlgn="t"/>
                      <a:r>
                        <a:rPr lang="en-US" sz="1600" u="none" strike="noStrike">
                          <a:effectLst/>
                        </a:rPr>
                        <a:t>Invalid Student Race Missing Indicator and Student Race Code Combination</a:t>
                      </a:r>
                      <a:endParaRPr lang="en-US" sz="1600" b="0" i="0" u="none" strike="noStrike">
                        <a:solidFill>
                          <a:srgbClr val="000000"/>
                        </a:solidFill>
                        <a:effectLst/>
                        <a:latin typeface="Tahoma" panose="020B0604030504040204" pitchFamily="34" charset="0"/>
                      </a:endParaRPr>
                    </a:p>
                  </a:txBody>
                  <a:tcPr marL="2207" marR="2207" marT="2207" marB="0" anchor="ctr"/>
                </a:tc>
                <a:tc>
                  <a:txBody>
                    <a:bodyPr/>
                    <a:lstStyle/>
                    <a:p>
                      <a:pPr algn="ctr" rtl="0" fontAlgn="ctr"/>
                      <a:r>
                        <a:rPr lang="en-US" sz="1600" b="1" u="none" strike="noStrike">
                          <a:solidFill>
                            <a:schemeClr val="accent2">
                              <a:lumMod val="75000"/>
                            </a:schemeClr>
                          </a:solidFill>
                          <a:effectLst/>
                        </a:rPr>
                        <a:t>F</a:t>
                      </a:r>
                      <a:endParaRPr lang="en-US" sz="1600" b="1" i="0" u="none" strike="noStrike">
                        <a:solidFill>
                          <a:schemeClr val="accent2">
                            <a:lumMod val="75000"/>
                          </a:schemeClr>
                        </a:solidFill>
                        <a:effectLst/>
                        <a:latin typeface="Tahoma" panose="020B0604030504040204" pitchFamily="34" charset="0"/>
                      </a:endParaRPr>
                    </a:p>
                  </a:txBody>
                  <a:tcPr marL="2207" marR="2207" marT="2207" marB="0" anchor="ctr"/>
                </a:tc>
                <a:tc>
                  <a:txBody>
                    <a:bodyPr/>
                    <a:lstStyle/>
                    <a:p>
                      <a:pPr algn="ctr" rtl="0" fontAlgn="ctr"/>
                      <a:r>
                        <a:rPr lang="en-US" sz="1600" u="none" strike="noStrike">
                          <a:effectLst/>
                        </a:rPr>
                        <a:t>CDD</a:t>
                      </a:r>
                      <a:endParaRPr lang="en-US" sz="1600" b="0" i="0" u="none" strike="noStrike">
                        <a:solidFill>
                          <a:srgbClr val="000000"/>
                        </a:solidFill>
                        <a:effectLst/>
                        <a:latin typeface="Tahoma" panose="020B0604030504040204" pitchFamily="34" charset="0"/>
                      </a:endParaRPr>
                    </a:p>
                  </a:txBody>
                  <a:tcPr marL="2207" marR="2207" marT="2207" marB="0" anchor="ctr"/>
                </a:tc>
                <a:extLst>
                  <a:ext uri="{0D108BD9-81ED-4DB2-BD59-A6C34878D82A}">
                    <a16:rowId xmlns:a16="http://schemas.microsoft.com/office/drawing/2014/main" val="1525589916"/>
                  </a:ext>
                </a:extLst>
              </a:tr>
              <a:tr h="224735">
                <a:tc>
                  <a:txBody>
                    <a:bodyPr/>
                    <a:lstStyle/>
                    <a:p>
                      <a:pPr algn="ctr" rtl="0" fontAlgn="t"/>
                      <a:r>
                        <a:rPr lang="en-US" sz="1600" b="1" u="none" strike="noStrike">
                          <a:effectLst/>
                        </a:rPr>
                        <a:t>SENR0696E1</a:t>
                      </a:r>
                      <a:endParaRPr lang="en-US" sz="1600" b="1" i="0" u="none" strike="noStrike">
                        <a:solidFill>
                          <a:srgbClr val="000000"/>
                        </a:solidFill>
                        <a:effectLst/>
                        <a:latin typeface="Tahoma" panose="020B0604030504040204" pitchFamily="34" charset="0"/>
                      </a:endParaRPr>
                    </a:p>
                  </a:txBody>
                  <a:tcPr marL="2207" marR="2207" marT="2207" marB="0" anchor="ctr"/>
                </a:tc>
                <a:tc>
                  <a:txBody>
                    <a:bodyPr/>
                    <a:lstStyle/>
                    <a:p>
                      <a:pPr algn="l" rtl="0" fontAlgn="t"/>
                      <a:r>
                        <a:rPr lang="en-US" sz="1600" u="none" strike="noStrike">
                          <a:effectLst/>
                        </a:rPr>
                        <a:t>Student Enrollment Record in Active AY Not Exited</a:t>
                      </a:r>
                      <a:endParaRPr lang="en-US" sz="1600" b="0" i="0" u="none" strike="noStrike">
                        <a:solidFill>
                          <a:srgbClr val="000000"/>
                        </a:solidFill>
                        <a:effectLst/>
                        <a:latin typeface="Tahoma" panose="020B0604030504040204" pitchFamily="34" charset="0"/>
                      </a:endParaRPr>
                    </a:p>
                  </a:txBody>
                  <a:tcPr marL="2207" marR="2207" marT="2207" marB="0" anchor="ctr"/>
                </a:tc>
                <a:tc>
                  <a:txBody>
                    <a:bodyPr/>
                    <a:lstStyle/>
                    <a:p>
                      <a:pPr algn="ctr" rtl="0" fontAlgn="ctr"/>
                      <a:r>
                        <a:rPr lang="en-US" sz="1600" b="1" u="none" strike="noStrike">
                          <a:solidFill>
                            <a:schemeClr val="accent2">
                              <a:lumMod val="75000"/>
                            </a:schemeClr>
                          </a:solidFill>
                          <a:effectLst/>
                        </a:rPr>
                        <a:t>F</a:t>
                      </a:r>
                      <a:endParaRPr lang="en-US" sz="1600" b="1" i="0" u="none" strike="noStrike">
                        <a:solidFill>
                          <a:schemeClr val="accent2">
                            <a:lumMod val="75000"/>
                          </a:schemeClr>
                        </a:solidFill>
                        <a:effectLst/>
                        <a:latin typeface="Tahoma" panose="020B0604030504040204" pitchFamily="34" charset="0"/>
                      </a:endParaRPr>
                    </a:p>
                  </a:txBody>
                  <a:tcPr marL="2207" marR="2207" marT="2207" marB="0" anchor="ctr"/>
                </a:tc>
                <a:tc>
                  <a:txBody>
                    <a:bodyPr/>
                    <a:lstStyle/>
                    <a:p>
                      <a:pPr algn="ctr" rtl="0" fontAlgn="ctr"/>
                      <a:r>
                        <a:rPr lang="en-US" sz="1600" u="none" strike="noStrike">
                          <a:effectLst/>
                        </a:rPr>
                        <a:t>CDD</a:t>
                      </a:r>
                      <a:endParaRPr lang="en-US" sz="1600" b="0" i="0" u="none" strike="noStrike">
                        <a:solidFill>
                          <a:srgbClr val="000000"/>
                        </a:solidFill>
                        <a:effectLst/>
                        <a:latin typeface="Tahoma" panose="020B0604030504040204" pitchFamily="34" charset="0"/>
                      </a:endParaRPr>
                    </a:p>
                  </a:txBody>
                  <a:tcPr marL="2207" marR="2207" marT="2207" marB="0" anchor="ctr"/>
                </a:tc>
                <a:extLst>
                  <a:ext uri="{0D108BD9-81ED-4DB2-BD59-A6C34878D82A}">
                    <a16:rowId xmlns:a16="http://schemas.microsoft.com/office/drawing/2014/main" val="3807826211"/>
                  </a:ext>
                </a:extLst>
              </a:tr>
              <a:tr h="224735">
                <a:tc>
                  <a:txBody>
                    <a:bodyPr/>
                    <a:lstStyle/>
                    <a:p>
                      <a:pPr algn="ctr" rtl="0" fontAlgn="t"/>
                      <a:r>
                        <a:rPr lang="en-US" sz="1600" u="none" strike="noStrike">
                          <a:effectLst/>
                        </a:rPr>
                        <a:t>SENR0714E1</a:t>
                      </a:r>
                      <a:endParaRPr lang="en-US" sz="1600" b="0" i="0" u="none" strike="noStrike">
                        <a:solidFill>
                          <a:srgbClr val="000000"/>
                        </a:solidFill>
                        <a:effectLst/>
                        <a:latin typeface="Tahoma" panose="020B0604030504040204" pitchFamily="34" charset="0"/>
                      </a:endParaRPr>
                    </a:p>
                  </a:txBody>
                  <a:tcPr marL="2207" marR="2207" marT="2207" marB="0" anchor="ctr"/>
                </a:tc>
                <a:tc>
                  <a:txBody>
                    <a:bodyPr/>
                    <a:lstStyle/>
                    <a:p>
                      <a:pPr algn="l" rtl="0" fontAlgn="t"/>
                      <a:r>
                        <a:rPr lang="en-US" sz="1600" u="none" strike="noStrike">
                          <a:effectLst/>
                        </a:rPr>
                        <a:t>Invalid "TBD" English Language Acquisition Status Code</a:t>
                      </a:r>
                      <a:endParaRPr lang="en-US" sz="1600" b="0" i="0" u="none" strike="noStrike">
                        <a:solidFill>
                          <a:srgbClr val="000000"/>
                        </a:solidFill>
                        <a:effectLst/>
                        <a:latin typeface="Tahoma" panose="020B0604030504040204" pitchFamily="34" charset="0"/>
                      </a:endParaRPr>
                    </a:p>
                  </a:txBody>
                  <a:tcPr marL="2207" marR="2207" marT="2207" marB="0" anchor="ctr"/>
                </a:tc>
                <a:tc>
                  <a:txBody>
                    <a:bodyPr/>
                    <a:lstStyle/>
                    <a:p>
                      <a:pPr algn="ctr" rtl="0" fontAlgn="ctr"/>
                      <a:r>
                        <a:rPr lang="en-US" sz="1600" u="none" strike="noStrike">
                          <a:effectLst/>
                        </a:rPr>
                        <a:t>W</a:t>
                      </a:r>
                      <a:endParaRPr lang="en-US" sz="1600" b="0" i="0" u="none" strike="noStrike">
                        <a:solidFill>
                          <a:srgbClr val="000000"/>
                        </a:solidFill>
                        <a:effectLst/>
                        <a:latin typeface="Tahoma" panose="020B0604030504040204" pitchFamily="34" charset="0"/>
                      </a:endParaRPr>
                    </a:p>
                  </a:txBody>
                  <a:tcPr marL="2207" marR="2207" marT="2207" marB="0" anchor="ctr"/>
                </a:tc>
                <a:tc>
                  <a:txBody>
                    <a:bodyPr/>
                    <a:lstStyle/>
                    <a:p>
                      <a:pPr algn="ctr" rtl="0" fontAlgn="ctr"/>
                      <a:r>
                        <a:rPr lang="en-US" sz="1600" u="none" strike="noStrike">
                          <a:effectLst/>
                        </a:rPr>
                        <a:t>DD</a:t>
                      </a:r>
                      <a:endParaRPr lang="en-US" sz="1600" b="0" i="0" u="none" strike="noStrike">
                        <a:solidFill>
                          <a:srgbClr val="000000"/>
                        </a:solidFill>
                        <a:effectLst/>
                        <a:latin typeface="Tahoma" panose="020B0604030504040204" pitchFamily="34" charset="0"/>
                      </a:endParaRPr>
                    </a:p>
                  </a:txBody>
                  <a:tcPr marL="2207" marR="2207" marT="2207" marB="0" anchor="ctr"/>
                </a:tc>
                <a:extLst>
                  <a:ext uri="{0D108BD9-81ED-4DB2-BD59-A6C34878D82A}">
                    <a16:rowId xmlns:a16="http://schemas.microsoft.com/office/drawing/2014/main" val="964016968"/>
                  </a:ext>
                </a:extLst>
              </a:tr>
              <a:tr h="665656">
                <a:tc>
                  <a:txBody>
                    <a:bodyPr/>
                    <a:lstStyle/>
                    <a:p>
                      <a:pPr algn="ctr" rtl="0" fontAlgn="t"/>
                      <a:r>
                        <a:rPr lang="en-US" sz="1600" u="none" strike="noStrike">
                          <a:effectLst/>
                        </a:rPr>
                        <a:t>SENR0715E1</a:t>
                      </a:r>
                      <a:endParaRPr lang="en-US" sz="1600" b="0" i="0" u="none" strike="noStrike">
                        <a:solidFill>
                          <a:srgbClr val="000000"/>
                        </a:solidFill>
                        <a:effectLst/>
                        <a:latin typeface="Tahoma" panose="020B0604030504040204" pitchFamily="34" charset="0"/>
                      </a:endParaRPr>
                    </a:p>
                  </a:txBody>
                  <a:tcPr marL="2207" marR="2207" marT="2207" marB="0" anchor="ctr"/>
                </a:tc>
                <a:tc>
                  <a:txBody>
                    <a:bodyPr/>
                    <a:lstStyle/>
                    <a:p>
                      <a:pPr algn="l" rtl="0" fontAlgn="t"/>
                      <a:r>
                        <a:rPr lang="en-US" sz="1600" u="none" strike="noStrike">
                          <a:effectLst/>
                        </a:rPr>
                        <a:t>Student Enrollment Record in Active AY Not Exited</a:t>
                      </a:r>
                      <a:endParaRPr lang="en-US" sz="1600" b="0" i="0" u="none" strike="noStrike">
                        <a:solidFill>
                          <a:srgbClr val="000000"/>
                        </a:solidFill>
                        <a:effectLst/>
                        <a:latin typeface="Tahoma" panose="020B0604030504040204" pitchFamily="34" charset="0"/>
                      </a:endParaRPr>
                    </a:p>
                  </a:txBody>
                  <a:tcPr marL="2207" marR="2207" marT="2207" marB="0" anchor="ctr"/>
                </a:tc>
                <a:tc>
                  <a:txBody>
                    <a:bodyPr/>
                    <a:lstStyle/>
                    <a:p>
                      <a:pPr algn="ctr" rtl="0" fontAlgn="ctr"/>
                      <a:r>
                        <a:rPr lang="en-US" sz="1600" b="1" u="none" strike="noStrike">
                          <a:solidFill>
                            <a:schemeClr val="accent2">
                              <a:lumMod val="75000"/>
                            </a:schemeClr>
                          </a:solidFill>
                          <a:effectLst/>
                        </a:rPr>
                        <a:t>F</a:t>
                      </a:r>
                      <a:endParaRPr lang="en-US" sz="1600" b="1" i="0" u="none" strike="noStrike">
                        <a:solidFill>
                          <a:schemeClr val="accent2">
                            <a:lumMod val="75000"/>
                          </a:schemeClr>
                        </a:solidFill>
                        <a:effectLst/>
                        <a:latin typeface="Tahoma" panose="020B0604030504040204" pitchFamily="34" charset="0"/>
                      </a:endParaRPr>
                    </a:p>
                  </a:txBody>
                  <a:tcPr marL="2207" marR="2207" marT="2207" marB="0" anchor="ctr"/>
                </a:tc>
                <a:tc>
                  <a:txBody>
                    <a:bodyPr/>
                    <a:lstStyle/>
                    <a:p>
                      <a:pPr algn="ctr" rtl="0" fontAlgn="ctr"/>
                      <a:r>
                        <a:rPr lang="en-US" sz="1600" u="none" strike="noStrike">
                          <a:effectLst/>
                        </a:rPr>
                        <a:t>CDD</a:t>
                      </a:r>
                      <a:endParaRPr lang="en-US" sz="1600" b="0" i="0" u="none" strike="noStrike">
                        <a:solidFill>
                          <a:srgbClr val="000000"/>
                        </a:solidFill>
                        <a:effectLst/>
                        <a:latin typeface="Tahoma" panose="020B0604030504040204" pitchFamily="34" charset="0"/>
                      </a:endParaRPr>
                    </a:p>
                  </a:txBody>
                  <a:tcPr marL="2207" marR="2207" marT="2207" marB="0" anchor="ctr"/>
                </a:tc>
                <a:extLst>
                  <a:ext uri="{0D108BD9-81ED-4DB2-BD59-A6C34878D82A}">
                    <a16:rowId xmlns:a16="http://schemas.microsoft.com/office/drawing/2014/main" val="904662320"/>
                  </a:ext>
                </a:extLst>
              </a:tr>
              <a:tr h="835864">
                <a:tc>
                  <a:txBody>
                    <a:bodyPr/>
                    <a:lstStyle/>
                    <a:p>
                      <a:pPr algn="ctr" rtl="0" fontAlgn="t"/>
                      <a:r>
                        <a:rPr lang="en-US" sz="1600" u="none" strike="noStrike">
                          <a:effectLst/>
                        </a:rPr>
                        <a:t>SENR0716E1</a:t>
                      </a:r>
                      <a:endParaRPr lang="en-US" sz="1600" b="0" i="0" u="none" strike="noStrike">
                        <a:solidFill>
                          <a:srgbClr val="000000"/>
                        </a:solidFill>
                        <a:effectLst/>
                        <a:latin typeface="Tahoma" panose="020B0604030504040204" pitchFamily="34" charset="0"/>
                      </a:endParaRPr>
                    </a:p>
                  </a:txBody>
                  <a:tcPr marL="2207" marR="2207" marT="2207" marB="0" anchor="ctr"/>
                </a:tc>
                <a:tc>
                  <a:txBody>
                    <a:bodyPr/>
                    <a:lstStyle/>
                    <a:p>
                      <a:pPr algn="l" rtl="0" fontAlgn="t"/>
                      <a:r>
                        <a:rPr lang="en-US" sz="1600" u="none" strike="noStrike">
                          <a:effectLst/>
                        </a:rPr>
                        <a:t>Invalid Student Ethnicity Missing Indicator and Student Hispanic Ethnicity Indicator</a:t>
                      </a:r>
                      <a:endParaRPr lang="en-US" sz="1600" b="0" i="0" u="none" strike="noStrike">
                        <a:solidFill>
                          <a:srgbClr val="000000"/>
                        </a:solidFill>
                        <a:effectLst/>
                        <a:latin typeface="Tahoma" panose="020B0604030504040204" pitchFamily="34" charset="0"/>
                      </a:endParaRPr>
                    </a:p>
                  </a:txBody>
                  <a:tcPr marL="2207" marR="2207" marT="2207" marB="0" anchor="ctr"/>
                </a:tc>
                <a:tc>
                  <a:txBody>
                    <a:bodyPr/>
                    <a:lstStyle/>
                    <a:p>
                      <a:pPr algn="ctr" rtl="0" fontAlgn="ctr"/>
                      <a:r>
                        <a:rPr lang="en-US" sz="1600" b="1" u="none" strike="noStrike">
                          <a:solidFill>
                            <a:schemeClr val="accent2">
                              <a:lumMod val="75000"/>
                            </a:schemeClr>
                          </a:solidFill>
                          <a:effectLst/>
                        </a:rPr>
                        <a:t>F</a:t>
                      </a:r>
                      <a:endParaRPr lang="en-US" sz="1600" b="1" i="0" u="none" strike="noStrike">
                        <a:solidFill>
                          <a:schemeClr val="accent2">
                            <a:lumMod val="75000"/>
                          </a:schemeClr>
                        </a:solidFill>
                        <a:effectLst/>
                        <a:latin typeface="Tahoma" panose="020B0604030504040204" pitchFamily="34" charset="0"/>
                      </a:endParaRPr>
                    </a:p>
                  </a:txBody>
                  <a:tcPr marL="2207" marR="2207" marT="2207" marB="0" anchor="ctr"/>
                </a:tc>
                <a:tc>
                  <a:txBody>
                    <a:bodyPr/>
                    <a:lstStyle/>
                    <a:p>
                      <a:pPr algn="ctr" rtl="0" fontAlgn="ctr"/>
                      <a:r>
                        <a:rPr lang="en-US" sz="1600" u="none" strike="noStrike">
                          <a:effectLst/>
                        </a:rPr>
                        <a:t>CDD</a:t>
                      </a:r>
                      <a:endParaRPr lang="en-US" sz="1600" b="0" i="0" u="none" strike="noStrike">
                        <a:solidFill>
                          <a:srgbClr val="000000"/>
                        </a:solidFill>
                        <a:effectLst/>
                        <a:latin typeface="Tahoma" panose="020B0604030504040204" pitchFamily="34" charset="0"/>
                      </a:endParaRPr>
                    </a:p>
                  </a:txBody>
                  <a:tcPr marL="2207" marR="2207" marT="2207" marB="0" anchor="ctr"/>
                </a:tc>
                <a:extLst>
                  <a:ext uri="{0D108BD9-81ED-4DB2-BD59-A6C34878D82A}">
                    <a16:rowId xmlns:a16="http://schemas.microsoft.com/office/drawing/2014/main" val="2468575683"/>
                  </a:ext>
                </a:extLst>
              </a:tr>
              <a:tr h="675651">
                <a:tc>
                  <a:txBody>
                    <a:bodyPr/>
                    <a:lstStyle/>
                    <a:p>
                      <a:pPr algn="ctr" rtl="0" fontAlgn="t"/>
                      <a:r>
                        <a:rPr lang="en-US" sz="1600" u="none" strike="noStrike">
                          <a:effectLst/>
                        </a:rPr>
                        <a:t>SINF0452E1</a:t>
                      </a:r>
                      <a:endParaRPr lang="en-US" sz="1600" b="0" i="0" u="none" strike="noStrike">
                        <a:solidFill>
                          <a:srgbClr val="000000"/>
                        </a:solidFill>
                        <a:effectLst/>
                        <a:latin typeface="Tahoma" panose="020B0604030504040204" pitchFamily="34" charset="0"/>
                      </a:endParaRPr>
                    </a:p>
                  </a:txBody>
                  <a:tcPr marL="2207" marR="2207" marT="2207" marB="0" anchor="ctr"/>
                </a:tc>
                <a:tc>
                  <a:txBody>
                    <a:bodyPr/>
                    <a:lstStyle/>
                    <a:p>
                      <a:pPr algn="l" rtl="0" fontAlgn="t"/>
                      <a:r>
                        <a:rPr lang="en-US" sz="1600" u="none" strike="noStrike">
                          <a:effectLst/>
                        </a:rPr>
                        <a:t>Missing Student Birth Country Code</a:t>
                      </a:r>
                      <a:endParaRPr lang="en-US" sz="1600" b="0" i="0" u="none" strike="noStrike">
                        <a:solidFill>
                          <a:srgbClr val="000000"/>
                        </a:solidFill>
                        <a:effectLst/>
                        <a:latin typeface="Tahoma" panose="020B0604030504040204" pitchFamily="34" charset="0"/>
                      </a:endParaRPr>
                    </a:p>
                  </a:txBody>
                  <a:tcPr marL="2207" marR="2207" marT="2207" marB="0" anchor="ctr"/>
                </a:tc>
                <a:tc>
                  <a:txBody>
                    <a:bodyPr/>
                    <a:lstStyle/>
                    <a:p>
                      <a:pPr algn="ctr" rtl="0" fontAlgn="ctr"/>
                      <a:r>
                        <a:rPr lang="en-US" sz="1600" b="1" u="none" strike="noStrike">
                          <a:solidFill>
                            <a:schemeClr val="accent2">
                              <a:lumMod val="75000"/>
                            </a:schemeClr>
                          </a:solidFill>
                          <a:effectLst/>
                        </a:rPr>
                        <a:t>F</a:t>
                      </a:r>
                      <a:endParaRPr lang="en-US" sz="1600" b="1" i="0" u="none" strike="noStrike">
                        <a:solidFill>
                          <a:schemeClr val="accent2">
                            <a:lumMod val="75000"/>
                          </a:schemeClr>
                        </a:solidFill>
                        <a:effectLst/>
                        <a:latin typeface="Tahoma" panose="020B0604030504040204" pitchFamily="34" charset="0"/>
                      </a:endParaRPr>
                    </a:p>
                  </a:txBody>
                  <a:tcPr marL="2207" marR="2207" marT="2207" marB="0" anchor="ctr"/>
                </a:tc>
                <a:tc>
                  <a:txBody>
                    <a:bodyPr/>
                    <a:lstStyle/>
                    <a:p>
                      <a:pPr algn="ctr" rtl="0" fontAlgn="ctr"/>
                      <a:r>
                        <a:rPr lang="en-US" sz="1600" u="none" strike="noStrike">
                          <a:effectLst/>
                        </a:rPr>
                        <a:t>CDD</a:t>
                      </a:r>
                      <a:endParaRPr lang="en-US" sz="1600" b="0" i="0" u="none" strike="noStrike">
                        <a:solidFill>
                          <a:srgbClr val="000000"/>
                        </a:solidFill>
                        <a:effectLst/>
                        <a:latin typeface="Tahoma" panose="020B0604030504040204" pitchFamily="34" charset="0"/>
                      </a:endParaRPr>
                    </a:p>
                  </a:txBody>
                  <a:tcPr marL="2207" marR="2207" marT="2207" marB="0" anchor="ctr"/>
                </a:tc>
                <a:extLst>
                  <a:ext uri="{0D108BD9-81ED-4DB2-BD59-A6C34878D82A}">
                    <a16:rowId xmlns:a16="http://schemas.microsoft.com/office/drawing/2014/main" val="2875647992"/>
                  </a:ext>
                </a:extLst>
              </a:tr>
            </a:tbl>
          </a:graphicData>
        </a:graphic>
      </p:graphicFrame>
      <p:sp>
        <p:nvSpPr>
          <p:cNvPr id="4" name="Slide Number Placeholder 3">
            <a:extLst>
              <a:ext uri="{FF2B5EF4-FFF2-40B4-BE49-F238E27FC236}">
                <a16:creationId xmlns:a16="http://schemas.microsoft.com/office/drawing/2014/main" id="{8880DCF4-9C92-AED9-8F4E-BD7ED2C93557}"/>
              </a:ext>
            </a:extLst>
          </p:cNvPr>
          <p:cNvSpPr>
            <a:spLocks noGrp="1"/>
          </p:cNvSpPr>
          <p:nvPr>
            <p:ph type="sldNum" sz="quarter" idx="11"/>
          </p:nvPr>
        </p:nvSpPr>
        <p:spPr/>
        <p:txBody>
          <a:bodyPr/>
          <a:lstStyle/>
          <a:p>
            <a:fld id="{4B73C415-D670-4716-A5EC-CC4D52CA2BAC}" type="slidenum">
              <a:rPr lang="en-US" noProof="0" smtClean="0"/>
              <a:pPr/>
              <a:t>75</a:t>
            </a:fld>
            <a:endParaRPr lang="en-US" noProof="0"/>
          </a:p>
        </p:txBody>
      </p:sp>
    </p:spTree>
    <p:extLst>
      <p:ext uri="{BB962C8B-B14F-4D97-AF65-F5344CB8AC3E}">
        <p14:creationId xmlns:p14="http://schemas.microsoft.com/office/powerpoint/2010/main" val="27689492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0E83AE-8D96-4C93-8B15-8F7CA1B4A24C}"/>
              </a:ext>
            </a:extLst>
          </p:cNvPr>
          <p:cNvSpPr txBox="1">
            <a:spLocks noGrp="1"/>
          </p:cNvSpPr>
          <p:nvPr>
            <p:ph type="title"/>
          </p:nvPr>
        </p:nvSpPr>
        <p:spPr>
          <a:xfrm>
            <a:off x="432000" y="345875"/>
            <a:ext cx="11340000" cy="43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spcBef>
                <a:spcPts val="0"/>
              </a:spcBef>
              <a:defRPr/>
            </a:pPr>
            <a:r>
              <a:rPr lang="en-US" spc="0">
                <a:latin typeface="Arial Black"/>
                <a:ea typeface="+mn-ea"/>
                <a:cs typeface="+mn-cs"/>
              </a:rPr>
              <a:t>Incident Errors</a:t>
            </a:r>
          </a:p>
        </p:txBody>
      </p:sp>
      <p:sp>
        <p:nvSpPr>
          <p:cNvPr id="2" name="Footer Placeholder 1">
            <a:extLst>
              <a:ext uri="{FF2B5EF4-FFF2-40B4-BE49-F238E27FC236}">
                <a16:creationId xmlns:a16="http://schemas.microsoft.com/office/drawing/2014/main" id="{9E067FA4-DF24-3583-C907-F47FD20C7945}"/>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graphicFrame>
        <p:nvGraphicFramePr>
          <p:cNvPr id="3" name="Table 2">
            <a:extLst>
              <a:ext uri="{FF2B5EF4-FFF2-40B4-BE49-F238E27FC236}">
                <a16:creationId xmlns:a16="http://schemas.microsoft.com/office/drawing/2014/main" id="{52EF46FC-ED5E-8A9E-C4F2-A50F712B9DCF}"/>
              </a:ext>
            </a:extLst>
          </p:cNvPr>
          <p:cNvGraphicFramePr>
            <a:graphicFrameLocks noGrp="1"/>
          </p:cNvGraphicFramePr>
          <p:nvPr>
            <p:extLst>
              <p:ext uri="{D42A27DB-BD31-4B8C-83A1-F6EECF244321}">
                <p14:modId xmlns:p14="http://schemas.microsoft.com/office/powerpoint/2010/main" val="3344431288"/>
              </p:ext>
            </p:extLst>
          </p:nvPr>
        </p:nvGraphicFramePr>
        <p:xfrm>
          <a:off x="432000" y="956063"/>
          <a:ext cx="11340000" cy="5250852"/>
        </p:xfrm>
        <a:graphic>
          <a:graphicData uri="http://schemas.openxmlformats.org/drawingml/2006/table">
            <a:tbl>
              <a:tblPr firstRow="1" bandRow="1">
                <a:tableStyleId>{72833802-FEF1-4C79-8D5D-14CF1EAF98D9}</a:tableStyleId>
              </a:tblPr>
              <a:tblGrid>
                <a:gridCol w="1661941">
                  <a:extLst>
                    <a:ext uri="{9D8B030D-6E8A-4147-A177-3AD203B41FA5}">
                      <a16:colId xmlns:a16="http://schemas.microsoft.com/office/drawing/2014/main" val="1396596680"/>
                    </a:ext>
                  </a:extLst>
                </a:gridCol>
                <a:gridCol w="6575751">
                  <a:extLst>
                    <a:ext uri="{9D8B030D-6E8A-4147-A177-3AD203B41FA5}">
                      <a16:colId xmlns:a16="http://schemas.microsoft.com/office/drawing/2014/main" val="892078338"/>
                    </a:ext>
                  </a:extLst>
                </a:gridCol>
                <a:gridCol w="1353429">
                  <a:extLst>
                    <a:ext uri="{9D8B030D-6E8A-4147-A177-3AD203B41FA5}">
                      <a16:colId xmlns:a16="http://schemas.microsoft.com/office/drawing/2014/main" val="879168400"/>
                    </a:ext>
                  </a:extLst>
                </a:gridCol>
                <a:gridCol w="1748879">
                  <a:extLst>
                    <a:ext uri="{9D8B030D-6E8A-4147-A177-3AD203B41FA5}">
                      <a16:colId xmlns:a16="http://schemas.microsoft.com/office/drawing/2014/main" val="3617444600"/>
                    </a:ext>
                  </a:extLst>
                </a:gridCol>
              </a:tblGrid>
              <a:tr h="284229">
                <a:tc>
                  <a:txBody>
                    <a:bodyPr/>
                    <a:lstStyle/>
                    <a:p>
                      <a:pPr algn="ctr" rtl="0" fontAlgn="t"/>
                      <a:r>
                        <a:rPr lang="en-US" sz="1800" u="none" strike="noStrike">
                          <a:solidFill>
                            <a:schemeClr val="tx1">
                              <a:lumMod val="75000"/>
                              <a:lumOff val="25000"/>
                            </a:schemeClr>
                          </a:solidFill>
                          <a:effectLst/>
                        </a:rPr>
                        <a:t>Error #</a:t>
                      </a:r>
                      <a:endParaRPr lang="en-US" sz="1800" b="1" i="0" u="none" strike="noStrike">
                        <a:solidFill>
                          <a:schemeClr val="tx1">
                            <a:lumMod val="75000"/>
                            <a:lumOff val="25000"/>
                          </a:schemeClr>
                        </a:solidFill>
                        <a:effectLst/>
                        <a:latin typeface="Tahoma" panose="020B0604030504040204" pitchFamily="34" charset="0"/>
                      </a:endParaRPr>
                    </a:p>
                  </a:txBody>
                  <a:tcPr marL="2508" marR="2508" marT="2508" marB="0" anchor="ctr"/>
                </a:tc>
                <a:tc>
                  <a:txBody>
                    <a:bodyPr/>
                    <a:lstStyle/>
                    <a:p>
                      <a:pPr algn="ctr" rtl="0" fontAlgn="t"/>
                      <a:r>
                        <a:rPr lang="en-US" sz="1800" u="none" strike="noStrike">
                          <a:solidFill>
                            <a:schemeClr val="tx1">
                              <a:lumMod val="75000"/>
                              <a:lumOff val="25000"/>
                            </a:schemeClr>
                          </a:solidFill>
                          <a:effectLst/>
                        </a:rPr>
                        <a:t>Error Name</a:t>
                      </a:r>
                      <a:endParaRPr lang="en-US" sz="1800" b="1" i="0" u="none" strike="noStrike">
                        <a:solidFill>
                          <a:schemeClr val="tx1">
                            <a:lumMod val="75000"/>
                            <a:lumOff val="25000"/>
                          </a:schemeClr>
                        </a:solidFill>
                        <a:effectLst/>
                        <a:latin typeface="Tahoma" panose="020B0604030504040204" pitchFamily="34" charset="0"/>
                      </a:endParaRPr>
                    </a:p>
                  </a:txBody>
                  <a:tcPr marL="2508" marR="2508" marT="2508" marB="0" anchor="ctr"/>
                </a:tc>
                <a:tc>
                  <a:txBody>
                    <a:bodyPr/>
                    <a:lstStyle/>
                    <a:p>
                      <a:pPr algn="ctr" rtl="0" fontAlgn="ctr"/>
                      <a:r>
                        <a:rPr lang="en-US" sz="1800" u="none" strike="noStrike">
                          <a:solidFill>
                            <a:schemeClr val="tx1">
                              <a:lumMod val="75000"/>
                              <a:lumOff val="25000"/>
                            </a:schemeClr>
                          </a:solidFill>
                          <a:effectLst/>
                        </a:rPr>
                        <a:t>Severity</a:t>
                      </a:r>
                      <a:endParaRPr lang="en-US" sz="1800" b="1" i="0" u="none" strike="noStrike">
                        <a:solidFill>
                          <a:schemeClr val="tx1">
                            <a:lumMod val="75000"/>
                            <a:lumOff val="25000"/>
                          </a:schemeClr>
                        </a:solidFill>
                        <a:effectLst/>
                        <a:latin typeface="Tahoma" panose="020B0604030504040204" pitchFamily="34" charset="0"/>
                      </a:endParaRPr>
                    </a:p>
                  </a:txBody>
                  <a:tcPr marL="2508" marR="2508" marT="2508" marB="0" anchor="ctr"/>
                </a:tc>
                <a:tc>
                  <a:txBody>
                    <a:bodyPr/>
                    <a:lstStyle/>
                    <a:p>
                      <a:pPr algn="ctr" rtl="0" fontAlgn="ctr"/>
                      <a:r>
                        <a:rPr lang="en-US" sz="1800" u="none" strike="noStrike">
                          <a:solidFill>
                            <a:schemeClr val="tx1">
                              <a:lumMod val="75000"/>
                              <a:lumOff val="25000"/>
                            </a:schemeClr>
                          </a:solidFill>
                          <a:effectLst/>
                        </a:rPr>
                        <a:t>Error Type</a:t>
                      </a:r>
                      <a:endParaRPr lang="en-US" sz="1800" b="1" i="0" u="none" strike="noStrike">
                        <a:solidFill>
                          <a:schemeClr val="tx1">
                            <a:lumMod val="75000"/>
                            <a:lumOff val="25000"/>
                          </a:schemeClr>
                        </a:solidFill>
                        <a:effectLst/>
                        <a:latin typeface="Tahoma" panose="020B0604030504040204" pitchFamily="34" charset="0"/>
                      </a:endParaRPr>
                    </a:p>
                  </a:txBody>
                  <a:tcPr marL="2508" marR="2508" marT="2508" marB="0" anchor="ctr"/>
                </a:tc>
                <a:extLst>
                  <a:ext uri="{0D108BD9-81ED-4DB2-BD59-A6C34878D82A}">
                    <a16:rowId xmlns:a16="http://schemas.microsoft.com/office/drawing/2014/main" val="60023640"/>
                  </a:ext>
                </a:extLst>
              </a:tr>
              <a:tr h="292491">
                <a:tc>
                  <a:txBody>
                    <a:bodyPr/>
                    <a:lstStyle/>
                    <a:p>
                      <a:pPr algn="ctr" rtl="0" fontAlgn="t"/>
                      <a:r>
                        <a:rPr lang="en-US" sz="1600" u="none" strike="noStrike">
                          <a:effectLst/>
                        </a:rPr>
                        <a:t>SENR0697E1</a:t>
                      </a:r>
                      <a:endParaRPr lang="en-US" sz="1600" b="0" i="0" u="none" strike="noStrike">
                        <a:solidFill>
                          <a:srgbClr val="000000"/>
                        </a:solidFill>
                        <a:effectLst/>
                        <a:latin typeface="Tahoma" panose="020B0604030504040204" pitchFamily="34" charset="0"/>
                      </a:endParaRPr>
                    </a:p>
                  </a:txBody>
                  <a:tcPr marL="2508" marR="2508" marT="2508" marB="0"/>
                </a:tc>
                <a:tc>
                  <a:txBody>
                    <a:bodyPr/>
                    <a:lstStyle/>
                    <a:p>
                      <a:pPr algn="l" rtl="0" fontAlgn="t"/>
                      <a:r>
                        <a:rPr lang="en-US" sz="1600" u="none" strike="noStrike">
                          <a:effectLst/>
                        </a:rPr>
                        <a:t>Missing Expulsion Incident Result Record</a:t>
                      </a:r>
                      <a:endParaRPr lang="en-US" sz="1600" b="0" i="0" u="none" strike="noStrike">
                        <a:solidFill>
                          <a:srgbClr val="000000"/>
                        </a:solidFill>
                        <a:effectLst/>
                        <a:latin typeface="Tahoma" panose="020B0604030504040204" pitchFamily="34" charset="0"/>
                      </a:endParaRPr>
                    </a:p>
                  </a:txBody>
                  <a:tcPr marL="2508" marR="2508" marT="2508" marB="0"/>
                </a:tc>
                <a:tc>
                  <a:txBody>
                    <a:bodyPr/>
                    <a:lstStyle/>
                    <a:p>
                      <a:pPr algn="ctr" rtl="0" fontAlgn="ctr"/>
                      <a:r>
                        <a:rPr lang="en-US" sz="1600" u="none" strike="noStrike">
                          <a:effectLst/>
                        </a:rPr>
                        <a:t>W</a:t>
                      </a:r>
                      <a:endParaRPr lang="en-US" sz="1600" b="0" i="0" u="none" strike="noStrike">
                        <a:solidFill>
                          <a:srgbClr val="000000"/>
                        </a:solidFill>
                        <a:effectLst/>
                        <a:latin typeface="Tahoma" panose="020B0604030504040204" pitchFamily="34" charset="0"/>
                      </a:endParaRPr>
                    </a:p>
                  </a:txBody>
                  <a:tcPr marL="2508" marR="2508" marT="2508" marB="0" anchor="ctr"/>
                </a:tc>
                <a:tc>
                  <a:txBody>
                    <a:bodyPr/>
                    <a:lstStyle/>
                    <a:p>
                      <a:pPr algn="ctr" rtl="0" fontAlgn="ctr"/>
                      <a:r>
                        <a:rPr lang="en-US" sz="1600" u="none" strike="noStrike">
                          <a:effectLst/>
                        </a:rPr>
                        <a:t>DD</a:t>
                      </a:r>
                      <a:endParaRPr lang="en-US" sz="1600" b="0" i="0" u="none" strike="noStrike">
                        <a:solidFill>
                          <a:srgbClr val="000000"/>
                        </a:solidFill>
                        <a:effectLst/>
                        <a:latin typeface="Tahoma" panose="020B0604030504040204" pitchFamily="34" charset="0"/>
                      </a:endParaRPr>
                    </a:p>
                  </a:txBody>
                  <a:tcPr marL="2508" marR="2508" marT="2508" marB="0" anchor="ctr"/>
                </a:tc>
                <a:extLst>
                  <a:ext uri="{0D108BD9-81ED-4DB2-BD59-A6C34878D82A}">
                    <a16:rowId xmlns:a16="http://schemas.microsoft.com/office/drawing/2014/main" val="3810874195"/>
                  </a:ext>
                </a:extLst>
              </a:tr>
              <a:tr h="389989">
                <a:tc>
                  <a:txBody>
                    <a:bodyPr/>
                    <a:lstStyle/>
                    <a:p>
                      <a:pPr algn="ctr" rtl="0" fontAlgn="t"/>
                      <a:r>
                        <a:rPr lang="en-US" sz="1600" u="none" strike="noStrike">
                          <a:effectLst/>
                        </a:rPr>
                        <a:t>SENR0712E1</a:t>
                      </a:r>
                      <a:endParaRPr lang="en-US" sz="1600" b="0" i="0" u="none" strike="noStrike">
                        <a:solidFill>
                          <a:srgbClr val="000000"/>
                        </a:solidFill>
                        <a:effectLst/>
                        <a:latin typeface="Tahoma" panose="020B0604030504040204" pitchFamily="34" charset="0"/>
                      </a:endParaRPr>
                    </a:p>
                  </a:txBody>
                  <a:tcPr marL="2508" marR="2508" marT="2508" marB="0"/>
                </a:tc>
                <a:tc>
                  <a:txBody>
                    <a:bodyPr/>
                    <a:lstStyle/>
                    <a:p>
                      <a:pPr algn="l" rtl="0" fontAlgn="t"/>
                      <a:r>
                        <a:rPr lang="en-US" sz="1600" u="none" strike="noStrike">
                          <a:effectLst/>
                        </a:rPr>
                        <a:t>Missing Expulsion or Suspension Incident Result Record</a:t>
                      </a:r>
                      <a:endParaRPr lang="en-US" sz="1600" b="0" i="0" u="none" strike="noStrike">
                        <a:solidFill>
                          <a:srgbClr val="000000"/>
                        </a:solidFill>
                        <a:effectLst/>
                        <a:latin typeface="Tahoma" panose="020B0604030504040204" pitchFamily="34" charset="0"/>
                      </a:endParaRPr>
                    </a:p>
                  </a:txBody>
                  <a:tcPr marL="2508" marR="2508" marT="2508" marB="0"/>
                </a:tc>
                <a:tc>
                  <a:txBody>
                    <a:bodyPr/>
                    <a:lstStyle/>
                    <a:p>
                      <a:pPr algn="ctr" rtl="0" fontAlgn="ctr"/>
                      <a:r>
                        <a:rPr lang="en-US" sz="1600" u="none" strike="noStrike">
                          <a:effectLst/>
                        </a:rPr>
                        <a:t>W</a:t>
                      </a:r>
                      <a:endParaRPr lang="en-US" sz="1600" b="0" i="0" u="none" strike="noStrike">
                        <a:solidFill>
                          <a:srgbClr val="000000"/>
                        </a:solidFill>
                        <a:effectLst/>
                        <a:latin typeface="Tahoma" panose="020B0604030504040204" pitchFamily="34" charset="0"/>
                      </a:endParaRPr>
                    </a:p>
                  </a:txBody>
                  <a:tcPr marL="2508" marR="2508" marT="2508" marB="0" anchor="ctr"/>
                </a:tc>
                <a:tc>
                  <a:txBody>
                    <a:bodyPr/>
                    <a:lstStyle/>
                    <a:p>
                      <a:pPr algn="ctr" rtl="0" fontAlgn="ctr"/>
                      <a:r>
                        <a:rPr lang="en-US" sz="1600" u="none" strike="noStrike">
                          <a:effectLst/>
                        </a:rPr>
                        <a:t>DD</a:t>
                      </a:r>
                      <a:endParaRPr lang="en-US" sz="1600" b="0" i="0" u="none" strike="noStrike">
                        <a:solidFill>
                          <a:srgbClr val="000000"/>
                        </a:solidFill>
                        <a:effectLst/>
                        <a:latin typeface="Tahoma" panose="020B0604030504040204" pitchFamily="34" charset="0"/>
                      </a:endParaRPr>
                    </a:p>
                  </a:txBody>
                  <a:tcPr marL="2508" marR="2508" marT="2508" marB="0" anchor="ctr"/>
                </a:tc>
                <a:extLst>
                  <a:ext uri="{0D108BD9-81ED-4DB2-BD59-A6C34878D82A}">
                    <a16:rowId xmlns:a16="http://schemas.microsoft.com/office/drawing/2014/main" val="3702489599"/>
                  </a:ext>
                </a:extLst>
              </a:tr>
              <a:tr h="479052">
                <a:tc>
                  <a:txBody>
                    <a:bodyPr/>
                    <a:lstStyle/>
                    <a:p>
                      <a:pPr algn="ctr" rtl="0" fontAlgn="t"/>
                      <a:r>
                        <a:rPr lang="en-US" sz="1600" u="none" strike="noStrike">
                          <a:effectLst/>
                        </a:rPr>
                        <a:t>SINC0699E1</a:t>
                      </a:r>
                      <a:endParaRPr lang="en-US" sz="1600" b="0" i="0" u="none" strike="noStrike">
                        <a:solidFill>
                          <a:srgbClr val="000000"/>
                        </a:solidFill>
                        <a:effectLst/>
                        <a:latin typeface="Tahoma" panose="020B0604030504040204" pitchFamily="34" charset="0"/>
                      </a:endParaRPr>
                    </a:p>
                  </a:txBody>
                  <a:tcPr marL="2508" marR="2508" marT="2508" marB="0"/>
                </a:tc>
                <a:tc>
                  <a:txBody>
                    <a:bodyPr/>
                    <a:lstStyle/>
                    <a:p>
                      <a:pPr algn="l" rtl="0" fontAlgn="t"/>
                      <a:r>
                        <a:rPr lang="en-US" sz="1600" u="none" strike="noStrike">
                          <a:effectLst/>
                        </a:rPr>
                        <a:t>Missing Student Incident Result (SIRS) Record for Student</a:t>
                      </a:r>
                      <a:endParaRPr lang="en-US" sz="1600" b="0" i="0" u="none" strike="noStrike">
                        <a:solidFill>
                          <a:srgbClr val="000000"/>
                        </a:solidFill>
                        <a:effectLst/>
                        <a:latin typeface="Tahoma" panose="020B0604030504040204" pitchFamily="34" charset="0"/>
                      </a:endParaRPr>
                    </a:p>
                  </a:txBody>
                  <a:tcPr marL="2508" marR="2508" marT="2508" marB="0"/>
                </a:tc>
                <a:tc>
                  <a:txBody>
                    <a:bodyPr/>
                    <a:lstStyle/>
                    <a:p>
                      <a:pPr algn="ctr" rtl="0" fontAlgn="ctr"/>
                      <a:r>
                        <a:rPr lang="en-US" sz="1600" b="1" u="none" strike="noStrike">
                          <a:solidFill>
                            <a:schemeClr val="accent2">
                              <a:lumMod val="75000"/>
                            </a:schemeClr>
                          </a:solidFill>
                          <a:effectLst/>
                        </a:rPr>
                        <a:t>F</a:t>
                      </a:r>
                      <a:endParaRPr lang="en-US" sz="1600" b="1" i="0" u="none" strike="noStrike">
                        <a:solidFill>
                          <a:schemeClr val="accent2">
                            <a:lumMod val="75000"/>
                          </a:schemeClr>
                        </a:solidFill>
                        <a:effectLst/>
                        <a:latin typeface="Tahoma" panose="020B0604030504040204" pitchFamily="34" charset="0"/>
                      </a:endParaRPr>
                    </a:p>
                  </a:txBody>
                  <a:tcPr marL="2508" marR="2508" marT="2508" marB="0" anchor="ctr"/>
                </a:tc>
                <a:tc>
                  <a:txBody>
                    <a:bodyPr/>
                    <a:lstStyle/>
                    <a:p>
                      <a:pPr algn="ctr" rtl="0" fontAlgn="ctr"/>
                      <a:r>
                        <a:rPr lang="en-US" sz="1600" u="none" strike="noStrike">
                          <a:effectLst/>
                        </a:rPr>
                        <a:t>CVR</a:t>
                      </a:r>
                      <a:endParaRPr lang="en-US" sz="1600" b="0" i="0" u="none" strike="noStrike">
                        <a:solidFill>
                          <a:srgbClr val="000000"/>
                        </a:solidFill>
                        <a:effectLst/>
                        <a:latin typeface="Tahoma" panose="020B0604030504040204" pitchFamily="34" charset="0"/>
                      </a:endParaRPr>
                    </a:p>
                  </a:txBody>
                  <a:tcPr marL="2508" marR="2508" marT="2508" marB="0" anchor="ctr"/>
                </a:tc>
                <a:extLst>
                  <a:ext uri="{0D108BD9-81ED-4DB2-BD59-A6C34878D82A}">
                    <a16:rowId xmlns:a16="http://schemas.microsoft.com/office/drawing/2014/main" val="811489807"/>
                  </a:ext>
                </a:extLst>
              </a:tr>
              <a:tr h="292491">
                <a:tc>
                  <a:txBody>
                    <a:bodyPr/>
                    <a:lstStyle/>
                    <a:p>
                      <a:pPr algn="ctr" rtl="0" fontAlgn="t"/>
                      <a:r>
                        <a:rPr lang="en-US" sz="1600" u="none" strike="noStrike">
                          <a:effectLst/>
                        </a:rPr>
                        <a:t>SINC0700E1</a:t>
                      </a:r>
                      <a:endParaRPr lang="en-US" sz="1600" b="0" i="0" u="none" strike="noStrike">
                        <a:solidFill>
                          <a:srgbClr val="000000"/>
                        </a:solidFill>
                        <a:effectLst/>
                        <a:latin typeface="Tahoma" panose="020B0604030504040204" pitchFamily="34" charset="0"/>
                      </a:endParaRPr>
                    </a:p>
                  </a:txBody>
                  <a:tcPr marL="2508" marR="2508" marT="2508" marB="0"/>
                </a:tc>
                <a:tc>
                  <a:txBody>
                    <a:bodyPr/>
                    <a:lstStyle/>
                    <a:p>
                      <a:pPr algn="l" rtl="0" fontAlgn="t"/>
                      <a:r>
                        <a:rPr lang="en-US" sz="1600" u="none" strike="noStrike">
                          <a:effectLst/>
                        </a:rPr>
                        <a:t>Missing Student Offense (SOFF) Record for Student</a:t>
                      </a:r>
                      <a:endParaRPr lang="en-US" sz="1600" b="0" i="0" u="none" strike="noStrike">
                        <a:solidFill>
                          <a:srgbClr val="000000"/>
                        </a:solidFill>
                        <a:effectLst/>
                        <a:latin typeface="Tahoma" panose="020B0604030504040204" pitchFamily="34" charset="0"/>
                      </a:endParaRPr>
                    </a:p>
                  </a:txBody>
                  <a:tcPr marL="2508" marR="2508" marT="2508" marB="0"/>
                </a:tc>
                <a:tc>
                  <a:txBody>
                    <a:bodyPr/>
                    <a:lstStyle/>
                    <a:p>
                      <a:pPr algn="ctr" rtl="0" fontAlgn="ctr"/>
                      <a:r>
                        <a:rPr lang="en-US" sz="1600" b="1" u="none" strike="noStrike">
                          <a:solidFill>
                            <a:schemeClr val="accent2">
                              <a:lumMod val="75000"/>
                            </a:schemeClr>
                          </a:solidFill>
                          <a:effectLst/>
                        </a:rPr>
                        <a:t>F</a:t>
                      </a:r>
                      <a:endParaRPr lang="en-US" sz="1600" b="1" i="0" u="none" strike="noStrike">
                        <a:solidFill>
                          <a:schemeClr val="accent2">
                            <a:lumMod val="75000"/>
                          </a:schemeClr>
                        </a:solidFill>
                        <a:effectLst/>
                        <a:latin typeface="Tahoma" panose="020B0604030504040204" pitchFamily="34" charset="0"/>
                      </a:endParaRPr>
                    </a:p>
                  </a:txBody>
                  <a:tcPr marL="2508" marR="2508" marT="2508" marB="0" anchor="ctr"/>
                </a:tc>
                <a:tc>
                  <a:txBody>
                    <a:bodyPr/>
                    <a:lstStyle/>
                    <a:p>
                      <a:pPr algn="ctr" rtl="0" fontAlgn="ctr"/>
                      <a:r>
                        <a:rPr lang="en-US" sz="1600" u="none" strike="noStrike">
                          <a:effectLst/>
                        </a:rPr>
                        <a:t>CDD</a:t>
                      </a:r>
                      <a:endParaRPr lang="en-US" sz="1600" b="0" i="0" u="none" strike="noStrike">
                        <a:solidFill>
                          <a:srgbClr val="000000"/>
                        </a:solidFill>
                        <a:effectLst/>
                        <a:latin typeface="Tahoma" panose="020B0604030504040204" pitchFamily="34" charset="0"/>
                      </a:endParaRPr>
                    </a:p>
                  </a:txBody>
                  <a:tcPr marL="2508" marR="2508" marT="2508" marB="0" anchor="ctr"/>
                </a:tc>
                <a:extLst>
                  <a:ext uri="{0D108BD9-81ED-4DB2-BD59-A6C34878D82A}">
                    <a16:rowId xmlns:a16="http://schemas.microsoft.com/office/drawing/2014/main" val="1460495565"/>
                  </a:ext>
                </a:extLst>
              </a:tr>
              <a:tr h="584983">
                <a:tc>
                  <a:txBody>
                    <a:bodyPr/>
                    <a:lstStyle/>
                    <a:p>
                      <a:pPr algn="ctr" rtl="0" fontAlgn="t"/>
                      <a:r>
                        <a:rPr lang="en-US" sz="1600" u="none" strike="noStrike">
                          <a:effectLst/>
                        </a:rPr>
                        <a:t>SINC0701E1</a:t>
                      </a:r>
                      <a:endParaRPr lang="en-US" sz="1600" b="0" i="0" u="none" strike="noStrike">
                        <a:solidFill>
                          <a:srgbClr val="000000"/>
                        </a:solidFill>
                        <a:effectLst/>
                        <a:latin typeface="Tahoma" panose="020B0604030504040204" pitchFamily="34" charset="0"/>
                      </a:endParaRPr>
                    </a:p>
                  </a:txBody>
                  <a:tcPr marL="2508" marR="2508" marT="2508" marB="0"/>
                </a:tc>
                <a:tc>
                  <a:txBody>
                    <a:bodyPr/>
                    <a:lstStyle/>
                    <a:p>
                      <a:pPr algn="l" rtl="0" fontAlgn="t"/>
                      <a:r>
                        <a:rPr lang="en-US" sz="1600" u="none" strike="noStrike">
                          <a:effectLst/>
                        </a:rPr>
                        <a:t>Invalid Incident Result Code and Removal to Alternative Setting Reason Code combination</a:t>
                      </a:r>
                      <a:endParaRPr lang="en-US" sz="1600" b="0" i="0" u="none" strike="noStrike">
                        <a:solidFill>
                          <a:srgbClr val="000000"/>
                        </a:solidFill>
                        <a:effectLst/>
                        <a:latin typeface="Tahoma" panose="020B0604030504040204" pitchFamily="34" charset="0"/>
                      </a:endParaRPr>
                    </a:p>
                  </a:txBody>
                  <a:tcPr marL="2508" marR="2508" marT="2508" marB="0"/>
                </a:tc>
                <a:tc>
                  <a:txBody>
                    <a:bodyPr/>
                    <a:lstStyle/>
                    <a:p>
                      <a:pPr algn="ctr" rtl="0" fontAlgn="ctr"/>
                      <a:r>
                        <a:rPr lang="en-US" sz="1600" b="1" u="none" strike="noStrike">
                          <a:solidFill>
                            <a:schemeClr val="accent2">
                              <a:lumMod val="75000"/>
                            </a:schemeClr>
                          </a:solidFill>
                          <a:effectLst/>
                        </a:rPr>
                        <a:t>F</a:t>
                      </a:r>
                      <a:endParaRPr lang="en-US" sz="1600" b="1" i="0" u="none" strike="noStrike">
                        <a:solidFill>
                          <a:schemeClr val="accent2">
                            <a:lumMod val="75000"/>
                          </a:schemeClr>
                        </a:solidFill>
                        <a:effectLst/>
                        <a:latin typeface="Tahoma" panose="020B0604030504040204" pitchFamily="34" charset="0"/>
                      </a:endParaRPr>
                    </a:p>
                  </a:txBody>
                  <a:tcPr marL="2508" marR="2508" marT="2508" marB="0" anchor="ctr"/>
                </a:tc>
                <a:tc>
                  <a:txBody>
                    <a:bodyPr/>
                    <a:lstStyle/>
                    <a:p>
                      <a:pPr algn="ctr" rtl="0" fontAlgn="ctr"/>
                      <a:r>
                        <a:rPr lang="en-US" sz="1600" u="none" strike="noStrike">
                          <a:effectLst/>
                        </a:rPr>
                        <a:t>CVR</a:t>
                      </a:r>
                      <a:endParaRPr lang="en-US" sz="1600" b="0" i="0" u="none" strike="noStrike">
                        <a:solidFill>
                          <a:srgbClr val="000000"/>
                        </a:solidFill>
                        <a:effectLst/>
                        <a:latin typeface="Tahoma" panose="020B0604030504040204" pitchFamily="34" charset="0"/>
                      </a:endParaRPr>
                    </a:p>
                  </a:txBody>
                  <a:tcPr marL="2508" marR="2508" marT="2508" marB="0" anchor="ctr"/>
                </a:tc>
                <a:extLst>
                  <a:ext uri="{0D108BD9-81ED-4DB2-BD59-A6C34878D82A}">
                    <a16:rowId xmlns:a16="http://schemas.microsoft.com/office/drawing/2014/main" val="2064499297"/>
                  </a:ext>
                </a:extLst>
              </a:tr>
              <a:tr h="389989">
                <a:tc>
                  <a:txBody>
                    <a:bodyPr/>
                    <a:lstStyle/>
                    <a:p>
                      <a:pPr algn="ctr" rtl="0" fontAlgn="t"/>
                      <a:r>
                        <a:rPr lang="en-US" sz="1600" u="none" strike="noStrike">
                          <a:effectLst/>
                        </a:rPr>
                        <a:t>SINC0702E1</a:t>
                      </a:r>
                      <a:endParaRPr lang="en-US" sz="1600" b="0" i="0" u="none" strike="noStrike">
                        <a:solidFill>
                          <a:srgbClr val="000000"/>
                        </a:solidFill>
                        <a:effectLst/>
                        <a:latin typeface="Tahoma" panose="020B0604030504040204" pitchFamily="34" charset="0"/>
                      </a:endParaRPr>
                    </a:p>
                  </a:txBody>
                  <a:tcPr marL="2508" marR="2508" marT="2508" marB="0"/>
                </a:tc>
                <a:tc>
                  <a:txBody>
                    <a:bodyPr/>
                    <a:lstStyle/>
                    <a:p>
                      <a:pPr algn="l" rtl="0" fontAlgn="t"/>
                      <a:r>
                        <a:rPr lang="en-US" sz="1600" u="none" strike="noStrike">
                          <a:effectLst/>
                        </a:rPr>
                        <a:t>Missing Removal to Interim Alternative Setting Reason Code</a:t>
                      </a:r>
                      <a:endParaRPr lang="en-US" sz="1600" b="0" i="0" u="none" strike="noStrike">
                        <a:solidFill>
                          <a:srgbClr val="000000"/>
                        </a:solidFill>
                        <a:effectLst/>
                        <a:latin typeface="Tahoma" panose="020B0604030504040204" pitchFamily="34" charset="0"/>
                      </a:endParaRPr>
                    </a:p>
                  </a:txBody>
                  <a:tcPr marL="2508" marR="2508" marT="2508" marB="0"/>
                </a:tc>
                <a:tc>
                  <a:txBody>
                    <a:bodyPr/>
                    <a:lstStyle/>
                    <a:p>
                      <a:pPr algn="ctr" rtl="0" fontAlgn="ctr"/>
                      <a:r>
                        <a:rPr lang="en-US" sz="1600" b="1" u="none" strike="noStrike">
                          <a:solidFill>
                            <a:schemeClr val="accent2">
                              <a:lumMod val="75000"/>
                            </a:schemeClr>
                          </a:solidFill>
                          <a:effectLst/>
                        </a:rPr>
                        <a:t>F</a:t>
                      </a:r>
                      <a:endParaRPr lang="en-US" sz="1600" b="1" i="0" u="none" strike="noStrike">
                        <a:solidFill>
                          <a:schemeClr val="accent2">
                            <a:lumMod val="75000"/>
                          </a:schemeClr>
                        </a:solidFill>
                        <a:effectLst/>
                        <a:latin typeface="Tahoma" panose="020B0604030504040204" pitchFamily="34" charset="0"/>
                      </a:endParaRPr>
                    </a:p>
                  </a:txBody>
                  <a:tcPr marL="2508" marR="2508" marT="2508" marB="0" anchor="ctr"/>
                </a:tc>
                <a:tc>
                  <a:txBody>
                    <a:bodyPr/>
                    <a:lstStyle/>
                    <a:p>
                      <a:pPr algn="ctr" rtl="0" fontAlgn="ctr"/>
                      <a:r>
                        <a:rPr lang="en-US" sz="1600" u="none" strike="noStrike">
                          <a:effectLst/>
                        </a:rPr>
                        <a:t>CVR</a:t>
                      </a:r>
                      <a:endParaRPr lang="en-US" sz="1600" b="0" i="0" u="none" strike="noStrike">
                        <a:solidFill>
                          <a:srgbClr val="000000"/>
                        </a:solidFill>
                        <a:effectLst/>
                        <a:latin typeface="Tahoma" panose="020B0604030504040204" pitchFamily="34" charset="0"/>
                      </a:endParaRPr>
                    </a:p>
                  </a:txBody>
                  <a:tcPr marL="2508" marR="2508" marT="2508" marB="0" anchor="ctr"/>
                </a:tc>
                <a:extLst>
                  <a:ext uri="{0D108BD9-81ED-4DB2-BD59-A6C34878D82A}">
                    <a16:rowId xmlns:a16="http://schemas.microsoft.com/office/drawing/2014/main" val="2820317512"/>
                  </a:ext>
                </a:extLst>
              </a:tr>
              <a:tr h="584983">
                <a:tc>
                  <a:txBody>
                    <a:bodyPr/>
                    <a:lstStyle/>
                    <a:p>
                      <a:pPr algn="ctr" rtl="0" fontAlgn="t"/>
                      <a:r>
                        <a:rPr lang="en-US" sz="1600" u="none" strike="noStrike">
                          <a:effectLst/>
                        </a:rPr>
                        <a:t>SIRS0703E1</a:t>
                      </a:r>
                      <a:endParaRPr lang="en-US" sz="1600" b="0" i="0" u="none" strike="noStrike">
                        <a:solidFill>
                          <a:srgbClr val="000000"/>
                        </a:solidFill>
                        <a:effectLst/>
                        <a:latin typeface="Tahoma" panose="020B0604030504040204" pitchFamily="34" charset="0"/>
                      </a:endParaRPr>
                    </a:p>
                  </a:txBody>
                  <a:tcPr marL="2508" marR="2508" marT="2508" marB="0"/>
                </a:tc>
                <a:tc>
                  <a:txBody>
                    <a:bodyPr/>
                    <a:lstStyle/>
                    <a:p>
                      <a:pPr algn="l" rtl="0" fontAlgn="t"/>
                      <a:r>
                        <a:rPr lang="en-US" sz="1600" u="none" strike="noStrike">
                          <a:effectLst/>
                        </a:rPr>
                        <a:t>Missing Student Incident (SINC) Record for Student with Student Results Record (SIRS)</a:t>
                      </a:r>
                      <a:endParaRPr lang="en-US" sz="1600" b="0" i="0" u="none" strike="noStrike">
                        <a:solidFill>
                          <a:srgbClr val="000000"/>
                        </a:solidFill>
                        <a:effectLst/>
                        <a:latin typeface="Tahoma" panose="020B0604030504040204" pitchFamily="34" charset="0"/>
                      </a:endParaRPr>
                    </a:p>
                  </a:txBody>
                  <a:tcPr marL="2508" marR="2508" marT="2508" marB="0"/>
                </a:tc>
                <a:tc>
                  <a:txBody>
                    <a:bodyPr/>
                    <a:lstStyle/>
                    <a:p>
                      <a:pPr algn="ctr" rtl="0" fontAlgn="ctr"/>
                      <a:r>
                        <a:rPr lang="en-US" sz="1600" b="1" u="none" strike="noStrike">
                          <a:solidFill>
                            <a:schemeClr val="accent2">
                              <a:lumMod val="75000"/>
                            </a:schemeClr>
                          </a:solidFill>
                          <a:effectLst/>
                        </a:rPr>
                        <a:t>F</a:t>
                      </a:r>
                      <a:endParaRPr lang="en-US" sz="1600" b="1" i="0" u="none" strike="noStrike">
                        <a:solidFill>
                          <a:schemeClr val="accent2">
                            <a:lumMod val="75000"/>
                          </a:schemeClr>
                        </a:solidFill>
                        <a:effectLst/>
                        <a:latin typeface="Tahoma" panose="020B0604030504040204" pitchFamily="34" charset="0"/>
                      </a:endParaRPr>
                    </a:p>
                  </a:txBody>
                  <a:tcPr marL="2508" marR="2508" marT="2508" marB="0" anchor="ctr"/>
                </a:tc>
                <a:tc>
                  <a:txBody>
                    <a:bodyPr/>
                    <a:lstStyle/>
                    <a:p>
                      <a:pPr algn="ctr" rtl="0" fontAlgn="ctr"/>
                      <a:r>
                        <a:rPr lang="en-US" sz="1600" u="none" strike="noStrike">
                          <a:effectLst/>
                        </a:rPr>
                        <a:t>CDD</a:t>
                      </a:r>
                      <a:endParaRPr lang="en-US" sz="1600" b="0" i="0" u="none" strike="noStrike">
                        <a:solidFill>
                          <a:srgbClr val="000000"/>
                        </a:solidFill>
                        <a:effectLst/>
                        <a:latin typeface="Tahoma" panose="020B0604030504040204" pitchFamily="34" charset="0"/>
                      </a:endParaRPr>
                    </a:p>
                  </a:txBody>
                  <a:tcPr marL="2508" marR="2508" marT="2508" marB="0" anchor="ctr"/>
                </a:tc>
                <a:extLst>
                  <a:ext uri="{0D108BD9-81ED-4DB2-BD59-A6C34878D82A}">
                    <a16:rowId xmlns:a16="http://schemas.microsoft.com/office/drawing/2014/main" val="1205874653"/>
                  </a:ext>
                </a:extLst>
              </a:tr>
              <a:tr h="487486">
                <a:tc>
                  <a:txBody>
                    <a:bodyPr/>
                    <a:lstStyle/>
                    <a:p>
                      <a:pPr algn="ctr" rtl="0" fontAlgn="t"/>
                      <a:r>
                        <a:rPr lang="en-US" sz="1600" u="none" strike="noStrike">
                          <a:effectLst/>
                        </a:rPr>
                        <a:t>SIRS0704E1</a:t>
                      </a:r>
                      <a:endParaRPr lang="en-US" sz="1600" b="0" i="0" u="none" strike="noStrike">
                        <a:solidFill>
                          <a:srgbClr val="000000"/>
                        </a:solidFill>
                        <a:effectLst/>
                        <a:latin typeface="Tahoma" panose="020B0604030504040204" pitchFamily="34" charset="0"/>
                      </a:endParaRPr>
                    </a:p>
                  </a:txBody>
                  <a:tcPr marL="2508" marR="2508" marT="2508" marB="0"/>
                </a:tc>
                <a:tc>
                  <a:txBody>
                    <a:bodyPr/>
                    <a:lstStyle/>
                    <a:p>
                      <a:pPr algn="l" rtl="0" fontAlgn="t"/>
                      <a:r>
                        <a:rPr lang="en-US" sz="1600" u="none" strike="noStrike">
                          <a:effectLst/>
                        </a:rPr>
                        <a:t>Missing Student Offense (SOFF) Record for suspended and/or Expelled Student</a:t>
                      </a:r>
                      <a:endParaRPr lang="en-US" sz="1600" b="0" i="0" u="none" strike="noStrike">
                        <a:solidFill>
                          <a:srgbClr val="000000"/>
                        </a:solidFill>
                        <a:effectLst/>
                        <a:latin typeface="Tahoma" panose="020B0604030504040204" pitchFamily="34" charset="0"/>
                      </a:endParaRPr>
                    </a:p>
                  </a:txBody>
                  <a:tcPr marL="2508" marR="2508" marT="2508" marB="0"/>
                </a:tc>
                <a:tc>
                  <a:txBody>
                    <a:bodyPr/>
                    <a:lstStyle/>
                    <a:p>
                      <a:pPr algn="ctr" rtl="0" fontAlgn="ctr"/>
                      <a:r>
                        <a:rPr lang="en-US" sz="1600" b="1" u="none" strike="noStrike">
                          <a:solidFill>
                            <a:schemeClr val="accent2">
                              <a:lumMod val="75000"/>
                            </a:schemeClr>
                          </a:solidFill>
                          <a:effectLst/>
                        </a:rPr>
                        <a:t>F</a:t>
                      </a:r>
                      <a:endParaRPr lang="en-US" sz="1600" b="1" i="0" u="none" strike="noStrike">
                        <a:solidFill>
                          <a:schemeClr val="accent2">
                            <a:lumMod val="75000"/>
                          </a:schemeClr>
                        </a:solidFill>
                        <a:effectLst/>
                        <a:latin typeface="Tahoma" panose="020B0604030504040204" pitchFamily="34" charset="0"/>
                      </a:endParaRPr>
                    </a:p>
                  </a:txBody>
                  <a:tcPr marL="2508" marR="2508" marT="2508" marB="0" anchor="ctr"/>
                </a:tc>
                <a:tc>
                  <a:txBody>
                    <a:bodyPr/>
                    <a:lstStyle/>
                    <a:p>
                      <a:pPr algn="ctr" rtl="0" fontAlgn="ctr"/>
                      <a:r>
                        <a:rPr lang="en-US" sz="1600" u="none" strike="noStrike">
                          <a:effectLst/>
                        </a:rPr>
                        <a:t>CVR</a:t>
                      </a:r>
                      <a:endParaRPr lang="en-US" sz="1600" b="0" i="0" u="none" strike="noStrike">
                        <a:solidFill>
                          <a:srgbClr val="000000"/>
                        </a:solidFill>
                        <a:effectLst/>
                        <a:latin typeface="Tahoma" panose="020B0604030504040204" pitchFamily="34" charset="0"/>
                      </a:endParaRPr>
                    </a:p>
                  </a:txBody>
                  <a:tcPr marL="2508" marR="2508" marT="2508" marB="0" anchor="ctr"/>
                </a:tc>
                <a:extLst>
                  <a:ext uri="{0D108BD9-81ED-4DB2-BD59-A6C34878D82A}">
                    <a16:rowId xmlns:a16="http://schemas.microsoft.com/office/drawing/2014/main" val="1362664198"/>
                  </a:ext>
                </a:extLst>
              </a:tr>
              <a:tr h="292491">
                <a:tc>
                  <a:txBody>
                    <a:bodyPr/>
                    <a:lstStyle/>
                    <a:p>
                      <a:pPr algn="ctr" rtl="0" fontAlgn="t"/>
                      <a:r>
                        <a:rPr lang="en-US" sz="1600" u="none" strike="noStrike">
                          <a:effectLst/>
                        </a:rPr>
                        <a:t>SIRS0705E1</a:t>
                      </a:r>
                      <a:endParaRPr lang="en-US" sz="1600" b="0" i="0" u="none" strike="noStrike">
                        <a:solidFill>
                          <a:srgbClr val="000000"/>
                        </a:solidFill>
                        <a:effectLst/>
                        <a:latin typeface="Tahoma" panose="020B0604030504040204" pitchFamily="34" charset="0"/>
                      </a:endParaRPr>
                    </a:p>
                  </a:txBody>
                  <a:tcPr marL="2508" marR="2508" marT="2508" marB="0"/>
                </a:tc>
                <a:tc>
                  <a:txBody>
                    <a:bodyPr/>
                    <a:lstStyle/>
                    <a:p>
                      <a:pPr algn="l" rtl="0" fontAlgn="t"/>
                      <a:r>
                        <a:rPr lang="en-US" sz="1600" u="none" strike="noStrike">
                          <a:effectLst/>
                        </a:rPr>
                        <a:t>Missing Student Instructional Support Indicator</a:t>
                      </a:r>
                      <a:endParaRPr lang="en-US" sz="1600" b="0" i="0" u="none" strike="noStrike">
                        <a:solidFill>
                          <a:srgbClr val="000000"/>
                        </a:solidFill>
                        <a:effectLst/>
                        <a:latin typeface="Tahoma" panose="020B0604030504040204" pitchFamily="34" charset="0"/>
                      </a:endParaRPr>
                    </a:p>
                  </a:txBody>
                  <a:tcPr marL="2508" marR="2508" marT="2508" marB="0"/>
                </a:tc>
                <a:tc>
                  <a:txBody>
                    <a:bodyPr/>
                    <a:lstStyle/>
                    <a:p>
                      <a:pPr algn="ctr" rtl="0" fontAlgn="ctr"/>
                      <a:r>
                        <a:rPr lang="en-US" sz="1600" b="1" u="none" strike="noStrike">
                          <a:solidFill>
                            <a:schemeClr val="accent2">
                              <a:lumMod val="75000"/>
                            </a:schemeClr>
                          </a:solidFill>
                          <a:effectLst/>
                        </a:rPr>
                        <a:t>F</a:t>
                      </a:r>
                      <a:endParaRPr lang="en-US" sz="1600" b="1" i="0" u="none" strike="noStrike">
                        <a:solidFill>
                          <a:schemeClr val="accent2">
                            <a:lumMod val="75000"/>
                          </a:schemeClr>
                        </a:solidFill>
                        <a:effectLst/>
                        <a:latin typeface="Tahoma" panose="020B0604030504040204" pitchFamily="34" charset="0"/>
                      </a:endParaRPr>
                    </a:p>
                  </a:txBody>
                  <a:tcPr marL="2508" marR="2508" marT="2508" marB="0" anchor="ctr"/>
                </a:tc>
                <a:tc>
                  <a:txBody>
                    <a:bodyPr/>
                    <a:lstStyle/>
                    <a:p>
                      <a:pPr algn="ctr" rtl="0" fontAlgn="ctr"/>
                      <a:r>
                        <a:rPr lang="en-US" sz="1600" u="none" strike="noStrike">
                          <a:effectLst/>
                        </a:rPr>
                        <a:t>CDD</a:t>
                      </a:r>
                      <a:endParaRPr lang="en-US" sz="1600" b="0" i="0" u="none" strike="noStrike">
                        <a:solidFill>
                          <a:srgbClr val="000000"/>
                        </a:solidFill>
                        <a:effectLst/>
                        <a:latin typeface="Tahoma" panose="020B0604030504040204" pitchFamily="34" charset="0"/>
                      </a:endParaRPr>
                    </a:p>
                  </a:txBody>
                  <a:tcPr marL="2508" marR="2508" marT="2508" marB="0" anchor="ctr"/>
                </a:tc>
                <a:extLst>
                  <a:ext uri="{0D108BD9-81ED-4DB2-BD59-A6C34878D82A}">
                    <a16:rowId xmlns:a16="http://schemas.microsoft.com/office/drawing/2014/main" val="574189599"/>
                  </a:ext>
                </a:extLst>
              </a:tr>
              <a:tr h="389989">
                <a:tc>
                  <a:txBody>
                    <a:bodyPr/>
                    <a:lstStyle/>
                    <a:p>
                      <a:pPr algn="ctr" rtl="0" fontAlgn="t"/>
                      <a:r>
                        <a:rPr lang="en-US" sz="1600" u="none" strike="noStrike">
                          <a:effectLst/>
                        </a:rPr>
                        <a:t>SOFF0709E1</a:t>
                      </a:r>
                      <a:endParaRPr lang="en-US" sz="1600" b="0" i="0" u="none" strike="noStrike">
                        <a:solidFill>
                          <a:srgbClr val="000000"/>
                        </a:solidFill>
                        <a:effectLst/>
                        <a:latin typeface="Tahoma" panose="020B0604030504040204" pitchFamily="34" charset="0"/>
                      </a:endParaRPr>
                    </a:p>
                  </a:txBody>
                  <a:tcPr marL="2508" marR="2508" marT="2508" marB="0"/>
                </a:tc>
                <a:tc>
                  <a:txBody>
                    <a:bodyPr/>
                    <a:lstStyle/>
                    <a:p>
                      <a:pPr algn="l" rtl="0" fontAlgn="t"/>
                      <a:r>
                        <a:rPr lang="en-US" sz="1600" u="none" strike="noStrike">
                          <a:effectLst/>
                        </a:rPr>
                        <a:t>Invalid Student Offense and Incident Result Code Combination</a:t>
                      </a:r>
                      <a:endParaRPr lang="en-US" sz="1600" b="0" i="0" u="none" strike="noStrike">
                        <a:solidFill>
                          <a:srgbClr val="000000"/>
                        </a:solidFill>
                        <a:effectLst/>
                        <a:latin typeface="Tahoma" panose="020B0604030504040204" pitchFamily="34" charset="0"/>
                      </a:endParaRPr>
                    </a:p>
                  </a:txBody>
                  <a:tcPr marL="2508" marR="2508" marT="2508" marB="0"/>
                </a:tc>
                <a:tc>
                  <a:txBody>
                    <a:bodyPr/>
                    <a:lstStyle/>
                    <a:p>
                      <a:pPr algn="ctr" rtl="0" fontAlgn="ctr"/>
                      <a:r>
                        <a:rPr lang="en-US" sz="1600" u="none" strike="noStrike">
                          <a:effectLst/>
                        </a:rPr>
                        <a:t>W</a:t>
                      </a:r>
                      <a:endParaRPr lang="en-US" sz="1600" b="0" i="0" u="none" strike="noStrike">
                        <a:solidFill>
                          <a:srgbClr val="000000"/>
                        </a:solidFill>
                        <a:effectLst/>
                        <a:latin typeface="Tahoma" panose="020B0604030504040204" pitchFamily="34" charset="0"/>
                      </a:endParaRPr>
                    </a:p>
                  </a:txBody>
                  <a:tcPr marL="2508" marR="2508" marT="2508" marB="0" anchor="ctr"/>
                </a:tc>
                <a:tc>
                  <a:txBody>
                    <a:bodyPr/>
                    <a:lstStyle/>
                    <a:p>
                      <a:pPr algn="ctr" rtl="0" fontAlgn="ctr"/>
                      <a:r>
                        <a:rPr lang="en-US" sz="1600" u="none" strike="noStrike">
                          <a:effectLst/>
                        </a:rPr>
                        <a:t>DD</a:t>
                      </a:r>
                      <a:endParaRPr lang="en-US" sz="1600" b="0" i="0" u="none" strike="noStrike">
                        <a:solidFill>
                          <a:srgbClr val="000000"/>
                        </a:solidFill>
                        <a:effectLst/>
                        <a:latin typeface="Tahoma" panose="020B0604030504040204" pitchFamily="34" charset="0"/>
                      </a:endParaRPr>
                    </a:p>
                  </a:txBody>
                  <a:tcPr marL="2508" marR="2508" marT="2508" marB="0" anchor="ctr"/>
                </a:tc>
                <a:extLst>
                  <a:ext uri="{0D108BD9-81ED-4DB2-BD59-A6C34878D82A}">
                    <a16:rowId xmlns:a16="http://schemas.microsoft.com/office/drawing/2014/main" val="1154961336"/>
                  </a:ext>
                </a:extLst>
              </a:tr>
              <a:tr h="779977">
                <a:tc>
                  <a:txBody>
                    <a:bodyPr/>
                    <a:lstStyle/>
                    <a:p>
                      <a:pPr algn="ctr" rtl="0" fontAlgn="t"/>
                      <a:r>
                        <a:rPr lang="en-US" sz="1600" b="1" u="none" strike="noStrike">
                          <a:effectLst/>
                        </a:rPr>
                        <a:t>SOFF0710E1</a:t>
                      </a:r>
                      <a:endParaRPr lang="en-US" sz="1600" b="1" i="0" u="none" strike="noStrike">
                        <a:solidFill>
                          <a:srgbClr val="000000"/>
                        </a:solidFill>
                        <a:effectLst/>
                        <a:latin typeface="Tahoma" panose="020B0604030504040204" pitchFamily="34" charset="0"/>
                      </a:endParaRPr>
                    </a:p>
                  </a:txBody>
                  <a:tcPr marL="2508" marR="2508" marT="2508" marB="0"/>
                </a:tc>
                <a:tc>
                  <a:txBody>
                    <a:bodyPr/>
                    <a:lstStyle/>
                    <a:p>
                      <a:pPr algn="l" rtl="0" fontAlgn="t"/>
                      <a:r>
                        <a:rPr lang="en-US" sz="1600" u="none" strike="noStrike">
                          <a:effectLst/>
                        </a:rPr>
                        <a:t>Invalid Incident Result Code and Grade Level Combination for Student Offense Code 511 (disruption, defiance)</a:t>
                      </a:r>
                      <a:endParaRPr lang="en-US" sz="1600" b="0" i="0" u="none" strike="noStrike">
                        <a:solidFill>
                          <a:srgbClr val="000000"/>
                        </a:solidFill>
                        <a:effectLst/>
                        <a:latin typeface="Tahoma" panose="020B0604030504040204" pitchFamily="34" charset="0"/>
                      </a:endParaRPr>
                    </a:p>
                  </a:txBody>
                  <a:tcPr marL="2508" marR="2508" marT="2508" marB="0"/>
                </a:tc>
                <a:tc>
                  <a:txBody>
                    <a:bodyPr/>
                    <a:lstStyle/>
                    <a:p>
                      <a:pPr algn="ctr" rtl="0" fontAlgn="ctr"/>
                      <a:r>
                        <a:rPr lang="en-US" sz="1600" u="none" strike="noStrike">
                          <a:effectLst/>
                        </a:rPr>
                        <a:t>W</a:t>
                      </a:r>
                      <a:endParaRPr lang="en-US" sz="1600" b="0" i="0" u="none" strike="noStrike">
                        <a:solidFill>
                          <a:srgbClr val="000000"/>
                        </a:solidFill>
                        <a:effectLst/>
                        <a:latin typeface="Tahoma" panose="020B0604030504040204" pitchFamily="34" charset="0"/>
                      </a:endParaRPr>
                    </a:p>
                  </a:txBody>
                  <a:tcPr marL="2508" marR="2508" marT="2508" marB="0" anchor="ctr"/>
                </a:tc>
                <a:tc>
                  <a:txBody>
                    <a:bodyPr/>
                    <a:lstStyle/>
                    <a:p>
                      <a:pPr algn="ctr" rtl="0" fontAlgn="ctr"/>
                      <a:r>
                        <a:rPr lang="en-US" sz="1600" u="none" strike="noStrike">
                          <a:effectLst/>
                        </a:rPr>
                        <a:t>DD</a:t>
                      </a:r>
                      <a:endParaRPr lang="en-US" sz="1600" b="0" i="0" u="none" strike="noStrike">
                        <a:solidFill>
                          <a:srgbClr val="000000"/>
                        </a:solidFill>
                        <a:effectLst/>
                        <a:latin typeface="Tahoma" panose="020B0604030504040204" pitchFamily="34" charset="0"/>
                      </a:endParaRPr>
                    </a:p>
                  </a:txBody>
                  <a:tcPr marL="2508" marR="2508" marT="2508" marB="0" anchor="ctr"/>
                </a:tc>
                <a:extLst>
                  <a:ext uri="{0D108BD9-81ED-4DB2-BD59-A6C34878D82A}">
                    <a16:rowId xmlns:a16="http://schemas.microsoft.com/office/drawing/2014/main" val="2955401965"/>
                  </a:ext>
                </a:extLst>
              </a:tr>
            </a:tbl>
          </a:graphicData>
        </a:graphic>
      </p:graphicFrame>
      <p:sp>
        <p:nvSpPr>
          <p:cNvPr id="4" name="Slide Number Placeholder 3">
            <a:extLst>
              <a:ext uri="{FF2B5EF4-FFF2-40B4-BE49-F238E27FC236}">
                <a16:creationId xmlns:a16="http://schemas.microsoft.com/office/drawing/2014/main" id="{20DF45A3-7151-27CB-038C-E078E623B043}"/>
              </a:ext>
            </a:extLst>
          </p:cNvPr>
          <p:cNvSpPr>
            <a:spLocks noGrp="1"/>
          </p:cNvSpPr>
          <p:nvPr>
            <p:ph type="sldNum" sz="quarter" idx="11"/>
          </p:nvPr>
        </p:nvSpPr>
        <p:spPr/>
        <p:txBody>
          <a:bodyPr/>
          <a:lstStyle/>
          <a:p>
            <a:fld id="{4B73C415-D670-4716-A5EC-CC4D52CA2BAC}" type="slidenum">
              <a:rPr lang="en-US" noProof="0" smtClean="0"/>
              <a:pPr/>
              <a:t>76</a:t>
            </a:fld>
            <a:endParaRPr lang="en-US" noProof="0"/>
          </a:p>
        </p:txBody>
      </p:sp>
    </p:spTree>
    <p:extLst>
      <p:ext uri="{BB962C8B-B14F-4D97-AF65-F5344CB8AC3E}">
        <p14:creationId xmlns:p14="http://schemas.microsoft.com/office/powerpoint/2010/main" val="22103828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0DE79-229F-4B9E-09DA-0C6C20E0E8B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7AE17D4-BCE2-F456-91B0-9E8657905743}"/>
              </a:ext>
            </a:extLst>
          </p:cNvPr>
          <p:cNvSpPr txBox="1">
            <a:spLocks noGrp="1"/>
          </p:cNvSpPr>
          <p:nvPr>
            <p:ph type="title"/>
          </p:nvPr>
        </p:nvSpPr>
        <p:spPr>
          <a:xfrm>
            <a:off x="304080" y="210408"/>
            <a:ext cx="11340000"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spcBef>
                <a:spcPts val="0"/>
              </a:spcBef>
              <a:defRPr/>
            </a:pPr>
            <a:r>
              <a:rPr lang="en-US" spc="0">
                <a:latin typeface="Arial Black"/>
                <a:ea typeface="+mn-ea"/>
                <a:cs typeface="+mn-cs"/>
              </a:rPr>
              <a:t>More Incident Errors</a:t>
            </a:r>
          </a:p>
        </p:txBody>
      </p:sp>
      <p:sp>
        <p:nvSpPr>
          <p:cNvPr id="2" name="Footer Placeholder 1">
            <a:extLst>
              <a:ext uri="{FF2B5EF4-FFF2-40B4-BE49-F238E27FC236}">
                <a16:creationId xmlns:a16="http://schemas.microsoft.com/office/drawing/2014/main" id="{1BE21C5E-11F6-D0AB-83AE-A0809311D68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graphicFrame>
        <p:nvGraphicFramePr>
          <p:cNvPr id="4" name="Table 3">
            <a:extLst>
              <a:ext uri="{FF2B5EF4-FFF2-40B4-BE49-F238E27FC236}">
                <a16:creationId xmlns:a16="http://schemas.microsoft.com/office/drawing/2014/main" id="{CA2171DF-4DD8-7417-121F-EB5AD2DC3B0A}"/>
              </a:ext>
            </a:extLst>
          </p:cNvPr>
          <p:cNvGraphicFramePr>
            <a:graphicFrameLocks noGrp="1"/>
          </p:cNvGraphicFramePr>
          <p:nvPr>
            <p:extLst>
              <p:ext uri="{D42A27DB-BD31-4B8C-83A1-F6EECF244321}">
                <p14:modId xmlns:p14="http://schemas.microsoft.com/office/powerpoint/2010/main" val="3423271516"/>
              </p:ext>
            </p:extLst>
          </p:nvPr>
        </p:nvGraphicFramePr>
        <p:xfrm>
          <a:off x="432000" y="859120"/>
          <a:ext cx="10979712" cy="5165071"/>
        </p:xfrm>
        <a:graphic>
          <a:graphicData uri="http://schemas.openxmlformats.org/drawingml/2006/table">
            <a:tbl>
              <a:tblPr firstRow="1" bandRow="1">
                <a:tableStyleId>{72833802-FEF1-4C79-8D5D-14CF1EAF98D9}</a:tableStyleId>
              </a:tblPr>
              <a:tblGrid>
                <a:gridCol w="2103936">
                  <a:extLst>
                    <a:ext uri="{9D8B030D-6E8A-4147-A177-3AD203B41FA5}">
                      <a16:colId xmlns:a16="http://schemas.microsoft.com/office/drawing/2014/main" val="1440925534"/>
                    </a:ext>
                  </a:extLst>
                </a:gridCol>
                <a:gridCol w="6120384">
                  <a:extLst>
                    <a:ext uri="{9D8B030D-6E8A-4147-A177-3AD203B41FA5}">
                      <a16:colId xmlns:a16="http://schemas.microsoft.com/office/drawing/2014/main" val="1222628583"/>
                    </a:ext>
                  </a:extLst>
                </a:gridCol>
                <a:gridCol w="1346813">
                  <a:extLst>
                    <a:ext uri="{9D8B030D-6E8A-4147-A177-3AD203B41FA5}">
                      <a16:colId xmlns:a16="http://schemas.microsoft.com/office/drawing/2014/main" val="4055139351"/>
                    </a:ext>
                  </a:extLst>
                </a:gridCol>
                <a:gridCol w="1408579">
                  <a:extLst>
                    <a:ext uri="{9D8B030D-6E8A-4147-A177-3AD203B41FA5}">
                      <a16:colId xmlns:a16="http://schemas.microsoft.com/office/drawing/2014/main" val="1433841269"/>
                    </a:ext>
                  </a:extLst>
                </a:gridCol>
              </a:tblGrid>
              <a:tr h="487498">
                <a:tc>
                  <a:txBody>
                    <a:bodyPr/>
                    <a:lstStyle/>
                    <a:p>
                      <a:pPr algn="ctr" rtl="0" fontAlgn="t"/>
                      <a:r>
                        <a:rPr lang="en-US" sz="1800" b="1" u="none" strike="noStrike">
                          <a:solidFill>
                            <a:schemeClr val="tx1">
                              <a:lumMod val="75000"/>
                              <a:lumOff val="25000"/>
                            </a:schemeClr>
                          </a:solidFill>
                          <a:effectLst/>
                        </a:rPr>
                        <a:t>Error #</a:t>
                      </a:r>
                      <a:endParaRPr lang="en-US" sz="1800" b="1" i="0" u="none" strike="noStrike">
                        <a:solidFill>
                          <a:schemeClr val="tx1">
                            <a:lumMod val="75000"/>
                            <a:lumOff val="25000"/>
                          </a:schemeClr>
                        </a:solidFill>
                        <a:effectLst/>
                        <a:latin typeface="+mn-lt"/>
                      </a:endParaRPr>
                    </a:p>
                  </a:txBody>
                  <a:tcPr marL="7620" marR="7620" marT="7620" marB="0" anchor="ctr"/>
                </a:tc>
                <a:tc>
                  <a:txBody>
                    <a:bodyPr/>
                    <a:lstStyle/>
                    <a:p>
                      <a:pPr algn="ctr" rtl="0" fontAlgn="t"/>
                      <a:r>
                        <a:rPr lang="en-US" sz="1800" b="1" u="none" strike="noStrike">
                          <a:solidFill>
                            <a:schemeClr val="tx1">
                              <a:lumMod val="75000"/>
                              <a:lumOff val="25000"/>
                            </a:schemeClr>
                          </a:solidFill>
                          <a:effectLst/>
                        </a:rPr>
                        <a:t>Error Name</a:t>
                      </a:r>
                      <a:endParaRPr lang="en-US" sz="1800" b="1" i="0" u="none" strike="noStrike">
                        <a:solidFill>
                          <a:schemeClr val="tx1">
                            <a:lumMod val="75000"/>
                            <a:lumOff val="25000"/>
                          </a:schemeClr>
                        </a:solidFill>
                        <a:effectLst/>
                        <a:latin typeface="+mn-lt"/>
                      </a:endParaRPr>
                    </a:p>
                  </a:txBody>
                  <a:tcPr marL="7620" marR="7620" marT="7620" marB="0" anchor="ctr"/>
                </a:tc>
                <a:tc>
                  <a:txBody>
                    <a:bodyPr/>
                    <a:lstStyle/>
                    <a:p>
                      <a:pPr algn="ctr" rtl="0" fontAlgn="ctr"/>
                      <a:r>
                        <a:rPr lang="en-US" sz="1800" b="1" u="none" strike="noStrike">
                          <a:solidFill>
                            <a:schemeClr val="tx1">
                              <a:lumMod val="75000"/>
                              <a:lumOff val="25000"/>
                            </a:schemeClr>
                          </a:solidFill>
                          <a:effectLst/>
                        </a:rPr>
                        <a:t>Severity</a:t>
                      </a:r>
                      <a:endParaRPr lang="en-US" sz="1800" b="1" i="0" u="none" strike="noStrike">
                        <a:solidFill>
                          <a:schemeClr val="tx1">
                            <a:lumMod val="75000"/>
                            <a:lumOff val="25000"/>
                          </a:schemeClr>
                        </a:solidFill>
                        <a:effectLst/>
                        <a:latin typeface="+mn-lt"/>
                      </a:endParaRPr>
                    </a:p>
                  </a:txBody>
                  <a:tcPr marL="7620" marR="7620" marT="7620" marB="0" anchor="ctr"/>
                </a:tc>
                <a:tc>
                  <a:txBody>
                    <a:bodyPr/>
                    <a:lstStyle/>
                    <a:p>
                      <a:pPr algn="ctr" rtl="0" fontAlgn="ctr"/>
                      <a:r>
                        <a:rPr lang="en-US" sz="1800" b="1" u="none" strike="noStrike">
                          <a:solidFill>
                            <a:schemeClr val="tx1">
                              <a:lumMod val="75000"/>
                              <a:lumOff val="25000"/>
                            </a:schemeClr>
                          </a:solidFill>
                          <a:effectLst/>
                        </a:rPr>
                        <a:t>Error Type</a:t>
                      </a:r>
                      <a:endParaRPr lang="en-US" sz="1800" b="1" i="0" u="none" strike="noStrike">
                        <a:solidFill>
                          <a:schemeClr val="tx1">
                            <a:lumMod val="75000"/>
                            <a:lumOff val="25000"/>
                          </a:schemeClr>
                        </a:solidFill>
                        <a:effectLst/>
                        <a:latin typeface="+mn-lt"/>
                      </a:endParaRPr>
                    </a:p>
                  </a:txBody>
                  <a:tcPr marL="7620" marR="7620" marT="7620" marB="0" anchor="ctr"/>
                </a:tc>
                <a:extLst>
                  <a:ext uri="{0D108BD9-81ED-4DB2-BD59-A6C34878D82A}">
                    <a16:rowId xmlns:a16="http://schemas.microsoft.com/office/drawing/2014/main" val="4009440827"/>
                  </a:ext>
                </a:extLst>
              </a:tr>
              <a:tr h="628486">
                <a:tc>
                  <a:txBody>
                    <a:bodyPr/>
                    <a:lstStyle/>
                    <a:p>
                      <a:pPr algn="ctr" rtl="0" fontAlgn="t"/>
                      <a:r>
                        <a:rPr lang="en-US" sz="1600" u="none" strike="noStrike">
                          <a:effectLst/>
                        </a:rPr>
                        <a:t>SOFF0711E1</a:t>
                      </a:r>
                      <a:endParaRPr lang="en-US" sz="1600" b="0" i="0" u="none" strike="noStrike">
                        <a:solidFill>
                          <a:srgbClr val="000000"/>
                        </a:solidFill>
                        <a:effectLst/>
                        <a:latin typeface="+mn-lt"/>
                      </a:endParaRPr>
                    </a:p>
                  </a:txBody>
                  <a:tcPr marL="3654" marR="3654" marT="3654" marB="0" anchor="ctr"/>
                </a:tc>
                <a:tc>
                  <a:txBody>
                    <a:bodyPr/>
                    <a:lstStyle/>
                    <a:p>
                      <a:pPr algn="l" rtl="0" fontAlgn="t"/>
                      <a:r>
                        <a:rPr lang="en-US" sz="1600" u="none" strike="noStrike">
                          <a:effectLst/>
                        </a:rPr>
                        <a:t>Missing Student Incident (SINC) Record for Student with Student Offense Record (SOFF)</a:t>
                      </a:r>
                      <a:endParaRPr lang="en-US" sz="1600" b="0" i="0" u="none" strike="noStrike">
                        <a:solidFill>
                          <a:srgbClr val="000000"/>
                        </a:solidFill>
                        <a:effectLst/>
                        <a:latin typeface="+mn-lt"/>
                      </a:endParaRPr>
                    </a:p>
                  </a:txBody>
                  <a:tcPr marL="3654" marR="3654" marT="3654" marB="0" anchor="ctr"/>
                </a:tc>
                <a:tc>
                  <a:txBody>
                    <a:bodyPr/>
                    <a:lstStyle/>
                    <a:p>
                      <a:pPr algn="ctr" rtl="0" fontAlgn="ctr"/>
                      <a:r>
                        <a:rPr lang="en-US" sz="1600" b="1" u="none" strike="noStrike">
                          <a:solidFill>
                            <a:srgbClr val="FF0000"/>
                          </a:solidFill>
                          <a:effectLst/>
                        </a:rPr>
                        <a:t>F</a:t>
                      </a:r>
                      <a:endParaRPr lang="en-US" sz="1600" b="1" i="0" u="none" strike="noStrike">
                        <a:solidFill>
                          <a:srgbClr val="FF0000"/>
                        </a:solidFill>
                        <a:effectLst/>
                        <a:latin typeface="+mn-lt"/>
                      </a:endParaRPr>
                    </a:p>
                  </a:txBody>
                  <a:tcPr marL="3654" marR="3654" marT="3654" marB="0" anchor="ctr"/>
                </a:tc>
                <a:tc>
                  <a:txBody>
                    <a:bodyPr/>
                    <a:lstStyle/>
                    <a:p>
                      <a:pPr algn="ctr" rtl="0" fontAlgn="ctr"/>
                      <a:r>
                        <a:rPr lang="en-US" sz="1600" u="none" strike="noStrike">
                          <a:effectLst/>
                        </a:rPr>
                        <a:t>CDD</a:t>
                      </a:r>
                      <a:endParaRPr lang="en-US" sz="1600" b="0" i="0" u="none" strike="noStrike">
                        <a:solidFill>
                          <a:srgbClr val="000000"/>
                        </a:solidFill>
                        <a:effectLst/>
                        <a:latin typeface="+mn-lt"/>
                      </a:endParaRPr>
                    </a:p>
                  </a:txBody>
                  <a:tcPr marL="3654" marR="3654" marT="3654" marB="0" anchor="ctr"/>
                </a:tc>
                <a:extLst>
                  <a:ext uri="{0D108BD9-81ED-4DB2-BD59-A6C34878D82A}">
                    <a16:rowId xmlns:a16="http://schemas.microsoft.com/office/drawing/2014/main" val="3169194222"/>
                  </a:ext>
                </a:extLst>
              </a:tr>
              <a:tr h="540015">
                <a:tc>
                  <a:txBody>
                    <a:bodyPr/>
                    <a:lstStyle/>
                    <a:p>
                      <a:pPr algn="ctr" rtl="0" fontAlgn="t"/>
                      <a:r>
                        <a:rPr lang="en-US" sz="1600" u="none" strike="noStrike">
                          <a:effectLst/>
                        </a:rPr>
                        <a:t>SINC0494E1</a:t>
                      </a:r>
                      <a:endParaRPr lang="en-US" sz="1600" b="0" i="0" u="none" strike="noStrike">
                        <a:solidFill>
                          <a:srgbClr val="000000"/>
                        </a:solidFill>
                        <a:effectLst/>
                        <a:latin typeface="+mn-lt"/>
                      </a:endParaRPr>
                    </a:p>
                  </a:txBody>
                  <a:tcPr marL="3654" marR="3654" marT="3654" marB="0" anchor="ctr"/>
                </a:tc>
                <a:tc>
                  <a:txBody>
                    <a:bodyPr/>
                    <a:lstStyle/>
                    <a:p>
                      <a:pPr algn="l" rtl="0" fontAlgn="t"/>
                      <a:r>
                        <a:rPr lang="en-US" sz="1600" u="none" strike="noStrike">
                          <a:effectLst/>
                        </a:rPr>
                        <a:t>Duplicate Student Incident Record Exist for the Same Student </a:t>
                      </a:r>
                      <a:endParaRPr lang="en-US" sz="1600" b="0" i="0" u="none" strike="noStrike">
                        <a:solidFill>
                          <a:srgbClr val="000000"/>
                        </a:solidFill>
                        <a:effectLst/>
                        <a:latin typeface="+mn-lt"/>
                      </a:endParaRPr>
                    </a:p>
                  </a:txBody>
                  <a:tcPr marL="3654" marR="3654" marT="3654" marB="0" anchor="ctr"/>
                </a:tc>
                <a:tc>
                  <a:txBody>
                    <a:bodyPr/>
                    <a:lstStyle/>
                    <a:p>
                      <a:pPr algn="ctr" rtl="0" fontAlgn="ctr"/>
                      <a:r>
                        <a:rPr lang="en-US" sz="1600" b="1" u="none" strike="noStrike">
                          <a:solidFill>
                            <a:srgbClr val="FF0000"/>
                          </a:solidFill>
                          <a:effectLst/>
                        </a:rPr>
                        <a:t>F</a:t>
                      </a:r>
                      <a:endParaRPr lang="en-US" sz="1600" b="1" i="0" u="none" strike="noStrike">
                        <a:solidFill>
                          <a:srgbClr val="FF0000"/>
                        </a:solidFill>
                        <a:effectLst/>
                        <a:latin typeface="+mn-lt"/>
                      </a:endParaRPr>
                    </a:p>
                  </a:txBody>
                  <a:tcPr marL="3654" marR="3654" marT="3654" marB="0" anchor="ctr"/>
                </a:tc>
                <a:tc>
                  <a:txBody>
                    <a:bodyPr/>
                    <a:lstStyle/>
                    <a:p>
                      <a:pPr algn="ctr" rtl="0" fontAlgn="ctr"/>
                      <a:r>
                        <a:rPr lang="en-US" sz="1600" u="none" strike="noStrike">
                          <a:effectLst/>
                        </a:rPr>
                        <a:t>CDD</a:t>
                      </a:r>
                      <a:endParaRPr lang="en-US" sz="1600" b="0" i="0" u="none" strike="noStrike">
                        <a:solidFill>
                          <a:srgbClr val="000000"/>
                        </a:solidFill>
                        <a:effectLst/>
                        <a:latin typeface="+mn-lt"/>
                      </a:endParaRPr>
                    </a:p>
                  </a:txBody>
                  <a:tcPr marL="3654" marR="3654" marT="3654" marB="0" anchor="ctr"/>
                </a:tc>
                <a:extLst>
                  <a:ext uri="{0D108BD9-81ED-4DB2-BD59-A6C34878D82A}">
                    <a16:rowId xmlns:a16="http://schemas.microsoft.com/office/drawing/2014/main" val="2770263268"/>
                  </a:ext>
                </a:extLst>
              </a:tr>
              <a:tr h="675019">
                <a:tc>
                  <a:txBody>
                    <a:bodyPr/>
                    <a:lstStyle/>
                    <a:p>
                      <a:pPr algn="ctr" rtl="0" fontAlgn="t"/>
                      <a:r>
                        <a:rPr lang="en-US" sz="1600" u="none" strike="noStrike">
                          <a:effectLst/>
                        </a:rPr>
                        <a:t>SINC0499E1</a:t>
                      </a:r>
                      <a:endParaRPr lang="en-US" sz="1600" b="0" i="0" u="none" strike="noStrike">
                        <a:solidFill>
                          <a:srgbClr val="000000"/>
                        </a:solidFill>
                        <a:effectLst/>
                        <a:latin typeface="+mn-lt"/>
                      </a:endParaRPr>
                    </a:p>
                  </a:txBody>
                  <a:tcPr marL="3654" marR="3654" marT="3654" marB="0" anchor="ctr"/>
                </a:tc>
                <a:tc>
                  <a:txBody>
                    <a:bodyPr/>
                    <a:lstStyle/>
                    <a:p>
                      <a:pPr algn="l" rtl="0" fontAlgn="t"/>
                      <a:r>
                        <a:rPr lang="en-US" sz="1600" u="none" strike="noStrike">
                          <a:effectLst/>
                        </a:rPr>
                        <a:t>Removal to Interim Alt Setting Populated for Non-Special Education Student </a:t>
                      </a:r>
                      <a:endParaRPr lang="en-US" sz="1600" b="0" i="0" u="none" strike="noStrike">
                        <a:solidFill>
                          <a:srgbClr val="000000"/>
                        </a:solidFill>
                        <a:effectLst/>
                        <a:latin typeface="+mn-lt"/>
                      </a:endParaRPr>
                    </a:p>
                  </a:txBody>
                  <a:tcPr marL="3654" marR="3654" marT="3654" marB="0" anchor="ctr"/>
                </a:tc>
                <a:tc>
                  <a:txBody>
                    <a:bodyPr/>
                    <a:lstStyle/>
                    <a:p>
                      <a:pPr algn="ctr" rtl="0" fontAlgn="ctr"/>
                      <a:r>
                        <a:rPr lang="en-US" sz="1600" u="none" strike="noStrike">
                          <a:effectLst/>
                        </a:rPr>
                        <a:t>W</a:t>
                      </a:r>
                      <a:endParaRPr lang="en-US" sz="1600" b="0" i="0" u="none" strike="noStrike">
                        <a:solidFill>
                          <a:srgbClr val="000000"/>
                        </a:solidFill>
                        <a:effectLst/>
                        <a:latin typeface="+mn-lt"/>
                      </a:endParaRPr>
                    </a:p>
                  </a:txBody>
                  <a:tcPr marL="3654" marR="3654" marT="3654" marB="0" anchor="ctr"/>
                </a:tc>
                <a:tc>
                  <a:txBody>
                    <a:bodyPr/>
                    <a:lstStyle/>
                    <a:p>
                      <a:pPr algn="ctr" rtl="0" fontAlgn="ctr"/>
                      <a:r>
                        <a:rPr lang="en-US" sz="1600" u="none" strike="noStrike">
                          <a:effectLst/>
                        </a:rPr>
                        <a:t>DD</a:t>
                      </a:r>
                      <a:endParaRPr lang="en-US" sz="1600" b="0" i="0" u="none" strike="noStrike">
                        <a:solidFill>
                          <a:srgbClr val="000000"/>
                        </a:solidFill>
                        <a:effectLst/>
                        <a:latin typeface="+mn-lt"/>
                      </a:endParaRPr>
                    </a:p>
                  </a:txBody>
                  <a:tcPr marL="3654" marR="3654" marT="3654" marB="0" anchor="ctr"/>
                </a:tc>
                <a:extLst>
                  <a:ext uri="{0D108BD9-81ED-4DB2-BD59-A6C34878D82A}">
                    <a16:rowId xmlns:a16="http://schemas.microsoft.com/office/drawing/2014/main" val="3198544228"/>
                  </a:ext>
                </a:extLst>
              </a:tr>
              <a:tr h="405012">
                <a:tc>
                  <a:txBody>
                    <a:bodyPr/>
                    <a:lstStyle/>
                    <a:p>
                      <a:pPr algn="ctr" rtl="0" fontAlgn="t"/>
                      <a:r>
                        <a:rPr lang="en-US" sz="1600" u="none" strike="noStrike">
                          <a:effectLst/>
                        </a:rPr>
                        <a:t>SINC0516E1</a:t>
                      </a:r>
                      <a:endParaRPr lang="en-US" sz="1600" b="0" i="0" u="none" strike="noStrike">
                        <a:solidFill>
                          <a:srgbClr val="000000"/>
                        </a:solidFill>
                        <a:effectLst/>
                        <a:latin typeface="+mn-lt"/>
                      </a:endParaRPr>
                    </a:p>
                  </a:txBody>
                  <a:tcPr marL="3654" marR="3654" marT="3654" marB="0" anchor="ctr"/>
                </a:tc>
                <a:tc>
                  <a:txBody>
                    <a:bodyPr/>
                    <a:lstStyle/>
                    <a:p>
                      <a:pPr algn="l" rtl="0" fontAlgn="t"/>
                      <a:r>
                        <a:rPr lang="en-US" sz="1600" u="none" strike="noStrike">
                          <a:effectLst/>
                        </a:rPr>
                        <a:t>Mismatch of Student Incident Attributes</a:t>
                      </a:r>
                      <a:endParaRPr lang="en-US" sz="1600" b="0" i="0" u="none" strike="noStrike">
                        <a:solidFill>
                          <a:srgbClr val="000000"/>
                        </a:solidFill>
                        <a:effectLst/>
                        <a:latin typeface="+mn-lt"/>
                      </a:endParaRPr>
                    </a:p>
                  </a:txBody>
                  <a:tcPr marL="3654" marR="3654" marT="3654" marB="0" anchor="ctr"/>
                </a:tc>
                <a:tc>
                  <a:txBody>
                    <a:bodyPr/>
                    <a:lstStyle/>
                    <a:p>
                      <a:pPr algn="ctr" rtl="0" fontAlgn="ctr"/>
                      <a:r>
                        <a:rPr lang="en-US" sz="1600" b="1" u="none" strike="noStrike">
                          <a:solidFill>
                            <a:srgbClr val="FF0000"/>
                          </a:solidFill>
                          <a:effectLst/>
                        </a:rPr>
                        <a:t>F</a:t>
                      </a:r>
                      <a:endParaRPr lang="en-US" sz="1600" b="1" i="0" u="none" strike="noStrike">
                        <a:solidFill>
                          <a:srgbClr val="FF0000"/>
                        </a:solidFill>
                        <a:effectLst/>
                        <a:latin typeface="+mn-lt"/>
                      </a:endParaRPr>
                    </a:p>
                  </a:txBody>
                  <a:tcPr marL="3654" marR="3654" marT="3654" marB="0" anchor="ctr"/>
                </a:tc>
                <a:tc>
                  <a:txBody>
                    <a:bodyPr/>
                    <a:lstStyle/>
                    <a:p>
                      <a:pPr algn="ctr" rtl="0" fontAlgn="ctr"/>
                      <a:r>
                        <a:rPr lang="en-US" sz="1600" u="none" strike="noStrike">
                          <a:effectLst/>
                        </a:rPr>
                        <a:t>CDD</a:t>
                      </a:r>
                      <a:endParaRPr lang="en-US" sz="1600" b="0" i="0" u="none" strike="noStrike">
                        <a:solidFill>
                          <a:srgbClr val="000000"/>
                        </a:solidFill>
                        <a:effectLst/>
                        <a:latin typeface="+mn-lt"/>
                      </a:endParaRPr>
                    </a:p>
                  </a:txBody>
                  <a:tcPr marL="3654" marR="3654" marT="3654" marB="0" anchor="ctr"/>
                </a:tc>
                <a:extLst>
                  <a:ext uri="{0D108BD9-81ED-4DB2-BD59-A6C34878D82A}">
                    <a16:rowId xmlns:a16="http://schemas.microsoft.com/office/drawing/2014/main" val="60778314"/>
                  </a:ext>
                </a:extLst>
              </a:tr>
              <a:tr h="540015">
                <a:tc>
                  <a:txBody>
                    <a:bodyPr/>
                    <a:lstStyle/>
                    <a:p>
                      <a:pPr algn="ctr" rtl="0" fontAlgn="t"/>
                      <a:r>
                        <a:rPr lang="en-US" sz="1600" u="none" strike="noStrike">
                          <a:effectLst/>
                        </a:rPr>
                        <a:t>SINC0653E1</a:t>
                      </a:r>
                      <a:endParaRPr lang="en-US" sz="1600" b="0" i="0" u="none" strike="noStrike">
                        <a:solidFill>
                          <a:srgbClr val="000000"/>
                        </a:solidFill>
                        <a:effectLst/>
                        <a:latin typeface="+mn-lt"/>
                      </a:endParaRPr>
                    </a:p>
                  </a:txBody>
                  <a:tcPr marL="3654" marR="3654" marT="3654" marB="0" anchor="ctr"/>
                </a:tc>
                <a:tc>
                  <a:txBody>
                    <a:bodyPr/>
                    <a:lstStyle/>
                    <a:p>
                      <a:pPr algn="l" rtl="0" fontAlgn="t"/>
                      <a:r>
                        <a:rPr lang="en-US" sz="1600" u="none" strike="noStrike">
                          <a:effectLst/>
                        </a:rPr>
                        <a:t>Student should not have the same Incident ID in two different schools</a:t>
                      </a:r>
                      <a:endParaRPr lang="en-US" sz="1600" b="0" i="0" u="none" strike="noStrike">
                        <a:solidFill>
                          <a:srgbClr val="000000"/>
                        </a:solidFill>
                        <a:effectLst/>
                        <a:latin typeface="+mn-lt"/>
                      </a:endParaRPr>
                    </a:p>
                  </a:txBody>
                  <a:tcPr marL="3654" marR="3654" marT="3654" marB="0" anchor="ctr"/>
                </a:tc>
                <a:tc>
                  <a:txBody>
                    <a:bodyPr/>
                    <a:lstStyle/>
                    <a:p>
                      <a:pPr algn="ctr" rtl="0" fontAlgn="ctr"/>
                      <a:r>
                        <a:rPr lang="en-US" sz="1600" u="none" strike="noStrike">
                          <a:effectLst/>
                        </a:rPr>
                        <a:t>W</a:t>
                      </a:r>
                      <a:endParaRPr lang="en-US" sz="1600" b="0" i="0" u="none" strike="noStrike">
                        <a:solidFill>
                          <a:srgbClr val="000000"/>
                        </a:solidFill>
                        <a:effectLst/>
                        <a:latin typeface="+mn-lt"/>
                      </a:endParaRPr>
                    </a:p>
                  </a:txBody>
                  <a:tcPr marL="3654" marR="3654" marT="3654" marB="0" anchor="ctr"/>
                </a:tc>
                <a:tc>
                  <a:txBody>
                    <a:bodyPr/>
                    <a:lstStyle/>
                    <a:p>
                      <a:pPr algn="ctr" rtl="0" fontAlgn="ctr"/>
                      <a:r>
                        <a:rPr lang="en-US" sz="1600" u="none" strike="noStrike">
                          <a:effectLst/>
                        </a:rPr>
                        <a:t>DD</a:t>
                      </a:r>
                      <a:endParaRPr lang="en-US" sz="1600" b="0" i="0" u="none" strike="noStrike">
                        <a:solidFill>
                          <a:srgbClr val="000000"/>
                        </a:solidFill>
                        <a:effectLst/>
                        <a:latin typeface="+mn-lt"/>
                      </a:endParaRPr>
                    </a:p>
                  </a:txBody>
                  <a:tcPr marL="3654" marR="3654" marT="3654" marB="0" anchor="ctr"/>
                </a:tc>
                <a:extLst>
                  <a:ext uri="{0D108BD9-81ED-4DB2-BD59-A6C34878D82A}">
                    <a16:rowId xmlns:a16="http://schemas.microsoft.com/office/drawing/2014/main" val="131960551"/>
                  </a:ext>
                </a:extLst>
              </a:tr>
              <a:tr h="270007">
                <a:tc>
                  <a:txBody>
                    <a:bodyPr/>
                    <a:lstStyle/>
                    <a:p>
                      <a:pPr algn="ctr" rtl="0" fontAlgn="t"/>
                      <a:r>
                        <a:rPr lang="en-US" sz="1600" u="none" strike="noStrike">
                          <a:effectLst/>
                        </a:rPr>
                        <a:t>SIRS0488E1</a:t>
                      </a:r>
                      <a:endParaRPr lang="en-US" sz="1600" b="0" i="0" u="none" strike="noStrike">
                        <a:solidFill>
                          <a:srgbClr val="000000"/>
                        </a:solidFill>
                        <a:effectLst/>
                        <a:latin typeface="+mn-lt"/>
                      </a:endParaRPr>
                    </a:p>
                  </a:txBody>
                  <a:tcPr marL="3654" marR="3654" marT="3654" marB="0" anchor="ctr"/>
                </a:tc>
                <a:tc>
                  <a:txBody>
                    <a:bodyPr/>
                    <a:lstStyle/>
                    <a:p>
                      <a:pPr algn="l" rtl="0" fontAlgn="t"/>
                      <a:r>
                        <a:rPr lang="en-US" sz="1600" u="none" strike="noStrike">
                          <a:effectLst/>
                        </a:rPr>
                        <a:t>Invalid Incident Local ID</a:t>
                      </a:r>
                      <a:endParaRPr lang="en-US" sz="1600" b="0" i="0" u="none" strike="noStrike">
                        <a:solidFill>
                          <a:srgbClr val="000000"/>
                        </a:solidFill>
                        <a:effectLst/>
                        <a:latin typeface="+mn-lt"/>
                      </a:endParaRPr>
                    </a:p>
                  </a:txBody>
                  <a:tcPr marL="3654" marR="3654" marT="3654" marB="0" anchor="ctr"/>
                </a:tc>
                <a:tc>
                  <a:txBody>
                    <a:bodyPr/>
                    <a:lstStyle/>
                    <a:p>
                      <a:pPr algn="ctr" rtl="0" fontAlgn="ctr"/>
                      <a:r>
                        <a:rPr lang="en-US" sz="1600" b="1" u="none" strike="noStrike">
                          <a:solidFill>
                            <a:srgbClr val="FF0000"/>
                          </a:solidFill>
                          <a:effectLst/>
                        </a:rPr>
                        <a:t>F</a:t>
                      </a:r>
                      <a:endParaRPr lang="en-US" sz="1600" b="1" i="0" u="none" strike="noStrike">
                        <a:solidFill>
                          <a:srgbClr val="FF0000"/>
                        </a:solidFill>
                        <a:effectLst/>
                        <a:latin typeface="+mn-lt"/>
                      </a:endParaRPr>
                    </a:p>
                  </a:txBody>
                  <a:tcPr marL="3654" marR="3654" marT="3654" marB="0" anchor="ctr"/>
                </a:tc>
                <a:tc>
                  <a:txBody>
                    <a:bodyPr/>
                    <a:lstStyle/>
                    <a:p>
                      <a:pPr algn="ctr" rtl="0" fontAlgn="ctr"/>
                      <a:r>
                        <a:rPr lang="en-US" sz="1600" u="none" strike="noStrike">
                          <a:effectLst/>
                        </a:rPr>
                        <a:t>CDD</a:t>
                      </a:r>
                      <a:endParaRPr lang="en-US" sz="1600" b="0" i="0" u="none" strike="noStrike">
                        <a:solidFill>
                          <a:srgbClr val="000000"/>
                        </a:solidFill>
                        <a:effectLst/>
                        <a:latin typeface="+mn-lt"/>
                      </a:endParaRPr>
                    </a:p>
                  </a:txBody>
                  <a:tcPr marL="3654" marR="3654" marT="3654" marB="0" anchor="ctr"/>
                </a:tc>
                <a:extLst>
                  <a:ext uri="{0D108BD9-81ED-4DB2-BD59-A6C34878D82A}">
                    <a16:rowId xmlns:a16="http://schemas.microsoft.com/office/drawing/2014/main" val="1207931467"/>
                  </a:ext>
                </a:extLst>
              </a:tr>
              <a:tr h="405012">
                <a:tc>
                  <a:txBody>
                    <a:bodyPr/>
                    <a:lstStyle/>
                    <a:p>
                      <a:pPr algn="ctr" rtl="0" fontAlgn="t"/>
                      <a:r>
                        <a:rPr lang="en-US" sz="1600" u="none" strike="noStrike">
                          <a:effectLst/>
                        </a:rPr>
                        <a:t>SIRS0490E1</a:t>
                      </a:r>
                      <a:endParaRPr lang="en-US" sz="1600" b="0" i="0" u="none" strike="noStrike">
                        <a:solidFill>
                          <a:srgbClr val="000000"/>
                        </a:solidFill>
                        <a:effectLst/>
                        <a:latin typeface="+mn-lt"/>
                      </a:endParaRPr>
                    </a:p>
                  </a:txBody>
                  <a:tcPr marL="3654" marR="3654" marT="3654" marB="0" anchor="ctr"/>
                </a:tc>
                <a:tc>
                  <a:txBody>
                    <a:bodyPr/>
                    <a:lstStyle/>
                    <a:p>
                      <a:pPr algn="l" rtl="0" fontAlgn="t"/>
                      <a:r>
                        <a:rPr lang="en-US" sz="1600" u="none" strike="noStrike">
                          <a:effectLst/>
                        </a:rPr>
                        <a:t>Missing Incident Result Authority Code</a:t>
                      </a:r>
                      <a:endParaRPr lang="en-US" sz="1600" b="0" i="0" u="none" strike="noStrike">
                        <a:solidFill>
                          <a:srgbClr val="000000"/>
                        </a:solidFill>
                        <a:effectLst/>
                        <a:latin typeface="+mn-lt"/>
                      </a:endParaRPr>
                    </a:p>
                  </a:txBody>
                  <a:tcPr marL="3654" marR="3654" marT="3654" marB="0" anchor="ctr"/>
                </a:tc>
                <a:tc>
                  <a:txBody>
                    <a:bodyPr/>
                    <a:lstStyle/>
                    <a:p>
                      <a:pPr algn="ctr" rtl="0" fontAlgn="ctr"/>
                      <a:r>
                        <a:rPr lang="en-US" sz="1600" b="1" u="none" strike="noStrike">
                          <a:solidFill>
                            <a:srgbClr val="FF0000"/>
                          </a:solidFill>
                          <a:effectLst/>
                        </a:rPr>
                        <a:t>F</a:t>
                      </a:r>
                      <a:endParaRPr lang="en-US" sz="1600" b="1" i="0" u="none" strike="noStrike">
                        <a:solidFill>
                          <a:srgbClr val="FF0000"/>
                        </a:solidFill>
                        <a:effectLst/>
                        <a:latin typeface="+mn-lt"/>
                      </a:endParaRPr>
                    </a:p>
                  </a:txBody>
                  <a:tcPr marL="3654" marR="3654" marT="3654" marB="0" anchor="ctr"/>
                </a:tc>
                <a:tc>
                  <a:txBody>
                    <a:bodyPr/>
                    <a:lstStyle/>
                    <a:p>
                      <a:pPr algn="ctr" rtl="0" fontAlgn="ctr"/>
                      <a:r>
                        <a:rPr lang="en-US" sz="1600" u="none" strike="noStrike">
                          <a:effectLst/>
                        </a:rPr>
                        <a:t>CDD</a:t>
                      </a:r>
                      <a:endParaRPr lang="en-US" sz="1600" b="0" i="0" u="none" strike="noStrike">
                        <a:solidFill>
                          <a:srgbClr val="000000"/>
                        </a:solidFill>
                        <a:effectLst/>
                        <a:latin typeface="+mn-lt"/>
                      </a:endParaRPr>
                    </a:p>
                  </a:txBody>
                  <a:tcPr marL="3654" marR="3654" marT="3654" marB="0" anchor="ctr"/>
                </a:tc>
                <a:extLst>
                  <a:ext uri="{0D108BD9-81ED-4DB2-BD59-A6C34878D82A}">
                    <a16:rowId xmlns:a16="http://schemas.microsoft.com/office/drawing/2014/main" val="1343346435"/>
                  </a:ext>
                </a:extLst>
              </a:tr>
              <a:tr h="405012">
                <a:tc>
                  <a:txBody>
                    <a:bodyPr/>
                    <a:lstStyle/>
                    <a:p>
                      <a:pPr algn="ctr" rtl="0" fontAlgn="t"/>
                      <a:r>
                        <a:rPr lang="en-US" sz="1600" u="none" strike="noStrike">
                          <a:effectLst/>
                        </a:rPr>
                        <a:t>SIRS0505E1</a:t>
                      </a:r>
                      <a:endParaRPr lang="en-US" sz="1600" b="0" i="0" u="none" strike="noStrike">
                        <a:solidFill>
                          <a:srgbClr val="000000"/>
                        </a:solidFill>
                        <a:effectLst/>
                        <a:latin typeface="+mn-lt"/>
                      </a:endParaRPr>
                    </a:p>
                  </a:txBody>
                  <a:tcPr marL="3654" marR="3654" marT="3654" marB="0" anchor="ctr"/>
                </a:tc>
                <a:tc>
                  <a:txBody>
                    <a:bodyPr/>
                    <a:lstStyle/>
                    <a:p>
                      <a:pPr algn="l" rtl="0" fontAlgn="t"/>
                      <a:r>
                        <a:rPr lang="en-US" sz="1600" u="none" strike="noStrike">
                          <a:effectLst/>
                        </a:rPr>
                        <a:t>Invalid No Action (400) Incident Result Code</a:t>
                      </a:r>
                      <a:endParaRPr lang="en-US" sz="1600" b="0" i="0" u="none" strike="noStrike">
                        <a:solidFill>
                          <a:srgbClr val="000000"/>
                        </a:solidFill>
                        <a:effectLst/>
                        <a:latin typeface="+mn-lt"/>
                      </a:endParaRPr>
                    </a:p>
                  </a:txBody>
                  <a:tcPr marL="3654" marR="3654" marT="3654" marB="0" anchor="ctr"/>
                </a:tc>
                <a:tc>
                  <a:txBody>
                    <a:bodyPr/>
                    <a:lstStyle/>
                    <a:p>
                      <a:pPr algn="ctr" rtl="0" fontAlgn="ctr"/>
                      <a:r>
                        <a:rPr lang="en-US" sz="1600" b="1" u="none" strike="noStrike">
                          <a:solidFill>
                            <a:srgbClr val="FF0000"/>
                          </a:solidFill>
                          <a:effectLst/>
                        </a:rPr>
                        <a:t>F</a:t>
                      </a:r>
                      <a:endParaRPr lang="en-US" sz="1600" b="1" i="0" u="none" strike="noStrike">
                        <a:solidFill>
                          <a:srgbClr val="FF0000"/>
                        </a:solidFill>
                        <a:effectLst/>
                        <a:latin typeface="+mn-lt"/>
                      </a:endParaRPr>
                    </a:p>
                  </a:txBody>
                  <a:tcPr marL="3654" marR="3654" marT="3654" marB="0" anchor="ctr"/>
                </a:tc>
                <a:tc>
                  <a:txBody>
                    <a:bodyPr/>
                    <a:lstStyle/>
                    <a:p>
                      <a:pPr algn="ctr" rtl="0" fontAlgn="ctr"/>
                      <a:r>
                        <a:rPr lang="en-US" sz="1600" u="none" strike="noStrike">
                          <a:effectLst/>
                        </a:rPr>
                        <a:t>CDD</a:t>
                      </a:r>
                      <a:endParaRPr lang="en-US" sz="1600" b="0" i="0" u="none" strike="noStrike">
                        <a:solidFill>
                          <a:srgbClr val="000000"/>
                        </a:solidFill>
                        <a:effectLst/>
                        <a:latin typeface="+mn-lt"/>
                      </a:endParaRPr>
                    </a:p>
                  </a:txBody>
                  <a:tcPr marL="3654" marR="3654" marT="3654" marB="0" anchor="ctr"/>
                </a:tc>
                <a:extLst>
                  <a:ext uri="{0D108BD9-81ED-4DB2-BD59-A6C34878D82A}">
                    <a16:rowId xmlns:a16="http://schemas.microsoft.com/office/drawing/2014/main" val="339931887"/>
                  </a:ext>
                </a:extLst>
              </a:tr>
              <a:tr h="540015">
                <a:tc>
                  <a:txBody>
                    <a:bodyPr/>
                    <a:lstStyle/>
                    <a:p>
                      <a:pPr algn="ctr" rtl="0" fontAlgn="t"/>
                      <a:r>
                        <a:rPr lang="en-US" sz="1600" u="none" strike="noStrike">
                          <a:effectLst/>
                        </a:rPr>
                        <a:t>SIRS0506E1</a:t>
                      </a:r>
                      <a:endParaRPr lang="en-US" sz="1600" b="0" i="0" u="none" strike="noStrike">
                        <a:solidFill>
                          <a:srgbClr val="000000"/>
                        </a:solidFill>
                        <a:effectLst/>
                        <a:latin typeface="+mn-lt"/>
                      </a:endParaRPr>
                    </a:p>
                  </a:txBody>
                  <a:tcPr marL="3654" marR="3654" marT="3654" marB="0" anchor="ctr"/>
                </a:tc>
                <a:tc>
                  <a:txBody>
                    <a:bodyPr/>
                    <a:lstStyle/>
                    <a:p>
                      <a:pPr algn="l" rtl="0" fontAlgn="t"/>
                      <a:r>
                        <a:rPr lang="en-US" sz="1600" u="none" strike="noStrike">
                          <a:effectLst/>
                        </a:rPr>
                        <a:t>Invalid Law Enforcement Referral Incident Result Code</a:t>
                      </a:r>
                      <a:endParaRPr lang="en-US" sz="1600" b="0" i="0" u="none" strike="noStrike">
                        <a:solidFill>
                          <a:srgbClr val="000000"/>
                        </a:solidFill>
                        <a:effectLst/>
                        <a:latin typeface="+mn-lt"/>
                      </a:endParaRPr>
                    </a:p>
                  </a:txBody>
                  <a:tcPr marL="3654" marR="3654" marT="3654" marB="0" anchor="ctr"/>
                </a:tc>
                <a:tc>
                  <a:txBody>
                    <a:bodyPr/>
                    <a:lstStyle/>
                    <a:p>
                      <a:pPr algn="ctr" rtl="0" fontAlgn="ctr"/>
                      <a:r>
                        <a:rPr lang="en-US" sz="1600" b="1" u="none" strike="noStrike">
                          <a:solidFill>
                            <a:srgbClr val="FF0000"/>
                          </a:solidFill>
                          <a:effectLst/>
                        </a:rPr>
                        <a:t>F</a:t>
                      </a:r>
                      <a:endParaRPr lang="en-US" sz="1600" b="1" i="0" u="none" strike="noStrike">
                        <a:solidFill>
                          <a:srgbClr val="FF0000"/>
                        </a:solidFill>
                        <a:effectLst/>
                        <a:latin typeface="+mn-lt"/>
                      </a:endParaRPr>
                    </a:p>
                  </a:txBody>
                  <a:tcPr marL="3654" marR="3654" marT="3654" marB="0" anchor="ctr"/>
                </a:tc>
                <a:tc>
                  <a:txBody>
                    <a:bodyPr/>
                    <a:lstStyle/>
                    <a:p>
                      <a:pPr algn="ctr" rtl="0" fontAlgn="ctr"/>
                      <a:r>
                        <a:rPr lang="en-US" sz="1600" u="none" strike="noStrike">
                          <a:effectLst/>
                        </a:rPr>
                        <a:t>CDD</a:t>
                      </a:r>
                      <a:endParaRPr lang="en-US" sz="1600" b="0" i="0" u="none" strike="noStrike">
                        <a:solidFill>
                          <a:srgbClr val="000000"/>
                        </a:solidFill>
                        <a:effectLst/>
                        <a:latin typeface="+mn-lt"/>
                      </a:endParaRPr>
                    </a:p>
                  </a:txBody>
                  <a:tcPr marL="3654" marR="3654" marT="3654" marB="0" anchor="ctr"/>
                </a:tc>
                <a:extLst>
                  <a:ext uri="{0D108BD9-81ED-4DB2-BD59-A6C34878D82A}">
                    <a16:rowId xmlns:a16="http://schemas.microsoft.com/office/drawing/2014/main" val="1716913528"/>
                  </a:ext>
                </a:extLst>
              </a:tr>
              <a:tr h="268980">
                <a:tc>
                  <a:txBody>
                    <a:bodyPr/>
                    <a:lstStyle/>
                    <a:p>
                      <a:pPr algn="ctr" rtl="0" fontAlgn="t"/>
                      <a:r>
                        <a:rPr lang="en-US" sz="1600" u="none" strike="noStrike">
                          <a:effectLst/>
                        </a:rPr>
                        <a:t>SOFF0502E3</a:t>
                      </a:r>
                      <a:endParaRPr lang="en-US" sz="1600" b="0" i="0" u="none" strike="noStrike">
                        <a:solidFill>
                          <a:srgbClr val="000000"/>
                        </a:solidFill>
                        <a:effectLst/>
                        <a:latin typeface="+mn-lt"/>
                      </a:endParaRPr>
                    </a:p>
                  </a:txBody>
                  <a:tcPr marL="3654" marR="3654" marT="3654" marB="0" anchor="ctr"/>
                </a:tc>
                <a:tc>
                  <a:txBody>
                    <a:bodyPr/>
                    <a:lstStyle/>
                    <a:p>
                      <a:pPr algn="l" rtl="0" fontAlgn="t"/>
                      <a:r>
                        <a:rPr lang="en-US" sz="1600" u="none" strike="noStrike">
                          <a:effectLst/>
                        </a:rPr>
                        <a:t>Invalid Incident ID</a:t>
                      </a:r>
                      <a:endParaRPr lang="en-US" sz="1600" b="0" i="0" u="none" strike="noStrike">
                        <a:solidFill>
                          <a:srgbClr val="000000"/>
                        </a:solidFill>
                        <a:effectLst/>
                        <a:latin typeface="+mn-lt"/>
                      </a:endParaRPr>
                    </a:p>
                  </a:txBody>
                  <a:tcPr marL="3654" marR="3654" marT="3654" marB="0" anchor="ctr"/>
                </a:tc>
                <a:tc>
                  <a:txBody>
                    <a:bodyPr/>
                    <a:lstStyle/>
                    <a:p>
                      <a:pPr algn="ctr" rtl="0" fontAlgn="ctr"/>
                      <a:r>
                        <a:rPr lang="en-US" sz="1600" b="1" u="none" strike="noStrike">
                          <a:solidFill>
                            <a:srgbClr val="FF0000"/>
                          </a:solidFill>
                          <a:effectLst/>
                        </a:rPr>
                        <a:t>F</a:t>
                      </a:r>
                      <a:endParaRPr lang="en-US" sz="1600" b="1" i="0" u="none" strike="noStrike">
                        <a:solidFill>
                          <a:srgbClr val="FF0000"/>
                        </a:solidFill>
                        <a:effectLst/>
                        <a:latin typeface="+mn-lt"/>
                      </a:endParaRPr>
                    </a:p>
                  </a:txBody>
                  <a:tcPr marL="3654" marR="3654" marT="3654" marB="0" anchor="ctr"/>
                </a:tc>
                <a:tc>
                  <a:txBody>
                    <a:bodyPr/>
                    <a:lstStyle/>
                    <a:p>
                      <a:pPr algn="ctr" rtl="0" fontAlgn="ctr"/>
                      <a:r>
                        <a:rPr lang="en-US" sz="1600" u="none" strike="noStrike">
                          <a:effectLst/>
                        </a:rPr>
                        <a:t>CDD</a:t>
                      </a:r>
                      <a:endParaRPr lang="en-US" sz="1600" b="0" i="0" u="none" strike="noStrike">
                        <a:solidFill>
                          <a:srgbClr val="000000"/>
                        </a:solidFill>
                        <a:effectLst/>
                        <a:latin typeface="+mn-lt"/>
                      </a:endParaRPr>
                    </a:p>
                  </a:txBody>
                  <a:tcPr marL="3654" marR="3654" marT="3654" marB="0" anchor="ctr"/>
                </a:tc>
                <a:extLst>
                  <a:ext uri="{0D108BD9-81ED-4DB2-BD59-A6C34878D82A}">
                    <a16:rowId xmlns:a16="http://schemas.microsoft.com/office/drawing/2014/main" val="2012049119"/>
                  </a:ext>
                </a:extLst>
              </a:tr>
            </a:tbl>
          </a:graphicData>
        </a:graphic>
      </p:graphicFrame>
      <p:sp>
        <p:nvSpPr>
          <p:cNvPr id="3" name="Slide Number Placeholder 2">
            <a:extLst>
              <a:ext uri="{FF2B5EF4-FFF2-40B4-BE49-F238E27FC236}">
                <a16:creationId xmlns:a16="http://schemas.microsoft.com/office/drawing/2014/main" id="{693CE85F-BCB3-F116-22EB-968FB667BC2D}"/>
              </a:ext>
            </a:extLst>
          </p:cNvPr>
          <p:cNvSpPr>
            <a:spLocks noGrp="1"/>
          </p:cNvSpPr>
          <p:nvPr>
            <p:ph type="sldNum" sz="quarter" idx="11"/>
          </p:nvPr>
        </p:nvSpPr>
        <p:spPr/>
        <p:txBody>
          <a:bodyPr/>
          <a:lstStyle/>
          <a:p>
            <a:fld id="{4B73C415-D670-4716-A5EC-CC4D52CA2BAC}" type="slidenum">
              <a:rPr lang="en-US" noProof="0" smtClean="0"/>
              <a:pPr/>
              <a:t>77</a:t>
            </a:fld>
            <a:endParaRPr lang="en-US" noProof="0"/>
          </a:p>
        </p:txBody>
      </p:sp>
    </p:spTree>
    <p:extLst>
      <p:ext uri="{BB962C8B-B14F-4D97-AF65-F5344CB8AC3E}">
        <p14:creationId xmlns:p14="http://schemas.microsoft.com/office/powerpoint/2010/main" val="33787335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14A1-EA96-42DD-8BF8-77EB46852343}"/>
              </a:ext>
            </a:extLst>
          </p:cNvPr>
          <p:cNvSpPr>
            <a:spLocks noGrp="1"/>
          </p:cNvSpPr>
          <p:nvPr>
            <p:ph type="title"/>
          </p:nvPr>
        </p:nvSpPr>
        <p:spPr/>
        <p:txBody>
          <a:bodyPr/>
          <a:lstStyle/>
          <a:p>
            <a:r>
              <a:rPr kumimoji="0" lang="en-US" sz="3200" b="0" i="0" u="none" strike="noStrike" kern="1200" cap="none" spc="0" normalizeH="0" baseline="0" noProof="0">
                <a:ln>
                  <a:noFill/>
                </a:ln>
                <a:solidFill>
                  <a:prstClr val="black">
                    <a:lumMod val="85000"/>
                    <a:lumOff val="15000"/>
                  </a:prstClr>
                </a:solidFill>
                <a:effectLst/>
                <a:uLnTx/>
                <a:uFillTx/>
                <a:latin typeface="Arial Black" panose="020B0A04020102020204" pitchFamily="34" charset="0"/>
                <a:ea typeface="+mj-ea"/>
                <a:cs typeface="+mj-cs"/>
              </a:rPr>
              <a:t>STAS Errors</a:t>
            </a:r>
            <a:endParaRPr lang="en-US">
              <a:latin typeface="Aeries Sans Ultra-Bold"/>
            </a:endParaRPr>
          </a:p>
        </p:txBody>
      </p:sp>
      <p:sp>
        <p:nvSpPr>
          <p:cNvPr id="3" name="Footer Placeholder 2">
            <a:extLst>
              <a:ext uri="{FF2B5EF4-FFF2-40B4-BE49-F238E27FC236}">
                <a16:creationId xmlns:a16="http://schemas.microsoft.com/office/drawing/2014/main" id="{525AFE4E-6557-4A77-0CF6-121FE238E1C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graphicFrame>
        <p:nvGraphicFramePr>
          <p:cNvPr id="6" name="Table 5">
            <a:extLst>
              <a:ext uri="{FF2B5EF4-FFF2-40B4-BE49-F238E27FC236}">
                <a16:creationId xmlns:a16="http://schemas.microsoft.com/office/drawing/2014/main" id="{E327624A-8412-7796-C9AE-B5E868737D04}"/>
              </a:ext>
            </a:extLst>
          </p:cNvPr>
          <p:cNvGraphicFramePr>
            <a:graphicFrameLocks noGrp="1"/>
          </p:cNvGraphicFramePr>
          <p:nvPr>
            <p:extLst>
              <p:ext uri="{D42A27DB-BD31-4B8C-83A1-F6EECF244321}">
                <p14:modId xmlns:p14="http://schemas.microsoft.com/office/powerpoint/2010/main" val="2235588197"/>
              </p:ext>
            </p:extLst>
          </p:nvPr>
        </p:nvGraphicFramePr>
        <p:xfrm>
          <a:off x="571500" y="1205705"/>
          <a:ext cx="11071860" cy="3334134"/>
        </p:xfrm>
        <a:graphic>
          <a:graphicData uri="http://schemas.openxmlformats.org/drawingml/2006/table">
            <a:tbl>
              <a:tblPr firstRow="1" bandRow="1">
                <a:tableStyleId>{72833802-FEF1-4C79-8D5D-14CF1EAF98D9}</a:tableStyleId>
              </a:tblPr>
              <a:tblGrid>
                <a:gridCol w="1997442">
                  <a:extLst>
                    <a:ext uri="{9D8B030D-6E8A-4147-A177-3AD203B41FA5}">
                      <a16:colId xmlns:a16="http://schemas.microsoft.com/office/drawing/2014/main" val="1817970720"/>
                    </a:ext>
                  </a:extLst>
                </a:gridCol>
                <a:gridCol w="5845168">
                  <a:extLst>
                    <a:ext uri="{9D8B030D-6E8A-4147-A177-3AD203B41FA5}">
                      <a16:colId xmlns:a16="http://schemas.microsoft.com/office/drawing/2014/main" val="3927186944"/>
                    </a:ext>
                  </a:extLst>
                </a:gridCol>
                <a:gridCol w="1207110">
                  <a:extLst>
                    <a:ext uri="{9D8B030D-6E8A-4147-A177-3AD203B41FA5}">
                      <a16:colId xmlns:a16="http://schemas.microsoft.com/office/drawing/2014/main" val="3981657735"/>
                    </a:ext>
                  </a:extLst>
                </a:gridCol>
                <a:gridCol w="2022140">
                  <a:extLst>
                    <a:ext uri="{9D8B030D-6E8A-4147-A177-3AD203B41FA5}">
                      <a16:colId xmlns:a16="http://schemas.microsoft.com/office/drawing/2014/main" val="1870798016"/>
                    </a:ext>
                  </a:extLst>
                </a:gridCol>
              </a:tblGrid>
              <a:tr h="400591">
                <a:tc>
                  <a:txBody>
                    <a:bodyPr/>
                    <a:lstStyle/>
                    <a:p>
                      <a:pPr algn="ctr" rtl="0" fontAlgn="t"/>
                      <a:r>
                        <a:rPr lang="en-US" sz="1800" u="none" strike="noStrike">
                          <a:solidFill>
                            <a:schemeClr val="tx1">
                              <a:lumMod val="75000"/>
                              <a:lumOff val="25000"/>
                            </a:schemeClr>
                          </a:solidFill>
                          <a:effectLst/>
                        </a:rPr>
                        <a:t>Error #</a:t>
                      </a:r>
                      <a:endParaRPr lang="en-US" sz="1800" b="1" i="0" u="none" strike="noStrike">
                        <a:solidFill>
                          <a:schemeClr val="tx1">
                            <a:lumMod val="75000"/>
                            <a:lumOff val="25000"/>
                          </a:schemeClr>
                        </a:solidFill>
                        <a:effectLst/>
                        <a:latin typeface="Tahoma" panose="020B0604030504040204" pitchFamily="34" charset="0"/>
                      </a:endParaRPr>
                    </a:p>
                  </a:txBody>
                  <a:tcPr marL="7620" marR="7620" marT="7620" marB="0" anchor="ctr"/>
                </a:tc>
                <a:tc>
                  <a:txBody>
                    <a:bodyPr/>
                    <a:lstStyle/>
                    <a:p>
                      <a:pPr algn="ctr" rtl="0" fontAlgn="t"/>
                      <a:r>
                        <a:rPr lang="en-US" sz="1800" u="none" strike="noStrike">
                          <a:solidFill>
                            <a:schemeClr val="tx1">
                              <a:lumMod val="75000"/>
                              <a:lumOff val="25000"/>
                            </a:schemeClr>
                          </a:solidFill>
                          <a:effectLst/>
                        </a:rPr>
                        <a:t>Error Name</a:t>
                      </a:r>
                      <a:endParaRPr lang="en-US" sz="1800" b="1" i="0" u="none" strike="noStrike">
                        <a:solidFill>
                          <a:schemeClr val="tx1">
                            <a:lumMod val="75000"/>
                            <a:lumOff val="25000"/>
                          </a:schemeClr>
                        </a:solidFill>
                        <a:effectLst/>
                        <a:latin typeface="Tahoma" panose="020B0604030504040204" pitchFamily="34" charset="0"/>
                      </a:endParaRPr>
                    </a:p>
                  </a:txBody>
                  <a:tcPr marL="7620" marR="7620" marT="7620" marB="0" anchor="ctr"/>
                </a:tc>
                <a:tc>
                  <a:txBody>
                    <a:bodyPr/>
                    <a:lstStyle/>
                    <a:p>
                      <a:pPr algn="ctr" rtl="0" fontAlgn="ctr"/>
                      <a:r>
                        <a:rPr lang="en-US" sz="1800" u="none" strike="noStrike">
                          <a:solidFill>
                            <a:schemeClr val="tx1">
                              <a:lumMod val="75000"/>
                              <a:lumOff val="25000"/>
                            </a:schemeClr>
                          </a:solidFill>
                          <a:effectLst/>
                        </a:rPr>
                        <a:t>Severity</a:t>
                      </a:r>
                      <a:endParaRPr lang="en-US" sz="1800" b="1" i="0" u="none" strike="noStrike">
                        <a:solidFill>
                          <a:schemeClr val="tx1">
                            <a:lumMod val="75000"/>
                            <a:lumOff val="25000"/>
                          </a:schemeClr>
                        </a:solidFill>
                        <a:effectLst/>
                        <a:latin typeface="Tahoma" panose="020B0604030504040204" pitchFamily="34" charset="0"/>
                      </a:endParaRPr>
                    </a:p>
                  </a:txBody>
                  <a:tcPr marL="7620" marR="7620" marT="7620" marB="0" anchor="ctr"/>
                </a:tc>
                <a:tc>
                  <a:txBody>
                    <a:bodyPr/>
                    <a:lstStyle/>
                    <a:p>
                      <a:pPr algn="ctr" rtl="0" fontAlgn="ctr"/>
                      <a:r>
                        <a:rPr lang="en-US" sz="1800" u="none" strike="noStrike">
                          <a:solidFill>
                            <a:schemeClr val="tx1">
                              <a:lumMod val="75000"/>
                              <a:lumOff val="25000"/>
                            </a:schemeClr>
                          </a:solidFill>
                          <a:effectLst/>
                        </a:rPr>
                        <a:t>Error Type</a:t>
                      </a:r>
                      <a:endParaRPr lang="en-US" sz="1800" b="1" i="0" u="none" strike="noStrike">
                        <a:solidFill>
                          <a:schemeClr val="tx1">
                            <a:lumMod val="75000"/>
                            <a:lumOff val="25000"/>
                          </a:schemeClr>
                        </a:solidFill>
                        <a:effectLst/>
                        <a:latin typeface="Tahoma" panose="020B0604030504040204" pitchFamily="34" charset="0"/>
                      </a:endParaRPr>
                    </a:p>
                  </a:txBody>
                  <a:tcPr marL="7620" marR="7620" marT="7620" marB="0" anchor="ctr"/>
                </a:tc>
                <a:extLst>
                  <a:ext uri="{0D108BD9-81ED-4DB2-BD59-A6C34878D82A}">
                    <a16:rowId xmlns:a16="http://schemas.microsoft.com/office/drawing/2014/main" val="4020272086"/>
                  </a:ext>
                </a:extLst>
              </a:tr>
              <a:tr h="518160">
                <a:tc>
                  <a:txBody>
                    <a:bodyPr/>
                    <a:lstStyle/>
                    <a:p>
                      <a:pPr algn="ctr" rtl="0" fontAlgn="t"/>
                      <a:r>
                        <a:rPr lang="en-US" sz="1600" b="1" u="none" strike="noStrike">
                          <a:effectLst/>
                        </a:rPr>
                        <a:t>SENR0695E1</a:t>
                      </a:r>
                      <a:endParaRPr lang="en-US" sz="1600" b="1" i="0" u="none" strike="noStrike">
                        <a:solidFill>
                          <a:srgbClr val="000000"/>
                        </a:solidFill>
                        <a:effectLst/>
                        <a:latin typeface="Tahoma" panose="020B0604030504040204" pitchFamily="34" charset="0"/>
                      </a:endParaRPr>
                    </a:p>
                  </a:txBody>
                  <a:tcPr marL="7620" marR="7620" marT="7620" marB="0" anchor="ctr"/>
                </a:tc>
                <a:tc>
                  <a:txBody>
                    <a:bodyPr/>
                    <a:lstStyle/>
                    <a:p>
                      <a:pPr algn="l" rtl="0" fontAlgn="t"/>
                      <a:r>
                        <a:rPr lang="en-US" sz="1600" u="none" strike="noStrike">
                          <a:effectLst/>
                        </a:rPr>
                        <a:t>Missing Absence Summary Data for Student </a:t>
                      </a:r>
                      <a:endParaRPr lang="en-US" sz="1600" b="0" i="0" u="none" strike="noStrike">
                        <a:solidFill>
                          <a:srgbClr val="000000"/>
                        </a:solidFill>
                        <a:effectLst/>
                        <a:latin typeface="Tahoma" panose="020B0604030504040204" pitchFamily="34" charset="0"/>
                      </a:endParaRPr>
                    </a:p>
                  </a:txBody>
                  <a:tcPr marL="7620" marR="7620" marT="7620" marB="0" anchor="ctr"/>
                </a:tc>
                <a:tc>
                  <a:txBody>
                    <a:bodyPr/>
                    <a:lstStyle/>
                    <a:p>
                      <a:pPr algn="ctr" rtl="0" fontAlgn="ctr"/>
                      <a:r>
                        <a:rPr lang="en-US" sz="1600" b="1" u="none" strike="noStrike">
                          <a:solidFill>
                            <a:srgbClr val="FF0000"/>
                          </a:solidFill>
                          <a:effectLst/>
                        </a:rPr>
                        <a:t>F</a:t>
                      </a:r>
                      <a:endParaRPr lang="en-US" sz="1600" b="1" i="0" u="none" strike="noStrike">
                        <a:solidFill>
                          <a:srgbClr val="FF0000"/>
                        </a:solidFill>
                        <a:effectLst/>
                        <a:latin typeface="Tahoma" panose="020B0604030504040204" pitchFamily="34" charset="0"/>
                      </a:endParaRPr>
                    </a:p>
                  </a:txBody>
                  <a:tcPr marL="7620" marR="7620" marT="7620" marB="0" anchor="ctr"/>
                </a:tc>
                <a:tc>
                  <a:txBody>
                    <a:bodyPr/>
                    <a:lstStyle/>
                    <a:p>
                      <a:pPr algn="ctr" rtl="0" fontAlgn="ctr"/>
                      <a:r>
                        <a:rPr lang="en-US" sz="1600" u="none" strike="noStrike">
                          <a:effectLst/>
                        </a:rPr>
                        <a:t>CDD</a:t>
                      </a:r>
                      <a:endParaRPr lang="en-US" sz="1600" b="0" i="0" u="none" strike="noStrike">
                        <a:solidFill>
                          <a:srgbClr val="000000"/>
                        </a:solidFill>
                        <a:effectLst/>
                        <a:latin typeface="Tahoma" panose="020B0604030504040204" pitchFamily="34" charset="0"/>
                      </a:endParaRPr>
                    </a:p>
                  </a:txBody>
                  <a:tcPr marL="7620" marR="7620" marT="7620" marB="0" anchor="ctr"/>
                </a:tc>
                <a:extLst>
                  <a:ext uri="{0D108BD9-81ED-4DB2-BD59-A6C34878D82A}">
                    <a16:rowId xmlns:a16="http://schemas.microsoft.com/office/drawing/2014/main" val="3124338163"/>
                  </a:ext>
                </a:extLst>
              </a:tr>
              <a:tr h="867781">
                <a:tc>
                  <a:txBody>
                    <a:bodyPr/>
                    <a:lstStyle/>
                    <a:p>
                      <a:pPr algn="ctr" rtl="0" fontAlgn="t"/>
                      <a:r>
                        <a:rPr lang="en-US" sz="1600" b="1" u="none" strike="noStrike">
                          <a:effectLst/>
                        </a:rPr>
                        <a:t>STAS0706E1</a:t>
                      </a:r>
                      <a:endParaRPr lang="en-US" sz="1600" b="1" i="0" u="none" strike="noStrike">
                        <a:solidFill>
                          <a:srgbClr val="000000"/>
                        </a:solidFill>
                        <a:effectLst/>
                        <a:latin typeface="Tahoma" panose="020B0604030504040204" pitchFamily="34" charset="0"/>
                      </a:endParaRPr>
                    </a:p>
                  </a:txBody>
                  <a:tcPr marL="7620" marR="7620" marT="7620" marB="0" anchor="ctr"/>
                </a:tc>
                <a:tc>
                  <a:txBody>
                    <a:bodyPr/>
                    <a:lstStyle/>
                    <a:p>
                      <a:pPr algn="l" rtl="0" fontAlgn="t"/>
                      <a:r>
                        <a:rPr lang="en-US" sz="1600" u="none" strike="noStrike">
                          <a:effectLst/>
                        </a:rPr>
                        <a:t>Missing Primary or Short-term Enrollment record for a student with Absence Summary Data</a:t>
                      </a:r>
                      <a:endParaRPr lang="en-US" sz="1600" b="0" i="0" u="none" strike="noStrike">
                        <a:solidFill>
                          <a:srgbClr val="000000"/>
                        </a:solidFill>
                        <a:effectLst/>
                        <a:latin typeface="Tahoma" panose="020B0604030504040204" pitchFamily="34" charset="0"/>
                      </a:endParaRPr>
                    </a:p>
                  </a:txBody>
                  <a:tcPr marL="7620" marR="7620" marT="7620" marB="0" anchor="ctr"/>
                </a:tc>
                <a:tc>
                  <a:txBody>
                    <a:bodyPr/>
                    <a:lstStyle/>
                    <a:p>
                      <a:pPr algn="ctr" rtl="0" fontAlgn="ctr"/>
                      <a:r>
                        <a:rPr lang="en-US" sz="1600" b="1" u="none" strike="noStrike">
                          <a:solidFill>
                            <a:srgbClr val="FF0000"/>
                          </a:solidFill>
                          <a:effectLst/>
                        </a:rPr>
                        <a:t>F</a:t>
                      </a:r>
                      <a:endParaRPr lang="en-US" sz="1600" b="1" i="0" u="none" strike="noStrike">
                        <a:solidFill>
                          <a:srgbClr val="FF0000"/>
                        </a:solidFill>
                        <a:effectLst/>
                        <a:latin typeface="Tahoma" panose="020B0604030504040204" pitchFamily="34" charset="0"/>
                      </a:endParaRPr>
                    </a:p>
                  </a:txBody>
                  <a:tcPr marL="7620" marR="7620" marT="7620" marB="0" anchor="ctr"/>
                </a:tc>
                <a:tc>
                  <a:txBody>
                    <a:bodyPr/>
                    <a:lstStyle/>
                    <a:p>
                      <a:pPr algn="ctr" rtl="0" fontAlgn="ctr"/>
                      <a:r>
                        <a:rPr lang="en-US" sz="1600" u="none" strike="noStrike">
                          <a:effectLst/>
                        </a:rPr>
                        <a:t>CDD</a:t>
                      </a:r>
                      <a:endParaRPr lang="en-US" sz="1600" b="0" i="0" u="none" strike="noStrike">
                        <a:solidFill>
                          <a:srgbClr val="000000"/>
                        </a:solidFill>
                        <a:effectLst/>
                        <a:latin typeface="Tahoma" panose="020B0604030504040204" pitchFamily="34" charset="0"/>
                      </a:endParaRPr>
                    </a:p>
                  </a:txBody>
                  <a:tcPr marL="7620" marR="7620" marT="7620" marB="0" anchor="ctr"/>
                </a:tc>
                <a:extLst>
                  <a:ext uri="{0D108BD9-81ED-4DB2-BD59-A6C34878D82A}">
                    <a16:rowId xmlns:a16="http://schemas.microsoft.com/office/drawing/2014/main" val="999809368"/>
                  </a:ext>
                </a:extLst>
              </a:tr>
              <a:tr h="617168">
                <a:tc>
                  <a:txBody>
                    <a:bodyPr/>
                    <a:lstStyle/>
                    <a:p>
                      <a:pPr algn="ctr" rtl="0" fontAlgn="t"/>
                      <a:r>
                        <a:rPr lang="en-US" sz="1600" b="1" u="none" strike="noStrike">
                          <a:effectLst/>
                        </a:rPr>
                        <a:t>STAS0707E1</a:t>
                      </a:r>
                      <a:endParaRPr lang="en-US" sz="1600" b="1" i="0" u="none" strike="noStrike">
                        <a:solidFill>
                          <a:srgbClr val="000000"/>
                        </a:solidFill>
                        <a:effectLst/>
                        <a:latin typeface="Tahoma" panose="020B0604030504040204" pitchFamily="34" charset="0"/>
                      </a:endParaRPr>
                    </a:p>
                  </a:txBody>
                  <a:tcPr marL="7620" marR="7620" marT="7620" marB="0" anchor="ctr"/>
                </a:tc>
                <a:tc>
                  <a:txBody>
                    <a:bodyPr/>
                    <a:lstStyle/>
                    <a:p>
                      <a:pPr algn="l" rtl="0" fontAlgn="t"/>
                      <a:r>
                        <a:rPr lang="en-US" sz="1600" u="none" strike="noStrike">
                          <a:effectLst/>
                        </a:rPr>
                        <a:t>Expected Attendance Days is greater than Total Enrollment Days</a:t>
                      </a:r>
                      <a:endParaRPr lang="en-US" sz="1600" b="0" i="0" u="none" strike="noStrike">
                        <a:solidFill>
                          <a:srgbClr val="000000"/>
                        </a:solidFill>
                        <a:effectLst/>
                        <a:latin typeface="Tahoma" panose="020B0604030504040204" pitchFamily="34" charset="0"/>
                      </a:endParaRPr>
                    </a:p>
                  </a:txBody>
                  <a:tcPr marL="7620" marR="7620" marT="7620" marB="0" anchor="ctr"/>
                </a:tc>
                <a:tc>
                  <a:txBody>
                    <a:bodyPr/>
                    <a:lstStyle/>
                    <a:p>
                      <a:pPr algn="ctr" rtl="0" fontAlgn="ctr"/>
                      <a:r>
                        <a:rPr lang="en-US" sz="1600" b="1" u="none" strike="noStrike">
                          <a:solidFill>
                            <a:srgbClr val="FF0000"/>
                          </a:solidFill>
                          <a:effectLst/>
                        </a:rPr>
                        <a:t>F</a:t>
                      </a:r>
                      <a:endParaRPr lang="en-US" sz="1600" b="1" i="0" u="none" strike="noStrike">
                        <a:solidFill>
                          <a:srgbClr val="FF0000"/>
                        </a:solidFill>
                        <a:effectLst/>
                        <a:latin typeface="Tahoma" panose="020B0604030504040204" pitchFamily="34" charset="0"/>
                      </a:endParaRPr>
                    </a:p>
                  </a:txBody>
                  <a:tcPr marL="7620" marR="7620" marT="7620" marB="0" anchor="ctr"/>
                </a:tc>
                <a:tc>
                  <a:txBody>
                    <a:bodyPr/>
                    <a:lstStyle/>
                    <a:p>
                      <a:pPr algn="ctr" rtl="0" fontAlgn="ctr"/>
                      <a:r>
                        <a:rPr lang="en-US" sz="1600" u="none" strike="noStrike">
                          <a:effectLst/>
                        </a:rPr>
                        <a:t>CDD</a:t>
                      </a:r>
                      <a:endParaRPr lang="en-US" sz="1600" b="0" i="0" u="none" strike="noStrike">
                        <a:solidFill>
                          <a:srgbClr val="000000"/>
                        </a:solidFill>
                        <a:effectLst/>
                        <a:latin typeface="Tahoma" panose="020B0604030504040204" pitchFamily="34" charset="0"/>
                      </a:endParaRPr>
                    </a:p>
                  </a:txBody>
                  <a:tcPr marL="7620" marR="7620" marT="7620" marB="0" anchor="ctr"/>
                </a:tc>
                <a:extLst>
                  <a:ext uri="{0D108BD9-81ED-4DB2-BD59-A6C34878D82A}">
                    <a16:rowId xmlns:a16="http://schemas.microsoft.com/office/drawing/2014/main" val="1986762583"/>
                  </a:ext>
                </a:extLst>
              </a:tr>
              <a:tr h="930434">
                <a:tc>
                  <a:txBody>
                    <a:bodyPr/>
                    <a:lstStyle/>
                    <a:p>
                      <a:pPr algn="ctr" rtl="0" fontAlgn="t"/>
                      <a:r>
                        <a:rPr lang="en-US" sz="1600" b="1" u="none" strike="noStrike">
                          <a:effectLst/>
                        </a:rPr>
                        <a:t>STAS0708E1</a:t>
                      </a:r>
                      <a:endParaRPr lang="en-US" sz="1600" b="1" i="0" u="none" strike="noStrike">
                        <a:solidFill>
                          <a:srgbClr val="000000"/>
                        </a:solidFill>
                        <a:effectLst/>
                        <a:latin typeface="Tahoma" panose="020B0604030504040204" pitchFamily="34" charset="0"/>
                      </a:endParaRPr>
                    </a:p>
                  </a:txBody>
                  <a:tcPr marL="7620" marR="7620" marT="7620" marB="0" anchor="ctr"/>
                </a:tc>
                <a:tc>
                  <a:txBody>
                    <a:bodyPr/>
                    <a:lstStyle/>
                    <a:p>
                      <a:pPr algn="l" rtl="0" fontAlgn="t"/>
                      <a:r>
                        <a:rPr lang="en-US" sz="1600" u="none" strike="noStrike">
                          <a:effectLst/>
                        </a:rPr>
                        <a:t>Missing Suspension Data for a student who was reported as absent due to either out-of-school suspension or in-school suspension </a:t>
                      </a:r>
                      <a:endParaRPr lang="en-US" sz="1600" b="0" i="0" u="none" strike="noStrike">
                        <a:solidFill>
                          <a:srgbClr val="000000"/>
                        </a:solidFill>
                        <a:effectLst/>
                        <a:latin typeface="Tahoma" panose="020B0604030504040204" pitchFamily="34" charset="0"/>
                      </a:endParaRPr>
                    </a:p>
                  </a:txBody>
                  <a:tcPr marL="7620" marR="7620" marT="7620" marB="0" anchor="ctr"/>
                </a:tc>
                <a:tc>
                  <a:txBody>
                    <a:bodyPr/>
                    <a:lstStyle/>
                    <a:p>
                      <a:pPr algn="ctr" rtl="0" fontAlgn="ctr"/>
                      <a:r>
                        <a:rPr lang="en-US" sz="1600" b="1" u="none" strike="noStrike">
                          <a:solidFill>
                            <a:srgbClr val="FF0000"/>
                          </a:solidFill>
                          <a:effectLst/>
                        </a:rPr>
                        <a:t>F</a:t>
                      </a:r>
                      <a:endParaRPr lang="en-US" sz="1600" b="1" i="0" u="none" strike="noStrike">
                        <a:solidFill>
                          <a:srgbClr val="FF0000"/>
                        </a:solidFill>
                        <a:effectLst/>
                        <a:latin typeface="Tahoma" panose="020B0604030504040204" pitchFamily="34" charset="0"/>
                      </a:endParaRPr>
                    </a:p>
                  </a:txBody>
                  <a:tcPr marL="7620" marR="7620" marT="7620" marB="0" anchor="ctr"/>
                </a:tc>
                <a:tc>
                  <a:txBody>
                    <a:bodyPr/>
                    <a:lstStyle/>
                    <a:p>
                      <a:pPr algn="ctr" rtl="0" fontAlgn="ctr"/>
                      <a:r>
                        <a:rPr lang="en-US" sz="1600" u="none" strike="noStrike">
                          <a:effectLst/>
                        </a:rPr>
                        <a:t>CDD</a:t>
                      </a:r>
                      <a:endParaRPr lang="en-US" sz="1600" b="0" i="0" u="none" strike="noStrike">
                        <a:solidFill>
                          <a:srgbClr val="000000"/>
                        </a:solidFill>
                        <a:effectLst/>
                        <a:latin typeface="Tahoma" panose="020B0604030504040204" pitchFamily="34" charset="0"/>
                      </a:endParaRPr>
                    </a:p>
                  </a:txBody>
                  <a:tcPr marL="7620" marR="7620" marT="7620" marB="0" anchor="ctr"/>
                </a:tc>
                <a:extLst>
                  <a:ext uri="{0D108BD9-81ED-4DB2-BD59-A6C34878D82A}">
                    <a16:rowId xmlns:a16="http://schemas.microsoft.com/office/drawing/2014/main" val="3913330013"/>
                  </a:ext>
                </a:extLst>
              </a:tr>
            </a:tbl>
          </a:graphicData>
        </a:graphic>
      </p:graphicFrame>
      <p:sp>
        <p:nvSpPr>
          <p:cNvPr id="4" name="Slide Number Placeholder 3">
            <a:extLst>
              <a:ext uri="{FF2B5EF4-FFF2-40B4-BE49-F238E27FC236}">
                <a16:creationId xmlns:a16="http://schemas.microsoft.com/office/drawing/2014/main" id="{F45D350E-27A8-B2B4-A7FD-144DAFEE2F54}"/>
              </a:ext>
            </a:extLst>
          </p:cNvPr>
          <p:cNvSpPr>
            <a:spLocks noGrp="1"/>
          </p:cNvSpPr>
          <p:nvPr>
            <p:ph type="sldNum" sz="quarter" idx="11"/>
          </p:nvPr>
        </p:nvSpPr>
        <p:spPr/>
        <p:txBody>
          <a:bodyPr/>
          <a:lstStyle/>
          <a:p>
            <a:fld id="{4B73C415-D670-4716-A5EC-CC4D52CA2BAC}" type="slidenum">
              <a:rPr lang="en-US" noProof="0" smtClean="0"/>
              <a:pPr/>
              <a:t>78</a:t>
            </a:fld>
            <a:endParaRPr lang="en-US" noProof="0"/>
          </a:p>
        </p:txBody>
      </p:sp>
    </p:spTree>
    <p:extLst>
      <p:ext uri="{BB962C8B-B14F-4D97-AF65-F5344CB8AC3E}">
        <p14:creationId xmlns:p14="http://schemas.microsoft.com/office/powerpoint/2010/main" val="41410020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159E9FA-E2FE-4ED3-AF77-6A386F661A9D}"/>
              </a:ext>
              <a:ext uri="{C183D7F6-B498-43B3-948B-1728B52AA6E4}">
                <adec:decorative xmlns:adec="http://schemas.microsoft.com/office/drawing/2017/decorative" val="1"/>
              </a:ext>
            </a:extLst>
          </p:cNvPr>
          <p:cNvSpPr/>
          <p:nvPr/>
        </p:nvSpPr>
        <p:spPr bwMode="gray">
          <a:xfrm>
            <a:off x="452675" y="-13856"/>
            <a:ext cx="11739325" cy="6365363"/>
          </a:xfrm>
          <a:prstGeom prst="rect">
            <a:avLst/>
          </a:prstGeom>
          <a:gradFill flip="none" rotWithShape="1">
            <a:gsLst>
              <a:gs pos="25000">
                <a:schemeClr val="accent3">
                  <a:lumMod val="20000"/>
                  <a:lumOff val="80000"/>
                  <a:alpha val="25000"/>
                </a:schemeClr>
              </a:gs>
              <a:gs pos="100000">
                <a:schemeClr val="bg1"/>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0" y="1"/>
            <a:ext cx="432001" cy="6365362"/>
          </a:xfrm>
          <a:prstGeom prst="rect">
            <a:avLst/>
          </a:prstGeom>
          <a:solidFill>
            <a:schemeClr val="bg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80728" y="3710967"/>
            <a:ext cx="6299682" cy="839607"/>
          </a:xfrm>
        </p:spPr>
        <p:txBody>
          <a:bodyPr/>
          <a:lstStyle/>
          <a:p>
            <a:r>
              <a:rPr lang="en-US" dirty="0">
                <a:solidFill>
                  <a:schemeClr val="tx1">
                    <a:lumMod val="75000"/>
                    <a:lumOff val="25000"/>
                  </a:schemeClr>
                </a:solidFill>
              </a:rPr>
              <a:t>EOY 1 Reports</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a:xfrm>
            <a:off x="680728" y="4892982"/>
            <a:ext cx="7162667" cy="385483"/>
          </a:xfrm>
          <a:noFill/>
          <a:effectLst/>
        </p:spPr>
        <p:txBody>
          <a:bodyPr/>
          <a:lstStyle/>
          <a:p>
            <a:r>
              <a:rPr lang="en-US" dirty="0">
                <a:solidFill>
                  <a:schemeClr val="tx1">
                    <a:lumMod val="75000"/>
                    <a:lumOff val="25000"/>
                  </a:schemeClr>
                </a:solidFill>
              </a:rPr>
              <a:t>Review reports</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A388CB94-C2B6-6387-E23A-C0396928FBA0}"/>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5" name="Graphic 4" descr="Document with solid fill">
            <a:extLst>
              <a:ext uri="{FF2B5EF4-FFF2-40B4-BE49-F238E27FC236}">
                <a16:creationId xmlns:a16="http://schemas.microsoft.com/office/drawing/2014/main" id="{5A17BF87-87BC-44A3-A7BF-DD96D6F59B2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456473" y="3722422"/>
            <a:ext cx="914400" cy="914400"/>
          </a:xfrm>
          <a:prstGeom prst="rect">
            <a:avLst/>
          </a:prstGeom>
        </p:spPr>
      </p:pic>
      <p:sp>
        <p:nvSpPr>
          <p:cNvPr id="11" name="Rectangle 10">
            <a:extLst>
              <a:ext uri="{FF2B5EF4-FFF2-40B4-BE49-F238E27FC236}">
                <a16:creationId xmlns:a16="http://schemas.microsoft.com/office/drawing/2014/main" id="{74572450-0B0C-9E46-A683-559778AEC4A8}"/>
              </a:ext>
              <a:ext uri="{C183D7F6-B498-43B3-948B-1728B52AA6E4}">
                <adec:decorative xmlns:adec="http://schemas.microsoft.com/office/drawing/2017/decorative" val="1"/>
              </a:ext>
            </a:extLst>
          </p:cNvPr>
          <p:cNvSpPr/>
          <p:nvPr/>
        </p:nvSpPr>
        <p:spPr>
          <a:xfrm>
            <a:off x="-1969" y="0"/>
            <a:ext cx="432001" cy="636536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spTree>
    <p:extLst>
      <p:ext uri="{BB962C8B-B14F-4D97-AF65-F5344CB8AC3E}">
        <p14:creationId xmlns:p14="http://schemas.microsoft.com/office/powerpoint/2010/main" val="8767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xit" presetSubtype="8" fill="hold" grpId="0" nodeType="afterEffect">
                                  <p:stCondLst>
                                    <p:cond delay="0"/>
                                  </p:stCondLst>
                                  <p:childTnLst>
                                    <p:anim calcmode="lin" valueType="num">
                                      <p:cBhvr additive="base">
                                        <p:cTn id="11" dur="500"/>
                                        <p:tgtEl>
                                          <p:spTgt spid="11"/>
                                        </p:tgtEl>
                                        <p:attrNameLst>
                                          <p:attrName>ppt_x</p:attrName>
                                        </p:attrNameLst>
                                      </p:cBhvr>
                                      <p:tavLst>
                                        <p:tav tm="0">
                                          <p:val>
                                            <p:strVal val="ppt_x"/>
                                          </p:val>
                                        </p:tav>
                                        <p:tav tm="100000">
                                          <p:val>
                                            <p:strVal val="0-ppt_w/2"/>
                                          </p:val>
                                        </p:tav>
                                      </p:tavLst>
                                    </p:anim>
                                    <p:anim calcmode="lin" valueType="num">
                                      <p:cBhvr additive="base">
                                        <p:cTn id="12" dur="500"/>
                                        <p:tgtEl>
                                          <p:spTgt spid="11"/>
                                        </p:tgtEl>
                                        <p:attrNameLst>
                                          <p:attrName>ppt_y</p:attrName>
                                        </p:attrNameLst>
                                      </p:cBhvr>
                                      <p:tavLst>
                                        <p:tav tm="0">
                                          <p:val>
                                            <p:strVal val="ppt_y"/>
                                          </p:val>
                                        </p:tav>
                                        <p:tav tm="100000">
                                          <p:val>
                                            <p:strVal val="ppt_y"/>
                                          </p:val>
                                        </p:tav>
                                      </p:tavLst>
                                    </p:anim>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B727117-C5A5-425C-A8D0-B7EC3951DD70}"/>
              </a:ext>
            </a:extLst>
          </p:cNvPr>
          <p:cNvSpPr txBox="1"/>
          <p:nvPr/>
        </p:nvSpPr>
        <p:spPr>
          <a:xfrm>
            <a:off x="429638" y="5110192"/>
            <a:ext cx="4866262" cy="830997"/>
          </a:xfrm>
          <a:prstGeom prst="rect">
            <a:avLst/>
          </a:prstGeom>
          <a:solidFill>
            <a:schemeClr val="bg1">
              <a:alpha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The End of Year reporting period is  July 1, 2025– June 30, 2026</a:t>
            </a:r>
          </a:p>
        </p:txBody>
      </p:sp>
      <p:graphicFrame>
        <p:nvGraphicFramePr>
          <p:cNvPr id="10" name="Content Placeholder 3" descr="Graphic of three cubes inside of an arrow illustrating process.">
            <a:extLst>
              <a:ext uri="{FF2B5EF4-FFF2-40B4-BE49-F238E27FC236}">
                <a16:creationId xmlns:a16="http://schemas.microsoft.com/office/drawing/2014/main" id="{67D519F0-0CD2-4BCD-B89E-6BB82737A94F}"/>
              </a:ext>
            </a:extLst>
          </p:cNvPr>
          <p:cNvGraphicFramePr>
            <a:graphicFrameLocks/>
          </p:cNvGraphicFramePr>
          <p:nvPr>
            <p:extLst>
              <p:ext uri="{D42A27DB-BD31-4B8C-83A1-F6EECF244321}">
                <p14:modId xmlns:p14="http://schemas.microsoft.com/office/powerpoint/2010/main" val="398645953"/>
              </p:ext>
            </p:extLst>
          </p:nvPr>
        </p:nvGraphicFramePr>
        <p:xfrm>
          <a:off x="301255" y="1747808"/>
          <a:ext cx="8690345" cy="31054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Footer Placeholder 1">
            <a:extLst>
              <a:ext uri="{FF2B5EF4-FFF2-40B4-BE49-F238E27FC236}">
                <a16:creationId xmlns:a16="http://schemas.microsoft.com/office/drawing/2014/main" id="{FD907D9E-CFA0-44EE-A118-8EBD40C49171}"/>
              </a:ext>
            </a:extLst>
          </p:cNvPr>
          <p:cNvSpPr>
            <a:spLocks noGrp="1"/>
          </p:cNvSpPr>
          <p:nvPr>
            <p:ph type="ftr" sz="quarter" idx="10"/>
          </p:nvPr>
        </p:nvSpPr>
        <p:spPr>
          <a:xfrm>
            <a:off x="429638" y="6395606"/>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sp>
        <p:nvSpPr>
          <p:cNvPr id="14" name="Title 13">
            <a:extLst>
              <a:ext uri="{FF2B5EF4-FFF2-40B4-BE49-F238E27FC236}">
                <a16:creationId xmlns:a16="http://schemas.microsoft.com/office/drawing/2014/main" id="{CFF2FC80-593A-4A7B-BBB1-38EDC5AC8F6A}"/>
              </a:ext>
            </a:extLst>
          </p:cNvPr>
          <p:cNvSpPr>
            <a:spLocks noGrp="1"/>
          </p:cNvSpPr>
          <p:nvPr>
            <p:ph type="title" idx="4294967295"/>
          </p:nvPr>
        </p:nvSpPr>
        <p:spPr>
          <a:xfrm>
            <a:off x="0" y="476250"/>
            <a:ext cx="5692140"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marR="0" lvl="1" indent="0" algn="l" defTabSz="914400" rtl="0" eaLnBrk="1" fontAlgn="base" latinLnBrk="0" hangingPunct="1">
              <a:lnSpc>
                <a:spcPct val="100000"/>
              </a:lnSpc>
              <a:spcBef>
                <a:spcPts val="1200"/>
              </a:spcBef>
              <a:spcAft>
                <a:spcPts val="1200"/>
              </a:spcAft>
              <a:buClrTx/>
              <a:buSzTx/>
              <a:buFontTx/>
              <a:buNone/>
              <a:tabLst/>
              <a:defRPr/>
            </a:pPr>
            <a:r>
              <a:rPr kumimoji="0" lang="en-US" sz="4000" b="1" i="0" u="none" strike="noStrike" kern="0" cap="none" spc="0" normalizeH="0" baseline="0" noProof="0">
                <a:ln>
                  <a:noFill/>
                </a:ln>
                <a:solidFill>
                  <a:srgbClr val="000000"/>
                </a:solidFill>
                <a:effectLst>
                  <a:glow>
                    <a:srgbClr val="000000"/>
                  </a:glow>
                  <a:outerShdw sx="0" sy="0">
                    <a:srgbClr val="000000"/>
                  </a:outerShdw>
                  <a:reflection stA="0" endPos="0" fadeDir="0" sx="0" sy="0"/>
                </a:effectLst>
                <a:uLnTx/>
                <a:uFillTx/>
                <a:latin typeface="Arial Black" panose="020B0A04020102020204" pitchFamily="34" charset="0"/>
                <a:ea typeface="Times New Roman" panose="02020603050405020304" pitchFamily="18" charset="0"/>
                <a:cs typeface="Times New Roman" panose="02020603050405020304" pitchFamily="18" charset="0"/>
              </a:rPr>
              <a:t>EOY 1 Key Dates</a:t>
            </a:r>
          </a:p>
        </p:txBody>
      </p:sp>
      <p:sp>
        <p:nvSpPr>
          <p:cNvPr id="3" name="Slide Number Placeholder 2">
            <a:extLst>
              <a:ext uri="{FF2B5EF4-FFF2-40B4-BE49-F238E27FC236}">
                <a16:creationId xmlns:a16="http://schemas.microsoft.com/office/drawing/2014/main" id="{E07F62E9-9A36-FD6D-7F2E-DD7971EDC6C4}"/>
              </a:ext>
            </a:extLst>
          </p:cNvPr>
          <p:cNvSpPr>
            <a:spLocks noGrp="1"/>
          </p:cNvSpPr>
          <p:nvPr>
            <p:ph type="sldNum" sz="quarter" idx="11"/>
          </p:nvPr>
        </p:nvSpPr>
        <p:spPr/>
        <p:txBody>
          <a:bodyPr/>
          <a:lstStyle/>
          <a:p>
            <a:fld id="{4B73C415-D670-4716-A5EC-CC4D52CA2BAC}" type="slidenum">
              <a:rPr lang="en-US" noProof="0" smtClean="0"/>
              <a:pPr/>
              <a:t>8</a:t>
            </a:fld>
            <a:endParaRPr lang="en-US" noProof="0"/>
          </a:p>
        </p:txBody>
      </p:sp>
    </p:spTree>
    <p:extLst>
      <p:ext uri="{BB962C8B-B14F-4D97-AF65-F5344CB8AC3E}">
        <p14:creationId xmlns:p14="http://schemas.microsoft.com/office/powerpoint/2010/main" val="26136137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Diagram 20" descr="report 7.15">
            <a:extLst>
              <a:ext uri="{FF2B5EF4-FFF2-40B4-BE49-F238E27FC236}">
                <a16:creationId xmlns:a16="http://schemas.microsoft.com/office/drawing/2014/main" id="{FD3BE4AF-8EF4-D319-ACB7-98D202DFF958}"/>
              </a:ext>
            </a:extLst>
          </p:cNvPr>
          <p:cNvGraphicFramePr/>
          <p:nvPr/>
        </p:nvGraphicFramePr>
        <p:xfrm>
          <a:off x="7102741" y="3355116"/>
          <a:ext cx="2180374" cy="885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65F5FA43-E35B-4F0F-DFCA-81223CA5065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sp>
        <p:nvSpPr>
          <p:cNvPr id="46" name="Title 1">
            <a:extLst>
              <a:ext uri="{FF2B5EF4-FFF2-40B4-BE49-F238E27FC236}">
                <a16:creationId xmlns:a16="http://schemas.microsoft.com/office/drawing/2014/main" id="{7561012F-ABF4-405C-9196-071C5CDDDFC8}"/>
              </a:ext>
            </a:extLst>
          </p:cNvPr>
          <p:cNvSpPr txBox="1">
            <a:spLocks noGrp="1"/>
          </p:cNvSpPr>
          <p:nvPr>
            <p:ph type="title" idx="4294967295"/>
          </p:nvPr>
        </p:nvSpPr>
        <p:spPr>
          <a:xfrm>
            <a:off x="0" y="1571625"/>
            <a:ext cx="2414588" cy="16224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kern="1200">
                <a:solidFill>
                  <a:srgbClr val="161569"/>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chemeClr val="tx1">
                    <a:lumMod val="75000"/>
                    <a:lumOff val="25000"/>
                  </a:schemeClr>
                </a:solidFill>
                <a:effectLst/>
                <a:uLnTx/>
                <a:uFillTx/>
                <a:latin typeface="+mj-lt"/>
                <a:ea typeface="+mn-ea"/>
                <a:cs typeface="Arial" charset="0"/>
              </a:rPr>
              <a:t>EOY 1 Reports</a:t>
            </a:r>
          </a:p>
        </p:txBody>
      </p:sp>
      <p:grpSp>
        <p:nvGrpSpPr>
          <p:cNvPr id="51" name="Group 50" descr="legend showing aggregate report drill to supporting report">
            <a:extLst>
              <a:ext uri="{FF2B5EF4-FFF2-40B4-BE49-F238E27FC236}">
                <a16:creationId xmlns:a16="http://schemas.microsoft.com/office/drawing/2014/main" id="{83486EEE-2F9B-4F16-9041-3B3049AD1EBA}"/>
              </a:ext>
            </a:extLst>
          </p:cNvPr>
          <p:cNvGrpSpPr/>
          <p:nvPr/>
        </p:nvGrpSpPr>
        <p:grpSpPr>
          <a:xfrm>
            <a:off x="493448" y="3429000"/>
            <a:ext cx="1048995" cy="1640918"/>
            <a:chOff x="10121773" y="1125343"/>
            <a:chExt cx="1515107" cy="2303657"/>
          </a:xfrm>
          <a:solidFill>
            <a:schemeClr val="bg1"/>
          </a:solidFill>
          <a:effectLst>
            <a:outerShdw blurRad="63500" algn="ctr" rotWithShape="0">
              <a:prstClr val="black">
                <a:alpha val="40000"/>
              </a:prstClr>
            </a:outerShdw>
          </a:effectLst>
        </p:grpSpPr>
        <p:sp>
          <p:nvSpPr>
            <p:cNvPr id="52" name="Rectangle: Rounded Corners 51">
              <a:extLst>
                <a:ext uri="{FF2B5EF4-FFF2-40B4-BE49-F238E27FC236}">
                  <a16:creationId xmlns:a16="http://schemas.microsoft.com/office/drawing/2014/main" id="{9F252214-E796-4DAD-95C5-39E048635CDE}"/>
                </a:ext>
              </a:extLst>
            </p:cNvPr>
            <p:cNvSpPr/>
            <p:nvPr/>
          </p:nvSpPr>
          <p:spPr>
            <a:xfrm>
              <a:off x="10121773" y="1125343"/>
              <a:ext cx="1515107" cy="2303657"/>
            </a:xfrm>
            <a:prstGeom prst="roundRect">
              <a:avLst>
                <a:gd name="adj" fmla="val 6016"/>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aphicFrame>
          <p:nvGraphicFramePr>
            <p:cNvPr id="53" name="Diagram 52">
              <a:extLst>
                <a:ext uri="{FF2B5EF4-FFF2-40B4-BE49-F238E27FC236}">
                  <a16:creationId xmlns:a16="http://schemas.microsoft.com/office/drawing/2014/main" id="{F4CA37B2-976A-4614-A1C4-FB3A02E4DEAB}"/>
                </a:ext>
              </a:extLst>
            </p:cNvPr>
            <p:cNvGraphicFramePr/>
            <p:nvPr/>
          </p:nvGraphicFramePr>
          <p:xfrm>
            <a:off x="10383775" y="1557343"/>
            <a:ext cx="991107" cy="170829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4" name="AutoShape 2">
              <a:extLst>
                <a:ext uri="{FF2B5EF4-FFF2-40B4-BE49-F238E27FC236}">
                  <a16:creationId xmlns:a16="http://schemas.microsoft.com/office/drawing/2014/main" id="{16FE1AC0-C9B3-4C43-BCE8-7CBB2636706D}"/>
                </a:ext>
              </a:extLst>
            </p:cNvPr>
            <p:cNvSpPr txBox="1">
              <a:spLocks noChangeArrowheads="1"/>
            </p:cNvSpPr>
            <p:nvPr/>
          </p:nvSpPr>
          <p:spPr>
            <a:xfrm>
              <a:off x="10489646" y="1125343"/>
              <a:ext cx="779363" cy="432000"/>
            </a:xfrm>
            <a:prstGeom prst="rect">
              <a:avLst/>
            </a:prstGeom>
            <a:grpFill/>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small" spc="-150" normalizeH="0" baseline="0" noProof="0">
                  <a:ln>
                    <a:noFill/>
                  </a:ln>
                  <a:solidFill>
                    <a:prstClr val="black">
                      <a:lumMod val="75000"/>
                      <a:lumOff val="25000"/>
                    </a:prstClr>
                  </a:solidFill>
                  <a:effectLst/>
                  <a:uLnTx/>
                  <a:uFillTx/>
                  <a:latin typeface="Arial Black"/>
                  <a:ea typeface="+mj-ea"/>
                  <a:cs typeface="+mj-cs"/>
                </a:rPr>
                <a:t>Legend</a:t>
              </a:r>
            </a:p>
          </p:txBody>
        </p:sp>
      </p:grpSp>
      <p:graphicFrame>
        <p:nvGraphicFramePr>
          <p:cNvPr id="9" name="Diagram 8" descr="report 1.21 drill to report 8.1">
            <a:extLst>
              <a:ext uri="{FF2B5EF4-FFF2-40B4-BE49-F238E27FC236}">
                <a16:creationId xmlns:a16="http://schemas.microsoft.com/office/drawing/2014/main" id="{5525FB7B-E10A-8039-9817-E97A81D76F81}"/>
              </a:ext>
            </a:extLst>
          </p:cNvPr>
          <p:cNvGraphicFramePr/>
          <p:nvPr>
            <p:extLst>
              <p:ext uri="{D42A27DB-BD31-4B8C-83A1-F6EECF244321}">
                <p14:modId xmlns:p14="http://schemas.microsoft.com/office/powerpoint/2010/main" val="1325252491"/>
              </p:ext>
            </p:extLst>
          </p:nvPr>
        </p:nvGraphicFramePr>
        <p:xfrm>
          <a:off x="2016309" y="327261"/>
          <a:ext cx="4862559" cy="88502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0" name="Diagram 9" descr="report 1.22 drill to report 1.23">
            <a:extLst>
              <a:ext uri="{FF2B5EF4-FFF2-40B4-BE49-F238E27FC236}">
                <a16:creationId xmlns:a16="http://schemas.microsoft.com/office/drawing/2014/main" id="{829699ED-A162-CD98-6D93-71AF22597C87}"/>
              </a:ext>
            </a:extLst>
          </p:cNvPr>
          <p:cNvGraphicFramePr/>
          <p:nvPr>
            <p:extLst>
              <p:ext uri="{D42A27DB-BD31-4B8C-83A1-F6EECF244321}">
                <p14:modId xmlns:p14="http://schemas.microsoft.com/office/powerpoint/2010/main" val="3939380405"/>
              </p:ext>
            </p:extLst>
          </p:nvPr>
        </p:nvGraphicFramePr>
        <p:xfrm>
          <a:off x="1985486" y="5403204"/>
          <a:ext cx="4862559" cy="88502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1" name="Diagram 10" descr="report 2.16 drill to report 2.17">
            <a:extLst>
              <a:ext uri="{FF2B5EF4-FFF2-40B4-BE49-F238E27FC236}">
                <a16:creationId xmlns:a16="http://schemas.microsoft.com/office/drawing/2014/main" id="{70DCF4EF-500D-B741-9C2A-0114E373DC0F}"/>
              </a:ext>
            </a:extLst>
          </p:cNvPr>
          <p:cNvGraphicFramePr/>
          <p:nvPr>
            <p:extLst>
              <p:ext uri="{D42A27DB-BD31-4B8C-83A1-F6EECF244321}">
                <p14:modId xmlns:p14="http://schemas.microsoft.com/office/powerpoint/2010/main" val="2031802548"/>
              </p:ext>
            </p:extLst>
          </p:nvPr>
        </p:nvGraphicFramePr>
        <p:xfrm>
          <a:off x="1985487" y="1289978"/>
          <a:ext cx="4862559" cy="885020"/>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12" name="Diagram 11" descr="report 5.4 drill to report 5.5">
            <a:extLst>
              <a:ext uri="{FF2B5EF4-FFF2-40B4-BE49-F238E27FC236}">
                <a16:creationId xmlns:a16="http://schemas.microsoft.com/office/drawing/2014/main" id="{3F006A73-7D5B-EC65-221A-CF7A2C35E729}"/>
              </a:ext>
            </a:extLst>
          </p:cNvPr>
          <p:cNvGraphicFramePr/>
          <p:nvPr>
            <p:extLst>
              <p:ext uri="{D42A27DB-BD31-4B8C-83A1-F6EECF244321}">
                <p14:modId xmlns:p14="http://schemas.microsoft.com/office/powerpoint/2010/main" val="3717099042"/>
              </p:ext>
            </p:extLst>
          </p:nvPr>
        </p:nvGraphicFramePr>
        <p:xfrm>
          <a:off x="1985486" y="3335020"/>
          <a:ext cx="4862559" cy="885020"/>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cxnSp>
        <p:nvCxnSpPr>
          <p:cNvPr id="13" name="Straight Connector 12">
            <a:extLst>
              <a:ext uri="{FF2B5EF4-FFF2-40B4-BE49-F238E27FC236}">
                <a16:creationId xmlns:a16="http://schemas.microsoft.com/office/drawing/2014/main" id="{3831E244-3918-265B-0DB4-F7567003689F}"/>
              </a:ext>
              <a:ext uri="{C183D7F6-B498-43B3-948B-1728B52AA6E4}">
                <adec:decorative xmlns:adec="http://schemas.microsoft.com/office/drawing/2017/decorative" val="1"/>
              </a:ext>
            </a:extLst>
          </p:cNvPr>
          <p:cNvCxnSpPr/>
          <p:nvPr/>
        </p:nvCxnSpPr>
        <p:spPr>
          <a:xfrm>
            <a:off x="7000116" y="441893"/>
            <a:ext cx="0" cy="5743626"/>
          </a:xfrm>
          <a:prstGeom prst="line">
            <a:avLst/>
          </a:prstGeom>
          <a:noFill/>
          <a:ln w="19050" cap="flat" cmpd="sng" algn="ctr">
            <a:solidFill>
              <a:srgbClr val="151569"/>
            </a:solidFill>
            <a:prstDash val="solid"/>
            <a:miter lim="800000"/>
          </a:ln>
          <a:effectLst/>
        </p:spPr>
      </p:cxnSp>
      <p:graphicFrame>
        <p:nvGraphicFramePr>
          <p:cNvPr id="14" name="Diagram 13" descr="report 14.1 drill to report 14.2">
            <a:extLst>
              <a:ext uri="{FF2B5EF4-FFF2-40B4-BE49-F238E27FC236}">
                <a16:creationId xmlns:a16="http://schemas.microsoft.com/office/drawing/2014/main" id="{A906D285-4883-8668-04C3-BA3F9E211F15}"/>
              </a:ext>
            </a:extLst>
          </p:cNvPr>
          <p:cNvGraphicFramePr/>
          <p:nvPr>
            <p:extLst>
              <p:ext uri="{D42A27DB-BD31-4B8C-83A1-F6EECF244321}">
                <p14:modId xmlns:p14="http://schemas.microsoft.com/office/powerpoint/2010/main" val="3181181578"/>
              </p:ext>
            </p:extLst>
          </p:nvPr>
        </p:nvGraphicFramePr>
        <p:xfrm>
          <a:off x="1956161" y="4345134"/>
          <a:ext cx="4862559" cy="885020"/>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graphicFrame>
        <p:nvGraphicFramePr>
          <p:cNvPr id="15" name="Diagram 14" descr="report 7.10 drill to report 7.12">
            <a:extLst>
              <a:ext uri="{FF2B5EF4-FFF2-40B4-BE49-F238E27FC236}">
                <a16:creationId xmlns:a16="http://schemas.microsoft.com/office/drawing/2014/main" id="{ECC7CD7B-6F13-AF01-960A-C3AFD2F635D8}"/>
              </a:ext>
            </a:extLst>
          </p:cNvPr>
          <p:cNvGraphicFramePr/>
          <p:nvPr>
            <p:extLst>
              <p:ext uri="{D42A27DB-BD31-4B8C-83A1-F6EECF244321}">
                <p14:modId xmlns:p14="http://schemas.microsoft.com/office/powerpoint/2010/main" val="3111576166"/>
              </p:ext>
            </p:extLst>
          </p:nvPr>
        </p:nvGraphicFramePr>
        <p:xfrm>
          <a:off x="7102741" y="453037"/>
          <a:ext cx="4708112" cy="885020"/>
        </p:xfrm>
        <a:graphic>
          <a:graphicData uri="http://schemas.openxmlformats.org/drawingml/2006/diagram">
            <dgm:relIds xmlns:dgm="http://schemas.openxmlformats.org/drawingml/2006/diagram" xmlns:r="http://schemas.openxmlformats.org/officeDocument/2006/relationships" r:dm="rId38" r:lo="rId39" r:qs="rId40" r:cs="rId41"/>
          </a:graphicData>
        </a:graphic>
      </p:graphicFrame>
      <p:graphicFrame>
        <p:nvGraphicFramePr>
          <p:cNvPr id="16" name="Diagram 15" descr="report 7.11">
            <a:extLst>
              <a:ext uri="{FF2B5EF4-FFF2-40B4-BE49-F238E27FC236}">
                <a16:creationId xmlns:a16="http://schemas.microsoft.com/office/drawing/2014/main" id="{3218A6B2-3EF7-C577-C756-C464E80F925D}"/>
              </a:ext>
            </a:extLst>
          </p:cNvPr>
          <p:cNvGraphicFramePr/>
          <p:nvPr/>
        </p:nvGraphicFramePr>
        <p:xfrm>
          <a:off x="7102741" y="1415573"/>
          <a:ext cx="2079461" cy="885019"/>
        </p:xfrm>
        <a:graphic>
          <a:graphicData uri="http://schemas.openxmlformats.org/drawingml/2006/diagram">
            <dgm:relIds xmlns:dgm="http://schemas.openxmlformats.org/drawingml/2006/diagram" xmlns:r="http://schemas.openxmlformats.org/officeDocument/2006/relationships" r:dm="rId43" r:lo="rId44" r:qs="rId45" r:cs="rId46"/>
          </a:graphicData>
        </a:graphic>
      </p:graphicFrame>
      <p:graphicFrame>
        <p:nvGraphicFramePr>
          <p:cNvPr id="18" name="Diagram 17" descr="report 7.13 drill to report 7.14">
            <a:extLst>
              <a:ext uri="{FF2B5EF4-FFF2-40B4-BE49-F238E27FC236}">
                <a16:creationId xmlns:a16="http://schemas.microsoft.com/office/drawing/2014/main" id="{6F76EF9F-7323-A79A-89A6-28BB7C6E25BD}"/>
              </a:ext>
            </a:extLst>
          </p:cNvPr>
          <p:cNvGraphicFramePr/>
          <p:nvPr/>
        </p:nvGraphicFramePr>
        <p:xfrm>
          <a:off x="7102743" y="2389585"/>
          <a:ext cx="4708110" cy="885020"/>
        </p:xfrm>
        <a:graphic>
          <a:graphicData uri="http://schemas.openxmlformats.org/drawingml/2006/diagram">
            <dgm:relIds xmlns:dgm="http://schemas.openxmlformats.org/drawingml/2006/diagram" xmlns:r="http://schemas.openxmlformats.org/officeDocument/2006/relationships" r:dm="rId48" r:lo="rId49" r:qs="rId50" r:cs="rId51"/>
          </a:graphicData>
        </a:graphic>
      </p:graphicFrame>
      <p:graphicFrame>
        <p:nvGraphicFramePr>
          <p:cNvPr id="19" name="Diagram 18" descr="report 7.16 drill to report 7.18">
            <a:extLst>
              <a:ext uri="{FF2B5EF4-FFF2-40B4-BE49-F238E27FC236}">
                <a16:creationId xmlns:a16="http://schemas.microsoft.com/office/drawing/2014/main" id="{26440E78-69D8-3E42-B2F0-046BDB1880B9}"/>
              </a:ext>
            </a:extLst>
          </p:cNvPr>
          <p:cNvGraphicFramePr/>
          <p:nvPr/>
        </p:nvGraphicFramePr>
        <p:xfrm>
          <a:off x="7121364" y="4376295"/>
          <a:ext cx="4708110" cy="885020"/>
        </p:xfrm>
        <a:graphic>
          <a:graphicData uri="http://schemas.openxmlformats.org/drawingml/2006/diagram">
            <dgm:relIds xmlns:dgm="http://schemas.openxmlformats.org/drawingml/2006/diagram" xmlns:r="http://schemas.openxmlformats.org/officeDocument/2006/relationships" r:dm="rId53" r:lo="rId54" r:qs="rId55" r:cs="rId56"/>
          </a:graphicData>
        </a:graphic>
      </p:graphicFrame>
      <p:graphicFrame>
        <p:nvGraphicFramePr>
          <p:cNvPr id="22" name="Diagram 21" descr="report 7.17">
            <a:extLst>
              <a:ext uri="{FF2B5EF4-FFF2-40B4-BE49-F238E27FC236}">
                <a16:creationId xmlns:a16="http://schemas.microsoft.com/office/drawing/2014/main" id="{89234EED-44D5-3DDB-0164-7F42D14E061F}"/>
              </a:ext>
            </a:extLst>
          </p:cNvPr>
          <p:cNvGraphicFramePr/>
          <p:nvPr/>
        </p:nvGraphicFramePr>
        <p:xfrm>
          <a:off x="7150691" y="5363447"/>
          <a:ext cx="2079461" cy="885019"/>
        </p:xfrm>
        <a:graphic>
          <a:graphicData uri="http://schemas.openxmlformats.org/drawingml/2006/diagram">
            <dgm:relIds xmlns:dgm="http://schemas.openxmlformats.org/drawingml/2006/diagram" xmlns:r="http://schemas.openxmlformats.org/officeDocument/2006/relationships" r:dm="rId58" r:lo="rId59" r:qs="rId60" r:cs="rId61"/>
          </a:graphicData>
        </a:graphic>
      </p:graphicFrame>
      <p:graphicFrame>
        <p:nvGraphicFramePr>
          <p:cNvPr id="2" name="Diagram 1" descr="report 14.1 drill to report 14.2">
            <a:extLst>
              <a:ext uri="{FF2B5EF4-FFF2-40B4-BE49-F238E27FC236}">
                <a16:creationId xmlns:a16="http://schemas.microsoft.com/office/drawing/2014/main" id="{B9B50F47-7010-FA5B-C1A2-8E007D175B9F}"/>
              </a:ext>
            </a:extLst>
          </p:cNvPr>
          <p:cNvGraphicFramePr/>
          <p:nvPr>
            <p:extLst>
              <p:ext uri="{D42A27DB-BD31-4B8C-83A1-F6EECF244321}">
                <p14:modId xmlns:p14="http://schemas.microsoft.com/office/powerpoint/2010/main" val="1852363847"/>
              </p:ext>
            </p:extLst>
          </p:nvPr>
        </p:nvGraphicFramePr>
        <p:xfrm>
          <a:off x="2016308" y="2279705"/>
          <a:ext cx="4862559" cy="885020"/>
        </p:xfrm>
        <a:graphic>
          <a:graphicData uri="http://schemas.openxmlformats.org/drawingml/2006/diagram">
            <dgm:relIds xmlns:dgm="http://schemas.openxmlformats.org/drawingml/2006/diagram" xmlns:r="http://schemas.openxmlformats.org/officeDocument/2006/relationships" r:dm="rId63" r:lo="rId64" r:qs="rId65" r:cs="rId66"/>
          </a:graphicData>
        </a:graphic>
      </p:graphicFrame>
      <p:sp>
        <p:nvSpPr>
          <p:cNvPr id="4" name="Slide Number Placeholder 3">
            <a:extLst>
              <a:ext uri="{FF2B5EF4-FFF2-40B4-BE49-F238E27FC236}">
                <a16:creationId xmlns:a16="http://schemas.microsoft.com/office/drawing/2014/main" id="{DA21CC90-5539-FAF6-EE74-1D24915B7E30}"/>
              </a:ext>
            </a:extLst>
          </p:cNvPr>
          <p:cNvSpPr>
            <a:spLocks noGrp="1"/>
          </p:cNvSpPr>
          <p:nvPr>
            <p:ph type="sldNum" sz="quarter" idx="11"/>
          </p:nvPr>
        </p:nvSpPr>
        <p:spPr/>
        <p:txBody>
          <a:bodyPr/>
          <a:lstStyle/>
          <a:p>
            <a:fld id="{4B73C415-D670-4716-A5EC-CC4D52CA2BAC}" type="slidenum">
              <a:rPr lang="en-US" noProof="0" smtClean="0"/>
              <a:pPr/>
              <a:t>80</a:t>
            </a:fld>
            <a:endParaRPr lang="en-US" noProof="0"/>
          </a:p>
        </p:txBody>
      </p:sp>
    </p:spTree>
    <p:extLst>
      <p:ext uri="{BB962C8B-B14F-4D97-AF65-F5344CB8AC3E}">
        <p14:creationId xmlns:p14="http://schemas.microsoft.com/office/powerpoint/2010/main" val="14983024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8F51ECE-DA40-4033-9E15-96084656AC33}"/>
              </a:ext>
            </a:extLst>
          </p:cNvPr>
          <p:cNvSpPr txBox="1">
            <a:spLocks noGrp="1"/>
          </p:cNvSpPr>
          <p:nvPr>
            <p:ph type="title"/>
          </p:nvPr>
        </p:nvSpPr>
        <p:spPr>
          <a:xfrm>
            <a:off x="502454" y="271221"/>
            <a:ext cx="3885579" cy="16229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kern="1200">
                <a:solidFill>
                  <a:srgbClr val="161569"/>
                </a:solidFill>
                <a:latin typeface="+mj-lt"/>
                <a:ea typeface="+mj-ea"/>
                <a:cs typeface="+mj-cs"/>
              </a:defRPr>
            </a:lvl1pPr>
          </a:lstStyle>
          <a:p>
            <a:pPr marL="0" marR="0" lvl="0" indent="0" fontAlgn="auto">
              <a:spcAft>
                <a:spcPts val="0"/>
              </a:spcAft>
              <a:buClrTx/>
              <a:buSzTx/>
              <a:tabLst/>
              <a:defRPr/>
            </a:pPr>
            <a:r>
              <a:rPr lang="en-US" sz="3200">
                <a:solidFill>
                  <a:schemeClr val="tx1">
                    <a:lumMod val="75000"/>
                    <a:lumOff val="25000"/>
                  </a:schemeClr>
                </a:solidFill>
              </a:rPr>
              <a:t>More </a:t>
            </a:r>
            <a:br>
              <a:rPr lang="en-US" sz="3200">
                <a:solidFill>
                  <a:schemeClr val="tx1">
                    <a:lumMod val="75000"/>
                    <a:lumOff val="25000"/>
                  </a:schemeClr>
                </a:solidFill>
              </a:rPr>
            </a:br>
            <a:r>
              <a:rPr lang="en-US" sz="3200">
                <a:solidFill>
                  <a:schemeClr val="tx1">
                    <a:lumMod val="75000"/>
                    <a:lumOff val="25000"/>
                  </a:schemeClr>
                </a:solidFill>
              </a:rPr>
              <a:t>EOY 1 Reports</a:t>
            </a:r>
          </a:p>
        </p:txBody>
      </p:sp>
      <p:sp>
        <p:nvSpPr>
          <p:cNvPr id="4" name="Footer Placeholder 3">
            <a:extLst>
              <a:ext uri="{FF2B5EF4-FFF2-40B4-BE49-F238E27FC236}">
                <a16:creationId xmlns:a16="http://schemas.microsoft.com/office/drawing/2014/main" id="{84386877-EDF1-4953-AB42-4C2B12A6333D}"/>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cxnSp>
        <p:nvCxnSpPr>
          <p:cNvPr id="50" name="Straight Connector 49">
            <a:extLst>
              <a:ext uri="{FF2B5EF4-FFF2-40B4-BE49-F238E27FC236}">
                <a16:creationId xmlns:a16="http://schemas.microsoft.com/office/drawing/2014/main" id="{E1F83C9A-48AD-48E8-B8D4-4FEC5D0F7E37}"/>
              </a:ext>
              <a:ext uri="{C183D7F6-B498-43B3-948B-1728B52AA6E4}">
                <adec:decorative xmlns:adec="http://schemas.microsoft.com/office/drawing/2017/decorative" val="1"/>
              </a:ext>
            </a:extLst>
          </p:cNvPr>
          <p:cNvCxnSpPr/>
          <p:nvPr/>
        </p:nvCxnSpPr>
        <p:spPr>
          <a:xfrm>
            <a:off x="6887842" y="637056"/>
            <a:ext cx="0" cy="5743626"/>
          </a:xfrm>
          <a:prstGeom prst="line">
            <a:avLst/>
          </a:prstGeom>
          <a:noFill/>
          <a:ln w="19050" cap="flat" cmpd="sng" algn="ctr">
            <a:solidFill>
              <a:srgbClr val="151569"/>
            </a:solidFill>
            <a:prstDash val="solid"/>
            <a:miter lim="800000"/>
          </a:ln>
          <a:effectLst/>
        </p:spPr>
      </p:cxnSp>
      <p:grpSp>
        <p:nvGrpSpPr>
          <p:cNvPr id="23" name="Group 22">
            <a:extLst>
              <a:ext uri="{FF2B5EF4-FFF2-40B4-BE49-F238E27FC236}">
                <a16:creationId xmlns:a16="http://schemas.microsoft.com/office/drawing/2014/main" id="{13751C2D-9C7F-351C-EEC1-EE32621B828B}"/>
              </a:ext>
            </a:extLst>
          </p:cNvPr>
          <p:cNvGrpSpPr/>
          <p:nvPr/>
        </p:nvGrpSpPr>
        <p:grpSpPr>
          <a:xfrm>
            <a:off x="634972" y="2895430"/>
            <a:ext cx="1048995" cy="2329016"/>
            <a:chOff x="634972" y="3041334"/>
            <a:chExt cx="1048995" cy="2329016"/>
          </a:xfrm>
        </p:grpSpPr>
        <p:sp>
          <p:nvSpPr>
            <p:cNvPr id="8" name="Rectangle: Rounded Corners 7">
              <a:extLst>
                <a:ext uri="{FF2B5EF4-FFF2-40B4-BE49-F238E27FC236}">
                  <a16:creationId xmlns:a16="http://schemas.microsoft.com/office/drawing/2014/main" id="{423FD652-1BE9-4DCA-8D08-4544E45C9352}"/>
                </a:ext>
              </a:extLst>
            </p:cNvPr>
            <p:cNvSpPr/>
            <p:nvPr/>
          </p:nvSpPr>
          <p:spPr>
            <a:xfrm>
              <a:off x="634972" y="3041334"/>
              <a:ext cx="1048995" cy="2329016"/>
            </a:xfrm>
            <a:prstGeom prst="roundRect">
              <a:avLst>
                <a:gd name="adj" fmla="val 6016"/>
              </a:avLst>
            </a:prstGeom>
            <a:solidFill>
              <a:srgbClr val="FFFFFF"/>
            </a:solidFill>
            <a:ln w="12700" cap="flat" cmpd="sng" algn="ctr">
              <a:noFill/>
              <a:prstDash val="solid"/>
              <a:miter lim="800000"/>
            </a:ln>
            <a:effectLst>
              <a:outerShdw blurRad="635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CFCFC"/>
                </a:solidFill>
                <a:effectLst/>
                <a:uLnTx/>
                <a:uFillTx/>
                <a:latin typeface="Arial" panose="020B0604020202020204"/>
                <a:ea typeface="+mn-ea"/>
                <a:cs typeface="+mn-cs"/>
              </a:endParaRPr>
            </a:p>
          </p:txBody>
        </p:sp>
        <p:graphicFrame>
          <p:nvGraphicFramePr>
            <p:cNvPr id="9" name="Diagram 8">
              <a:extLst>
                <a:ext uri="{FF2B5EF4-FFF2-40B4-BE49-F238E27FC236}">
                  <a16:creationId xmlns:a16="http://schemas.microsoft.com/office/drawing/2014/main" id="{8D3D39AB-C7F1-444D-AB2D-6F5CE6CFCDCE}"/>
                </a:ext>
              </a:extLst>
            </p:cNvPr>
            <p:cNvGraphicFramePr/>
            <p:nvPr/>
          </p:nvGraphicFramePr>
          <p:xfrm>
            <a:off x="816371" y="3478090"/>
            <a:ext cx="686200" cy="17270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AutoShape 2">
              <a:extLst>
                <a:ext uri="{FF2B5EF4-FFF2-40B4-BE49-F238E27FC236}">
                  <a16:creationId xmlns:a16="http://schemas.microsoft.com/office/drawing/2014/main" id="{F72E4187-06D2-4E81-8173-B42098999114}"/>
                </a:ext>
              </a:extLst>
            </p:cNvPr>
            <p:cNvSpPr txBox="1">
              <a:spLocks noChangeArrowheads="1"/>
            </p:cNvSpPr>
            <p:nvPr/>
          </p:nvSpPr>
          <p:spPr>
            <a:xfrm>
              <a:off x="889671" y="3041334"/>
              <a:ext cx="539597" cy="43675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small" spc="-150" normalizeH="0" baseline="0" noProof="0">
                  <a:ln>
                    <a:noFill/>
                  </a:ln>
                  <a:solidFill>
                    <a:prstClr val="black">
                      <a:lumMod val="75000"/>
                      <a:lumOff val="25000"/>
                    </a:prstClr>
                  </a:solidFill>
                  <a:effectLst/>
                  <a:uLnTx/>
                  <a:uFillTx/>
                  <a:latin typeface="Arial" panose="020B0604020202020204"/>
                  <a:ea typeface="+mj-ea"/>
                  <a:cs typeface="+mj-cs"/>
                </a:rPr>
                <a:t>Legend</a:t>
              </a:r>
            </a:p>
          </p:txBody>
        </p:sp>
      </p:grpSp>
      <p:sp>
        <p:nvSpPr>
          <p:cNvPr id="27" name="Rectangle 26">
            <a:extLst>
              <a:ext uri="{FF2B5EF4-FFF2-40B4-BE49-F238E27FC236}">
                <a16:creationId xmlns:a16="http://schemas.microsoft.com/office/drawing/2014/main" id="{9F8E9C9D-336C-4828-8B34-EE18C9713072}"/>
              </a:ext>
            </a:extLst>
          </p:cNvPr>
          <p:cNvSpPr/>
          <p:nvPr/>
        </p:nvSpPr>
        <p:spPr>
          <a:xfrm>
            <a:off x="2354555" y="4189994"/>
            <a:ext cx="4444838" cy="749442"/>
          </a:xfrm>
          <a:prstGeom prst="rect">
            <a:avLst/>
          </a:prstGeom>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grpSp>
        <p:nvGrpSpPr>
          <p:cNvPr id="44" name="Group 43">
            <a:extLst>
              <a:ext uri="{FF2B5EF4-FFF2-40B4-BE49-F238E27FC236}">
                <a16:creationId xmlns:a16="http://schemas.microsoft.com/office/drawing/2014/main" id="{78224AB5-C105-E6FA-7DB1-AA73260747BE}"/>
              </a:ext>
            </a:extLst>
          </p:cNvPr>
          <p:cNvGrpSpPr/>
          <p:nvPr/>
        </p:nvGrpSpPr>
        <p:grpSpPr>
          <a:xfrm>
            <a:off x="2320730" y="1530587"/>
            <a:ext cx="4544074" cy="2249017"/>
            <a:chOff x="2371825" y="1212724"/>
            <a:chExt cx="4544074" cy="2249017"/>
          </a:xfrm>
        </p:grpSpPr>
        <p:grpSp>
          <p:nvGrpSpPr>
            <p:cNvPr id="2" name="Group 1">
              <a:extLst>
                <a:ext uri="{FF2B5EF4-FFF2-40B4-BE49-F238E27FC236}">
                  <a16:creationId xmlns:a16="http://schemas.microsoft.com/office/drawing/2014/main" id="{19C27491-7CB3-53F3-4F02-0A4DB0992307}"/>
                </a:ext>
              </a:extLst>
            </p:cNvPr>
            <p:cNvGrpSpPr/>
            <p:nvPr/>
          </p:nvGrpSpPr>
          <p:grpSpPr>
            <a:xfrm>
              <a:off x="2371825" y="1212724"/>
              <a:ext cx="4452033" cy="1607991"/>
              <a:chOff x="7437926" y="1803468"/>
              <a:chExt cx="4452033" cy="1607991"/>
            </a:xfrm>
          </p:grpSpPr>
          <p:sp>
            <p:nvSpPr>
              <p:cNvPr id="11" name="Rectangle 10">
                <a:extLst>
                  <a:ext uri="{FF2B5EF4-FFF2-40B4-BE49-F238E27FC236}">
                    <a16:creationId xmlns:a16="http://schemas.microsoft.com/office/drawing/2014/main" id="{915FE861-419C-8D5C-57C2-35F763BF13A0}"/>
                  </a:ext>
                </a:extLst>
              </p:cNvPr>
              <p:cNvSpPr/>
              <p:nvPr/>
            </p:nvSpPr>
            <p:spPr>
              <a:xfrm>
                <a:off x="7437926" y="1803468"/>
                <a:ext cx="4449873" cy="1038553"/>
              </a:xfrm>
              <a:prstGeom prst="rect">
                <a:avLst/>
              </a:prstGeom>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16" name="Freeform: Shape 15">
                <a:extLst>
                  <a:ext uri="{FF2B5EF4-FFF2-40B4-BE49-F238E27FC236}">
                    <a16:creationId xmlns:a16="http://schemas.microsoft.com/office/drawing/2014/main" id="{C18F7E81-E08E-1BD2-F2D2-60B18A69EA64}"/>
                  </a:ext>
                </a:extLst>
              </p:cNvPr>
              <p:cNvSpPr/>
              <p:nvPr/>
            </p:nvSpPr>
            <p:spPr>
              <a:xfrm>
                <a:off x="7439768" y="1837644"/>
                <a:ext cx="1581595" cy="475200"/>
              </a:xfrm>
              <a:custGeom>
                <a:avLst/>
                <a:gdLst>
                  <a:gd name="connsiteX0" fmla="*/ 0 w 2345032"/>
                  <a:gd name="connsiteY0" fmla="*/ 47520 h 475200"/>
                  <a:gd name="connsiteX1" fmla="*/ 47520 w 2345032"/>
                  <a:gd name="connsiteY1" fmla="*/ 0 h 475200"/>
                  <a:gd name="connsiteX2" fmla="*/ 2297512 w 2345032"/>
                  <a:gd name="connsiteY2" fmla="*/ 0 h 475200"/>
                  <a:gd name="connsiteX3" fmla="*/ 2345032 w 2345032"/>
                  <a:gd name="connsiteY3" fmla="*/ 47520 h 475200"/>
                  <a:gd name="connsiteX4" fmla="*/ 2345032 w 2345032"/>
                  <a:gd name="connsiteY4" fmla="*/ 427680 h 475200"/>
                  <a:gd name="connsiteX5" fmla="*/ 2297512 w 2345032"/>
                  <a:gd name="connsiteY5" fmla="*/ 475200 h 475200"/>
                  <a:gd name="connsiteX6" fmla="*/ 47520 w 2345032"/>
                  <a:gd name="connsiteY6" fmla="*/ 475200 h 475200"/>
                  <a:gd name="connsiteX7" fmla="*/ 0 w 2345032"/>
                  <a:gd name="connsiteY7" fmla="*/ 427680 h 475200"/>
                  <a:gd name="connsiteX8" fmla="*/ 0 w 2345032"/>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032" h="475200">
                    <a:moveTo>
                      <a:pt x="0" y="47520"/>
                    </a:moveTo>
                    <a:cubicBezTo>
                      <a:pt x="0" y="21275"/>
                      <a:pt x="21275" y="0"/>
                      <a:pt x="47520" y="0"/>
                    </a:cubicBezTo>
                    <a:lnTo>
                      <a:pt x="2297512" y="0"/>
                    </a:lnTo>
                    <a:cubicBezTo>
                      <a:pt x="2323757" y="0"/>
                      <a:pt x="2345032" y="21275"/>
                      <a:pt x="2345032" y="47520"/>
                    </a:cubicBezTo>
                    <a:lnTo>
                      <a:pt x="2345032" y="427680"/>
                    </a:lnTo>
                    <a:cubicBezTo>
                      <a:pt x="2345032" y="453925"/>
                      <a:pt x="2323757" y="475200"/>
                      <a:pt x="2297512" y="475200"/>
                    </a:cubicBezTo>
                    <a:lnTo>
                      <a:pt x="47520" y="475200"/>
                    </a:lnTo>
                    <a:cubicBezTo>
                      <a:pt x="21275" y="475200"/>
                      <a:pt x="0" y="453925"/>
                      <a:pt x="0" y="427680"/>
                    </a:cubicBezTo>
                    <a:lnTo>
                      <a:pt x="0" y="47520"/>
                    </a:lnTo>
                    <a:close/>
                  </a:path>
                </a:pathLst>
              </a:custGeom>
              <a:solidFill>
                <a:srgbClr val="3DC1BD"/>
              </a:solidFill>
              <a:ln w="19050" cap="flat" cmpd="sng" algn="ctr">
                <a:solidFill>
                  <a:srgbClr val="FFFFFF"/>
                </a:solidFill>
                <a:prstDash val="solid"/>
                <a:miter lim="800000"/>
              </a:ln>
              <a:effectLst>
                <a:outerShdw blurRad="63500" algn="ctr" rotWithShape="0">
                  <a:prstClr val="black">
                    <a:alpha val="40000"/>
                  </a:prstClr>
                </a:outerShdw>
              </a:effectLst>
            </p:spPr>
            <p:txBody>
              <a:bodyPr spcFirstLastPara="0" vert="horz" wrap="square" lIns="78232" tIns="78232" rIns="78232" bIns="200310" numCol="1" spcCol="1270" anchor="t"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000" b="1" i="0" u="none" strike="noStrike" kern="0" cap="none" spc="0" normalizeH="0" baseline="0" noProof="0">
                    <a:ln>
                      <a:noFill/>
                    </a:ln>
                    <a:solidFill>
                      <a:srgbClr val="FFFFFF"/>
                    </a:solidFill>
                    <a:effectLst/>
                    <a:uLnTx/>
                    <a:uFillTx/>
                    <a:latin typeface="Arial" panose="020B0604020202020204"/>
                    <a:ea typeface="+mn-ea"/>
                    <a:cs typeface="+mn-cs"/>
                  </a:rPr>
                  <a:t>Report 16.12</a:t>
                </a:r>
              </a:p>
            </p:txBody>
          </p:sp>
          <p:sp>
            <p:nvSpPr>
              <p:cNvPr id="17" name="Freeform: Shape 16">
                <a:extLst>
                  <a:ext uri="{FF2B5EF4-FFF2-40B4-BE49-F238E27FC236}">
                    <a16:creationId xmlns:a16="http://schemas.microsoft.com/office/drawing/2014/main" id="{098E516D-9F92-1046-AA55-CE97267C5B84}"/>
                  </a:ext>
                </a:extLst>
              </p:cNvPr>
              <p:cNvSpPr/>
              <p:nvPr/>
            </p:nvSpPr>
            <p:spPr>
              <a:xfrm>
                <a:off x="7763709" y="2145037"/>
                <a:ext cx="1741520" cy="662806"/>
              </a:xfrm>
              <a:custGeom>
                <a:avLst/>
                <a:gdLst>
                  <a:gd name="connsiteX0" fmla="*/ 0 w 2345032"/>
                  <a:gd name="connsiteY0" fmla="*/ 65340 h 653399"/>
                  <a:gd name="connsiteX1" fmla="*/ 65340 w 2345032"/>
                  <a:gd name="connsiteY1" fmla="*/ 0 h 653399"/>
                  <a:gd name="connsiteX2" fmla="*/ 2279692 w 2345032"/>
                  <a:gd name="connsiteY2" fmla="*/ 0 h 653399"/>
                  <a:gd name="connsiteX3" fmla="*/ 2345032 w 2345032"/>
                  <a:gd name="connsiteY3" fmla="*/ 65340 h 653399"/>
                  <a:gd name="connsiteX4" fmla="*/ 2345032 w 2345032"/>
                  <a:gd name="connsiteY4" fmla="*/ 588059 h 653399"/>
                  <a:gd name="connsiteX5" fmla="*/ 2279692 w 2345032"/>
                  <a:gd name="connsiteY5" fmla="*/ 653399 h 653399"/>
                  <a:gd name="connsiteX6" fmla="*/ 65340 w 2345032"/>
                  <a:gd name="connsiteY6" fmla="*/ 653399 h 653399"/>
                  <a:gd name="connsiteX7" fmla="*/ 0 w 2345032"/>
                  <a:gd name="connsiteY7" fmla="*/ 588059 h 653399"/>
                  <a:gd name="connsiteX8" fmla="*/ 0 w 2345032"/>
                  <a:gd name="connsiteY8" fmla="*/ 65340 h 653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032" h="653399">
                    <a:moveTo>
                      <a:pt x="0" y="65340"/>
                    </a:moveTo>
                    <a:cubicBezTo>
                      <a:pt x="0" y="29254"/>
                      <a:pt x="29254" y="0"/>
                      <a:pt x="65340" y="0"/>
                    </a:cubicBezTo>
                    <a:lnTo>
                      <a:pt x="2279692" y="0"/>
                    </a:lnTo>
                    <a:cubicBezTo>
                      <a:pt x="2315778" y="0"/>
                      <a:pt x="2345032" y="29254"/>
                      <a:pt x="2345032" y="65340"/>
                    </a:cubicBezTo>
                    <a:lnTo>
                      <a:pt x="2345032" y="588059"/>
                    </a:lnTo>
                    <a:cubicBezTo>
                      <a:pt x="2345032" y="624145"/>
                      <a:pt x="2315778" y="653399"/>
                      <a:pt x="2279692" y="653399"/>
                    </a:cubicBezTo>
                    <a:lnTo>
                      <a:pt x="65340" y="653399"/>
                    </a:lnTo>
                    <a:cubicBezTo>
                      <a:pt x="29254" y="653399"/>
                      <a:pt x="0" y="624145"/>
                      <a:pt x="0" y="588059"/>
                    </a:cubicBezTo>
                    <a:lnTo>
                      <a:pt x="0" y="65340"/>
                    </a:lnTo>
                    <a:close/>
                  </a:path>
                </a:pathLst>
              </a:custGeom>
              <a:solidFill>
                <a:srgbClr val="FFFFFF">
                  <a:alpha val="90000"/>
                  <a:hueOff val="0"/>
                  <a:satOff val="0"/>
                  <a:lumOff val="0"/>
                  <a:alphaOff val="0"/>
                </a:srgbClr>
              </a:solidFill>
              <a:ln w="12700" cap="flat" cmpd="sng" algn="ctr">
                <a:solidFill>
                  <a:srgbClr val="3DC1BD"/>
                </a:solidFill>
                <a:prstDash val="solid"/>
                <a:miter lim="800000"/>
              </a:ln>
              <a:effectLst/>
            </p:spPr>
            <p:txBody>
              <a:bodyPr spcFirstLastPara="0" vert="horz" wrap="square" lIns="97369" tIns="97369" rIns="97369" bIns="97369" numCol="1" spcCol="1270" anchor="t" anchorCtr="0">
                <a:noAutofit/>
              </a:bodyPr>
              <a:lstStyle/>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000" b="0" i="0" u="none" strike="noStrike" kern="0" cap="none" spc="0" normalizeH="0" baseline="0" noProof="0">
                    <a:ln>
                      <a:noFill/>
                    </a:ln>
                    <a:solidFill>
                      <a:srgbClr val="151569">
                        <a:hueOff val="0"/>
                        <a:satOff val="0"/>
                        <a:lumOff val="0"/>
                        <a:alphaOff val="0"/>
                      </a:srgbClr>
                    </a:solidFill>
                    <a:effectLst/>
                    <a:uLnTx/>
                    <a:uFillTx/>
                    <a:latin typeface="Arial" panose="020B0604020202020204"/>
                    <a:ea typeface="+mn-ea"/>
                    <a:cs typeface="Arial"/>
                  </a:rPr>
                  <a:t> Students with Disabilities - Education Plan By Primary Disability Count (</a:t>
                </a:r>
                <a:r>
                  <a:rPr lang="en-US" sz="1000" kern="0">
                    <a:solidFill>
                      <a:srgbClr val="151569">
                        <a:hueOff val="0"/>
                        <a:satOff val="0"/>
                        <a:lumOff val="0"/>
                        <a:alphaOff val="0"/>
                      </a:srgbClr>
                    </a:solidFill>
                    <a:latin typeface="Arial" panose="020B0604020202020204"/>
                    <a:cs typeface="Arial"/>
                  </a:rPr>
                  <a:t>EOY </a:t>
                </a:r>
                <a:r>
                  <a:rPr kumimoji="0" lang="en-US" sz="1000" b="0" i="0" u="none" strike="noStrike" kern="0" cap="none" spc="0" normalizeH="0" baseline="0" noProof="0">
                    <a:ln>
                      <a:noFill/>
                    </a:ln>
                    <a:solidFill>
                      <a:srgbClr val="151569">
                        <a:hueOff val="0"/>
                        <a:satOff val="0"/>
                        <a:lumOff val="0"/>
                        <a:alphaOff val="0"/>
                      </a:srgbClr>
                    </a:solidFill>
                    <a:effectLst/>
                    <a:uLnTx/>
                    <a:uFillTx/>
                    <a:latin typeface="Arial" panose="020B0604020202020204"/>
                    <a:ea typeface="+mn-ea"/>
                    <a:cs typeface="Arial"/>
                  </a:rPr>
                  <a:t>1)</a:t>
                </a:r>
              </a:p>
            </p:txBody>
          </p:sp>
          <p:sp>
            <p:nvSpPr>
              <p:cNvPr id="18" name="Freeform: Shape 17">
                <a:extLst>
                  <a:ext uri="{FF2B5EF4-FFF2-40B4-BE49-F238E27FC236}">
                    <a16:creationId xmlns:a16="http://schemas.microsoft.com/office/drawing/2014/main" id="{9B3028D2-306C-A29F-2442-9AABD4A7BF86}"/>
                  </a:ext>
                </a:extLst>
              </p:cNvPr>
              <p:cNvSpPr/>
              <p:nvPr/>
            </p:nvSpPr>
            <p:spPr>
              <a:xfrm>
                <a:off x="9394828" y="2776223"/>
                <a:ext cx="508299" cy="467070"/>
              </a:xfrm>
              <a:custGeom>
                <a:avLst/>
                <a:gdLst>
                  <a:gd name="connsiteX0" fmla="*/ 0 w 753656"/>
                  <a:gd name="connsiteY0" fmla="*/ 93414 h 467070"/>
                  <a:gd name="connsiteX1" fmla="*/ 520121 w 753656"/>
                  <a:gd name="connsiteY1" fmla="*/ 93414 h 467070"/>
                  <a:gd name="connsiteX2" fmla="*/ 520121 w 753656"/>
                  <a:gd name="connsiteY2" fmla="*/ 0 h 467070"/>
                  <a:gd name="connsiteX3" fmla="*/ 753656 w 753656"/>
                  <a:gd name="connsiteY3" fmla="*/ 233535 h 467070"/>
                  <a:gd name="connsiteX4" fmla="*/ 520121 w 753656"/>
                  <a:gd name="connsiteY4" fmla="*/ 467070 h 467070"/>
                  <a:gd name="connsiteX5" fmla="*/ 520121 w 753656"/>
                  <a:gd name="connsiteY5" fmla="*/ 373656 h 467070"/>
                  <a:gd name="connsiteX6" fmla="*/ 0 w 753656"/>
                  <a:gd name="connsiteY6" fmla="*/ 373656 h 467070"/>
                  <a:gd name="connsiteX7" fmla="*/ 0 w 753656"/>
                  <a:gd name="connsiteY7" fmla="*/ 93414 h 46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3656" h="467070">
                    <a:moveTo>
                      <a:pt x="0" y="93414"/>
                    </a:moveTo>
                    <a:lnTo>
                      <a:pt x="520121" y="93414"/>
                    </a:lnTo>
                    <a:lnTo>
                      <a:pt x="520121" y="0"/>
                    </a:lnTo>
                    <a:lnTo>
                      <a:pt x="753656" y="233535"/>
                    </a:lnTo>
                    <a:lnTo>
                      <a:pt x="520121" y="467070"/>
                    </a:lnTo>
                    <a:lnTo>
                      <a:pt x="520121" y="373656"/>
                    </a:lnTo>
                    <a:lnTo>
                      <a:pt x="0" y="373656"/>
                    </a:lnTo>
                    <a:lnTo>
                      <a:pt x="0" y="93414"/>
                    </a:lnTo>
                    <a:close/>
                  </a:path>
                </a:pathLst>
              </a:custGeom>
              <a:solidFill>
                <a:srgbClr val="FF715B">
                  <a:tint val="60000"/>
                  <a:hueOff val="0"/>
                  <a:satOff val="0"/>
                  <a:lumOff val="0"/>
                  <a:alphaOff val="0"/>
                </a:srgbClr>
              </a:solidFill>
              <a:ln>
                <a:noFill/>
              </a:ln>
              <a:effectLst/>
            </p:spPr>
            <p:txBody>
              <a:bodyPr spcFirstLastPara="0" vert="horz" wrap="square" lIns="0" tIns="93414" rIns="140121" bIns="93414"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0" name="Freeform: Shape 29">
                <a:extLst>
                  <a:ext uri="{FF2B5EF4-FFF2-40B4-BE49-F238E27FC236}">
                    <a16:creationId xmlns:a16="http://schemas.microsoft.com/office/drawing/2014/main" id="{F601FCCE-C6D9-2FAD-756E-623A6D0CF46B}"/>
                  </a:ext>
                </a:extLst>
              </p:cNvPr>
              <p:cNvSpPr/>
              <p:nvPr/>
            </p:nvSpPr>
            <p:spPr>
              <a:xfrm>
                <a:off x="9982580" y="2407083"/>
                <a:ext cx="1581595" cy="475200"/>
              </a:xfrm>
              <a:custGeom>
                <a:avLst/>
                <a:gdLst>
                  <a:gd name="connsiteX0" fmla="*/ 0 w 2345032"/>
                  <a:gd name="connsiteY0" fmla="*/ 47520 h 475200"/>
                  <a:gd name="connsiteX1" fmla="*/ 47520 w 2345032"/>
                  <a:gd name="connsiteY1" fmla="*/ 0 h 475200"/>
                  <a:gd name="connsiteX2" fmla="*/ 2297512 w 2345032"/>
                  <a:gd name="connsiteY2" fmla="*/ 0 h 475200"/>
                  <a:gd name="connsiteX3" fmla="*/ 2345032 w 2345032"/>
                  <a:gd name="connsiteY3" fmla="*/ 47520 h 475200"/>
                  <a:gd name="connsiteX4" fmla="*/ 2345032 w 2345032"/>
                  <a:gd name="connsiteY4" fmla="*/ 427680 h 475200"/>
                  <a:gd name="connsiteX5" fmla="*/ 2297512 w 2345032"/>
                  <a:gd name="connsiteY5" fmla="*/ 475200 h 475200"/>
                  <a:gd name="connsiteX6" fmla="*/ 47520 w 2345032"/>
                  <a:gd name="connsiteY6" fmla="*/ 475200 h 475200"/>
                  <a:gd name="connsiteX7" fmla="*/ 0 w 2345032"/>
                  <a:gd name="connsiteY7" fmla="*/ 427680 h 475200"/>
                  <a:gd name="connsiteX8" fmla="*/ 0 w 2345032"/>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032" h="475200">
                    <a:moveTo>
                      <a:pt x="0" y="47520"/>
                    </a:moveTo>
                    <a:cubicBezTo>
                      <a:pt x="0" y="21275"/>
                      <a:pt x="21275" y="0"/>
                      <a:pt x="47520" y="0"/>
                    </a:cubicBezTo>
                    <a:lnTo>
                      <a:pt x="2297512" y="0"/>
                    </a:lnTo>
                    <a:cubicBezTo>
                      <a:pt x="2323757" y="0"/>
                      <a:pt x="2345032" y="21275"/>
                      <a:pt x="2345032" y="47520"/>
                    </a:cubicBezTo>
                    <a:lnTo>
                      <a:pt x="2345032" y="427680"/>
                    </a:lnTo>
                    <a:cubicBezTo>
                      <a:pt x="2345032" y="453925"/>
                      <a:pt x="2323757" y="475200"/>
                      <a:pt x="2297512" y="475200"/>
                    </a:cubicBezTo>
                    <a:lnTo>
                      <a:pt x="47520" y="475200"/>
                    </a:lnTo>
                    <a:cubicBezTo>
                      <a:pt x="21275" y="475200"/>
                      <a:pt x="0" y="453925"/>
                      <a:pt x="0" y="427680"/>
                    </a:cubicBezTo>
                    <a:lnTo>
                      <a:pt x="0" y="47520"/>
                    </a:lnTo>
                    <a:close/>
                  </a:path>
                </a:pathLst>
              </a:custGeom>
              <a:solidFill>
                <a:srgbClr val="FF715B">
                  <a:hueOff val="0"/>
                  <a:satOff val="0"/>
                  <a:lumOff val="0"/>
                  <a:alphaOff val="0"/>
                </a:srgbClr>
              </a:solidFill>
              <a:ln w="19050" cap="flat" cmpd="sng" algn="ctr">
                <a:solidFill>
                  <a:srgbClr val="FFFFFF">
                    <a:hueOff val="0"/>
                    <a:satOff val="0"/>
                    <a:lumOff val="0"/>
                    <a:alphaOff val="0"/>
                  </a:srgbClr>
                </a:solidFill>
                <a:prstDash val="solid"/>
                <a:miter lim="800000"/>
              </a:ln>
              <a:effectLst>
                <a:outerShdw blurRad="63500" algn="ctr" rotWithShape="0">
                  <a:prstClr val="black">
                    <a:alpha val="40000"/>
                  </a:prstClr>
                </a:outerShdw>
              </a:effectLst>
            </p:spPr>
            <p:txBody>
              <a:bodyPr spcFirstLastPara="0" vert="horz" wrap="square" lIns="78232" tIns="78232" rIns="78232" bIns="200310" numCol="1" spcCol="1270" anchor="t"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t>Report 16.14</a:t>
                </a:r>
              </a:p>
            </p:txBody>
          </p:sp>
          <p:sp>
            <p:nvSpPr>
              <p:cNvPr id="31" name="Freeform: Shape 30">
                <a:extLst>
                  <a:ext uri="{FF2B5EF4-FFF2-40B4-BE49-F238E27FC236}">
                    <a16:creationId xmlns:a16="http://schemas.microsoft.com/office/drawing/2014/main" id="{5AECAB8A-717A-08BE-4813-A990EC38F4C1}"/>
                  </a:ext>
                </a:extLst>
              </p:cNvPr>
              <p:cNvSpPr/>
              <p:nvPr/>
            </p:nvSpPr>
            <p:spPr>
              <a:xfrm>
                <a:off x="10308364" y="2758060"/>
                <a:ext cx="1581595" cy="653399"/>
              </a:xfrm>
              <a:custGeom>
                <a:avLst/>
                <a:gdLst>
                  <a:gd name="connsiteX0" fmla="*/ 0 w 2345032"/>
                  <a:gd name="connsiteY0" fmla="*/ 65340 h 653399"/>
                  <a:gd name="connsiteX1" fmla="*/ 65340 w 2345032"/>
                  <a:gd name="connsiteY1" fmla="*/ 0 h 653399"/>
                  <a:gd name="connsiteX2" fmla="*/ 2279692 w 2345032"/>
                  <a:gd name="connsiteY2" fmla="*/ 0 h 653399"/>
                  <a:gd name="connsiteX3" fmla="*/ 2345032 w 2345032"/>
                  <a:gd name="connsiteY3" fmla="*/ 65340 h 653399"/>
                  <a:gd name="connsiteX4" fmla="*/ 2345032 w 2345032"/>
                  <a:gd name="connsiteY4" fmla="*/ 588059 h 653399"/>
                  <a:gd name="connsiteX5" fmla="*/ 2279692 w 2345032"/>
                  <a:gd name="connsiteY5" fmla="*/ 653399 h 653399"/>
                  <a:gd name="connsiteX6" fmla="*/ 65340 w 2345032"/>
                  <a:gd name="connsiteY6" fmla="*/ 653399 h 653399"/>
                  <a:gd name="connsiteX7" fmla="*/ 0 w 2345032"/>
                  <a:gd name="connsiteY7" fmla="*/ 588059 h 653399"/>
                  <a:gd name="connsiteX8" fmla="*/ 0 w 2345032"/>
                  <a:gd name="connsiteY8" fmla="*/ 65340 h 653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032" h="653399">
                    <a:moveTo>
                      <a:pt x="0" y="65340"/>
                    </a:moveTo>
                    <a:cubicBezTo>
                      <a:pt x="0" y="29254"/>
                      <a:pt x="29254" y="0"/>
                      <a:pt x="65340" y="0"/>
                    </a:cubicBezTo>
                    <a:lnTo>
                      <a:pt x="2279692" y="0"/>
                    </a:lnTo>
                    <a:cubicBezTo>
                      <a:pt x="2315778" y="0"/>
                      <a:pt x="2345032" y="29254"/>
                      <a:pt x="2345032" y="65340"/>
                    </a:cubicBezTo>
                    <a:lnTo>
                      <a:pt x="2345032" y="588059"/>
                    </a:lnTo>
                    <a:cubicBezTo>
                      <a:pt x="2345032" y="624145"/>
                      <a:pt x="2315778" y="653399"/>
                      <a:pt x="2279692" y="653399"/>
                    </a:cubicBezTo>
                    <a:lnTo>
                      <a:pt x="65340" y="653399"/>
                    </a:lnTo>
                    <a:cubicBezTo>
                      <a:pt x="29254" y="653399"/>
                      <a:pt x="0" y="624145"/>
                      <a:pt x="0" y="588059"/>
                    </a:cubicBezTo>
                    <a:lnTo>
                      <a:pt x="0" y="65340"/>
                    </a:lnTo>
                    <a:close/>
                  </a:path>
                </a:pathLst>
              </a:custGeom>
              <a:solidFill>
                <a:srgbClr val="FFFFFF">
                  <a:alpha val="90000"/>
                  <a:hueOff val="0"/>
                  <a:satOff val="0"/>
                  <a:lumOff val="0"/>
                  <a:alphaOff val="0"/>
                </a:srgbClr>
              </a:solidFill>
              <a:ln w="12700" cap="flat" cmpd="sng" algn="ctr">
                <a:solidFill>
                  <a:srgbClr val="FF715B">
                    <a:hueOff val="0"/>
                    <a:satOff val="0"/>
                    <a:lumOff val="0"/>
                    <a:alphaOff val="0"/>
                  </a:srgbClr>
                </a:solidFill>
                <a:prstDash val="solid"/>
                <a:miter lim="800000"/>
              </a:ln>
              <a:effectLst/>
            </p:spPr>
            <p:txBody>
              <a:bodyPr spcFirstLastPara="0" vert="horz" wrap="square" lIns="97369" tIns="97369" rIns="97369" bIns="97369" numCol="1" spcCol="1270" anchor="t" anchorCtr="0">
                <a:noAutofit/>
              </a:bodyPr>
              <a:lstStyle/>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000" b="0" i="0" u="none" strike="noStrike" kern="0" cap="none" spc="0" normalizeH="0" baseline="0" noProof="0">
                    <a:ln>
                      <a:noFill/>
                    </a:ln>
                    <a:solidFill>
                      <a:srgbClr val="151569">
                        <a:hueOff val="0"/>
                        <a:satOff val="0"/>
                        <a:lumOff val="0"/>
                        <a:alphaOff val="0"/>
                      </a:srgbClr>
                    </a:solidFill>
                    <a:effectLst/>
                    <a:uLnTx/>
                    <a:uFillTx/>
                    <a:latin typeface="Arial" panose="020B0604020202020204"/>
                    <a:ea typeface="+mn-ea"/>
                    <a:cs typeface="Arial" charset="0"/>
                  </a:rPr>
                  <a:t>Students with Disabilities) Plan Student List </a:t>
                </a:r>
                <a:endParaRPr kumimoji="0" lang="en-US" sz="1000" b="0" i="0" u="none" strike="noStrike" kern="0" cap="none" spc="0" normalizeH="0" baseline="0" noProof="0">
                  <a:ln>
                    <a:noFill/>
                  </a:ln>
                  <a:solidFill>
                    <a:srgbClr val="151569">
                      <a:hueOff val="0"/>
                      <a:satOff val="0"/>
                      <a:lumOff val="0"/>
                      <a:alphaOff val="0"/>
                    </a:srgbClr>
                  </a:solidFill>
                  <a:effectLst/>
                  <a:uLnTx/>
                  <a:uFillTx/>
                  <a:latin typeface="Arial" panose="020B0604020202020204"/>
                  <a:ea typeface="+mn-ea"/>
                  <a:cs typeface="+mn-cs"/>
                </a:endParaRPr>
              </a:p>
            </p:txBody>
          </p:sp>
        </p:grpSp>
        <p:grpSp>
          <p:nvGrpSpPr>
            <p:cNvPr id="32" name="Group 31">
              <a:extLst>
                <a:ext uri="{FF2B5EF4-FFF2-40B4-BE49-F238E27FC236}">
                  <a16:creationId xmlns:a16="http://schemas.microsoft.com/office/drawing/2014/main" id="{5D7D0F31-B945-8A0E-699F-12F09526933A}"/>
                </a:ext>
              </a:extLst>
            </p:cNvPr>
            <p:cNvGrpSpPr/>
            <p:nvPr/>
          </p:nvGrpSpPr>
          <p:grpSpPr>
            <a:xfrm>
              <a:off x="2388020" y="2423188"/>
              <a:ext cx="4527879" cy="1038553"/>
              <a:chOff x="7454121" y="3013932"/>
              <a:chExt cx="4527879" cy="1038553"/>
            </a:xfrm>
          </p:grpSpPr>
          <p:sp>
            <p:nvSpPr>
              <p:cNvPr id="33" name="Rectangle 32">
                <a:extLst>
                  <a:ext uri="{FF2B5EF4-FFF2-40B4-BE49-F238E27FC236}">
                    <a16:creationId xmlns:a16="http://schemas.microsoft.com/office/drawing/2014/main" id="{3CFB6D96-6344-C4F9-8679-40A109856ADE}"/>
                  </a:ext>
                </a:extLst>
              </p:cNvPr>
              <p:cNvSpPr/>
              <p:nvPr/>
            </p:nvSpPr>
            <p:spPr>
              <a:xfrm>
                <a:off x="7454121" y="3013932"/>
                <a:ext cx="4527879" cy="1038553"/>
              </a:xfrm>
              <a:prstGeom prst="rect">
                <a:avLst/>
              </a:prstGeom>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34" name="Freeform: Shape 33">
                <a:extLst>
                  <a:ext uri="{FF2B5EF4-FFF2-40B4-BE49-F238E27FC236}">
                    <a16:creationId xmlns:a16="http://schemas.microsoft.com/office/drawing/2014/main" id="{3AE5D8F6-449A-6EB9-BA58-34644CB279E8}"/>
                  </a:ext>
                </a:extLst>
              </p:cNvPr>
              <p:cNvSpPr/>
              <p:nvPr/>
            </p:nvSpPr>
            <p:spPr>
              <a:xfrm>
                <a:off x="7455995" y="3048108"/>
                <a:ext cx="1609320" cy="475200"/>
              </a:xfrm>
              <a:custGeom>
                <a:avLst/>
                <a:gdLst>
                  <a:gd name="connsiteX0" fmla="*/ 0 w 2345032"/>
                  <a:gd name="connsiteY0" fmla="*/ 47520 h 475200"/>
                  <a:gd name="connsiteX1" fmla="*/ 47520 w 2345032"/>
                  <a:gd name="connsiteY1" fmla="*/ 0 h 475200"/>
                  <a:gd name="connsiteX2" fmla="*/ 2297512 w 2345032"/>
                  <a:gd name="connsiteY2" fmla="*/ 0 h 475200"/>
                  <a:gd name="connsiteX3" fmla="*/ 2345032 w 2345032"/>
                  <a:gd name="connsiteY3" fmla="*/ 47520 h 475200"/>
                  <a:gd name="connsiteX4" fmla="*/ 2345032 w 2345032"/>
                  <a:gd name="connsiteY4" fmla="*/ 427680 h 475200"/>
                  <a:gd name="connsiteX5" fmla="*/ 2297512 w 2345032"/>
                  <a:gd name="connsiteY5" fmla="*/ 475200 h 475200"/>
                  <a:gd name="connsiteX6" fmla="*/ 47520 w 2345032"/>
                  <a:gd name="connsiteY6" fmla="*/ 475200 h 475200"/>
                  <a:gd name="connsiteX7" fmla="*/ 0 w 2345032"/>
                  <a:gd name="connsiteY7" fmla="*/ 427680 h 475200"/>
                  <a:gd name="connsiteX8" fmla="*/ 0 w 2345032"/>
                  <a:gd name="connsiteY8" fmla="*/ 47520 h 47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032" h="475200">
                    <a:moveTo>
                      <a:pt x="0" y="47520"/>
                    </a:moveTo>
                    <a:cubicBezTo>
                      <a:pt x="0" y="21275"/>
                      <a:pt x="21275" y="0"/>
                      <a:pt x="47520" y="0"/>
                    </a:cubicBezTo>
                    <a:lnTo>
                      <a:pt x="2297512" y="0"/>
                    </a:lnTo>
                    <a:cubicBezTo>
                      <a:pt x="2323757" y="0"/>
                      <a:pt x="2345032" y="21275"/>
                      <a:pt x="2345032" y="47520"/>
                    </a:cubicBezTo>
                    <a:lnTo>
                      <a:pt x="2345032" y="427680"/>
                    </a:lnTo>
                    <a:cubicBezTo>
                      <a:pt x="2345032" y="453925"/>
                      <a:pt x="2323757" y="475200"/>
                      <a:pt x="2297512" y="475200"/>
                    </a:cubicBezTo>
                    <a:lnTo>
                      <a:pt x="47520" y="475200"/>
                    </a:lnTo>
                    <a:cubicBezTo>
                      <a:pt x="21275" y="475200"/>
                      <a:pt x="0" y="453925"/>
                      <a:pt x="0" y="427680"/>
                    </a:cubicBezTo>
                    <a:lnTo>
                      <a:pt x="0" y="47520"/>
                    </a:lnTo>
                    <a:close/>
                  </a:path>
                </a:pathLst>
              </a:custGeom>
              <a:solidFill>
                <a:srgbClr val="3DC1BD"/>
              </a:solidFill>
              <a:ln w="19050" cap="flat" cmpd="sng" algn="ctr">
                <a:solidFill>
                  <a:srgbClr val="FFFFFF"/>
                </a:solidFill>
                <a:prstDash val="solid"/>
                <a:miter lim="800000"/>
              </a:ln>
              <a:effectLst>
                <a:outerShdw blurRad="63500" algn="ctr" rotWithShape="0">
                  <a:prstClr val="black">
                    <a:alpha val="40000"/>
                  </a:prstClr>
                </a:outerShdw>
              </a:effectLst>
            </p:spPr>
            <p:txBody>
              <a:bodyPr spcFirstLastPara="0" vert="horz" wrap="square" lIns="78232" tIns="78232" rIns="78232" bIns="200310" numCol="1" spcCol="1270" anchor="t"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000" b="1" i="0" u="none" strike="noStrike" kern="0" cap="none" spc="0" normalizeH="0" baseline="0" noProof="0">
                    <a:ln>
                      <a:noFill/>
                    </a:ln>
                    <a:solidFill>
                      <a:srgbClr val="FFFFFF"/>
                    </a:solidFill>
                    <a:effectLst/>
                    <a:uLnTx/>
                    <a:uFillTx/>
                    <a:latin typeface="Arial" panose="020B0604020202020204"/>
                    <a:ea typeface="+mn-ea"/>
                    <a:cs typeface="+mn-cs"/>
                  </a:rPr>
                  <a:t>Report 16.13</a:t>
                </a:r>
              </a:p>
            </p:txBody>
          </p:sp>
          <p:sp>
            <p:nvSpPr>
              <p:cNvPr id="35" name="Freeform: Shape 34">
                <a:extLst>
                  <a:ext uri="{FF2B5EF4-FFF2-40B4-BE49-F238E27FC236}">
                    <a16:creationId xmlns:a16="http://schemas.microsoft.com/office/drawing/2014/main" id="{D89A5279-948C-A14C-8AF9-5D5B5B6CBA16}"/>
                  </a:ext>
                </a:extLst>
              </p:cNvPr>
              <p:cNvSpPr/>
              <p:nvPr/>
            </p:nvSpPr>
            <p:spPr>
              <a:xfrm>
                <a:off x="7785615" y="3364908"/>
                <a:ext cx="1609320" cy="653399"/>
              </a:xfrm>
              <a:custGeom>
                <a:avLst/>
                <a:gdLst>
                  <a:gd name="connsiteX0" fmla="*/ 0 w 2345032"/>
                  <a:gd name="connsiteY0" fmla="*/ 65340 h 653399"/>
                  <a:gd name="connsiteX1" fmla="*/ 65340 w 2345032"/>
                  <a:gd name="connsiteY1" fmla="*/ 0 h 653399"/>
                  <a:gd name="connsiteX2" fmla="*/ 2279692 w 2345032"/>
                  <a:gd name="connsiteY2" fmla="*/ 0 h 653399"/>
                  <a:gd name="connsiteX3" fmla="*/ 2345032 w 2345032"/>
                  <a:gd name="connsiteY3" fmla="*/ 65340 h 653399"/>
                  <a:gd name="connsiteX4" fmla="*/ 2345032 w 2345032"/>
                  <a:gd name="connsiteY4" fmla="*/ 588059 h 653399"/>
                  <a:gd name="connsiteX5" fmla="*/ 2279692 w 2345032"/>
                  <a:gd name="connsiteY5" fmla="*/ 653399 h 653399"/>
                  <a:gd name="connsiteX6" fmla="*/ 65340 w 2345032"/>
                  <a:gd name="connsiteY6" fmla="*/ 653399 h 653399"/>
                  <a:gd name="connsiteX7" fmla="*/ 0 w 2345032"/>
                  <a:gd name="connsiteY7" fmla="*/ 588059 h 653399"/>
                  <a:gd name="connsiteX8" fmla="*/ 0 w 2345032"/>
                  <a:gd name="connsiteY8" fmla="*/ 65340 h 653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032" h="653399">
                    <a:moveTo>
                      <a:pt x="0" y="65340"/>
                    </a:moveTo>
                    <a:cubicBezTo>
                      <a:pt x="0" y="29254"/>
                      <a:pt x="29254" y="0"/>
                      <a:pt x="65340" y="0"/>
                    </a:cubicBezTo>
                    <a:lnTo>
                      <a:pt x="2279692" y="0"/>
                    </a:lnTo>
                    <a:cubicBezTo>
                      <a:pt x="2315778" y="0"/>
                      <a:pt x="2345032" y="29254"/>
                      <a:pt x="2345032" y="65340"/>
                    </a:cubicBezTo>
                    <a:lnTo>
                      <a:pt x="2345032" y="588059"/>
                    </a:lnTo>
                    <a:cubicBezTo>
                      <a:pt x="2345032" y="624145"/>
                      <a:pt x="2315778" y="653399"/>
                      <a:pt x="2279692" y="653399"/>
                    </a:cubicBezTo>
                    <a:lnTo>
                      <a:pt x="65340" y="653399"/>
                    </a:lnTo>
                    <a:cubicBezTo>
                      <a:pt x="29254" y="653399"/>
                      <a:pt x="0" y="624145"/>
                      <a:pt x="0" y="588059"/>
                    </a:cubicBezTo>
                    <a:lnTo>
                      <a:pt x="0" y="65340"/>
                    </a:lnTo>
                    <a:close/>
                  </a:path>
                </a:pathLst>
              </a:custGeom>
              <a:solidFill>
                <a:srgbClr val="FFFFFF">
                  <a:alpha val="90000"/>
                  <a:hueOff val="0"/>
                  <a:satOff val="0"/>
                  <a:lumOff val="0"/>
                  <a:alphaOff val="0"/>
                </a:srgbClr>
              </a:solidFill>
              <a:ln w="12700" cap="flat" cmpd="sng" algn="ctr">
                <a:solidFill>
                  <a:srgbClr val="3DC1BD"/>
                </a:solidFill>
                <a:prstDash val="solid"/>
                <a:miter lim="800000"/>
              </a:ln>
              <a:effectLst/>
            </p:spPr>
            <p:txBody>
              <a:bodyPr spcFirstLastPara="0" vert="horz" wrap="square" lIns="97369" tIns="97369" rIns="97369" bIns="97369" numCol="1" spcCol="1270" anchor="t" anchorCtr="0">
                <a:noAutofit/>
              </a:bodyPr>
              <a:lstStyle/>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000" b="0" i="0" u="none" strike="noStrike" kern="0" cap="none" spc="0" normalizeH="0" baseline="0" noProof="0">
                    <a:ln>
                      <a:noFill/>
                    </a:ln>
                    <a:solidFill>
                      <a:srgbClr val="151569">
                        <a:hueOff val="0"/>
                        <a:satOff val="0"/>
                        <a:lumOff val="0"/>
                        <a:alphaOff val="0"/>
                      </a:srgbClr>
                    </a:solidFill>
                    <a:effectLst/>
                    <a:uLnTx/>
                    <a:uFillTx/>
                    <a:latin typeface="Arial" panose="020B0604020202020204"/>
                    <a:ea typeface="+mn-ea"/>
                    <a:cs typeface="Arial"/>
                  </a:rPr>
                  <a:t>Students with Disabilities - Count by Federal Setting (</a:t>
                </a:r>
                <a:r>
                  <a:rPr lang="en-US" sz="1000" kern="0">
                    <a:solidFill>
                      <a:srgbClr val="151569">
                        <a:hueOff val="0"/>
                        <a:satOff val="0"/>
                        <a:lumOff val="0"/>
                        <a:alphaOff val="0"/>
                      </a:srgbClr>
                    </a:solidFill>
                    <a:latin typeface="Arial" panose="020B0604020202020204"/>
                    <a:cs typeface="Arial"/>
                  </a:rPr>
                  <a:t>EOY 1</a:t>
                </a:r>
                <a:r>
                  <a:rPr kumimoji="0" lang="en-US" sz="1000" b="0" i="0" u="none" strike="noStrike" kern="0" cap="none" spc="0" normalizeH="0" baseline="0" noProof="0">
                    <a:ln>
                      <a:noFill/>
                    </a:ln>
                    <a:solidFill>
                      <a:srgbClr val="151569">
                        <a:hueOff val="0"/>
                        <a:satOff val="0"/>
                        <a:lumOff val="0"/>
                        <a:alphaOff val="0"/>
                      </a:srgbClr>
                    </a:solidFill>
                    <a:effectLst/>
                    <a:uLnTx/>
                    <a:uFillTx/>
                    <a:latin typeface="Arial" panose="020B0604020202020204"/>
                    <a:ea typeface="+mn-ea"/>
                    <a:cs typeface="Arial"/>
                  </a:rPr>
                  <a:t>)</a:t>
                </a:r>
              </a:p>
            </p:txBody>
          </p:sp>
        </p:grpSp>
      </p:grpSp>
      <p:grpSp>
        <p:nvGrpSpPr>
          <p:cNvPr id="43" name="Group 42">
            <a:extLst>
              <a:ext uri="{FF2B5EF4-FFF2-40B4-BE49-F238E27FC236}">
                <a16:creationId xmlns:a16="http://schemas.microsoft.com/office/drawing/2014/main" id="{85C99A4E-5D0F-0992-870A-EFE272F7B56B}"/>
              </a:ext>
            </a:extLst>
          </p:cNvPr>
          <p:cNvGrpSpPr/>
          <p:nvPr/>
        </p:nvGrpSpPr>
        <p:grpSpPr>
          <a:xfrm>
            <a:off x="2310061" y="4401095"/>
            <a:ext cx="4443440" cy="1000102"/>
            <a:chOff x="2367116" y="3866754"/>
            <a:chExt cx="4443440" cy="1000102"/>
          </a:xfrm>
        </p:grpSpPr>
        <p:grpSp>
          <p:nvGrpSpPr>
            <p:cNvPr id="36" name="Group 35">
              <a:extLst>
                <a:ext uri="{FF2B5EF4-FFF2-40B4-BE49-F238E27FC236}">
                  <a16:creationId xmlns:a16="http://schemas.microsoft.com/office/drawing/2014/main" id="{A4DA3FC5-8B9C-E41F-AFAA-E48CB1162B2E}"/>
                </a:ext>
              </a:extLst>
            </p:cNvPr>
            <p:cNvGrpSpPr/>
            <p:nvPr/>
          </p:nvGrpSpPr>
          <p:grpSpPr>
            <a:xfrm>
              <a:off x="2367116" y="3866754"/>
              <a:ext cx="4443440" cy="1000102"/>
              <a:chOff x="7433217" y="4457498"/>
              <a:chExt cx="4443440" cy="1000102"/>
            </a:xfrm>
          </p:grpSpPr>
          <p:sp>
            <p:nvSpPr>
              <p:cNvPr id="37" name="Rectangle 36">
                <a:extLst>
                  <a:ext uri="{FF2B5EF4-FFF2-40B4-BE49-F238E27FC236}">
                    <a16:creationId xmlns:a16="http://schemas.microsoft.com/office/drawing/2014/main" id="{811B3447-3A68-6C6A-541A-60B7B94EAFE4}"/>
                  </a:ext>
                </a:extLst>
              </p:cNvPr>
              <p:cNvSpPr/>
              <p:nvPr/>
            </p:nvSpPr>
            <p:spPr>
              <a:xfrm>
                <a:off x="7433217" y="4457498"/>
                <a:ext cx="4443440" cy="912852"/>
              </a:xfrm>
              <a:prstGeom prst="rect">
                <a:avLst/>
              </a:prstGeom>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38" name="Freeform: Shape 37">
                <a:extLst>
                  <a:ext uri="{FF2B5EF4-FFF2-40B4-BE49-F238E27FC236}">
                    <a16:creationId xmlns:a16="http://schemas.microsoft.com/office/drawing/2014/main" id="{F563B59D-BDEF-C4AE-28DB-D05A3988D27D}"/>
                  </a:ext>
                </a:extLst>
              </p:cNvPr>
              <p:cNvSpPr/>
              <p:nvPr/>
            </p:nvSpPr>
            <p:spPr>
              <a:xfrm>
                <a:off x="7435056" y="4458268"/>
                <a:ext cx="1579308" cy="455654"/>
              </a:xfrm>
              <a:custGeom>
                <a:avLst/>
                <a:gdLst>
                  <a:gd name="connsiteX0" fmla="*/ 0 w 2345031"/>
                  <a:gd name="connsiteY0" fmla="*/ 51840 h 518399"/>
                  <a:gd name="connsiteX1" fmla="*/ 51840 w 2345031"/>
                  <a:gd name="connsiteY1" fmla="*/ 0 h 518399"/>
                  <a:gd name="connsiteX2" fmla="*/ 2293191 w 2345031"/>
                  <a:gd name="connsiteY2" fmla="*/ 0 h 518399"/>
                  <a:gd name="connsiteX3" fmla="*/ 2345031 w 2345031"/>
                  <a:gd name="connsiteY3" fmla="*/ 51840 h 518399"/>
                  <a:gd name="connsiteX4" fmla="*/ 2345031 w 2345031"/>
                  <a:gd name="connsiteY4" fmla="*/ 466559 h 518399"/>
                  <a:gd name="connsiteX5" fmla="*/ 2293191 w 2345031"/>
                  <a:gd name="connsiteY5" fmla="*/ 518399 h 518399"/>
                  <a:gd name="connsiteX6" fmla="*/ 51840 w 2345031"/>
                  <a:gd name="connsiteY6" fmla="*/ 518399 h 518399"/>
                  <a:gd name="connsiteX7" fmla="*/ 0 w 2345031"/>
                  <a:gd name="connsiteY7" fmla="*/ 466559 h 518399"/>
                  <a:gd name="connsiteX8" fmla="*/ 0 w 2345031"/>
                  <a:gd name="connsiteY8" fmla="*/ 51840 h 51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031" h="518399">
                    <a:moveTo>
                      <a:pt x="0" y="51840"/>
                    </a:moveTo>
                    <a:cubicBezTo>
                      <a:pt x="0" y="23210"/>
                      <a:pt x="23210" y="0"/>
                      <a:pt x="51840" y="0"/>
                    </a:cubicBezTo>
                    <a:lnTo>
                      <a:pt x="2293191" y="0"/>
                    </a:lnTo>
                    <a:cubicBezTo>
                      <a:pt x="2321821" y="0"/>
                      <a:pt x="2345031" y="23210"/>
                      <a:pt x="2345031" y="51840"/>
                    </a:cubicBezTo>
                    <a:lnTo>
                      <a:pt x="2345031" y="466559"/>
                    </a:lnTo>
                    <a:cubicBezTo>
                      <a:pt x="2345031" y="495189"/>
                      <a:pt x="2321821" y="518399"/>
                      <a:pt x="2293191" y="518399"/>
                    </a:cubicBezTo>
                    <a:lnTo>
                      <a:pt x="51840" y="518399"/>
                    </a:lnTo>
                    <a:cubicBezTo>
                      <a:pt x="23210" y="518399"/>
                      <a:pt x="0" y="495189"/>
                      <a:pt x="0" y="466559"/>
                    </a:cubicBezTo>
                    <a:lnTo>
                      <a:pt x="0" y="51840"/>
                    </a:lnTo>
                    <a:close/>
                  </a:path>
                </a:pathLst>
              </a:custGeom>
              <a:solidFill>
                <a:srgbClr val="3DC1BD"/>
              </a:solidFill>
              <a:ln w="19050" cap="flat" cmpd="sng" algn="ctr">
                <a:solidFill>
                  <a:srgbClr val="FFFFFF"/>
                </a:solidFill>
                <a:prstDash val="solid"/>
                <a:miter lim="800000"/>
              </a:ln>
              <a:effectLst>
                <a:outerShdw blurRad="63500" algn="ctr" rotWithShape="0">
                  <a:prstClr val="black">
                    <a:alpha val="40000"/>
                  </a:prstClr>
                </a:outerShdw>
              </a:effectLst>
            </p:spPr>
            <p:txBody>
              <a:bodyPr spcFirstLastPara="0" vert="horz" wrap="square" lIns="78232" tIns="78232" rIns="78232" bIns="214709" numCol="1" spcCol="1270" anchor="t"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000" b="1" i="0" u="none" strike="noStrike" kern="0" cap="none" spc="0" normalizeH="0" baseline="0" noProof="0">
                    <a:ln>
                      <a:noFill/>
                    </a:ln>
                    <a:solidFill>
                      <a:srgbClr val="FFFFFF"/>
                    </a:solidFill>
                    <a:effectLst/>
                    <a:uLnTx/>
                    <a:uFillTx/>
                    <a:latin typeface="Arial" panose="020B0604020202020204"/>
                    <a:ea typeface="+mn-ea"/>
                    <a:cs typeface="+mn-cs"/>
                  </a:rPr>
                  <a:t>Report 16.22</a:t>
                </a:r>
              </a:p>
            </p:txBody>
          </p:sp>
          <p:sp>
            <p:nvSpPr>
              <p:cNvPr id="39" name="Freeform: Shape 38">
                <a:extLst>
                  <a:ext uri="{FF2B5EF4-FFF2-40B4-BE49-F238E27FC236}">
                    <a16:creationId xmlns:a16="http://schemas.microsoft.com/office/drawing/2014/main" id="{2D701FEF-E1A0-2274-01CC-978AD8CDC631}"/>
                  </a:ext>
                </a:extLst>
              </p:cNvPr>
              <p:cNvSpPr/>
              <p:nvPr/>
            </p:nvSpPr>
            <p:spPr>
              <a:xfrm>
                <a:off x="7758529" y="4762038"/>
                <a:ext cx="1572669" cy="695562"/>
              </a:xfrm>
              <a:custGeom>
                <a:avLst/>
                <a:gdLst>
                  <a:gd name="connsiteX0" fmla="*/ 0 w 2345031"/>
                  <a:gd name="connsiteY0" fmla="*/ 69120 h 691200"/>
                  <a:gd name="connsiteX1" fmla="*/ 69120 w 2345031"/>
                  <a:gd name="connsiteY1" fmla="*/ 0 h 691200"/>
                  <a:gd name="connsiteX2" fmla="*/ 2275911 w 2345031"/>
                  <a:gd name="connsiteY2" fmla="*/ 0 h 691200"/>
                  <a:gd name="connsiteX3" fmla="*/ 2345031 w 2345031"/>
                  <a:gd name="connsiteY3" fmla="*/ 69120 h 691200"/>
                  <a:gd name="connsiteX4" fmla="*/ 2345031 w 2345031"/>
                  <a:gd name="connsiteY4" fmla="*/ 622080 h 691200"/>
                  <a:gd name="connsiteX5" fmla="*/ 2275911 w 2345031"/>
                  <a:gd name="connsiteY5" fmla="*/ 691200 h 691200"/>
                  <a:gd name="connsiteX6" fmla="*/ 69120 w 2345031"/>
                  <a:gd name="connsiteY6" fmla="*/ 691200 h 691200"/>
                  <a:gd name="connsiteX7" fmla="*/ 0 w 2345031"/>
                  <a:gd name="connsiteY7" fmla="*/ 622080 h 691200"/>
                  <a:gd name="connsiteX8" fmla="*/ 0 w 2345031"/>
                  <a:gd name="connsiteY8" fmla="*/ 69120 h 6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031" h="691200">
                    <a:moveTo>
                      <a:pt x="0" y="69120"/>
                    </a:moveTo>
                    <a:cubicBezTo>
                      <a:pt x="0" y="30946"/>
                      <a:pt x="30946" y="0"/>
                      <a:pt x="69120" y="0"/>
                    </a:cubicBezTo>
                    <a:lnTo>
                      <a:pt x="2275911" y="0"/>
                    </a:lnTo>
                    <a:cubicBezTo>
                      <a:pt x="2314085" y="0"/>
                      <a:pt x="2345031" y="30946"/>
                      <a:pt x="2345031" y="69120"/>
                    </a:cubicBezTo>
                    <a:lnTo>
                      <a:pt x="2345031" y="622080"/>
                    </a:lnTo>
                    <a:cubicBezTo>
                      <a:pt x="2345031" y="660254"/>
                      <a:pt x="2314085" y="691200"/>
                      <a:pt x="2275911" y="691200"/>
                    </a:cubicBezTo>
                    <a:lnTo>
                      <a:pt x="69120" y="691200"/>
                    </a:lnTo>
                    <a:cubicBezTo>
                      <a:pt x="30946" y="691200"/>
                      <a:pt x="0" y="660254"/>
                      <a:pt x="0" y="622080"/>
                    </a:cubicBezTo>
                    <a:lnTo>
                      <a:pt x="0" y="69120"/>
                    </a:lnTo>
                    <a:close/>
                  </a:path>
                </a:pathLst>
              </a:custGeom>
              <a:solidFill>
                <a:srgbClr val="FFFFFF">
                  <a:alpha val="90000"/>
                  <a:hueOff val="0"/>
                  <a:satOff val="0"/>
                  <a:lumOff val="0"/>
                  <a:alphaOff val="0"/>
                </a:srgbClr>
              </a:solidFill>
              <a:ln w="12700" cap="flat" cmpd="sng" algn="ctr">
                <a:solidFill>
                  <a:srgbClr val="3DC1BD"/>
                </a:solidFill>
                <a:prstDash val="solid"/>
                <a:miter lim="800000"/>
              </a:ln>
              <a:effectLst/>
            </p:spPr>
            <p:txBody>
              <a:bodyPr spcFirstLastPara="0" vert="horz" wrap="square" lIns="98477" tIns="98477" rIns="98477" bIns="98477" numCol="1" spcCol="1270" anchor="t" anchorCtr="0">
                <a:noAutofit/>
              </a:bodyPr>
              <a:lstStyle/>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000" b="0" i="0" u="none" strike="noStrike" kern="0" cap="none" spc="0" normalizeH="0" baseline="0" noProof="0">
                    <a:ln>
                      <a:noFill/>
                    </a:ln>
                    <a:solidFill>
                      <a:srgbClr val="151569">
                        <a:hueOff val="0"/>
                        <a:satOff val="0"/>
                        <a:lumOff val="0"/>
                        <a:alphaOff val="0"/>
                      </a:srgbClr>
                    </a:solidFill>
                    <a:effectLst/>
                    <a:uLnTx/>
                    <a:uFillTx/>
                    <a:latin typeface="Arial" panose="020B0604020202020204"/>
                    <a:ea typeface="+mn-ea"/>
                    <a:cs typeface="Arial" charset="0"/>
                  </a:rPr>
                  <a:t>Students with Disabilities - Non- Participating Status Report – Count (EOY1)</a:t>
                </a:r>
              </a:p>
            </p:txBody>
          </p:sp>
          <p:sp>
            <p:nvSpPr>
              <p:cNvPr id="40" name="Freeform: Shape 39">
                <a:extLst>
                  <a:ext uri="{FF2B5EF4-FFF2-40B4-BE49-F238E27FC236}">
                    <a16:creationId xmlns:a16="http://schemas.microsoft.com/office/drawing/2014/main" id="{FBCD0089-DC08-704A-D859-BF0D13BB4B78}"/>
                  </a:ext>
                </a:extLst>
              </p:cNvPr>
              <p:cNvSpPr/>
              <p:nvPr/>
            </p:nvSpPr>
            <p:spPr>
              <a:xfrm>
                <a:off x="9972035" y="4458268"/>
                <a:ext cx="1579308" cy="455654"/>
              </a:xfrm>
              <a:custGeom>
                <a:avLst/>
                <a:gdLst>
                  <a:gd name="connsiteX0" fmla="*/ 0 w 2345031"/>
                  <a:gd name="connsiteY0" fmla="*/ 51840 h 518399"/>
                  <a:gd name="connsiteX1" fmla="*/ 51840 w 2345031"/>
                  <a:gd name="connsiteY1" fmla="*/ 0 h 518399"/>
                  <a:gd name="connsiteX2" fmla="*/ 2293191 w 2345031"/>
                  <a:gd name="connsiteY2" fmla="*/ 0 h 518399"/>
                  <a:gd name="connsiteX3" fmla="*/ 2345031 w 2345031"/>
                  <a:gd name="connsiteY3" fmla="*/ 51840 h 518399"/>
                  <a:gd name="connsiteX4" fmla="*/ 2345031 w 2345031"/>
                  <a:gd name="connsiteY4" fmla="*/ 466559 h 518399"/>
                  <a:gd name="connsiteX5" fmla="*/ 2293191 w 2345031"/>
                  <a:gd name="connsiteY5" fmla="*/ 518399 h 518399"/>
                  <a:gd name="connsiteX6" fmla="*/ 51840 w 2345031"/>
                  <a:gd name="connsiteY6" fmla="*/ 518399 h 518399"/>
                  <a:gd name="connsiteX7" fmla="*/ 0 w 2345031"/>
                  <a:gd name="connsiteY7" fmla="*/ 466559 h 518399"/>
                  <a:gd name="connsiteX8" fmla="*/ 0 w 2345031"/>
                  <a:gd name="connsiteY8" fmla="*/ 51840 h 51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031" h="518399">
                    <a:moveTo>
                      <a:pt x="0" y="51840"/>
                    </a:moveTo>
                    <a:cubicBezTo>
                      <a:pt x="0" y="23210"/>
                      <a:pt x="23210" y="0"/>
                      <a:pt x="51840" y="0"/>
                    </a:cubicBezTo>
                    <a:lnTo>
                      <a:pt x="2293191" y="0"/>
                    </a:lnTo>
                    <a:cubicBezTo>
                      <a:pt x="2321821" y="0"/>
                      <a:pt x="2345031" y="23210"/>
                      <a:pt x="2345031" y="51840"/>
                    </a:cubicBezTo>
                    <a:lnTo>
                      <a:pt x="2345031" y="466559"/>
                    </a:lnTo>
                    <a:cubicBezTo>
                      <a:pt x="2345031" y="495189"/>
                      <a:pt x="2321821" y="518399"/>
                      <a:pt x="2293191" y="518399"/>
                    </a:cubicBezTo>
                    <a:lnTo>
                      <a:pt x="51840" y="518399"/>
                    </a:lnTo>
                    <a:cubicBezTo>
                      <a:pt x="23210" y="518399"/>
                      <a:pt x="0" y="495189"/>
                      <a:pt x="0" y="466559"/>
                    </a:cubicBezTo>
                    <a:lnTo>
                      <a:pt x="0" y="51840"/>
                    </a:lnTo>
                    <a:close/>
                  </a:path>
                </a:pathLst>
              </a:custGeom>
              <a:solidFill>
                <a:srgbClr val="FF715B">
                  <a:hueOff val="0"/>
                  <a:satOff val="0"/>
                  <a:lumOff val="0"/>
                  <a:alphaOff val="0"/>
                </a:srgbClr>
              </a:solidFill>
              <a:ln w="19050" cap="flat" cmpd="sng" algn="ctr">
                <a:solidFill>
                  <a:srgbClr val="FFFFFF">
                    <a:hueOff val="0"/>
                    <a:satOff val="0"/>
                    <a:lumOff val="0"/>
                    <a:alphaOff val="0"/>
                  </a:srgbClr>
                </a:solidFill>
                <a:prstDash val="solid"/>
                <a:miter lim="800000"/>
              </a:ln>
              <a:effectLst>
                <a:outerShdw blurRad="63500" algn="ctr" rotWithShape="0">
                  <a:prstClr val="black">
                    <a:alpha val="40000"/>
                  </a:prstClr>
                </a:outerShdw>
              </a:effectLst>
            </p:spPr>
            <p:txBody>
              <a:bodyPr spcFirstLastPara="0" vert="horz" wrap="square" lIns="78232" tIns="78232" rIns="78232" bIns="214709" numCol="1" spcCol="1270" anchor="t"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t>Report 16.23</a:t>
                </a:r>
              </a:p>
            </p:txBody>
          </p:sp>
          <p:sp>
            <p:nvSpPr>
              <p:cNvPr id="41" name="Freeform: Shape 40">
                <a:extLst>
                  <a:ext uri="{FF2B5EF4-FFF2-40B4-BE49-F238E27FC236}">
                    <a16:creationId xmlns:a16="http://schemas.microsoft.com/office/drawing/2014/main" id="{5266C72B-04AD-622C-5588-76EE3869032A}"/>
                  </a:ext>
                </a:extLst>
              </p:cNvPr>
              <p:cNvSpPr/>
              <p:nvPr/>
            </p:nvSpPr>
            <p:spPr>
              <a:xfrm>
                <a:off x="10172425" y="4762808"/>
                <a:ext cx="1704231" cy="694791"/>
              </a:xfrm>
              <a:custGeom>
                <a:avLst/>
                <a:gdLst>
                  <a:gd name="connsiteX0" fmla="*/ 0 w 2345031"/>
                  <a:gd name="connsiteY0" fmla="*/ 69120 h 691200"/>
                  <a:gd name="connsiteX1" fmla="*/ 69120 w 2345031"/>
                  <a:gd name="connsiteY1" fmla="*/ 0 h 691200"/>
                  <a:gd name="connsiteX2" fmla="*/ 2275911 w 2345031"/>
                  <a:gd name="connsiteY2" fmla="*/ 0 h 691200"/>
                  <a:gd name="connsiteX3" fmla="*/ 2345031 w 2345031"/>
                  <a:gd name="connsiteY3" fmla="*/ 69120 h 691200"/>
                  <a:gd name="connsiteX4" fmla="*/ 2345031 w 2345031"/>
                  <a:gd name="connsiteY4" fmla="*/ 622080 h 691200"/>
                  <a:gd name="connsiteX5" fmla="*/ 2275911 w 2345031"/>
                  <a:gd name="connsiteY5" fmla="*/ 691200 h 691200"/>
                  <a:gd name="connsiteX6" fmla="*/ 69120 w 2345031"/>
                  <a:gd name="connsiteY6" fmla="*/ 691200 h 691200"/>
                  <a:gd name="connsiteX7" fmla="*/ 0 w 2345031"/>
                  <a:gd name="connsiteY7" fmla="*/ 622080 h 691200"/>
                  <a:gd name="connsiteX8" fmla="*/ 0 w 2345031"/>
                  <a:gd name="connsiteY8" fmla="*/ 69120 h 6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031" h="691200">
                    <a:moveTo>
                      <a:pt x="0" y="69120"/>
                    </a:moveTo>
                    <a:cubicBezTo>
                      <a:pt x="0" y="30946"/>
                      <a:pt x="30946" y="0"/>
                      <a:pt x="69120" y="0"/>
                    </a:cubicBezTo>
                    <a:lnTo>
                      <a:pt x="2275911" y="0"/>
                    </a:lnTo>
                    <a:cubicBezTo>
                      <a:pt x="2314085" y="0"/>
                      <a:pt x="2345031" y="30946"/>
                      <a:pt x="2345031" y="69120"/>
                    </a:cubicBezTo>
                    <a:lnTo>
                      <a:pt x="2345031" y="622080"/>
                    </a:lnTo>
                    <a:cubicBezTo>
                      <a:pt x="2345031" y="660254"/>
                      <a:pt x="2314085" y="691200"/>
                      <a:pt x="2275911" y="691200"/>
                    </a:cubicBezTo>
                    <a:lnTo>
                      <a:pt x="69120" y="691200"/>
                    </a:lnTo>
                    <a:cubicBezTo>
                      <a:pt x="30946" y="691200"/>
                      <a:pt x="0" y="660254"/>
                      <a:pt x="0" y="622080"/>
                    </a:cubicBezTo>
                    <a:lnTo>
                      <a:pt x="0" y="69120"/>
                    </a:lnTo>
                    <a:close/>
                  </a:path>
                </a:pathLst>
              </a:custGeom>
              <a:solidFill>
                <a:srgbClr val="FFFFFF">
                  <a:alpha val="90000"/>
                  <a:hueOff val="0"/>
                  <a:satOff val="0"/>
                  <a:lumOff val="0"/>
                  <a:alphaOff val="0"/>
                </a:srgbClr>
              </a:solidFill>
              <a:ln w="12700" cap="flat" cmpd="sng" algn="ctr">
                <a:solidFill>
                  <a:srgbClr val="FF715B">
                    <a:hueOff val="0"/>
                    <a:satOff val="0"/>
                    <a:lumOff val="0"/>
                    <a:alphaOff val="0"/>
                  </a:srgbClr>
                </a:solidFill>
                <a:prstDash val="solid"/>
                <a:miter lim="800000"/>
              </a:ln>
              <a:effectLst/>
            </p:spPr>
            <p:txBody>
              <a:bodyPr spcFirstLastPara="0" vert="horz" wrap="square" lIns="98477" tIns="98477" rIns="98477" bIns="98477" numCol="1" spcCol="1270" anchor="t" anchorCtr="0">
                <a:noAutofit/>
              </a:bodyPr>
              <a:lstStyle/>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000" b="0" i="0" u="none" strike="noStrike" kern="0" cap="none" spc="0" normalizeH="0" baseline="0" noProof="0">
                    <a:ln>
                      <a:noFill/>
                    </a:ln>
                    <a:solidFill>
                      <a:srgbClr val="151569">
                        <a:hueOff val="0"/>
                        <a:satOff val="0"/>
                        <a:lumOff val="0"/>
                        <a:alphaOff val="0"/>
                      </a:srgbClr>
                    </a:solidFill>
                    <a:effectLst/>
                    <a:uLnTx/>
                    <a:uFillTx/>
                    <a:latin typeface="Arial" panose="020B0604020202020204"/>
                    <a:ea typeface="+mn-ea"/>
                    <a:cs typeface="+mn-cs"/>
                  </a:rPr>
                  <a:t>Students with Disabilities - Non- Participating Status Report - Student Details (EOY1)</a:t>
                </a:r>
              </a:p>
            </p:txBody>
          </p:sp>
        </p:grpSp>
        <p:sp>
          <p:nvSpPr>
            <p:cNvPr id="42" name="Freeform: Shape 41">
              <a:extLst>
                <a:ext uri="{FF2B5EF4-FFF2-40B4-BE49-F238E27FC236}">
                  <a16:creationId xmlns:a16="http://schemas.microsoft.com/office/drawing/2014/main" id="{6E854FDC-64D7-D6C2-5D7B-F1E1A07ED0AF}"/>
                </a:ext>
              </a:extLst>
            </p:cNvPr>
            <p:cNvSpPr/>
            <p:nvPr/>
          </p:nvSpPr>
          <p:spPr>
            <a:xfrm>
              <a:off x="4344060" y="3942493"/>
              <a:ext cx="507565" cy="467070"/>
            </a:xfrm>
            <a:custGeom>
              <a:avLst/>
              <a:gdLst>
                <a:gd name="connsiteX0" fmla="*/ 0 w 753656"/>
                <a:gd name="connsiteY0" fmla="*/ 93414 h 467070"/>
                <a:gd name="connsiteX1" fmla="*/ 520121 w 753656"/>
                <a:gd name="connsiteY1" fmla="*/ 93414 h 467070"/>
                <a:gd name="connsiteX2" fmla="*/ 520121 w 753656"/>
                <a:gd name="connsiteY2" fmla="*/ 0 h 467070"/>
                <a:gd name="connsiteX3" fmla="*/ 753656 w 753656"/>
                <a:gd name="connsiteY3" fmla="*/ 233535 h 467070"/>
                <a:gd name="connsiteX4" fmla="*/ 520121 w 753656"/>
                <a:gd name="connsiteY4" fmla="*/ 467070 h 467070"/>
                <a:gd name="connsiteX5" fmla="*/ 520121 w 753656"/>
                <a:gd name="connsiteY5" fmla="*/ 373656 h 467070"/>
                <a:gd name="connsiteX6" fmla="*/ 0 w 753656"/>
                <a:gd name="connsiteY6" fmla="*/ 373656 h 467070"/>
                <a:gd name="connsiteX7" fmla="*/ 0 w 753656"/>
                <a:gd name="connsiteY7" fmla="*/ 93414 h 46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3656" h="467070">
                  <a:moveTo>
                    <a:pt x="0" y="93414"/>
                  </a:moveTo>
                  <a:lnTo>
                    <a:pt x="520121" y="93414"/>
                  </a:lnTo>
                  <a:lnTo>
                    <a:pt x="520121" y="0"/>
                  </a:lnTo>
                  <a:lnTo>
                    <a:pt x="753656" y="233535"/>
                  </a:lnTo>
                  <a:lnTo>
                    <a:pt x="520121" y="467070"/>
                  </a:lnTo>
                  <a:lnTo>
                    <a:pt x="520121" y="373656"/>
                  </a:lnTo>
                  <a:lnTo>
                    <a:pt x="0" y="373656"/>
                  </a:lnTo>
                  <a:lnTo>
                    <a:pt x="0" y="93414"/>
                  </a:lnTo>
                  <a:close/>
                </a:path>
              </a:pathLst>
            </a:custGeom>
            <a:solidFill>
              <a:srgbClr val="FF715B">
                <a:tint val="60000"/>
                <a:hueOff val="0"/>
                <a:satOff val="0"/>
                <a:lumOff val="0"/>
                <a:alphaOff val="0"/>
              </a:srgbClr>
            </a:solidFill>
            <a:ln>
              <a:noFill/>
            </a:ln>
            <a:effectLst/>
          </p:spPr>
          <p:txBody>
            <a:bodyPr spcFirstLastPara="0" vert="horz" wrap="square" lIns="0" tIns="93414" rIns="140121" bIns="93414"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grpSp>
        <p:nvGrpSpPr>
          <p:cNvPr id="45" name="Group 44">
            <a:extLst>
              <a:ext uri="{FF2B5EF4-FFF2-40B4-BE49-F238E27FC236}">
                <a16:creationId xmlns:a16="http://schemas.microsoft.com/office/drawing/2014/main" id="{5EBE293E-E9A7-337D-C460-AD3FDC825EBE}"/>
              </a:ext>
            </a:extLst>
          </p:cNvPr>
          <p:cNvGrpSpPr/>
          <p:nvPr/>
        </p:nvGrpSpPr>
        <p:grpSpPr>
          <a:xfrm>
            <a:off x="7313101" y="1634151"/>
            <a:ext cx="4443440" cy="1000102"/>
            <a:chOff x="2367116" y="3866754"/>
            <a:chExt cx="4443440" cy="1000102"/>
          </a:xfrm>
        </p:grpSpPr>
        <p:grpSp>
          <p:nvGrpSpPr>
            <p:cNvPr id="46" name="Group 45">
              <a:extLst>
                <a:ext uri="{FF2B5EF4-FFF2-40B4-BE49-F238E27FC236}">
                  <a16:creationId xmlns:a16="http://schemas.microsoft.com/office/drawing/2014/main" id="{5E70FBB8-A8A6-FF72-AF71-60CEBFA043E9}"/>
                </a:ext>
              </a:extLst>
            </p:cNvPr>
            <p:cNvGrpSpPr/>
            <p:nvPr/>
          </p:nvGrpSpPr>
          <p:grpSpPr>
            <a:xfrm>
              <a:off x="2367116" y="3866754"/>
              <a:ext cx="4443440" cy="1000102"/>
              <a:chOff x="7433217" y="4457498"/>
              <a:chExt cx="4443440" cy="1000102"/>
            </a:xfrm>
          </p:grpSpPr>
          <p:sp>
            <p:nvSpPr>
              <p:cNvPr id="48" name="Rectangle 47">
                <a:extLst>
                  <a:ext uri="{FF2B5EF4-FFF2-40B4-BE49-F238E27FC236}">
                    <a16:creationId xmlns:a16="http://schemas.microsoft.com/office/drawing/2014/main" id="{80671D6C-3491-4909-56E1-5DBF8BF44FD8}"/>
                  </a:ext>
                </a:extLst>
              </p:cNvPr>
              <p:cNvSpPr/>
              <p:nvPr/>
            </p:nvSpPr>
            <p:spPr>
              <a:xfrm>
                <a:off x="7433217" y="4457498"/>
                <a:ext cx="4443440" cy="912852"/>
              </a:xfrm>
              <a:prstGeom prst="rect">
                <a:avLst/>
              </a:prstGeom>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49" name="Freeform: Shape 48">
                <a:extLst>
                  <a:ext uri="{FF2B5EF4-FFF2-40B4-BE49-F238E27FC236}">
                    <a16:creationId xmlns:a16="http://schemas.microsoft.com/office/drawing/2014/main" id="{115563F9-0E20-ECB5-13DA-DD54A59E9473}"/>
                  </a:ext>
                </a:extLst>
              </p:cNvPr>
              <p:cNvSpPr/>
              <p:nvPr/>
            </p:nvSpPr>
            <p:spPr>
              <a:xfrm>
                <a:off x="7435056" y="4458268"/>
                <a:ext cx="1579308" cy="455654"/>
              </a:xfrm>
              <a:custGeom>
                <a:avLst/>
                <a:gdLst>
                  <a:gd name="connsiteX0" fmla="*/ 0 w 2345031"/>
                  <a:gd name="connsiteY0" fmla="*/ 51840 h 518399"/>
                  <a:gd name="connsiteX1" fmla="*/ 51840 w 2345031"/>
                  <a:gd name="connsiteY1" fmla="*/ 0 h 518399"/>
                  <a:gd name="connsiteX2" fmla="*/ 2293191 w 2345031"/>
                  <a:gd name="connsiteY2" fmla="*/ 0 h 518399"/>
                  <a:gd name="connsiteX3" fmla="*/ 2345031 w 2345031"/>
                  <a:gd name="connsiteY3" fmla="*/ 51840 h 518399"/>
                  <a:gd name="connsiteX4" fmla="*/ 2345031 w 2345031"/>
                  <a:gd name="connsiteY4" fmla="*/ 466559 h 518399"/>
                  <a:gd name="connsiteX5" fmla="*/ 2293191 w 2345031"/>
                  <a:gd name="connsiteY5" fmla="*/ 518399 h 518399"/>
                  <a:gd name="connsiteX6" fmla="*/ 51840 w 2345031"/>
                  <a:gd name="connsiteY6" fmla="*/ 518399 h 518399"/>
                  <a:gd name="connsiteX7" fmla="*/ 0 w 2345031"/>
                  <a:gd name="connsiteY7" fmla="*/ 466559 h 518399"/>
                  <a:gd name="connsiteX8" fmla="*/ 0 w 2345031"/>
                  <a:gd name="connsiteY8" fmla="*/ 51840 h 51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031" h="518399">
                    <a:moveTo>
                      <a:pt x="0" y="51840"/>
                    </a:moveTo>
                    <a:cubicBezTo>
                      <a:pt x="0" y="23210"/>
                      <a:pt x="23210" y="0"/>
                      <a:pt x="51840" y="0"/>
                    </a:cubicBezTo>
                    <a:lnTo>
                      <a:pt x="2293191" y="0"/>
                    </a:lnTo>
                    <a:cubicBezTo>
                      <a:pt x="2321821" y="0"/>
                      <a:pt x="2345031" y="23210"/>
                      <a:pt x="2345031" y="51840"/>
                    </a:cubicBezTo>
                    <a:lnTo>
                      <a:pt x="2345031" y="466559"/>
                    </a:lnTo>
                    <a:cubicBezTo>
                      <a:pt x="2345031" y="495189"/>
                      <a:pt x="2321821" y="518399"/>
                      <a:pt x="2293191" y="518399"/>
                    </a:cubicBezTo>
                    <a:lnTo>
                      <a:pt x="51840" y="518399"/>
                    </a:lnTo>
                    <a:cubicBezTo>
                      <a:pt x="23210" y="518399"/>
                      <a:pt x="0" y="495189"/>
                      <a:pt x="0" y="466559"/>
                    </a:cubicBezTo>
                    <a:lnTo>
                      <a:pt x="0" y="51840"/>
                    </a:lnTo>
                    <a:close/>
                  </a:path>
                </a:pathLst>
              </a:custGeom>
              <a:solidFill>
                <a:srgbClr val="3DC1BD"/>
              </a:solidFill>
              <a:ln w="19050" cap="flat" cmpd="sng" algn="ctr">
                <a:solidFill>
                  <a:srgbClr val="FFFFFF"/>
                </a:solidFill>
                <a:prstDash val="solid"/>
                <a:miter lim="800000"/>
              </a:ln>
              <a:effectLst>
                <a:outerShdw blurRad="63500" algn="ctr" rotWithShape="0">
                  <a:prstClr val="black">
                    <a:alpha val="40000"/>
                  </a:prstClr>
                </a:outerShdw>
              </a:effectLst>
            </p:spPr>
            <p:txBody>
              <a:bodyPr spcFirstLastPara="0" vert="horz" wrap="square" lIns="78232" tIns="78232" rIns="78232" bIns="214709" numCol="1" spcCol="1270" anchor="t"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000" b="1" i="0" u="none" strike="noStrike" kern="0" cap="none" spc="0" normalizeH="0" baseline="0" noProof="0">
                    <a:ln>
                      <a:noFill/>
                    </a:ln>
                    <a:solidFill>
                      <a:srgbClr val="FFFFFF"/>
                    </a:solidFill>
                    <a:effectLst/>
                    <a:uLnTx/>
                    <a:uFillTx/>
                    <a:latin typeface="Arial" panose="020B0604020202020204"/>
                    <a:ea typeface="+mn-ea"/>
                    <a:cs typeface="+mn-cs"/>
                  </a:rPr>
                  <a:t>Report 16.27</a:t>
                </a:r>
              </a:p>
            </p:txBody>
          </p:sp>
          <p:sp>
            <p:nvSpPr>
              <p:cNvPr id="51" name="Freeform: Shape 50">
                <a:extLst>
                  <a:ext uri="{FF2B5EF4-FFF2-40B4-BE49-F238E27FC236}">
                    <a16:creationId xmlns:a16="http://schemas.microsoft.com/office/drawing/2014/main" id="{C8596321-BB30-5099-A05C-F1B8FF82F48D}"/>
                  </a:ext>
                </a:extLst>
              </p:cNvPr>
              <p:cNvSpPr/>
              <p:nvPr/>
            </p:nvSpPr>
            <p:spPr>
              <a:xfrm>
                <a:off x="7758529" y="4762038"/>
                <a:ext cx="1572669" cy="695562"/>
              </a:xfrm>
              <a:custGeom>
                <a:avLst/>
                <a:gdLst>
                  <a:gd name="connsiteX0" fmla="*/ 0 w 2345031"/>
                  <a:gd name="connsiteY0" fmla="*/ 69120 h 691200"/>
                  <a:gd name="connsiteX1" fmla="*/ 69120 w 2345031"/>
                  <a:gd name="connsiteY1" fmla="*/ 0 h 691200"/>
                  <a:gd name="connsiteX2" fmla="*/ 2275911 w 2345031"/>
                  <a:gd name="connsiteY2" fmla="*/ 0 h 691200"/>
                  <a:gd name="connsiteX3" fmla="*/ 2345031 w 2345031"/>
                  <a:gd name="connsiteY3" fmla="*/ 69120 h 691200"/>
                  <a:gd name="connsiteX4" fmla="*/ 2345031 w 2345031"/>
                  <a:gd name="connsiteY4" fmla="*/ 622080 h 691200"/>
                  <a:gd name="connsiteX5" fmla="*/ 2275911 w 2345031"/>
                  <a:gd name="connsiteY5" fmla="*/ 691200 h 691200"/>
                  <a:gd name="connsiteX6" fmla="*/ 69120 w 2345031"/>
                  <a:gd name="connsiteY6" fmla="*/ 691200 h 691200"/>
                  <a:gd name="connsiteX7" fmla="*/ 0 w 2345031"/>
                  <a:gd name="connsiteY7" fmla="*/ 622080 h 691200"/>
                  <a:gd name="connsiteX8" fmla="*/ 0 w 2345031"/>
                  <a:gd name="connsiteY8" fmla="*/ 69120 h 6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031" h="691200">
                    <a:moveTo>
                      <a:pt x="0" y="69120"/>
                    </a:moveTo>
                    <a:cubicBezTo>
                      <a:pt x="0" y="30946"/>
                      <a:pt x="30946" y="0"/>
                      <a:pt x="69120" y="0"/>
                    </a:cubicBezTo>
                    <a:lnTo>
                      <a:pt x="2275911" y="0"/>
                    </a:lnTo>
                    <a:cubicBezTo>
                      <a:pt x="2314085" y="0"/>
                      <a:pt x="2345031" y="30946"/>
                      <a:pt x="2345031" y="69120"/>
                    </a:cubicBezTo>
                    <a:lnTo>
                      <a:pt x="2345031" y="622080"/>
                    </a:lnTo>
                    <a:cubicBezTo>
                      <a:pt x="2345031" y="660254"/>
                      <a:pt x="2314085" y="691200"/>
                      <a:pt x="2275911" y="691200"/>
                    </a:cubicBezTo>
                    <a:lnTo>
                      <a:pt x="69120" y="691200"/>
                    </a:lnTo>
                    <a:cubicBezTo>
                      <a:pt x="30946" y="691200"/>
                      <a:pt x="0" y="660254"/>
                      <a:pt x="0" y="622080"/>
                    </a:cubicBezTo>
                    <a:lnTo>
                      <a:pt x="0" y="69120"/>
                    </a:lnTo>
                    <a:close/>
                  </a:path>
                </a:pathLst>
              </a:custGeom>
              <a:solidFill>
                <a:srgbClr val="FFFFFF">
                  <a:alpha val="90000"/>
                  <a:hueOff val="0"/>
                  <a:satOff val="0"/>
                  <a:lumOff val="0"/>
                  <a:alphaOff val="0"/>
                </a:srgbClr>
              </a:solidFill>
              <a:ln w="12700" cap="flat" cmpd="sng" algn="ctr">
                <a:solidFill>
                  <a:srgbClr val="3DC1BD"/>
                </a:solidFill>
                <a:prstDash val="solid"/>
                <a:miter lim="800000"/>
              </a:ln>
              <a:effectLst/>
            </p:spPr>
            <p:txBody>
              <a:bodyPr spcFirstLastPara="0" vert="horz" wrap="square" lIns="98477" tIns="98477" rIns="98477" bIns="98477" numCol="1" spcCol="1270" anchor="t" anchorCtr="0">
                <a:noAutofit/>
              </a:bodyPr>
              <a:lstStyle/>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000" b="0" i="0" u="none" strike="noStrike" kern="0" cap="none" spc="0" normalizeH="0" baseline="0" noProof="0">
                    <a:ln>
                      <a:noFill/>
                    </a:ln>
                    <a:solidFill>
                      <a:srgbClr val="151569">
                        <a:hueOff val="0"/>
                        <a:satOff val="0"/>
                        <a:lumOff val="0"/>
                        <a:alphaOff val="0"/>
                      </a:srgbClr>
                    </a:solidFill>
                    <a:effectLst/>
                    <a:uLnTx/>
                    <a:uFillTx/>
                    <a:latin typeface="Arial" panose="020B0604020202020204"/>
                    <a:ea typeface="+mn-ea"/>
                    <a:cs typeface="Arial" charset="0"/>
                  </a:rPr>
                  <a:t>Students with Disabilities – Completer and Dropout Count</a:t>
                </a:r>
              </a:p>
            </p:txBody>
          </p:sp>
          <p:sp>
            <p:nvSpPr>
              <p:cNvPr id="52" name="Freeform: Shape 51">
                <a:extLst>
                  <a:ext uri="{FF2B5EF4-FFF2-40B4-BE49-F238E27FC236}">
                    <a16:creationId xmlns:a16="http://schemas.microsoft.com/office/drawing/2014/main" id="{82E7BBBF-87C5-1750-4FFA-C8176E26CBE6}"/>
                  </a:ext>
                </a:extLst>
              </p:cNvPr>
              <p:cNvSpPr/>
              <p:nvPr/>
            </p:nvSpPr>
            <p:spPr>
              <a:xfrm>
                <a:off x="9972035" y="4458268"/>
                <a:ext cx="1579308" cy="455654"/>
              </a:xfrm>
              <a:custGeom>
                <a:avLst/>
                <a:gdLst>
                  <a:gd name="connsiteX0" fmla="*/ 0 w 2345031"/>
                  <a:gd name="connsiteY0" fmla="*/ 51840 h 518399"/>
                  <a:gd name="connsiteX1" fmla="*/ 51840 w 2345031"/>
                  <a:gd name="connsiteY1" fmla="*/ 0 h 518399"/>
                  <a:gd name="connsiteX2" fmla="*/ 2293191 w 2345031"/>
                  <a:gd name="connsiteY2" fmla="*/ 0 h 518399"/>
                  <a:gd name="connsiteX3" fmla="*/ 2345031 w 2345031"/>
                  <a:gd name="connsiteY3" fmla="*/ 51840 h 518399"/>
                  <a:gd name="connsiteX4" fmla="*/ 2345031 w 2345031"/>
                  <a:gd name="connsiteY4" fmla="*/ 466559 h 518399"/>
                  <a:gd name="connsiteX5" fmla="*/ 2293191 w 2345031"/>
                  <a:gd name="connsiteY5" fmla="*/ 518399 h 518399"/>
                  <a:gd name="connsiteX6" fmla="*/ 51840 w 2345031"/>
                  <a:gd name="connsiteY6" fmla="*/ 518399 h 518399"/>
                  <a:gd name="connsiteX7" fmla="*/ 0 w 2345031"/>
                  <a:gd name="connsiteY7" fmla="*/ 466559 h 518399"/>
                  <a:gd name="connsiteX8" fmla="*/ 0 w 2345031"/>
                  <a:gd name="connsiteY8" fmla="*/ 51840 h 51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031" h="518399">
                    <a:moveTo>
                      <a:pt x="0" y="51840"/>
                    </a:moveTo>
                    <a:cubicBezTo>
                      <a:pt x="0" y="23210"/>
                      <a:pt x="23210" y="0"/>
                      <a:pt x="51840" y="0"/>
                    </a:cubicBezTo>
                    <a:lnTo>
                      <a:pt x="2293191" y="0"/>
                    </a:lnTo>
                    <a:cubicBezTo>
                      <a:pt x="2321821" y="0"/>
                      <a:pt x="2345031" y="23210"/>
                      <a:pt x="2345031" y="51840"/>
                    </a:cubicBezTo>
                    <a:lnTo>
                      <a:pt x="2345031" y="466559"/>
                    </a:lnTo>
                    <a:cubicBezTo>
                      <a:pt x="2345031" y="495189"/>
                      <a:pt x="2321821" y="518399"/>
                      <a:pt x="2293191" y="518399"/>
                    </a:cubicBezTo>
                    <a:lnTo>
                      <a:pt x="51840" y="518399"/>
                    </a:lnTo>
                    <a:cubicBezTo>
                      <a:pt x="23210" y="518399"/>
                      <a:pt x="0" y="495189"/>
                      <a:pt x="0" y="466559"/>
                    </a:cubicBezTo>
                    <a:lnTo>
                      <a:pt x="0" y="51840"/>
                    </a:lnTo>
                    <a:close/>
                  </a:path>
                </a:pathLst>
              </a:custGeom>
              <a:solidFill>
                <a:srgbClr val="FF715B">
                  <a:hueOff val="0"/>
                  <a:satOff val="0"/>
                  <a:lumOff val="0"/>
                  <a:alphaOff val="0"/>
                </a:srgbClr>
              </a:solidFill>
              <a:ln w="19050" cap="flat" cmpd="sng" algn="ctr">
                <a:solidFill>
                  <a:srgbClr val="FFFFFF">
                    <a:hueOff val="0"/>
                    <a:satOff val="0"/>
                    <a:lumOff val="0"/>
                    <a:alphaOff val="0"/>
                  </a:srgbClr>
                </a:solidFill>
                <a:prstDash val="solid"/>
                <a:miter lim="800000"/>
              </a:ln>
              <a:effectLst>
                <a:outerShdw blurRad="63500" algn="ctr" rotWithShape="0">
                  <a:prstClr val="black">
                    <a:alpha val="40000"/>
                  </a:prstClr>
                </a:outerShdw>
              </a:effectLst>
            </p:spPr>
            <p:txBody>
              <a:bodyPr spcFirstLastPara="0" vert="horz" wrap="square" lIns="78232" tIns="78232" rIns="78232" bIns="214709" numCol="1" spcCol="1270" anchor="t"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t>Report 16.28</a:t>
                </a:r>
              </a:p>
            </p:txBody>
          </p:sp>
          <p:sp>
            <p:nvSpPr>
              <p:cNvPr id="53" name="Freeform: Shape 52">
                <a:extLst>
                  <a:ext uri="{FF2B5EF4-FFF2-40B4-BE49-F238E27FC236}">
                    <a16:creationId xmlns:a16="http://schemas.microsoft.com/office/drawing/2014/main" id="{CE507FC6-70A8-0B4C-5A73-6A8AACD4186D}"/>
                  </a:ext>
                </a:extLst>
              </p:cNvPr>
              <p:cNvSpPr/>
              <p:nvPr/>
            </p:nvSpPr>
            <p:spPr>
              <a:xfrm>
                <a:off x="10172425" y="4762808"/>
                <a:ext cx="1704231" cy="694791"/>
              </a:xfrm>
              <a:custGeom>
                <a:avLst/>
                <a:gdLst>
                  <a:gd name="connsiteX0" fmla="*/ 0 w 2345031"/>
                  <a:gd name="connsiteY0" fmla="*/ 69120 h 691200"/>
                  <a:gd name="connsiteX1" fmla="*/ 69120 w 2345031"/>
                  <a:gd name="connsiteY1" fmla="*/ 0 h 691200"/>
                  <a:gd name="connsiteX2" fmla="*/ 2275911 w 2345031"/>
                  <a:gd name="connsiteY2" fmla="*/ 0 h 691200"/>
                  <a:gd name="connsiteX3" fmla="*/ 2345031 w 2345031"/>
                  <a:gd name="connsiteY3" fmla="*/ 69120 h 691200"/>
                  <a:gd name="connsiteX4" fmla="*/ 2345031 w 2345031"/>
                  <a:gd name="connsiteY4" fmla="*/ 622080 h 691200"/>
                  <a:gd name="connsiteX5" fmla="*/ 2275911 w 2345031"/>
                  <a:gd name="connsiteY5" fmla="*/ 691200 h 691200"/>
                  <a:gd name="connsiteX6" fmla="*/ 69120 w 2345031"/>
                  <a:gd name="connsiteY6" fmla="*/ 691200 h 691200"/>
                  <a:gd name="connsiteX7" fmla="*/ 0 w 2345031"/>
                  <a:gd name="connsiteY7" fmla="*/ 622080 h 691200"/>
                  <a:gd name="connsiteX8" fmla="*/ 0 w 2345031"/>
                  <a:gd name="connsiteY8" fmla="*/ 69120 h 6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031" h="691200">
                    <a:moveTo>
                      <a:pt x="0" y="69120"/>
                    </a:moveTo>
                    <a:cubicBezTo>
                      <a:pt x="0" y="30946"/>
                      <a:pt x="30946" y="0"/>
                      <a:pt x="69120" y="0"/>
                    </a:cubicBezTo>
                    <a:lnTo>
                      <a:pt x="2275911" y="0"/>
                    </a:lnTo>
                    <a:cubicBezTo>
                      <a:pt x="2314085" y="0"/>
                      <a:pt x="2345031" y="30946"/>
                      <a:pt x="2345031" y="69120"/>
                    </a:cubicBezTo>
                    <a:lnTo>
                      <a:pt x="2345031" y="622080"/>
                    </a:lnTo>
                    <a:cubicBezTo>
                      <a:pt x="2345031" y="660254"/>
                      <a:pt x="2314085" y="691200"/>
                      <a:pt x="2275911" y="691200"/>
                    </a:cubicBezTo>
                    <a:lnTo>
                      <a:pt x="69120" y="691200"/>
                    </a:lnTo>
                    <a:cubicBezTo>
                      <a:pt x="30946" y="691200"/>
                      <a:pt x="0" y="660254"/>
                      <a:pt x="0" y="622080"/>
                    </a:cubicBezTo>
                    <a:lnTo>
                      <a:pt x="0" y="69120"/>
                    </a:lnTo>
                    <a:close/>
                  </a:path>
                </a:pathLst>
              </a:custGeom>
              <a:solidFill>
                <a:srgbClr val="FFFFFF">
                  <a:alpha val="90000"/>
                  <a:hueOff val="0"/>
                  <a:satOff val="0"/>
                  <a:lumOff val="0"/>
                  <a:alphaOff val="0"/>
                </a:srgbClr>
              </a:solidFill>
              <a:ln w="12700" cap="flat" cmpd="sng" algn="ctr">
                <a:solidFill>
                  <a:srgbClr val="FF715B">
                    <a:hueOff val="0"/>
                    <a:satOff val="0"/>
                    <a:lumOff val="0"/>
                    <a:alphaOff val="0"/>
                  </a:srgbClr>
                </a:solidFill>
                <a:prstDash val="solid"/>
                <a:miter lim="800000"/>
              </a:ln>
              <a:effectLst/>
            </p:spPr>
            <p:txBody>
              <a:bodyPr spcFirstLastPara="0" vert="horz" wrap="square" lIns="98477" tIns="98477" rIns="98477" bIns="98477" numCol="1" spcCol="1270" anchor="t" anchorCtr="0">
                <a:noAutofit/>
              </a:bodyPr>
              <a:lstStyle/>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000" b="0" i="0" u="none" strike="noStrike" kern="0" cap="none" spc="0" normalizeH="0" baseline="0" noProof="0">
                    <a:ln>
                      <a:noFill/>
                    </a:ln>
                    <a:solidFill>
                      <a:srgbClr val="151569">
                        <a:hueOff val="0"/>
                        <a:satOff val="0"/>
                        <a:lumOff val="0"/>
                        <a:alphaOff val="0"/>
                      </a:srgbClr>
                    </a:solidFill>
                    <a:effectLst/>
                    <a:uLnTx/>
                    <a:uFillTx/>
                    <a:latin typeface="Arial" panose="020B0604020202020204"/>
                    <a:ea typeface="+mn-ea"/>
                    <a:cs typeface="+mn-cs"/>
                  </a:rPr>
                  <a:t>Students with Disabilities – Completers and Dropouts Student List</a:t>
                </a:r>
              </a:p>
            </p:txBody>
          </p:sp>
        </p:grpSp>
        <p:sp>
          <p:nvSpPr>
            <p:cNvPr id="47" name="Freeform: Shape 46">
              <a:extLst>
                <a:ext uri="{FF2B5EF4-FFF2-40B4-BE49-F238E27FC236}">
                  <a16:creationId xmlns:a16="http://schemas.microsoft.com/office/drawing/2014/main" id="{1E581928-97C8-8626-A8A2-CFFF95A6DB06}"/>
                </a:ext>
              </a:extLst>
            </p:cNvPr>
            <p:cNvSpPr/>
            <p:nvPr/>
          </p:nvSpPr>
          <p:spPr>
            <a:xfrm>
              <a:off x="4344060" y="3942493"/>
              <a:ext cx="507565" cy="467070"/>
            </a:xfrm>
            <a:custGeom>
              <a:avLst/>
              <a:gdLst>
                <a:gd name="connsiteX0" fmla="*/ 0 w 753656"/>
                <a:gd name="connsiteY0" fmla="*/ 93414 h 467070"/>
                <a:gd name="connsiteX1" fmla="*/ 520121 w 753656"/>
                <a:gd name="connsiteY1" fmla="*/ 93414 h 467070"/>
                <a:gd name="connsiteX2" fmla="*/ 520121 w 753656"/>
                <a:gd name="connsiteY2" fmla="*/ 0 h 467070"/>
                <a:gd name="connsiteX3" fmla="*/ 753656 w 753656"/>
                <a:gd name="connsiteY3" fmla="*/ 233535 h 467070"/>
                <a:gd name="connsiteX4" fmla="*/ 520121 w 753656"/>
                <a:gd name="connsiteY4" fmla="*/ 467070 h 467070"/>
                <a:gd name="connsiteX5" fmla="*/ 520121 w 753656"/>
                <a:gd name="connsiteY5" fmla="*/ 373656 h 467070"/>
                <a:gd name="connsiteX6" fmla="*/ 0 w 753656"/>
                <a:gd name="connsiteY6" fmla="*/ 373656 h 467070"/>
                <a:gd name="connsiteX7" fmla="*/ 0 w 753656"/>
                <a:gd name="connsiteY7" fmla="*/ 93414 h 46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3656" h="467070">
                  <a:moveTo>
                    <a:pt x="0" y="93414"/>
                  </a:moveTo>
                  <a:lnTo>
                    <a:pt x="520121" y="93414"/>
                  </a:lnTo>
                  <a:lnTo>
                    <a:pt x="520121" y="0"/>
                  </a:lnTo>
                  <a:lnTo>
                    <a:pt x="753656" y="233535"/>
                  </a:lnTo>
                  <a:lnTo>
                    <a:pt x="520121" y="467070"/>
                  </a:lnTo>
                  <a:lnTo>
                    <a:pt x="520121" y="373656"/>
                  </a:lnTo>
                  <a:lnTo>
                    <a:pt x="0" y="373656"/>
                  </a:lnTo>
                  <a:lnTo>
                    <a:pt x="0" y="93414"/>
                  </a:lnTo>
                  <a:close/>
                </a:path>
              </a:pathLst>
            </a:custGeom>
            <a:solidFill>
              <a:srgbClr val="FF715B">
                <a:tint val="60000"/>
                <a:hueOff val="0"/>
                <a:satOff val="0"/>
                <a:lumOff val="0"/>
                <a:alphaOff val="0"/>
              </a:srgbClr>
            </a:solidFill>
            <a:ln>
              <a:noFill/>
            </a:ln>
            <a:effectLst/>
          </p:spPr>
          <p:txBody>
            <a:bodyPr spcFirstLastPara="0" vert="horz" wrap="square" lIns="0" tIns="93414" rIns="140121" bIns="93414"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grpSp>
        <p:nvGrpSpPr>
          <p:cNvPr id="54" name="Group 53">
            <a:extLst>
              <a:ext uri="{FF2B5EF4-FFF2-40B4-BE49-F238E27FC236}">
                <a16:creationId xmlns:a16="http://schemas.microsoft.com/office/drawing/2014/main" id="{01F59F49-78D8-0C05-BC33-6F78883FDCFC}"/>
              </a:ext>
            </a:extLst>
          </p:cNvPr>
          <p:cNvGrpSpPr/>
          <p:nvPr/>
        </p:nvGrpSpPr>
        <p:grpSpPr>
          <a:xfrm>
            <a:off x="7323767" y="3629590"/>
            <a:ext cx="4443440" cy="1000102"/>
            <a:chOff x="2367116" y="3866754"/>
            <a:chExt cx="4443440" cy="1000102"/>
          </a:xfrm>
        </p:grpSpPr>
        <p:grpSp>
          <p:nvGrpSpPr>
            <p:cNvPr id="55" name="Group 54">
              <a:extLst>
                <a:ext uri="{FF2B5EF4-FFF2-40B4-BE49-F238E27FC236}">
                  <a16:creationId xmlns:a16="http://schemas.microsoft.com/office/drawing/2014/main" id="{67AA0DB3-A8D8-F36B-D064-F45360CE474B}"/>
                </a:ext>
              </a:extLst>
            </p:cNvPr>
            <p:cNvGrpSpPr/>
            <p:nvPr/>
          </p:nvGrpSpPr>
          <p:grpSpPr>
            <a:xfrm>
              <a:off x="2367116" y="3866754"/>
              <a:ext cx="4443440" cy="1000102"/>
              <a:chOff x="7433217" y="4457498"/>
              <a:chExt cx="4443440" cy="1000102"/>
            </a:xfrm>
          </p:grpSpPr>
          <p:sp>
            <p:nvSpPr>
              <p:cNvPr id="57" name="Rectangle 56">
                <a:extLst>
                  <a:ext uri="{FF2B5EF4-FFF2-40B4-BE49-F238E27FC236}">
                    <a16:creationId xmlns:a16="http://schemas.microsoft.com/office/drawing/2014/main" id="{A66910F0-E009-1FAC-F905-0BCA316BBC76}"/>
                  </a:ext>
                </a:extLst>
              </p:cNvPr>
              <p:cNvSpPr/>
              <p:nvPr/>
            </p:nvSpPr>
            <p:spPr>
              <a:xfrm>
                <a:off x="7433217" y="4457498"/>
                <a:ext cx="4443440" cy="912852"/>
              </a:xfrm>
              <a:prstGeom prst="rect">
                <a:avLst/>
              </a:prstGeom>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a:ea typeface="+mn-ea"/>
                  <a:cs typeface="+mn-cs"/>
                </a:endParaRPr>
              </a:p>
            </p:txBody>
          </p:sp>
          <p:sp>
            <p:nvSpPr>
              <p:cNvPr id="58" name="Freeform: Shape 57">
                <a:extLst>
                  <a:ext uri="{FF2B5EF4-FFF2-40B4-BE49-F238E27FC236}">
                    <a16:creationId xmlns:a16="http://schemas.microsoft.com/office/drawing/2014/main" id="{108089F1-5EF2-D440-9979-C86F824BB10A}"/>
                  </a:ext>
                </a:extLst>
              </p:cNvPr>
              <p:cNvSpPr/>
              <p:nvPr/>
            </p:nvSpPr>
            <p:spPr>
              <a:xfrm>
                <a:off x="7435056" y="4458268"/>
                <a:ext cx="1579308" cy="455654"/>
              </a:xfrm>
              <a:custGeom>
                <a:avLst/>
                <a:gdLst>
                  <a:gd name="connsiteX0" fmla="*/ 0 w 2345031"/>
                  <a:gd name="connsiteY0" fmla="*/ 51840 h 518399"/>
                  <a:gd name="connsiteX1" fmla="*/ 51840 w 2345031"/>
                  <a:gd name="connsiteY1" fmla="*/ 0 h 518399"/>
                  <a:gd name="connsiteX2" fmla="*/ 2293191 w 2345031"/>
                  <a:gd name="connsiteY2" fmla="*/ 0 h 518399"/>
                  <a:gd name="connsiteX3" fmla="*/ 2345031 w 2345031"/>
                  <a:gd name="connsiteY3" fmla="*/ 51840 h 518399"/>
                  <a:gd name="connsiteX4" fmla="*/ 2345031 w 2345031"/>
                  <a:gd name="connsiteY4" fmla="*/ 466559 h 518399"/>
                  <a:gd name="connsiteX5" fmla="*/ 2293191 w 2345031"/>
                  <a:gd name="connsiteY5" fmla="*/ 518399 h 518399"/>
                  <a:gd name="connsiteX6" fmla="*/ 51840 w 2345031"/>
                  <a:gd name="connsiteY6" fmla="*/ 518399 h 518399"/>
                  <a:gd name="connsiteX7" fmla="*/ 0 w 2345031"/>
                  <a:gd name="connsiteY7" fmla="*/ 466559 h 518399"/>
                  <a:gd name="connsiteX8" fmla="*/ 0 w 2345031"/>
                  <a:gd name="connsiteY8" fmla="*/ 51840 h 51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031" h="518399">
                    <a:moveTo>
                      <a:pt x="0" y="51840"/>
                    </a:moveTo>
                    <a:cubicBezTo>
                      <a:pt x="0" y="23210"/>
                      <a:pt x="23210" y="0"/>
                      <a:pt x="51840" y="0"/>
                    </a:cubicBezTo>
                    <a:lnTo>
                      <a:pt x="2293191" y="0"/>
                    </a:lnTo>
                    <a:cubicBezTo>
                      <a:pt x="2321821" y="0"/>
                      <a:pt x="2345031" y="23210"/>
                      <a:pt x="2345031" y="51840"/>
                    </a:cubicBezTo>
                    <a:lnTo>
                      <a:pt x="2345031" y="466559"/>
                    </a:lnTo>
                    <a:cubicBezTo>
                      <a:pt x="2345031" y="495189"/>
                      <a:pt x="2321821" y="518399"/>
                      <a:pt x="2293191" y="518399"/>
                    </a:cubicBezTo>
                    <a:lnTo>
                      <a:pt x="51840" y="518399"/>
                    </a:lnTo>
                    <a:cubicBezTo>
                      <a:pt x="23210" y="518399"/>
                      <a:pt x="0" y="495189"/>
                      <a:pt x="0" y="466559"/>
                    </a:cubicBezTo>
                    <a:lnTo>
                      <a:pt x="0" y="51840"/>
                    </a:lnTo>
                    <a:close/>
                  </a:path>
                </a:pathLst>
              </a:custGeom>
              <a:solidFill>
                <a:srgbClr val="3DC1BD"/>
              </a:solidFill>
              <a:ln w="19050" cap="flat" cmpd="sng" algn="ctr">
                <a:solidFill>
                  <a:srgbClr val="FFFFFF"/>
                </a:solidFill>
                <a:prstDash val="solid"/>
                <a:miter lim="800000"/>
              </a:ln>
              <a:effectLst>
                <a:outerShdw blurRad="63500" algn="ctr" rotWithShape="0">
                  <a:prstClr val="black">
                    <a:alpha val="40000"/>
                  </a:prstClr>
                </a:outerShdw>
              </a:effectLst>
            </p:spPr>
            <p:txBody>
              <a:bodyPr spcFirstLastPara="0" vert="horz" wrap="square" lIns="78232" tIns="78232" rIns="78232" bIns="214709" numCol="1" spcCol="1270" anchor="t"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000" b="1" i="0" u="none" strike="noStrike" kern="0" cap="none" spc="0" normalizeH="0" baseline="0" noProof="0">
                    <a:ln>
                      <a:noFill/>
                    </a:ln>
                    <a:solidFill>
                      <a:srgbClr val="FFFFFF"/>
                    </a:solidFill>
                    <a:effectLst/>
                    <a:uLnTx/>
                    <a:uFillTx/>
                    <a:latin typeface="Arial" panose="020B0604020202020204"/>
                    <a:ea typeface="+mn-ea"/>
                    <a:cs typeface="+mn-cs"/>
                  </a:rPr>
                  <a:t>Report 17.3</a:t>
                </a:r>
              </a:p>
            </p:txBody>
          </p:sp>
          <p:sp>
            <p:nvSpPr>
              <p:cNvPr id="59" name="Freeform: Shape 58">
                <a:extLst>
                  <a:ext uri="{FF2B5EF4-FFF2-40B4-BE49-F238E27FC236}">
                    <a16:creationId xmlns:a16="http://schemas.microsoft.com/office/drawing/2014/main" id="{78D00017-6C44-CAE1-47FE-821F193BA33F}"/>
                  </a:ext>
                </a:extLst>
              </p:cNvPr>
              <p:cNvSpPr/>
              <p:nvPr/>
            </p:nvSpPr>
            <p:spPr>
              <a:xfrm>
                <a:off x="7758529" y="4762038"/>
                <a:ext cx="1572669" cy="695562"/>
              </a:xfrm>
              <a:custGeom>
                <a:avLst/>
                <a:gdLst>
                  <a:gd name="connsiteX0" fmla="*/ 0 w 2345031"/>
                  <a:gd name="connsiteY0" fmla="*/ 69120 h 691200"/>
                  <a:gd name="connsiteX1" fmla="*/ 69120 w 2345031"/>
                  <a:gd name="connsiteY1" fmla="*/ 0 h 691200"/>
                  <a:gd name="connsiteX2" fmla="*/ 2275911 w 2345031"/>
                  <a:gd name="connsiteY2" fmla="*/ 0 h 691200"/>
                  <a:gd name="connsiteX3" fmla="*/ 2345031 w 2345031"/>
                  <a:gd name="connsiteY3" fmla="*/ 69120 h 691200"/>
                  <a:gd name="connsiteX4" fmla="*/ 2345031 w 2345031"/>
                  <a:gd name="connsiteY4" fmla="*/ 622080 h 691200"/>
                  <a:gd name="connsiteX5" fmla="*/ 2275911 w 2345031"/>
                  <a:gd name="connsiteY5" fmla="*/ 691200 h 691200"/>
                  <a:gd name="connsiteX6" fmla="*/ 69120 w 2345031"/>
                  <a:gd name="connsiteY6" fmla="*/ 691200 h 691200"/>
                  <a:gd name="connsiteX7" fmla="*/ 0 w 2345031"/>
                  <a:gd name="connsiteY7" fmla="*/ 622080 h 691200"/>
                  <a:gd name="connsiteX8" fmla="*/ 0 w 2345031"/>
                  <a:gd name="connsiteY8" fmla="*/ 69120 h 6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031" h="691200">
                    <a:moveTo>
                      <a:pt x="0" y="69120"/>
                    </a:moveTo>
                    <a:cubicBezTo>
                      <a:pt x="0" y="30946"/>
                      <a:pt x="30946" y="0"/>
                      <a:pt x="69120" y="0"/>
                    </a:cubicBezTo>
                    <a:lnTo>
                      <a:pt x="2275911" y="0"/>
                    </a:lnTo>
                    <a:cubicBezTo>
                      <a:pt x="2314085" y="0"/>
                      <a:pt x="2345031" y="30946"/>
                      <a:pt x="2345031" y="69120"/>
                    </a:cubicBezTo>
                    <a:lnTo>
                      <a:pt x="2345031" y="622080"/>
                    </a:lnTo>
                    <a:cubicBezTo>
                      <a:pt x="2345031" y="660254"/>
                      <a:pt x="2314085" y="691200"/>
                      <a:pt x="2275911" y="691200"/>
                    </a:cubicBezTo>
                    <a:lnTo>
                      <a:pt x="69120" y="691200"/>
                    </a:lnTo>
                    <a:cubicBezTo>
                      <a:pt x="30946" y="691200"/>
                      <a:pt x="0" y="660254"/>
                      <a:pt x="0" y="622080"/>
                    </a:cubicBezTo>
                    <a:lnTo>
                      <a:pt x="0" y="69120"/>
                    </a:lnTo>
                    <a:close/>
                  </a:path>
                </a:pathLst>
              </a:custGeom>
              <a:solidFill>
                <a:srgbClr val="FFFFFF">
                  <a:alpha val="90000"/>
                  <a:hueOff val="0"/>
                  <a:satOff val="0"/>
                  <a:lumOff val="0"/>
                  <a:alphaOff val="0"/>
                </a:srgbClr>
              </a:solidFill>
              <a:ln w="12700" cap="flat" cmpd="sng" algn="ctr">
                <a:solidFill>
                  <a:srgbClr val="3DC1BD"/>
                </a:solidFill>
                <a:prstDash val="solid"/>
                <a:miter lim="800000"/>
              </a:ln>
              <a:effectLst/>
            </p:spPr>
            <p:txBody>
              <a:bodyPr spcFirstLastPara="0" vert="horz" wrap="square" lIns="98477" tIns="98477" rIns="98477" bIns="98477" numCol="1" spcCol="1270" anchor="t" anchorCtr="0">
                <a:noAutofit/>
              </a:bodyPr>
              <a:lstStyle/>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000" b="0" i="0" u="none" strike="noStrike" kern="0" cap="none" spc="0" normalizeH="0" baseline="0" noProof="0">
                    <a:ln>
                      <a:noFill/>
                    </a:ln>
                    <a:solidFill>
                      <a:srgbClr val="151569">
                        <a:hueOff val="0"/>
                        <a:satOff val="0"/>
                        <a:lumOff val="0"/>
                        <a:alphaOff val="0"/>
                      </a:srgbClr>
                    </a:solidFill>
                    <a:effectLst/>
                    <a:uLnTx/>
                    <a:uFillTx/>
                    <a:latin typeface="Arial" panose="020B0604020202020204"/>
                    <a:ea typeface="+mn-ea"/>
                    <a:cs typeface="Arial" charset="0"/>
                  </a:rPr>
                  <a:t>Postsecondary Survey Outcome for SWDs - Count</a:t>
                </a:r>
              </a:p>
            </p:txBody>
          </p:sp>
          <p:sp>
            <p:nvSpPr>
              <p:cNvPr id="60" name="Freeform: Shape 59">
                <a:extLst>
                  <a:ext uri="{FF2B5EF4-FFF2-40B4-BE49-F238E27FC236}">
                    <a16:creationId xmlns:a16="http://schemas.microsoft.com/office/drawing/2014/main" id="{9406414F-7117-E423-F379-68602A519028}"/>
                  </a:ext>
                </a:extLst>
              </p:cNvPr>
              <p:cNvSpPr/>
              <p:nvPr/>
            </p:nvSpPr>
            <p:spPr>
              <a:xfrm>
                <a:off x="9972035" y="4458268"/>
                <a:ext cx="1579308" cy="455654"/>
              </a:xfrm>
              <a:custGeom>
                <a:avLst/>
                <a:gdLst>
                  <a:gd name="connsiteX0" fmla="*/ 0 w 2345031"/>
                  <a:gd name="connsiteY0" fmla="*/ 51840 h 518399"/>
                  <a:gd name="connsiteX1" fmla="*/ 51840 w 2345031"/>
                  <a:gd name="connsiteY1" fmla="*/ 0 h 518399"/>
                  <a:gd name="connsiteX2" fmla="*/ 2293191 w 2345031"/>
                  <a:gd name="connsiteY2" fmla="*/ 0 h 518399"/>
                  <a:gd name="connsiteX3" fmla="*/ 2345031 w 2345031"/>
                  <a:gd name="connsiteY3" fmla="*/ 51840 h 518399"/>
                  <a:gd name="connsiteX4" fmla="*/ 2345031 w 2345031"/>
                  <a:gd name="connsiteY4" fmla="*/ 466559 h 518399"/>
                  <a:gd name="connsiteX5" fmla="*/ 2293191 w 2345031"/>
                  <a:gd name="connsiteY5" fmla="*/ 518399 h 518399"/>
                  <a:gd name="connsiteX6" fmla="*/ 51840 w 2345031"/>
                  <a:gd name="connsiteY6" fmla="*/ 518399 h 518399"/>
                  <a:gd name="connsiteX7" fmla="*/ 0 w 2345031"/>
                  <a:gd name="connsiteY7" fmla="*/ 466559 h 518399"/>
                  <a:gd name="connsiteX8" fmla="*/ 0 w 2345031"/>
                  <a:gd name="connsiteY8" fmla="*/ 51840 h 518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031" h="518399">
                    <a:moveTo>
                      <a:pt x="0" y="51840"/>
                    </a:moveTo>
                    <a:cubicBezTo>
                      <a:pt x="0" y="23210"/>
                      <a:pt x="23210" y="0"/>
                      <a:pt x="51840" y="0"/>
                    </a:cubicBezTo>
                    <a:lnTo>
                      <a:pt x="2293191" y="0"/>
                    </a:lnTo>
                    <a:cubicBezTo>
                      <a:pt x="2321821" y="0"/>
                      <a:pt x="2345031" y="23210"/>
                      <a:pt x="2345031" y="51840"/>
                    </a:cubicBezTo>
                    <a:lnTo>
                      <a:pt x="2345031" y="466559"/>
                    </a:lnTo>
                    <a:cubicBezTo>
                      <a:pt x="2345031" y="495189"/>
                      <a:pt x="2321821" y="518399"/>
                      <a:pt x="2293191" y="518399"/>
                    </a:cubicBezTo>
                    <a:lnTo>
                      <a:pt x="51840" y="518399"/>
                    </a:lnTo>
                    <a:cubicBezTo>
                      <a:pt x="23210" y="518399"/>
                      <a:pt x="0" y="495189"/>
                      <a:pt x="0" y="466559"/>
                    </a:cubicBezTo>
                    <a:lnTo>
                      <a:pt x="0" y="51840"/>
                    </a:lnTo>
                    <a:close/>
                  </a:path>
                </a:pathLst>
              </a:custGeom>
              <a:solidFill>
                <a:srgbClr val="FF715B">
                  <a:hueOff val="0"/>
                  <a:satOff val="0"/>
                  <a:lumOff val="0"/>
                  <a:alphaOff val="0"/>
                </a:srgbClr>
              </a:solidFill>
              <a:ln w="19050" cap="flat" cmpd="sng" algn="ctr">
                <a:solidFill>
                  <a:srgbClr val="FFFFFF">
                    <a:hueOff val="0"/>
                    <a:satOff val="0"/>
                    <a:lumOff val="0"/>
                    <a:alphaOff val="0"/>
                  </a:srgbClr>
                </a:solidFill>
                <a:prstDash val="solid"/>
                <a:miter lim="800000"/>
              </a:ln>
              <a:effectLst>
                <a:outerShdw blurRad="63500" algn="ctr" rotWithShape="0">
                  <a:prstClr val="black">
                    <a:alpha val="40000"/>
                  </a:prstClr>
                </a:outerShdw>
              </a:effectLst>
            </p:spPr>
            <p:txBody>
              <a:bodyPr spcFirstLastPara="0" vert="horz" wrap="square" lIns="78232" tIns="78232" rIns="78232" bIns="214709" numCol="1" spcCol="1270" anchor="t" anchorCtr="0">
                <a:noAutofit/>
              </a:bodyPr>
              <a:lstStyle/>
              <a:p>
                <a:pPr marL="0" marR="0" lvl="0" indent="0" algn="l" defTabSz="488950" rtl="0" eaLnBrk="1" fontAlgn="auto" latinLnBrk="0" hangingPunct="1">
                  <a:lnSpc>
                    <a:spcPct val="90000"/>
                  </a:lnSpc>
                  <a:spcBef>
                    <a:spcPct val="0"/>
                  </a:spcBef>
                  <a:spcAft>
                    <a:spcPct val="35000"/>
                  </a:spcAft>
                  <a:buClrTx/>
                  <a:buSzTx/>
                  <a:buFontTx/>
                  <a:buNone/>
                  <a:tabLst/>
                  <a:defRPr/>
                </a:pPr>
                <a:r>
                  <a:rPr kumimoji="0" lang="en-US" sz="1000" b="0" i="0" u="none" strike="noStrike" kern="0" cap="none" spc="0" normalizeH="0" baseline="0" noProof="0">
                    <a:ln>
                      <a:noFill/>
                    </a:ln>
                    <a:solidFill>
                      <a:srgbClr val="FFFFFF"/>
                    </a:solidFill>
                    <a:effectLst/>
                    <a:uLnTx/>
                    <a:uFillTx/>
                    <a:latin typeface="Arial" panose="020B0604020202020204"/>
                    <a:ea typeface="+mn-ea"/>
                    <a:cs typeface="+mn-cs"/>
                  </a:rPr>
                  <a:t>Report 17.4</a:t>
                </a:r>
              </a:p>
            </p:txBody>
          </p:sp>
          <p:sp>
            <p:nvSpPr>
              <p:cNvPr id="61" name="Freeform: Shape 60">
                <a:extLst>
                  <a:ext uri="{FF2B5EF4-FFF2-40B4-BE49-F238E27FC236}">
                    <a16:creationId xmlns:a16="http://schemas.microsoft.com/office/drawing/2014/main" id="{8405F8FD-8903-885C-16B3-50D7313797A5}"/>
                  </a:ext>
                </a:extLst>
              </p:cNvPr>
              <p:cNvSpPr/>
              <p:nvPr/>
            </p:nvSpPr>
            <p:spPr>
              <a:xfrm>
                <a:off x="10172425" y="4762808"/>
                <a:ext cx="1704231" cy="694791"/>
              </a:xfrm>
              <a:custGeom>
                <a:avLst/>
                <a:gdLst>
                  <a:gd name="connsiteX0" fmla="*/ 0 w 2345031"/>
                  <a:gd name="connsiteY0" fmla="*/ 69120 h 691200"/>
                  <a:gd name="connsiteX1" fmla="*/ 69120 w 2345031"/>
                  <a:gd name="connsiteY1" fmla="*/ 0 h 691200"/>
                  <a:gd name="connsiteX2" fmla="*/ 2275911 w 2345031"/>
                  <a:gd name="connsiteY2" fmla="*/ 0 h 691200"/>
                  <a:gd name="connsiteX3" fmla="*/ 2345031 w 2345031"/>
                  <a:gd name="connsiteY3" fmla="*/ 69120 h 691200"/>
                  <a:gd name="connsiteX4" fmla="*/ 2345031 w 2345031"/>
                  <a:gd name="connsiteY4" fmla="*/ 622080 h 691200"/>
                  <a:gd name="connsiteX5" fmla="*/ 2275911 w 2345031"/>
                  <a:gd name="connsiteY5" fmla="*/ 691200 h 691200"/>
                  <a:gd name="connsiteX6" fmla="*/ 69120 w 2345031"/>
                  <a:gd name="connsiteY6" fmla="*/ 691200 h 691200"/>
                  <a:gd name="connsiteX7" fmla="*/ 0 w 2345031"/>
                  <a:gd name="connsiteY7" fmla="*/ 622080 h 691200"/>
                  <a:gd name="connsiteX8" fmla="*/ 0 w 2345031"/>
                  <a:gd name="connsiteY8" fmla="*/ 69120 h 6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5031" h="691200">
                    <a:moveTo>
                      <a:pt x="0" y="69120"/>
                    </a:moveTo>
                    <a:cubicBezTo>
                      <a:pt x="0" y="30946"/>
                      <a:pt x="30946" y="0"/>
                      <a:pt x="69120" y="0"/>
                    </a:cubicBezTo>
                    <a:lnTo>
                      <a:pt x="2275911" y="0"/>
                    </a:lnTo>
                    <a:cubicBezTo>
                      <a:pt x="2314085" y="0"/>
                      <a:pt x="2345031" y="30946"/>
                      <a:pt x="2345031" y="69120"/>
                    </a:cubicBezTo>
                    <a:lnTo>
                      <a:pt x="2345031" y="622080"/>
                    </a:lnTo>
                    <a:cubicBezTo>
                      <a:pt x="2345031" y="660254"/>
                      <a:pt x="2314085" y="691200"/>
                      <a:pt x="2275911" y="691200"/>
                    </a:cubicBezTo>
                    <a:lnTo>
                      <a:pt x="69120" y="691200"/>
                    </a:lnTo>
                    <a:cubicBezTo>
                      <a:pt x="30946" y="691200"/>
                      <a:pt x="0" y="660254"/>
                      <a:pt x="0" y="622080"/>
                    </a:cubicBezTo>
                    <a:lnTo>
                      <a:pt x="0" y="69120"/>
                    </a:lnTo>
                    <a:close/>
                  </a:path>
                </a:pathLst>
              </a:custGeom>
              <a:solidFill>
                <a:srgbClr val="FFFFFF">
                  <a:alpha val="90000"/>
                  <a:hueOff val="0"/>
                  <a:satOff val="0"/>
                  <a:lumOff val="0"/>
                  <a:alphaOff val="0"/>
                </a:srgbClr>
              </a:solidFill>
              <a:ln w="12700" cap="flat" cmpd="sng" algn="ctr">
                <a:solidFill>
                  <a:srgbClr val="FF715B">
                    <a:hueOff val="0"/>
                    <a:satOff val="0"/>
                    <a:lumOff val="0"/>
                    <a:alphaOff val="0"/>
                  </a:srgbClr>
                </a:solidFill>
                <a:prstDash val="solid"/>
                <a:miter lim="800000"/>
              </a:ln>
              <a:effectLst/>
            </p:spPr>
            <p:txBody>
              <a:bodyPr spcFirstLastPara="0" vert="horz" wrap="square" lIns="98477" tIns="98477" rIns="98477" bIns="98477" numCol="1" spcCol="1270" anchor="t" anchorCtr="0">
                <a:noAutofit/>
              </a:bodyPr>
              <a:lstStyle/>
              <a:p>
                <a:pPr marL="57150" marR="0" lvl="1" indent="-57150" algn="l" defTabSz="488950" rtl="0" eaLnBrk="1" fontAlgn="auto" latinLnBrk="0" hangingPunct="1">
                  <a:lnSpc>
                    <a:spcPct val="90000"/>
                  </a:lnSpc>
                  <a:spcBef>
                    <a:spcPct val="0"/>
                  </a:spcBef>
                  <a:spcAft>
                    <a:spcPct val="15000"/>
                  </a:spcAft>
                  <a:buClrTx/>
                  <a:buSzTx/>
                  <a:buFontTx/>
                  <a:buChar char="•"/>
                  <a:tabLst/>
                  <a:defRPr/>
                </a:pPr>
                <a:r>
                  <a:rPr kumimoji="0" lang="en-US" sz="1000" b="0" i="0" u="none" strike="noStrike" kern="0" cap="none" spc="0" normalizeH="0" baseline="0" noProof="0">
                    <a:ln>
                      <a:noFill/>
                    </a:ln>
                    <a:solidFill>
                      <a:srgbClr val="151569">
                        <a:hueOff val="0"/>
                        <a:satOff val="0"/>
                        <a:lumOff val="0"/>
                        <a:alphaOff val="0"/>
                      </a:srgbClr>
                    </a:solidFill>
                    <a:effectLst/>
                    <a:uLnTx/>
                    <a:uFillTx/>
                    <a:latin typeface="Arial" panose="020B0604020202020204"/>
                    <a:ea typeface="+mn-ea"/>
                    <a:cs typeface="+mn-cs"/>
                  </a:rPr>
                  <a:t>Postsecondary Survey Outcome for SWDs - Student List</a:t>
                </a:r>
              </a:p>
            </p:txBody>
          </p:sp>
        </p:grpSp>
        <p:sp>
          <p:nvSpPr>
            <p:cNvPr id="56" name="Freeform: Shape 55">
              <a:extLst>
                <a:ext uri="{FF2B5EF4-FFF2-40B4-BE49-F238E27FC236}">
                  <a16:creationId xmlns:a16="http://schemas.microsoft.com/office/drawing/2014/main" id="{7AB2B52B-208E-3EBC-B5DB-11D2682CF094}"/>
                </a:ext>
              </a:extLst>
            </p:cNvPr>
            <p:cNvSpPr/>
            <p:nvPr/>
          </p:nvSpPr>
          <p:spPr>
            <a:xfrm>
              <a:off x="4344060" y="3942493"/>
              <a:ext cx="507565" cy="467070"/>
            </a:xfrm>
            <a:custGeom>
              <a:avLst/>
              <a:gdLst>
                <a:gd name="connsiteX0" fmla="*/ 0 w 753656"/>
                <a:gd name="connsiteY0" fmla="*/ 93414 h 467070"/>
                <a:gd name="connsiteX1" fmla="*/ 520121 w 753656"/>
                <a:gd name="connsiteY1" fmla="*/ 93414 h 467070"/>
                <a:gd name="connsiteX2" fmla="*/ 520121 w 753656"/>
                <a:gd name="connsiteY2" fmla="*/ 0 h 467070"/>
                <a:gd name="connsiteX3" fmla="*/ 753656 w 753656"/>
                <a:gd name="connsiteY3" fmla="*/ 233535 h 467070"/>
                <a:gd name="connsiteX4" fmla="*/ 520121 w 753656"/>
                <a:gd name="connsiteY4" fmla="*/ 467070 h 467070"/>
                <a:gd name="connsiteX5" fmla="*/ 520121 w 753656"/>
                <a:gd name="connsiteY5" fmla="*/ 373656 h 467070"/>
                <a:gd name="connsiteX6" fmla="*/ 0 w 753656"/>
                <a:gd name="connsiteY6" fmla="*/ 373656 h 467070"/>
                <a:gd name="connsiteX7" fmla="*/ 0 w 753656"/>
                <a:gd name="connsiteY7" fmla="*/ 93414 h 46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3656" h="467070">
                  <a:moveTo>
                    <a:pt x="0" y="93414"/>
                  </a:moveTo>
                  <a:lnTo>
                    <a:pt x="520121" y="93414"/>
                  </a:lnTo>
                  <a:lnTo>
                    <a:pt x="520121" y="0"/>
                  </a:lnTo>
                  <a:lnTo>
                    <a:pt x="753656" y="233535"/>
                  </a:lnTo>
                  <a:lnTo>
                    <a:pt x="520121" y="467070"/>
                  </a:lnTo>
                  <a:lnTo>
                    <a:pt x="520121" y="373656"/>
                  </a:lnTo>
                  <a:lnTo>
                    <a:pt x="0" y="373656"/>
                  </a:lnTo>
                  <a:lnTo>
                    <a:pt x="0" y="93414"/>
                  </a:lnTo>
                  <a:close/>
                </a:path>
              </a:pathLst>
            </a:custGeom>
            <a:solidFill>
              <a:srgbClr val="FF715B">
                <a:tint val="60000"/>
                <a:hueOff val="0"/>
                <a:satOff val="0"/>
                <a:lumOff val="0"/>
                <a:alphaOff val="0"/>
              </a:srgbClr>
            </a:solidFill>
            <a:ln>
              <a:noFill/>
            </a:ln>
            <a:effectLst/>
          </p:spPr>
          <p:txBody>
            <a:bodyPr spcFirstLastPara="0" vert="horz" wrap="square" lIns="0" tIns="93414" rIns="140121" bIns="93414"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endParaRPr kumimoji="0" lang="en-US" sz="1000" b="0" i="0" u="none" strike="noStrike" kern="0" cap="none" spc="0" normalizeH="0" baseline="0" noProof="0">
                <a:ln>
                  <a:noFill/>
                </a:ln>
                <a:solidFill>
                  <a:srgbClr val="FFFFFF"/>
                </a:solidFill>
                <a:effectLst/>
                <a:uLnTx/>
                <a:uFillTx/>
                <a:latin typeface="Arial" panose="020B0604020202020204"/>
                <a:ea typeface="+mn-ea"/>
                <a:cs typeface="+mn-cs"/>
              </a:endParaRPr>
            </a:p>
          </p:txBody>
        </p:sp>
      </p:grpSp>
      <p:sp>
        <p:nvSpPr>
          <p:cNvPr id="3" name="Slide Number Placeholder 2">
            <a:extLst>
              <a:ext uri="{FF2B5EF4-FFF2-40B4-BE49-F238E27FC236}">
                <a16:creationId xmlns:a16="http://schemas.microsoft.com/office/drawing/2014/main" id="{7FD9FE7F-7594-C071-A6CC-EC5550093382}"/>
              </a:ext>
            </a:extLst>
          </p:cNvPr>
          <p:cNvSpPr>
            <a:spLocks noGrp="1"/>
          </p:cNvSpPr>
          <p:nvPr>
            <p:ph type="sldNum" sz="quarter" idx="11"/>
          </p:nvPr>
        </p:nvSpPr>
        <p:spPr/>
        <p:txBody>
          <a:bodyPr/>
          <a:lstStyle/>
          <a:p>
            <a:fld id="{4B73C415-D670-4716-A5EC-CC4D52CA2BAC}" type="slidenum">
              <a:rPr lang="en-US" noProof="0" smtClean="0"/>
              <a:pPr/>
              <a:t>81</a:t>
            </a:fld>
            <a:endParaRPr lang="en-US" noProof="0"/>
          </a:p>
        </p:txBody>
      </p:sp>
    </p:spTree>
    <p:extLst>
      <p:ext uri="{BB962C8B-B14F-4D97-AF65-F5344CB8AC3E}">
        <p14:creationId xmlns:p14="http://schemas.microsoft.com/office/powerpoint/2010/main" val="7288598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1DE8E-75DD-E65B-F254-08DA0012490E}"/>
              </a:ext>
            </a:extLst>
          </p:cNvPr>
          <p:cNvSpPr>
            <a:spLocks noGrp="1"/>
          </p:cNvSpPr>
          <p:nvPr>
            <p:ph type="title"/>
          </p:nvPr>
        </p:nvSpPr>
        <p:spPr/>
        <p:txBody>
          <a:bodyPr/>
          <a:lstStyle/>
          <a:p>
            <a:r>
              <a:rPr lang="en-US"/>
              <a:t>EOY Reports Role changes</a:t>
            </a:r>
          </a:p>
        </p:txBody>
      </p:sp>
      <p:sp>
        <p:nvSpPr>
          <p:cNvPr id="4" name="Footer Placeholder 3">
            <a:extLst>
              <a:ext uri="{FF2B5EF4-FFF2-40B4-BE49-F238E27FC236}">
                <a16:creationId xmlns:a16="http://schemas.microsoft.com/office/drawing/2014/main" id="{DECFD0ED-434B-304A-34D7-90F43FEE4C9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pic>
        <p:nvPicPr>
          <p:cNvPr id="7" name="Picture 6">
            <a:extLst>
              <a:ext uri="{FF2B5EF4-FFF2-40B4-BE49-F238E27FC236}">
                <a16:creationId xmlns:a16="http://schemas.microsoft.com/office/drawing/2014/main" id="{F0E7CE4C-D09F-B760-7D20-9B87CA9224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020" y="1622851"/>
            <a:ext cx="5040630" cy="3360420"/>
          </a:xfrm>
          <a:prstGeom prst="rect">
            <a:avLst/>
          </a:prstGeom>
        </p:spPr>
      </p:pic>
      <p:sp>
        <p:nvSpPr>
          <p:cNvPr id="8" name="TextBox 7">
            <a:extLst>
              <a:ext uri="{FF2B5EF4-FFF2-40B4-BE49-F238E27FC236}">
                <a16:creationId xmlns:a16="http://schemas.microsoft.com/office/drawing/2014/main" id="{0F746113-08B1-A2C4-59A9-29435361B366}"/>
              </a:ext>
            </a:extLst>
          </p:cNvPr>
          <p:cNvSpPr txBox="1"/>
          <p:nvPr/>
        </p:nvSpPr>
        <p:spPr>
          <a:xfrm>
            <a:off x="6004560" y="1748790"/>
            <a:ext cx="5113020" cy="310854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Tahoma"/>
                <a:ea typeface="+mn-ea"/>
                <a:cs typeface="+mn-cs"/>
              </a:rPr>
              <a:t>A new EOY Reports role will replace the old individual  EOY 1-4 Reports role.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prstClr val="black"/>
              </a:solidFill>
              <a:effectLst/>
              <a:uLnTx/>
              <a:uFillTx/>
              <a:latin typeface="Tahoma"/>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Tahoma"/>
                <a:ea typeface="+mn-ea"/>
                <a:cs typeface="+mn-cs"/>
              </a:rPr>
              <a:t>LEA Admins must ensure the proper role is added to users needing to review reports.</a:t>
            </a:r>
          </a:p>
        </p:txBody>
      </p:sp>
      <p:sp>
        <p:nvSpPr>
          <p:cNvPr id="3" name="Slide Number Placeholder 2">
            <a:extLst>
              <a:ext uri="{FF2B5EF4-FFF2-40B4-BE49-F238E27FC236}">
                <a16:creationId xmlns:a16="http://schemas.microsoft.com/office/drawing/2014/main" id="{70AD726E-4E1B-4558-E848-1FC6AD2C5633}"/>
              </a:ext>
            </a:extLst>
          </p:cNvPr>
          <p:cNvSpPr>
            <a:spLocks noGrp="1"/>
          </p:cNvSpPr>
          <p:nvPr>
            <p:ph type="sldNum" sz="quarter" idx="11"/>
          </p:nvPr>
        </p:nvSpPr>
        <p:spPr/>
        <p:txBody>
          <a:bodyPr/>
          <a:lstStyle/>
          <a:p>
            <a:pPr>
              <a:defRPr/>
            </a:pPr>
            <a:fld id="{BB4C87F9-946B-4B3C-9482-D9DBAFCB5320}" type="slidenum">
              <a:rPr lang="en-US" smtClean="0"/>
              <a:pPr>
                <a:defRPr/>
              </a:pPr>
              <a:t>82</a:t>
            </a:fld>
            <a:endParaRPr lang="en-US"/>
          </a:p>
        </p:txBody>
      </p:sp>
    </p:spTree>
    <p:extLst>
      <p:ext uri="{BB962C8B-B14F-4D97-AF65-F5344CB8AC3E}">
        <p14:creationId xmlns:p14="http://schemas.microsoft.com/office/powerpoint/2010/main" val="32008661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14E970C-9C0C-D52F-B968-EDB522014A4B}"/>
              </a:ext>
            </a:extLst>
          </p:cNvPr>
          <p:cNvSpPr>
            <a:spLocks noGrp="1"/>
          </p:cNvSpPr>
          <p:nvPr>
            <p:ph type="title"/>
          </p:nvPr>
        </p:nvSpPr>
        <p:spPr/>
        <p:txBody>
          <a:bodyPr>
            <a:normAutofit fontScale="90000"/>
          </a:bodyPr>
          <a:lstStyle/>
          <a:p>
            <a:r>
              <a:rPr lang="en-US"/>
              <a:t>Report 5.1 - Program Participants - Count</a:t>
            </a:r>
          </a:p>
        </p:txBody>
      </p:sp>
      <p:sp>
        <p:nvSpPr>
          <p:cNvPr id="2" name="Footer Placeholder 1">
            <a:extLst>
              <a:ext uri="{FF2B5EF4-FFF2-40B4-BE49-F238E27FC236}">
                <a16:creationId xmlns:a16="http://schemas.microsoft.com/office/drawing/2014/main" id="{489274A5-E898-58FF-3B49-F572AEE643CA}"/>
              </a:ext>
            </a:extLst>
          </p:cNvPr>
          <p:cNvSpPr>
            <a:spLocks noGrp="1"/>
          </p:cNvSpPr>
          <p:nvPr>
            <p:ph type="ftr" sz="quarter" idx="10"/>
          </p:nvPr>
        </p:nvSpPr>
        <p:spPr/>
        <p:txBody>
          <a:bodyPr/>
          <a:lstStyle/>
          <a:p>
            <a:pPr defTabSz="609630"/>
            <a:r>
              <a:rPr lang="en-US"/>
              <a:t>EOY 1 Reporting and Certification v1.0 April 21, 2026</a:t>
            </a:r>
          </a:p>
        </p:txBody>
      </p:sp>
      <p:sp>
        <p:nvSpPr>
          <p:cNvPr id="16" name="TextBox 15"/>
          <p:cNvSpPr txBox="1"/>
          <p:nvPr/>
        </p:nvSpPr>
        <p:spPr>
          <a:xfrm>
            <a:off x="1066800" y="5452916"/>
            <a:ext cx="10058400" cy="830997"/>
          </a:xfrm>
          <a:prstGeom prst="rect">
            <a:avLst/>
          </a:prstGeom>
          <a:solidFill>
            <a:srgbClr val="FFFFCC"/>
          </a:solidFill>
          <a:ln>
            <a:solidFill>
              <a:srgbClr val="CCCC00"/>
            </a:solidFill>
          </a:ln>
        </p:spPr>
        <p:txBody>
          <a:bodyPr wrap="square" rtlCol="0">
            <a:spAutoFit/>
          </a:bodyPr>
          <a:lstStyle/>
          <a:p>
            <a:pPr marL="285764" indent="-285764" defTabSz="609630">
              <a:buFont typeface="Arial" charset="0"/>
              <a:buChar char="•"/>
            </a:pPr>
            <a:r>
              <a:rPr lang="en-US" sz="1200">
                <a:solidFill>
                  <a:prstClr val="black"/>
                </a:solidFill>
                <a:latin typeface="Calibri"/>
              </a:rPr>
              <a:t>Program 174 reports only neglected students attending a non-Title 1 schools are eligible for neglected services through Title I Part A.</a:t>
            </a:r>
          </a:p>
          <a:p>
            <a:pPr marL="285764" indent="-285764" defTabSz="609630">
              <a:buFont typeface="Arial" charset="0"/>
              <a:buChar char="•"/>
            </a:pPr>
            <a:endParaRPr lang="en-US" sz="1200">
              <a:solidFill>
                <a:prstClr val="black"/>
              </a:solidFill>
              <a:latin typeface="Calibri"/>
            </a:endParaRPr>
          </a:p>
          <a:p>
            <a:pPr marL="285764" indent="-285764" defTabSz="609630">
              <a:buFont typeface="Arial" charset="0"/>
              <a:buChar char="•"/>
            </a:pPr>
            <a:r>
              <a:rPr lang="en-US" sz="1200">
                <a:solidFill>
                  <a:prstClr val="black"/>
                </a:solidFill>
                <a:latin typeface="Calibri"/>
              </a:rPr>
              <a:t>For Title I Part A Basic School-wide schools, counts in this column are based on cumulative Academic Year enrollment, not program records. Refer to CALPADS Update Flash #74 for CDE’s process to identify a school-wide site.</a:t>
            </a:r>
          </a:p>
        </p:txBody>
      </p:sp>
      <p:sp>
        <p:nvSpPr>
          <p:cNvPr id="4" name="Rounded Rectangle 3"/>
          <p:cNvSpPr/>
          <p:nvPr/>
        </p:nvSpPr>
        <p:spPr bwMode="auto">
          <a:xfrm>
            <a:off x="7764435" y="2537726"/>
            <a:ext cx="732503" cy="2352947"/>
          </a:xfrm>
          <a:prstGeom prst="roundRect">
            <a:avLst>
              <a:gd name="adj" fmla="val 4586"/>
            </a:avLst>
          </a:prstGeom>
          <a:noFill/>
          <a:ln w="25400" cap="flat" cmpd="sng" algn="ctr">
            <a:solidFill>
              <a:srgbClr val="309F8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09630"/>
            <a:endParaRPr lang="en-US" sz="3600">
              <a:solidFill>
                <a:prstClr val="black"/>
              </a:solidFill>
              <a:latin typeface="Calibri"/>
            </a:endParaRPr>
          </a:p>
        </p:txBody>
      </p:sp>
      <p:sp>
        <p:nvSpPr>
          <p:cNvPr id="8" name="Rounded Rectangle 7"/>
          <p:cNvSpPr/>
          <p:nvPr/>
        </p:nvSpPr>
        <p:spPr bwMode="auto">
          <a:xfrm>
            <a:off x="9226636" y="2537724"/>
            <a:ext cx="857420" cy="2357709"/>
          </a:xfrm>
          <a:prstGeom prst="roundRect">
            <a:avLst>
              <a:gd name="adj" fmla="val 3555"/>
            </a:avLst>
          </a:prstGeom>
          <a:noFill/>
          <a:ln w="254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09630"/>
            <a:endParaRPr lang="en-US" sz="3600">
              <a:solidFill>
                <a:prstClr val="black"/>
              </a:solidFill>
              <a:latin typeface="Calibri"/>
            </a:endParaRPr>
          </a:p>
        </p:txBody>
      </p:sp>
      <p:sp>
        <p:nvSpPr>
          <p:cNvPr id="9" name="Rounded Rectangle 7">
            <a:extLst>
              <a:ext uri="{FF2B5EF4-FFF2-40B4-BE49-F238E27FC236}">
                <a16:creationId xmlns:a16="http://schemas.microsoft.com/office/drawing/2014/main" id="{A3BB95FF-791F-4F93-B7D8-290D93274E26}"/>
              </a:ext>
            </a:extLst>
          </p:cNvPr>
          <p:cNvSpPr/>
          <p:nvPr/>
        </p:nvSpPr>
        <p:spPr bwMode="auto">
          <a:xfrm>
            <a:off x="7685630" y="2380450"/>
            <a:ext cx="790575" cy="2352947"/>
          </a:xfrm>
          <a:prstGeom prst="roundRect">
            <a:avLst>
              <a:gd name="adj" fmla="val 3555"/>
            </a:avLst>
          </a:prstGeom>
          <a:noFill/>
          <a:ln w="25400" cap="flat" cmpd="sng" algn="ctr">
            <a:solidFill>
              <a:srgbClr val="FB654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609630"/>
            <a:endParaRPr lang="en-US" sz="3600">
              <a:solidFill>
                <a:prstClr val="black"/>
              </a:solidFill>
              <a:latin typeface="Calibri"/>
            </a:endParaRPr>
          </a:p>
        </p:txBody>
      </p:sp>
      <p:pic>
        <p:nvPicPr>
          <p:cNvPr id="6" name="Picture 5" descr="A screenshot of a program&#10;&#10;AI-generated content may be incorrect.">
            <a:extLst>
              <a:ext uri="{FF2B5EF4-FFF2-40B4-BE49-F238E27FC236}">
                <a16:creationId xmlns:a16="http://schemas.microsoft.com/office/drawing/2014/main" id="{9522EDED-D09B-1777-433C-FF7FD0B9F7A5}"/>
              </a:ext>
            </a:extLst>
          </p:cNvPr>
          <p:cNvPicPr>
            <a:picLocks noChangeAspect="1"/>
          </p:cNvPicPr>
          <p:nvPr/>
        </p:nvPicPr>
        <p:blipFill>
          <a:blip r:embed="rId3"/>
          <a:stretch>
            <a:fillRect/>
          </a:stretch>
        </p:blipFill>
        <p:spPr>
          <a:xfrm>
            <a:off x="1071798" y="1059597"/>
            <a:ext cx="10248274" cy="4401525"/>
          </a:xfrm>
          <a:prstGeom prst="rect">
            <a:avLst/>
          </a:prstGeom>
        </p:spPr>
      </p:pic>
      <p:sp>
        <p:nvSpPr>
          <p:cNvPr id="3" name="Slide Number Placeholder 2">
            <a:extLst>
              <a:ext uri="{FF2B5EF4-FFF2-40B4-BE49-F238E27FC236}">
                <a16:creationId xmlns:a16="http://schemas.microsoft.com/office/drawing/2014/main" id="{F56F179A-D9DC-6408-1A11-A24998E8A712}"/>
              </a:ext>
            </a:extLst>
          </p:cNvPr>
          <p:cNvSpPr>
            <a:spLocks noGrp="1"/>
          </p:cNvSpPr>
          <p:nvPr>
            <p:ph type="sldNum" sz="quarter" idx="11"/>
          </p:nvPr>
        </p:nvSpPr>
        <p:spPr/>
        <p:txBody>
          <a:bodyPr/>
          <a:lstStyle/>
          <a:p>
            <a:fld id="{4B73C415-D670-4716-A5EC-CC4D52CA2BAC}" type="slidenum">
              <a:rPr lang="en-US" noProof="0" smtClean="0"/>
              <a:pPr/>
              <a:t>83</a:t>
            </a:fld>
            <a:endParaRPr lang="en-US" noProof="0"/>
          </a:p>
        </p:txBody>
      </p:sp>
    </p:spTree>
    <p:extLst>
      <p:ext uri="{BB962C8B-B14F-4D97-AF65-F5344CB8AC3E}">
        <p14:creationId xmlns:p14="http://schemas.microsoft.com/office/powerpoint/2010/main" val="13804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creen shot Report Report 5.4 –Homeless Students Enrolled."/>
          <p:cNvSpPr>
            <a:spLocks noGrp="1"/>
          </p:cNvSpPr>
          <p:nvPr>
            <p:ph type="title"/>
          </p:nvPr>
        </p:nvSpPr>
        <p:spPr>
          <a:xfrm>
            <a:off x="381000" y="241200"/>
            <a:ext cx="11340000" cy="432000"/>
          </a:xfrm>
        </p:spPr>
        <p:txBody>
          <a:bodyPr>
            <a:noAutofit/>
          </a:bodyPr>
          <a:lstStyle/>
          <a:p>
            <a:r>
              <a:rPr lang="en-US" cap="small"/>
              <a:t>Report 5.4 –Homeless Students Enrolled</a:t>
            </a:r>
          </a:p>
        </p:txBody>
      </p:sp>
      <p:sp>
        <p:nvSpPr>
          <p:cNvPr id="3" name="Footer Placeholder 2"/>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sp>
        <p:nvSpPr>
          <p:cNvPr id="4" name="Text Placeholder 3">
            <a:extLst>
              <a:ext uri="{FF2B5EF4-FFF2-40B4-BE49-F238E27FC236}">
                <a16:creationId xmlns:a16="http://schemas.microsoft.com/office/drawing/2014/main" id="{F4CBB7B7-DD74-4535-84EA-2D858A7D19E0}"/>
              </a:ext>
            </a:extLst>
          </p:cNvPr>
          <p:cNvSpPr>
            <a:spLocks noGrp="1"/>
          </p:cNvSpPr>
          <p:nvPr>
            <p:ph type="body" sz="quarter" idx="32"/>
          </p:nvPr>
        </p:nvSpPr>
        <p:spPr/>
        <p:txBody>
          <a:bodyPr/>
          <a:lstStyle/>
          <a:p>
            <a:endParaRPr lang="en-US"/>
          </a:p>
        </p:txBody>
      </p:sp>
      <p:sp>
        <p:nvSpPr>
          <p:cNvPr id="7" name="Rectangle 6"/>
          <p:cNvSpPr/>
          <p:nvPr/>
        </p:nvSpPr>
        <p:spPr>
          <a:xfrm>
            <a:off x="8763000" y="1042288"/>
            <a:ext cx="3200400" cy="1169551"/>
          </a:xfrm>
          <a:prstGeom prst="rect">
            <a:avLst/>
          </a:prstGeom>
          <a:solidFill>
            <a:srgbClr val="FFFFCC"/>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ahoma"/>
                <a:ea typeface="+mn-ea"/>
                <a:cs typeface="+mn-cs"/>
              </a:rPr>
              <a:t>Homeless program records should be submitted for any infants, toddlers, and pre-K children who are homeless, as these students are included in all homeless reports in CALPADS.</a:t>
            </a:r>
          </a:p>
        </p:txBody>
      </p:sp>
      <p:pic>
        <p:nvPicPr>
          <p:cNvPr id="6" name="Picture 5" descr="Screen shot of Report Report 5.4 –Homeless Students Enrolled.">
            <a:extLst>
              <a:ext uri="{FF2B5EF4-FFF2-40B4-BE49-F238E27FC236}">
                <a16:creationId xmlns:a16="http://schemas.microsoft.com/office/drawing/2014/main" id="{4B11F061-F0C1-4531-864A-F721C17ED276}"/>
              </a:ext>
            </a:extLst>
          </p:cNvPr>
          <p:cNvPicPr>
            <a:picLocks noChangeAspect="1"/>
          </p:cNvPicPr>
          <p:nvPr/>
        </p:nvPicPr>
        <p:blipFill>
          <a:blip r:embed="rId3"/>
          <a:stretch>
            <a:fillRect/>
          </a:stretch>
        </p:blipFill>
        <p:spPr>
          <a:xfrm>
            <a:off x="381000" y="878553"/>
            <a:ext cx="8118958" cy="5358512"/>
          </a:xfrm>
          <a:prstGeom prst="rect">
            <a:avLst/>
          </a:prstGeom>
          <a:ln>
            <a:noFill/>
          </a:ln>
          <a:effectLst>
            <a:outerShdw blurRad="190500" algn="tl" rotWithShape="0">
              <a:srgbClr val="000000">
                <a:alpha val="70000"/>
              </a:srgbClr>
            </a:outerShdw>
          </a:effectLst>
        </p:spPr>
      </p:pic>
      <p:sp>
        <p:nvSpPr>
          <p:cNvPr id="5" name="Slide Number Placeholder 4">
            <a:extLst>
              <a:ext uri="{FF2B5EF4-FFF2-40B4-BE49-F238E27FC236}">
                <a16:creationId xmlns:a16="http://schemas.microsoft.com/office/drawing/2014/main" id="{6CCAD8B6-07DE-ACC5-EC87-5853734734DB}"/>
              </a:ext>
            </a:extLst>
          </p:cNvPr>
          <p:cNvSpPr>
            <a:spLocks noGrp="1"/>
          </p:cNvSpPr>
          <p:nvPr>
            <p:ph type="sldNum" sz="quarter" idx="11"/>
          </p:nvPr>
        </p:nvSpPr>
        <p:spPr/>
        <p:txBody>
          <a:bodyPr/>
          <a:lstStyle/>
          <a:p>
            <a:fld id="{4B73C415-D670-4716-A5EC-CC4D52CA2BAC}" type="slidenum">
              <a:rPr lang="en-US" noProof="0" smtClean="0"/>
              <a:pPr/>
              <a:t>84</a:t>
            </a:fld>
            <a:endParaRPr lang="en-US" noProof="0"/>
          </a:p>
        </p:txBody>
      </p:sp>
    </p:spTree>
    <p:extLst>
      <p:ext uri="{BB962C8B-B14F-4D97-AF65-F5344CB8AC3E}">
        <p14:creationId xmlns:p14="http://schemas.microsoft.com/office/powerpoint/2010/main" val="12906144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7D8DA-7DEB-7423-2399-2CF8713DB1D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420593A-F20F-6092-52BF-FE24DC2A9EC1}"/>
              </a:ext>
            </a:extLst>
          </p:cNvPr>
          <p:cNvSpPr>
            <a:spLocks noGrp="1"/>
          </p:cNvSpPr>
          <p:nvPr>
            <p:ph type="title"/>
          </p:nvPr>
        </p:nvSpPr>
        <p:spPr/>
        <p:txBody>
          <a:bodyPr>
            <a:normAutofit fontScale="90000"/>
          </a:bodyPr>
          <a:lstStyle/>
          <a:p>
            <a:pPr algn="l"/>
            <a:r>
              <a:rPr lang="en-US"/>
              <a:t>Report 19.1 – Expanded Learning Program Participants - Count</a:t>
            </a:r>
          </a:p>
        </p:txBody>
      </p:sp>
      <p:sp>
        <p:nvSpPr>
          <p:cNvPr id="2" name="Footer Placeholder 1">
            <a:extLst>
              <a:ext uri="{FF2B5EF4-FFF2-40B4-BE49-F238E27FC236}">
                <a16:creationId xmlns:a16="http://schemas.microsoft.com/office/drawing/2014/main" id="{0EC352CD-3ED5-1864-D5B0-3857C48FAD8F}"/>
              </a:ext>
            </a:extLst>
          </p:cNvPr>
          <p:cNvSpPr>
            <a:spLocks noGrp="1"/>
          </p:cNvSpPr>
          <p:nvPr>
            <p:ph type="ftr" sz="quarter" idx="10"/>
          </p:nvPr>
        </p:nvSpPr>
        <p:spPr/>
        <p:txBody>
          <a:bodyPr/>
          <a:lstStyle/>
          <a:p>
            <a:pPr defTabSz="609630"/>
            <a:r>
              <a:rPr lang="en-US"/>
              <a:t>EOY 1 Reporting and Certification v1.0 April 21, 2026</a:t>
            </a:r>
          </a:p>
        </p:txBody>
      </p:sp>
      <p:pic>
        <p:nvPicPr>
          <p:cNvPr id="10" name="Picture 9">
            <a:extLst>
              <a:ext uri="{FF2B5EF4-FFF2-40B4-BE49-F238E27FC236}">
                <a16:creationId xmlns:a16="http://schemas.microsoft.com/office/drawing/2014/main" id="{FD258CC9-2DDB-23D8-DD7F-10C04B691F15}"/>
              </a:ext>
            </a:extLst>
          </p:cNvPr>
          <p:cNvPicPr>
            <a:picLocks noChangeAspect="1"/>
          </p:cNvPicPr>
          <p:nvPr/>
        </p:nvPicPr>
        <p:blipFill>
          <a:blip r:embed="rId3"/>
          <a:stretch>
            <a:fillRect/>
          </a:stretch>
        </p:blipFill>
        <p:spPr>
          <a:xfrm>
            <a:off x="1627493" y="1231962"/>
            <a:ext cx="8324752" cy="5000301"/>
          </a:xfrm>
          <a:prstGeom prst="rect">
            <a:avLst/>
          </a:prstGeom>
        </p:spPr>
      </p:pic>
      <p:sp>
        <p:nvSpPr>
          <p:cNvPr id="3" name="Slide Number Placeholder 2">
            <a:extLst>
              <a:ext uri="{FF2B5EF4-FFF2-40B4-BE49-F238E27FC236}">
                <a16:creationId xmlns:a16="http://schemas.microsoft.com/office/drawing/2014/main" id="{D3081888-A6F6-6955-64A8-0E4B6A1CAE5F}"/>
              </a:ext>
            </a:extLst>
          </p:cNvPr>
          <p:cNvSpPr>
            <a:spLocks noGrp="1"/>
          </p:cNvSpPr>
          <p:nvPr>
            <p:ph type="sldNum" sz="quarter" idx="11"/>
          </p:nvPr>
        </p:nvSpPr>
        <p:spPr/>
        <p:txBody>
          <a:bodyPr/>
          <a:lstStyle/>
          <a:p>
            <a:fld id="{4B73C415-D670-4716-A5EC-CC4D52CA2BAC}" type="slidenum">
              <a:rPr lang="en-US" noProof="0" smtClean="0"/>
              <a:pPr/>
              <a:t>85</a:t>
            </a:fld>
            <a:endParaRPr lang="en-US" noProof="0"/>
          </a:p>
        </p:txBody>
      </p:sp>
    </p:spTree>
    <p:extLst>
      <p:ext uri="{BB962C8B-B14F-4D97-AF65-F5344CB8AC3E}">
        <p14:creationId xmlns:p14="http://schemas.microsoft.com/office/powerpoint/2010/main" val="35345975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eport 1.21, Cumulative Enrollment counts the number of students with an enrollment record in the academic year. The total primary, secondary and short term enrollment counts are grouped. All students with enrollment at any time during the Report Period for the Academic Year are included. Primary, Secondary, Short-term cumulative count is used to calculate suspension/expulsion rates. Just primary and short-term cumulative count is used to calculate attendance rates.&#10;" title="Report 1.21 Cumulative enrollment count"/>
          <p:cNvPicPr>
            <a:picLocks noChangeAspect="1"/>
          </p:cNvPicPr>
          <p:nvPr/>
        </p:nvPicPr>
        <p:blipFill>
          <a:blip r:embed="rId3"/>
          <a:stretch>
            <a:fillRect/>
          </a:stretch>
        </p:blipFill>
        <p:spPr>
          <a:xfrm>
            <a:off x="1631883" y="756990"/>
            <a:ext cx="8928233" cy="4974566"/>
          </a:xfrm>
          <a:prstGeom prst="rect">
            <a:avLst/>
          </a:prstGeom>
          <a:ln>
            <a:solidFill>
              <a:schemeClr val="bg2"/>
            </a:solidFill>
          </a:ln>
          <a:effectLst>
            <a:outerShdw blurRad="63500" algn="ctr" rotWithShape="0">
              <a:prstClr val="black">
                <a:alpha val="40000"/>
              </a:prstClr>
            </a:outerShdw>
          </a:effectLst>
        </p:spPr>
      </p:pic>
      <p:sp>
        <p:nvSpPr>
          <p:cNvPr id="2" name="Title 1"/>
          <p:cNvSpPr>
            <a:spLocks noGrp="1"/>
          </p:cNvSpPr>
          <p:nvPr>
            <p:ph type="title"/>
          </p:nvPr>
        </p:nvSpPr>
        <p:spPr>
          <a:xfrm>
            <a:off x="394316" y="242399"/>
            <a:ext cx="11340000" cy="432000"/>
          </a:xfrm>
        </p:spPr>
        <p:txBody>
          <a:bodyPr>
            <a:noAutofit/>
          </a:bodyPr>
          <a:lstStyle/>
          <a:p>
            <a:r>
              <a:rPr lang="en-US" cap="small"/>
              <a:t>Report 1.21 Cumulative Enrollment - Count</a:t>
            </a:r>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grpSp>
        <p:nvGrpSpPr>
          <p:cNvPr id="8" name="Group 7">
            <a:extLst>
              <a:ext uri="{C183D7F6-B498-43B3-948B-1728B52AA6E4}">
                <adec:decorative xmlns:adec="http://schemas.microsoft.com/office/drawing/2017/decorative" val="1"/>
              </a:ext>
            </a:extLst>
          </p:cNvPr>
          <p:cNvGrpSpPr/>
          <p:nvPr/>
        </p:nvGrpSpPr>
        <p:grpSpPr>
          <a:xfrm>
            <a:off x="4679885" y="1948874"/>
            <a:ext cx="4343401" cy="495325"/>
            <a:chOff x="3046645" y="2057400"/>
            <a:chExt cx="4266186" cy="495325"/>
          </a:xfrm>
        </p:grpSpPr>
        <p:pic>
          <p:nvPicPr>
            <p:cNvPr id="5" name="Picture 4"/>
            <p:cNvPicPr>
              <a:picLocks noChangeAspect="1"/>
            </p:cNvPicPr>
            <p:nvPr/>
          </p:nvPicPr>
          <p:blipFill>
            <a:blip r:embed="rId4"/>
            <a:stretch>
              <a:fillRect/>
            </a:stretch>
          </p:blipFill>
          <p:spPr>
            <a:xfrm>
              <a:off x="5922110" y="2057400"/>
              <a:ext cx="1390721" cy="495325"/>
            </a:xfrm>
            <a:prstGeom prst="rect">
              <a:avLst/>
            </a:prstGeom>
            <a:ln w="38100">
              <a:solidFill>
                <a:srgbClr val="FF9900"/>
              </a:solidFill>
            </a:ln>
            <a:effectLst>
              <a:outerShdw blurRad="50800" dist="635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pic>
        <p:sp>
          <p:nvSpPr>
            <p:cNvPr id="7" name="Rectangle 6"/>
            <p:cNvSpPr/>
            <p:nvPr/>
          </p:nvSpPr>
          <p:spPr bwMode="auto">
            <a:xfrm>
              <a:off x="3046645" y="2057400"/>
              <a:ext cx="2819400" cy="228600"/>
            </a:xfrm>
            <a:prstGeom prst="rect">
              <a:avLst/>
            </a:prstGeom>
            <a:noFill/>
            <a:ln w="38100" cap="flat" cmpd="sng" algn="ctr">
              <a:solidFill>
                <a:srgbClr val="FF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3" name="Slide Number Placeholder 2">
            <a:extLst>
              <a:ext uri="{FF2B5EF4-FFF2-40B4-BE49-F238E27FC236}">
                <a16:creationId xmlns:a16="http://schemas.microsoft.com/office/drawing/2014/main" id="{12BE0DE6-1317-9710-D0A4-777D9A7F923A}"/>
              </a:ext>
            </a:extLst>
          </p:cNvPr>
          <p:cNvSpPr>
            <a:spLocks noGrp="1"/>
          </p:cNvSpPr>
          <p:nvPr>
            <p:ph type="sldNum" sz="quarter" idx="11"/>
          </p:nvPr>
        </p:nvSpPr>
        <p:spPr/>
        <p:txBody>
          <a:bodyPr/>
          <a:lstStyle/>
          <a:p>
            <a:fld id="{4B73C415-D670-4716-A5EC-CC4D52CA2BAC}" type="slidenum">
              <a:rPr lang="en-US" noProof="0" smtClean="0"/>
              <a:pPr/>
              <a:t>86</a:t>
            </a:fld>
            <a:endParaRPr lang="en-US" noProof="0"/>
          </a:p>
        </p:txBody>
      </p:sp>
    </p:spTree>
    <p:extLst>
      <p:ext uri="{BB962C8B-B14F-4D97-AF65-F5344CB8AC3E}">
        <p14:creationId xmlns:p14="http://schemas.microsoft.com/office/powerpoint/2010/main" val="35270812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7357C-3F64-4D8B-8C7C-EA814B48B289}"/>
              </a:ext>
            </a:extLst>
          </p:cNvPr>
          <p:cNvSpPr>
            <a:spLocks noGrp="1"/>
          </p:cNvSpPr>
          <p:nvPr>
            <p:ph type="title"/>
          </p:nvPr>
        </p:nvSpPr>
        <p:spPr/>
        <p:txBody>
          <a:bodyPr/>
          <a:lstStyle/>
          <a:p>
            <a:r>
              <a:rPr lang="en-US"/>
              <a:t>Report 2.16 ELA Status – Els Reclassified RFEP (EOY 3)</a:t>
            </a:r>
          </a:p>
        </p:txBody>
      </p:sp>
      <p:sp>
        <p:nvSpPr>
          <p:cNvPr id="3" name="Footer Placeholder 2">
            <a:extLst>
              <a:ext uri="{FF2B5EF4-FFF2-40B4-BE49-F238E27FC236}">
                <a16:creationId xmlns:a16="http://schemas.microsoft.com/office/drawing/2014/main" id="{EC49134B-2539-4EF1-97EA-6C1288C0961D}"/>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pic>
        <p:nvPicPr>
          <p:cNvPr id="7" name="Picture 6" descr="Screen shot of Report 2.16 ELA Status ELs Reclassified RFEP.">
            <a:extLst>
              <a:ext uri="{FF2B5EF4-FFF2-40B4-BE49-F238E27FC236}">
                <a16:creationId xmlns:a16="http://schemas.microsoft.com/office/drawing/2014/main" id="{049B2C9D-1BC5-49B7-A76A-2EB1F92A6A73}"/>
              </a:ext>
            </a:extLst>
          </p:cNvPr>
          <p:cNvPicPr>
            <a:picLocks noChangeAspect="1"/>
          </p:cNvPicPr>
          <p:nvPr/>
        </p:nvPicPr>
        <p:blipFill>
          <a:blip r:embed="rId2"/>
          <a:stretch>
            <a:fillRect/>
          </a:stretch>
        </p:blipFill>
        <p:spPr>
          <a:xfrm>
            <a:off x="2266050" y="1512000"/>
            <a:ext cx="9505263" cy="4604369"/>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21700EF0-EA60-89C6-0C49-97249769DD43}"/>
              </a:ext>
            </a:extLst>
          </p:cNvPr>
          <p:cNvSpPr>
            <a:spLocks noGrp="1"/>
          </p:cNvSpPr>
          <p:nvPr>
            <p:ph type="sldNum" sz="quarter" idx="11"/>
          </p:nvPr>
        </p:nvSpPr>
        <p:spPr/>
        <p:txBody>
          <a:bodyPr/>
          <a:lstStyle/>
          <a:p>
            <a:fld id="{4B73C415-D670-4716-A5EC-CC4D52CA2BAC}" type="slidenum">
              <a:rPr lang="en-US" noProof="0" smtClean="0"/>
              <a:pPr/>
              <a:t>87</a:t>
            </a:fld>
            <a:endParaRPr lang="en-US" noProof="0"/>
          </a:p>
        </p:txBody>
      </p:sp>
    </p:spTree>
    <p:extLst>
      <p:ext uri="{BB962C8B-B14F-4D97-AF65-F5344CB8AC3E}">
        <p14:creationId xmlns:p14="http://schemas.microsoft.com/office/powerpoint/2010/main" val="19534880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3BE4FD-C1B8-4A76-8FAB-673945B442B9}"/>
              </a:ext>
            </a:extLst>
          </p:cNvPr>
          <p:cNvSpPr>
            <a:spLocks noGrp="1"/>
          </p:cNvSpPr>
          <p:nvPr>
            <p:ph type="title"/>
          </p:nvPr>
        </p:nvSpPr>
        <p:spPr>
          <a:xfrm>
            <a:off x="642000" y="276637"/>
            <a:ext cx="11340000" cy="432000"/>
          </a:xfrm>
        </p:spPr>
        <p:txBody>
          <a:bodyPr/>
          <a:lstStyle/>
          <a:p>
            <a:r>
              <a:rPr lang="en-US"/>
              <a:t>Report 7.10 Incident - Count</a:t>
            </a:r>
            <a:br>
              <a:rPr lang="en-US"/>
            </a:br>
            <a:endParaRPr lang="en-US"/>
          </a:p>
        </p:txBody>
      </p:sp>
      <p:sp>
        <p:nvSpPr>
          <p:cNvPr id="2" name="Footer Placeholder 1">
            <a:extLst>
              <a:ext uri="{FF2B5EF4-FFF2-40B4-BE49-F238E27FC236}">
                <a16:creationId xmlns:a16="http://schemas.microsoft.com/office/drawing/2014/main" id="{AE1EF7DE-C9BF-4C77-BD89-3A40C66CB44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grpSp>
        <p:nvGrpSpPr>
          <p:cNvPr id="5" name="Group 4" descr="Screen shot of Report Report 7.10 Incident - Count.">
            <a:extLst>
              <a:ext uri="{FF2B5EF4-FFF2-40B4-BE49-F238E27FC236}">
                <a16:creationId xmlns:a16="http://schemas.microsoft.com/office/drawing/2014/main" id="{23ECA12A-76D4-4DD1-824B-BB8CE21233CE}"/>
              </a:ext>
            </a:extLst>
          </p:cNvPr>
          <p:cNvGrpSpPr/>
          <p:nvPr/>
        </p:nvGrpSpPr>
        <p:grpSpPr>
          <a:xfrm>
            <a:off x="431800" y="809413"/>
            <a:ext cx="11105730" cy="5239174"/>
            <a:chOff x="431800" y="809413"/>
            <a:chExt cx="11105730" cy="5239174"/>
          </a:xfrm>
        </p:grpSpPr>
        <p:pic>
          <p:nvPicPr>
            <p:cNvPr id="4" name="Picture 3">
              <a:extLst>
                <a:ext uri="{FF2B5EF4-FFF2-40B4-BE49-F238E27FC236}">
                  <a16:creationId xmlns:a16="http://schemas.microsoft.com/office/drawing/2014/main" id="{84D6C849-7937-45C2-BA61-511B00A11C99}"/>
                </a:ext>
              </a:extLst>
            </p:cNvPr>
            <p:cNvPicPr>
              <a:picLocks noChangeAspect="1"/>
            </p:cNvPicPr>
            <p:nvPr/>
          </p:nvPicPr>
          <p:blipFill>
            <a:blip r:embed="rId3"/>
            <a:stretch>
              <a:fillRect/>
            </a:stretch>
          </p:blipFill>
          <p:spPr>
            <a:xfrm>
              <a:off x="431800" y="809413"/>
              <a:ext cx="9601200" cy="3352904"/>
            </a:xfrm>
            <a:prstGeom prst="rect">
              <a:avLst/>
            </a:prstGeom>
            <a:effectLst>
              <a:outerShdw blurRad="63500" algn="ctr" rotWithShape="0">
                <a:prstClr val="black">
                  <a:alpha val="40000"/>
                </a:prstClr>
              </a:outerShdw>
            </a:effectLst>
          </p:spPr>
        </p:pic>
        <p:pic>
          <p:nvPicPr>
            <p:cNvPr id="9" name="Picture 8">
              <a:extLst>
                <a:ext uri="{FF2B5EF4-FFF2-40B4-BE49-F238E27FC236}">
                  <a16:creationId xmlns:a16="http://schemas.microsoft.com/office/drawing/2014/main" id="{F51BFD4B-9E7B-42C5-9B64-BAF13CA3BE77}"/>
                </a:ext>
              </a:extLst>
            </p:cNvPr>
            <p:cNvPicPr>
              <a:picLocks noChangeAspect="1"/>
            </p:cNvPicPr>
            <p:nvPr/>
          </p:nvPicPr>
          <p:blipFill>
            <a:blip r:embed="rId4"/>
            <a:stretch>
              <a:fillRect/>
            </a:stretch>
          </p:blipFill>
          <p:spPr>
            <a:xfrm>
              <a:off x="4634313" y="3305387"/>
              <a:ext cx="6903217" cy="2743200"/>
            </a:xfrm>
            <a:prstGeom prst="rect">
              <a:avLst/>
            </a:prstGeom>
            <a:effectLst>
              <a:outerShdw blurRad="63500" algn="ctr" rotWithShape="0">
                <a:prstClr val="black">
                  <a:alpha val="40000"/>
                </a:prstClr>
              </a:outerShdw>
            </a:effectLst>
          </p:spPr>
        </p:pic>
      </p:grpSp>
      <p:sp>
        <p:nvSpPr>
          <p:cNvPr id="3" name="Slide Number Placeholder 2">
            <a:extLst>
              <a:ext uri="{FF2B5EF4-FFF2-40B4-BE49-F238E27FC236}">
                <a16:creationId xmlns:a16="http://schemas.microsoft.com/office/drawing/2014/main" id="{62DFA99D-685E-517E-2335-06C6537A7EE3}"/>
              </a:ext>
            </a:extLst>
          </p:cNvPr>
          <p:cNvSpPr>
            <a:spLocks noGrp="1"/>
          </p:cNvSpPr>
          <p:nvPr>
            <p:ph type="sldNum" sz="quarter" idx="11"/>
          </p:nvPr>
        </p:nvSpPr>
        <p:spPr/>
        <p:txBody>
          <a:bodyPr/>
          <a:lstStyle/>
          <a:p>
            <a:fld id="{4B73C415-D670-4716-A5EC-CC4D52CA2BAC}" type="slidenum">
              <a:rPr lang="en-US" noProof="0" smtClean="0"/>
              <a:pPr/>
              <a:t>88</a:t>
            </a:fld>
            <a:endParaRPr lang="en-US" noProof="0"/>
          </a:p>
        </p:txBody>
      </p:sp>
    </p:spTree>
    <p:extLst>
      <p:ext uri="{BB962C8B-B14F-4D97-AF65-F5344CB8AC3E}">
        <p14:creationId xmlns:p14="http://schemas.microsoft.com/office/powerpoint/2010/main" val="38817737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of Report Report 7.11 Incident Result - Count.">
            <a:extLst>
              <a:ext uri="{FF2B5EF4-FFF2-40B4-BE49-F238E27FC236}">
                <a16:creationId xmlns:a16="http://schemas.microsoft.com/office/drawing/2014/main" id="{EB8147DA-80F8-4D59-AB75-96F3DD35FE0D}"/>
              </a:ext>
            </a:extLst>
          </p:cNvPr>
          <p:cNvPicPr>
            <a:picLocks noChangeAspect="1"/>
          </p:cNvPicPr>
          <p:nvPr/>
        </p:nvPicPr>
        <p:blipFill>
          <a:blip r:embed="rId3"/>
          <a:stretch>
            <a:fillRect/>
          </a:stretch>
        </p:blipFill>
        <p:spPr>
          <a:xfrm>
            <a:off x="609600" y="1285170"/>
            <a:ext cx="10972800" cy="3213177"/>
          </a:xfrm>
          <a:prstGeom prst="rect">
            <a:avLst/>
          </a:prstGeom>
          <a:ln>
            <a:noFill/>
          </a:ln>
          <a:effectLst>
            <a:outerShdw blurRad="190500" algn="tl" rotWithShape="0">
              <a:srgbClr val="000000">
                <a:alpha val="70000"/>
              </a:srgbClr>
            </a:outerShdw>
          </a:effectLst>
        </p:spPr>
      </p:pic>
      <p:sp>
        <p:nvSpPr>
          <p:cNvPr id="6" name="Title 5">
            <a:extLst>
              <a:ext uri="{FF2B5EF4-FFF2-40B4-BE49-F238E27FC236}">
                <a16:creationId xmlns:a16="http://schemas.microsoft.com/office/drawing/2014/main" id="{843BE4FD-C1B8-4A76-8FAB-673945B442B9}"/>
              </a:ext>
            </a:extLst>
          </p:cNvPr>
          <p:cNvSpPr>
            <a:spLocks noGrp="1"/>
          </p:cNvSpPr>
          <p:nvPr>
            <p:ph type="title"/>
          </p:nvPr>
        </p:nvSpPr>
        <p:spPr>
          <a:xfrm>
            <a:off x="432000" y="339636"/>
            <a:ext cx="11340000" cy="432000"/>
          </a:xfrm>
        </p:spPr>
        <p:txBody>
          <a:bodyPr/>
          <a:lstStyle/>
          <a:p>
            <a:r>
              <a:rPr lang="en-US"/>
              <a:t>Report 7.11 Incident Result - Count</a:t>
            </a:r>
            <a:br>
              <a:rPr lang="en-US"/>
            </a:br>
            <a:endParaRPr lang="en-US"/>
          </a:p>
        </p:txBody>
      </p:sp>
      <p:sp>
        <p:nvSpPr>
          <p:cNvPr id="2" name="Footer Placeholder 1">
            <a:extLst>
              <a:ext uri="{FF2B5EF4-FFF2-40B4-BE49-F238E27FC236}">
                <a16:creationId xmlns:a16="http://schemas.microsoft.com/office/drawing/2014/main" id="{AE1EF7DE-C9BF-4C77-BD89-3A40C66CB44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sp>
        <p:nvSpPr>
          <p:cNvPr id="3" name="Slide Number Placeholder 2">
            <a:extLst>
              <a:ext uri="{FF2B5EF4-FFF2-40B4-BE49-F238E27FC236}">
                <a16:creationId xmlns:a16="http://schemas.microsoft.com/office/drawing/2014/main" id="{A894758F-188E-D3FA-8BBE-2B0B1DF68FAE}"/>
              </a:ext>
            </a:extLst>
          </p:cNvPr>
          <p:cNvSpPr>
            <a:spLocks noGrp="1"/>
          </p:cNvSpPr>
          <p:nvPr>
            <p:ph type="sldNum" sz="quarter" idx="11"/>
          </p:nvPr>
        </p:nvSpPr>
        <p:spPr/>
        <p:txBody>
          <a:bodyPr/>
          <a:lstStyle/>
          <a:p>
            <a:fld id="{4B73C415-D670-4716-A5EC-CC4D52CA2BAC}" type="slidenum">
              <a:rPr lang="en-US" noProof="0" smtClean="0"/>
              <a:pPr/>
              <a:t>89</a:t>
            </a:fld>
            <a:endParaRPr lang="en-US" noProof="0"/>
          </a:p>
        </p:txBody>
      </p:sp>
    </p:spTree>
    <p:extLst>
      <p:ext uri="{BB962C8B-B14F-4D97-AF65-F5344CB8AC3E}">
        <p14:creationId xmlns:p14="http://schemas.microsoft.com/office/powerpoint/2010/main" val="3807812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218344-56B2-4D7E-A91A-A9A083F4AB5D}"/>
              </a:ext>
            </a:extLst>
          </p:cNvPr>
          <p:cNvSpPr>
            <a:spLocks noGrp="1"/>
          </p:cNvSpPr>
          <p:nvPr>
            <p:ph type="title"/>
          </p:nvPr>
        </p:nvSpPr>
        <p:spPr>
          <a:xfrm>
            <a:off x="425017" y="295606"/>
            <a:ext cx="11340000" cy="432000"/>
          </a:xfrm>
        </p:spPr>
        <p:txBody>
          <a:bodyPr/>
          <a:lstStyle/>
          <a:p>
            <a:r>
              <a:rPr lang="en-US" b="1" dirty="0"/>
              <a:t>EOY 1 Survival Kit</a:t>
            </a:r>
          </a:p>
        </p:txBody>
      </p:sp>
      <p:sp>
        <p:nvSpPr>
          <p:cNvPr id="2" name="Footer Placeholder 1">
            <a:extLst>
              <a:ext uri="{FF2B5EF4-FFF2-40B4-BE49-F238E27FC236}">
                <a16:creationId xmlns:a16="http://schemas.microsoft.com/office/drawing/2014/main" id="{AC0B833A-E46D-48EF-8755-CBBF0A02E1B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pic>
        <p:nvPicPr>
          <p:cNvPr id="20" name="Picture 19" descr="SCreenshot of USer Manual Reporting Roadmap">
            <a:extLst>
              <a:ext uri="{FF2B5EF4-FFF2-40B4-BE49-F238E27FC236}">
                <a16:creationId xmlns:a16="http://schemas.microsoft.com/office/drawing/2014/main" id="{93E7D9BA-B2C8-4F98-A0EE-EFF5B5BB6A1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08869" y="1049954"/>
            <a:ext cx="3873481" cy="2778005"/>
          </a:xfrm>
          <a:prstGeom prst="rect">
            <a:avLst/>
          </a:prstGeom>
          <a:ln>
            <a:noFill/>
          </a:ln>
          <a:effectLst>
            <a:outerShdw blurRad="63500" algn="ctr" rotWithShape="0">
              <a:prstClr val="black">
                <a:alpha val="40000"/>
              </a:prstClr>
            </a:outerShdw>
          </a:effectLst>
        </p:spPr>
      </p:pic>
      <p:pic>
        <p:nvPicPr>
          <p:cNvPr id="24" name="Picture 23" descr="SCreenshot of CALPADS System Documentation website.">
            <a:extLst>
              <a:ext uri="{FF2B5EF4-FFF2-40B4-BE49-F238E27FC236}">
                <a16:creationId xmlns:a16="http://schemas.microsoft.com/office/drawing/2014/main" id="{F6F80018-5078-4C1C-AF9D-C175C383AB62}"/>
              </a:ext>
            </a:extLst>
          </p:cNvPr>
          <p:cNvPicPr>
            <a:picLocks noChangeAspect="1"/>
          </p:cNvPicPr>
          <p:nvPr/>
        </p:nvPicPr>
        <p:blipFill>
          <a:blip r:embed="rId4"/>
          <a:stretch>
            <a:fillRect/>
          </a:stretch>
        </p:blipFill>
        <p:spPr>
          <a:xfrm>
            <a:off x="8082350" y="938286"/>
            <a:ext cx="3549861" cy="2721560"/>
          </a:xfrm>
          <a:prstGeom prst="rect">
            <a:avLst/>
          </a:prstGeom>
          <a:ln>
            <a:noFill/>
          </a:ln>
          <a:effectLst>
            <a:outerShdw blurRad="63500" algn="ctr" rotWithShape="0">
              <a:prstClr val="black">
                <a:alpha val="40000"/>
              </a:prstClr>
            </a:outerShdw>
          </a:effectLst>
        </p:spPr>
      </p:pic>
      <p:pic>
        <p:nvPicPr>
          <p:cNvPr id="26" name="Picture 25" descr="SCreenshot of CSIS Resource website.">
            <a:extLst>
              <a:ext uri="{FF2B5EF4-FFF2-40B4-BE49-F238E27FC236}">
                <a16:creationId xmlns:a16="http://schemas.microsoft.com/office/drawing/2014/main" id="{33969926-8FAE-47B9-BDDA-3429749D0B74}"/>
              </a:ext>
            </a:extLst>
          </p:cNvPr>
          <p:cNvPicPr>
            <a:picLocks noChangeAspect="1"/>
          </p:cNvPicPr>
          <p:nvPr/>
        </p:nvPicPr>
        <p:blipFill>
          <a:blip r:embed="rId5"/>
          <a:stretch>
            <a:fillRect/>
          </a:stretch>
        </p:blipFill>
        <p:spPr>
          <a:xfrm>
            <a:off x="3265751" y="3823400"/>
            <a:ext cx="4706861" cy="2452694"/>
          </a:xfrm>
          <a:prstGeom prst="rect">
            <a:avLst/>
          </a:prstGeom>
          <a:ln>
            <a:noFill/>
          </a:ln>
          <a:effectLst>
            <a:outerShdw blurRad="63500" algn="ctr" rotWithShape="0">
              <a:prstClr val="black">
                <a:alpha val="40000"/>
              </a:prstClr>
            </a:outerShdw>
          </a:effectLst>
        </p:spPr>
      </p:pic>
      <p:pic>
        <p:nvPicPr>
          <p:cNvPr id="22" name="Picture 21" descr="SCreenshot of CALPADS YouTube Channel website.">
            <a:extLst>
              <a:ext uri="{FF2B5EF4-FFF2-40B4-BE49-F238E27FC236}">
                <a16:creationId xmlns:a16="http://schemas.microsoft.com/office/drawing/2014/main" id="{A42747A8-A5F9-4D6E-AF22-A441F72C87D5}"/>
              </a:ext>
            </a:extLst>
          </p:cNvPr>
          <p:cNvPicPr>
            <a:picLocks noChangeAspect="1"/>
          </p:cNvPicPr>
          <p:nvPr/>
        </p:nvPicPr>
        <p:blipFill>
          <a:blip r:embed="rId6"/>
          <a:stretch>
            <a:fillRect/>
          </a:stretch>
        </p:blipFill>
        <p:spPr>
          <a:xfrm>
            <a:off x="8055258" y="3753100"/>
            <a:ext cx="3604043" cy="2593294"/>
          </a:xfrm>
          <a:prstGeom prst="rect">
            <a:avLst/>
          </a:prstGeom>
          <a:ln>
            <a:noFill/>
          </a:ln>
          <a:effectLst>
            <a:outerShdw blurRad="63500" algn="ctr" rotWithShape="0">
              <a:prstClr val="black">
                <a:alpha val="40000"/>
              </a:prstClr>
            </a:outerShdw>
          </a:effectLst>
        </p:spPr>
      </p:pic>
      <p:sp>
        <p:nvSpPr>
          <p:cNvPr id="3" name="TextBox 2">
            <a:extLst>
              <a:ext uri="{FF2B5EF4-FFF2-40B4-BE49-F238E27FC236}">
                <a16:creationId xmlns:a16="http://schemas.microsoft.com/office/drawing/2014/main" id="{AC1180EE-7BEE-021F-3CCB-D378017A9669}"/>
              </a:ext>
            </a:extLst>
          </p:cNvPr>
          <p:cNvSpPr txBox="1"/>
          <p:nvPr/>
        </p:nvSpPr>
        <p:spPr>
          <a:xfrm>
            <a:off x="425017" y="1049954"/>
            <a:ext cx="3343419"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85000"/>
                    <a:lumOff val="15000"/>
                  </a:prstClr>
                </a:solidFill>
                <a:effectLst/>
                <a:uLnTx/>
                <a:uFillTx/>
                <a:latin typeface="Tahoma"/>
                <a:ea typeface="+mn-ea"/>
                <a:cs typeface="+mn-cs"/>
              </a:rPr>
              <a:t>Let’s build your CALPADS Data Literacy!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ahom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Where do I find information about the data collection?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a:ea typeface="+mn-ea"/>
                <a:cs typeface="+mn-cs"/>
              </a:rPr>
              <a:t>Where are the key dates and submission timeline located?</a:t>
            </a:r>
          </a:p>
        </p:txBody>
      </p:sp>
      <p:sp>
        <p:nvSpPr>
          <p:cNvPr id="7" name="TextBox 6">
            <a:extLst>
              <a:ext uri="{FF2B5EF4-FFF2-40B4-BE49-F238E27FC236}">
                <a16:creationId xmlns:a16="http://schemas.microsoft.com/office/drawing/2014/main" id="{5467723A-B534-EBEF-297E-727205CE5F09}"/>
              </a:ext>
            </a:extLst>
          </p:cNvPr>
          <p:cNvSpPr txBox="1"/>
          <p:nvPr/>
        </p:nvSpPr>
        <p:spPr>
          <a:xfrm>
            <a:off x="425017" y="3772249"/>
            <a:ext cx="2359747" cy="132343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Tahoma"/>
                <a:ea typeface="+mn-ea"/>
                <a:cs typeface="+mn-cs"/>
              </a:rPr>
              <a:t>How can I audit or track the tasks involved for completion?</a:t>
            </a:r>
          </a:p>
        </p:txBody>
      </p:sp>
      <p:sp>
        <p:nvSpPr>
          <p:cNvPr id="4" name="Slide Number Placeholder 3">
            <a:extLst>
              <a:ext uri="{FF2B5EF4-FFF2-40B4-BE49-F238E27FC236}">
                <a16:creationId xmlns:a16="http://schemas.microsoft.com/office/drawing/2014/main" id="{43DB4D52-31D7-4DF6-88D2-44D51D818FED}"/>
              </a:ext>
            </a:extLst>
          </p:cNvPr>
          <p:cNvSpPr>
            <a:spLocks noGrp="1"/>
          </p:cNvSpPr>
          <p:nvPr>
            <p:ph type="sldNum" sz="quarter" idx="11"/>
          </p:nvPr>
        </p:nvSpPr>
        <p:spPr/>
        <p:txBody>
          <a:bodyPr/>
          <a:lstStyle/>
          <a:p>
            <a:fld id="{4B73C415-D670-4716-A5EC-CC4D52CA2BAC}" type="slidenum">
              <a:rPr lang="en-US" noProof="0" smtClean="0"/>
              <a:pPr/>
              <a:t>9</a:t>
            </a:fld>
            <a:endParaRPr lang="en-US" noProof="0"/>
          </a:p>
        </p:txBody>
      </p:sp>
    </p:spTree>
    <p:extLst>
      <p:ext uri="{BB962C8B-B14F-4D97-AF65-F5344CB8AC3E}">
        <p14:creationId xmlns:p14="http://schemas.microsoft.com/office/powerpoint/2010/main" val="22804330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of Report 7.12 Incident Results –Student List">
            <a:extLst>
              <a:ext uri="{FF2B5EF4-FFF2-40B4-BE49-F238E27FC236}">
                <a16:creationId xmlns:a16="http://schemas.microsoft.com/office/drawing/2014/main" id="{EB8147DA-80F8-4D59-AB75-96F3DD35FE0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2411" y="1195876"/>
            <a:ext cx="10972800" cy="3796173"/>
          </a:xfrm>
          <a:prstGeom prst="rect">
            <a:avLst/>
          </a:prstGeom>
          <a:effectLst>
            <a:outerShdw blurRad="63500" algn="ctr" rotWithShape="0">
              <a:prstClr val="black">
                <a:alpha val="40000"/>
              </a:prstClr>
            </a:outerShdw>
          </a:effectLst>
        </p:spPr>
      </p:pic>
      <p:sp>
        <p:nvSpPr>
          <p:cNvPr id="5" name="Title 4" descr="Screen shot of Report 7.12 Incident Results –Student List.">
            <a:extLst>
              <a:ext uri="{FF2B5EF4-FFF2-40B4-BE49-F238E27FC236}">
                <a16:creationId xmlns:a16="http://schemas.microsoft.com/office/drawing/2014/main" id="{F993F5A7-A272-4D4E-8422-EC59B9E81BA6}"/>
              </a:ext>
            </a:extLst>
          </p:cNvPr>
          <p:cNvSpPr>
            <a:spLocks noGrp="1"/>
          </p:cNvSpPr>
          <p:nvPr>
            <p:ph type="title"/>
          </p:nvPr>
        </p:nvSpPr>
        <p:spPr/>
        <p:txBody>
          <a:bodyPr/>
          <a:lstStyle/>
          <a:p>
            <a:r>
              <a:rPr lang="en-US"/>
              <a:t>Report 7.12 Incident Results –Student List</a:t>
            </a:r>
          </a:p>
        </p:txBody>
      </p:sp>
      <p:sp>
        <p:nvSpPr>
          <p:cNvPr id="2" name="Footer Placeholder 1">
            <a:extLst>
              <a:ext uri="{FF2B5EF4-FFF2-40B4-BE49-F238E27FC236}">
                <a16:creationId xmlns:a16="http://schemas.microsoft.com/office/drawing/2014/main" id="{872F610F-8E03-47EA-AE53-819088D78D1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sp>
        <p:nvSpPr>
          <p:cNvPr id="3" name="Slide Number Placeholder 2">
            <a:extLst>
              <a:ext uri="{FF2B5EF4-FFF2-40B4-BE49-F238E27FC236}">
                <a16:creationId xmlns:a16="http://schemas.microsoft.com/office/drawing/2014/main" id="{BD4D13F4-3D10-3116-AC26-7BC3621EA051}"/>
              </a:ext>
            </a:extLst>
          </p:cNvPr>
          <p:cNvSpPr>
            <a:spLocks noGrp="1"/>
          </p:cNvSpPr>
          <p:nvPr>
            <p:ph type="sldNum" sz="quarter" idx="11"/>
          </p:nvPr>
        </p:nvSpPr>
        <p:spPr/>
        <p:txBody>
          <a:bodyPr/>
          <a:lstStyle/>
          <a:p>
            <a:fld id="{4B73C415-D670-4716-A5EC-CC4D52CA2BAC}" type="slidenum">
              <a:rPr lang="en-US" noProof="0" smtClean="0"/>
              <a:pPr/>
              <a:t>90</a:t>
            </a:fld>
            <a:endParaRPr lang="en-US" noProof="0"/>
          </a:p>
        </p:txBody>
      </p:sp>
    </p:spTree>
    <p:extLst>
      <p:ext uri="{BB962C8B-B14F-4D97-AF65-F5344CB8AC3E}">
        <p14:creationId xmlns:p14="http://schemas.microsoft.com/office/powerpoint/2010/main" val="257049901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of Report 7.13 Student Offense – Count by Offense.">
            <a:extLst>
              <a:ext uri="{FF2B5EF4-FFF2-40B4-BE49-F238E27FC236}">
                <a16:creationId xmlns:a16="http://schemas.microsoft.com/office/drawing/2014/main" id="{87ECC213-BB48-4C8F-AE48-FBD6703596F6}"/>
              </a:ext>
            </a:extLst>
          </p:cNvPr>
          <p:cNvPicPr>
            <a:picLocks noChangeAspect="1"/>
          </p:cNvPicPr>
          <p:nvPr/>
        </p:nvPicPr>
        <p:blipFill>
          <a:blip r:embed="rId3"/>
          <a:stretch>
            <a:fillRect/>
          </a:stretch>
        </p:blipFill>
        <p:spPr>
          <a:xfrm>
            <a:off x="798513" y="812156"/>
            <a:ext cx="10972800" cy="5411512"/>
          </a:xfrm>
          <a:prstGeom prst="rect">
            <a:avLst/>
          </a:prstGeom>
          <a:ln>
            <a:noFill/>
          </a:ln>
          <a:effectLst>
            <a:outerShdw blurRad="63500" algn="ctr" rotWithShape="0">
              <a:prstClr val="black">
                <a:alpha val="40000"/>
              </a:prstClr>
            </a:outerShdw>
          </a:effectLst>
        </p:spPr>
      </p:pic>
      <p:sp>
        <p:nvSpPr>
          <p:cNvPr id="6" name="Title 5">
            <a:extLst>
              <a:ext uri="{FF2B5EF4-FFF2-40B4-BE49-F238E27FC236}">
                <a16:creationId xmlns:a16="http://schemas.microsoft.com/office/drawing/2014/main" id="{20ED5534-7BBD-4EAB-9F97-C40BEE3DBFB0}"/>
              </a:ext>
            </a:extLst>
          </p:cNvPr>
          <p:cNvSpPr>
            <a:spLocks noGrp="1"/>
          </p:cNvSpPr>
          <p:nvPr>
            <p:ph type="title"/>
          </p:nvPr>
        </p:nvSpPr>
        <p:spPr>
          <a:xfrm>
            <a:off x="426000" y="238462"/>
            <a:ext cx="11340000" cy="432000"/>
          </a:xfrm>
        </p:spPr>
        <p:txBody>
          <a:bodyPr/>
          <a:lstStyle/>
          <a:p>
            <a:r>
              <a:rPr lang="en-US"/>
              <a:t>Report 7.13 Student Offense – Count by Offense</a:t>
            </a:r>
          </a:p>
        </p:txBody>
      </p:sp>
      <p:sp>
        <p:nvSpPr>
          <p:cNvPr id="3" name="Footer Placeholder 2">
            <a:extLst>
              <a:ext uri="{FF2B5EF4-FFF2-40B4-BE49-F238E27FC236}">
                <a16:creationId xmlns:a16="http://schemas.microsoft.com/office/drawing/2014/main" id="{4ED206A4-D4D2-4C7D-9E0D-645A4B3CA43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sp>
        <p:nvSpPr>
          <p:cNvPr id="4" name="Slide Number Placeholder 3">
            <a:extLst>
              <a:ext uri="{FF2B5EF4-FFF2-40B4-BE49-F238E27FC236}">
                <a16:creationId xmlns:a16="http://schemas.microsoft.com/office/drawing/2014/main" id="{542545D1-255A-9F30-E4ED-9EB4746898C6}"/>
              </a:ext>
            </a:extLst>
          </p:cNvPr>
          <p:cNvSpPr>
            <a:spLocks noGrp="1"/>
          </p:cNvSpPr>
          <p:nvPr>
            <p:ph type="sldNum" sz="quarter" idx="11"/>
          </p:nvPr>
        </p:nvSpPr>
        <p:spPr/>
        <p:txBody>
          <a:bodyPr/>
          <a:lstStyle/>
          <a:p>
            <a:fld id="{4B73C415-D670-4716-A5EC-CC4D52CA2BAC}" type="slidenum">
              <a:rPr lang="en-US" noProof="0" smtClean="0"/>
              <a:pPr/>
              <a:t>91</a:t>
            </a:fld>
            <a:endParaRPr lang="en-US" noProof="0"/>
          </a:p>
        </p:txBody>
      </p:sp>
    </p:spTree>
    <p:extLst>
      <p:ext uri="{BB962C8B-B14F-4D97-AF65-F5344CB8AC3E}">
        <p14:creationId xmlns:p14="http://schemas.microsoft.com/office/powerpoint/2010/main" val="28805720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of Report 7.14 Incident Offense – Student List.">
            <a:extLst>
              <a:ext uri="{FF2B5EF4-FFF2-40B4-BE49-F238E27FC236}">
                <a16:creationId xmlns:a16="http://schemas.microsoft.com/office/drawing/2014/main" id="{87ECC213-BB48-4C8F-AE48-FBD6703596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 y="1548423"/>
            <a:ext cx="10972800" cy="3991191"/>
          </a:xfrm>
          <a:prstGeom prst="rect">
            <a:avLst/>
          </a:prstGeom>
          <a:ln>
            <a:noFill/>
          </a:ln>
          <a:effectLst>
            <a:outerShdw blurRad="190500" algn="tl" rotWithShape="0">
              <a:srgbClr val="000000">
                <a:alpha val="70000"/>
              </a:srgbClr>
            </a:outerShdw>
          </a:effectLst>
        </p:spPr>
      </p:pic>
      <p:sp>
        <p:nvSpPr>
          <p:cNvPr id="6" name="Title 5">
            <a:extLst>
              <a:ext uri="{FF2B5EF4-FFF2-40B4-BE49-F238E27FC236}">
                <a16:creationId xmlns:a16="http://schemas.microsoft.com/office/drawing/2014/main" id="{20ED5534-7BBD-4EAB-9F97-C40BEE3DBFB0}"/>
              </a:ext>
            </a:extLst>
          </p:cNvPr>
          <p:cNvSpPr>
            <a:spLocks noGrp="1"/>
          </p:cNvSpPr>
          <p:nvPr>
            <p:ph type="title"/>
          </p:nvPr>
        </p:nvSpPr>
        <p:spPr/>
        <p:txBody>
          <a:bodyPr/>
          <a:lstStyle/>
          <a:p>
            <a:r>
              <a:rPr lang="en-US"/>
              <a:t>Report 7.14 Incident Offense – Student List</a:t>
            </a:r>
          </a:p>
        </p:txBody>
      </p:sp>
      <p:sp>
        <p:nvSpPr>
          <p:cNvPr id="3" name="Footer Placeholder 2">
            <a:extLst>
              <a:ext uri="{FF2B5EF4-FFF2-40B4-BE49-F238E27FC236}">
                <a16:creationId xmlns:a16="http://schemas.microsoft.com/office/drawing/2014/main" id="{4ED206A4-D4D2-4C7D-9E0D-645A4B3CA43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sp>
        <p:nvSpPr>
          <p:cNvPr id="4" name="Slide Number Placeholder 3">
            <a:extLst>
              <a:ext uri="{FF2B5EF4-FFF2-40B4-BE49-F238E27FC236}">
                <a16:creationId xmlns:a16="http://schemas.microsoft.com/office/drawing/2014/main" id="{C46A8354-D571-48DA-9928-3E5B5918C32F}"/>
              </a:ext>
            </a:extLst>
          </p:cNvPr>
          <p:cNvSpPr>
            <a:spLocks noGrp="1"/>
          </p:cNvSpPr>
          <p:nvPr>
            <p:ph type="sldNum" sz="quarter" idx="11"/>
          </p:nvPr>
        </p:nvSpPr>
        <p:spPr/>
        <p:txBody>
          <a:bodyPr/>
          <a:lstStyle/>
          <a:p>
            <a:fld id="{4B73C415-D670-4716-A5EC-CC4D52CA2BAC}" type="slidenum">
              <a:rPr lang="en-US" noProof="0" smtClean="0"/>
              <a:pPr/>
              <a:t>92</a:t>
            </a:fld>
            <a:endParaRPr lang="en-US" noProof="0"/>
          </a:p>
        </p:txBody>
      </p:sp>
    </p:spTree>
    <p:extLst>
      <p:ext uri="{BB962C8B-B14F-4D97-AF65-F5344CB8AC3E}">
        <p14:creationId xmlns:p14="http://schemas.microsoft.com/office/powerpoint/2010/main" val="219447162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of Report 7.15 Incident Results Persistently Dangerous Expulsions.">
            <a:extLst>
              <a:ext uri="{FF2B5EF4-FFF2-40B4-BE49-F238E27FC236}">
                <a16:creationId xmlns:a16="http://schemas.microsoft.com/office/drawing/2014/main" id="{87ECC213-BB48-4C8F-AE48-FBD6703596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1800" y="1298232"/>
            <a:ext cx="10972800" cy="4838172"/>
          </a:xfrm>
          <a:prstGeom prst="rect">
            <a:avLst/>
          </a:prstGeom>
          <a:ln>
            <a:noFill/>
          </a:ln>
          <a:effectLst>
            <a:outerShdw blurRad="190500" algn="tl" rotWithShape="0">
              <a:srgbClr val="000000">
                <a:alpha val="70000"/>
              </a:srgbClr>
            </a:outerShdw>
          </a:effectLst>
        </p:spPr>
      </p:pic>
      <p:sp>
        <p:nvSpPr>
          <p:cNvPr id="6" name="Title 5">
            <a:extLst>
              <a:ext uri="{FF2B5EF4-FFF2-40B4-BE49-F238E27FC236}">
                <a16:creationId xmlns:a16="http://schemas.microsoft.com/office/drawing/2014/main" id="{20ED5534-7BBD-4EAB-9F97-C40BEE3DBFB0}"/>
              </a:ext>
            </a:extLst>
          </p:cNvPr>
          <p:cNvSpPr>
            <a:spLocks noGrp="1"/>
          </p:cNvSpPr>
          <p:nvPr>
            <p:ph type="title"/>
          </p:nvPr>
        </p:nvSpPr>
        <p:spPr>
          <a:xfrm>
            <a:off x="426000" y="245521"/>
            <a:ext cx="11340000" cy="432000"/>
          </a:xfrm>
        </p:spPr>
        <p:txBody>
          <a:bodyPr/>
          <a:lstStyle/>
          <a:p>
            <a:r>
              <a:rPr lang="en-US"/>
              <a:t>Report 7.15 Incident Results Persistently Dangerous Expulsions</a:t>
            </a:r>
          </a:p>
        </p:txBody>
      </p:sp>
      <p:sp>
        <p:nvSpPr>
          <p:cNvPr id="3" name="Footer Placeholder 2">
            <a:extLst>
              <a:ext uri="{FF2B5EF4-FFF2-40B4-BE49-F238E27FC236}">
                <a16:creationId xmlns:a16="http://schemas.microsoft.com/office/drawing/2014/main" id="{4ED206A4-D4D2-4C7D-9E0D-645A4B3CA43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sp>
        <p:nvSpPr>
          <p:cNvPr id="4" name="Slide Number Placeholder 3">
            <a:extLst>
              <a:ext uri="{FF2B5EF4-FFF2-40B4-BE49-F238E27FC236}">
                <a16:creationId xmlns:a16="http://schemas.microsoft.com/office/drawing/2014/main" id="{7551F6B3-3675-80A2-4673-7C9F309BE0CF}"/>
              </a:ext>
            </a:extLst>
          </p:cNvPr>
          <p:cNvSpPr>
            <a:spLocks noGrp="1"/>
          </p:cNvSpPr>
          <p:nvPr>
            <p:ph type="sldNum" sz="quarter" idx="11"/>
          </p:nvPr>
        </p:nvSpPr>
        <p:spPr/>
        <p:txBody>
          <a:bodyPr/>
          <a:lstStyle/>
          <a:p>
            <a:fld id="{4B73C415-D670-4716-A5EC-CC4D52CA2BAC}" type="slidenum">
              <a:rPr lang="en-US" noProof="0" smtClean="0"/>
              <a:pPr/>
              <a:t>93</a:t>
            </a:fld>
            <a:endParaRPr lang="en-US" noProof="0"/>
          </a:p>
        </p:txBody>
      </p:sp>
    </p:spTree>
    <p:extLst>
      <p:ext uri="{BB962C8B-B14F-4D97-AF65-F5344CB8AC3E}">
        <p14:creationId xmlns:p14="http://schemas.microsoft.com/office/powerpoint/2010/main" val="30263277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of Report 7.16 Incident Restraints, Seclusion, and Removals for Student with Disabilities - Count.">
            <a:extLst>
              <a:ext uri="{FF2B5EF4-FFF2-40B4-BE49-F238E27FC236}">
                <a16:creationId xmlns:a16="http://schemas.microsoft.com/office/drawing/2014/main" id="{87ECC213-BB48-4C8F-AE48-FBD6703596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 y="1519034"/>
            <a:ext cx="10972800" cy="4656283"/>
          </a:xfrm>
          <a:prstGeom prst="rect">
            <a:avLst/>
          </a:prstGeom>
          <a:ln>
            <a:noFill/>
          </a:ln>
          <a:effectLst>
            <a:outerShdw blurRad="190500" algn="tl" rotWithShape="0">
              <a:srgbClr val="000000">
                <a:alpha val="70000"/>
              </a:srgbClr>
            </a:outerShdw>
          </a:effectLst>
        </p:spPr>
      </p:pic>
      <p:sp>
        <p:nvSpPr>
          <p:cNvPr id="6" name="Title 5">
            <a:extLst>
              <a:ext uri="{FF2B5EF4-FFF2-40B4-BE49-F238E27FC236}">
                <a16:creationId xmlns:a16="http://schemas.microsoft.com/office/drawing/2014/main" id="{20ED5534-7BBD-4EAB-9F97-C40BEE3DBFB0}"/>
              </a:ext>
            </a:extLst>
          </p:cNvPr>
          <p:cNvSpPr>
            <a:spLocks noGrp="1"/>
          </p:cNvSpPr>
          <p:nvPr>
            <p:ph type="title"/>
          </p:nvPr>
        </p:nvSpPr>
        <p:spPr>
          <a:xfrm>
            <a:off x="426000" y="288000"/>
            <a:ext cx="11340000" cy="432000"/>
          </a:xfrm>
        </p:spPr>
        <p:txBody>
          <a:bodyPr/>
          <a:lstStyle/>
          <a:p>
            <a:r>
              <a:rPr lang="en-US"/>
              <a:t>Report 7.16 Incident Restraints, Seclusion, and Removals for Student with Disabilities - Count</a:t>
            </a:r>
          </a:p>
        </p:txBody>
      </p:sp>
      <p:sp>
        <p:nvSpPr>
          <p:cNvPr id="3" name="Footer Placeholder 2">
            <a:extLst>
              <a:ext uri="{FF2B5EF4-FFF2-40B4-BE49-F238E27FC236}">
                <a16:creationId xmlns:a16="http://schemas.microsoft.com/office/drawing/2014/main" id="{4ED206A4-D4D2-4C7D-9E0D-645A4B3CA43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sp>
        <p:nvSpPr>
          <p:cNvPr id="4" name="Slide Number Placeholder 3">
            <a:extLst>
              <a:ext uri="{FF2B5EF4-FFF2-40B4-BE49-F238E27FC236}">
                <a16:creationId xmlns:a16="http://schemas.microsoft.com/office/drawing/2014/main" id="{704BE5C8-7124-E515-FB94-55CFCEF78D02}"/>
              </a:ext>
            </a:extLst>
          </p:cNvPr>
          <p:cNvSpPr>
            <a:spLocks noGrp="1"/>
          </p:cNvSpPr>
          <p:nvPr>
            <p:ph type="sldNum" sz="quarter" idx="11"/>
          </p:nvPr>
        </p:nvSpPr>
        <p:spPr/>
        <p:txBody>
          <a:bodyPr/>
          <a:lstStyle/>
          <a:p>
            <a:fld id="{4B73C415-D670-4716-A5EC-CC4D52CA2BAC}" type="slidenum">
              <a:rPr lang="en-US" noProof="0" smtClean="0"/>
              <a:pPr/>
              <a:t>94</a:t>
            </a:fld>
            <a:endParaRPr lang="en-US" noProof="0"/>
          </a:p>
        </p:txBody>
      </p:sp>
    </p:spTree>
    <p:extLst>
      <p:ext uri="{BB962C8B-B14F-4D97-AF65-F5344CB8AC3E}">
        <p14:creationId xmlns:p14="http://schemas.microsoft.com/office/powerpoint/2010/main" val="29969987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of Report 7.17 Unilateral Removals for Students with Disabilities - Count.">
            <a:extLst>
              <a:ext uri="{FF2B5EF4-FFF2-40B4-BE49-F238E27FC236}">
                <a16:creationId xmlns:a16="http://schemas.microsoft.com/office/drawing/2014/main" id="{87ECC213-BB48-4C8F-AE48-FBD6703596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71796" y="1389176"/>
            <a:ext cx="9492808" cy="4656283"/>
          </a:xfrm>
          <a:prstGeom prst="rect">
            <a:avLst/>
          </a:prstGeom>
          <a:ln>
            <a:noFill/>
          </a:ln>
          <a:effectLst>
            <a:outerShdw blurRad="190500" algn="tl" rotWithShape="0">
              <a:srgbClr val="000000">
                <a:alpha val="70000"/>
              </a:srgbClr>
            </a:outerShdw>
          </a:effectLst>
        </p:spPr>
      </p:pic>
      <p:sp>
        <p:nvSpPr>
          <p:cNvPr id="6" name="Title 5">
            <a:extLst>
              <a:ext uri="{FF2B5EF4-FFF2-40B4-BE49-F238E27FC236}">
                <a16:creationId xmlns:a16="http://schemas.microsoft.com/office/drawing/2014/main" id="{20ED5534-7BBD-4EAB-9F97-C40BEE3DBFB0}"/>
              </a:ext>
            </a:extLst>
          </p:cNvPr>
          <p:cNvSpPr>
            <a:spLocks noGrp="1"/>
          </p:cNvSpPr>
          <p:nvPr>
            <p:ph type="title"/>
          </p:nvPr>
        </p:nvSpPr>
        <p:spPr>
          <a:xfrm>
            <a:off x="432000" y="298436"/>
            <a:ext cx="11340000" cy="432000"/>
          </a:xfrm>
        </p:spPr>
        <p:txBody>
          <a:bodyPr/>
          <a:lstStyle/>
          <a:p>
            <a:r>
              <a:rPr lang="en-US"/>
              <a:t>Report 7.17 Unilateral Removals for Students with Disabilities - Count</a:t>
            </a:r>
          </a:p>
        </p:txBody>
      </p:sp>
      <p:sp>
        <p:nvSpPr>
          <p:cNvPr id="3" name="Footer Placeholder 2">
            <a:extLst>
              <a:ext uri="{FF2B5EF4-FFF2-40B4-BE49-F238E27FC236}">
                <a16:creationId xmlns:a16="http://schemas.microsoft.com/office/drawing/2014/main" id="{4ED206A4-D4D2-4C7D-9E0D-645A4B3CA43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sp>
        <p:nvSpPr>
          <p:cNvPr id="4" name="Slide Number Placeholder 3">
            <a:extLst>
              <a:ext uri="{FF2B5EF4-FFF2-40B4-BE49-F238E27FC236}">
                <a16:creationId xmlns:a16="http://schemas.microsoft.com/office/drawing/2014/main" id="{241DEC2C-837A-8742-B40C-DAE0C2D7ECFE}"/>
              </a:ext>
            </a:extLst>
          </p:cNvPr>
          <p:cNvSpPr>
            <a:spLocks noGrp="1"/>
          </p:cNvSpPr>
          <p:nvPr>
            <p:ph type="sldNum" sz="quarter" idx="11"/>
          </p:nvPr>
        </p:nvSpPr>
        <p:spPr/>
        <p:txBody>
          <a:bodyPr/>
          <a:lstStyle/>
          <a:p>
            <a:fld id="{4B73C415-D670-4716-A5EC-CC4D52CA2BAC}" type="slidenum">
              <a:rPr lang="en-US" noProof="0" smtClean="0"/>
              <a:pPr/>
              <a:t>95</a:t>
            </a:fld>
            <a:endParaRPr lang="en-US" noProof="0"/>
          </a:p>
        </p:txBody>
      </p:sp>
    </p:spTree>
    <p:extLst>
      <p:ext uri="{BB962C8B-B14F-4D97-AF65-F5344CB8AC3E}">
        <p14:creationId xmlns:p14="http://schemas.microsoft.com/office/powerpoint/2010/main" val="22961078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of Report 7.18 Incident Removals for Students with Disabilities – Student List.">
            <a:extLst>
              <a:ext uri="{FF2B5EF4-FFF2-40B4-BE49-F238E27FC236}">
                <a16:creationId xmlns:a16="http://schemas.microsoft.com/office/drawing/2014/main" id="{87ECC213-BB48-4C8F-AE48-FBD6703596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2000" y="2174563"/>
            <a:ext cx="11489328" cy="2508873"/>
          </a:xfrm>
          <a:prstGeom prst="rect">
            <a:avLst/>
          </a:prstGeom>
          <a:ln>
            <a:noFill/>
          </a:ln>
          <a:effectLst>
            <a:outerShdw blurRad="190500" algn="tl" rotWithShape="0">
              <a:srgbClr val="000000">
                <a:alpha val="70000"/>
              </a:srgbClr>
            </a:outerShdw>
          </a:effectLst>
        </p:spPr>
      </p:pic>
      <p:sp>
        <p:nvSpPr>
          <p:cNvPr id="6" name="Title 5">
            <a:extLst>
              <a:ext uri="{FF2B5EF4-FFF2-40B4-BE49-F238E27FC236}">
                <a16:creationId xmlns:a16="http://schemas.microsoft.com/office/drawing/2014/main" id="{20ED5534-7BBD-4EAB-9F97-C40BEE3DBFB0}"/>
              </a:ext>
            </a:extLst>
          </p:cNvPr>
          <p:cNvSpPr>
            <a:spLocks noGrp="1"/>
          </p:cNvSpPr>
          <p:nvPr>
            <p:ph type="title"/>
          </p:nvPr>
        </p:nvSpPr>
        <p:spPr/>
        <p:txBody>
          <a:bodyPr/>
          <a:lstStyle/>
          <a:p>
            <a:r>
              <a:rPr lang="en-US"/>
              <a:t>Report 7.18 Incident Removals for Students with Disabilities – Student List</a:t>
            </a:r>
          </a:p>
        </p:txBody>
      </p:sp>
      <p:sp>
        <p:nvSpPr>
          <p:cNvPr id="3" name="Footer Placeholder 2">
            <a:extLst>
              <a:ext uri="{FF2B5EF4-FFF2-40B4-BE49-F238E27FC236}">
                <a16:creationId xmlns:a16="http://schemas.microsoft.com/office/drawing/2014/main" id="{4ED206A4-D4D2-4C7D-9E0D-645A4B3CA43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EOY 1 Reporting and Certification v1.0 April 21, 2026</a:t>
            </a:r>
          </a:p>
        </p:txBody>
      </p:sp>
      <p:sp>
        <p:nvSpPr>
          <p:cNvPr id="4" name="Slide Number Placeholder 3">
            <a:extLst>
              <a:ext uri="{FF2B5EF4-FFF2-40B4-BE49-F238E27FC236}">
                <a16:creationId xmlns:a16="http://schemas.microsoft.com/office/drawing/2014/main" id="{1243828C-2B2D-7D42-6886-6E400DEFAD5F}"/>
              </a:ext>
            </a:extLst>
          </p:cNvPr>
          <p:cNvSpPr>
            <a:spLocks noGrp="1"/>
          </p:cNvSpPr>
          <p:nvPr>
            <p:ph type="sldNum" sz="quarter" idx="11"/>
          </p:nvPr>
        </p:nvSpPr>
        <p:spPr/>
        <p:txBody>
          <a:bodyPr/>
          <a:lstStyle/>
          <a:p>
            <a:fld id="{4B73C415-D670-4716-A5EC-CC4D52CA2BAC}" type="slidenum">
              <a:rPr lang="en-US" noProof="0" smtClean="0"/>
              <a:pPr/>
              <a:t>96</a:t>
            </a:fld>
            <a:endParaRPr lang="en-US" noProof="0"/>
          </a:p>
        </p:txBody>
      </p:sp>
    </p:spTree>
    <p:extLst>
      <p:ext uri="{BB962C8B-B14F-4D97-AF65-F5344CB8AC3E}">
        <p14:creationId xmlns:p14="http://schemas.microsoft.com/office/powerpoint/2010/main" val="17854011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6F37D9-2A13-FAE2-A34B-B296CF59AB5A}"/>
              </a:ext>
            </a:extLst>
          </p:cNvPr>
          <p:cNvSpPr>
            <a:spLocks noGrp="1"/>
          </p:cNvSpPr>
          <p:nvPr>
            <p:ph type="title"/>
          </p:nvPr>
        </p:nvSpPr>
        <p:spPr>
          <a:xfrm>
            <a:off x="368769" y="223363"/>
            <a:ext cx="8913091" cy="762000"/>
          </a:xfrm>
        </p:spPr>
        <p:txBody>
          <a:bodyPr anchor="ctr">
            <a:normAutofit fontScale="90000"/>
          </a:bodyPr>
          <a:lstStyle/>
          <a:p>
            <a:r>
              <a:rPr lang="en-US"/>
              <a:t>Report 14.1– Student Absenteeism – Count  </a:t>
            </a:r>
          </a:p>
        </p:txBody>
      </p:sp>
      <p:sp>
        <p:nvSpPr>
          <p:cNvPr id="16" name="Footer Placeholder 15">
            <a:extLst>
              <a:ext uri="{FF2B5EF4-FFF2-40B4-BE49-F238E27FC236}">
                <a16:creationId xmlns:a16="http://schemas.microsoft.com/office/drawing/2014/main" id="{E63D469B-1955-561D-7555-4929C46E2AEF}"/>
              </a:ext>
            </a:extLst>
          </p:cNvPr>
          <p:cNvSpPr>
            <a:spLocks noGrp="1"/>
          </p:cNvSpPr>
          <p:nvPr>
            <p:ph type="ftr" sz="quarter" idx="10"/>
          </p:nvPr>
        </p:nvSpPr>
        <p:spPr/>
        <p:txBody>
          <a:bodyPr/>
          <a:lstStyle/>
          <a:p>
            <a:r>
              <a:rPr lang="en-US" noProof="0"/>
              <a:t>EOY 1 Reporting and Certification v1.0 April 21, 2026</a:t>
            </a:r>
          </a:p>
        </p:txBody>
      </p:sp>
      <p:pic>
        <p:nvPicPr>
          <p:cNvPr id="6" name="Picture 5">
            <a:extLst>
              <a:ext uri="{FF2B5EF4-FFF2-40B4-BE49-F238E27FC236}">
                <a16:creationId xmlns:a16="http://schemas.microsoft.com/office/drawing/2014/main" id="{124A46EE-B0C8-D8D9-936C-47CBF570007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9823" y="1078486"/>
            <a:ext cx="11692354" cy="3400196"/>
          </a:xfrm>
          <a:prstGeom prst="rect">
            <a:avLst/>
          </a:prstGeom>
        </p:spPr>
      </p:pic>
      <p:sp>
        <p:nvSpPr>
          <p:cNvPr id="13" name="Rectangle: Rounded Corners 12" descr="Text box group showing Report 14.1- Functionality showing Days attended Indicator dropdown filter. Default: All &#10;&#10;- Includes all Students groups including 100% ADA Independent Study&#10;&#10;&gt;0: Excludes 100% ADA Independent Study&#10;">
            <a:extLst>
              <a:ext uri="{FF2B5EF4-FFF2-40B4-BE49-F238E27FC236}">
                <a16:creationId xmlns:a16="http://schemas.microsoft.com/office/drawing/2014/main" id="{EB15D664-453F-D485-E800-224E2D9D748B}"/>
              </a:ext>
            </a:extLst>
          </p:cNvPr>
          <p:cNvSpPr/>
          <p:nvPr/>
        </p:nvSpPr>
        <p:spPr>
          <a:xfrm>
            <a:off x="368769" y="4746734"/>
            <a:ext cx="5899868" cy="1422395"/>
          </a:xfrm>
          <a:prstGeom prst="roundRect">
            <a:avLst>
              <a:gd name="adj" fmla="val 5987"/>
            </a:avLst>
          </a:prstGeom>
          <a:solidFill>
            <a:srgbClr val="F9F3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a:solidFill>
                  <a:schemeClr val="tx1"/>
                </a:solidFill>
              </a:rPr>
              <a:t>Note:</a:t>
            </a:r>
            <a:r>
              <a:rPr lang="en-US" sz="1400">
                <a:solidFill>
                  <a:schemeClr val="tx1"/>
                </a:solidFill>
              </a:rPr>
              <a:t> Days Attended Indicator Defaults to </a:t>
            </a:r>
            <a:r>
              <a:rPr lang="en-US" sz="1400" b="1">
                <a:solidFill>
                  <a:schemeClr val="tx1"/>
                </a:solidFill>
              </a:rPr>
              <a:t>All</a:t>
            </a:r>
            <a:r>
              <a:rPr lang="en-US" sz="1400">
                <a:solidFill>
                  <a:schemeClr val="tx1"/>
                </a:solidFill>
              </a:rPr>
              <a:t> </a:t>
            </a:r>
          </a:p>
          <a:p>
            <a:endParaRPr lang="en-US" sz="800">
              <a:solidFill>
                <a:schemeClr val="tx1"/>
              </a:solidFill>
            </a:endParaRPr>
          </a:p>
          <a:p>
            <a:r>
              <a:rPr lang="en-US" sz="1400">
                <a:solidFill>
                  <a:schemeClr val="tx1"/>
                </a:solidFill>
              </a:rPr>
              <a:t>- Includes all Students groups including 100% ADA Independent Study</a:t>
            </a:r>
            <a:endParaRPr lang="en-US" sz="800">
              <a:solidFill>
                <a:schemeClr val="tx1"/>
              </a:solidFill>
            </a:endParaRPr>
          </a:p>
          <a:p>
            <a:endParaRPr lang="en-US" sz="800">
              <a:solidFill>
                <a:schemeClr val="tx1"/>
              </a:solidFill>
            </a:endParaRPr>
          </a:p>
          <a:p>
            <a:r>
              <a:rPr lang="en-US" sz="1400">
                <a:solidFill>
                  <a:schemeClr val="tx1"/>
                </a:solidFill>
              </a:rPr>
              <a:t>- Picking</a:t>
            </a:r>
            <a:r>
              <a:rPr lang="en-US" sz="1400" b="1">
                <a:solidFill>
                  <a:schemeClr val="tx1"/>
                </a:solidFill>
              </a:rPr>
              <a:t> &gt;0</a:t>
            </a:r>
            <a:r>
              <a:rPr lang="en-US" sz="1400">
                <a:solidFill>
                  <a:schemeClr val="tx1"/>
                </a:solidFill>
              </a:rPr>
              <a:t>: Excludes 100% ADA Independent Study</a:t>
            </a:r>
          </a:p>
          <a:p>
            <a:pPr algn="ctr"/>
            <a:endParaRPr lang="en-US" sz="1400">
              <a:solidFill>
                <a:schemeClr val="tx1"/>
              </a:solidFill>
            </a:endParaRPr>
          </a:p>
        </p:txBody>
      </p:sp>
      <p:sp>
        <p:nvSpPr>
          <p:cNvPr id="15" name="Rectangle: Rounded Corners 14" descr="Text box group showing Report 14.1- Functionality showing Days attended Indicator dropdown filter. Default: All &#10;&#10;- Includes all Students groups including 100% ADA Independent Study&#10;&#10;&gt;0: Excludes 100% ADA Independent Study&#10;">
            <a:extLst>
              <a:ext uri="{FF2B5EF4-FFF2-40B4-BE49-F238E27FC236}">
                <a16:creationId xmlns:a16="http://schemas.microsoft.com/office/drawing/2014/main" id="{F95BE72A-98E7-7C25-083D-537FF317FCAD}"/>
              </a:ext>
            </a:extLst>
          </p:cNvPr>
          <p:cNvSpPr/>
          <p:nvPr/>
        </p:nvSpPr>
        <p:spPr>
          <a:xfrm>
            <a:off x="6480313" y="4746734"/>
            <a:ext cx="5342918" cy="1422395"/>
          </a:xfrm>
          <a:prstGeom prst="roundRect">
            <a:avLst>
              <a:gd name="adj" fmla="val 5987"/>
            </a:avLst>
          </a:prstGeom>
          <a:solidFill>
            <a:srgbClr val="F9F3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a:solidFill>
                  <a:schemeClr val="tx1"/>
                </a:solidFill>
              </a:rPr>
              <a:t>Attendance Recovery Days Column</a:t>
            </a:r>
            <a:endParaRPr lang="en-US" sz="1400">
              <a:solidFill>
                <a:schemeClr val="tx1"/>
              </a:solidFill>
            </a:endParaRPr>
          </a:p>
          <a:p>
            <a:endParaRPr lang="en-US" sz="800">
              <a:solidFill>
                <a:schemeClr val="tx1"/>
              </a:solidFill>
            </a:endParaRPr>
          </a:p>
          <a:p>
            <a:r>
              <a:rPr lang="en-US" sz="1400">
                <a:solidFill>
                  <a:schemeClr val="tx1"/>
                </a:solidFill>
              </a:rPr>
              <a:t>- Will include all indicated AR days. But will not be part of any absence rate calculation.</a:t>
            </a:r>
          </a:p>
          <a:p>
            <a:pPr algn="ctr"/>
            <a:endParaRPr lang="en-US" sz="1400">
              <a:solidFill>
                <a:schemeClr val="tx1"/>
              </a:solidFill>
            </a:endParaRPr>
          </a:p>
        </p:txBody>
      </p:sp>
      <p:sp>
        <p:nvSpPr>
          <p:cNvPr id="2" name="Slide Number Placeholder 1">
            <a:extLst>
              <a:ext uri="{FF2B5EF4-FFF2-40B4-BE49-F238E27FC236}">
                <a16:creationId xmlns:a16="http://schemas.microsoft.com/office/drawing/2014/main" id="{20D1CCA8-8F1B-3015-AA31-202B76053EA3}"/>
              </a:ext>
            </a:extLst>
          </p:cNvPr>
          <p:cNvSpPr>
            <a:spLocks noGrp="1"/>
          </p:cNvSpPr>
          <p:nvPr>
            <p:ph type="sldNum" sz="quarter" idx="11"/>
          </p:nvPr>
        </p:nvSpPr>
        <p:spPr/>
        <p:txBody>
          <a:bodyPr/>
          <a:lstStyle/>
          <a:p>
            <a:fld id="{4B73C415-D670-4716-A5EC-CC4D52CA2BAC}" type="slidenum">
              <a:rPr lang="en-US" noProof="0" smtClean="0"/>
              <a:pPr/>
              <a:t>97</a:t>
            </a:fld>
            <a:endParaRPr lang="en-US" noProof="0"/>
          </a:p>
        </p:txBody>
      </p:sp>
    </p:spTree>
    <p:extLst>
      <p:ext uri="{BB962C8B-B14F-4D97-AF65-F5344CB8AC3E}">
        <p14:creationId xmlns:p14="http://schemas.microsoft.com/office/powerpoint/2010/main" val="19700779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F4F61-F47A-43BA-A023-3D3C7421F67A}"/>
              </a:ext>
            </a:extLst>
          </p:cNvPr>
          <p:cNvSpPr>
            <a:spLocks noGrp="1"/>
          </p:cNvSpPr>
          <p:nvPr>
            <p:ph type="title"/>
          </p:nvPr>
        </p:nvSpPr>
        <p:spPr>
          <a:xfrm>
            <a:off x="1244306" y="516307"/>
            <a:ext cx="9703387" cy="533400"/>
          </a:xfrm>
        </p:spPr>
        <p:txBody>
          <a:bodyPr>
            <a:noAutofit/>
          </a:bodyPr>
          <a:lstStyle/>
          <a:p>
            <a:pPr algn="ctr"/>
            <a:r>
              <a:rPr lang="en-US" sz="2800" b="1">
                <a:solidFill>
                  <a:schemeClr val="tx1"/>
                </a:solidFill>
              </a:rPr>
              <a:t>Report 16.12 – Students with Disabilities – Education Plan by Primary Disability Count </a:t>
            </a:r>
            <a:br>
              <a:rPr lang="en-US" sz="2800">
                <a:solidFill>
                  <a:schemeClr val="tx1"/>
                </a:solidFill>
              </a:rPr>
            </a:br>
            <a:endParaRPr lang="en-US" sz="2800">
              <a:solidFill>
                <a:schemeClr val="tx1"/>
              </a:solidFill>
            </a:endParaRPr>
          </a:p>
        </p:txBody>
      </p:sp>
      <p:sp>
        <p:nvSpPr>
          <p:cNvPr id="6" name="Slide Number Placeholder 5">
            <a:extLst>
              <a:ext uri="{FF2B5EF4-FFF2-40B4-BE49-F238E27FC236}">
                <a16:creationId xmlns:a16="http://schemas.microsoft.com/office/drawing/2014/main" id="{502D9DA6-0FD1-5CD2-D83E-299C645B1E82}"/>
              </a:ext>
            </a:extLst>
          </p:cNvPr>
          <p:cNvSpPr>
            <a:spLocks noGrp="1"/>
          </p:cNvSpPr>
          <p:nvPr>
            <p:ph type="sldNum" sz="quarter" idx="11"/>
          </p:nvPr>
        </p:nvSpPr>
        <p:spPr/>
        <p:txBody>
          <a:bodyPr/>
          <a:lstStyle/>
          <a:p>
            <a:fld id="{4B73C415-D670-4716-A5EC-CC4D52CA2BAC}" type="slidenum">
              <a:rPr lang="en-US" noProof="0" smtClean="0"/>
              <a:pPr/>
              <a:t>98</a:t>
            </a:fld>
            <a:endParaRPr lang="en-US" noProof="0"/>
          </a:p>
        </p:txBody>
      </p:sp>
      <p:sp>
        <p:nvSpPr>
          <p:cNvPr id="7" name="Rectangle 6">
            <a:extLst>
              <a:ext uri="{FF2B5EF4-FFF2-40B4-BE49-F238E27FC236}">
                <a16:creationId xmlns:a16="http://schemas.microsoft.com/office/drawing/2014/main" id="{1566DCE3-109D-4826-A38F-F24795AAB383}"/>
              </a:ext>
            </a:extLst>
          </p:cNvPr>
          <p:cNvSpPr/>
          <p:nvPr/>
        </p:nvSpPr>
        <p:spPr>
          <a:xfrm>
            <a:off x="1058759" y="5100407"/>
            <a:ext cx="10074479" cy="707886"/>
          </a:xfrm>
          <a:prstGeom prst="rect">
            <a:avLst/>
          </a:prstGeom>
        </p:spPr>
        <p:txBody>
          <a:bodyPr wrap="square">
            <a:spAutoFit/>
          </a:bodyPr>
          <a:lstStyle/>
          <a:p>
            <a:r>
              <a:rPr lang="en-US" sz="2000" b="1"/>
              <a:t>Description:</a:t>
            </a:r>
            <a:r>
              <a:rPr lang="en-US" sz="2000"/>
              <a:t> Reports unduplicated counts of Students with Disabilities by Education Plan Type and Primary Disability Category</a:t>
            </a:r>
          </a:p>
        </p:txBody>
      </p:sp>
      <p:pic>
        <p:nvPicPr>
          <p:cNvPr id="5" name="Picture 4">
            <a:extLst>
              <a:ext uri="{FF2B5EF4-FFF2-40B4-BE49-F238E27FC236}">
                <a16:creationId xmlns:a16="http://schemas.microsoft.com/office/drawing/2014/main" id="{CEA6424C-641D-121A-D91E-0A13469F665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44306" y="1860392"/>
            <a:ext cx="9703386" cy="3137215"/>
          </a:xfrm>
          <a:prstGeom prst="rect">
            <a:avLst/>
          </a:prstGeom>
        </p:spPr>
      </p:pic>
      <p:sp>
        <p:nvSpPr>
          <p:cNvPr id="3" name="Footer Placeholder 15">
            <a:extLst>
              <a:ext uri="{FF2B5EF4-FFF2-40B4-BE49-F238E27FC236}">
                <a16:creationId xmlns:a16="http://schemas.microsoft.com/office/drawing/2014/main" id="{03D9F83C-871A-A3FA-CE47-BFBDE3AAB5F9}"/>
              </a:ext>
            </a:extLst>
          </p:cNvPr>
          <p:cNvSpPr>
            <a:spLocks noGrp="1"/>
          </p:cNvSpPr>
          <p:nvPr>
            <p:ph type="ftr" sz="quarter" idx="10"/>
          </p:nvPr>
        </p:nvSpPr>
        <p:spPr>
          <a:xfrm>
            <a:off x="432000" y="6365363"/>
            <a:ext cx="5472000" cy="412431"/>
          </a:xfrm>
        </p:spPr>
        <p:txBody>
          <a:bodyPr/>
          <a:lstStyle/>
          <a:p>
            <a:r>
              <a:rPr lang="en-US" noProof="0"/>
              <a:t>EOY 1 Reporting and Certification v1.0 April 21, 2026</a:t>
            </a:r>
          </a:p>
        </p:txBody>
      </p:sp>
    </p:spTree>
    <p:extLst>
      <p:ext uri="{BB962C8B-B14F-4D97-AF65-F5344CB8AC3E}">
        <p14:creationId xmlns:p14="http://schemas.microsoft.com/office/powerpoint/2010/main" val="14104206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F4F61-F47A-43BA-A023-3D3C7421F67A}"/>
              </a:ext>
            </a:extLst>
          </p:cNvPr>
          <p:cNvSpPr>
            <a:spLocks noGrp="1"/>
          </p:cNvSpPr>
          <p:nvPr>
            <p:ph type="title"/>
          </p:nvPr>
        </p:nvSpPr>
        <p:spPr>
          <a:xfrm>
            <a:off x="2579588" y="376253"/>
            <a:ext cx="6648823" cy="533400"/>
          </a:xfrm>
        </p:spPr>
        <p:txBody>
          <a:bodyPr>
            <a:noAutofit/>
          </a:bodyPr>
          <a:lstStyle/>
          <a:p>
            <a:pPr algn="ctr"/>
            <a:r>
              <a:rPr lang="en-US" sz="2800" b="1">
                <a:solidFill>
                  <a:schemeClr val="tx1"/>
                </a:solidFill>
              </a:rPr>
              <a:t>Report 16.14 Students with Disabilities Plan Student List</a:t>
            </a:r>
            <a:br>
              <a:rPr lang="en-US" sz="2800" b="1">
                <a:solidFill>
                  <a:schemeClr val="tx1"/>
                </a:solidFill>
              </a:rPr>
            </a:br>
            <a:endParaRPr lang="en-US" sz="2800">
              <a:solidFill>
                <a:schemeClr val="tx1"/>
              </a:solidFill>
            </a:endParaRPr>
          </a:p>
        </p:txBody>
      </p:sp>
      <p:sp>
        <p:nvSpPr>
          <p:cNvPr id="12" name="Slide Number Placeholder 11">
            <a:extLst>
              <a:ext uri="{FF2B5EF4-FFF2-40B4-BE49-F238E27FC236}">
                <a16:creationId xmlns:a16="http://schemas.microsoft.com/office/drawing/2014/main" id="{9769D44F-4EDC-F423-8015-C59CBB5A143C}"/>
              </a:ext>
            </a:extLst>
          </p:cNvPr>
          <p:cNvSpPr>
            <a:spLocks noGrp="1"/>
          </p:cNvSpPr>
          <p:nvPr>
            <p:ph type="sldNum" sz="quarter" idx="11"/>
          </p:nvPr>
        </p:nvSpPr>
        <p:spPr/>
        <p:txBody>
          <a:bodyPr/>
          <a:lstStyle/>
          <a:p>
            <a:fld id="{4B73C415-D670-4716-A5EC-CC4D52CA2BAC}" type="slidenum">
              <a:rPr lang="en-US" noProof="0" smtClean="0"/>
              <a:pPr/>
              <a:t>99</a:t>
            </a:fld>
            <a:endParaRPr lang="en-US" noProof="0"/>
          </a:p>
        </p:txBody>
      </p:sp>
      <p:pic>
        <p:nvPicPr>
          <p:cNvPr id="4" name="Picture 3">
            <a:extLst>
              <a:ext uri="{FF2B5EF4-FFF2-40B4-BE49-F238E27FC236}">
                <a16:creationId xmlns:a16="http://schemas.microsoft.com/office/drawing/2014/main" id="{122C7344-5226-258A-75E0-3225F7DE085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03224" y="1333500"/>
            <a:ext cx="10353136" cy="4977469"/>
          </a:xfrm>
          <a:prstGeom prst="rect">
            <a:avLst/>
          </a:prstGeom>
        </p:spPr>
      </p:pic>
      <p:sp>
        <p:nvSpPr>
          <p:cNvPr id="3" name="Footer Placeholder 15">
            <a:extLst>
              <a:ext uri="{FF2B5EF4-FFF2-40B4-BE49-F238E27FC236}">
                <a16:creationId xmlns:a16="http://schemas.microsoft.com/office/drawing/2014/main" id="{A95B31DB-AA1A-6973-CB94-C886A6D6F859}"/>
              </a:ext>
            </a:extLst>
          </p:cNvPr>
          <p:cNvSpPr>
            <a:spLocks noGrp="1"/>
          </p:cNvSpPr>
          <p:nvPr>
            <p:ph type="ftr" sz="quarter" idx="10"/>
          </p:nvPr>
        </p:nvSpPr>
        <p:spPr>
          <a:xfrm>
            <a:off x="432000" y="6365363"/>
            <a:ext cx="5472000" cy="412431"/>
          </a:xfrm>
        </p:spPr>
        <p:txBody>
          <a:bodyPr/>
          <a:lstStyle/>
          <a:p>
            <a:r>
              <a:rPr lang="en-US" noProof="0"/>
              <a:t>EOY 1 Reporting and Certification v1.0 April 21, 2026</a:t>
            </a:r>
          </a:p>
        </p:txBody>
      </p:sp>
    </p:spTree>
    <p:extLst>
      <p:ext uri="{BB962C8B-B14F-4D97-AF65-F5344CB8AC3E}">
        <p14:creationId xmlns:p14="http://schemas.microsoft.com/office/powerpoint/2010/main" val="3245891798"/>
      </p:ext>
    </p:extLst>
  </p:cSld>
  <p:clrMapOvr>
    <a:masterClrMapping/>
  </p:clrMapOvr>
</p:sld>
</file>

<file path=ppt/theme/theme1.xml><?xml version="1.0" encoding="utf-8"?>
<a:theme xmlns:a="http://schemas.openxmlformats.org/drawingml/2006/main" name="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2.xml><?xml version="1.0" encoding="utf-8"?>
<a:theme xmlns:a="http://schemas.openxmlformats.org/drawingml/2006/main" name="2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3.xml><?xml version="1.0" encoding="utf-8"?>
<a:theme xmlns:a="http://schemas.openxmlformats.org/drawingml/2006/main" name="1_CALPADS-PowerPoint-Templat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OY-Advanced-w-notes" id="{38BD0930-7843-994D-B13E-3049FD996BC6}" vid="{AAC1E058-DE77-A348-9831-6B2AF0001107}"/>
    </a:ext>
  </a:extLst>
</a:theme>
</file>

<file path=ppt/theme/theme4.xml><?xml version="1.0" encoding="utf-8"?>
<a:theme xmlns:a="http://schemas.openxmlformats.org/drawingml/2006/main" name="CALPADS-PowerPoint-Templat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ALPADS-PowerPoint-Template" id="{D57F8342-B15F-0C4F-B414-45B30422B0A1}" vid="{30D4090C-2987-614A-8C44-028562168B21}"/>
    </a:ext>
  </a:extLst>
</a:theme>
</file>

<file path=ppt/theme/theme5.xml><?xml version="1.0" encoding="utf-8"?>
<a:theme xmlns:a="http://schemas.openxmlformats.org/drawingml/2006/main" name="3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6.xml><?xml version="1.0" encoding="utf-8"?>
<a:theme xmlns:a="http://schemas.openxmlformats.org/drawingml/2006/main" name="2_CALPADS-PowerPoint-Templat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OY-Advanced-w-notes" id="{38BD0930-7843-994D-B13E-3049FD996BC6}" vid="{AAC1E058-DE77-A348-9831-6B2AF0001107}"/>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6BE157F-4C13-8048-8E32-FD9855A27C5B}">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B6189C2C42938499CA13C75961A7ED9" ma:contentTypeVersion="9" ma:contentTypeDescription="Create a new document." ma:contentTypeScope="" ma:versionID="500331502726e6ee78a19402ad27c2f0">
  <xsd:schema xmlns:xsd="http://www.w3.org/2001/XMLSchema" xmlns:xs="http://www.w3.org/2001/XMLSchema" xmlns:p="http://schemas.microsoft.com/office/2006/metadata/properties" xmlns:ns2="88c68383-87e6-47d9-bddd-bf3f846e2f30" xmlns:ns3="186db01c-c4a5-44d8-a310-3ab2db9d5f5c" targetNamespace="http://schemas.microsoft.com/office/2006/metadata/properties" ma:root="true" ma:fieldsID="6675ecbc38033e011870a916ecb4e618" ns2:_="" ns3:_="">
    <xsd:import namespace="88c68383-87e6-47d9-bddd-bf3f846e2f30"/>
    <xsd:import namespace="186db01c-c4a5-44d8-a310-3ab2db9d5f5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ReportPeriod" minOccurs="0"/>
                <xsd:element ref="ns3:DocBody"/>
                <xsd:element ref="ns3:DocShortBody"/>
                <xsd:element ref="ns3:DocTitle"/>
                <xsd:element ref="ns3:Sign_x002d_off_x0020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c68383-87e6-47d9-bddd-bf3f846e2f3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86db01c-c4a5-44d8-a310-3ab2db9d5f5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ReportPeriod" ma:index="15" nillable="true" ma:displayName="ReportingPeriod" ma:format="Dropdown" ma:internalName="ReportPeriod">
      <xsd:simpleType>
        <xsd:restriction base="dms:Choice">
          <xsd:enumeration value="Fall 1"/>
          <xsd:enumeration value="Fall 2"/>
          <xsd:enumeration value="EOY"/>
        </xsd:restriction>
      </xsd:simpleType>
    </xsd:element>
    <xsd:element name="DocBody" ma:index="16" ma:displayName="DocBody" ma:internalName="DocBody">
      <xsd:simpleType>
        <xsd:restriction base="dms:Note"/>
      </xsd:simpleType>
    </xsd:element>
    <xsd:element name="DocShortBody" ma:index="17" ma:displayName="DocShortBody" ma:internalName="DocShortBody">
      <xsd:simpleType>
        <xsd:restriction base="dms:Note"/>
      </xsd:simpleType>
    </xsd:element>
    <xsd:element name="DocTitle" ma:index="18" ma:displayName="DocTitle" ma:internalName="DocTitle">
      <xsd:simpleType>
        <xsd:restriction base="dms:Text">
          <xsd:maxLength value="255"/>
        </xsd:restriction>
      </xsd:simpleType>
    </xsd:element>
    <xsd:element name="Sign_x002d_off_x0020_status" ma:index="19" nillable="true" ma:displayName="Sign-off status" ma:internalName="Sign_x002d_off_x0020_status">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ign_x002d_off_x0020_status xmlns="186db01c-c4a5-44d8-a310-3ab2db9d5f5c" xsi:nil="true"/>
    <DocShortBody xmlns="186db01c-c4a5-44d8-a310-3ab2db9d5f5c">
This presentation provides detailed instructions for End of Year 1 Reporting and Certification. It also covers certification errors, how to use the CALPADS documentation for troubleshooting and error resolution, and common problems with EOY 1. </DocShortBody>
    <DocBody xmlns="186db01c-c4a5-44d8-a310-3ab2db9d5f5c">This presentation is for the End of Year 1 Reporting &amp; Certification Live Training. It provides detailed instructions for End of Year 1 Reporting and Certification. It also covers certification errors, how to use the CALPADS documentation for troubleshooting and error resolution, and common problems with EOY 1. </DocBody>
    <DocTitle xmlns="186db01c-c4a5-44d8-a310-3ab2db9d5f5c">End of Year - 1 Reporting &amp; Certification PowerPoint Presentation with Notes v1.0</DocTitle>
    <ReportPeriod xmlns="186db01c-c4a5-44d8-a310-3ab2db9d5f5c">EOY</ReportPeriod>
    <_dlc_DocId xmlns="88c68383-87e6-47d9-bddd-bf3f846e2f30">V2FRC72ACC37-661584439-389</_dlc_DocId>
    <_dlc_DocIdUrl xmlns="88c68383-87e6-47d9-bddd-bf3f846e2f30">
      <Url>https://fcmat2.sharepoint.com/sites/intranet/_layouts/15/DocIdRedir.aspx?ID=V2FRC72ACC37-661584439-389</Url>
      <Description>V2FRC72ACC37-661584439-389</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56E3E58C-5E8A-4781-9921-C2B23BC09EB2}">
  <ds:schemaRefs>
    <ds:schemaRef ds:uri="http://schemas.microsoft.com/sharepoint/v3/contenttype/forms"/>
  </ds:schemaRefs>
</ds:datastoreItem>
</file>

<file path=customXml/itemProps2.xml><?xml version="1.0" encoding="utf-8"?>
<ds:datastoreItem xmlns:ds="http://schemas.openxmlformats.org/officeDocument/2006/customXml" ds:itemID="{1D69DAE4-6B25-4265-A01C-57389967B192}"/>
</file>

<file path=customXml/itemProps3.xml><?xml version="1.0" encoding="utf-8"?>
<ds:datastoreItem xmlns:ds="http://schemas.openxmlformats.org/officeDocument/2006/customXml" ds:itemID="{C9C0BFDF-D948-4F4A-854E-477525F57792}">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www.w3.org/XML/1998/namespace"/>
    <ds:schemaRef ds:uri="b92034fb-4666-4cb2-aacd-159b1af3bd6a"/>
    <ds:schemaRef ds:uri="http://purl.org/dc/dcmitype/"/>
    <ds:schemaRef ds:uri="http://schemas.openxmlformats.org/package/2006/metadata/core-properties"/>
    <ds:schemaRef ds:uri="43b4253e-c274-4962-85a2-d8f7662acfe4"/>
    <ds:schemaRef ds:uri="http://purl.org/dc/terms/"/>
  </ds:schemaRefs>
</ds:datastoreItem>
</file>

<file path=customXml/itemProps4.xml><?xml version="1.0" encoding="utf-8"?>
<ds:datastoreItem xmlns:ds="http://schemas.openxmlformats.org/officeDocument/2006/customXml" ds:itemID="{EA0C139B-7E9D-42C0-AB70-496F57706FFC}"/>
</file>

<file path=docProps/app.xml><?xml version="1.0" encoding="utf-8"?>
<Properties xmlns="http://schemas.openxmlformats.org/officeDocument/2006/extended-properties" xmlns:vt="http://schemas.openxmlformats.org/officeDocument/2006/docPropsVTypes">
  <TotalTime>0</TotalTime>
  <Words>22004</Words>
  <Application>Microsoft Office PowerPoint</Application>
  <PresentationFormat>Widescreen</PresentationFormat>
  <Paragraphs>2251</Paragraphs>
  <Slides>113</Slides>
  <Notes>111</Notes>
  <HiddenSlides>12</HiddenSlides>
  <MMClips>0</MMClips>
  <ScaleCrop>false</ScaleCrop>
  <HeadingPairs>
    <vt:vector size="6" baseType="variant">
      <vt:variant>
        <vt:lpstr>Fonts Used</vt:lpstr>
      </vt:variant>
      <vt:variant>
        <vt:i4>21</vt:i4>
      </vt:variant>
      <vt:variant>
        <vt:lpstr>Theme</vt:lpstr>
      </vt:variant>
      <vt:variant>
        <vt:i4>6</vt:i4>
      </vt:variant>
      <vt:variant>
        <vt:lpstr>Slide Titles</vt:lpstr>
      </vt:variant>
      <vt:variant>
        <vt:i4>113</vt:i4>
      </vt:variant>
    </vt:vector>
  </HeadingPairs>
  <TitlesOfParts>
    <vt:vector size="140" baseType="lpstr">
      <vt:lpstr>Aeries Sans</vt:lpstr>
      <vt:lpstr>Aeries Sans 1 Bold</vt:lpstr>
      <vt:lpstr>Aeries Sans Medium</vt:lpstr>
      <vt:lpstr>Aeries Sans Ultra-Bold</vt:lpstr>
      <vt:lpstr>Aptos</vt:lpstr>
      <vt:lpstr>Arial</vt:lpstr>
      <vt:lpstr>Arial Black</vt:lpstr>
      <vt:lpstr>Arial, Helvetica</vt:lpstr>
      <vt:lpstr>Calibri</vt:lpstr>
      <vt:lpstr>Cambria</vt:lpstr>
      <vt:lpstr>Courier New</vt:lpstr>
      <vt:lpstr>Helvetica Neue</vt:lpstr>
      <vt:lpstr>Lato</vt:lpstr>
      <vt:lpstr>Nunito Sans</vt:lpstr>
      <vt:lpstr>Poppins</vt:lpstr>
      <vt:lpstr>Segoe UI</vt:lpstr>
      <vt:lpstr>Symbol</vt:lpstr>
      <vt:lpstr>Tahoma</vt:lpstr>
      <vt:lpstr>Times New Roman</vt:lpstr>
      <vt:lpstr>Verdana</vt:lpstr>
      <vt:lpstr>Wingdings</vt:lpstr>
      <vt:lpstr>Office Theme</vt:lpstr>
      <vt:lpstr>2_Office Theme</vt:lpstr>
      <vt:lpstr>1_CALPADS-PowerPoint-Template</vt:lpstr>
      <vt:lpstr>CALPADS-PowerPoint-Template</vt:lpstr>
      <vt:lpstr>3_Office Theme</vt:lpstr>
      <vt:lpstr>2_CALPADS-PowerPoint-Template</vt:lpstr>
      <vt:lpstr>CALPADS EOY 1 Reporting &amp; Certification </vt:lpstr>
      <vt:lpstr>CALPADS Training Road Map</vt:lpstr>
      <vt:lpstr>Objective</vt:lpstr>
      <vt:lpstr>Agenda</vt:lpstr>
      <vt:lpstr>Overview</vt:lpstr>
      <vt:lpstr>Changes in EOY Data Collection </vt:lpstr>
      <vt:lpstr>Data Submission Windows for 2025-26</vt:lpstr>
      <vt:lpstr>EOY 1 Key Dates</vt:lpstr>
      <vt:lpstr>EOY 1 Survival Kit</vt:lpstr>
      <vt:lpstr>Collection Purpose</vt:lpstr>
      <vt:lpstr>Student Programs</vt:lpstr>
      <vt:lpstr>Programs Collected </vt:lpstr>
      <vt:lpstr>Title I Part A Basic Targeted</vt:lpstr>
      <vt:lpstr>Title I Part A Targeted vs Schoolwide</vt:lpstr>
      <vt:lpstr>How to check your CARS status</vt:lpstr>
      <vt:lpstr>CARS Game Plan</vt:lpstr>
      <vt:lpstr>504 Accommodation Plan</vt:lpstr>
      <vt:lpstr>Armed Forces Family Member</vt:lpstr>
      <vt:lpstr>Title I Part A Neglected</vt:lpstr>
      <vt:lpstr>Pregnant or Parenting</vt:lpstr>
      <vt:lpstr>California Partnership Academy</vt:lpstr>
      <vt:lpstr>Opportunity Education Program</vt:lpstr>
      <vt:lpstr>Homeless Students</vt:lpstr>
      <vt:lpstr>Required Annual Closure of Homeless Records </vt:lpstr>
      <vt:lpstr>Expanded Learning Programs</vt:lpstr>
      <vt:lpstr>Expanded Learning Details</vt:lpstr>
      <vt:lpstr>Behavioral Incidents</vt:lpstr>
      <vt:lpstr>Terminology </vt:lpstr>
      <vt:lpstr>Incident Reporting Basics</vt:lpstr>
      <vt:lpstr>Reporting Incidents</vt:lpstr>
      <vt:lpstr>Restraint and Seclusion</vt:lpstr>
      <vt:lpstr>Monitoring Restraint and Seclusion Data</vt:lpstr>
      <vt:lpstr>Defiance Law</vt:lpstr>
      <vt:lpstr>Clarifying Teacher Suspension</vt:lpstr>
      <vt:lpstr>Incidents for SWDs</vt:lpstr>
      <vt:lpstr>NPS Reporting Expectations </vt:lpstr>
      <vt:lpstr>Student Incident Submission</vt:lpstr>
      <vt:lpstr>Incident Data Gathering</vt:lpstr>
      <vt:lpstr>Incident Scenarios</vt:lpstr>
      <vt:lpstr>Student Absenteeism</vt:lpstr>
      <vt:lpstr>Chronic Absenteeism Defined</vt:lpstr>
      <vt:lpstr>STAS Reporting Basics</vt:lpstr>
      <vt:lpstr>STAS Data 101</vt:lpstr>
      <vt:lpstr>STAS Data</vt:lpstr>
      <vt:lpstr>Independent Study Days</vt:lpstr>
      <vt:lpstr>Attendance Recovery </vt:lpstr>
      <vt:lpstr>Attendance Recovery Details</vt:lpstr>
      <vt:lpstr>STAS Summary</vt:lpstr>
      <vt:lpstr>STAS Calculation</vt:lpstr>
      <vt:lpstr>Cumulative Enrollment, Reclassified Fluent Proficient</vt:lpstr>
      <vt:lpstr>Cumulative Enrollment</vt:lpstr>
      <vt:lpstr>Cumulative Enrollment Uses</vt:lpstr>
      <vt:lpstr>RFEP Status</vt:lpstr>
      <vt:lpstr>SELA Status Reminders</vt:lpstr>
      <vt:lpstr>Reclassification for any summer RFEPS</vt:lpstr>
      <vt:lpstr>SB – 532 Graduation Exemptions </vt:lpstr>
      <vt:lpstr>SWD Submission</vt:lpstr>
      <vt:lpstr>How Is The Data Used?</vt:lpstr>
      <vt:lpstr>EOY SWD Data Required Disabilities</vt:lpstr>
      <vt:lpstr>SWD Profile Data</vt:lpstr>
      <vt:lpstr>Compare Students in SEDS Against Students in the Student Information System</vt:lpstr>
      <vt:lpstr>Review Pending Meeting Types</vt:lpstr>
      <vt:lpstr>Proactive Steps </vt:lpstr>
      <vt:lpstr>Properly Exit Students from Special Education</vt:lpstr>
      <vt:lpstr>Exiting Enrollments for SWDs</vt:lpstr>
      <vt:lpstr>12th Grade SWD Exits</vt:lpstr>
      <vt:lpstr>Transition Services Exits</vt:lpstr>
      <vt:lpstr>Postsecondary Status</vt:lpstr>
      <vt:lpstr>Which Students Require Postsecondary Status in EOY 1?</vt:lpstr>
      <vt:lpstr>EOY 1 Certification Process</vt:lpstr>
      <vt:lpstr>Certification Workflow</vt:lpstr>
      <vt:lpstr>2025-26 EOY Data Discrepancies Now Visible</vt:lpstr>
      <vt:lpstr>Program Certification Errors</vt:lpstr>
      <vt:lpstr>General EOY 1 Errors</vt:lpstr>
      <vt:lpstr>General EOY 1 Errors (more)</vt:lpstr>
      <vt:lpstr>Incident Errors</vt:lpstr>
      <vt:lpstr>More Incident Errors</vt:lpstr>
      <vt:lpstr>STAS Errors</vt:lpstr>
      <vt:lpstr>EOY 1 Reports</vt:lpstr>
      <vt:lpstr>EOY 1 Reports</vt:lpstr>
      <vt:lpstr>More  EOY 1 Reports</vt:lpstr>
      <vt:lpstr>EOY Reports Role changes</vt:lpstr>
      <vt:lpstr>Report 5.1 - Program Participants - Count</vt:lpstr>
      <vt:lpstr>Report 5.4 –Homeless Students Enrolled</vt:lpstr>
      <vt:lpstr>Report 19.1 – Expanded Learning Program Participants - Count</vt:lpstr>
      <vt:lpstr>Report 1.21 Cumulative Enrollment - Count</vt:lpstr>
      <vt:lpstr>Report 2.16 ELA Status – Els Reclassified RFEP (EOY 3)</vt:lpstr>
      <vt:lpstr>Report 7.10 Incident - Count </vt:lpstr>
      <vt:lpstr>Report 7.11 Incident Result - Count </vt:lpstr>
      <vt:lpstr>Report 7.12 Incident Results –Student List</vt:lpstr>
      <vt:lpstr>Report 7.13 Student Offense – Count by Offense</vt:lpstr>
      <vt:lpstr>Report 7.14 Incident Offense – Student List</vt:lpstr>
      <vt:lpstr>Report 7.15 Incident Results Persistently Dangerous Expulsions</vt:lpstr>
      <vt:lpstr>Report 7.16 Incident Restraints, Seclusion, and Removals for Student with Disabilities - Count</vt:lpstr>
      <vt:lpstr>Report 7.17 Unilateral Removals for Students with Disabilities - Count</vt:lpstr>
      <vt:lpstr>Report 7.18 Incident Removals for Students with Disabilities – Student List</vt:lpstr>
      <vt:lpstr>Report 14.1– Student Absenteeism – Count  </vt:lpstr>
      <vt:lpstr>Report 16.12 – Students with Disabilities – Education Plan by Primary Disability Count  </vt:lpstr>
      <vt:lpstr>Report 16.14 Students with Disabilities Plan Student List </vt:lpstr>
      <vt:lpstr>16.22 - Students with Disabilities Non-Participation Status Count  </vt:lpstr>
      <vt:lpstr>16.23 SWD – Special Education Status and Non - Participation Reason </vt:lpstr>
      <vt:lpstr>17.4 Postsecondary Status List</vt:lpstr>
      <vt:lpstr>One Year Students with Disabilities – Completer and Dropout Collection</vt:lpstr>
      <vt:lpstr>EOY 3 – What are the data used for?</vt:lpstr>
      <vt:lpstr>EOY 3 and the CA Dashboard (Chronic Absenteeism)</vt:lpstr>
      <vt:lpstr>EOY 3 and the CA Dashboard (Suspension Rate)</vt:lpstr>
      <vt:lpstr>Wrap Up</vt:lpstr>
      <vt:lpstr>Summary</vt:lpstr>
      <vt:lpstr>Suggested Milestones - EOY 1 - 2025-2026 </vt:lpstr>
      <vt:lpstr>Resources</vt:lpstr>
      <vt:lpstr>Support</vt:lpstr>
      <vt:lpstr>Feedback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 of Year - 1 Reporting &amp; Certification PowerPoint Presentation with Notes v1.0</dc:title>
  <dc:creator/>
  <cp:lastModifiedBy/>
  <cp:revision>1</cp:revision>
  <dcterms:created xsi:type="dcterms:W3CDTF">2019-09-26T21:25:29Z</dcterms:created>
  <dcterms:modified xsi:type="dcterms:W3CDTF">2026-04-21T17:49:43Z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0x0101003B6189C2C42938499CA13C75961A7ED9</vt:lpwstr>
  </property>
  <property fmtid="{D5CDD505-2E9C-101B-9397-08002B2CF9AE}" pid="3" name="_dlc_DocIdItemGuid">
    <vt:lpwstr>bc24c639-7fc8-4b54-9f02-ebd7c07d4784</vt:lpwstr>
  </property>
  <property fmtid="{D5CDD505-2E9C-101B-9397-08002B2CF9AE}" pid="4" name="Document Status">
    <vt:lpwstr>1-Draft</vt:lpwstr>
  </property>
  <property fmtid="{D5CDD505-2E9C-101B-9397-08002B2CF9AE}" pid="5" name="MediaServiceImageTags">
    <vt:lpwstr/>
  </property>
</Properties>
</file>