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59.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6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6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65.xml" ContentType="application/vnd.openxmlformats-officedocument.presentationml.slide+xml"/>
  <Override PartName="/ppt/slides/slide55.xml" ContentType="application/vnd.openxmlformats-officedocument.presentationml.slide+xml"/>
  <Override PartName="/ppt/slides/slide46.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61.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2.xml" ContentType="application/vnd.openxmlformats-officedocument.presentationml.slide+xml"/>
  <Override PartName="/ppt/slides/slide54.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5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60.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53.xml" ContentType="application/vnd.openxmlformats-officedocument.presentationml.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53.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45.xml" ContentType="application/vnd.openxmlformats-officedocument.presentationml.notesSlide+xml"/>
  <Override PartName="/ppt/notesSlides/notesSlide67.xml" ContentType="application/vnd.openxmlformats-officedocument.presentationml.notesSlide+xml"/>
  <Override PartName="/ppt/notesSlides/notesSlide44.xml" ContentType="application/vnd.openxmlformats-officedocument.presentationml.notesSlide+xml"/>
  <Override PartName="/ppt/notesSlides/notesSlide68.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66.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65.xml" ContentType="application/vnd.openxmlformats-officedocument.presentationml.notesSlide+xml"/>
  <Override PartName="/ppt/notesSlides/notesSlide42.xml" ContentType="application/vnd.openxmlformats-officedocument.presentationml.notesSlide+xml"/>
  <Override PartName="/ppt/notesSlides/notesSlide29.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diagrams/layout5.xml" ContentType="application/vnd.openxmlformats-officedocument.drawingml.diagramLayout+xml"/>
  <Override PartName="/ppt/handoutMasters/handoutMaster1.xml" ContentType="application/vnd.openxmlformats-officedocument.presentationml.handoutMaster+xml"/>
  <Override PartName="/ppt/diagrams/colors4.xml" ContentType="application/vnd.openxmlformats-officedocument.drawingml.diagramColors+xml"/>
  <Override PartName="/ppt/diagrams/drawing4.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drawing9.xml" ContentType="application/vnd.ms-office.drawingml.diagramDrawing+xml"/>
  <Override PartName="/ppt/diagrams/colors9.xml" ContentType="application/vnd.openxmlformats-officedocument.drawingml.diagramColors+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layout8.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4"/>
  </p:notesMasterIdLst>
  <p:handoutMasterIdLst>
    <p:handoutMasterId r:id="rId75"/>
  </p:handoutMasterIdLst>
  <p:sldIdLst>
    <p:sldId id="256"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 id="312" r:id="rId58"/>
    <p:sldId id="313" r:id="rId59"/>
    <p:sldId id="314" r:id="rId60"/>
    <p:sldId id="315" r:id="rId61"/>
    <p:sldId id="316" r:id="rId62"/>
    <p:sldId id="317" r:id="rId63"/>
    <p:sldId id="318" r:id="rId64"/>
    <p:sldId id="319" r:id="rId65"/>
    <p:sldId id="321" r:id="rId66"/>
    <p:sldId id="320" r:id="rId67"/>
    <p:sldId id="322" r:id="rId68"/>
    <p:sldId id="323" r:id="rId69"/>
    <p:sldId id="324" r:id="rId70"/>
    <p:sldId id="257" r:id="rId71"/>
    <p:sldId id="325" r:id="rId72"/>
    <p:sldId id="326" r:id="rId7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66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01" autoAdjust="0"/>
  </p:normalViewPr>
  <p:slideViewPr>
    <p:cSldViewPr snapToGrid="0">
      <p:cViewPr varScale="1">
        <p:scale>
          <a:sx n="98" d="100"/>
          <a:sy n="98" d="100"/>
        </p:scale>
        <p:origin x="107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ustomXml" Target="../customXml/item5.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9" Type="http://schemas.openxmlformats.org/officeDocument/2006/relationships/slide" Target="slides/slide24.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3474C-BEB7-484D-AA1C-1ED11BCFE441}"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US"/>
        </a:p>
      </dgm:t>
    </dgm:pt>
    <dgm:pt modelId="{2F1D1922-8C3E-4C66-B5C8-D484FC3D4643}">
      <dgm:prSet phldrT="[Text]"/>
      <dgm:spPr/>
      <dgm:t>
        <a:bodyPr/>
        <a:lstStyle/>
        <a:p>
          <a:r>
            <a:rPr lang="en-US" dirty="0"/>
            <a:t>Health Insurance Portability and Accountability Act</a:t>
          </a:r>
        </a:p>
      </dgm:t>
      <dgm:extLst>
        <a:ext uri="{E40237B7-FDA0-4F09-8148-C483321AD2D9}">
          <dgm14:cNvPr xmlns:dgm14="http://schemas.microsoft.com/office/drawing/2010/diagram" id="0" name="" descr="Rectangle container" title="Health Insurance Portability and Accountability Act"/>
        </a:ext>
      </dgm:extLst>
    </dgm:pt>
    <dgm:pt modelId="{81A30B45-122B-4105-A5F0-6A0C9C312F37}" type="parTrans" cxnId="{6E92684C-136D-45D1-BD6C-E5AE821CD70F}">
      <dgm:prSet/>
      <dgm:spPr/>
      <dgm:t>
        <a:bodyPr/>
        <a:lstStyle/>
        <a:p>
          <a:endParaRPr lang="en-US"/>
        </a:p>
      </dgm:t>
    </dgm:pt>
    <dgm:pt modelId="{23B449D8-581A-4066-BD8C-36896DDAA834}" type="sibTrans" cxnId="{6E92684C-136D-45D1-BD6C-E5AE821CD70F}">
      <dgm:prSet/>
      <dgm:spPr/>
      <dgm:t>
        <a:bodyPr/>
        <a:lstStyle/>
        <a:p>
          <a:endParaRPr lang="en-US"/>
        </a:p>
      </dgm:t>
    </dgm:pt>
    <dgm:pt modelId="{A16C612B-4507-447F-B2F8-9CC160A5FF98}">
      <dgm:prSet/>
      <dgm:spPr/>
      <dgm:t>
        <a:bodyPr/>
        <a:lstStyle/>
        <a:p>
          <a:r>
            <a:rPr lang="en-US" dirty="0"/>
            <a:t>Children’s Online Privacy Protection act </a:t>
          </a:r>
        </a:p>
      </dgm:t>
    </dgm:pt>
    <dgm:pt modelId="{A7010CCC-4618-4F64-86CF-9483F41419AD}" type="parTrans" cxnId="{8F66F3AE-0ED8-40F9-98FC-F5807A6AFE59}">
      <dgm:prSet/>
      <dgm:spPr/>
      <dgm:t>
        <a:bodyPr/>
        <a:lstStyle/>
        <a:p>
          <a:endParaRPr lang="en-US"/>
        </a:p>
      </dgm:t>
    </dgm:pt>
    <dgm:pt modelId="{02CFB3A4-C8F6-4235-96E7-7A4CD3C49882}" type="sibTrans" cxnId="{8F66F3AE-0ED8-40F9-98FC-F5807A6AFE59}">
      <dgm:prSet/>
      <dgm:spPr/>
      <dgm:t>
        <a:bodyPr/>
        <a:lstStyle/>
        <a:p>
          <a:endParaRPr lang="en-US"/>
        </a:p>
      </dgm:t>
    </dgm:pt>
    <dgm:pt modelId="{142D64FC-A8B6-4CB4-9402-4BD73EA57A24}">
      <dgm:prSet/>
      <dgm:spPr/>
      <dgm:t>
        <a:bodyPr/>
        <a:lstStyle/>
        <a:p>
          <a:r>
            <a:rPr lang="en-US" dirty="0"/>
            <a:t>National School Lunch Act</a:t>
          </a:r>
        </a:p>
      </dgm:t>
    </dgm:pt>
    <dgm:pt modelId="{37293CC0-DA7F-4DD3-BFD9-0B285E0F7309}" type="parTrans" cxnId="{22939F0D-1198-4DF3-A0BA-DA1F43EB7A1C}">
      <dgm:prSet/>
      <dgm:spPr/>
      <dgm:t>
        <a:bodyPr/>
        <a:lstStyle/>
        <a:p>
          <a:endParaRPr lang="en-US"/>
        </a:p>
      </dgm:t>
    </dgm:pt>
    <dgm:pt modelId="{FA3710FF-3B0C-45E5-8EEB-84D41DFE2853}" type="sibTrans" cxnId="{22939F0D-1198-4DF3-A0BA-DA1F43EB7A1C}">
      <dgm:prSet/>
      <dgm:spPr/>
      <dgm:t>
        <a:bodyPr/>
        <a:lstStyle/>
        <a:p>
          <a:endParaRPr lang="en-US"/>
        </a:p>
      </dgm:t>
    </dgm:pt>
    <dgm:pt modelId="{875D05C4-509E-4A0B-8ED8-B1510D162BCD}">
      <dgm:prSet/>
      <dgm:spPr/>
      <dgm:t>
        <a:bodyPr/>
        <a:lstStyle/>
        <a:p>
          <a:r>
            <a:rPr lang="en-US" dirty="0"/>
            <a:t>Protection of Pupil Rights Amendment</a:t>
          </a:r>
        </a:p>
      </dgm:t>
    </dgm:pt>
    <dgm:pt modelId="{7E845B30-DED2-4C04-B546-39228A3FD507}" type="parTrans" cxnId="{5537B937-A50F-4353-9C5C-504FA23176CD}">
      <dgm:prSet/>
      <dgm:spPr/>
      <dgm:t>
        <a:bodyPr/>
        <a:lstStyle/>
        <a:p>
          <a:endParaRPr lang="en-US"/>
        </a:p>
      </dgm:t>
    </dgm:pt>
    <dgm:pt modelId="{7D6690B6-195A-451D-AD1F-DE7FFDA4FCC2}" type="sibTrans" cxnId="{5537B937-A50F-4353-9C5C-504FA23176CD}">
      <dgm:prSet/>
      <dgm:spPr/>
      <dgm:t>
        <a:bodyPr/>
        <a:lstStyle/>
        <a:p>
          <a:endParaRPr lang="en-US"/>
        </a:p>
      </dgm:t>
    </dgm:pt>
    <dgm:pt modelId="{098DF395-13B5-4E40-A5B5-8CFE8AAFFBAF}">
      <dgm:prSet/>
      <dgm:spPr/>
      <dgm:t>
        <a:bodyPr/>
        <a:lstStyle/>
        <a:p>
          <a:r>
            <a:rPr lang="en-US" dirty="0"/>
            <a:t>Individuals with Disabilities Act </a:t>
          </a:r>
        </a:p>
      </dgm:t>
    </dgm:pt>
    <dgm:pt modelId="{06B14CB6-CCA1-4A29-81E8-9FAFCCF66295}" type="parTrans" cxnId="{1E4C8860-8F86-4AAC-A68E-1DB84AC04FF8}">
      <dgm:prSet/>
      <dgm:spPr/>
      <dgm:t>
        <a:bodyPr/>
        <a:lstStyle/>
        <a:p>
          <a:endParaRPr lang="en-US"/>
        </a:p>
      </dgm:t>
    </dgm:pt>
    <dgm:pt modelId="{FDE1528B-0A5D-42D4-B9A1-260B68CE02C2}" type="sibTrans" cxnId="{1E4C8860-8F86-4AAC-A68E-1DB84AC04FF8}">
      <dgm:prSet/>
      <dgm:spPr/>
      <dgm:t>
        <a:bodyPr/>
        <a:lstStyle/>
        <a:p>
          <a:endParaRPr lang="en-US"/>
        </a:p>
      </dgm:t>
    </dgm:pt>
    <dgm:pt modelId="{61ED53BA-1E7B-417A-9B13-EA961B7CFE47}">
      <dgm:prSet phldrT="[Text]"/>
      <dgm:spPr/>
      <dgm:t>
        <a:bodyPr/>
        <a:lstStyle/>
        <a:p>
          <a:r>
            <a:rPr lang="en-US" dirty="0"/>
            <a:t>Children’s Internet Protection Act</a:t>
          </a:r>
        </a:p>
      </dgm:t>
    </dgm:pt>
    <dgm:pt modelId="{20612325-CF34-4E29-B5F1-0125F68AB944}" type="parTrans" cxnId="{9A26771C-3599-4279-AF22-977D4217D226}">
      <dgm:prSet/>
      <dgm:spPr/>
      <dgm:t>
        <a:bodyPr/>
        <a:lstStyle/>
        <a:p>
          <a:endParaRPr lang="en-US"/>
        </a:p>
      </dgm:t>
    </dgm:pt>
    <dgm:pt modelId="{B4525165-990B-4A1B-BBEB-838B5B6AADE3}" type="sibTrans" cxnId="{9A26771C-3599-4279-AF22-977D4217D226}">
      <dgm:prSet/>
      <dgm:spPr/>
      <dgm:t>
        <a:bodyPr/>
        <a:lstStyle/>
        <a:p>
          <a:endParaRPr lang="en-US"/>
        </a:p>
      </dgm:t>
    </dgm:pt>
    <dgm:pt modelId="{76573CE6-148A-4617-97A0-B441C8DAAFE4}" type="pres">
      <dgm:prSet presAssocID="{E5F3474C-BEB7-484D-AA1C-1ED11BCFE441}" presName="linear" presStyleCnt="0">
        <dgm:presLayoutVars>
          <dgm:dir/>
          <dgm:resizeHandles val="exact"/>
        </dgm:presLayoutVars>
      </dgm:prSet>
      <dgm:spPr/>
    </dgm:pt>
    <dgm:pt modelId="{A9CC7D3B-5809-4BB4-AF58-B635929A260A}" type="pres">
      <dgm:prSet presAssocID="{2F1D1922-8C3E-4C66-B5C8-D484FC3D4643}" presName="comp" presStyleCnt="0"/>
      <dgm:spPr/>
    </dgm:pt>
    <dgm:pt modelId="{B0C72CA7-8353-4A00-857F-DDE7481E4C0B}" type="pres">
      <dgm:prSet presAssocID="{2F1D1922-8C3E-4C66-B5C8-D484FC3D4643}" presName="box" presStyleLbl="node1" presStyleIdx="0" presStyleCnt="6" custLinFactNeighborX="-309"/>
      <dgm:spPr/>
    </dgm:pt>
    <dgm:pt modelId="{CE1CD343-04B5-4DEA-B98F-2FE87233C5DB}" type="pres">
      <dgm:prSet presAssocID="{2F1D1922-8C3E-4C66-B5C8-D484FC3D4643}" presName="img" presStyleLbl="fgImgPlace1" presStyleIdx="0" presStyleCnt="6" custLinFactNeighborX="3064"/>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Blue and white HIPPA Picture" title="Square picture"/>
        </a:ext>
      </dgm:extLst>
    </dgm:pt>
    <dgm:pt modelId="{35975854-E811-4FC8-B7F4-D09C368DA61A}" type="pres">
      <dgm:prSet presAssocID="{2F1D1922-8C3E-4C66-B5C8-D484FC3D4643}" presName="text" presStyleLbl="node1" presStyleIdx="0" presStyleCnt="6">
        <dgm:presLayoutVars>
          <dgm:bulletEnabled val="1"/>
        </dgm:presLayoutVars>
      </dgm:prSet>
      <dgm:spPr/>
    </dgm:pt>
    <dgm:pt modelId="{A4455A76-685A-4D20-AFD2-64CF64E7B795}" type="pres">
      <dgm:prSet presAssocID="{23B449D8-581A-4066-BD8C-36896DDAA834}" presName="spacer" presStyleCnt="0"/>
      <dgm:spPr/>
    </dgm:pt>
    <dgm:pt modelId="{11C43257-8E64-4C7E-871F-EB9AB699B7AE}" type="pres">
      <dgm:prSet presAssocID="{875D05C4-509E-4A0B-8ED8-B1510D162BCD}" presName="comp" presStyleCnt="0"/>
      <dgm:spPr/>
    </dgm:pt>
    <dgm:pt modelId="{CDAFC66C-3099-46E7-8107-7418F6242EEE}" type="pres">
      <dgm:prSet presAssocID="{875D05C4-509E-4A0B-8ED8-B1510D162BCD}" presName="box" presStyleLbl="node1" presStyleIdx="1" presStyleCnt="6" custLinFactNeighborX="613"/>
      <dgm:spPr/>
    </dgm:pt>
    <dgm:pt modelId="{2351A125-8BDA-4028-AA0F-3F54012C515A}" type="pres">
      <dgm:prSet presAssocID="{875D05C4-509E-4A0B-8ED8-B1510D162BCD}" presName="img" presStyleLbl="fgImgPlace1" presStyleIdx="1" presStyleCnt="6" custLinFactNeighborX="3064"/>
      <dgm:spPr>
        <a:blipFill rotWithShape="1">
          <a:blip xmlns:r="http://schemas.openxmlformats.org/officeDocument/2006/relationships" r:embed="rId2"/>
          <a:stretch>
            <a:fillRect/>
          </a:stretch>
        </a:blipFill>
      </dgm:spPr>
    </dgm:pt>
    <dgm:pt modelId="{7C079630-C42D-4FB9-8939-295C1560B5AD}" type="pres">
      <dgm:prSet presAssocID="{875D05C4-509E-4A0B-8ED8-B1510D162BCD}" presName="text" presStyleLbl="node1" presStyleIdx="1" presStyleCnt="6">
        <dgm:presLayoutVars>
          <dgm:bulletEnabled val="1"/>
        </dgm:presLayoutVars>
      </dgm:prSet>
      <dgm:spPr/>
    </dgm:pt>
    <dgm:pt modelId="{FC506A7F-FEA0-43DC-AE14-21C270B08E5D}" type="pres">
      <dgm:prSet presAssocID="{7D6690B6-195A-451D-AD1F-DE7FFDA4FCC2}" presName="spacer" presStyleCnt="0"/>
      <dgm:spPr/>
    </dgm:pt>
    <dgm:pt modelId="{949AFD6F-E913-4471-BE84-819746B192E8}" type="pres">
      <dgm:prSet presAssocID="{142D64FC-A8B6-4CB4-9402-4BD73EA57A24}" presName="comp" presStyleCnt="0"/>
      <dgm:spPr/>
    </dgm:pt>
    <dgm:pt modelId="{35366DA7-57BA-4419-834D-CBCC8F4332F7}" type="pres">
      <dgm:prSet presAssocID="{142D64FC-A8B6-4CB4-9402-4BD73EA57A24}" presName="box" presStyleLbl="node1" presStyleIdx="2" presStyleCnt="6" custLinFactNeighborX="613"/>
      <dgm:spPr/>
    </dgm:pt>
    <dgm:pt modelId="{5630B116-8EB4-4F89-B439-0218B7CF725B}" type="pres">
      <dgm:prSet presAssocID="{142D64FC-A8B6-4CB4-9402-4BD73EA57A24}" presName="img" presStyleLbl="fgImgPlace1" presStyleIdx="2" presStyleCnt="6" custLinFactNeighborX="3064"/>
      <dgm:spPr>
        <a:blipFill rotWithShape="1">
          <a:blip xmlns:r="http://schemas.openxmlformats.org/officeDocument/2006/relationships" r:embed="rId3"/>
          <a:stretch>
            <a:fillRect/>
          </a:stretch>
        </a:blipFill>
      </dgm:spPr>
    </dgm:pt>
    <dgm:pt modelId="{1BF13BA2-F0F3-4FDE-9512-E1C48F9BA8A2}" type="pres">
      <dgm:prSet presAssocID="{142D64FC-A8B6-4CB4-9402-4BD73EA57A24}" presName="text" presStyleLbl="node1" presStyleIdx="2" presStyleCnt="6">
        <dgm:presLayoutVars>
          <dgm:bulletEnabled val="1"/>
        </dgm:presLayoutVars>
      </dgm:prSet>
      <dgm:spPr/>
    </dgm:pt>
    <dgm:pt modelId="{CBC38F63-BBD4-4D42-AA63-D927893DF489}" type="pres">
      <dgm:prSet presAssocID="{FA3710FF-3B0C-45E5-8EEB-84D41DFE2853}" presName="spacer" presStyleCnt="0"/>
      <dgm:spPr/>
    </dgm:pt>
    <dgm:pt modelId="{27AA0E6E-52F9-48E5-9F13-A9CF68CE6D62}" type="pres">
      <dgm:prSet presAssocID="{098DF395-13B5-4E40-A5B5-8CFE8AAFFBAF}" presName="comp" presStyleCnt="0"/>
      <dgm:spPr/>
    </dgm:pt>
    <dgm:pt modelId="{BB91124E-4321-4F84-897A-5C5C8874D8EA}" type="pres">
      <dgm:prSet presAssocID="{098DF395-13B5-4E40-A5B5-8CFE8AAFFBAF}" presName="box" presStyleLbl="node1" presStyleIdx="3" presStyleCnt="6" custLinFactNeighborX="613"/>
      <dgm:spPr/>
    </dgm:pt>
    <dgm:pt modelId="{7E437648-A70E-4877-803B-F832326DFCE9}" type="pres">
      <dgm:prSet presAssocID="{098DF395-13B5-4E40-A5B5-8CFE8AAFFBAF}" presName="img" presStyleLbl="fgImgPlace1" presStyleIdx="3" presStyleCnt="6" custLinFactNeighborX="3064"/>
      <dgm:spPr>
        <a:blipFill rotWithShape="1">
          <a:blip xmlns:r="http://schemas.openxmlformats.org/officeDocument/2006/relationships" r:embed="rId4"/>
          <a:stretch>
            <a:fillRect/>
          </a:stretch>
        </a:blipFill>
      </dgm:spPr>
    </dgm:pt>
    <dgm:pt modelId="{76D20200-FA24-4443-92AE-B004D74AFAA1}" type="pres">
      <dgm:prSet presAssocID="{098DF395-13B5-4E40-A5B5-8CFE8AAFFBAF}" presName="text" presStyleLbl="node1" presStyleIdx="3" presStyleCnt="6">
        <dgm:presLayoutVars>
          <dgm:bulletEnabled val="1"/>
        </dgm:presLayoutVars>
      </dgm:prSet>
      <dgm:spPr/>
    </dgm:pt>
    <dgm:pt modelId="{F1001C0D-7FBA-4AFB-B525-E77F7CFAD19F}" type="pres">
      <dgm:prSet presAssocID="{FDE1528B-0A5D-42D4-B9A1-260B68CE02C2}" presName="spacer" presStyleCnt="0"/>
      <dgm:spPr/>
    </dgm:pt>
    <dgm:pt modelId="{42ECAAE1-1F2A-41F1-A790-45D7128F934B}" type="pres">
      <dgm:prSet presAssocID="{A16C612B-4507-447F-B2F8-9CC160A5FF98}" presName="comp" presStyleCnt="0"/>
      <dgm:spPr/>
    </dgm:pt>
    <dgm:pt modelId="{DB8B601D-2C19-4E7F-B2DD-A829BAB6ACE7}" type="pres">
      <dgm:prSet presAssocID="{A16C612B-4507-447F-B2F8-9CC160A5FF98}" presName="box" presStyleLbl="node1" presStyleIdx="4" presStyleCnt="6" custLinFactNeighborX="613"/>
      <dgm:spPr/>
    </dgm:pt>
    <dgm:pt modelId="{A35CB0E2-A94C-4995-9B25-B15276DC8136}" type="pres">
      <dgm:prSet presAssocID="{A16C612B-4507-447F-B2F8-9CC160A5FF98}" presName="img" presStyleLbl="fgImgPlace1" presStyleIdx="4" presStyleCnt="6" custLinFactNeighborX="3064"/>
      <dgm:spPr>
        <a:blipFill rotWithShape="1">
          <a:blip xmlns:r="http://schemas.openxmlformats.org/officeDocument/2006/relationships" r:embed="rId5"/>
          <a:stretch>
            <a:fillRect/>
          </a:stretch>
        </a:blipFill>
      </dgm:spPr>
    </dgm:pt>
    <dgm:pt modelId="{472C029A-6DCF-46EF-B90E-60D30662228A}" type="pres">
      <dgm:prSet presAssocID="{A16C612B-4507-447F-B2F8-9CC160A5FF98}" presName="text" presStyleLbl="node1" presStyleIdx="4" presStyleCnt="6">
        <dgm:presLayoutVars>
          <dgm:bulletEnabled val="1"/>
        </dgm:presLayoutVars>
      </dgm:prSet>
      <dgm:spPr/>
    </dgm:pt>
    <dgm:pt modelId="{402FBDBF-C980-4BC2-9231-2AA5C1EE1C78}" type="pres">
      <dgm:prSet presAssocID="{02CFB3A4-C8F6-4235-96E7-7A4CD3C49882}" presName="spacer" presStyleCnt="0"/>
      <dgm:spPr/>
    </dgm:pt>
    <dgm:pt modelId="{A787B067-8C00-48F7-B13C-F1CFF71BF4E5}" type="pres">
      <dgm:prSet presAssocID="{61ED53BA-1E7B-417A-9B13-EA961B7CFE47}" presName="comp" presStyleCnt="0"/>
      <dgm:spPr/>
    </dgm:pt>
    <dgm:pt modelId="{E5489769-42BD-4903-9CC5-807B657F5C4D}" type="pres">
      <dgm:prSet presAssocID="{61ED53BA-1E7B-417A-9B13-EA961B7CFE47}" presName="box" presStyleLbl="node1" presStyleIdx="5" presStyleCnt="6" custLinFactNeighborX="613"/>
      <dgm:spPr/>
    </dgm:pt>
    <dgm:pt modelId="{48F9A149-6743-4F62-85DB-25DC2DD3F3CF}" type="pres">
      <dgm:prSet presAssocID="{61ED53BA-1E7B-417A-9B13-EA961B7CFE47}" presName="img" presStyleLbl="fgImgPlace1" presStyleIdx="5" presStyleCnt="6" custLinFactNeighborX="3064"/>
      <dgm:spPr>
        <a:blipFill rotWithShape="1">
          <a:blip xmlns:r="http://schemas.openxmlformats.org/officeDocument/2006/relationships" r:embed="rId6"/>
          <a:stretch>
            <a:fillRect/>
          </a:stretch>
        </a:blipFill>
      </dgm:spPr>
    </dgm:pt>
    <dgm:pt modelId="{C101B594-1619-490F-A94D-12FDB05D3FB4}" type="pres">
      <dgm:prSet presAssocID="{61ED53BA-1E7B-417A-9B13-EA961B7CFE47}" presName="text" presStyleLbl="node1" presStyleIdx="5" presStyleCnt="6">
        <dgm:presLayoutVars>
          <dgm:bulletEnabled val="1"/>
        </dgm:presLayoutVars>
      </dgm:prSet>
      <dgm:spPr/>
    </dgm:pt>
  </dgm:ptLst>
  <dgm:cxnLst>
    <dgm:cxn modelId="{22939F0D-1198-4DF3-A0BA-DA1F43EB7A1C}" srcId="{E5F3474C-BEB7-484D-AA1C-1ED11BCFE441}" destId="{142D64FC-A8B6-4CB4-9402-4BD73EA57A24}" srcOrd="2" destOrd="0" parTransId="{37293CC0-DA7F-4DD3-BFD9-0B285E0F7309}" sibTransId="{FA3710FF-3B0C-45E5-8EEB-84D41DFE2853}"/>
    <dgm:cxn modelId="{9A26771C-3599-4279-AF22-977D4217D226}" srcId="{E5F3474C-BEB7-484D-AA1C-1ED11BCFE441}" destId="{61ED53BA-1E7B-417A-9B13-EA961B7CFE47}" srcOrd="5" destOrd="0" parTransId="{20612325-CF34-4E29-B5F1-0125F68AB944}" sibTransId="{B4525165-990B-4A1B-BBEB-838B5B6AADE3}"/>
    <dgm:cxn modelId="{74B13E1D-CF68-4FDE-90F6-238BF9145FFA}" type="presOf" srcId="{142D64FC-A8B6-4CB4-9402-4BD73EA57A24}" destId="{1BF13BA2-F0F3-4FDE-9512-E1C48F9BA8A2}" srcOrd="1" destOrd="0" presId="urn:microsoft.com/office/officeart/2005/8/layout/vList4"/>
    <dgm:cxn modelId="{CDE6A71E-A0FD-46FD-AB99-CBCD176E18AA}" type="presOf" srcId="{875D05C4-509E-4A0B-8ED8-B1510D162BCD}" destId="{CDAFC66C-3099-46E7-8107-7418F6242EEE}" srcOrd="0" destOrd="0" presId="urn:microsoft.com/office/officeart/2005/8/layout/vList4"/>
    <dgm:cxn modelId="{10C13921-1078-4834-976D-6A4D08778C8B}" type="presOf" srcId="{2F1D1922-8C3E-4C66-B5C8-D484FC3D4643}" destId="{B0C72CA7-8353-4A00-857F-DDE7481E4C0B}" srcOrd="0" destOrd="0" presId="urn:microsoft.com/office/officeart/2005/8/layout/vList4"/>
    <dgm:cxn modelId="{95575228-CD55-42C8-8205-2072B1D248E8}" type="presOf" srcId="{875D05C4-509E-4A0B-8ED8-B1510D162BCD}" destId="{7C079630-C42D-4FB9-8939-295C1560B5AD}" srcOrd="1" destOrd="0" presId="urn:microsoft.com/office/officeart/2005/8/layout/vList4"/>
    <dgm:cxn modelId="{DE35682E-8853-45E6-9F4B-EC7EFC5D141A}" type="presOf" srcId="{098DF395-13B5-4E40-A5B5-8CFE8AAFFBAF}" destId="{76D20200-FA24-4443-92AE-B004D74AFAA1}" srcOrd="1" destOrd="0" presId="urn:microsoft.com/office/officeart/2005/8/layout/vList4"/>
    <dgm:cxn modelId="{5537B937-A50F-4353-9C5C-504FA23176CD}" srcId="{E5F3474C-BEB7-484D-AA1C-1ED11BCFE441}" destId="{875D05C4-509E-4A0B-8ED8-B1510D162BCD}" srcOrd="1" destOrd="0" parTransId="{7E845B30-DED2-4C04-B546-39228A3FD507}" sibTransId="{7D6690B6-195A-451D-AD1F-DE7FFDA4FCC2}"/>
    <dgm:cxn modelId="{1E4C8860-8F86-4AAC-A68E-1DB84AC04FF8}" srcId="{E5F3474C-BEB7-484D-AA1C-1ED11BCFE441}" destId="{098DF395-13B5-4E40-A5B5-8CFE8AAFFBAF}" srcOrd="3" destOrd="0" parTransId="{06B14CB6-CCA1-4A29-81E8-9FAFCCF66295}" sibTransId="{FDE1528B-0A5D-42D4-B9A1-260B68CE02C2}"/>
    <dgm:cxn modelId="{0CE27566-0847-46C7-846A-5FA8208C50DB}" type="presOf" srcId="{A16C612B-4507-447F-B2F8-9CC160A5FF98}" destId="{472C029A-6DCF-46EF-B90E-60D30662228A}" srcOrd="1" destOrd="0" presId="urn:microsoft.com/office/officeart/2005/8/layout/vList4"/>
    <dgm:cxn modelId="{6E92684C-136D-45D1-BD6C-E5AE821CD70F}" srcId="{E5F3474C-BEB7-484D-AA1C-1ED11BCFE441}" destId="{2F1D1922-8C3E-4C66-B5C8-D484FC3D4643}" srcOrd="0" destOrd="0" parTransId="{81A30B45-122B-4105-A5F0-6A0C9C312F37}" sibTransId="{23B449D8-581A-4066-BD8C-36896DDAA834}"/>
    <dgm:cxn modelId="{EB78656F-5000-46AD-9665-C9F827C2781C}" type="presOf" srcId="{142D64FC-A8B6-4CB4-9402-4BD73EA57A24}" destId="{35366DA7-57BA-4419-834D-CBCC8F4332F7}" srcOrd="0" destOrd="0" presId="urn:microsoft.com/office/officeart/2005/8/layout/vList4"/>
    <dgm:cxn modelId="{669FB0A0-D19A-4A29-B22A-95BC8071503A}" type="presOf" srcId="{A16C612B-4507-447F-B2F8-9CC160A5FF98}" destId="{DB8B601D-2C19-4E7F-B2DD-A829BAB6ACE7}" srcOrd="0" destOrd="0" presId="urn:microsoft.com/office/officeart/2005/8/layout/vList4"/>
    <dgm:cxn modelId="{18E379A3-D352-47C2-8526-36C42343F0DA}" type="presOf" srcId="{2F1D1922-8C3E-4C66-B5C8-D484FC3D4643}" destId="{35975854-E811-4FC8-B7F4-D09C368DA61A}" srcOrd="1" destOrd="0" presId="urn:microsoft.com/office/officeart/2005/8/layout/vList4"/>
    <dgm:cxn modelId="{8F66F3AE-0ED8-40F9-98FC-F5807A6AFE59}" srcId="{E5F3474C-BEB7-484D-AA1C-1ED11BCFE441}" destId="{A16C612B-4507-447F-B2F8-9CC160A5FF98}" srcOrd="4" destOrd="0" parTransId="{A7010CCC-4618-4F64-86CF-9483F41419AD}" sibTransId="{02CFB3A4-C8F6-4235-96E7-7A4CD3C49882}"/>
    <dgm:cxn modelId="{6D7B8AB1-C09D-429A-8BDC-8486101B6A26}" type="presOf" srcId="{E5F3474C-BEB7-484D-AA1C-1ED11BCFE441}" destId="{76573CE6-148A-4617-97A0-B441C8DAAFE4}" srcOrd="0" destOrd="0" presId="urn:microsoft.com/office/officeart/2005/8/layout/vList4"/>
    <dgm:cxn modelId="{D52BA2C7-595D-42F5-899C-D4860DEA1D51}" type="presOf" srcId="{098DF395-13B5-4E40-A5B5-8CFE8AAFFBAF}" destId="{BB91124E-4321-4F84-897A-5C5C8874D8EA}" srcOrd="0" destOrd="0" presId="urn:microsoft.com/office/officeart/2005/8/layout/vList4"/>
    <dgm:cxn modelId="{78433CD0-32CB-4D3A-B0DF-E615AA37AAC6}" type="presOf" srcId="{61ED53BA-1E7B-417A-9B13-EA961B7CFE47}" destId="{C101B594-1619-490F-A94D-12FDB05D3FB4}" srcOrd="1" destOrd="0" presId="urn:microsoft.com/office/officeart/2005/8/layout/vList4"/>
    <dgm:cxn modelId="{63805CD1-8FC8-4F06-B2AE-0B9034CDCA22}" type="presOf" srcId="{61ED53BA-1E7B-417A-9B13-EA961B7CFE47}" destId="{E5489769-42BD-4903-9CC5-807B657F5C4D}" srcOrd="0" destOrd="0" presId="urn:microsoft.com/office/officeart/2005/8/layout/vList4"/>
    <dgm:cxn modelId="{998D5C72-5404-40C4-A664-5FC7AFA4F637}" type="presParOf" srcId="{76573CE6-148A-4617-97A0-B441C8DAAFE4}" destId="{A9CC7D3B-5809-4BB4-AF58-B635929A260A}" srcOrd="0" destOrd="0" presId="urn:microsoft.com/office/officeart/2005/8/layout/vList4"/>
    <dgm:cxn modelId="{CC97B456-2127-46A3-904E-357DF2C90864}" type="presParOf" srcId="{A9CC7D3B-5809-4BB4-AF58-B635929A260A}" destId="{B0C72CA7-8353-4A00-857F-DDE7481E4C0B}" srcOrd="0" destOrd="0" presId="urn:microsoft.com/office/officeart/2005/8/layout/vList4"/>
    <dgm:cxn modelId="{13637E7C-48CF-4B57-A3BE-D26F120F7381}" type="presParOf" srcId="{A9CC7D3B-5809-4BB4-AF58-B635929A260A}" destId="{CE1CD343-04B5-4DEA-B98F-2FE87233C5DB}" srcOrd="1" destOrd="0" presId="urn:microsoft.com/office/officeart/2005/8/layout/vList4"/>
    <dgm:cxn modelId="{BD891056-4E8B-48DA-8043-BC825A748FB7}" type="presParOf" srcId="{A9CC7D3B-5809-4BB4-AF58-B635929A260A}" destId="{35975854-E811-4FC8-B7F4-D09C368DA61A}" srcOrd="2" destOrd="0" presId="urn:microsoft.com/office/officeart/2005/8/layout/vList4"/>
    <dgm:cxn modelId="{7DCD7872-DA0D-44AB-B2CC-4C04182B4B78}" type="presParOf" srcId="{76573CE6-148A-4617-97A0-B441C8DAAFE4}" destId="{A4455A76-685A-4D20-AFD2-64CF64E7B795}" srcOrd="1" destOrd="0" presId="urn:microsoft.com/office/officeart/2005/8/layout/vList4"/>
    <dgm:cxn modelId="{2FC6614B-430B-4432-9FF3-3D03ADCD0236}" type="presParOf" srcId="{76573CE6-148A-4617-97A0-B441C8DAAFE4}" destId="{11C43257-8E64-4C7E-871F-EB9AB699B7AE}" srcOrd="2" destOrd="0" presId="urn:microsoft.com/office/officeart/2005/8/layout/vList4"/>
    <dgm:cxn modelId="{09912EC6-E0F9-491F-B514-87DCD9464504}" type="presParOf" srcId="{11C43257-8E64-4C7E-871F-EB9AB699B7AE}" destId="{CDAFC66C-3099-46E7-8107-7418F6242EEE}" srcOrd="0" destOrd="0" presId="urn:microsoft.com/office/officeart/2005/8/layout/vList4"/>
    <dgm:cxn modelId="{86FE9983-F7E9-4961-9E06-40F05FBF9027}" type="presParOf" srcId="{11C43257-8E64-4C7E-871F-EB9AB699B7AE}" destId="{2351A125-8BDA-4028-AA0F-3F54012C515A}" srcOrd="1" destOrd="0" presId="urn:microsoft.com/office/officeart/2005/8/layout/vList4"/>
    <dgm:cxn modelId="{0EA189BC-C573-45F7-8B89-5C6DC61ADFE8}" type="presParOf" srcId="{11C43257-8E64-4C7E-871F-EB9AB699B7AE}" destId="{7C079630-C42D-4FB9-8939-295C1560B5AD}" srcOrd="2" destOrd="0" presId="urn:microsoft.com/office/officeart/2005/8/layout/vList4"/>
    <dgm:cxn modelId="{DC201EBD-BE35-4531-A960-8F313A111ABB}" type="presParOf" srcId="{76573CE6-148A-4617-97A0-B441C8DAAFE4}" destId="{FC506A7F-FEA0-43DC-AE14-21C270B08E5D}" srcOrd="3" destOrd="0" presId="urn:microsoft.com/office/officeart/2005/8/layout/vList4"/>
    <dgm:cxn modelId="{CC959D3C-6A22-4E3C-B2B4-EF08FE5B129E}" type="presParOf" srcId="{76573CE6-148A-4617-97A0-B441C8DAAFE4}" destId="{949AFD6F-E913-4471-BE84-819746B192E8}" srcOrd="4" destOrd="0" presId="urn:microsoft.com/office/officeart/2005/8/layout/vList4"/>
    <dgm:cxn modelId="{A86F63C1-79FF-44F4-B606-944E7A07A411}" type="presParOf" srcId="{949AFD6F-E913-4471-BE84-819746B192E8}" destId="{35366DA7-57BA-4419-834D-CBCC8F4332F7}" srcOrd="0" destOrd="0" presId="urn:microsoft.com/office/officeart/2005/8/layout/vList4"/>
    <dgm:cxn modelId="{0916DFAB-458C-4B74-9D84-5673C47B6F19}" type="presParOf" srcId="{949AFD6F-E913-4471-BE84-819746B192E8}" destId="{5630B116-8EB4-4F89-B439-0218B7CF725B}" srcOrd="1" destOrd="0" presId="urn:microsoft.com/office/officeart/2005/8/layout/vList4"/>
    <dgm:cxn modelId="{5F94C6E4-5E76-455F-9FA0-165F7DE82EE9}" type="presParOf" srcId="{949AFD6F-E913-4471-BE84-819746B192E8}" destId="{1BF13BA2-F0F3-4FDE-9512-E1C48F9BA8A2}" srcOrd="2" destOrd="0" presId="urn:microsoft.com/office/officeart/2005/8/layout/vList4"/>
    <dgm:cxn modelId="{89286974-035A-4A77-B0BE-AC98A6754D5A}" type="presParOf" srcId="{76573CE6-148A-4617-97A0-B441C8DAAFE4}" destId="{CBC38F63-BBD4-4D42-AA63-D927893DF489}" srcOrd="5" destOrd="0" presId="urn:microsoft.com/office/officeart/2005/8/layout/vList4"/>
    <dgm:cxn modelId="{D4AFDC9F-F47B-40DD-9588-08889D8B9E4E}" type="presParOf" srcId="{76573CE6-148A-4617-97A0-B441C8DAAFE4}" destId="{27AA0E6E-52F9-48E5-9F13-A9CF68CE6D62}" srcOrd="6" destOrd="0" presId="urn:microsoft.com/office/officeart/2005/8/layout/vList4"/>
    <dgm:cxn modelId="{FE4BA30C-58B7-4C35-8CB0-28CB4CA31099}" type="presParOf" srcId="{27AA0E6E-52F9-48E5-9F13-A9CF68CE6D62}" destId="{BB91124E-4321-4F84-897A-5C5C8874D8EA}" srcOrd="0" destOrd="0" presId="urn:microsoft.com/office/officeart/2005/8/layout/vList4"/>
    <dgm:cxn modelId="{9601802D-26F5-4CCC-B6ED-4E999AD13B7F}" type="presParOf" srcId="{27AA0E6E-52F9-48E5-9F13-A9CF68CE6D62}" destId="{7E437648-A70E-4877-803B-F832326DFCE9}" srcOrd="1" destOrd="0" presId="urn:microsoft.com/office/officeart/2005/8/layout/vList4"/>
    <dgm:cxn modelId="{5C718DC0-991E-4A73-A42D-43B6DBEFC5D2}" type="presParOf" srcId="{27AA0E6E-52F9-48E5-9F13-A9CF68CE6D62}" destId="{76D20200-FA24-4443-92AE-B004D74AFAA1}" srcOrd="2" destOrd="0" presId="urn:microsoft.com/office/officeart/2005/8/layout/vList4"/>
    <dgm:cxn modelId="{EE575738-906C-4D5A-8031-58F6D7FE588C}" type="presParOf" srcId="{76573CE6-148A-4617-97A0-B441C8DAAFE4}" destId="{F1001C0D-7FBA-4AFB-B525-E77F7CFAD19F}" srcOrd="7" destOrd="0" presId="urn:microsoft.com/office/officeart/2005/8/layout/vList4"/>
    <dgm:cxn modelId="{EDB62F4C-7B62-42D0-83B5-9FF86ED26A66}" type="presParOf" srcId="{76573CE6-148A-4617-97A0-B441C8DAAFE4}" destId="{42ECAAE1-1F2A-41F1-A790-45D7128F934B}" srcOrd="8" destOrd="0" presId="urn:microsoft.com/office/officeart/2005/8/layout/vList4"/>
    <dgm:cxn modelId="{7007BDC5-BE85-435A-9CCA-2A6AA893347E}" type="presParOf" srcId="{42ECAAE1-1F2A-41F1-A790-45D7128F934B}" destId="{DB8B601D-2C19-4E7F-B2DD-A829BAB6ACE7}" srcOrd="0" destOrd="0" presId="urn:microsoft.com/office/officeart/2005/8/layout/vList4"/>
    <dgm:cxn modelId="{05F8AC2D-63FC-42CF-93C6-6BF2FDBE4D17}" type="presParOf" srcId="{42ECAAE1-1F2A-41F1-A790-45D7128F934B}" destId="{A35CB0E2-A94C-4995-9B25-B15276DC8136}" srcOrd="1" destOrd="0" presId="urn:microsoft.com/office/officeart/2005/8/layout/vList4"/>
    <dgm:cxn modelId="{7F80A39E-534C-4940-A033-3A3659D17B70}" type="presParOf" srcId="{42ECAAE1-1F2A-41F1-A790-45D7128F934B}" destId="{472C029A-6DCF-46EF-B90E-60D30662228A}" srcOrd="2" destOrd="0" presId="urn:microsoft.com/office/officeart/2005/8/layout/vList4"/>
    <dgm:cxn modelId="{0B8976BF-6160-44EB-BAB5-3B1234DA1A0D}" type="presParOf" srcId="{76573CE6-148A-4617-97A0-B441C8DAAFE4}" destId="{402FBDBF-C980-4BC2-9231-2AA5C1EE1C78}" srcOrd="9" destOrd="0" presId="urn:microsoft.com/office/officeart/2005/8/layout/vList4"/>
    <dgm:cxn modelId="{84744998-C36B-4D07-A404-CC334D5723CE}" type="presParOf" srcId="{76573CE6-148A-4617-97A0-B441C8DAAFE4}" destId="{A787B067-8C00-48F7-B13C-F1CFF71BF4E5}" srcOrd="10" destOrd="0" presId="urn:microsoft.com/office/officeart/2005/8/layout/vList4"/>
    <dgm:cxn modelId="{9D945488-BA73-4F0E-B452-EEE0DF06E1D8}" type="presParOf" srcId="{A787B067-8C00-48F7-B13C-F1CFF71BF4E5}" destId="{E5489769-42BD-4903-9CC5-807B657F5C4D}" srcOrd="0" destOrd="0" presId="urn:microsoft.com/office/officeart/2005/8/layout/vList4"/>
    <dgm:cxn modelId="{A935A511-79DF-4810-8525-887602FF1D01}" type="presParOf" srcId="{A787B067-8C00-48F7-B13C-F1CFF71BF4E5}" destId="{48F9A149-6743-4F62-85DB-25DC2DD3F3CF}" srcOrd="1" destOrd="0" presId="urn:microsoft.com/office/officeart/2005/8/layout/vList4"/>
    <dgm:cxn modelId="{D5B53F35-9B46-49D7-9803-0ACE70920234}" type="presParOf" srcId="{A787B067-8C00-48F7-B13C-F1CFF71BF4E5}" destId="{C101B594-1619-490F-A94D-12FDB05D3FB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FF3466-1B2F-48AD-9901-3880858BB6E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A376F1E-56FC-404A-AC7C-D6F72A1F76CC}">
      <dgm:prSet/>
      <dgm:spPr/>
      <dgm:t>
        <a:bodyPr/>
        <a:lstStyle/>
        <a:p>
          <a:pPr rtl="0"/>
          <a:r>
            <a:rPr lang="en-US" dirty="0"/>
            <a:t>Source: Privacy Technical Assistance Center ptac.ed.gov</a:t>
          </a:r>
        </a:p>
      </dgm:t>
    </dgm:pt>
    <dgm:pt modelId="{F81F5829-15EE-44A6-8385-B60258ECC5BC}" type="parTrans" cxnId="{41A96578-686C-4E19-98AB-5CEE76C3385B}">
      <dgm:prSet/>
      <dgm:spPr/>
      <dgm:t>
        <a:bodyPr/>
        <a:lstStyle/>
        <a:p>
          <a:endParaRPr lang="en-US"/>
        </a:p>
      </dgm:t>
    </dgm:pt>
    <dgm:pt modelId="{B05E8D6F-4494-422B-83D9-58A28F21B781}" type="sibTrans" cxnId="{41A96578-686C-4E19-98AB-5CEE76C3385B}">
      <dgm:prSet/>
      <dgm:spPr/>
      <dgm:t>
        <a:bodyPr/>
        <a:lstStyle/>
        <a:p>
          <a:endParaRPr lang="en-US"/>
        </a:p>
      </dgm:t>
    </dgm:pt>
    <dgm:pt modelId="{FB3A1FDD-346D-42E7-B2BC-32B5E19E8AD9}" type="pres">
      <dgm:prSet presAssocID="{CDFF3466-1B2F-48AD-9901-3880858BB6E4}" presName="Name0" presStyleCnt="0">
        <dgm:presLayoutVars>
          <dgm:chMax val="7"/>
          <dgm:dir/>
          <dgm:animLvl val="lvl"/>
          <dgm:resizeHandles val="exact"/>
        </dgm:presLayoutVars>
      </dgm:prSet>
      <dgm:spPr/>
    </dgm:pt>
    <dgm:pt modelId="{9156ED07-A5C7-4E15-8D9A-370BCFDF1C87}" type="pres">
      <dgm:prSet presAssocID="{CA376F1E-56FC-404A-AC7C-D6F72A1F76CC}" presName="circle1" presStyleLbl="node1" presStyleIdx="0" presStyleCnt="1"/>
      <dgm:spPr/>
    </dgm:pt>
    <dgm:pt modelId="{7C93C44C-9764-4301-911C-2A81C37832C7}" type="pres">
      <dgm:prSet presAssocID="{CA376F1E-56FC-404A-AC7C-D6F72A1F76CC}" presName="space" presStyleCnt="0"/>
      <dgm:spPr/>
    </dgm:pt>
    <dgm:pt modelId="{D27D4AF0-1A0A-4A6D-AC14-A2006840362C}" type="pres">
      <dgm:prSet presAssocID="{CA376F1E-56FC-404A-AC7C-D6F72A1F76CC}" presName="rect1" presStyleLbl="alignAcc1" presStyleIdx="0" presStyleCnt="1"/>
      <dgm:spPr/>
    </dgm:pt>
    <dgm:pt modelId="{D2836185-4DAA-40E0-A9C5-B06F4B8B3ADF}" type="pres">
      <dgm:prSet presAssocID="{CA376F1E-56FC-404A-AC7C-D6F72A1F76CC}" presName="rect1ParTxNoCh" presStyleLbl="alignAcc1" presStyleIdx="0" presStyleCnt="1">
        <dgm:presLayoutVars>
          <dgm:chMax val="1"/>
          <dgm:bulletEnabled val="1"/>
        </dgm:presLayoutVars>
      </dgm:prSet>
      <dgm:spPr/>
    </dgm:pt>
  </dgm:ptLst>
  <dgm:cxnLst>
    <dgm:cxn modelId="{0CE65150-D56A-42F5-9D53-D1C1BFB387F7}" type="presOf" srcId="{CA376F1E-56FC-404A-AC7C-D6F72A1F76CC}" destId="{D2836185-4DAA-40E0-A9C5-B06F4B8B3ADF}" srcOrd="1" destOrd="0" presId="urn:microsoft.com/office/officeart/2005/8/layout/target3"/>
    <dgm:cxn modelId="{41A96578-686C-4E19-98AB-5CEE76C3385B}" srcId="{CDFF3466-1B2F-48AD-9901-3880858BB6E4}" destId="{CA376F1E-56FC-404A-AC7C-D6F72A1F76CC}" srcOrd="0" destOrd="0" parTransId="{F81F5829-15EE-44A6-8385-B60258ECC5BC}" sibTransId="{B05E8D6F-4494-422B-83D9-58A28F21B781}"/>
    <dgm:cxn modelId="{B3FA2BA1-DF74-4D58-A59A-DADEB5493829}" type="presOf" srcId="{CDFF3466-1B2F-48AD-9901-3880858BB6E4}" destId="{FB3A1FDD-346D-42E7-B2BC-32B5E19E8AD9}" srcOrd="0" destOrd="0" presId="urn:microsoft.com/office/officeart/2005/8/layout/target3"/>
    <dgm:cxn modelId="{0912C5E6-04B2-49F1-A3DF-01A0089FF57D}" type="presOf" srcId="{CA376F1E-56FC-404A-AC7C-D6F72A1F76CC}" destId="{D27D4AF0-1A0A-4A6D-AC14-A2006840362C}" srcOrd="0" destOrd="0" presId="urn:microsoft.com/office/officeart/2005/8/layout/target3"/>
    <dgm:cxn modelId="{17E6BD40-B1F5-4549-BF92-1571083E0B83}" type="presParOf" srcId="{FB3A1FDD-346D-42E7-B2BC-32B5E19E8AD9}" destId="{9156ED07-A5C7-4E15-8D9A-370BCFDF1C87}" srcOrd="0" destOrd="0" presId="urn:microsoft.com/office/officeart/2005/8/layout/target3"/>
    <dgm:cxn modelId="{23CE5D36-7293-46A8-ADAE-F32B07A9F704}" type="presParOf" srcId="{FB3A1FDD-346D-42E7-B2BC-32B5E19E8AD9}" destId="{7C93C44C-9764-4301-911C-2A81C37832C7}" srcOrd="1" destOrd="0" presId="urn:microsoft.com/office/officeart/2005/8/layout/target3"/>
    <dgm:cxn modelId="{8B00B3BD-BB06-4147-9A75-EEA4555B4DD1}" type="presParOf" srcId="{FB3A1FDD-346D-42E7-B2BC-32B5E19E8AD9}" destId="{D27D4AF0-1A0A-4A6D-AC14-A2006840362C}" srcOrd="2" destOrd="0" presId="urn:microsoft.com/office/officeart/2005/8/layout/target3"/>
    <dgm:cxn modelId="{B247CE6C-7502-44AD-9D90-C41799A1D7E8}" type="presParOf" srcId="{FB3A1FDD-346D-42E7-B2BC-32B5E19E8AD9}" destId="{D2836185-4DAA-40E0-A9C5-B06F4B8B3ADF}"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D793A3-358E-4307-9708-653C03992D3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5D10ACE5-5282-48EA-9B1A-33A66A1EEA45}">
      <dgm:prSet phldrT="[Text]" custT="1"/>
      <dgm:spPr>
        <a:solidFill>
          <a:schemeClr val="accent6"/>
        </a:solidFill>
      </dgm:spPr>
      <dgm:t>
        <a:bodyPr/>
        <a:lstStyle/>
        <a:p>
          <a:r>
            <a:rPr lang="en-US" sz="2000" dirty="0"/>
            <a:t>Creation or Collection</a:t>
          </a:r>
        </a:p>
      </dgm:t>
    </dgm:pt>
    <dgm:pt modelId="{5766C3AA-0E7D-4A58-BC1C-FD20BE422558}" type="parTrans" cxnId="{F05855B1-75DB-4A5C-9617-910692685575}">
      <dgm:prSet/>
      <dgm:spPr/>
      <dgm:t>
        <a:bodyPr/>
        <a:lstStyle/>
        <a:p>
          <a:endParaRPr lang="en-US" sz="1800"/>
        </a:p>
      </dgm:t>
    </dgm:pt>
    <dgm:pt modelId="{7419EB58-F4FE-48DC-85E7-DA46453F0E3A}" type="sibTrans" cxnId="{F05855B1-75DB-4A5C-9617-910692685575}">
      <dgm:prSet/>
      <dgm:spPr/>
      <dgm:t>
        <a:bodyPr/>
        <a:lstStyle/>
        <a:p>
          <a:endParaRPr lang="en-US" sz="1800"/>
        </a:p>
      </dgm:t>
    </dgm:pt>
    <dgm:pt modelId="{18FC4702-ACAD-46C7-9FEA-6D96D409DBDE}">
      <dgm:prSet phldrT="[Text]" custT="1"/>
      <dgm:spPr>
        <a:solidFill>
          <a:schemeClr val="accent6"/>
        </a:solidFill>
      </dgm:spPr>
      <dgm:t>
        <a:bodyPr/>
        <a:lstStyle/>
        <a:p>
          <a:r>
            <a:rPr lang="en-US" sz="2000" dirty="0"/>
            <a:t>Storage</a:t>
          </a:r>
        </a:p>
      </dgm:t>
    </dgm:pt>
    <dgm:pt modelId="{FA2C7E18-5692-485D-B906-4A8C8C555A2D}" type="parTrans" cxnId="{3E42B81B-987B-45EA-B4D2-5464B132B035}">
      <dgm:prSet/>
      <dgm:spPr/>
      <dgm:t>
        <a:bodyPr/>
        <a:lstStyle/>
        <a:p>
          <a:endParaRPr lang="en-US" sz="1800"/>
        </a:p>
      </dgm:t>
    </dgm:pt>
    <dgm:pt modelId="{C0D887BB-4264-4021-84CF-BF8268B2958B}" type="sibTrans" cxnId="{3E42B81B-987B-45EA-B4D2-5464B132B035}">
      <dgm:prSet/>
      <dgm:spPr/>
      <dgm:t>
        <a:bodyPr/>
        <a:lstStyle/>
        <a:p>
          <a:endParaRPr lang="en-US" sz="1800"/>
        </a:p>
      </dgm:t>
    </dgm:pt>
    <dgm:pt modelId="{97F0AB2D-ABEA-42C2-BD4E-B2A6D38CC1B5}">
      <dgm:prSet phldrT="[Text]" custT="1"/>
      <dgm:spPr>
        <a:solidFill>
          <a:schemeClr val="accent6"/>
        </a:solidFill>
      </dgm:spPr>
      <dgm:t>
        <a:bodyPr/>
        <a:lstStyle/>
        <a:p>
          <a:r>
            <a:rPr lang="en-US" sz="2000" dirty="0"/>
            <a:t>Usage</a:t>
          </a:r>
        </a:p>
      </dgm:t>
    </dgm:pt>
    <dgm:pt modelId="{74BD6A0D-B2EF-4CCC-A187-BA1E8F3E37AC}" type="parTrans" cxnId="{51A0CB58-57DE-4B46-AE18-C2022C6E2C70}">
      <dgm:prSet/>
      <dgm:spPr/>
      <dgm:t>
        <a:bodyPr/>
        <a:lstStyle/>
        <a:p>
          <a:endParaRPr lang="en-US" sz="1800"/>
        </a:p>
      </dgm:t>
    </dgm:pt>
    <dgm:pt modelId="{18854713-9B30-4B4E-92EA-63A3C61A74AA}" type="sibTrans" cxnId="{51A0CB58-57DE-4B46-AE18-C2022C6E2C70}">
      <dgm:prSet/>
      <dgm:spPr/>
      <dgm:t>
        <a:bodyPr/>
        <a:lstStyle/>
        <a:p>
          <a:endParaRPr lang="en-US" sz="1800"/>
        </a:p>
      </dgm:t>
    </dgm:pt>
    <dgm:pt modelId="{E325CBEA-B821-4C52-AD25-6282D08E0470}">
      <dgm:prSet phldrT="[Text]" custT="1"/>
      <dgm:spPr>
        <a:solidFill>
          <a:schemeClr val="accent6"/>
        </a:solidFill>
      </dgm:spPr>
      <dgm:t>
        <a:bodyPr/>
        <a:lstStyle/>
        <a:p>
          <a:r>
            <a:rPr lang="en-US" sz="2000" dirty="0"/>
            <a:t>Sharing</a:t>
          </a:r>
        </a:p>
      </dgm:t>
    </dgm:pt>
    <dgm:pt modelId="{64BFF214-B442-40E4-8C00-4908683BB1E6}" type="parTrans" cxnId="{095A3C04-3AEB-45B0-B657-BC481A6B9F7B}">
      <dgm:prSet/>
      <dgm:spPr/>
      <dgm:t>
        <a:bodyPr/>
        <a:lstStyle/>
        <a:p>
          <a:endParaRPr lang="en-US" sz="1800"/>
        </a:p>
      </dgm:t>
    </dgm:pt>
    <dgm:pt modelId="{4562FA44-483E-42F0-B823-7E8B13754AA9}" type="sibTrans" cxnId="{095A3C04-3AEB-45B0-B657-BC481A6B9F7B}">
      <dgm:prSet/>
      <dgm:spPr/>
      <dgm:t>
        <a:bodyPr/>
        <a:lstStyle/>
        <a:p>
          <a:endParaRPr lang="en-US" sz="1800"/>
        </a:p>
      </dgm:t>
    </dgm:pt>
    <dgm:pt modelId="{DB09B8AD-2A98-4B36-8BF9-2BEA5E7F7444}">
      <dgm:prSet phldrT="[Text]" custT="1"/>
      <dgm:spPr>
        <a:solidFill>
          <a:schemeClr val="accent6"/>
        </a:solidFill>
      </dgm:spPr>
      <dgm:t>
        <a:bodyPr/>
        <a:lstStyle/>
        <a:p>
          <a:r>
            <a:rPr lang="en-US" sz="2000" dirty="0"/>
            <a:t>Disposition</a:t>
          </a:r>
        </a:p>
      </dgm:t>
    </dgm:pt>
    <dgm:pt modelId="{EC222E94-2936-4D45-943C-74836ADAFCD9}" type="parTrans" cxnId="{3BA76A95-AFD6-42B5-B357-4512D97FC299}">
      <dgm:prSet/>
      <dgm:spPr/>
      <dgm:t>
        <a:bodyPr/>
        <a:lstStyle/>
        <a:p>
          <a:endParaRPr lang="en-US" sz="1800"/>
        </a:p>
      </dgm:t>
    </dgm:pt>
    <dgm:pt modelId="{FD1A4215-1BF8-41C5-BB92-52FA68D7834B}" type="sibTrans" cxnId="{3BA76A95-AFD6-42B5-B357-4512D97FC299}">
      <dgm:prSet/>
      <dgm:spPr/>
      <dgm:t>
        <a:bodyPr/>
        <a:lstStyle/>
        <a:p>
          <a:endParaRPr lang="en-US" sz="1800"/>
        </a:p>
      </dgm:t>
    </dgm:pt>
    <dgm:pt modelId="{8D93E6D4-45C1-409C-B7C8-FAB0D2721539}" type="pres">
      <dgm:prSet presAssocID="{E6D793A3-358E-4307-9708-653C03992D3E}" presName="cycle" presStyleCnt="0">
        <dgm:presLayoutVars>
          <dgm:dir/>
          <dgm:resizeHandles val="exact"/>
        </dgm:presLayoutVars>
      </dgm:prSet>
      <dgm:spPr/>
    </dgm:pt>
    <dgm:pt modelId="{E9CA0BE8-270C-4A15-AB39-66D79068703B}" type="pres">
      <dgm:prSet presAssocID="{5D10ACE5-5282-48EA-9B1A-33A66A1EEA45}" presName="node" presStyleLbl="node1" presStyleIdx="0" presStyleCnt="5">
        <dgm:presLayoutVars>
          <dgm:bulletEnabled val="1"/>
        </dgm:presLayoutVars>
      </dgm:prSet>
      <dgm:spPr/>
    </dgm:pt>
    <dgm:pt modelId="{4117B649-6653-4D99-8FAA-F21B480425C9}" type="pres">
      <dgm:prSet presAssocID="{5D10ACE5-5282-48EA-9B1A-33A66A1EEA45}" presName="spNode" presStyleCnt="0"/>
      <dgm:spPr/>
    </dgm:pt>
    <dgm:pt modelId="{BDDC619B-D75B-4741-85A8-4915944BC4FD}" type="pres">
      <dgm:prSet presAssocID="{7419EB58-F4FE-48DC-85E7-DA46453F0E3A}" presName="sibTrans" presStyleLbl="sibTrans1D1" presStyleIdx="0" presStyleCnt="5"/>
      <dgm:spPr/>
    </dgm:pt>
    <dgm:pt modelId="{244ADE70-E4EE-483C-A047-5D519564F2F1}" type="pres">
      <dgm:prSet presAssocID="{18FC4702-ACAD-46C7-9FEA-6D96D409DBDE}" presName="node" presStyleLbl="node1" presStyleIdx="1" presStyleCnt="5">
        <dgm:presLayoutVars>
          <dgm:bulletEnabled val="1"/>
        </dgm:presLayoutVars>
      </dgm:prSet>
      <dgm:spPr/>
    </dgm:pt>
    <dgm:pt modelId="{D6BE3332-ED10-4AEC-BA47-B1AA7ECA99FB}" type="pres">
      <dgm:prSet presAssocID="{18FC4702-ACAD-46C7-9FEA-6D96D409DBDE}" presName="spNode" presStyleCnt="0"/>
      <dgm:spPr/>
    </dgm:pt>
    <dgm:pt modelId="{D7C637A7-1C73-4C8C-8B4F-DD9E3B9C3445}" type="pres">
      <dgm:prSet presAssocID="{C0D887BB-4264-4021-84CF-BF8268B2958B}" presName="sibTrans" presStyleLbl="sibTrans1D1" presStyleIdx="1" presStyleCnt="5"/>
      <dgm:spPr/>
    </dgm:pt>
    <dgm:pt modelId="{DDE4A1EB-F016-4E23-8140-2106137869E8}" type="pres">
      <dgm:prSet presAssocID="{97F0AB2D-ABEA-42C2-BD4E-B2A6D38CC1B5}" presName="node" presStyleLbl="node1" presStyleIdx="2" presStyleCnt="5">
        <dgm:presLayoutVars>
          <dgm:bulletEnabled val="1"/>
        </dgm:presLayoutVars>
      </dgm:prSet>
      <dgm:spPr/>
    </dgm:pt>
    <dgm:pt modelId="{D3F881BE-F1D7-45F8-B3BB-3FE16C26532C}" type="pres">
      <dgm:prSet presAssocID="{97F0AB2D-ABEA-42C2-BD4E-B2A6D38CC1B5}" presName="spNode" presStyleCnt="0"/>
      <dgm:spPr/>
    </dgm:pt>
    <dgm:pt modelId="{62AD5088-B50B-4317-AC68-5DEC9A0454AA}" type="pres">
      <dgm:prSet presAssocID="{18854713-9B30-4B4E-92EA-63A3C61A74AA}" presName="sibTrans" presStyleLbl="sibTrans1D1" presStyleIdx="2" presStyleCnt="5"/>
      <dgm:spPr/>
    </dgm:pt>
    <dgm:pt modelId="{5A5F02E9-02E5-4569-B068-DC2F60C43C7B}" type="pres">
      <dgm:prSet presAssocID="{E325CBEA-B821-4C52-AD25-6282D08E0470}" presName="node" presStyleLbl="node1" presStyleIdx="3" presStyleCnt="5">
        <dgm:presLayoutVars>
          <dgm:bulletEnabled val="1"/>
        </dgm:presLayoutVars>
      </dgm:prSet>
      <dgm:spPr/>
    </dgm:pt>
    <dgm:pt modelId="{27B38A21-47CE-4052-B211-8A160849DE85}" type="pres">
      <dgm:prSet presAssocID="{E325CBEA-B821-4C52-AD25-6282D08E0470}" presName="spNode" presStyleCnt="0"/>
      <dgm:spPr/>
    </dgm:pt>
    <dgm:pt modelId="{2CBD9809-63DD-45AF-B42B-D5B199CF9CE3}" type="pres">
      <dgm:prSet presAssocID="{4562FA44-483E-42F0-B823-7E8B13754AA9}" presName="sibTrans" presStyleLbl="sibTrans1D1" presStyleIdx="3" presStyleCnt="5"/>
      <dgm:spPr/>
    </dgm:pt>
    <dgm:pt modelId="{2348BD5F-8BF5-419A-997A-107F2D542C02}" type="pres">
      <dgm:prSet presAssocID="{DB09B8AD-2A98-4B36-8BF9-2BEA5E7F7444}" presName="node" presStyleLbl="node1" presStyleIdx="4" presStyleCnt="5" custScaleX="118046">
        <dgm:presLayoutVars>
          <dgm:bulletEnabled val="1"/>
        </dgm:presLayoutVars>
      </dgm:prSet>
      <dgm:spPr/>
    </dgm:pt>
    <dgm:pt modelId="{20035078-9598-4702-BA83-349FAE326484}" type="pres">
      <dgm:prSet presAssocID="{DB09B8AD-2A98-4B36-8BF9-2BEA5E7F7444}" presName="spNode" presStyleCnt="0"/>
      <dgm:spPr/>
    </dgm:pt>
    <dgm:pt modelId="{C786FCF7-43E0-47D3-B0A5-A3FD13DA9982}" type="pres">
      <dgm:prSet presAssocID="{FD1A4215-1BF8-41C5-BB92-52FA68D7834B}" presName="sibTrans" presStyleLbl="sibTrans1D1" presStyleIdx="4" presStyleCnt="5"/>
      <dgm:spPr/>
    </dgm:pt>
  </dgm:ptLst>
  <dgm:cxnLst>
    <dgm:cxn modelId="{095A3C04-3AEB-45B0-B657-BC481A6B9F7B}" srcId="{E6D793A3-358E-4307-9708-653C03992D3E}" destId="{E325CBEA-B821-4C52-AD25-6282D08E0470}" srcOrd="3" destOrd="0" parTransId="{64BFF214-B442-40E4-8C00-4908683BB1E6}" sibTransId="{4562FA44-483E-42F0-B823-7E8B13754AA9}"/>
    <dgm:cxn modelId="{7E8C2605-B9AB-4D87-B46F-F8352D9AF5F0}" type="presOf" srcId="{18854713-9B30-4B4E-92EA-63A3C61A74AA}" destId="{62AD5088-B50B-4317-AC68-5DEC9A0454AA}" srcOrd="0" destOrd="0" presId="urn:microsoft.com/office/officeart/2005/8/layout/cycle6"/>
    <dgm:cxn modelId="{D5E15A17-4882-4989-BD7B-2892001B80A0}" type="presOf" srcId="{FD1A4215-1BF8-41C5-BB92-52FA68D7834B}" destId="{C786FCF7-43E0-47D3-B0A5-A3FD13DA9982}" srcOrd="0" destOrd="0" presId="urn:microsoft.com/office/officeart/2005/8/layout/cycle6"/>
    <dgm:cxn modelId="{F260CC18-307C-4A95-9F11-4CD02FAB6D95}" type="presOf" srcId="{5D10ACE5-5282-48EA-9B1A-33A66A1EEA45}" destId="{E9CA0BE8-270C-4A15-AB39-66D79068703B}" srcOrd="0" destOrd="0" presId="urn:microsoft.com/office/officeart/2005/8/layout/cycle6"/>
    <dgm:cxn modelId="{3E42B81B-987B-45EA-B4D2-5464B132B035}" srcId="{E6D793A3-358E-4307-9708-653C03992D3E}" destId="{18FC4702-ACAD-46C7-9FEA-6D96D409DBDE}" srcOrd="1" destOrd="0" parTransId="{FA2C7E18-5692-485D-B906-4A8C8C555A2D}" sibTransId="{C0D887BB-4264-4021-84CF-BF8268B2958B}"/>
    <dgm:cxn modelId="{38CC093E-E11D-421E-B522-758C214627B3}" type="presOf" srcId="{7419EB58-F4FE-48DC-85E7-DA46453F0E3A}" destId="{BDDC619B-D75B-4741-85A8-4915944BC4FD}" srcOrd="0" destOrd="0" presId="urn:microsoft.com/office/officeart/2005/8/layout/cycle6"/>
    <dgm:cxn modelId="{DFC4D241-A003-47ED-ABC2-A786BCEAC285}" type="presOf" srcId="{4562FA44-483E-42F0-B823-7E8B13754AA9}" destId="{2CBD9809-63DD-45AF-B42B-D5B199CF9CE3}" srcOrd="0" destOrd="0" presId="urn:microsoft.com/office/officeart/2005/8/layout/cycle6"/>
    <dgm:cxn modelId="{51A0CB58-57DE-4B46-AE18-C2022C6E2C70}" srcId="{E6D793A3-358E-4307-9708-653C03992D3E}" destId="{97F0AB2D-ABEA-42C2-BD4E-B2A6D38CC1B5}" srcOrd="2" destOrd="0" parTransId="{74BD6A0D-B2EF-4CCC-A187-BA1E8F3E37AC}" sibTransId="{18854713-9B30-4B4E-92EA-63A3C61A74AA}"/>
    <dgm:cxn modelId="{8F7C838D-7CEA-4D97-BD17-04C313C42E0D}" type="presOf" srcId="{C0D887BB-4264-4021-84CF-BF8268B2958B}" destId="{D7C637A7-1C73-4C8C-8B4F-DD9E3B9C3445}" srcOrd="0" destOrd="0" presId="urn:microsoft.com/office/officeart/2005/8/layout/cycle6"/>
    <dgm:cxn modelId="{3BA76A95-AFD6-42B5-B357-4512D97FC299}" srcId="{E6D793A3-358E-4307-9708-653C03992D3E}" destId="{DB09B8AD-2A98-4B36-8BF9-2BEA5E7F7444}" srcOrd="4" destOrd="0" parTransId="{EC222E94-2936-4D45-943C-74836ADAFCD9}" sibTransId="{FD1A4215-1BF8-41C5-BB92-52FA68D7834B}"/>
    <dgm:cxn modelId="{C2D9519C-1180-4269-B2F8-A4CDA2FCAD5F}" type="presOf" srcId="{DB09B8AD-2A98-4B36-8BF9-2BEA5E7F7444}" destId="{2348BD5F-8BF5-419A-997A-107F2D542C02}" srcOrd="0" destOrd="0" presId="urn:microsoft.com/office/officeart/2005/8/layout/cycle6"/>
    <dgm:cxn modelId="{417B089F-C029-49B2-A866-30F8F6FA1195}" type="presOf" srcId="{E325CBEA-B821-4C52-AD25-6282D08E0470}" destId="{5A5F02E9-02E5-4569-B068-DC2F60C43C7B}" srcOrd="0" destOrd="0" presId="urn:microsoft.com/office/officeart/2005/8/layout/cycle6"/>
    <dgm:cxn modelId="{F05855B1-75DB-4A5C-9617-910692685575}" srcId="{E6D793A3-358E-4307-9708-653C03992D3E}" destId="{5D10ACE5-5282-48EA-9B1A-33A66A1EEA45}" srcOrd="0" destOrd="0" parTransId="{5766C3AA-0E7D-4A58-BC1C-FD20BE422558}" sibTransId="{7419EB58-F4FE-48DC-85E7-DA46453F0E3A}"/>
    <dgm:cxn modelId="{74FEF3E1-A51E-4086-BA3F-82147ED7C513}" type="presOf" srcId="{E6D793A3-358E-4307-9708-653C03992D3E}" destId="{8D93E6D4-45C1-409C-B7C8-FAB0D2721539}" srcOrd="0" destOrd="0" presId="urn:microsoft.com/office/officeart/2005/8/layout/cycle6"/>
    <dgm:cxn modelId="{F6256FE8-3A46-4717-A6B7-13F563D090C5}" type="presOf" srcId="{18FC4702-ACAD-46C7-9FEA-6D96D409DBDE}" destId="{244ADE70-E4EE-483C-A047-5D519564F2F1}" srcOrd="0" destOrd="0" presId="urn:microsoft.com/office/officeart/2005/8/layout/cycle6"/>
    <dgm:cxn modelId="{2D89EAE8-2E00-4C53-B101-86ACC5C06AD9}" type="presOf" srcId="{97F0AB2D-ABEA-42C2-BD4E-B2A6D38CC1B5}" destId="{DDE4A1EB-F016-4E23-8140-2106137869E8}" srcOrd="0" destOrd="0" presId="urn:microsoft.com/office/officeart/2005/8/layout/cycle6"/>
    <dgm:cxn modelId="{095D5308-5A31-4890-94F1-D6ACFB9F726D}" type="presParOf" srcId="{8D93E6D4-45C1-409C-B7C8-FAB0D2721539}" destId="{E9CA0BE8-270C-4A15-AB39-66D79068703B}" srcOrd="0" destOrd="0" presId="urn:microsoft.com/office/officeart/2005/8/layout/cycle6"/>
    <dgm:cxn modelId="{16B93F14-221D-48F6-B988-ECA59F84BF87}" type="presParOf" srcId="{8D93E6D4-45C1-409C-B7C8-FAB0D2721539}" destId="{4117B649-6653-4D99-8FAA-F21B480425C9}" srcOrd="1" destOrd="0" presId="urn:microsoft.com/office/officeart/2005/8/layout/cycle6"/>
    <dgm:cxn modelId="{46E77D3F-6ADB-48D0-9ECF-E49C28D2F62B}" type="presParOf" srcId="{8D93E6D4-45C1-409C-B7C8-FAB0D2721539}" destId="{BDDC619B-D75B-4741-85A8-4915944BC4FD}" srcOrd="2" destOrd="0" presId="urn:microsoft.com/office/officeart/2005/8/layout/cycle6"/>
    <dgm:cxn modelId="{948B7FBF-BB74-49F9-A310-22C166DCD07B}" type="presParOf" srcId="{8D93E6D4-45C1-409C-B7C8-FAB0D2721539}" destId="{244ADE70-E4EE-483C-A047-5D519564F2F1}" srcOrd="3" destOrd="0" presId="urn:microsoft.com/office/officeart/2005/8/layout/cycle6"/>
    <dgm:cxn modelId="{241966F5-164F-4460-9A9C-C6CAEA25CD85}" type="presParOf" srcId="{8D93E6D4-45C1-409C-B7C8-FAB0D2721539}" destId="{D6BE3332-ED10-4AEC-BA47-B1AA7ECA99FB}" srcOrd="4" destOrd="0" presId="urn:microsoft.com/office/officeart/2005/8/layout/cycle6"/>
    <dgm:cxn modelId="{E44D2DD0-CBF8-4371-AB18-CF4574C983D8}" type="presParOf" srcId="{8D93E6D4-45C1-409C-B7C8-FAB0D2721539}" destId="{D7C637A7-1C73-4C8C-8B4F-DD9E3B9C3445}" srcOrd="5" destOrd="0" presId="urn:microsoft.com/office/officeart/2005/8/layout/cycle6"/>
    <dgm:cxn modelId="{09C20071-DF25-47B6-BDC7-41F9BC576695}" type="presParOf" srcId="{8D93E6D4-45C1-409C-B7C8-FAB0D2721539}" destId="{DDE4A1EB-F016-4E23-8140-2106137869E8}" srcOrd="6" destOrd="0" presId="urn:microsoft.com/office/officeart/2005/8/layout/cycle6"/>
    <dgm:cxn modelId="{65489876-619B-48B3-AC04-75690FEFF94D}" type="presParOf" srcId="{8D93E6D4-45C1-409C-B7C8-FAB0D2721539}" destId="{D3F881BE-F1D7-45F8-B3BB-3FE16C26532C}" srcOrd="7" destOrd="0" presId="urn:microsoft.com/office/officeart/2005/8/layout/cycle6"/>
    <dgm:cxn modelId="{E3D2F5A3-3A0F-41B3-9D18-6CE2945F9F88}" type="presParOf" srcId="{8D93E6D4-45C1-409C-B7C8-FAB0D2721539}" destId="{62AD5088-B50B-4317-AC68-5DEC9A0454AA}" srcOrd="8" destOrd="0" presId="urn:microsoft.com/office/officeart/2005/8/layout/cycle6"/>
    <dgm:cxn modelId="{6667B726-F9B8-4CCF-B4D4-571983DF5A22}" type="presParOf" srcId="{8D93E6D4-45C1-409C-B7C8-FAB0D2721539}" destId="{5A5F02E9-02E5-4569-B068-DC2F60C43C7B}" srcOrd="9" destOrd="0" presId="urn:microsoft.com/office/officeart/2005/8/layout/cycle6"/>
    <dgm:cxn modelId="{2E1DF47D-937E-435B-95EF-9E614EAA5CA7}" type="presParOf" srcId="{8D93E6D4-45C1-409C-B7C8-FAB0D2721539}" destId="{27B38A21-47CE-4052-B211-8A160849DE85}" srcOrd="10" destOrd="0" presId="urn:microsoft.com/office/officeart/2005/8/layout/cycle6"/>
    <dgm:cxn modelId="{D93F1552-ED2D-4CF5-BFA0-C2ED3A9747C5}" type="presParOf" srcId="{8D93E6D4-45C1-409C-B7C8-FAB0D2721539}" destId="{2CBD9809-63DD-45AF-B42B-D5B199CF9CE3}" srcOrd="11" destOrd="0" presId="urn:microsoft.com/office/officeart/2005/8/layout/cycle6"/>
    <dgm:cxn modelId="{A51A0C76-B8A9-43FF-B5D6-6460BA884FEA}" type="presParOf" srcId="{8D93E6D4-45C1-409C-B7C8-FAB0D2721539}" destId="{2348BD5F-8BF5-419A-997A-107F2D542C02}" srcOrd="12" destOrd="0" presId="urn:microsoft.com/office/officeart/2005/8/layout/cycle6"/>
    <dgm:cxn modelId="{E000A505-49E7-4E3C-877E-599570FB5746}" type="presParOf" srcId="{8D93E6D4-45C1-409C-B7C8-FAB0D2721539}" destId="{20035078-9598-4702-BA83-349FAE326484}" srcOrd="13" destOrd="0" presId="urn:microsoft.com/office/officeart/2005/8/layout/cycle6"/>
    <dgm:cxn modelId="{DF4A3418-F22D-471E-A900-B6E31F4121E8}" type="presParOf" srcId="{8D93E6D4-45C1-409C-B7C8-FAB0D2721539}" destId="{C786FCF7-43E0-47D3-B0A5-A3FD13DA9982}"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DA969-6673-4449-A644-CFB8461573A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A51DA41-7C38-4470-AAC4-DE1D8CF85FB4}" type="pres">
      <dgm:prSet presAssocID="{1F1DA969-6673-4449-A644-CFB8461573AF}" presName="linear" presStyleCnt="0">
        <dgm:presLayoutVars>
          <dgm:animLvl val="lvl"/>
          <dgm:resizeHandles val="exact"/>
        </dgm:presLayoutVars>
      </dgm:prSet>
      <dgm:spPr/>
    </dgm:pt>
  </dgm:ptLst>
  <dgm:cxnLst>
    <dgm:cxn modelId="{F3E7E090-6688-43EA-9701-DA4E04612083}" type="presOf" srcId="{1F1DA969-6673-4449-A644-CFB8461573AF}" destId="{FA51DA41-7C38-4470-AAC4-DE1D8CF85FB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484EB6-416A-4A8C-B755-CEBF1B4EDFAD}" type="doc">
      <dgm:prSet loTypeId="urn:microsoft.com/office/officeart/2008/layout/LinedList" loCatId="list" qsTypeId="urn:microsoft.com/office/officeart/2005/8/quickstyle/3d4" qsCatId="3D" csTypeId="urn:microsoft.com/office/officeart/2005/8/colors/accent0_3" csCatId="mainScheme" phldr="1"/>
      <dgm:spPr/>
      <dgm:t>
        <a:bodyPr/>
        <a:lstStyle/>
        <a:p>
          <a:endParaRPr lang="en-US"/>
        </a:p>
      </dgm:t>
    </dgm:pt>
    <dgm:pt modelId="{C5314AC6-5506-4990-985D-6E17818FFA37}">
      <dgm:prSet phldrT="[Text]"/>
      <dgm:spPr>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dgm:spPr>
      <dgm:t>
        <a:bodyPr anchor="ctr"/>
        <a:lstStyle/>
        <a:p>
          <a:pPr algn="l"/>
          <a:r>
            <a:rPr lang="en-US" dirty="0"/>
            <a:t>Data Collection and Retention</a:t>
          </a:r>
        </a:p>
      </dgm:t>
    </dgm:pt>
    <dgm:pt modelId="{93A9C5BD-C255-4900-B1CE-D7F451319EE2}" type="parTrans" cxnId="{8BC3CAD7-7B94-414B-8F99-DF7334AFFEEE}">
      <dgm:prSet/>
      <dgm:spPr/>
      <dgm:t>
        <a:bodyPr/>
        <a:lstStyle/>
        <a:p>
          <a:endParaRPr lang="en-US"/>
        </a:p>
      </dgm:t>
    </dgm:pt>
    <dgm:pt modelId="{6CB36C95-3DDC-44B5-8C26-5DF03558BB5A}" type="sibTrans" cxnId="{8BC3CAD7-7B94-414B-8F99-DF7334AFFEEE}">
      <dgm:prSet/>
      <dgm:spPr/>
      <dgm:t>
        <a:bodyPr/>
        <a:lstStyle/>
        <a:p>
          <a:endParaRPr lang="en-US"/>
        </a:p>
      </dgm:t>
    </dgm:pt>
    <dgm:pt modelId="{ED99E411-F495-42B6-AC0C-E10A07707369}">
      <dgm:prSet phldrT="[Text]"/>
      <dgm:spPr>
        <a:noFill/>
      </dgm:spPr>
      <dgm:t>
        <a:bodyPr/>
        <a:lstStyle/>
        <a:p>
          <a:r>
            <a:rPr lang="en-US" dirty="0"/>
            <a:t>Minimization is the goal</a:t>
          </a:r>
        </a:p>
      </dgm:t>
    </dgm:pt>
    <dgm:pt modelId="{0F24DE1F-FA26-4BC3-813D-3EE559B644D8}" type="parTrans" cxnId="{AFA5CF1C-3065-4965-84E2-E6C7C0A0D10A}">
      <dgm:prSet/>
      <dgm:spPr/>
      <dgm:t>
        <a:bodyPr/>
        <a:lstStyle/>
        <a:p>
          <a:endParaRPr lang="en-US"/>
        </a:p>
      </dgm:t>
    </dgm:pt>
    <dgm:pt modelId="{F0847DC9-3BF5-4596-8BD4-824A72C2A3F1}" type="sibTrans" cxnId="{AFA5CF1C-3065-4965-84E2-E6C7C0A0D10A}">
      <dgm:prSet/>
      <dgm:spPr/>
      <dgm:t>
        <a:bodyPr/>
        <a:lstStyle/>
        <a:p>
          <a:endParaRPr lang="en-US"/>
        </a:p>
      </dgm:t>
    </dgm:pt>
    <dgm:pt modelId="{07D95514-1EF5-467D-AC02-547A9CBBFEBA}">
      <dgm:prSet phldrT="[Text]"/>
      <dgm:spPr>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dgm:spPr>
      <dgm:t>
        <a:bodyPr anchor="ctr"/>
        <a:lstStyle/>
        <a:p>
          <a:r>
            <a:rPr lang="en-US" dirty="0"/>
            <a:t>Data Use</a:t>
          </a:r>
        </a:p>
      </dgm:t>
    </dgm:pt>
    <dgm:pt modelId="{BEF091FF-A0B0-4181-B2A8-DDAEAE4E4844}" type="parTrans" cxnId="{8B2B2D7C-F593-4D97-AE1C-282AAA873103}">
      <dgm:prSet/>
      <dgm:spPr/>
      <dgm:t>
        <a:bodyPr/>
        <a:lstStyle/>
        <a:p>
          <a:endParaRPr lang="en-US"/>
        </a:p>
      </dgm:t>
    </dgm:pt>
    <dgm:pt modelId="{7C95402D-D61E-4A5C-89FF-A70AB710AE3F}" type="sibTrans" cxnId="{8B2B2D7C-F593-4D97-AE1C-282AAA873103}">
      <dgm:prSet/>
      <dgm:spPr/>
      <dgm:t>
        <a:bodyPr/>
        <a:lstStyle/>
        <a:p>
          <a:endParaRPr lang="en-US"/>
        </a:p>
      </dgm:t>
    </dgm:pt>
    <dgm:pt modelId="{49D93427-DB14-4CAE-AAD8-EA9A1C7BCBF3}">
      <dgm:prSet phldrT="[Text]"/>
      <dgm:spPr>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dgm:spPr>
      <dgm:t>
        <a:bodyPr anchor="ctr"/>
        <a:lstStyle/>
        <a:p>
          <a:r>
            <a:rPr lang="en-US" dirty="0"/>
            <a:t>Data disclosure</a:t>
          </a:r>
        </a:p>
      </dgm:t>
    </dgm:pt>
    <dgm:pt modelId="{D84A641D-CEFC-43F4-9EE6-991E825C150A}" type="parTrans" cxnId="{760A3173-C0ED-479C-95FE-A80DFA0D7063}">
      <dgm:prSet/>
      <dgm:spPr/>
      <dgm:t>
        <a:bodyPr/>
        <a:lstStyle/>
        <a:p>
          <a:endParaRPr lang="en-US"/>
        </a:p>
      </dgm:t>
    </dgm:pt>
    <dgm:pt modelId="{5151CC31-0034-41AE-9181-8674C47C4DCD}" type="sibTrans" cxnId="{760A3173-C0ED-479C-95FE-A80DFA0D7063}">
      <dgm:prSet/>
      <dgm:spPr/>
      <dgm:t>
        <a:bodyPr/>
        <a:lstStyle/>
        <a:p>
          <a:endParaRPr lang="en-US"/>
        </a:p>
      </dgm:t>
    </dgm:pt>
    <dgm:pt modelId="{86CF4B8F-CA93-4AD6-AED8-D24D31DE0B4C}">
      <dgm:prSet/>
      <dgm:spPr/>
      <dgm:t>
        <a:bodyPr/>
        <a:lstStyle/>
        <a:p>
          <a:r>
            <a:rPr lang="en-US" dirty="0"/>
            <a:t>Keep it educational</a:t>
          </a:r>
        </a:p>
      </dgm:t>
    </dgm:pt>
    <dgm:pt modelId="{8520D98D-9A52-4CF6-8456-F20494AE547D}" type="parTrans" cxnId="{7C3EDF39-D8C3-41C2-B4DC-C9FF568A1601}">
      <dgm:prSet/>
      <dgm:spPr/>
      <dgm:t>
        <a:bodyPr/>
        <a:lstStyle/>
        <a:p>
          <a:endParaRPr lang="en-US"/>
        </a:p>
      </dgm:t>
    </dgm:pt>
    <dgm:pt modelId="{0DC083B1-D931-462A-933F-F8603588D55A}" type="sibTrans" cxnId="{7C3EDF39-D8C3-41C2-B4DC-C9FF568A1601}">
      <dgm:prSet/>
      <dgm:spPr/>
      <dgm:t>
        <a:bodyPr/>
        <a:lstStyle/>
        <a:p>
          <a:endParaRPr lang="en-US"/>
        </a:p>
      </dgm:t>
    </dgm:pt>
    <dgm:pt modelId="{67179C18-78A0-454E-9F7A-28A804CCD2F6}">
      <dgm:prSet phldrT="[Text]"/>
      <dgm:spPr/>
      <dgm:t>
        <a:bodyPr/>
        <a:lstStyle/>
        <a:p>
          <a:r>
            <a:rPr lang="en-US" dirty="0"/>
            <a:t>Make protections stick</a:t>
          </a:r>
        </a:p>
      </dgm:t>
    </dgm:pt>
    <dgm:pt modelId="{25FDDE6D-B476-4967-99D6-15F81E308E6D}" type="parTrans" cxnId="{0D1DEAFD-540B-4938-9BBC-8664132E0308}">
      <dgm:prSet/>
      <dgm:spPr/>
      <dgm:t>
        <a:bodyPr/>
        <a:lstStyle/>
        <a:p>
          <a:endParaRPr lang="en-US"/>
        </a:p>
      </dgm:t>
    </dgm:pt>
    <dgm:pt modelId="{3524327C-F45F-4223-9AE4-E99A437B5737}" type="sibTrans" cxnId="{0D1DEAFD-540B-4938-9BBC-8664132E0308}">
      <dgm:prSet/>
      <dgm:spPr/>
      <dgm:t>
        <a:bodyPr/>
        <a:lstStyle/>
        <a:p>
          <a:endParaRPr lang="en-US"/>
        </a:p>
      </dgm:t>
    </dgm:pt>
    <dgm:pt modelId="{CBD28785-1D74-4E61-A189-B878E7FA0EA7}">
      <dgm:prSet phldrT="[Text]"/>
      <dgm:spPr>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dgm:spPr>
      <dgm:t>
        <a:bodyPr anchor="ctr"/>
        <a:lstStyle/>
        <a:p>
          <a:r>
            <a:rPr lang="en-US" dirty="0"/>
            <a:t>Individual Control</a:t>
          </a:r>
        </a:p>
      </dgm:t>
    </dgm:pt>
    <dgm:pt modelId="{804979C2-7796-47BC-8B96-10E19AF7613F}" type="parTrans" cxnId="{D7277E43-C271-46D5-9681-F60B76EB4346}">
      <dgm:prSet/>
      <dgm:spPr/>
      <dgm:t>
        <a:bodyPr/>
        <a:lstStyle/>
        <a:p>
          <a:endParaRPr lang="en-US"/>
        </a:p>
      </dgm:t>
    </dgm:pt>
    <dgm:pt modelId="{B4EF3F9D-1F7F-444F-BCD9-FB25A546193C}" type="sibTrans" cxnId="{D7277E43-C271-46D5-9681-F60B76EB4346}">
      <dgm:prSet/>
      <dgm:spPr/>
      <dgm:t>
        <a:bodyPr/>
        <a:lstStyle/>
        <a:p>
          <a:endParaRPr lang="en-US"/>
        </a:p>
      </dgm:t>
    </dgm:pt>
    <dgm:pt modelId="{8B84832A-4CAE-424A-913F-8C576BED4B48}">
      <dgm:prSet phldrT="[Text]"/>
      <dgm:spPr/>
      <dgm:t>
        <a:bodyPr/>
        <a:lstStyle/>
        <a:p>
          <a:r>
            <a:rPr lang="en-US" dirty="0"/>
            <a:t>Respect users’ rights</a:t>
          </a:r>
        </a:p>
      </dgm:t>
    </dgm:pt>
    <dgm:pt modelId="{F98A4B82-5794-4554-B6B5-6300E19C3533}" type="parTrans" cxnId="{F866D6EB-CFCE-44F8-B531-183269BB7516}">
      <dgm:prSet/>
      <dgm:spPr/>
      <dgm:t>
        <a:bodyPr/>
        <a:lstStyle/>
        <a:p>
          <a:endParaRPr lang="en-US"/>
        </a:p>
      </dgm:t>
    </dgm:pt>
    <dgm:pt modelId="{8AF0D77E-81AE-4792-9054-AA3E62616B94}" type="sibTrans" cxnId="{F866D6EB-CFCE-44F8-B531-183269BB7516}">
      <dgm:prSet/>
      <dgm:spPr/>
      <dgm:t>
        <a:bodyPr/>
        <a:lstStyle/>
        <a:p>
          <a:endParaRPr lang="en-US"/>
        </a:p>
      </dgm:t>
    </dgm:pt>
    <dgm:pt modelId="{B3723D63-9B63-4EB4-A8A5-4FB0C202D84B}">
      <dgm:prSet phldrT="[Text]"/>
      <dgm:spPr>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dgm:spPr>
      <dgm:t>
        <a:bodyPr anchor="ctr"/>
        <a:lstStyle/>
        <a:p>
          <a:r>
            <a:rPr lang="en-US" dirty="0"/>
            <a:t>Data Security</a:t>
          </a:r>
        </a:p>
      </dgm:t>
    </dgm:pt>
    <dgm:pt modelId="{5CD827EC-73A5-4939-8B3D-6DFD2CABC769}" type="parTrans" cxnId="{572E8AA0-A354-402F-BAD4-BFA1CEDB4D93}">
      <dgm:prSet/>
      <dgm:spPr/>
      <dgm:t>
        <a:bodyPr/>
        <a:lstStyle/>
        <a:p>
          <a:endParaRPr lang="en-US"/>
        </a:p>
      </dgm:t>
    </dgm:pt>
    <dgm:pt modelId="{61EC53C2-C8B1-4E8A-9CB0-1380E69ECBD9}" type="sibTrans" cxnId="{572E8AA0-A354-402F-BAD4-BFA1CEDB4D93}">
      <dgm:prSet/>
      <dgm:spPr/>
      <dgm:t>
        <a:bodyPr/>
        <a:lstStyle/>
        <a:p>
          <a:endParaRPr lang="en-US"/>
        </a:p>
      </dgm:t>
    </dgm:pt>
    <dgm:pt modelId="{67FBA264-B2BB-4665-A783-A2B745EAC9A1}">
      <dgm:prSet phldrT="[Text]"/>
      <dgm:spPr/>
      <dgm:t>
        <a:bodyPr/>
        <a:lstStyle/>
        <a:p>
          <a:r>
            <a:rPr lang="en-US" dirty="0"/>
            <a:t>Implement reasonable and appropriate safeguards</a:t>
          </a:r>
        </a:p>
      </dgm:t>
    </dgm:pt>
    <dgm:pt modelId="{830C8088-A7A3-4E5A-9093-364D3BC869FA}" type="parTrans" cxnId="{A01C8B1F-EFF8-4C32-8931-94FDD63D5386}">
      <dgm:prSet/>
      <dgm:spPr/>
      <dgm:t>
        <a:bodyPr/>
        <a:lstStyle/>
        <a:p>
          <a:endParaRPr lang="en-US"/>
        </a:p>
      </dgm:t>
    </dgm:pt>
    <dgm:pt modelId="{27A31C41-1F9D-4C9B-96F3-B3190BA4B29A}" type="sibTrans" cxnId="{A01C8B1F-EFF8-4C32-8931-94FDD63D5386}">
      <dgm:prSet/>
      <dgm:spPr/>
      <dgm:t>
        <a:bodyPr/>
        <a:lstStyle/>
        <a:p>
          <a:endParaRPr lang="en-US"/>
        </a:p>
      </dgm:t>
    </dgm:pt>
    <dgm:pt modelId="{53F5E960-F4FA-4530-AE1C-D05709DABBD1}">
      <dgm:prSet phldrT="[Text]"/>
      <dgm:spPr>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dgm:spPr>
      <dgm:t>
        <a:bodyPr anchor="ctr"/>
        <a:lstStyle/>
        <a:p>
          <a:r>
            <a:rPr lang="en-US" dirty="0"/>
            <a:t>Transparency</a:t>
          </a:r>
        </a:p>
      </dgm:t>
    </dgm:pt>
    <dgm:pt modelId="{559DFB40-387A-464B-A958-F75AAA5D19D2}" type="parTrans" cxnId="{6101C481-910F-42B5-89BE-B87EBCBAB580}">
      <dgm:prSet/>
      <dgm:spPr/>
      <dgm:t>
        <a:bodyPr/>
        <a:lstStyle/>
        <a:p>
          <a:endParaRPr lang="en-US"/>
        </a:p>
      </dgm:t>
    </dgm:pt>
    <dgm:pt modelId="{868B6AB5-82E2-4CB8-BF9E-4B24BB2CB00C}" type="sibTrans" cxnId="{6101C481-910F-42B5-89BE-B87EBCBAB580}">
      <dgm:prSet/>
      <dgm:spPr/>
      <dgm:t>
        <a:bodyPr/>
        <a:lstStyle/>
        <a:p>
          <a:endParaRPr lang="en-US"/>
        </a:p>
      </dgm:t>
    </dgm:pt>
    <dgm:pt modelId="{630F48EA-66FB-43CB-945E-901F346395B3}">
      <dgm:prSet phldrT="[Text]"/>
      <dgm:spPr/>
      <dgm:t>
        <a:bodyPr/>
        <a:lstStyle/>
        <a:p>
          <a:r>
            <a:rPr lang="en-US" dirty="0"/>
            <a:t>Provide a meaningful privacy policy</a:t>
          </a:r>
        </a:p>
      </dgm:t>
    </dgm:pt>
    <dgm:pt modelId="{6208F329-63EB-468E-911F-69BA4CC4B1E4}" type="parTrans" cxnId="{EC13E626-F940-44D6-A911-F0BE2AFE5F19}">
      <dgm:prSet/>
      <dgm:spPr/>
      <dgm:t>
        <a:bodyPr/>
        <a:lstStyle/>
        <a:p>
          <a:endParaRPr lang="en-US"/>
        </a:p>
      </dgm:t>
    </dgm:pt>
    <dgm:pt modelId="{E64E386A-84CC-4277-8CA5-3BB4831F355F}" type="sibTrans" cxnId="{EC13E626-F940-44D6-A911-F0BE2AFE5F19}">
      <dgm:prSet/>
      <dgm:spPr/>
      <dgm:t>
        <a:bodyPr/>
        <a:lstStyle/>
        <a:p>
          <a:endParaRPr lang="en-US"/>
        </a:p>
      </dgm:t>
    </dgm:pt>
    <dgm:pt modelId="{8ED357ED-C996-435C-BD94-72023318962C}" type="pres">
      <dgm:prSet presAssocID="{9D484EB6-416A-4A8C-B755-CEBF1B4EDFAD}" presName="vert0" presStyleCnt="0">
        <dgm:presLayoutVars>
          <dgm:dir/>
          <dgm:animOne val="branch"/>
          <dgm:animLvl val="lvl"/>
        </dgm:presLayoutVars>
      </dgm:prSet>
      <dgm:spPr/>
    </dgm:pt>
    <dgm:pt modelId="{BF63CDE0-8D0A-4799-85CA-0B4517D2F2EB}" type="pres">
      <dgm:prSet presAssocID="{C5314AC6-5506-4990-985D-6E17818FFA37}" presName="thickLine" presStyleLbl="alignNode1" presStyleIdx="0" presStyleCnt="6" custLinFactNeighborX="11877" custLinFactNeighborY="-67146"/>
      <dgm:spPr/>
    </dgm:pt>
    <dgm:pt modelId="{32FD9F60-C6E6-4C81-9BDB-C390B2CFD772}" type="pres">
      <dgm:prSet presAssocID="{C5314AC6-5506-4990-985D-6E17818FFA37}" presName="horz1" presStyleCnt="0"/>
      <dgm:spPr/>
    </dgm:pt>
    <dgm:pt modelId="{79DB79BA-EB04-436F-B8B6-ACA8594127F3}" type="pres">
      <dgm:prSet presAssocID="{C5314AC6-5506-4990-985D-6E17818FFA37}" presName="tx1" presStyleLbl="revTx" presStyleIdx="0" presStyleCnt="12"/>
      <dgm:spPr/>
    </dgm:pt>
    <dgm:pt modelId="{5659E45D-02D0-4279-8F52-4B38A0E74A60}" type="pres">
      <dgm:prSet presAssocID="{C5314AC6-5506-4990-985D-6E17818FFA37}" presName="vert1" presStyleCnt="0"/>
      <dgm:spPr/>
    </dgm:pt>
    <dgm:pt modelId="{943A8C72-BDA4-47CC-9440-90561937183B}" type="pres">
      <dgm:prSet presAssocID="{ED99E411-F495-42B6-AC0C-E10A07707369}" presName="vertSpace2a" presStyleCnt="0"/>
      <dgm:spPr/>
    </dgm:pt>
    <dgm:pt modelId="{0EE45363-7E3B-44D4-B17C-668DD013E0DF}" type="pres">
      <dgm:prSet presAssocID="{ED99E411-F495-42B6-AC0C-E10A07707369}" presName="horz2" presStyleCnt="0"/>
      <dgm:spPr/>
    </dgm:pt>
    <dgm:pt modelId="{1BFE02DC-1F03-4C07-84CA-B8E665075565}" type="pres">
      <dgm:prSet presAssocID="{ED99E411-F495-42B6-AC0C-E10A07707369}" presName="horzSpace2" presStyleCnt="0"/>
      <dgm:spPr/>
    </dgm:pt>
    <dgm:pt modelId="{E5EE4FF7-BEEA-4B0E-B34E-FF97996E67F3}" type="pres">
      <dgm:prSet presAssocID="{ED99E411-F495-42B6-AC0C-E10A07707369}" presName="tx2" presStyleLbl="revTx" presStyleIdx="1" presStyleCnt="12"/>
      <dgm:spPr/>
    </dgm:pt>
    <dgm:pt modelId="{183B731E-2247-4ABE-89C0-A20E43D8B75F}" type="pres">
      <dgm:prSet presAssocID="{ED99E411-F495-42B6-AC0C-E10A07707369}" presName="vert2" presStyleCnt="0"/>
      <dgm:spPr/>
    </dgm:pt>
    <dgm:pt modelId="{A177C32A-1ED0-4821-AB43-91F6525B1B18}" type="pres">
      <dgm:prSet presAssocID="{ED99E411-F495-42B6-AC0C-E10A07707369}" presName="thinLine2b" presStyleLbl="callout" presStyleIdx="0" presStyleCnt="6"/>
      <dgm:spPr/>
    </dgm:pt>
    <dgm:pt modelId="{1D2960FD-2537-47A4-98E8-C519DD0BFC19}" type="pres">
      <dgm:prSet presAssocID="{ED99E411-F495-42B6-AC0C-E10A07707369}" presName="vertSpace2b" presStyleCnt="0"/>
      <dgm:spPr/>
    </dgm:pt>
    <dgm:pt modelId="{612557D3-413F-43C7-B830-EAF354C82FD4}" type="pres">
      <dgm:prSet presAssocID="{07D95514-1EF5-467D-AC02-547A9CBBFEBA}" presName="thickLine" presStyleLbl="alignNode1" presStyleIdx="1" presStyleCnt="6"/>
      <dgm:spPr/>
    </dgm:pt>
    <dgm:pt modelId="{9C698E78-1742-41D9-A6BE-DD712D275613}" type="pres">
      <dgm:prSet presAssocID="{07D95514-1EF5-467D-AC02-547A9CBBFEBA}" presName="horz1" presStyleCnt="0"/>
      <dgm:spPr/>
    </dgm:pt>
    <dgm:pt modelId="{F90DB51B-D911-4939-985C-D9427FB936F2}" type="pres">
      <dgm:prSet presAssocID="{07D95514-1EF5-467D-AC02-547A9CBBFEBA}" presName="tx1" presStyleLbl="revTx" presStyleIdx="2" presStyleCnt="12"/>
      <dgm:spPr/>
    </dgm:pt>
    <dgm:pt modelId="{4F05C6B1-52D3-4544-AE14-7B62ECFDA4AC}" type="pres">
      <dgm:prSet presAssocID="{07D95514-1EF5-467D-AC02-547A9CBBFEBA}" presName="vert1" presStyleCnt="0"/>
      <dgm:spPr/>
    </dgm:pt>
    <dgm:pt modelId="{EEB591CE-197C-4D2B-9275-6CEF53C264C0}" type="pres">
      <dgm:prSet presAssocID="{86CF4B8F-CA93-4AD6-AED8-D24D31DE0B4C}" presName="vertSpace2a" presStyleCnt="0"/>
      <dgm:spPr/>
    </dgm:pt>
    <dgm:pt modelId="{574C5727-C08E-472E-834D-7B8E76172DD1}" type="pres">
      <dgm:prSet presAssocID="{86CF4B8F-CA93-4AD6-AED8-D24D31DE0B4C}" presName="horz2" presStyleCnt="0"/>
      <dgm:spPr/>
    </dgm:pt>
    <dgm:pt modelId="{16A9717D-9B60-40B3-8DF0-0B1477443D19}" type="pres">
      <dgm:prSet presAssocID="{86CF4B8F-CA93-4AD6-AED8-D24D31DE0B4C}" presName="horzSpace2" presStyleCnt="0"/>
      <dgm:spPr/>
    </dgm:pt>
    <dgm:pt modelId="{C12869FA-A787-4580-A63F-83415E359EAA}" type="pres">
      <dgm:prSet presAssocID="{86CF4B8F-CA93-4AD6-AED8-D24D31DE0B4C}" presName="tx2" presStyleLbl="revTx" presStyleIdx="3" presStyleCnt="12"/>
      <dgm:spPr/>
    </dgm:pt>
    <dgm:pt modelId="{A73BF290-646F-4CDE-8CC1-FEE7A411F5A2}" type="pres">
      <dgm:prSet presAssocID="{86CF4B8F-CA93-4AD6-AED8-D24D31DE0B4C}" presName="vert2" presStyleCnt="0"/>
      <dgm:spPr/>
    </dgm:pt>
    <dgm:pt modelId="{2E90120F-E36E-43B9-A596-2BFECF42F8C4}" type="pres">
      <dgm:prSet presAssocID="{86CF4B8F-CA93-4AD6-AED8-D24D31DE0B4C}" presName="thinLine2b" presStyleLbl="callout" presStyleIdx="1" presStyleCnt="6"/>
      <dgm:spPr/>
    </dgm:pt>
    <dgm:pt modelId="{A2E2480B-8C2E-45CA-B719-6BE94A328B46}" type="pres">
      <dgm:prSet presAssocID="{86CF4B8F-CA93-4AD6-AED8-D24D31DE0B4C}" presName="vertSpace2b" presStyleCnt="0"/>
      <dgm:spPr/>
    </dgm:pt>
    <dgm:pt modelId="{416EE6AC-A2EE-42A3-BD2C-E7375636B518}" type="pres">
      <dgm:prSet presAssocID="{49D93427-DB14-4CAE-AAD8-EA9A1C7BCBF3}" presName="thickLine" presStyleLbl="alignNode1" presStyleIdx="2" presStyleCnt="6"/>
      <dgm:spPr/>
    </dgm:pt>
    <dgm:pt modelId="{51755314-24D3-429A-9063-10399EDCAEAE}" type="pres">
      <dgm:prSet presAssocID="{49D93427-DB14-4CAE-AAD8-EA9A1C7BCBF3}" presName="horz1" presStyleCnt="0"/>
      <dgm:spPr/>
    </dgm:pt>
    <dgm:pt modelId="{D7093FE7-9B4E-4479-A70D-7933EBB597F2}" type="pres">
      <dgm:prSet presAssocID="{49D93427-DB14-4CAE-AAD8-EA9A1C7BCBF3}" presName="tx1" presStyleLbl="revTx" presStyleIdx="4" presStyleCnt="12"/>
      <dgm:spPr/>
    </dgm:pt>
    <dgm:pt modelId="{29377D69-68C5-4B25-83CD-3F6B18C1F462}" type="pres">
      <dgm:prSet presAssocID="{49D93427-DB14-4CAE-AAD8-EA9A1C7BCBF3}" presName="vert1" presStyleCnt="0"/>
      <dgm:spPr/>
    </dgm:pt>
    <dgm:pt modelId="{1EBDE933-CB23-43F9-840D-A5FA90D15446}" type="pres">
      <dgm:prSet presAssocID="{67179C18-78A0-454E-9F7A-28A804CCD2F6}" presName="vertSpace2a" presStyleCnt="0"/>
      <dgm:spPr/>
    </dgm:pt>
    <dgm:pt modelId="{8A4BE2F5-62EE-4AB6-841C-2B28C0AE7370}" type="pres">
      <dgm:prSet presAssocID="{67179C18-78A0-454E-9F7A-28A804CCD2F6}" presName="horz2" presStyleCnt="0"/>
      <dgm:spPr/>
    </dgm:pt>
    <dgm:pt modelId="{83EB23EA-E9FE-4A20-A4C8-9C7F0984FB1B}" type="pres">
      <dgm:prSet presAssocID="{67179C18-78A0-454E-9F7A-28A804CCD2F6}" presName="horzSpace2" presStyleCnt="0"/>
      <dgm:spPr/>
    </dgm:pt>
    <dgm:pt modelId="{E2233650-4EF6-43DE-8EC1-E9EE7095B601}" type="pres">
      <dgm:prSet presAssocID="{67179C18-78A0-454E-9F7A-28A804CCD2F6}" presName="tx2" presStyleLbl="revTx" presStyleIdx="5" presStyleCnt="12"/>
      <dgm:spPr/>
    </dgm:pt>
    <dgm:pt modelId="{F6ADFD37-BD52-4915-8EE3-0911099D3801}" type="pres">
      <dgm:prSet presAssocID="{67179C18-78A0-454E-9F7A-28A804CCD2F6}" presName="vert2" presStyleCnt="0"/>
      <dgm:spPr/>
    </dgm:pt>
    <dgm:pt modelId="{82579FC4-3328-4C6A-9D12-E9B21038CB25}" type="pres">
      <dgm:prSet presAssocID="{67179C18-78A0-454E-9F7A-28A804CCD2F6}" presName="thinLine2b" presStyleLbl="callout" presStyleIdx="2" presStyleCnt="6"/>
      <dgm:spPr/>
    </dgm:pt>
    <dgm:pt modelId="{C4847D65-EE4E-4765-B4E9-EBE42AD3AE66}" type="pres">
      <dgm:prSet presAssocID="{67179C18-78A0-454E-9F7A-28A804CCD2F6}" presName="vertSpace2b" presStyleCnt="0"/>
      <dgm:spPr/>
    </dgm:pt>
    <dgm:pt modelId="{5281AC3A-C1B4-4854-BA11-2F5C2FF0A6F5}" type="pres">
      <dgm:prSet presAssocID="{CBD28785-1D74-4E61-A189-B878E7FA0EA7}" presName="thickLine" presStyleLbl="alignNode1" presStyleIdx="3" presStyleCnt="6"/>
      <dgm:spPr/>
    </dgm:pt>
    <dgm:pt modelId="{556EB710-68EF-4C76-A156-8CBEC799F779}" type="pres">
      <dgm:prSet presAssocID="{CBD28785-1D74-4E61-A189-B878E7FA0EA7}" presName="horz1" presStyleCnt="0"/>
      <dgm:spPr/>
    </dgm:pt>
    <dgm:pt modelId="{F2EE1C8A-6D8A-48E9-B99E-1242E7D5E222}" type="pres">
      <dgm:prSet presAssocID="{CBD28785-1D74-4E61-A189-B878E7FA0EA7}" presName="tx1" presStyleLbl="revTx" presStyleIdx="6" presStyleCnt="12"/>
      <dgm:spPr/>
    </dgm:pt>
    <dgm:pt modelId="{32DF0A02-38CD-4500-BE8B-DD723090B6CA}" type="pres">
      <dgm:prSet presAssocID="{CBD28785-1D74-4E61-A189-B878E7FA0EA7}" presName="vert1" presStyleCnt="0"/>
      <dgm:spPr/>
    </dgm:pt>
    <dgm:pt modelId="{A1C3C828-C0F5-4B7D-8102-B64FE2E37957}" type="pres">
      <dgm:prSet presAssocID="{8B84832A-4CAE-424A-913F-8C576BED4B48}" presName="vertSpace2a" presStyleCnt="0"/>
      <dgm:spPr/>
    </dgm:pt>
    <dgm:pt modelId="{17E22CF2-E47A-48DF-9DD6-A2CF6C49FB7C}" type="pres">
      <dgm:prSet presAssocID="{8B84832A-4CAE-424A-913F-8C576BED4B48}" presName="horz2" presStyleCnt="0"/>
      <dgm:spPr/>
    </dgm:pt>
    <dgm:pt modelId="{3FD75CE1-FFE0-42F1-A89B-1DDAF4D2A8F4}" type="pres">
      <dgm:prSet presAssocID="{8B84832A-4CAE-424A-913F-8C576BED4B48}" presName="horzSpace2" presStyleCnt="0"/>
      <dgm:spPr/>
    </dgm:pt>
    <dgm:pt modelId="{B2010842-300D-4C23-B7EE-6AB5289076F0}" type="pres">
      <dgm:prSet presAssocID="{8B84832A-4CAE-424A-913F-8C576BED4B48}" presName="tx2" presStyleLbl="revTx" presStyleIdx="7" presStyleCnt="12"/>
      <dgm:spPr/>
    </dgm:pt>
    <dgm:pt modelId="{88CE9925-442D-4A16-B0B8-112E17C94979}" type="pres">
      <dgm:prSet presAssocID="{8B84832A-4CAE-424A-913F-8C576BED4B48}" presName="vert2" presStyleCnt="0"/>
      <dgm:spPr/>
    </dgm:pt>
    <dgm:pt modelId="{6CAAE880-1769-429A-919B-91C6C0EE594A}" type="pres">
      <dgm:prSet presAssocID="{8B84832A-4CAE-424A-913F-8C576BED4B48}" presName="thinLine2b" presStyleLbl="callout" presStyleIdx="3" presStyleCnt="6"/>
      <dgm:spPr/>
    </dgm:pt>
    <dgm:pt modelId="{7923ACAF-3605-427E-B7BA-99EC785B8383}" type="pres">
      <dgm:prSet presAssocID="{8B84832A-4CAE-424A-913F-8C576BED4B48}" presName="vertSpace2b" presStyleCnt="0"/>
      <dgm:spPr/>
    </dgm:pt>
    <dgm:pt modelId="{146A4B4E-CA43-413C-BABD-4DF23D1A588C}" type="pres">
      <dgm:prSet presAssocID="{B3723D63-9B63-4EB4-A8A5-4FB0C202D84B}" presName="thickLine" presStyleLbl="alignNode1" presStyleIdx="4" presStyleCnt="6"/>
      <dgm:spPr/>
    </dgm:pt>
    <dgm:pt modelId="{D3C4BA56-0714-4692-BF86-4C70C0A5FC8B}" type="pres">
      <dgm:prSet presAssocID="{B3723D63-9B63-4EB4-A8A5-4FB0C202D84B}" presName="horz1" presStyleCnt="0"/>
      <dgm:spPr/>
    </dgm:pt>
    <dgm:pt modelId="{E9F2D3BC-6682-408C-81E1-C2EC0B17AB09}" type="pres">
      <dgm:prSet presAssocID="{B3723D63-9B63-4EB4-A8A5-4FB0C202D84B}" presName="tx1" presStyleLbl="revTx" presStyleIdx="8" presStyleCnt="12"/>
      <dgm:spPr/>
    </dgm:pt>
    <dgm:pt modelId="{C27616C8-CA7C-4C57-B2BF-F64000347F42}" type="pres">
      <dgm:prSet presAssocID="{B3723D63-9B63-4EB4-A8A5-4FB0C202D84B}" presName="vert1" presStyleCnt="0"/>
      <dgm:spPr/>
    </dgm:pt>
    <dgm:pt modelId="{D2277F27-1316-45A6-B974-F7D318FC80A5}" type="pres">
      <dgm:prSet presAssocID="{67FBA264-B2BB-4665-A783-A2B745EAC9A1}" presName="vertSpace2a" presStyleCnt="0"/>
      <dgm:spPr/>
    </dgm:pt>
    <dgm:pt modelId="{5C2200F4-0BE7-43C4-9CD5-5575ED3B1CF8}" type="pres">
      <dgm:prSet presAssocID="{67FBA264-B2BB-4665-A783-A2B745EAC9A1}" presName="horz2" presStyleCnt="0"/>
      <dgm:spPr/>
    </dgm:pt>
    <dgm:pt modelId="{0123342E-CD26-41DD-A808-7FD210FDB3AF}" type="pres">
      <dgm:prSet presAssocID="{67FBA264-B2BB-4665-A783-A2B745EAC9A1}" presName="horzSpace2" presStyleCnt="0"/>
      <dgm:spPr/>
    </dgm:pt>
    <dgm:pt modelId="{69418F67-2FD8-44FC-9B36-93236F40F707}" type="pres">
      <dgm:prSet presAssocID="{67FBA264-B2BB-4665-A783-A2B745EAC9A1}" presName="tx2" presStyleLbl="revTx" presStyleIdx="9" presStyleCnt="12"/>
      <dgm:spPr/>
    </dgm:pt>
    <dgm:pt modelId="{EDBF9ACB-3920-4BE7-9FCE-AB41E6D35A1F}" type="pres">
      <dgm:prSet presAssocID="{67FBA264-B2BB-4665-A783-A2B745EAC9A1}" presName="vert2" presStyleCnt="0"/>
      <dgm:spPr/>
    </dgm:pt>
    <dgm:pt modelId="{0C618452-CB39-43ED-89A3-97F2E099ACAA}" type="pres">
      <dgm:prSet presAssocID="{67FBA264-B2BB-4665-A783-A2B745EAC9A1}" presName="thinLine2b" presStyleLbl="callout" presStyleIdx="4" presStyleCnt="6"/>
      <dgm:spPr/>
    </dgm:pt>
    <dgm:pt modelId="{D2F818F4-F2F7-4D12-9D0C-B5DB68B4C7BB}" type="pres">
      <dgm:prSet presAssocID="{67FBA264-B2BB-4665-A783-A2B745EAC9A1}" presName="vertSpace2b" presStyleCnt="0"/>
      <dgm:spPr/>
    </dgm:pt>
    <dgm:pt modelId="{7ADC582C-367B-4BF7-B902-0B896980560F}" type="pres">
      <dgm:prSet presAssocID="{53F5E960-F4FA-4530-AE1C-D05709DABBD1}" presName="thickLine" presStyleLbl="alignNode1" presStyleIdx="5" presStyleCnt="6"/>
      <dgm:spPr/>
    </dgm:pt>
    <dgm:pt modelId="{49E1938B-B26A-43A3-B695-17DEAFCA1399}" type="pres">
      <dgm:prSet presAssocID="{53F5E960-F4FA-4530-AE1C-D05709DABBD1}" presName="horz1" presStyleCnt="0"/>
      <dgm:spPr/>
    </dgm:pt>
    <dgm:pt modelId="{8772E997-E106-402A-91AD-E4E026D6A9EA}" type="pres">
      <dgm:prSet presAssocID="{53F5E960-F4FA-4530-AE1C-D05709DABBD1}" presName="tx1" presStyleLbl="revTx" presStyleIdx="10" presStyleCnt="12"/>
      <dgm:spPr/>
    </dgm:pt>
    <dgm:pt modelId="{298CB306-6432-4955-B942-E406FAA704D3}" type="pres">
      <dgm:prSet presAssocID="{53F5E960-F4FA-4530-AE1C-D05709DABBD1}" presName="vert1" presStyleCnt="0"/>
      <dgm:spPr/>
    </dgm:pt>
    <dgm:pt modelId="{198B0DFF-AD45-4ABE-9FE6-B3B1F90D6D45}" type="pres">
      <dgm:prSet presAssocID="{630F48EA-66FB-43CB-945E-901F346395B3}" presName="vertSpace2a" presStyleCnt="0"/>
      <dgm:spPr/>
    </dgm:pt>
    <dgm:pt modelId="{FA6EBE97-15DF-489F-B965-08117ED8AFD5}" type="pres">
      <dgm:prSet presAssocID="{630F48EA-66FB-43CB-945E-901F346395B3}" presName="horz2" presStyleCnt="0"/>
      <dgm:spPr/>
    </dgm:pt>
    <dgm:pt modelId="{5714355C-4C3B-4CED-838B-D45E7323A7E3}" type="pres">
      <dgm:prSet presAssocID="{630F48EA-66FB-43CB-945E-901F346395B3}" presName="horzSpace2" presStyleCnt="0"/>
      <dgm:spPr/>
    </dgm:pt>
    <dgm:pt modelId="{C9251464-70D2-47BF-A2F4-623760F32D2F}" type="pres">
      <dgm:prSet presAssocID="{630F48EA-66FB-43CB-945E-901F346395B3}" presName="tx2" presStyleLbl="revTx" presStyleIdx="11" presStyleCnt="12"/>
      <dgm:spPr/>
    </dgm:pt>
    <dgm:pt modelId="{45834D6D-B997-49DE-9A4F-2DE97A554BD9}" type="pres">
      <dgm:prSet presAssocID="{630F48EA-66FB-43CB-945E-901F346395B3}" presName="vert2" presStyleCnt="0"/>
      <dgm:spPr/>
    </dgm:pt>
    <dgm:pt modelId="{CCF37B32-B5E5-4DD2-A7B4-F5871F7DC536}" type="pres">
      <dgm:prSet presAssocID="{630F48EA-66FB-43CB-945E-901F346395B3}" presName="thinLine2b" presStyleLbl="callout" presStyleIdx="5" presStyleCnt="6"/>
      <dgm:spPr/>
    </dgm:pt>
    <dgm:pt modelId="{3F53B79F-C3E7-499B-BE1D-85906CE749DC}" type="pres">
      <dgm:prSet presAssocID="{630F48EA-66FB-43CB-945E-901F346395B3}" presName="vertSpace2b" presStyleCnt="0"/>
      <dgm:spPr/>
    </dgm:pt>
  </dgm:ptLst>
  <dgm:cxnLst>
    <dgm:cxn modelId="{F96A3403-EDA3-4B01-8441-4D19008A5541}" type="presOf" srcId="{630F48EA-66FB-43CB-945E-901F346395B3}" destId="{C9251464-70D2-47BF-A2F4-623760F32D2F}" srcOrd="0" destOrd="0" presId="urn:microsoft.com/office/officeart/2008/layout/LinedList"/>
    <dgm:cxn modelId="{B9880318-B1B2-4FB1-9610-43302D825142}" type="presOf" srcId="{8B84832A-4CAE-424A-913F-8C576BED4B48}" destId="{B2010842-300D-4C23-B7EE-6AB5289076F0}" srcOrd="0" destOrd="0" presId="urn:microsoft.com/office/officeart/2008/layout/LinedList"/>
    <dgm:cxn modelId="{AFA5CF1C-3065-4965-84E2-E6C7C0A0D10A}" srcId="{C5314AC6-5506-4990-985D-6E17818FFA37}" destId="{ED99E411-F495-42B6-AC0C-E10A07707369}" srcOrd="0" destOrd="0" parTransId="{0F24DE1F-FA26-4BC3-813D-3EE559B644D8}" sibTransId="{F0847DC9-3BF5-4596-8BD4-824A72C2A3F1}"/>
    <dgm:cxn modelId="{A01C8B1F-EFF8-4C32-8931-94FDD63D5386}" srcId="{B3723D63-9B63-4EB4-A8A5-4FB0C202D84B}" destId="{67FBA264-B2BB-4665-A783-A2B745EAC9A1}" srcOrd="0" destOrd="0" parTransId="{830C8088-A7A3-4E5A-9093-364D3BC869FA}" sibTransId="{27A31C41-1F9D-4C9B-96F3-B3190BA4B29A}"/>
    <dgm:cxn modelId="{6C232726-8420-4A65-B09F-1819A91EB343}" type="presOf" srcId="{86CF4B8F-CA93-4AD6-AED8-D24D31DE0B4C}" destId="{C12869FA-A787-4580-A63F-83415E359EAA}" srcOrd="0" destOrd="0" presId="urn:microsoft.com/office/officeart/2008/layout/LinedList"/>
    <dgm:cxn modelId="{EC13E626-F940-44D6-A911-F0BE2AFE5F19}" srcId="{53F5E960-F4FA-4530-AE1C-D05709DABBD1}" destId="{630F48EA-66FB-43CB-945E-901F346395B3}" srcOrd="0" destOrd="0" parTransId="{6208F329-63EB-468E-911F-69BA4CC4B1E4}" sibTransId="{E64E386A-84CC-4277-8CA5-3BB4831F355F}"/>
    <dgm:cxn modelId="{59A2F32C-9D23-4099-B0B1-C748B02C5F32}" type="presOf" srcId="{07D95514-1EF5-467D-AC02-547A9CBBFEBA}" destId="{F90DB51B-D911-4939-985C-D9427FB936F2}" srcOrd="0" destOrd="0" presId="urn:microsoft.com/office/officeart/2008/layout/LinedList"/>
    <dgm:cxn modelId="{7C3EDF39-D8C3-41C2-B4DC-C9FF568A1601}" srcId="{07D95514-1EF5-467D-AC02-547A9CBBFEBA}" destId="{86CF4B8F-CA93-4AD6-AED8-D24D31DE0B4C}" srcOrd="0" destOrd="0" parTransId="{8520D98D-9A52-4CF6-8456-F20494AE547D}" sibTransId="{0DC083B1-D931-462A-933F-F8603588D55A}"/>
    <dgm:cxn modelId="{AAD6B261-3B5B-4FF1-9965-3CDE36309232}" type="presOf" srcId="{53F5E960-F4FA-4530-AE1C-D05709DABBD1}" destId="{8772E997-E106-402A-91AD-E4E026D6A9EA}" srcOrd="0" destOrd="0" presId="urn:microsoft.com/office/officeart/2008/layout/LinedList"/>
    <dgm:cxn modelId="{D7277E43-C271-46D5-9681-F60B76EB4346}" srcId="{9D484EB6-416A-4A8C-B755-CEBF1B4EDFAD}" destId="{CBD28785-1D74-4E61-A189-B878E7FA0EA7}" srcOrd="3" destOrd="0" parTransId="{804979C2-7796-47BC-8B96-10E19AF7613F}" sibTransId="{B4EF3F9D-1F7F-444F-BCD9-FB25A546193C}"/>
    <dgm:cxn modelId="{2BA09065-E589-4F66-B99A-7F71D37044BE}" type="presOf" srcId="{C5314AC6-5506-4990-985D-6E17818FFA37}" destId="{79DB79BA-EB04-436F-B8B6-ACA8594127F3}" srcOrd="0" destOrd="0" presId="urn:microsoft.com/office/officeart/2008/layout/LinedList"/>
    <dgm:cxn modelId="{760A3173-C0ED-479C-95FE-A80DFA0D7063}" srcId="{9D484EB6-416A-4A8C-B755-CEBF1B4EDFAD}" destId="{49D93427-DB14-4CAE-AAD8-EA9A1C7BCBF3}" srcOrd="2" destOrd="0" parTransId="{D84A641D-CEFC-43F4-9EE6-991E825C150A}" sibTransId="{5151CC31-0034-41AE-9181-8674C47C4DCD}"/>
    <dgm:cxn modelId="{D95A3974-4AD7-4D40-A12B-6466C6CDA043}" type="presOf" srcId="{67FBA264-B2BB-4665-A783-A2B745EAC9A1}" destId="{69418F67-2FD8-44FC-9B36-93236F40F707}" srcOrd="0" destOrd="0" presId="urn:microsoft.com/office/officeart/2008/layout/LinedList"/>
    <dgm:cxn modelId="{8B2B2D7C-F593-4D97-AE1C-282AAA873103}" srcId="{9D484EB6-416A-4A8C-B755-CEBF1B4EDFAD}" destId="{07D95514-1EF5-467D-AC02-547A9CBBFEBA}" srcOrd="1" destOrd="0" parTransId="{BEF091FF-A0B0-4181-B2A8-DDAEAE4E4844}" sibTransId="{7C95402D-D61E-4A5C-89FF-A70AB710AE3F}"/>
    <dgm:cxn modelId="{6101C481-910F-42B5-89BE-B87EBCBAB580}" srcId="{9D484EB6-416A-4A8C-B755-CEBF1B4EDFAD}" destId="{53F5E960-F4FA-4530-AE1C-D05709DABBD1}" srcOrd="5" destOrd="0" parTransId="{559DFB40-387A-464B-A958-F75AAA5D19D2}" sibTransId="{868B6AB5-82E2-4CB8-BF9E-4B24BB2CB00C}"/>
    <dgm:cxn modelId="{7C9CC685-12C7-48D7-860D-E90B28C7E14A}" type="presOf" srcId="{B3723D63-9B63-4EB4-A8A5-4FB0C202D84B}" destId="{E9F2D3BC-6682-408C-81E1-C2EC0B17AB09}" srcOrd="0" destOrd="0" presId="urn:microsoft.com/office/officeart/2008/layout/LinedList"/>
    <dgm:cxn modelId="{FF37DA94-D862-43D5-978E-481BA2D7263D}" type="presOf" srcId="{9D484EB6-416A-4A8C-B755-CEBF1B4EDFAD}" destId="{8ED357ED-C996-435C-BD94-72023318962C}" srcOrd="0" destOrd="0" presId="urn:microsoft.com/office/officeart/2008/layout/LinedList"/>
    <dgm:cxn modelId="{572E8AA0-A354-402F-BAD4-BFA1CEDB4D93}" srcId="{9D484EB6-416A-4A8C-B755-CEBF1B4EDFAD}" destId="{B3723D63-9B63-4EB4-A8A5-4FB0C202D84B}" srcOrd="4" destOrd="0" parTransId="{5CD827EC-73A5-4939-8B3D-6DFD2CABC769}" sibTransId="{61EC53C2-C8B1-4E8A-9CB0-1380E69ECBD9}"/>
    <dgm:cxn modelId="{C71520CA-816B-46CD-9CD5-E89AA2D0CA6A}" type="presOf" srcId="{49D93427-DB14-4CAE-AAD8-EA9A1C7BCBF3}" destId="{D7093FE7-9B4E-4479-A70D-7933EBB597F2}" srcOrd="0" destOrd="0" presId="urn:microsoft.com/office/officeart/2008/layout/LinedList"/>
    <dgm:cxn modelId="{3CF53CD3-788B-4921-9863-B5CB73ADCB9B}" type="presOf" srcId="{ED99E411-F495-42B6-AC0C-E10A07707369}" destId="{E5EE4FF7-BEEA-4B0E-B34E-FF97996E67F3}" srcOrd="0" destOrd="0" presId="urn:microsoft.com/office/officeart/2008/layout/LinedList"/>
    <dgm:cxn modelId="{8BC3CAD7-7B94-414B-8F99-DF7334AFFEEE}" srcId="{9D484EB6-416A-4A8C-B755-CEBF1B4EDFAD}" destId="{C5314AC6-5506-4990-985D-6E17818FFA37}" srcOrd="0" destOrd="0" parTransId="{93A9C5BD-C255-4900-B1CE-D7F451319EE2}" sibTransId="{6CB36C95-3DDC-44B5-8C26-5DF03558BB5A}"/>
    <dgm:cxn modelId="{5AA122E9-DD9A-4D16-9E11-0CD3C2E11A5F}" type="presOf" srcId="{67179C18-78A0-454E-9F7A-28A804CCD2F6}" destId="{E2233650-4EF6-43DE-8EC1-E9EE7095B601}" srcOrd="0" destOrd="0" presId="urn:microsoft.com/office/officeart/2008/layout/LinedList"/>
    <dgm:cxn modelId="{F866D6EB-CFCE-44F8-B531-183269BB7516}" srcId="{CBD28785-1D74-4E61-A189-B878E7FA0EA7}" destId="{8B84832A-4CAE-424A-913F-8C576BED4B48}" srcOrd="0" destOrd="0" parTransId="{F98A4B82-5794-4554-B6B5-6300E19C3533}" sibTransId="{8AF0D77E-81AE-4792-9054-AA3E62616B94}"/>
    <dgm:cxn modelId="{D3DB45FA-73E0-41D9-A86B-EC584AA4EE2E}" type="presOf" srcId="{CBD28785-1D74-4E61-A189-B878E7FA0EA7}" destId="{F2EE1C8A-6D8A-48E9-B99E-1242E7D5E222}" srcOrd="0" destOrd="0" presId="urn:microsoft.com/office/officeart/2008/layout/LinedList"/>
    <dgm:cxn modelId="{0D1DEAFD-540B-4938-9BBC-8664132E0308}" srcId="{49D93427-DB14-4CAE-AAD8-EA9A1C7BCBF3}" destId="{67179C18-78A0-454E-9F7A-28A804CCD2F6}" srcOrd="0" destOrd="0" parTransId="{25FDDE6D-B476-4967-99D6-15F81E308E6D}" sibTransId="{3524327C-F45F-4223-9AE4-E99A437B5737}"/>
    <dgm:cxn modelId="{B7A88199-193B-49C1-A63D-911E44392769}" type="presParOf" srcId="{8ED357ED-C996-435C-BD94-72023318962C}" destId="{BF63CDE0-8D0A-4799-85CA-0B4517D2F2EB}" srcOrd="0" destOrd="0" presId="urn:microsoft.com/office/officeart/2008/layout/LinedList"/>
    <dgm:cxn modelId="{17FB522E-1B33-4917-B8E3-EAC2C6F10368}" type="presParOf" srcId="{8ED357ED-C996-435C-BD94-72023318962C}" destId="{32FD9F60-C6E6-4C81-9BDB-C390B2CFD772}" srcOrd="1" destOrd="0" presId="urn:microsoft.com/office/officeart/2008/layout/LinedList"/>
    <dgm:cxn modelId="{81B6EA85-AF02-4AEF-9AFA-B9D343AC1374}" type="presParOf" srcId="{32FD9F60-C6E6-4C81-9BDB-C390B2CFD772}" destId="{79DB79BA-EB04-436F-B8B6-ACA8594127F3}" srcOrd="0" destOrd="0" presId="urn:microsoft.com/office/officeart/2008/layout/LinedList"/>
    <dgm:cxn modelId="{67DF24FF-61B0-489E-856F-41355765FB4F}" type="presParOf" srcId="{32FD9F60-C6E6-4C81-9BDB-C390B2CFD772}" destId="{5659E45D-02D0-4279-8F52-4B38A0E74A60}" srcOrd="1" destOrd="0" presId="urn:microsoft.com/office/officeart/2008/layout/LinedList"/>
    <dgm:cxn modelId="{94040FC8-98E0-4E32-9717-11BB54A90265}" type="presParOf" srcId="{5659E45D-02D0-4279-8F52-4B38A0E74A60}" destId="{943A8C72-BDA4-47CC-9440-90561937183B}" srcOrd="0" destOrd="0" presId="urn:microsoft.com/office/officeart/2008/layout/LinedList"/>
    <dgm:cxn modelId="{DCD1C64F-5F15-4C9D-AE57-994E67ADC024}" type="presParOf" srcId="{5659E45D-02D0-4279-8F52-4B38A0E74A60}" destId="{0EE45363-7E3B-44D4-B17C-668DD013E0DF}" srcOrd="1" destOrd="0" presId="urn:microsoft.com/office/officeart/2008/layout/LinedList"/>
    <dgm:cxn modelId="{54FCF711-28C4-43C9-B2DB-60C84E46E4E7}" type="presParOf" srcId="{0EE45363-7E3B-44D4-B17C-668DD013E0DF}" destId="{1BFE02DC-1F03-4C07-84CA-B8E665075565}" srcOrd="0" destOrd="0" presId="urn:microsoft.com/office/officeart/2008/layout/LinedList"/>
    <dgm:cxn modelId="{DA85EA54-C67D-46EE-9CA2-1134D21A12CD}" type="presParOf" srcId="{0EE45363-7E3B-44D4-B17C-668DD013E0DF}" destId="{E5EE4FF7-BEEA-4B0E-B34E-FF97996E67F3}" srcOrd="1" destOrd="0" presId="urn:microsoft.com/office/officeart/2008/layout/LinedList"/>
    <dgm:cxn modelId="{DD0706AB-068D-418D-93F2-2BDB6CEE583C}" type="presParOf" srcId="{0EE45363-7E3B-44D4-B17C-668DD013E0DF}" destId="{183B731E-2247-4ABE-89C0-A20E43D8B75F}" srcOrd="2" destOrd="0" presId="urn:microsoft.com/office/officeart/2008/layout/LinedList"/>
    <dgm:cxn modelId="{D3A04602-4A6A-4636-888A-01FD96C07BAF}" type="presParOf" srcId="{5659E45D-02D0-4279-8F52-4B38A0E74A60}" destId="{A177C32A-1ED0-4821-AB43-91F6525B1B18}" srcOrd="2" destOrd="0" presId="urn:microsoft.com/office/officeart/2008/layout/LinedList"/>
    <dgm:cxn modelId="{967DDC86-6BEA-4AE1-8AC2-2091EF189879}" type="presParOf" srcId="{5659E45D-02D0-4279-8F52-4B38A0E74A60}" destId="{1D2960FD-2537-47A4-98E8-C519DD0BFC19}" srcOrd="3" destOrd="0" presId="urn:microsoft.com/office/officeart/2008/layout/LinedList"/>
    <dgm:cxn modelId="{BE47AC14-2611-4791-9DE1-7DF545D40D04}" type="presParOf" srcId="{8ED357ED-C996-435C-BD94-72023318962C}" destId="{612557D3-413F-43C7-B830-EAF354C82FD4}" srcOrd="2" destOrd="0" presId="urn:microsoft.com/office/officeart/2008/layout/LinedList"/>
    <dgm:cxn modelId="{BDC0276F-660D-4056-A078-360A6E16D11A}" type="presParOf" srcId="{8ED357ED-C996-435C-BD94-72023318962C}" destId="{9C698E78-1742-41D9-A6BE-DD712D275613}" srcOrd="3" destOrd="0" presId="urn:microsoft.com/office/officeart/2008/layout/LinedList"/>
    <dgm:cxn modelId="{5A017FA1-3FC8-4092-98EC-1E822520A0E5}" type="presParOf" srcId="{9C698E78-1742-41D9-A6BE-DD712D275613}" destId="{F90DB51B-D911-4939-985C-D9427FB936F2}" srcOrd="0" destOrd="0" presId="urn:microsoft.com/office/officeart/2008/layout/LinedList"/>
    <dgm:cxn modelId="{970E2C68-06CC-4EDA-A977-73CFB84FBD94}" type="presParOf" srcId="{9C698E78-1742-41D9-A6BE-DD712D275613}" destId="{4F05C6B1-52D3-4544-AE14-7B62ECFDA4AC}" srcOrd="1" destOrd="0" presId="urn:microsoft.com/office/officeart/2008/layout/LinedList"/>
    <dgm:cxn modelId="{7EA3F1A7-7252-415F-8C99-9D4ABC4B9726}" type="presParOf" srcId="{4F05C6B1-52D3-4544-AE14-7B62ECFDA4AC}" destId="{EEB591CE-197C-4D2B-9275-6CEF53C264C0}" srcOrd="0" destOrd="0" presId="urn:microsoft.com/office/officeart/2008/layout/LinedList"/>
    <dgm:cxn modelId="{89949051-0CAD-44DA-8D43-95D15221EA1B}" type="presParOf" srcId="{4F05C6B1-52D3-4544-AE14-7B62ECFDA4AC}" destId="{574C5727-C08E-472E-834D-7B8E76172DD1}" srcOrd="1" destOrd="0" presId="urn:microsoft.com/office/officeart/2008/layout/LinedList"/>
    <dgm:cxn modelId="{37688E1B-E334-4548-832E-68571E9593AD}" type="presParOf" srcId="{574C5727-C08E-472E-834D-7B8E76172DD1}" destId="{16A9717D-9B60-40B3-8DF0-0B1477443D19}" srcOrd="0" destOrd="0" presId="urn:microsoft.com/office/officeart/2008/layout/LinedList"/>
    <dgm:cxn modelId="{7375F2B8-8863-44EA-B04D-D9E79550701F}" type="presParOf" srcId="{574C5727-C08E-472E-834D-7B8E76172DD1}" destId="{C12869FA-A787-4580-A63F-83415E359EAA}" srcOrd="1" destOrd="0" presId="urn:microsoft.com/office/officeart/2008/layout/LinedList"/>
    <dgm:cxn modelId="{69DBE6E8-3BE6-4872-A519-891E7012C958}" type="presParOf" srcId="{574C5727-C08E-472E-834D-7B8E76172DD1}" destId="{A73BF290-646F-4CDE-8CC1-FEE7A411F5A2}" srcOrd="2" destOrd="0" presId="urn:microsoft.com/office/officeart/2008/layout/LinedList"/>
    <dgm:cxn modelId="{8F6A4169-ED0F-4FF5-9A10-C5260D75C387}" type="presParOf" srcId="{4F05C6B1-52D3-4544-AE14-7B62ECFDA4AC}" destId="{2E90120F-E36E-43B9-A596-2BFECF42F8C4}" srcOrd="2" destOrd="0" presId="urn:microsoft.com/office/officeart/2008/layout/LinedList"/>
    <dgm:cxn modelId="{35692F0F-99D0-4228-A90C-E0E93659ECBC}" type="presParOf" srcId="{4F05C6B1-52D3-4544-AE14-7B62ECFDA4AC}" destId="{A2E2480B-8C2E-45CA-B719-6BE94A328B46}" srcOrd="3" destOrd="0" presId="urn:microsoft.com/office/officeart/2008/layout/LinedList"/>
    <dgm:cxn modelId="{8360416D-3C0B-4EA5-BD8A-E98BFE7422AD}" type="presParOf" srcId="{8ED357ED-C996-435C-BD94-72023318962C}" destId="{416EE6AC-A2EE-42A3-BD2C-E7375636B518}" srcOrd="4" destOrd="0" presId="urn:microsoft.com/office/officeart/2008/layout/LinedList"/>
    <dgm:cxn modelId="{89F92573-B361-4752-83FB-F68C34013F5E}" type="presParOf" srcId="{8ED357ED-C996-435C-BD94-72023318962C}" destId="{51755314-24D3-429A-9063-10399EDCAEAE}" srcOrd="5" destOrd="0" presId="urn:microsoft.com/office/officeart/2008/layout/LinedList"/>
    <dgm:cxn modelId="{E91168B0-7FF3-4127-B708-652A78CB15BC}" type="presParOf" srcId="{51755314-24D3-429A-9063-10399EDCAEAE}" destId="{D7093FE7-9B4E-4479-A70D-7933EBB597F2}" srcOrd="0" destOrd="0" presId="urn:microsoft.com/office/officeart/2008/layout/LinedList"/>
    <dgm:cxn modelId="{A3565B90-D6A9-4195-BC79-59BFB4BB8485}" type="presParOf" srcId="{51755314-24D3-429A-9063-10399EDCAEAE}" destId="{29377D69-68C5-4B25-83CD-3F6B18C1F462}" srcOrd="1" destOrd="0" presId="urn:microsoft.com/office/officeart/2008/layout/LinedList"/>
    <dgm:cxn modelId="{CD52BA76-008D-41D1-BE48-740EEAE922F0}" type="presParOf" srcId="{29377D69-68C5-4B25-83CD-3F6B18C1F462}" destId="{1EBDE933-CB23-43F9-840D-A5FA90D15446}" srcOrd="0" destOrd="0" presId="urn:microsoft.com/office/officeart/2008/layout/LinedList"/>
    <dgm:cxn modelId="{A1663718-9916-4865-8AF9-DD28E7D44D7B}" type="presParOf" srcId="{29377D69-68C5-4B25-83CD-3F6B18C1F462}" destId="{8A4BE2F5-62EE-4AB6-841C-2B28C0AE7370}" srcOrd="1" destOrd="0" presId="urn:microsoft.com/office/officeart/2008/layout/LinedList"/>
    <dgm:cxn modelId="{BE0298EB-AB95-46B8-96EB-9AADA8FAD4D2}" type="presParOf" srcId="{8A4BE2F5-62EE-4AB6-841C-2B28C0AE7370}" destId="{83EB23EA-E9FE-4A20-A4C8-9C7F0984FB1B}" srcOrd="0" destOrd="0" presId="urn:microsoft.com/office/officeart/2008/layout/LinedList"/>
    <dgm:cxn modelId="{715D97DB-3673-4546-816C-90A5D2738BF9}" type="presParOf" srcId="{8A4BE2F5-62EE-4AB6-841C-2B28C0AE7370}" destId="{E2233650-4EF6-43DE-8EC1-E9EE7095B601}" srcOrd="1" destOrd="0" presId="urn:microsoft.com/office/officeart/2008/layout/LinedList"/>
    <dgm:cxn modelId="{5CAD32E3-138D-4D5E-A019-1B36E6F81DA8}" type="presParOf" srcId="{8A4BE2F5-62EE-4AB6-841C-2B28C0AE7370}" destId="{F6ADFD37-BD52-4915-8EE3-0911099D3801}" srcOrd="2" destOrd="0" presId="urn:microsoft.com/office/officeart/2008/layout/LinedList"/>
    <dgm:cxn modelId="{D1FC5737-8036-4DD9-9C9D-9EB200A57C02}" type="presParOf" srcId="{29377D69-68C5-4B25-83CD-3F6B18C1F462}" destId="{82579FC4-3328-4C6A-9D12-E9B21038CB25}" srcOrd="2" destOrd="0" presId="urn:microsoft.com/office/officeart/2008/layout/LinedList"/>
    <dgm:cxn modelId="{A0214E1B-A2B8-4FB6-A7C5-C5D0B8F3FC01}" type="presParOf" srcId="{29377D69-68C5-4B25-83CD-3F6B18C1F462}" destId="{C4847D65-EE4E-4765-B4E9-EBE42AD3AE66}" srcOrd="3" destOrd="0" presId="urn:microsoft.com/office/officeart/2008/layout/LinedList"/>
    <dgm:cxn modelId="{87C4186D-9588-44E1-BD3D-8ECF45C2E743}" type="presParOf" srcId="{8ED357ED-C996-435C-BD94-72023318962C}" destId="{5281AC3A-C1B4-4854-BA11-2F5C2FF0A6F5}" srcOrd="6" destOrd="0" presId="urn:microsoft.com/office/officeart/2008/layout/LinedList"/>
    <dgm:cxn modelId="{2E5667D3-172C-4DD1-8970-3796C96857EC}" type="presParOf" srcId="{8ED357ED-C996-435C-BD94-72023318962C}" destId="{556EB710-68EF-4C76-A156-8CBEC799F779}" srcOrd="7" destOrd="0" presId="urn:microsoft.com/office/officeart/2008/layout/LinedList"/>
    <dgm:cxn modelId="{488F97C5-07D6-4486-8537-B77F5FA97C23}" type="presParOf" srcId="{556EB710-68EF-4C76-A156-8CBEC799F779}" destId="{F2EE1C8A-6D8A-48E9-B99E-1242E7D5E222}" srcOrd="0" destOrd="0" presId="urn:microsoft.com/office/officeart/2008/layout/LinedList"/>
    <dgm:cxn modelId="{024B7138-2C1E-460C-86D1-5D189A4AD050}" type="presParOf" srcId="{556EB710-68EF-4C76-A156-8CBEC799F779}" destId="{32DF0A02-38CD-4500-BE8B-DD723090B6CA}" srcOrd="1" destOrd="0" presId="urn:microsoft.com/office/officeart/2008/layout/LinedList"/>
    <dgm:cxn modelId="{287ECFE8-F7C0-4E94-9D30-279A6CFF3EAF}" type="presParOf" srcId="{32DF0A02-38CD-4500-BE8B-DD723090B6CA}" destId="{A1C3C828-C0F5-4B7D-8102-B64FE2E37957}" srcOrd="0" destOrd="0" presId="urn:microsoft.com/office/officeart/2008/layout/LinedList"/>
    <dgm:cxn modelId="{714879D7-20CF-4825-B53B-5E728FDA6A8F}" type="presParOf" srcId="{32DF0A02-38CD-4500-BE8B-DD723090B6CA}" destId="{17E22CF2-E47A-48DF-9DD6-A2CF6C49FB7C}" srcOrd="1" destOrd="0" presId="urn:microsoft.com/office/officeart/2008/layout/LinedList"/>
    <dgm:cxn modelId="{2958B454-B0FB-4C4C-9AFD-BA11CB552EA9}" type="presParOf" srcId="{17E22CF2-E47A-48DF-9DD6-A2CF6C49FB7C}" destId="{3FD75CE1-FFE0-42F1-A89B-1DDAF4D2A8F4}" srcOrd="0" destOrd="0" presId="urn:microsoft.com/office/officeart/2008/layout/LinedList"/>
    <dgm:cxn modelId="{FD0C75E9-F995-44C7-B8C6-15BD83893469}" type="presParOf" srcId="{17E22CF2-E47A-48DF-9DD6-A2CF6C49FB7C}" destId="{B2010842-300D-4C23-B7EE-6AB5289076F0}" srcOrd="1" destOrd="0" presId="urn:microsoft.com/office/officeart/2008/layout/LinedList"/>
    <dgm:cxn modelId="{8E3776F5-5D24-4E72-97AE-6E72643EAA88}" type="presParOf" srcId="{17E22CF2-E47A-48DF-9DD6-A2CF6C49FB7C}" destId="{88CE9925-442D-4A16-B0B8-112E17C94979}" srcOrd="2" destOrd="0" presId="urn:microsoft.com/office/officeart/2008/layout/LinedList"/>
    <dgm:cxn modelId="{60C6E2FC-431E-4FD3-8170-1B3D3EEEDE44}" type="presParOf" srcId="{32DF0A02-38CD-4500-BE8B-DD723090B6CA}" destId="{6CAAE880-1769-429A-919B-91C6C0EE594A}" srcOrd="2" destOrd="0" presId="urn:microsoft.com/office/officeart/2008/layout/LinedList"/>
    <dgm:cxn modelId="{7B189663-CA7C-4ACD-86AD-A51DBF4CC203}" type="presParOf" srcId="{32DF0A02-38CD-4500-BE8B-DD723090B6CA}" destId="{7923ACAF-3605-427E-B7BA-99EC785B8383}" srcOrd="3" destOrd="0" presId="urn:microsoft.com/office/officeart/2008/layout/LinedList"/>
    <dgm:cxn modelId="{FD07FB79-02F0-4341-B549-6101534CD6C5}" type="presParOf" srcId="{8ED357ED-C996-435C-BD94-72023318962C}" destId="{146A4B4E-CA43-413C-BABD-4DF23D1A588C}" srcOrd="8" destOrd="0" presId="urn:microsoft.com/office/officeart/2008/layout/LinedList"/>
    <dgm:cxn modelId="{F4CB3EB1-A5C4-4A74-9AEE-E4783A48FA09}" type="presParOf" srcId="{8ED357ED-C996-435C-BD94-72023318962C}" destId="{D3C4BA56-0714-4692-BF86-4C70C0A5FC8B}" srcOrd="9" destOrd="0" presId="urn:microsoft.com/office/officeart/2008/layout/LinedList"/>
    <dgm:cxn modelId="{C6329034-952C-4ECD-9E43-03D599A8F079}" type="presParOf" srcId="{D3C4BA56-0714-4692-BF86-4C70C0A5FC8B}" destId="{E9F2D3BC-6682-408C-81E1-C2EC0B17AB09}" srcOrd="0" destOrd="0" presId="urn:microsoft.com/office/officeart/2008/layout/LinedList"/>
    <dgm:cxn modelId="{C700D94C-69F0-47CA-B26C-455EBD8CF229}" type="presParOf" srcId="{D3C4BA56-0714-4692-BF86-4C70C0A5FC8B}" destId="{C27616C8-CA7C-4C57-B2BF-F64000347F42}" srcOrd="1" destOrd="0" presId="urn:microsoft.com/office/officeart/2008/layout/LinedList"/>
    <dgm:cxn modelId="{AB78281D-753A-4404-BA81-D329B50B216F}" type="presParOf" srcId="{C27616C8-CA7C-4C57-B2BF-F64000347F42}" destId="{D2277F27-1316-45A6-B974-F7D318FC80A5}" srcOrd="0" destOrd="0" presId="urn:microsoft.com/office/officeart/2008/layout/LinedList"/>
    <dgm:cxn modelId="{ACEE202F-05F2-465D-9CE5-9F64A8383103}" type="presParOf" srcId="{C27616C8-CA7C-4C57-B2BF-F64000347F42}" destId="{5C2200F4-0BE7-43C4-9CD5-5575ED3B1CF8}" srcOrd="1" destOrd="0" presId="urn:microsoft.com/office/officeart/2008/layout/LinedList"/>
    <dgm:cxn modelId="{F388FD0C-6E67-4122-B66C-5F7CE3F67A4D}" type="presParOf" srcId="{5C2200F4-0BE7-43C4-9CD5-5575ED3B1CF8}" destId="{0123342E-CD26-41DD-A808-7FD210FDB3AF}" srcOrd="0" destOrd="0" presId="urn:microsoft.com/office/officeart/2008/layout/LinedList"/>
    <dgm:cxn modelId="{BD23AE67-A709-4B4B-89EB-AEFC2F8ED10B}" type="presParOf" srcId="{5C2200F4-0BE7-43C4-9CD5-5575ED3B1CF8}" destId="{69418F67-2FD8-44FC-9B36-93236F40F707}" srcOrd="1" destOrd="0" presId="urn:microsoft.com/office/officeart/2008/layout/LinedList"/>
    <dgm:cxn modelId="{E190E901-17F8-426C-A6A4-EFD569C3EA21}" type="presParOf" srcId="{5C2200F4-0BE7-43C4-9CD5-5575ED3B1CF8}" destId="{EDBF9ACB-3920-4BE7-9FCE-AB41E6D35A1F}" srcOrd="2" destOrd="0" presId="urn:microsoft.com/office/officeart/2008/layout/LinedList"/>
    <dgm:cxn modelId="{EAC8B726-FCDB-4513-A2C1-9EEAE2383ECD}" type="presParOf" srcId="{C27616C8-CA7C-4C57-B2BF-F64000347F42}" destId="{0C618452-CB39-43ED-89A3-97F2E099ACAA}" srcOrd="2" destOrd="0" presId="urn:microsoft.com/office/officeart/2008/layout/LinedList"/>
    <dgm:cxn modelId="{37B40675-E9D9-4C6F-A46E-5C672E0EE068}" type="presParOf" srcId="{C27616C8-CA7C-4C57-B2BF-F64000347F42}" destId="{D2F818F4-F2F7-4D12-9D0C-B5DB68B4C7BB}" srcOrd="3" destOrd="0" presId="urn:microsoft.com/office/officeart/2008/layout/LinedList"/>
    <dgm:cxn modelId="{8B6EE94E-D285-4FDC-A1AE-CDE84CE816D9}" type="presParOf" srcId="{8ED357ED-C996-435C-BD94-72023318962C}" destId="{7ADC582C-367B-4BF7-B902-0B896980560F}" srcOrd="10" destOrd="0" presId="urn:microsoft.com/office/officeart/2008/layout/LinedList"/>
    <dgm:cxn modelId="{99043E02-F1E1-42A2-9F33-FBD6AE34F8DF}" type="presParOf" srcId="{8ED357ED-C996-435C-BD94-72023318962C}" destId="{49E1938B-B26A-43A3-B695-17DEAFCA1399}" srcOrd="11" destOrd="0" presId="urn:microsoft.com/office/officeart/2008/layout/LinedList"/>
    <dgm:cxn modelId="{54062FA3-4848-43AB-9C2C-C2050069CE86}" type="presParOf" srcId="{49E1938B-B26A-43A3-B695-17DEAFCA1399}" destId="{8772E997-E106-402A-91AD-E4E026D6A9EA}" srcOrd="0" destOrd="0" presId="urn:microsoft.com/office/officeart/2008/layout/LinedList"/>
    <dgm:cxn modelId="{EE6CA164-249C-4DD4-ABBA-D27CADE62BBD}" type="presParOf" srcId="{49E1938B-B26A-43A3-B695-17DEAFCA1399}" destId="{298CB306-6432-4955-B942-E406FAA704D3}" srcOrd="1" destOrd="0" presId="urn:microsoft.com/office/officeart/2008/layout/LinedList"/>
    <dgm:cxn modelId="{1E4324E6-CBB4-4048-B8B9-D0F03DF16526}" type="presParOf" srcId="{298CB306-6432-4955-B942-E406FAA704D3}" destId="{198B0DFF-AD45-4ABE-9FE6-B3B1F90D6D45}" srcOrd="0" destOrd="0" presId="urn:microsoft.com/office/officeart/2008/layout/LinedList"/>
    <dgm:cxn modelId="{B00F6CF2-4BC0-4EE7-A89A-7609F6B4CE5A}" type="presParOf" srcId="{298CB306-6432-4955-B942-E406FAA704D3}" destId="{FA6EBE97-15DF-489F-B965-08117ED8AFD5}" srcOrd="1" destOrd="0" presId="urn:microsoft.com/office/officeart/2008/layout/LinedList"/>
    <dgm:cxn modelId="{894D2CE8-68D8-422C-A751-FFDB2815D384}" type="presParOf" srcId="{FA6EBE97-15DF-489F-B965-08117ED8AFD5}" destId="{5714355C-4C3B-4CED-838B-D45E7323A7E3}" srcOrd="0" destOrd="0" presId="urn:microsoft.com/office/officeart/2008/layout/LinedList"/>
    <dgm:cxn modelId="{D686121B-E52C-4D3D-9974-1753D67B7160}" type="presParOf" srcId="{FA6EBE97-15DF-489F-B965-08117ED8AFD5}" destId="{C9251464-70D2-47BF-A2F4-623760F32D2F}" srcOrd="1" destOrd="0" presId="urn:microsoft.com/office/officeart/2008/layout/LinedList"/>
    <dgm:cxn modelId="{8734054E-2B92-4B94-8CBD-B8FFAFE7CC91}" type="presParOf" srcId="{FA6EBE97-15DF-489F-B965-08117ED8AFD5}" destId="{45834D6D-B997-49DE-9A4F-2DE97A554BD9}" srcOrd="2" destOrd="0" presId="urn:microsoft.com/office/officeart/2008/layout/LinedList"/>
    <dgm:cxn modelId="{992CA304-6C7E-4397-994F-00C1F20C609E}" type="presParOf" srcId="{298CB306-6432-4955-B942-E406FAA704D3}" destId="{CCF37B32-B5E5-4DD2-A7B4-F5871F7DC536}" srcOrd="2" destOrd="0" presId="urn:microsoft.com/office/officeart/2008/layout/LinedList"/>
    <dgm:cxn modelId="{157C0B0C-0918-451A-96F6-B078E9DEB2C8}" type="presParOf" srcId="{298CB306-6432-4955-B942-E406FAA704D3}" destId="{3F53B79F-C3E7-499B-BE1D-85906CE749DC}" srcOrd="3" destOrd="0" presId="urn:microsoft.com/office/officeart/2008/layout/LinedList"/>
  </dgm:cxnLst>
  <dgm:bg>
    <a:solidFill>
      <a:schemeClr val="tx2">
        <a:lumMod val="20000"/>
        <a:lumOff val="80000"/>
        <a:alpha val="2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8623F7-57EC-4887-9D67-288F379ABB8E}"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654909F8-DA2D-4B31-A169-6BB87E55D56C}">
      <dgm:prSet phldrT="[Text]" custT="1"/>
      <dgm:spPr/>
      <dgm:t>
        <a:bodyPr/>
        <a:lstStyle/>
        <a:p>
          <a:r>
            <a:rPr lang="en-US" sz="1600" b="1" dirty="0"/>
            <a:t>Email Protections </a:t>
          </a:r>
        </a:p>
      </dgm:t>
    </dgm:pt>
    <dgm:pt modelId="{058BDCAE-CC0B-468F-9B94-131096E67830}" type="parTrans" cxnId="{6A6B135E-596F-4755-BA62-FC08ABB14426}">
      <dgm:prSet/>
      <dgm:spPr/>
      <dgm:t>
        <a:bodyPr/>
        <a:lstStyle/>
        <a:p>
          <a:endParaRPr lang="en-US"/>
        </a:p>
      </dgm:t>
    </dgm:pt>
    <dgm:pt modelId="{7E0D62B5-4DDA-4922-900D-9196832AFCB5}" type="sibTrans" cxnId="{6A6B135E-596F-4755-BA62-FC08ABB14426}">
      <dgm:prSet/>
      <dgm:spPr/>
      <dgm:t>
        <a:bodyPr/>
        <a:lstStyle/>
        <a:p>
          <a:endParaRPr lang="en-US"/>
        </a:p>
      </dgm:t>
    </dgm:pt>
    <dgm:pt modelId="{57DDA48C-5DDC-402D-ADDA-900FB6995BB0}">
      <dgm:prSet phldrT="[Text]" custT="1"/>
      <dgm:spPr/>
      <dgm:t>
        <a:bodyPr/>
        <a:lstStyle/>
        <a:p>
          <a:r>
            <a:rPr lang="en-US" sz="1600" b="1"/>
            <a:t>Anti-Virus </a:t>
          </a:r>
          <a:endParaRPr lang="en-US" sz="1600" b="1" dirty="0"/>
        </a:p>
      </dgm:t>
    </dgm:pt>
    <dgm:pt modelId="{9C69AAC9-9883-45A8-BEC1-6E11CB86F512}" type="parTrans" cxnId="{B0C43519-9137-44DA-BA31-5AD8591110A3}">
      <dgm:prSet/>
      <dgm:spPr/>
      <dgm:t>
        <a:bodyPr/>
        <a:lstStyle/>
        <a:p>
          <a:endParaRPr lang="en-US"/>
        </a:p>
      </dgm:t>
    </dgm:pt>
    <dgm:pt modelId="{3F8E3024-6FF8-4B9D-AE26-6D004632B7F6}" type="sibTrans" cxnId="{B0C43519-9137-44DA-BA31-5AD8591110A3}">
      <dgm:prSet/>
      <dgm:spPr/>
      <dgm:t>
        <a:bodyPr/>
        <a:lstStyle/>
        <a:p>
          <a:endParaRPr lang="en-US"/>
        </a:p>
      </dgm:t>
    </dgm:pt>
    <dgm:pt modelId="{F5D7651E-23C6-4D45-BD13-2DF4349EA94F}">
      <dgm:prSet phldrT="[Text]" custT="1"/>
      <dgm:spPr/>
      <dgm:t>
        <a:bodyPr/>
        <a:lstStyle/>
        <a:p>
          <a:r>
            <a:rPr lang="en-US" sz="1600" b="1"/>
            <a:t>WI-FI Encryption</a:t>
          </a:r>
          <a:endParaRPr lang="en-US" sz="1600" b="1" dirty="0"/>
        </a:p>
      </dgm:t>
    </dgm:pt>
    <dgm:pt modelId="{03B7C8B2-179C-48BE-9D5F-8592B7A9069F}" type="parTrans" cxnId="{2A27AB05-6878-48D3-994A-675003E6DDA2}">
      <dgm:prSet/>
      <dgm:spPr/>
      <dgm:t>
        <a:bodyPr/>
        <a:lstStyle/>
        <a:p>
          <a:endParaRPr lang="en-US"/>
        </a:p>
      </dgm:t>
    </dgm:pt>
    <dgm:pt modelId="{7D21B286-B1B9-432F-8966-AEFADF512A87}" type="sibTrans" cxnId="{2A27AB05-6878-48D3-994A-675003E6DDA2}">
      <dgm:prSet/>
      <dgm:spPr/>
      <dgm:t>
        <a:bodyPr/>
        <a:lstStyle/>
        <a:p>
          <a:endParaRPr lang="en-US"/>
        </a:p>
      </dgm:t>
    </dgm:pt>
    <dgm:pt modelId="{9A6A30EC-B34F-40C3-B022-23F94FB29811}">
      <dgm:prSet phldrT="[Text]" custT="1"/>
      <dgm:spPr/>
      <dgm:t>
        <a:bodyPr/>
        <a:lstStyle/>
        <a:p>
          <a:r>
            <a:rPr lang="en-US" sz="1600" b="1"/>
            <a:t>Cloud Data Storage Systems</a:t>
          </a:r>
          <a:endParaRPr lang="en-US" sz="1600" b="1" dirty="0"/>
        </a:p>
      </dgm:t>
    </dgm:pt>
    <dgm:pt modelId="{F60DF7BF-2616-4610-B9CA-EA8571F31265}" type="parTrans" cxnId="{77F4F167-6DD6-4546-9FE4-F613C5DFAF92}">
      <dgm:prSet/>
      <dgm:spPr/>
      <dgm:t>
        <a:bodyPr/>
        <a:lstStyle/>
        <a:p>
          <a:endParaRPr lang="en-US"/>
        </a:p>
      </dgm:t>
    </dgm:pt>
    <dgm:pt modelId="{D1937997-76E8-4EF0-966F-12880D3A7018}" type="sibTrans" cxnId="{77F4F167-6DD6-4546-9FE4-F613C5DFAF92}">
      <dgm:prSet/>
      <dgm:spPr/>
      <dgm:t>
        <a:bodyPr/>
        <a:lstStyle/>
        <a:p>
          <a:endParaRPr lang="en-US"/>
        </a:p>
      </dgm:t>
    </dgm:pt>
    <dgm:pt modelId="{6626D268-A536-4846-A1F5-6CACF6713B0E}">
      <dgm:prSet phldrT="[Text]" custT="1"/>
      <dgm:spPr/>
      <dgm:t>
        <a:bodyPr/>
        <a:lstStyle/>
        <a:p>
          <a:r>
            <a:rPr lang="en-US" sz="1600" b="1"/>
            <a:t>Secured Network Access</a:t>
          </a:r>
          <a:endParaRPr lang="en-US" sz="1600" b="1" dirty="0"/>
        </a:p>
      </dgm:t>
    </dgm:pt>
    <dgm:pt modelId="{5ADA69C2-2FDB-464E-AB73-5CF2175D1960}" type="parTrans" cxnId="{97F001F9-2CB2-4DE1-9AB1-57028CD5CB13}">
      <dgm:prSet/>
      <dgm:spPr/>
      <dgm:t>
        <a:bodyPr/>
        <a:lstStyle/>
        <a:p>
          <a:endParaRPr lang="en-US"/>
        </a:p>
      </dgm:t>
    </dgm:pt>
    <dgm:pt modelId="{28565C02-394D-430A-871F-A03C847ECBC1}" type="sibTrans" cxnId="{97F001F9-2CB2-4DE1-9AB1-57028CD5CB13}">
      <dgm:prSet/>
      <dgm:spPr/>
      <dgm:t>
        <a:bodyPr/>
        <a:lstStyle/>
        <a:p>
          <a:endParaRPr lang="en-US"/>
        </a:p>
      </dgm:t>
    </dgm:pt>
    <dgm:pt modelId="{94105695-E8A2-48F2-9D7E-3FB6FBD61B1F}">
      <dgm:prSet phldrT="[Text]" custT="1"/>
      <dgm:spPr/>
      <dgm:t>
        <a:bodyPr/>
        <a:lstStyle/>
        <a:p>
          <a:r>
            <a:rPr lang="en-US" sz="1600" b="1"/>
            <a:t>Hardware Firewall Systems</a:t>
          </a:r>
          <a:endParaRPr lang="en-US" sz="1600" b="1" dirty="0"/>
        </a:p>
      </dgm:t>
    </dgm:pt>
    <dgm:pt modelId="{117B1EE2-9CF3-4E44-9E65-1065B927C3BF}" type="parTrans" cxnId="{1A39936C-B7FF-4574-838A-D8A6607E706B}">
      <dgm:prSet/>
      <dgm:spPr/>
      <dgm:t>
        <a:bodyPr/>
        <a:lstStyle/>
        <a:p>
          <a:endParaRPr lang="en-US"/>
        </a:p>
      </dgm:t>
    </dgm:pt>
    <dgm:pt modelId="{2BFE5DA0-F087-4FA0-8285-2E863234BE40}" type="sibTrans" cxnId="{1A39936C-B7FF-4574-838A-D8A6607E706B}">
      <dgm:prSet/>
      <dgm:spPr/>
      <dgm:t>
        <a:bodyPr/>
        <a:lstStyle/>
        <a:p>
          <a:endParaRPr lang="en-US"/>
        </a:p>
      </dgm:t>
    </dgm:pt>
    <dgm:pt modelId="{068DEF32-3458-4223-B9ED-A8C7BABCD67B}" type="pres">
      <dgm:prSet presAssocID="{2C8623F7-57EC-4887-9D67-288F379ABB8E}" presName="Name0" presStyleCnt="0">
        <dgm:presLayoutVars>
          <dgm:dir/>
          <dgm:resizeHandles val="exact"/>
        </dgm:presLayoutVars>
      </dgm:prSet>
      <dgm:spPr/>
    </dgm:pt>
    <dgm:pt modelId="{31F89544-4859-45BE-861D-8A709B633E2A}" type="pres">
      <dgm:prSet presAssocID="{654909F8-DA2D-4B31-A169-6BB87E55D56C}" presName="node" presStyleLbl="node1" presStyleIdx="0" presStyleCnt="6" custScaleX="2000000" custLinFactX="225237" custLinFactNeighborX="300000" custLinFactNeighborY="0">
        <dgm:presLayoutVars>
          <dgm:bulletEnabled val="1"/>
        </dgm:presLayoutVars>
      </dgm:prSet>
      <dgm:spPr/>
    </dgm:pt>
    <dgm:pt modelId="{951C786A-12DA-47D2-B89F-2BDF63119B07}" type="pres">
      <dgm:prSet presAssocID="{7E0D62B5-4DDA-4922-900D-9196832AFCB5}" presName="sibTrans" presStyleCnt="0"/>
      <dgm:spPr/>
    </dgm:pt>
    <dgm:pt modelId="{0FEBB5CD-DF94-4037-AA7E-152BBF8AB0C1}" type="pres">
      <dgm:prSet presAssocID="{57DDA48C-5DDC-402D-ADDA-900FB6995BB0}" presName="node" presStyleLbl="node1" presStyleIdx="1" presStyleCnt="6" custScaleX="2000000" custLinFactX="92928" custLinFactNeighborX="100000">
        <dgm:presLayoutVars>
          <dgm:bulletEnabled val="1"/>
        </dgm:presLayoutVars>
      </dgm:prSet>
      <dgm:spPr/>
    </dgm:pt>
    <dgm:pt modelId="{335DFCEE-949F-432B-A0FB-2CDCD5FD6E27}" type="pres">
      <dgm:prSet presAssocID="{3F8E3024-6FF8-4B9D-AE26-6D004632B7F6}" presName="sibTrans" presStyleCnt="0"/>
      <dgm:spPr/>
    </dgm:pt>
    <dgm:pt modelId="{9CDB60BE-F719-4433-A6E1-D1E37315A3B1}" type="pres">
      <dgm:prSet presAssocID="{94105695-E8A2-48F2-9D7E-3FB6FBD61B1F}" presName="node" presStyleLbl="node1" presStyleIdx="2" presStyleCnt="6" custScaleX="2000000" custLinFactX="25976" custLinFactNeighborX="100000" custLinFactNeighborY="-947">
        <dgm:presLayoutVars>
          <dgm:bulletEnabled val="1"/>
        </dgm:presLayoutVars>
      </dgm:prSet>
      <dgm:spPr/>
    </dgm:pt>
    <dgm:pt modelId="{2B138368-BA57-4453-AF7C-0D05361670B6}" type="pres">
      <dgm:prSet presAssocID="{2BFE5DA0-F087-4FA0-8285-2E863234BE40}" presName="sibTrans" presStyleCnt="0"/>
      <dgm:spPr/>
    </dgm:pt>
    <dgm:pt modelId="{F66822F8-71E1-4469-956D-3A058844A53E}" type="pres">
      <dgm:prSet presAssocID="{F5D7651E-23C6-4D45-BD13-2DF4349EA94F}" presName="node" presStyleLbl="node1" presStyleIdx="3" presStyleCnt="6" custScaleX="2000000">
        <dgm:presLayoutVars>
          <dgm:bulletEnabled val="1"/>
        </dgm:presLayoutVars>
      </dgm:prSet>
      <dgm:spPr/>
    </dgm:pt>
    <dgm:pt modelId="{5C25CE89-567B-498B-97D3-655332AE59B5}" type="pres">
      <dgm:prSet presAssocID="{7D21B286-B1B9-432F-8966-AEFADF512A87}" presName="sibTrans" presStyleCnt="0"/>
      <dgm:spPr/>
    </dgm:pt>
    <dgm:pt modelId="{1DCC3B46-4BBD-4996-B075-D8D1123D6231}" type="pres">
      <dgm:prSet presAssocID="{9A6A30EC-B34F-40C3-B022-23F94FB29811}" presName="node" presStyleLbl="node1" presStyleIdx="4" presStyleCnt="6" custScaleX="2000000">
        <dgm:presLayoutVars>
          <dgm:bulletEnabled val="1"/>
        </dgm:presLayoutVars>
      </dgm:prSet>
      <dgm:spPr/>
    </dgm:pt>
    <dgm:pt modelId="{27C8CC66-1D67-428D-8422-B6256EE75F92}" type="pres">
      <dgm:prSet presAssocID="{D1937997-76E8-4EF0-966F-12880D3A7018}" presName="sibTrans" presStyleCnt="0"/>
      <dgm:spPr/>
    </dgm:pt>
    <dgm:pt modelId="{97038567-C4F1-4612-8A6B-261AA7998517}" type="pres">
      <dgm:prSet presAssocID="{6626D268-A536-4846-A1F5-6CACF6713B0E}" presName="node" presStyleLbl="node1" presStyleIdx="5" presStyleCnt="6" custScaleX="2000000">
        <dgm:presLayoutVars>
          <dgm:bulletEnabled val="1"/>
        </dgm:presLayoutVars>
      </dgm:prSet>
      <dgm:spPr/>
    </dgm:pt>
  </dgm:ptLst>
  <dgm:cxnLst>
    <dgm:cxn modelId="{2A27AB05-6878-48D3-994A-675003E6DDA2}" srcId="{2C8623F7-57EC-4887-9D67-288F379ABB8E}" destId="{F5D7651E-23C6-4D45-BD13-2DF4349EA94F}" srcOrd="3" destOrd="0" parTransId="{03B7C8B2-179C-48BE-9D5F-8592B7A9069F}" sibTransId="{7D21B286-B1B9-432F-8966-AEFADF512A87}"/>
    <dgm:cxn modelId="{08DC0F0F-D18D-4ABC-AF09-0E3ED38425DC}" type="presOf" srcId="{6626D268-A536-4846-A1F5-6CACF6713B0E}" destId="{97038567-C4F1-4612-8A6B-261AA7998517}" srcOrd="0" destOrd="0" presId="urn:microsoft.com/office/officeart/2005/8/layout/hList6"/>
    <dgm:cxn modelId="{B0C43519-9137-44DA-BA31-5AD8591110A3}" srcId="{2C8623F7-57EC-4887-9D67-288F379ABB8E}" destId="{57DDA48C-5DDC-402D-ADDA-900FB6995BB0}" srcOrd="1" destOrd="0" parTransId="{9C69AAC9-9883-45A8-BEC1-6E11CB86F512}" sibTransId="{3F8E3024-6FF8-4B9D-AE26-6D004632B7F6}"/>
    <dgm:cxn modelId="{5936701A-94DD-4C3F-900B-D291197A084F}" type="presOf" srcId="{654909F8-DA2D-4B31-A169-6BB87E55D56C}" destId="{31F89544-4859-45BE-861D-8A709B633E2A}" srcOrd="0" destOrd="0" presId="urn:microsoft.com/office/officeart/2005/8/layout/hList6"/>
    <dgm:cxn modelId="{6A6B135E-596F-4755-BA62-FC08ABB14426}" srcId="{2C8623F7-57EC-4887-9D67-288F379ABB8E}" destId="{654909F8-DA2D-4B31-A169-6BB87E55D56C}" srcOrd="0" destOrd="0" parTransId="{058BDCAE-CC0B-468F-9B94-131096E67830}" sibTransId="{7E0D62B5-4DDA-4922-900D-9196832AFCB5}"/>
    <dgm:cxn modelId="{77F4F167-6DD6-4546-9FE4-F613C5DFAF92}" srcId="{2C8623F7-57EC-4887-9D67-288F379ABB8E}" destId="{9A6A30EC-B34F-40C3-B022-23F94FB29811}" srcOrd="4" destOrd="0" parTransId="{F60DF7BF-2616-4610-B9CA-EA8571F31265}" sibTransId="{D1937997-76E8-4EF0-966F-12880D3A7018}"/>
    <dgm:cxn modelId="{1A39936C-B7FF-4574-838A-D8A6607E706B}" srcId="{2C8623F7-57EC-4887-9D67-288F379ABB8E}" destId="{94105695-E8A2-48F2-9D7E-3FB6FBD61B1F}" srcOrd="2" destOrd="0" parTransId="{117B1EE2-9CF3-4E44-9E65-1065B927C3BF}" sibTransId="{2BFE5DA0-F087-4FA0-8285-2E863234BE40}"/>
    <dgm:cxn modelId="{ADCB1795-1E8E-4A6F-8AAF-B4CCC8A8271A}" type="presOf" srcId="{2C8623F7-57EC-4887-9D67-288F379ABB8E}" destId="{068DEF32-3458-4223-B9ED-A8C7BABCD67B}" srcOrd="0" destOrd="0" presId="urn:microsoft.com/office/officeart/2005/8/layout/hList6"/>
    <dgm:cxn modelId="{AC22E89D-13F5-4ED3-9FE0-DB5951DEE2D7}" type="presOf" srcId="{57DDA48C-5DDC-402D-ADDA-900FB6995BB0}" destId="{0FEBB5CD-DF94-4037-AA7E-152BBF8AB0C1}" srcOrd="0" destOrd="0" presId="urn:microsoft.com/office/officeart/2005/8/layout/hList6"/>
    <dgm:cxn modelId="{A10A37B4-0C72-4E51-8CDB-02DC98319F56}" type="presOf" srcId="{94105695-E8A2-48F2-9D7E-3FB6FBD61B1F}" destId="{9CDB60BE-F719-4433-A6E1-D1E37315A3B1}" srcOrd="0" destOrd="0" presId="urn:microsoft.com/office/officeart/2005/8/layout/hList6"/>
    <dgm:cxn modelId="{EB825CCD-F15A-4F8F-A6D4-25CC2B207CAA}" type="presOf" srcId="{9A6A30EC-B34F-40C3-B022-23F94FB29811}" destId="{1DCC3B46-4BBD-4996-B075-D8D1123D6231}" srcOrd="0" destOrd="0" presId="urn:microsoft.com/office/officeart/2005/8/layout/hList6"/>
    <dgm:cxn modelId="{6642CBD9-1917-4CD8-B2BE-BEE6B16BA88D}" type="presOf" srcId="{F5D7651E-23C6-4D45-BD13-2DF4349EA94F}" destId="{F66822F8-71E1-4469-956D-3A058844A53E}" srcOrd="0" destOrd="0" presId="urn:microsoft.com/office/officeart/2005/8/layout/hList6"/>
    <dgm:cxn modelId="{97F001F9-2CB2-4DE1-9AB1-57028CD5CB13}" srcId="{2C8623F7-57EC-4887-9D67-288F379ABB8E}" destId="{6626D268-A536-4846-A1F5-6CACF6713B0E}" srcOrd="5" destOrd="0" parTransId="{5ADA69C2-2FDB-464E-AB73-5CF2175D1960}" sibTransId="{28565C02-394D-430A-871F-A03C847ECBC1}"/>
    <dgm:cxn modelId="{738BEBF4-CC00-4CCC-8762-04F0264A825E}" type="presParOf" srcId="{068DEF32-3458-4223-B9ED-A8C7BABCD67B}" destId="{31F89544-4859-45BE-861D-8A709B633E2A}" srcOrd="0" destOrd="0" presId="urn:microsoft.com/office/officeart/2005/8/layout/hList6"/>
    <dgm:cxn modelId="{258ECB28-F771-4318-81E9-EAB7699E7ACF}" type="presParOf" srcId="{068DEF32-3458-4223-B9ED-A8C7BABCD67B}" destId="{951C786A-12DA-47D2-B89F-2BDF63119B07}" srcOrd="1" destOrd="0" presId="urn:microsoft.com/office/officeart/2005/8/layout/hList6"/>
    <dgm:cxn modelId="{A0C2B960-E926-4463-B6AE-90DC8CFE98B9}" type="presParOf" srcId="{068DEF32-3458-4223-B9ED-A8C7BABCD67B}" destId="{0FEBB5CD-DF94-4037-AA7E-152BBF8AB0C1}" srcOrd="2" destOrd="0" presId="urn:microsoft.com/office/officeart/2005/8/layout/hList6"/>
    <dgm:cxn modelId="{2851541B-FC51-4EF8-92FD-77780471D71F}" type="presParOf" srcId="{068DEF32-3458-4223-B9ED-A8C7BABCD67B}" destId="{335DFCEE-949F-432B-A0FB-2CDCD5FD6E27}" srcOrd="3" destOrd="0" presId="urn:microsoft.com/office/officeart/2005/8/layout/hList6"/>
    <dgm:cxn modelId="{4874FB99-BA52-48C8-B5FA-02258479842A}" type="presParOf" srcId="{068DEF32-3458-4223-B9ED-A8C7BABCD67B}" destId="{9CDB60BE-F719-4433-A6E1-D1E37315A3B1}" srcOrd="4" destOrd="0" presId="urn:microsoft.com/office/officeart/2005/8/layout/hList6"/>
    <dgm:cxn modelId="{3EAB7815-FCA5-4401-BCB1-E3527FFFF0EC}" type="presParOf" srcId="{068DEF32-3458-4223-B9ED-A8C7BABCD67B}" destId="{2B138368-BA57-4453-AF7C-0D05361670B6}" srcOrd="5" destOrd="0" presId="urn:microsoft.com/office/officeart/2005/8/layout/hList6"/>
    <dgm:cxn modelId="{EC59AE68-0785-41FC-8BA7-805A05BDCD5E}" type="presParOf" srcId="{068DEF32-3458-4223-B9ED-A8C7BABCD67B}" destId="{F66822F8-71E1-4469-956D-3A058844A53E}" srcOrd="6" destOrd="0" presId="urn:microsoft.com/office/officeart/2005/8/layout/hList6"/>
    <dgm:cxn modelId="{9765111A-B018-49DD-8348-7BD403380012}" type="presParOf" srcId="{068DEF32-3458-4223-B9ED-A8C7BABCD67B}" destId="{5C25CE89-567B-498B-97D3-655332AE59B5}" srcOrd="7" destOrd="0" presId="urn:microsoft.com/office/officeart/2005/8/layout/hList6"/>
    <dgm:cxn modelId="{B73C93CE-CCF9-4571-9BF7-C0B439E9281B}" type="presParOf" srcId="{068DEF32-3458-4223-B9ED-A8C7BABCD67B}" destId="{1DCC3B46-4BBD-4996-B075-D8D1123D6231}" srcOrd="8" destOrd="0" presId="urn:microsoft.com/office/officeart/2005/8/layout/hList6"/>
    <dgm:cxn modelId="{45D5B362-B2B0-4533-8ECB-C889184D95E8}" type="presParOf" srcId="{068DEF32-3458-4223-B9ED-A8C7BABCD67B}" destId="{27C8CC66-1D67-428D-8422-B6256EE75F92}" srcOrd="9" destOrd="0" presId="urn:microsoft.com/office/officeart/2005/8/layout/hList6"/>
    <dgm:cxn modelId="{19820F3E-12C6-4846-90FF-9E835B8F3ECB}" type="presParOf" srcId="{068DEF32-3458-4223-B9ED-A8C7BABCD67B}" destId="{97038567-C4F1-4612-8A6B-261AA7998517}"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3E0861-9A13-49E2-9C68-5033D8FBE9F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5E5871E-4E21-48AD-BF13-928974B48E34}">
      <dgm:prSet/>
      <dgm:spPr/>
      <dgm:t>
        <a:bodyPr/>
        <a:lstStyle/>
        <a:p>
          <a:r>
            <a:rPr lang="en-US" dirty="0"/>
            <a:t>www.csis.fcmat.org/pages/self-paced-training.aspx</a:t>
          </a:r>
        </a:p>
      </dgm:t>
    </dgm:pt>
    <dgm:pt modelId="{17413908-D7E1-44F1-90E4-996A209DA947}" type="parTrans" cxnId="{8D73F366-841D-443F-BFA5-79FF0B0172E0}">
      <dgm:prSet/>
      <dgm:spPr/>
      <dgm:t>
        <a:bodyPr/>
        <a:lstStyle/>
        <a:p>
          <a:endParaRPr lang="en-US"/>
        </a:p>
      </dgm:t>
    </dgm:pt>
    <dgm:pt modelId="{6B601EFA-D23C-45D0-A6C1-E5DFAAAA46DE}" type="sibTrans" cxnId="{8D73F366-841D-443F-BFA5-79FF0B0172E0}">
      <dgm:prSet/>
      <dgm:spPr/>
      <dgm:t>
        <a:bodyPr/>
        <a:lstStyle/>
        <a:p>
          <a:endParaRPr lang="en-US"/>
        </a:p>
      </dgm:t>
    </dgm:pt>
    <dgm:pt modelId="{3F319BB2-0E03-4770-BAFB-CDB89A8D529A}" type="pres">
      <dgm:prSet presAssocID="{9D3E0861-9A13-49E2-9C68-5033D8FBE9FF}" presName="linear" presStyleCnt="0">
        <dgm:presLayoutVars>
          <dgm:animLvl val="lvl"/>
          <dgm:resizeHandles val="exact"/>
        </dgm:presLayoutVars>
      </dgm:prSet>
      <dgm:spPr/>
    </dgm:pt>
    <dgm:pt modelId="{5F5090AA-1078-404B-8196-B5912517DC03}" type="pres">
      <dgm:prSet presAssocID="{B5E5871E-4E21-48AD-BF13-928974B48E34}" presName="parentText" presStyleLbl="node1" presStyleIdx="0" presStyleCnt="1">
        <dgm:presLayoutVars>
          <dgm:chMax val="0"/>
          <dgm:bulletEnabled val="1"/>
        </dgm:presLayoutVars>
      </dgm:prSet>
      <dgm:spPr/>
    </dgm:pt>
  </dgm:ptLst>
  <dgm:cxnLst>
    <dgm:cxn modelId="{8D73F366-841D-443F-BFA5-79FF0B0172E0}" srcId="{9D3E0861-9A13-49E2-9C68-5033D8FBE9FF}" destId="{B5E5871E-4E21-48AD-BF13-928974B48E34}" srcOrd="0" destOrd="0" parTransId="{17413908-D7E1-44F1-90E4-996A209DA947}" sibTransId="{6B601EFA-D23C-45D0-A6C1-E5DFAAAA46DE}"/>
    <dgm:cxn modelId="{82669B84-BA8E-4304-895A-24CAAFE39CDC}" type="presOf" srcId="{9D3E0861-9A13-49E2-9C68-5033D8FBE9FF}" destId="{3F319BB2-0E03-4770-BAFB-CDB89A8D529A}" srcOrd="0" destOrd="0" presId="urn:microsoft.com/office/officeart/2005/8/layout/vList2"/>
    <dgm:cxn modelId="{0553E3C2-CB45-4BED-9AE1-E9B3C762C690}" type="presOf" srcId="{B5E5871E-4E21-48AD-BF13-928974B48E34}" destId="{5F5090AA-1078-404B-8196-B5912517DC03}" srcOrd="0" destOrd="0" presId="urn:microsoft.com/office/officeart/2005/8/layout/vList2"/>
    <dgm:cxn modelId="{3E980FF0-5E89-4D32-AF50-54614FF9F7EF}" type="presParOf" srcId="{3F319BB2-0E03-4770-BAFB-CDB89A8D529A}" destId="{5F5090AA-1078-404B-8196-B5912517DC0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FFFB3B-39D4-4EF5-A862-4A91105E1814}" type="doc">
      <dgm:prSet loTypeId="urn:microsoft.com/office/officeart/2005/8/layout/hProcess9" loCatId="process" qsTypeId="urn:microsoft.com/office/officeart/2005/8/quickstyle/simple1" qsCatId="simple" csTypeId="urn:microsoft.com/office/officeart/2005/8/colors/accent1_2" csCatId="accent1" phldr="1"/>
      <dgm:spPr/>
    </dgm:pt>
    <dgm:pt modelId="{33C1903D-B8AD-4AFE-AF99-3E891E8BC395}">
      <dgm:prSet phldrT="[Text]"/>
      <dgm:spPr>
        <a:solidFill>
          <a:schemeClr val="tx1"/>
        </a:solidFill>
      </dgm:spPr>
      <dgm:t>
        <a:bodyPr/>
        <a:lstStyle/>
        <a:p>
          <a:r>
            <a:rPr lang="en-US" dirty="0"/>
            <a:t>LEA Admin requests the LEA Admin Application from the CALPADS Help Desk</a:t>
          </a:r>
        </a:p>
      </dgm:t>
    </dgm:pt>
    <dgm:pt modelId="{E51A6C92-8891-4EF5-A56A-BF4D8ADFA1BA}" type="parTrans" cxnId="{0A495A90-A162-432B-BEDF-8DC4006762D9}">
      <dgm:prSet/>
      <dgm:spPr/>
      <dgm:t>
        <a:bodyPr/>
        <a:lstStyle/>
        <a:p>
          <a:endParaRPr lang="en-US"/>
        </a:p>
      </dgm:t>
    </dgm:pt>
    <dgm:pt modelId="{7F0F6EF8-820D-4958-B78A-3E63CDCC289C}" type="sibTrans" cxnId="{0A495A90-A162-432B-BEDF-8DC4006762D9}">
      <dgm:prSet/>
      <dgm:spPr/>
      <dgm:t>
        <a:bodyPr/>
        <a:lstStyle/>
        <a:p>
          <a:endParaRPr lang="en-US"/>
        </a:p>
      </dgm:t>
    </dgm:pt>
    <dgm:pt modelId="{3838D5FE-0A13-4A4B-A427-F920B5680E3B}">
      <dgm:prSet phldrT="[Text]"/>
      <dgm:spPr>
        <a:solidFill>
          <a:schemeClr val="tx1"/>
        </a:solidFill>
      </dgm:spPr>
      <dgm:t>
        <a:bodyPr/>
        <a:lstStyle/>
        <a:p>
          <a:r>
            <a:rPr lang="en-US" dirty="0"/>
            <a:t>Application is forwarded from CDE; then Superintendent or Charter School Administrator signs </a:t>
          </a:r>
        </a:p>
      </dgm:t>
    </dgm:pt>
    <dgm:pt modelId="{8B5C1CF2-6F80-4A7A-94BD-67531C9BA3D9}" type="parTrans" cxnId="{890B4CD9-6664-42B3-A637-BA20355EFFE2}">
      <dgm:prSet/>
      <dgm:spPr/>
      <dgm:t>
        <a:bodyPr/>
        <a:lstStyle/>
        <a:p>
          <a:endParaRPr lang="en-US"/>
        </a:p>
      </dgm:t>
    </dgm:pt>
    <dgm:pt modelId="{F649E2DE-5E69-4B31-B895-12187BD638B9}" type="sibTrans" cxnId="{890B4CD9-6664-42B3-A637-BA20355EFFE2}">
      <dgm:prSet/>
      <dgm:spPr/>
      <dgm:t>
        <a:bodyPr/>
        <a:lstStyle/>
        <a:p>
          <a:endParaRPr lang="en-US"/>
        </a:p>
      </dgm:t>
    </dgm:pt>
    <dgm:pt modelId="{BA591B05-9920-4919-9F2C-E6B72AEB338F}">
      <dgm:prSet phldrT="[Text]"/>
      <dgm:spPr>
        <a:solidFill>
          <a:schemeClr val="tx1"/>
        </a:solidFill>
      </dgm:spPr>
      <dgm:t>
        <a:bodyPr/>
        <a:lstStyle/>
        <a:p>
          <a:r>
            <a:rPr lang="en-US" dirty="0"/>
            <a:t>Annually, LEA Admins complete Data Privacy Training, review the training materials with LEA/School Level users. </a:t>
          </a:r>
        </a:p>
      </dgm:t>
    </dgm:pt>
    <dgm:pt modelId="{10A030B7-44EE-4AEB-A3EB-FF35AD3C1D99}" type="parTrans" cxnId="{D7CD32A6-774B-4252-9768-8147A2E44A55}">
      <dgm:prSet/>
      <dgm:spPr/>
      <dgm:t>
        <a:bodyPr/>
        <a:lstStyle/>
        <a:p>
          <a:endParaRPr lang="en-US"/>
        </a:p>
      </dgm:t>
    </dgm:pt>
    <dgm:pt modelId="{56FACD87-3BA2-4718-BFB5-F0C301FA6473}" type="sibTrans" cxnId="{D7CD32A6-774B-4252-9768-8147A2E44A55}">
      <dgm:prSet/>
      <dgm:spPr/>
      <dgm:t>
        <a:bodyPr/>
        <a:lstStyle/>
        <a:p>
          <a:endParaRPr lang="en-US"/>
        </a:p>
      </dgm:t>
    </dgm:pt>
    <dgm:pt modelId="{C711A2F4-8A6C-4690-8F2B-19A8332D498A}" type="pres">
      <dgm:prSet presAssocID="{B9FFFB3B-39D4-4EF5-A862-4A91105E1814}" presName="CompostProcess" presStyleCnt="0">
        <dgm:presLayoutVars>
          <dgm:dir/>
          <dgm:resizeHandles val="exact"/>
        </dgm:presLayoutVars>
      </dgm:prSet>
      <dgm:spPr/>
    </dgm:pt>
    <dgm:pt modelId="{AE16F53E-12F1-4FC0-89A1-F936024D4260}" type="pres">
      <dgm:prSet presAssocID="{B9FFFB3B-39D4-4EF5-A862-4A91105E1814}" presName="arrow" presStyleLbl="bgShp" presStyleIdx="0" presStyleCnt="1"/>
      <dgm:spPr>
        <a:solidFill>
          <a:schemeClr val="accent2"/>
        </a:solidFill>
      </dgm:spPr>
    </dgm:pt>
    <dgm:pt modelId="{39BA4EEE-5DFB-4B2F-8D5B-9BDE809F8B3E}" type="pres">
      <dgm:prSet presAssocID="{B9FFFB3B-39D4-4EF5-A862-4A91105E1814}" presName="linearProcess" presStyleCnt="0"/>
      <dgm:spPr/>
    </dgm:pt>
    <dgm:pt modelId="{7FEE432E-F7E0-4B53-8F93-3BD139DA2E30}" type="pres">
      <dgm:prSet presAssocID="{33C1903D-B8AD-4AFE-AF99-3E891E8BC395}" presName="textNode" presStyleLbl="node1" presStyleIdx="0" presStyleCnt="3" custLinFactNeighborX="17732" custLinFactNeighborY="-1044">
        <dgm:presLayoutVars>
          <dgm:bulletEnabled val="1"/>
        </dgm:presLayoutVars>
      </dgm:prSet>
      <dgm:spPr/>
    </dgm:pt>
    <dgm:pt modelId="{35070E17-ACB4-4B6F-8353-3B676045A4A1}" type="pres">
      <dgm:prSet presAssocID="{7F0F6EF8-820D-4958-B78A-3E63CDCC289C}" presName="sibTrans" presStyleCnt="0"/>
      <dgm:spPr/>
    </dgm:pt>
    <dgm:pt modelId="{B59C4702-9E0B-4F72-853C-9BA53556CF4A}" type="pres">
      <dgm:prSet presAssocID="{3838D5FE-0A13-4A4B-A427-F920B5680E3B}" presName="textNode" presStyleLbl="node1" presStyleIdx="1" presStyleCnt="3">
        <dgm:presLayoutVars>
          <dgm:bulletEnabled val="1"/>
        </dgm:presLayoutVars>
      </dgm:prSet>
      <dgm:spPr/>
    </dgm:pt>
    <dgm:pt modelId="{7F73086D-821F-431B-9DC5-5D542D5DAA58}" type="pres">
      <dgm:prSet presAssocID="{F649E2DE-5E69-4B31-B895-12187BD638B9}" presName="sibTrans" presStyleCnt="0"/>
      <dgm:spPr/>
    </dgm:pt>
    <dgm:pt modelId="{F4DD2EBA-F252-4A5D-82B0-78B2123E8A02}" type="pres">
      <dgm:prSet presAssocID="{BA591B05-9920-4919-9F2C-E6B72AEB338F}" presName="textNode" presStyleLbl="node1" presStyleIdx="2" presStyleCnt="3">
        <dgm:presLayoutVars>
          <dgm:bulletEnabled val="1"/>
        </dgm:presLayoutVars>
      </dgm:prSet>
      <dgm:spPr/>
    </dgm:pt>
  </dgm:ptLst>
  <dgm:cxnLst>
    <dgm:cxn modelId="{39F1FF2A-932B-4395-9BEA-A07F34455EFF}" type="presOf" srcId="{B9FFFB3B-39D4-4EF5-A862-4A91105E1814}" destId="{C711A2F4-8A6C-4690-8F2B-19A8332D498A}" srcOrd="0" destOrd="0" presId="urn:microsoft.com/office/officeart/2005/8/layout/hProcess9"/>
    <dgm:cxn modelId="{37AB2E8D-5960-498B-BA0A-FF1964AE82C6}" type="presOf" srcId="{33C1903D-B8AD-4AFE-AF99-3E891E8BC395}" destId="{7FEE432E-F7E0-4B53-8F93-3BD139DA2E30}" srcOrd="0" destOrd="0" presId="urn:microsoft.com/office/officeart/2005/8/layout/hProcess9"/>
    <dgm:cxn modelId="{0A495A90-A162-432B-BEDF-8DC4006762D9}" srcId="{B9FFFB3B-39D4-4EF5-A862-4A91105E1814}" destId="{33C1903D-B8AD-4AFE-AF99-3E891E8BC395}" srcOrd="0" destOrd="0" parTransId="{E51A6C92-8891-4EF5-A56A-BF4D8ADFA1BA}" sibTransId="{7F0F6EF8-820D-4958-B78A-3E63CDCC289C}"/>
    <dgm:cxn modelId="{06D6E098-C9A1-41F6-9936-ADB32B3AF3DE}" type="presOf" srcId="{BA591B05-9920-4919-9F2C-E6B72AEB338F}" destId="{F4DD2EBA-F252-4A5D-82B0-78B2123E8A02}" srcOrd="0" destOrd="0" presId="urn:microsoft.com/office/officeart/2005/8/layout/hProcess9"/>
    <dgm:cxn modelId="{D7CD32A6-774B-4252-9768-8147A2E44A55}" srcId="{B9FFFB3B-39D4-4EF5-A862-4A91105E1814}" destId="{BA591B05-9920-4919-9F2C-E6B72AEB338F}" srcOrd="2" destOrd="0" parTransId="{10A030B7-44EE-4AEB-A3EB-FF35AD3C1D99}" sibTransId="{56FACD87-3BA2-4718-BFB5-F0C301FA6473}"/>
    <dgm:cxn modelId="{46090DCA-16D3-462B-9437-52243001C68E}" type="presOf" srcId="{3838D5FE-0A13-4A4B-A427-F920B5680E3B}" destId="{B59C4702-9E0B-4F72-853C-9BA53556CF4A}" srcOrd="0" destOrd="0" presId="urn:microsoft.com/office/officeart/2005/8/layout/hProcess9"/>
    <dgm:cxn modelId="{890B4CD9-6664-42B3-A637-BA20355EFFE2}" srcId="{B9FFFB3B-39D4-4EF5-A862-4A91105E1814}" destId="{3838D5FE-0A13-4A4B-A427-F920B5680E3B}" srcOrd="1" destOrd="0" parTransId="{8B5C1CF2-6F80-4A7A-94BD-67531C9BA3D9}" sibTransId="{F649E2DE-5E69-4B31-B895-12187BD638B9}"/>
    <dgm:cxn modelId="{33656C7B-F64B-45DA-9462-8CF2C3F8426C}" type="presParOf" srcId="{C711A2F4-8A6C-4690-8F2B-19A8332D498A}" destId="{AE16F53E-12F1-4FC0-89A1-F936024D4260}" srcOrd="0" destOrd="0" presId="urn:microsoft.com/office/officeart/2005/8/layout/hProcess9"/>
    <dgm:cxn modelId="{AA5B13EA-CA55-4DF2-872D-CB7C359D60DE}" type="presParOf" srcId="{C711A2F4-8A6C-4690-8F2B-19A8332D498A}" destId="{39BA4EEE-5DFB-4B2F-8D5B-9BDE809F8B3E}" srcOrd="1" destOrd="0" presId="urn:microsoft.com/office/officeart/2005/8/layout/hProcess9"/>
    <dgm:cxn modelId="{28B9C9D7-782C-4F1B-BADB-BB33D8D3A67C}" type="presParOf" srcId="{39BA4EEE-5DFB-4B2F-8D5B-9BDE809F8B3E}" destId="{7FEE432E-F7E0-4B53-8F93-3BD139DA2E30}" srcOrd="0" destOrd="0" presId="urn:microsoft.com/office/officeart/2005/8/layout/hProcess9"/>
    <dgm:cxn modelId="{DD81CFE5-72FB-41AE-8BCB-B1DE3D53BEBB}" type="presParOf" srcId="{39BA4EEE-5DFB-4B2F-8D5B-9BDE809F8B3E}" destId="{35070E17-ACB4-4B6F-8353-3B676045A4A1}" srcOrd="1" destOrd="0" presId="urn:microsoft.com/office/officeart/2005/8/layout/hProcess9"/>
    <dgm:cxn modelId="{651FEAE7-93FA-4EE5-9615-10BCF2379A5B}" type="presParOf" srcId="{39BA4EEE-5DFB-4B2F-8D5B-9BDE809F8B3E}" destId="{B59C4702-9E0B-4F72-853C-9BA53556CF4A}" srcOrd="2" destOrd="0" presId="urn:microsoft.com/office/officeart/2005/8/layout/hProcess9"/>
    <dgm:cxn modelId="{0CB80684-8C61-4123-8F74-FC250CBDA506}" type="presParOf" srcId="{39BA4EEE-5DFB-4B2F-8D5B-9BDE809F8B3E}" destId="{7F73086D-821F-431B-9DC5-5D542D5DAA58}" srcOrd="3" destOrd="0" presId="urn:microsoft.com/office/officeart/2005/8/layout/hProcess9"/>
    <dgm:cxn modelId="{19FA2481-8749-4DC2-BF10-EA0C7E22C8AC}" type="presParOf" srcId="{39BA4EEE-5DFB-4B2F-8D5B-9BDE809F8B3E}" destId="{F4DD2EBA-F252-4A5D-82B0-78B2123E8A0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A789CB-6F49-49EB-BA69-27B92CA69FD4}"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1109E23-B35B-4EBE-82AA-C3F8A0AFE22F}">
      <dgm:prSet custT="1">
        <dgm:style>
          <a:lnRef idx="1">
            <a:schemeClr val="accent6"/>
          </a:lnRef>
          <a:fillRef idx="2">
            <a:schemeClr val="accent6"/>
          </a:fillRef>
          <a:effectRef idx="1">
            <a:schemeClr val="accent6"/>
          </a:effectRef>
          <a:fontRef idx="minor">
            <a:schemeClr val="dk1"/>
          </a:fontRef>
        </dgm:style>
      </dgm:prSet>
      <dgm:spPr>
        <a:solidFill>
          <a:schemeClr val="tx1">
            <a:lumMod val="50000"/>
          </a:schemeClr>
        </a:solidFill>
      </dgm:spPr>
      <dgm:t>
        <a:bodyPr/>
        <a:lstStyle/>
        <a:p>
          <a:r>
            <a:rPr lang="en-US" sz="1800" dirty="0">
              <a:solidFill>
                <a:schemeClr val="bg1"/>
              </a:solidFill>
            </a:rPr>
            <a:t>Mid-year personnel change</a:t>
          </a:r>
        </a:p>
      </dgm:t>
    </dgm:pt>
    <dgm:pt modelId="{0C7D0D2E-1246-40FB-B5EA-A77F359D2218}" type="parTrans" cxnId="{90FA40B7-7AA1-4F20-9F65-FD1139AB0EE7}">
      <dgm:prSet/>
      <dgm:spPr/>
      <dgm:t>
        <a:bodyPr/>
        <a:lstStyle/>
        <a:p>
          <a:endParaRPr lang="en-US"/>
        </a:p>
      </dgm:t>
    </dgm:pt>
    <dgm:pt modelId="{6029433E-531F-49B2-BB5B-83144FB1CEEA}" type="sibTrans" cxnId="{90FA40B7-7AA1-4F20-9F65-FD1139AB0EE7}">
      <dgm:prSet/>
      <dgm:spPr/>
      <dgm:t>
        <a:bodyPr/>
        <a:lstStyle/>
        <a:p>
          <a:endParaRPr lang="en-US"/>
        </a:p>
      </dgm:t>
    </dgm:pt>
    <dgm:pt modelId="{ADEDC8A4-FE75-479F-9469-1E2917BAB739}">
      <dgm:prSet custT="1">
        <dgm:style>
          <a:lnRef idx="1">
            <a:schemeClr val="accent6"/>
          </a:lnRef>
          <a:fillRef idx="2">
            <a:schemeClr val="accent6"/>
          </a:fillRef>
          <a:effectRef idx="1">
            <a:schemeClr val="accent6"/>
          </a:effectRef>
          <a:fontRef idx="minor">
            <a:schemeClr val="dk1"/>
          </a:fontRef>
        </dgm:style>
      </dgm:prSet>
      <dgm:spPr>
        <a:solidFill>
          <a:schemeClr val="accent6"/>
        </a:solidFill>
      </dgm:spPr>
      <dgm:t>
        <a:bodyPr/>
        <a:lstStyle/>
        <a:p>
          <a:r>
            <a:rPr lang="en-US" sz="2000" dirty="0">
              <a:solidFill>
                <a:schemeClr val="bg1"/>
              </a:solidFill>
            </a:rPr>
            <a:t>Accounts for new CALPADS LEA administrators will be provided when requested </a:t>
          </a:r>
        </a:p>
      </dgm:t>
    </dgm:pt>
    <dgm:pt modelId="{3CDFEA6C-5594-4FB6-AF2E-E3B74788F7F4}" type="parTrans" cxnId="{0F66EB03-5BAF-459C-AFCA-D337ECB66290}">
      <dgm:prSet/>
      <dgm:spPr/>
      <dgm:t>
        <a:bodyPr/>
        <a:lstStyle/>
        <a:p>
          <a:endParaRPr lang="en-US"/>
        </a:p>
      </dgm:t>
    </dgm:pt>
    <dgm:pt modelId="{CC24ABE2-E040-4044-B63F-B29AE03D5797}" type="sibTrans" cxnId="{0F66EB03-5BAF-459C-AFCA-D337ECB66290}">
      <dgm:prSet/>
      <dgm:spPr/>
      <dgm:t>
        <a:bodyPr/>
        <a:lstStyle/>
        <a:p>
          <a:endParaRPr lang="en-US"/>
        </a:p>
      </dgm:t>
    </dgm:pt>
    <dgm:pt modelId="{60CC46D7-37CC-49BE-97B5-B68461D8F4BB}">
      <dgm:prSet custT="1">
        <dgm:style>
          <a:lnRef idx="1">
            <a:schemeClr val="accent6"/>
          </a:lnRef>
          <a:fillRef idx="2">
            <a:schemeClr val="accent6"/>
          </a:fillRef>
          <a:effectRef idx="1">
            <a:schemeClr val="accent6"/>
          </a:effectRef>
          <a:fontRef idx="minor">
            <a:schemeClr val="dk1"/>
          </a:fontRef>
        </dgm:style>
      </dgm:prSet>
      <dgm:spPr>
        <a:solidFill>
          <a:schemeClr val="accent6"/>
        </a:solidFill>
      </dgm:spPr>
      <dgm:t>
        <a:bodyPr/>
        <a:lstStyle/>
        <a:p>
          <a:r>
            <a:rPr lang="en-US" sz="2000" dirty="0">
              <a:solidFill>
                <a:schemeClr val="bg1"/>
              </a:solidFill>
            </a:rPr>
            <a:t>New applications will be required when there is a change in Superintendent or Charter School administrator, but this will not impact the CALPADS LEA Administrator’s login credentials</a:t>
          </a:r>
        </a:p>
      </dgm:t>
    </dgm:pt>
    <dgm:pt modelId="{06D48710-19F9-489E-B6F6-EFF4308DDF01}" type="parTrans" cxnId="{91736435-BC34-4F2A-94E8-76CD407742D6}">
      <dgm:prSet/>
      <dgm:spPr/>
      <dgm:t>
        <a:bodyPr/>
        <a:lstStyle/>
        <a:p>
          <a:endParaRPr lang="en-US"/>
        </a:p>
      </dgm:t>
    </dgm:pt>
    <dgm:pt modelId="{3A6D821A-7BA6-4FED-B56A-0E970244F9B0}" type="sibTrans" cxnId="{91736435-BC34-4F2A-94E8-76CD407742D6}">
      <dgm:prSet/>
      <dgm:spPr/>
      <dgm:t>
        <a:bodyPr/>
        <a:lstStyle/>
        <a:p>
          <a:endParaRPr lang="en-US"/>
        </a:p>
      </dgm:t>
    </dgm:pt>
    <dgm:pt modelId="{FC517C5F-370F-4FD7-8BFB-D18B2ACBBAAB}" type="pres">
      <dgm:prSet presAssocID="{B0A789CB-6F49-49EB-BA69-27B92CA69FD4}" presName="Name0" presStyleCnt="0">
        <dgm:presLayoutVars>
          <dgm:dir/>
          <dgm:animLvl val="lvl"/>
          <dgm:resizeHandles val="exact"/>
        </dgm:presLayoutVars>
      </dgm:prSet>
      <dgm:spPr/>
    </dgm:pt>
    <dgm:pt modelId="{7701368C-E64A-4D16-B740-DF6D986E0C8F}" type="pres">
      <dgm:prSet presAssocID="{31109E23-B35B-4EBE-82AA-C3F8A0AFE22F}" presName="linNode" presStyleCnt="0"/>
      <dgm:spPr/>
    </dgm:pt>
    <dgm:pt modelId="{954D574B-5AF0-431C-90FE-7BE87F59613F}" type="pres">
      <dgm:prSet presAssocID="{31109E23-B35B-4EBE-82AA-C3F8A0AFE22F}" presName="parTx" presStyleLbl="revTx" presStyleIdx="0" presStyleCnt="1" custScaleX="80037">
        <dgm:presLayoutVars>
          <dgm:chMax val="1"/>
          <dgm:bulletEnabled val="1"/>
        </dgm:presLayoutVars>
      </dgm:prSet>
      <dgm:spPr/>
    </dgm:pt>
    <dgm:pt modelId="{C00111E2-5F13-432E-A1A4-618365C02960}" type="pres">
      <dgm:prSet presAssocID="{31109E23-B35B-4EBE-82AA-C3F8A0AFE22F}" presName="bracket" presStyleLbl="parChTrans1D1" presStyleIdx="0" presStyleCnt="1"/>
      <dgm:spPr/>
    </dgm:pt>
    <dgm:pt modelId="{6069CC5A-376E-409B-A216-0EB13D005224}" type="pres">
      <dgm:prSet presAssocID="{31109E23-B35B-4EBE-82AA-C3F8A0AFE22F}" presName="spH" presStyleCnt="0"/>
      <dgm:spPr/>
    </dgm:pt>
    <dgm:pt modelId="{D5F25DEE-0228-4352-A956-E4020532C315}" type="pres">
      <dgm:prSet presAssocID="{31109E23-B35B-4EBE-82AA-C3F8A0AFE22F}" presName="desTx" presStyleLbl="node1" presStyleIdx="0" presStyleCnt="1">
        <dgm:presLayoutVars>
          <dgm:bulletEnabled val="1"/>
        </dgm:presLayoutVars>
      </dgm:prSet>
      <dgm:spPr/>
    </dgm:pt>
  </dgm:ptLst>
  <dgm:cxnLst>
    <dgm:cxn modelId="{0F66EB03-5BAF-459C-AFCA-D337ECB66290}" srcId="{31109E23-B35B-4EBE-82AA-C3F8A0AFE22F}" destId="{ADEDC8A4-FE75-479F-9469-1E2917BAB739}" srcOrd="0" destOrd="0" parTransId="{3CDFEA6C-5594-4FB6-AF2E-E3B74788F7F4}" sibTransId="{CC24ABE2-E040-4044-B63F-B29AE03D5797}"/>
    <dgm:cxn modelId="{91736435-BC34-4F2A-94E8-76CD407742D6}" srcId="{31109E23-B35B-4EBE-82AA-C3F8A0AFE22F}" destId="{60CC46D7-37CC-49BE-97B5-B68461D8F4BB}" srcOrd="1" destOrd="0" parTransId="{06D48710-19F9-489E-B6F6-EFF4308DDF01}" sibTransId="{3A6D821A-7BA6-4FED-B56A-0E970244F9B0}"/>
    <dgm:cxn modelId="{F0976E62-1287-44A6-9E4A-9EA88D916E79}" type="presOf" srcId="{B0A789CB-6F49-49EB-BA69-27B92CA69FD4}" destId="{FC517C5F-370F-4FD7-8BFB-D18B2ACBBAAB}" srcOrd="0" destOrd="0" presId="urn:diagrams.loki3.com/BracketList"/>
    <dgm:cxn modelId="{58A6F199-ABAA-47DC-9F55-60EE2E1B25F5}" type="presOf" srcId="{60CC46D7-37CC-49BE-97B5-B68461D8F4BB}" destId="{D5F25DEE-0228-4352-A956-E4020532C315}" srcOrd="0" destOrd="1" presId="urn:diagrams.loki3.com/BracketList"/>
    <dgm:cxn modelId="{90FA40B7-7AA1-4F20-9F65-FD1139AB0EE7}" srcId="{B0A789CB-6F49-49EB-BA69-27B92CA69FD4}" destId="{31109E23-B35B-4EBE-82AA-C3F8A0AFE22F}" srcOrd="0" destOrd="0" parTransId="{0C7D0D2E-1246-40FB-B5EA-A77F359D2218}" sibTransId="{6029433E-531F-49B2-BB5B-83144FB1CEEA}"/>
    <dgm:cxn modelId="{30BB29E9-70D2-4B42-ADF1-65F3A40D438B}" type="presOf" srcId="{ADEDC8A4-FE75-479F-9469-1E2917BAB739}" destId="{D5F25DEE-0228-4352-A956-E4020532C315}" srcOrd="0" destOrd="0" presId="urn:diagrams.loki3.com/BracketList"/>
    <dgm:cxn modelId="{54E0C5FF-FC55-40E9-98F3-E009875A3FF0}" type="presOf" srcId="{31109E23-B35B-4EBE-82AA-C3F8A0AFE22F}" destId="{954D574B-5AF0-431C-90FE-7BE87F59613F}" srcOrd="0" destOrd="0" presId="urn:diagrams.loki3.com/BracketList"/>
    <dgm:cxn modelId="{1BBE22B9-8180-4104-9F10-D224B5845128}" type="presParOf" srcId="{FC517C5F-370F-4FD7-8BFB-D18B2ACBBAAB}" destId="{7701368C-E64A-4D16-B740-DF6D986E0C8F}" srcOrd="0" destOrd="0" presId="urn:diagrams.loki3.com/BracketList"/>
    <dgm:cxn modelId="{D90F22A9-C92D-45E6-8249-13DBEE9EA453}" type="presParOf" srcId="{7701368C-E64A-4D16-B740-DF6D986E0C8F}" destId="{954D574B-5AF0-431C-90FE-7BE87F59613F}" srcOrd="0" destOrd="0" presId="urn:diagrams.loki3.com/BracketList"/>
    <dgm:cxn modelId="{82E9C35C-791D-4163-B0D6-CB2B5818326B}" type="presParOf" srcId="{7701368C-E64A-4D16-B740-DF6D986E0C8F}" destId="{C00111E2-5F13-432E-A1A4-618365C02960}" srcOrd="1" destOrd="0" presId="urn:diagrams.loki3.com/BracketList"/>
    <dgm:cxn modelId="{EF7EA129-D117-4B1D-87E4-66F54B672C48}" type="presParOf" srcId="{7701368C-E64A-4D16-B740-DF6D986E0C8F}" destId="{6069CC5A-376E-409B-A216-0EB13D005224}" srcOrd="2" destOrd="0" presId="urn:diagrams.loki3.com/BracketList"/>
    <dgm:cxn modelId="{804005A8-C064-4C70-97F1-7C52B174F4A0}" type="presParOf" srcId="{7701368C-E64A-4D16-B740-DF6D986E0C8F}" destId="{D5F25DEE-0228-4352-A956-E4020532C31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C381BC-400A-4E37-8BFA-3992FFFB9B0A}" type="doc">
      <dgm:prSet loTypeId="urn:microsoft.com/office/officeart/2005/8/layout/radial3" loCatId="cycle" qsTypeId="urn:microsoft.com/office/officeart/2005/8/quickstyle/3d1" qsCatId="3D" csTypeId="urn:microsoft.com/office/officeart/2005/8/colors/colorful5" csCatId="colorful" phldr="1"/>
      <dgm:spPr/>
      <dgm:t>
        <a:bodyPr/>
        <a:lstStyle/>
        <a:p>
          <a:endParaRPr lang="en-US"/>
        </a:p>
      </dgm:t>
    </dgm:pt>
    <dgm:pt modelId="{DEC7CD0A-5429-4263-83B9-9D6440D4F483}">
      <dgm:prSet phldrT="[Text]"/>
      <dgm:spPr/>
      <dgm:t>
        <a:bodyPr/>
        <a:lstStyle/>
        <a:p>
          <a:r>
            <a:rPr lang="en-US" cap="small" baseline="0" dirty="0"/>
            <a:t>Data Stewardship</a:t>
          </a:r>
        </a:p>
      </dgm:t>
    </dgm:pt>
    <dgm:pt modelId="{EB5E34FB-C573-4A8F-BC80-8CC8E747574F}" type="parTrans" cxnId="{AC3C1266-0580-41C6-82D8-4ADC5BA89F11}">
      <dgm:prSet/>
      <dgm:spPr/>
      <dgm:t>
        <a:bodyPr/>
        <a:lstStyle/>
        <a:p>
          <a:endParaRPr lang="en-US"/>
        </a:p>
      </dgm:t>
    </dgm:pt>
    <dgm:pt modelId="{4CA18374-E40C-4DB0-AE82-AEC097066762}" type="sibTrans" cxnId="{AC3C1266-0580-41C6-82D8-4ADC5BA89F11}">
      <dgm:prSet/>
      <dgm:spPr/>
      <dgm:t>
        <a:bodyPr/>
        <a:lstStyle/>
        <a:p>
          <a:endParaRPr lang="en-US"/>
        </a:p>
      </dgm:t>
    </dgm:pt>
    <dgm:pt modelId="{8142B36A-5ACD-445B-8DA5-31C68A2543FD}">
      <dgm:prSet phldrT="[Text]" custT="1"/>
      <dgm:spPr/>
      <dgm:t>
        <a:bodyPr/>
        <a:lstStyle/>
        <a:p>
          <a:pPr algn="ctr"/>
          <a:r>
            <a:rPr lang="en-US" sz="1500" b="1" dirty="0"/>
            <a:t>Manage </a:t>
          </a:r>
        </a:p>
        <a:p>
          <a:pPr algn="ctr"/>
          <a:r>
            <a:rPr lang="en-US" sz="1500" b="1" dirty="0"/>
            <a:t>Data </a:t>
          </a:r>
        </a:p>
        <a:p>
          <a:pPr algn="ctr"/>
          <a:r>
            <a:rPr lang="en-US" sz="1500" b="1" dirty="0"/>
            <a:t>into systems</a:t>
          </a:r>
        </a:p>
      </dgm:t>
    </dgm:pt>
    <dgm:pt modelId="{9A8BC659-EEF4-4F23-AC55-460E88EDF4DF}" type="parTrans" cxnId="{12948816-AE8A-477B-90E8-9236A57EA2D1}">
      <dgm:prSet/>
      <dgm:spPr/>
      <dgm:t>
        <a:bodyPr/>
        <a:lstStyle/>
        <a:p>
          <a:endParaRPr lang="en-US"/>
        </a:p>
      </dgm:t>
    </dgm:pt>
    <dgm:pt modelId="{2FF938C9-6C6D-4BB9-952B-AC8038B79F38}" type="sibTrans" cxnId="{12948816-AE8A-477B-90E8-9236A57EA2D1}">
      <dgm:prSet/>
      <dgm:spPr/>
      <dgm:t>
        <a:bodyPr/>
        <a:lstStyle/>
        <a:p>
          <a:endParaRPr lang="en-US"/>
        </a:p>
      </dgm:t>
    </dgm:pt>
    <dgm:pt modelId="{C9749648-DA14-433E-A902-453C56891298}">
      <dgm:prSet phldrT="[Text]" custT="1"/>
      <dgm:spPr/>
      <dgm:t>
        <a:bodyPr/>
        <a:lstStyle/>
        <a:p>
          <a:r>
            <a:rPr lang="en-US" sz="1500" b="1" dirty="0"/>
            <a:t>Check Accuracy with stakeholders</a:t>
          </a:r>
          <a:r>
            <a:rPr lang="en-US" sz="1500" dirty="0"/>
            <a:t>	</a:t>
          </a:r>
        </a:p>
      </dgm:t>
    </dgm:pt>
    <dgm:pt modelId="{36205652-0B3C-457B-B45C-51080216E9DF}" type="parTrans" cxnId="{F086FB5F-1088-410C-8C4B-2420B8B0FCCF}">
      <dgm:prSet/>
      <dgm:spPr/>
      <dgm:t>
        <a:bodyPr/>
        <a:lstStyle/>
        <a:p>
          <a:endParaRPr lang="en-US"/>
        </a:p>
      </dgm:t>
    </dgm:pt>
    <dgm:pt modelId="{33BF7CF3-1F2E-405F-8FCE-FA14C1CB9739}" type="sibTrans" cxnId="{F086FB5F-1088-410C-8C4B-2420B8B0FCCF}">
      <dgm:prSet/>
      <dgm:spPr/>
      <dgm:t>
        <a:bodyPr/>
        <a:lstStyle/>
        <a:p>
          <a:endParaRPr lang="en-US"/>
        </a:p>
      </dgm:t>
    </dgm:pt>
    <dgm:pt modelId="{56CB7C13-6923-4939-9FA2-0AF98E6D665F}">
      <dgm:prSet phldrT="[Text]"/>
      <dgm:spPr/>
      <dgm:t>
        <a:bodyPr/>
        <a:lstStyle/>
        <a:p>
          <a:r>
            <a:rPr lang="en-US" b="1" dirty="0"/>
            <a:t>Knowledgeable with Data Sets and Resources</a:t>
          </a:r>
        </a:p>
      </dgm:t>
    </dgm:pt>
    <dgm:pt modelId="{5F4A840C-D7CC-49BC-8550-70C07BD649C1}" type="parTrans" cxnId="{FE484930-C276-418B-A4B7-CEF9FDEE83E1}">
      <dgm:prSet/>
      <dgm:spPr/>
      <dgm:t>
        <a:bodyPr/>
        <a:lstStyle/>
        <a:p>
          <a:endParaRPr lang="en-US"/>
        </a:p>
      </dgm:t>
    </dgm:pt>
    <dgm:pt modelId="{9A94D561-9E6D-405B-BB99-9511343113BA}" type="sibTrans" cxnId="{FE484930-C276-418B-A4B7-CEF9FDEE83E1}">
      <dgm:prSet/>
      <dgm:spPr/>
      <dgm:t>
        <a:bodyPr/>
        <a:lstStyle/>
        <a:p>
          <a:endParaRPr lang="en-US"/>
        </a:p>
      </dgm:t>
    </dgm:pt>
    <dgm:pt modelId="{CF0FA590-AFB2-4E60-95D6-3932CE1AB5CE}">
      <dgm:prSet phldrT="[Text]" custT="1"/>
      <dgm:spPr/>
      <dgm:t>
        <a:bodyPr/>
        <a:lstStyle/>
        <a:p>
          <a:r>
            <a:rPr lang="en-US" sz="1500" b="1" dirty="0"/>
            <a:t>Project Deadlines to stakeholders</a:t>
          </a:r>
        </a:p>
      </dgm:t>
    </dgm:pt>
    <dgm:pt modelId="{42DC2FD0-EEBF-4E6C-852B-B797B2AA502D}" type="parTrans" cxnId="{BB52A89B-4AAE-4D42-91BD-130083604CA0}">
      <dgm:prSet/>
      <dgm:spPr/>
      <dgm:t>
        <a:bodyPr/>
        <a:lstStyle/>
        <a:p>
          <a:endParaRPr lang="en-US"/>
        </a:p>
      </dgm:t>
    </dgm:pt>
    <dgm:pt modelId="{BD9DDF55-D335-444A-B53E-67615B7C40F5}" type="sibTrans" cxnId="{BB52A89B-4AAE-4D42-91BD-130083604CA0}">
      <dgm:prSet/>
      <dgm:spPr/>
      <dgm:t>
        <a:bodyPr/>
        <a:lstStyle/>
        <a:p>
          <a:endParaRPr lang="en-US"/>
        </a:p>
      </dgm:t>
    </dgm:pt>
    <dgm:pt modelId="{389BEB91-D033-4D18-AFC4-BF1C2A98EF9B}">
      <dgm:prSet phldrT="[Text]" custScaleX="173971" custScaleY="182274" custRadScaleRad="136893" custRadScaleInc="48925"/>
      <dgm:spPr/>
      <dgm:t>
        <a:bodyPr/>
        <a:lstStyle/>
        <a:p>
          <a:endParaRPr lang="en-US"/>
        </a:p>
      </dgm:t>
    </dgm:pt>
    <dgm:pt modelId="{FD3C3C81-2334-4575-897D-8B98289E671D}" type="parTrans" cxnId="{A4FDD589-58C8-41AC-81B4-CEF43BC3F691}">
      <dgm:prSet/>
      <dgm:spPr/>
      <dgm:t>
        <a:bodyPr/>
        <a:lstStyle/>
        <a:p>
          <a:endParaRPr lang="en-US"/>
        </a:p>
      </dgm:t>
    </dgm:pt>
    <dgm:pt modelId="{02C698C0-9E59-4762-A596-1C41E8EB303C}" type="sibTrans" cxnId="{A4FDD589-58C8-41AC-81B4-CEF43BC3F691}">
      <dgm:prSet/>
      <dgm:spPr/>
      <dgm:t>
        <a:bodyPr/>
        <a:lstStyle/>
        <a:p>
          <a:endParaRPr lang="en-US"/>
        </a:p>
      </dgm:t>
    </dgm:pt>
    <dgm:pt modelId="{116FF600-8870-4B4E-8E71-29F1A162D4B7}">
      <dgm:prSet phldrT="[Text]" custT="1"/>
      <dgm:spPr/>
      <dgm:t>
        <a:bodyPr/>
        <a:lstStyle/>
        <a:p>
          <a:r>
            <a:rPr lang="en-US" sz="1500" b="1" dirty="0"/>
            <a:t>Understanding Data Privacy and Security responsivities</a:t>
          </a:r>
        </a:p>
      </dgm:t>
    </dgm:pt>
    <dgm:pt modelId="{D3B12D77-C581-4154-9FEC-2AC60B75B9A8}" type="parTrans" cxnId="{5FF02B6E-5F33-4DD5-B94F-0AB47ECE102A}">
      <dgm:prSet/>
      <dgm:spPr/>
      <dgm:t>
        <a:bodyPr/>
        <a:lstStyle/>
        <a:p>
          <a:endParaRPr lang="en-US"/>
        </a:p>
      </dgm:t>
    </dgm:pt>
    <dgm:pt modelId="{DAD8B939-E010-41B0-B239-9BA3B2F74315}" type="sibTrans" cxnId="{5FF02B6E-5F33-4DD5-B94F-0AB47ECE102A}">
      <dgm:prSet/>
      <dgm:spPr/>
      <dgm:t>
        <a:bodyPr/>
        <a:lstStyle/>
        <a:p>
          <a:endParaRPr lang="en-US"/>
        </a:p>
      </dgm:t>
    </dgm:pt>
    <dgm:pt modelId="{038C960C-FE74-41BC-BF24-0A83A7364C3D}">
      <dgm:prSet phldrT="[Text]" custT="1"/>
      <dgm:spPr/>
      <dgm:t>
        <a:bodyPr/>
        <a:lstStyle/>
        <a:p>
          <a:endParaRPr lang="en-US" sz="1500" b="1" dirty="0"/>
        </a:p>
      </dgm:t>
    </dgm:pt>
    <dgm:pt modelId="{D0BD8984-5FC7-4E29-94A4-B17F99795861}" type="parTrans" cxnId="{545C1A04-E74C-470A-885B-B1144E1BAE7C}">
      <dgm:prSet/>
      <dgm:spPr/>
      <dgm:t>
        <a:bodyPr/>
        <a:lstStyle/>
        <a:p>
          <a:endParaRPr lang="en-US"/>
        </a:p>
      </dgm:t>
    </dgm:pt>
    <dgm:pt modelId="{98126EC1-4CD8-4739-B0E2-B981BC2EAB55}" type="sibTrans" cxnId="{545C1A04-E74C-470A-885B-B1144E1BAE7C}">
      <dgm:prSet/>
      <dgm:spPr/>
      <dgm:t>
        <a:bodyPr/>
        <a:lstStyle/>
        <a:p>
          <a:endParaRPr lang="en-US"/>
        </a:p>
      </dgm:t>
    </dgm:pt>
    <dgm:pt modelId="{41340DD4-857E-478F-8999-D177FE97EC4A}">
      <dgm:prSet phldrT="[Text]" custT="1"/>
      <dgm:spPr/>
      <dgm:t>
        <a:bodyPr/>
        <a:lstStyle/>
        <a:p>
          <a:pPr algn="ctr"/>
          <a:r>
            <a:rPr lang="en-US" sz="1500" b="1" dirty="0"/>
            <a:t>Documentation of local Policies and Procedures</a:t>
          </a:r>
        </a:p>
      </dgm:t>
    </dgm:pt>
    <dgm:pt modelId="{9CBC95AD-60D5-45F1-9AB2-03FA7EAF70A0}" type="parTrans" cxnId="{848091A0-63E8-4B5C-92E7-CC11649A62EF}">
      <dgm:prSet/>
      <dgm:spPr/>
      <dgm:t>
        <a:bodyPr/>
        <a:lstStyle/>
        <a:p>
          <a:endParaRPr lang="en-US"/>
        </a:p>
      </dgm:t>
    </dgm:pt>
    <dgm:pt modelId="{8BFF1C45-1463-4AF6-8AF7-5DD9B4640960}" type="sibTrans" cxnId="{848091A0-63E8-4B5C-92E7-CC11649A62EF}">
      <dgm:prSet/>
      <dgm:spPr/>
      <dgm:t>
        <a:bodyPr/>
        <a:lstStyle/>
        <a:p>
          <a:endParaRPr lang="en-US"/>
        </a:p>
      </dgm:t>
    </dgm:pt>
    <dgm:pt modelId="{4A8A3F88-A9EB-4E31-8E11-B7AC9A92650C}">
      <dgm:prSet phldrT="[Text]" custT="1"/>
      <dgm:spPr/>
      <dgm:t>
        <a:bodyPr/>
        <a:lstStyle/>
        <a:p>
          <a:r>
            <a:rPr lang="en-US" sz="1500" b="1" dirty="0"/>
            <a:t>Annual Data Privacy Review</a:t>
          </a:r>
        </a:p>
      </dgm:t>
    </dgm:pt>
    <dgm:pt modelId="{94173B65-CD18-4C0E-A754-E30D836A1C83}" type="parTrans" cxnId="{5F0D56F7-45DA-4C9B-8260-4DE09394DC26}">
      <dgm:prSet/>
      <dgm:spPr/>
      <dgm:t>
        <a:bodyPr/>
        <a:lstStyle/>
        <a:p>
          <a:endParaRPr lang="en-US"/>
        </a:p>
      </dgm:t>
    </dgm:pt>
    <dgm:pt modelId="{38077F74-147E-48E2-8428-E79C941260BD}" type="sibTrans" cxnId="{5F0D56F7-45DA-4C9B-8260-4DE09394DC26}">
      <dgm:prSet/>
      <dgm:spPr/>
      <dgm:t>
        <a:bodyPr/>
        <a:lstStyle/>
        <a:p>
          <a:endParaRPr lang="en-US"/>
        </a:p>
      </dgm:t>
    </dgm:pt>
    <dgm:pt modelId="{57E1314D-E71D-4C72-B611-FF89F80CE9CA}" type="pres">
      <dgm:prSet presAssocID="{E3C381BC-400A-4E37-8BFA-3992FFFB9B0A}" presName="composite" presStyleCnt="0">
        <dgm:presLayoutVars>
          <dgm:chMax val="1"/>
          <dgm:dir/>
          <dgm:resizeHandles val="exact"/>
        </dgm:presLayoutVars>
      </dgm:prSet>
      <dgm:spPr/>
    </dgm:pt>
    <dgm:pt modelId="{A8ADF84E-357F-44D5-B934-51CA29F0AAD1}" type="pres">
      <dgm:prSet presAssocID="{E3C381BC-400A-4E37-8BFA-3992FFFB9B0A}" presName="radial" presStyleCnt="0">
        <dgm:presLayoutVars>
          <dgm:animLvl val="ctr"/>
        </dgm:presLayoutVars>
      </dgm:prSet>
      <dgm:spPr/>
    </dgm:pt>
    <dgm:pt modelId="{C574FD37-4B68-4DAC-987F-5EB23ABC4576}" type="pres">
      <dgm:prSet presAssocID="{DEC7CD0A-5429-4263-83B9-9D6440D4F483}" presName="centerShape" presStyleLbl="vennNode1" presStyleIdx="0" presStyleCnt="8" custScaleX="152006" custScaleY="131276" custLinFactNeighborX="-10073" custLinFactNeighborY="-4588"/>
      <dgm:spPr/>
    </dgm:pt>
    <dgm:pt modelId="{9D175B44-01E9-40B1-AF0F-63A10166666B}" type="pres">
      <dgm:prSet presAssocID="{8142B36A-5ACD-445B-8DA5-31C68A2543FD}" presName="node" presStyleLbl="vennNode1" presStyleIdx="1" presStyleCnt="8" custScaleX="97096" custScaleY="107679" custRadScaleRad="101271" custRadScaleInc="39541">
        <dgm:presLayoutVars>
          <dgm:bulletEnabled val="1"/>
        </dgm:presLayoutVars>
      </dgm:prSet>
      <dgm:spPr/>
    </dgm:pt>
    <dgm:pt modelId="{42C21E98-9B83-458E-8A91-74B122CA6E95}" type="pres">
      <dgm:prSet presAssocID="{41340DD4-857E-478F-8999-D177FE97EC4A}" presName="node" presStyleLbl="vennNode1" presStyleIdx="2" presStyleCnt="8" custScaleX="123533" custScaleY="123622" custRadScaleRad="103791" custRadScaleInc="45002">
        <dgm:presLayoutVars>
          <dgm:bulletEnabled val="1"/>
        </dgm:presLayoutVars>
      </dgm:prSet>
      <dgm:spPr/>
    </dgm:pt>
    <dgm:pt modelId="{0036D244-D39F-4C53-A280-CD45AEB8CF78}" type="pres">
      <dgm:prSet presAssocID="{C9749648-DA14-433E-A902-453C56891298}" presName="node" presStyleLbl="vennNode1" presStyleIdx="3" presStyleCnt="8" custScaleX="144052" custScaleY="117920" custRadScaleRad="120107" custRadScaleInc="27608">
        <dgm:presLayoutVars>
          <dgm:bulletEnabled val="1"/>
        </dgm:presLayoutVars>
      </dgm:prSet>
      <dgm:spPr/>
    </dgm:pt>
    <dgm:pt modelId="{5B1E6396-DB34-4157-8759-5316312C84D2}" type="pres">
      <dgm:prSet presAssocID="{56CB7C13-6923-4939-9FA2-0AF98E6D665F}" presName="node" presStyleLbl="vennNode1" presStyleIdx="4" presStyleCnt="8" custScaleX="171556" custScaleY="128352" custRadScaleRad="125900" custRadScaleInc="34236">
        <dgm:presLayoutVars>
          <dgm:bulletEnabled val="1"/>
        </dgm:presLayoutVars>
      </dgm:prSet>
      <dgm:spPr/>
    </dgm:pt>
    <dgm:pt modelId="{BD8A1E6D-7C5C-4243-868A-4C05AD18ED70}" type="pres">
      <dgm:prSet presAssocID="{CF0FA590-AFB2-4E60-95D6-3932CE1AB5CE}" presName="node" presStyleLbl="vennNode1" presStyleIdx="5" presStyleCnt="8" custScaleX="150452" custScaleY="126303" custRadScaleRad="161987" custRadScaleInc="30782">
        <dgm:presLayoutVars>
          <dgm:bulletEnabled val="1"/>
        </dgm:presLayoutVars>
      </dgm:prSet>
      <dgm:spPr/>
    </dgm:pt>
    <dgm:pt modelId="{16FD6E6F-973C-4057-877B-160F4DE6BA58}" type="pres">
      <dgm:prSet presAssocID="{116FF600-8870-4B4E-8E71-29F1A162D4B7}" presName="node" presStyleLbl="vennNode1" presStyleIdx="6" presStyleCnt="8" custScaleX="141044" custScaleY="132637" custRadScaleRad="163557" custRadScaleInc="25671">
        <dgm:presLayoutVars>
          <dgm:bulletEnabled val="1"/>
        </dgm:presLayoutVars>
      </dgm:prSet>
      <dgm:spPr/>
    </dgm:pt>
    <dgm:pt modelId="{ACA7F658-2FB7-4F85-BA14-1BC647B05C56}" type="pres">
      <dgm:prSet presAssocID="{4A8A3F88-A9EB-4E31-8E11-B7AC9A92650C}" presName="node" presStyleLbl="vennNode1" presStyleIdx="7" presStyleCnt="8" custRadScaleRad="134884" custRadScaleInc="-5444">
        <dgm:presLayoutVars>
          <dgm:bulletEnabled val="1"/>
        </dgm:presLayoutVars>
      </dgm:prSet>
      <dgm:spPr/>
    </dgm:pt>
  </dgm:ptLst>
  <dgm:cxnLst>
    <dgm:cxn modelId="{545C1A04-E74C-470A-885B-B1144E1BAE7C}" srcId="{E3C381BC-400A-4E37-8BFA-3992FFFB9B0A}" destId="{038C960C-FE74-41BC-BF24-0A83A7364C3D}" srcOrd="1" destOrd="0" parTransId="{D0BD8984-5FC7-4E29-94A4-B17F99795861}" sibTransId="{98126EC1-4CD8-4739-B0E2-B981BC2EAB55}"/>
    <dgm:cxn modelId="{86ADC50F-79C7-48CE-8E0F-31D4873BF5E0}" type="presOf" srcId="{8142B36A-5ACD-445B-8DA5-31C68A2543FD}" destId="{9D175B44-01E9-40B1-AF0F-63A10166666B}" srcOrd="0" destOrd="0" presId="urn:microsoft.com/office/officeart/2005/8/layout/radial3"/>
    <dgm:cxn modelId="{12948816-AE8A-477B-90E8-9236A57EA2D1}" srcId="{DEC7CD0A-5429-4263-83B9-9D6440D4F483}" destId="{8142B36A-5ACD-445B-8DA5-31C68A2543FD}" srcOrd="0" destOrd="0" parTransId="{9A8BC659-EEF4-4F23-AC55-460E88EDF4DF}" sibTransId="{2FF938C9-6C6D-4BB9-952B-AC8038B79F38}"/>
    <dgm:cxn modelId="{467C9520-8149-4AD8-94EF-C59933E8D7E3}" type="presOf" srcId="{41340DD4-857E-478F-8999-D177FE97EC4A}" destId="{42C21E98-9B83-458E-8A91-74B122CA6E95}" srcOrd="0" destOrd="0" presId="urn:microsoft.com/office/officeart/2005/8/layout/radial3"/>
    <dgm:cxn modelId="{3C836E2E-9F8D-47DA-B4AA-0421DA002667}" type="presOf" srcId="{56CB7C13-6923-4939-9FA2-0AF98E6D665F}" destId="{5B1E6396-DB34-4157-8759-5316312C84D2}" srcOrd="0" destOrd="0" presId="urn:microsoft.com/office/officeart/2005/8/layout/radial3"/>
    <dgm:cxn modelId="{FE484930-C276-418B-A4B7-CEF9FDEE83E1}" srcId="{DEC7CD0A-5429-4263-83B9-9D6440D4F483}" destId="{56CB7C13-6923-4939-9FA2-0AF98E6D665F}" srcOrd="3" destOrd="0" parTransId="{5F4A840C-D7CC-49BC-8550-70C07BD649C1}" sibTransId="{9A94D561-9E6D-405B-BB99-9511343113BA}"/>
    <dgm:cxn modelId="{E6629035-06DB-4EE0-8640-F88A5ECDCEE5}" type="presOf" srcId="{E3C381BC-400A-4E37-8BFA-3992FFFB9B0A}" destId="{57E1314D-E71D-4C72-B611-FF89F80CE9CA}" srcOrd="0" destOrd="0" presId="urn:microsoft.com/office/officeart/2005/8/layout/radial3"/>
    <dgm:cxn modelId="{F086FB5F-1088-410C-8C4B-2420B8B0FCCF}" srcId="{DEC7CD0A-5429-4263-83B9-9D6440D4F483}" destId="{C9749648-DA14-433E-A902-453C56891298}" srcOrd="2" destOrd="0" parTransId="{36205652-0B3C-457B-B45C-51080216E9DF}" sibTransId="{33BF7CF3-1F2E-405F-8FCE-FA14C1CB9739}"/>
    <dgm:cxn modelId="{AC3C1266-0580-41C6-82D8-4ADC5BA89F11}" srcId="{E3C381BC-400A-4E37-8BFA-3992FFFB9B0A}" destId="{DEC7CD0A-5429-4263-83B9-9D6440D4F483}" srcOrd="0" destOrd="0" parTransId="{EB5E34FB-C573-4A8F-BC80-8CC8E747574F}" sibTransId="{4CA18374-E40C-4DB0-AE82-AEC097066762}"/>
    <dgm:cxn modelId="{5FF02B6E-5F33-4DD5-B94F-0AB47ECE102A}" srcId="{DEC7CD0A-5429-4263-83B9-9D6440D4F483}" destId="{116FF600-8870-4B4E-8E71-29F1A162D4B7}" srcOrd="5" destOrd="0" parTransId="{D3B12D77-C581-4154-9FEC-2AC60B75B9A8}" sibTransId="{DAD8B939-E010-41B0-B239-9BA3B2F74315}"/>
    <dgm:cxn modelId="{C2E6A77E-491A-4906-BCCE-250A9385BCA3}" type="presOf" srcId="{116FF600-8870-4B4E-8E71-29F1A162D4B7}" destId="{16FD6E6F-973C-4057-877B-160F4DE6BA58}" srcOrd="0" destOrd="0" presId="urn:microsoft.com/office/officeart/2005/8/layout/radial3"/>
    <dgm:cxn modelId="{A4FDD589-58C8-41AC-81B4-CEF43BC3F691}" srcId="{E3C381BC-400A-4E37-8BFA-3992FFFB9B0A}" destId="{389BEB91-D033-4D18-AFC4-BF1C2A98EF9B}" srcOrd="2" destOrd="0" parTransId="{FD3C3C81-2334-4575-897D-8B98289E671D}" sibTransId="{02C698C0-9E59-4762-A596-1C41E8EB303C}"/>
    <dgm:cxn modelId="{BB52A89B-4AAE-4D42-91BD-130083604CA0}" srcId="{DEC7CD0A-5429-4263-83B9-9D6440D4F483}" destId="{CF0FA590-AFB2-4E60-95D6-3932CE1AB5CE}" srcOrd="4" destOrd="0" parTransId="{42DC2FD0-EEBF-4E6C-852B-B797B2AA502D}" sibTransId="{BD9DDF55-D335-444A-B53E-67615B7C40F5}"/>
    <dgm:cxn modelId="{0BD74F9C-4AE2-4EFC-8F89-F1D8D3247BF3}" type="presOf" srcId="{C9749648-DA14-433E-A902-453C56891298}" destId="{0036D244-D39F-4C53-A280-CD45AEB8CF78}" srcOrd="0" destOrd="0" presId="urn:microsoft.com/office/officeart/2005/8/layout/radial3"/>
    <dgm:cxn modelId="{848091A0-63E8-4B5C-92E7-CC11649A62EF}" srcId="{DEC7CD0A-5429-4263-83B9-9D6440D4F483}" destId="{41340DD4-857E-478F-8999-D177FE97EC4A}" srcOrd="1" destOrd="0" parTransId="{9CBC95AD-60D5-45F1-9AB2-03FA7EAF70A0}" sibTransId="{8BFF1C45-1463-4AF6-8AF7-5DD9B4640960}"/>
    <dgm:cxn modelId="{7C20F7A7-62EA-4967-9FFC-EC566773AEFE}" type="presOf" srcId="{4A8A3F88-A9EB-4E31-8E11-B7AC9A92650C}" destId="{ACA7F658-2FB7-4F85-BA14-1BC647B05C56}" srcOrd="0" destOrd="0" presId="urn:microsoft.com/office/officeart/2005/8/layout/radial3"/>
    <dgm:cxn modelId="{61C771BC-5F5D-4ECC-A33D-F72BF716E6FC}" type="presOf" srcId="{DEC7CD0A-5429-4263-83B9-9D6440D4F483}" destId="{C574FD37-4B68-4DAC-987F-5EB23ABC4576}" srcOrd="0" destOrd="0" presId="urn:microsoft.com/office/officeart/2005/8/layout/radial3"/>
    <dgm:cxn modelId="{718AE6F4-F6B6-404E-9C7C-D03323D46EC0}" type="presOf" srcId="{CF0FA590-AFB2-4E60-95D6-3932CE1AB5CE}" destId="{BD8A1E6D-7C5C-4243-868A-4C05AD18ED70}" srcOrd="0" destOrd="0" presId="urn:microsoft.com/office/officeart/2005/8/layout/radial3"/>
    <dgm:cxn modelId="{5F0D56F7-45DA-4C9B-8260-4DE09394DC26}" srcId="{DEC7CD0A-5429-4263-83B9-9D6440D4F483}" destId="{4A8A3F88-A9EB-4E31-8E11-B7AC9A92650C}" srcOrd="6" destOrd="0" parTransId="{94173B65-CD18-4C0E-A754-E30D836A1C83}" sibTransId="{38077F74-147E-48E2-8428-E79C941260BD}"/>
    <dgm:cxn modelId="{020A3C39-8AEC-4B25-8253-90EFA9BEAFA9}" type="presParOf" srcId="{57E1314D-E71D-4C72-B611-FF89F80CE9CA}" destId="{A8ADF84E-357F-44D5-B934-51CA29F0AAD1}" srcOrd="0" destOrd="0" presId="urn:microsoft.com/office/officeart/2005/8/layout/radial3"/>
    <dgm:cxn modelId="{C67C8B9B-709B-4DC3-ABC9-B885AE75CEF9}" type="presParOf" srcId="{A8ADF84E-357F-44D5-B934-51CA29F0AAD1}" destId="{C574FD37-4B68-4DAC-987F-5EB23ABC4576}" srcOrd="0" destOrd="0" presId="urn:microsoft.com/office/officeart/2005/8/layout/radial3"/>
    <dgm:cxn modelId="{A1B94541-1021-41C6-BBBF-54E680948DC7}" type="presParOf" srcId="{A8ADF84E-357F-44D5-B934-51CA29F0AAD1}" destId="{9D175B44-01E9-40B1-AF0F-63A10166666B}" srcOrd="1" destOrd="0" presId="urn:microsoft.com/office/officeart/2005/8/layout/radial3"/>
    <dgm:cxn modelId="{499E62C6-2B86-4DB4-BD59-4534BF8043A2}" type="presParOf" srcId="{A8ADF84E-357F-44D5-B934-51CA29F0AAD1}" destId="{42C21E98-9B83-458E-8A91-74B122CA6E95}" srcOrd="2" destOrd="0" presId="urn:microsoft.com/office/officeart/2005/8/layout/radial3"/>
    <dgm:cxn modelId="{AC042D6E-95E4-4AF4-AB27-627A899DEAF8}" type="presParOf" srcId="{A8ADF84E-357F-44D5-B934-51CA29F0AAD1}" destId="{0036D244-D39F-4C53-A280-CD45AEB8CF78}" srcOrd="3" destOrd="0" presId="urn:microsoft.com/office/officeart/2005/8/layout/radial3"/>
    <dgm:cxn modelId="{5734D81F-F556-41A3-9354-B5AFBDD03850}" type="presParOf" srcId="{A8ADF84E-357F-44D5-B934-51CA29F0AAD1}" destId="{5B1E6396-DB34-4157-8759-5316312C84D2}" srcOrd="4" destOrd="0" presId="urn:microsoft.com/office/officeart/2005/8/layout/radial3"/>
    <dgm:cxn modelId="{DC6ED132-73E4-47BA-9ABD-DB7D6E375578}" type="presParOf" srcId="{A8ADF84E-357F-44D5-B934-51CA29F0AAD1}" destId="{BD8A1E6D-7C5C-4243-868A-4C05AD18ED70}" srcOrd="5" destOrd="0" presId="urn:microsoft.com/office/officeart/2005/8/layout/radial3"/>
    <dgm:cxn modelId="{294D7075-F419-4AB6-8E7C-167726CCFDF0}" type="presParOf" srcId="{A8ADF84E-357F-44D5-B934-51CA29F0AAD1}" destId="{16FD6E6F-973C-4057-877B-160F4DE6BA58}" srcOrd="6" destOrd="0" presId="urn:microsoft.com/office/officeart/2005/8/layout/radial3"/>
    <dgm:cxn modelId="{654A0593-4F2F-406A-875A-3406ADBD8F42}" type="presParOf" srcId="{A8ADF84E-357F-44D5-B934-51CA29F0AAD1}" destId="{ACA7F658-2FB7-4F85-BA14-1BC647B05C56}"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604509-E258-469B-A21C-FA4168792A30}" type="doc">
      <dgm:prSet loTypeId="urn:microsoft.com/office/officeart/2005/8/layout/bProcess4" loCatId="process" qsTypeId="urn:microsoft.com/office/officeart/2005/8/quickstyle/simple3" qsCatId="simple" csTypeId="urn:microsoft.com/office/officeart/2005/8/colors/accent1_2" csCatId="accent1" phldr="1"/>
      <dgm:spPr/>
      <dgm:t>
        <a:bodyPr/>
        <a:lstStyle/>
        <a:p>
          <a:endParaRPr lang="en-US"/>
        </a:p>
      </dgm:t>
    </dgm:pt>
    <dgm:pt modelId="{C23659D1-FFAD-43B9-BF36-4A2CF4E870FD}">
      <dgm:prSet phldrT="[Text]"/>
      <dgm:spPr/>
      <dgm:t>
        <a:bodyPr/>
        <a:lstStyle/>
        <a:p>
          <a:r>
            <a:rPr lang="en-US" dirty="0"/>
            <a:t>General business use of data has policies and procedures documented</a:t>
          </a:r>
        </a:p>
      </dgm:t>
    </dgm:pt>
    <dgm:pt modelId="{A51219FA-2D70-48F5-99A8-CDF245FD6D69}" type="parTrans" cxnId="{E0B7B641-455F-461A-9F47-2C5CA792D421}">
      <dgm:prSet/>
      <dgm:spPr/>
      <dgm:t>
        <a:bodyPr/>
        <a:lstStyle/>
        <a:p>
          <a:endParaRPr lang="en-US"/>
        </a:p>
      </dgm:t>
    </dgm:pt>
    <dgm:pt modelId="{69F1DC3E-256C-4A14-8BE9-17F30384C26B}" type="sibTrans" cxnId="{E0B7B641-455F-461A-9F47-2C5CA792D421}">
      <dgm:prSet/>
      <dgm:spPr/>
      <dgm:t>
        <a:bodyPr/>
        <a:lstStyle/>
        <a:p>
          <a:endParaRPr lang="en-US"/>
        </a:p>
      </dgm:t>
    </dgm:pt>
    <dgm:pt modelId="{8BAB9620-FC18-4F99-9A74-F96279929DD1}">
      <dgm:prSet phldrT="[Text]"/>
      <dgm:spPr/>
      <dgm:t>
        <a:bodyPr/>
        <a:lstStyle/>
        <a:p>
          <a:r>
            <a:rPr lang="en-US" dirty="0"/>
            <a:t>We have an active Data Governance team</a:t>
          </a:r>
        </a:p>
      </dgm:t>
    </dgm:pt>
    <dgm:pt modelId="{316AFF21-BC8B-47AD-885B-575109771CD3}" type="parTrans" cxnId="{0B876D11-2096-4183-A25B-B17702C3BAF4}">
      <dgm:prSet/>
      <dgm:spPr/>
      <dgm:t>
        <a:bodyPr/>
        <a:lstStyle/>
        <a:p>
          <a:endParaRPr lang="en-US"/>
        </a:p>
      </dgm:t>
    </dgm:pt>
    <dgm:pt modelId="{1189743B-0A8C-48E9-B388-35377852CE3C}" type="sibTrans" cxnId="{0B876D11-2096-4183-A25B-B17702C3BAF4}">
      <dgm:prSet/>
      <dgm:spPr/>
      <dgm:t>
        <a:bodyPr/>
        <a:lstStyle/>
        <a:p>
          <a:endParaRPr lang="en-US"/>
        </a:p>
      </dgm:t>
    </dgm:pt>
    <dgm:pt modelId="{6F5432E1-1421-4125-B429-B2778A053AC8}">
      <dgm:prSet phldrT="[Text]"/>
      <dgm:spPr/>
      <dgm:t>
        <a:bodyPr/>
        <a:lstStyle/>
        <a:p>
          <a:r>
            <a:rPr lang="en-US" dirty="0"/>
            <a:t>State and Federal Laws are in place and have documented procedures</a:t>
          </a:r>
        </a:p>
      </dgm:t>
    </dgm:pt>
    <dgm:pt modelId="{77ADD6D6-BB6D-43A6-B1AB-5C531FD7852B}" type="parTrans" cxnId="{A7D9AEEF-0434-4BB5-879E-9DA1600EA9CE}">
      <dgm:prSet/>
      <dgm:spPr/>
      <dgm:t>
        <a:bodyPr/>
        <a:lstStyle/>
        <a:p>
          <a:endParaRPr lang="en-US"/>
        </a:p>
      </dgm:t>
    </dgm:pt>
    <dgm:pt modelId="{2A0D54B6-46FB-45CE-B8B5-CF21CD093670}" type="sibTrans" cxnId="{A7D9AEEF-0434-4BB5-879E-9DA1600EA9CE}">
      <dgm:prSet/>
      <dgm:spPr/>
      <dgm:t>
        <a:bodyPr/>
        <a:lstStyle/>
        <a:p>
          <a:endParaRPr lang="en-US"/>
        </a:p>
      </dgm:t>
    </dgm:pt>
    <dgm:pt modelId="{61437472-F771-493D-9C17-8F67521AB502}">
      <dgm:prSet phldrT="[Text]"/>
      <dgm:spPr/>
      <dgm:t>
        <a:bodyPr/>
        <a:lstStyle/>
        <a:p>
          <a:r>
            <a:rPr lang="en-US" dirty="0"/>
            <a:t>There is a method documented and in place to ensure we are following the procedures and policies</a:t>
          </a:r>
        </a:p>
      </dgm:t>
    </dgm:pt>
    <dgm:pt modelId="{4EA40FF3-323F-4346-9C90-6D4CA7C504A4}" type="parTrans" cxnId="{A296A885-29EA-427F-AFEC-3E28013136AC}">
      <dgm:prSet/>
      <dgm:spPr/>
      <dgm:t>
        <a:bodyPr/>
        <a:lstStyle/>
        <a:p>
          <a:endParaRPr lang="en-US"/>
        </a:p>
      </dgm:t>
    </dgm:pt>
    <dgm:pt modelId="{B7327CE4-2D52-453B-B092-2B6192A3BD87}" type="sibTrans" cxnId="{A296A885-29EA-427F-AFEC-3E28013136AC}">
      <dgm:prSet/>
      <dgm:spPr/>
      <dgm:t>
        <a:bodyPr/>
        <a:lstStyle/>
        <a:p>
          <a:endParaRPr lang="en-US"/>
        </a:p>
      </dgm:t>
    </dgm:pt>
    <dgm:pt modelId="{F3C5A881-E7D2-49BA-AC45-23FEF05FD79B}">
      <dgm:prSet phldrT="[Text]"/>
      <dgm:spPr/>
      <dgm:t>
        <a:bodyPr/>
        <a:lstStyle/>
        <a:p>
          <a:r>
            <a:rPr lang="en-US" dirty="0"/>
            <a:t>We train data users on policy and procedures regularly</a:t>
          </a:r>
        </a:p>
      </dgm:t>
    </dgm:pt>
    <dgm:pt modelId="{2141C808-0A9D-43DA-BD80-87BFA798DE97}" type="parTrans" cxnId="{9EF62967-FA09-4EB3-A96F-C2E08E0C95E7}">
      <dgm:prSet/>
      <dgm:spPr/>
      <dgm:t>
        <a:bodyPr/>
        <a:lstStyle/>
        <a:p>
          <a:endParaRPr lang="en-US"/>
        </a:p>
      </dgm:t>
    </dgm:pt>
    <dgm:pt modelId="{E018C8FD-4731-4701-B6A3-77629A49DBA0}" type="sibTrans" cxnId="{9EF62967-FA09-4EB3-A96F-C2E08E0C95E7}">
      <dgm:prSet/>
      <dgm:spPr/>
      <dgm:t>
        <a:bodyPr/>
        <a:lstStyle/>
        <a:p>
          <a:endParaRPr lang="en-US"/>
        </a:p>
      </dgm:t>
    </dgm:pt>
    <dgm:pt modelId="{0BDE4C11-29B6-4A86-8396-5201D8FA6E41}">
      <dgm:prSet phldrT="[Text]"/>
      <dgm:spPr/>
      <dgm:t>
        <a:bodyPr/>
        <a:lstStyle/>
        <a:p>
          <a:r>
            <a:rPr lang="en-US" dirty="0"/>
            <a:t>We convey policy and procedures to parents and students, including on our website</a:t>
          </a:r>
        </a:p>
      </dgm:t>
    </dgm:pt>
    <dgm:pt modelId="{6968C6BF-D800-4211-93D3-3D616983E9C0}" type="parTrans" cxnId="{9B1C0210-56C8-4EEA-8168-C97E3608AD4A}">
      <dgm:prSet/>
      <dgm:spPr/>
      <dgm:t>
        <a:bodyPr/>
        <a:lstStyle/>
        <a:p>
          <a:endParaRPr lang="en-US"/>
        </a:p>
      </dgm:t>
    </dgm:pt>
    <dgm:pt modelId="{196480A8-86C7-4CC8-BC29-EF546EB23F03}" type="sibTrans" cxnId="{9B1C0210-56C8-4EEA-8168-C97E3608AD4A}">
      <dgm:prSet/>
      <dgm:spPr/>
      <dgm:t>
        <a:bodyPr/>
        <a:lstStyle/>
        <a:p>
          <a:endParaRPr lang="en-US"/>
        </a:p>
      </dgm:t>
    </dgm:pt>
    <dgm:pt modelId="{ED279289-855D-4E21-819A-A129999E5D4F}">
      <dgm:prSet phldrT="[Text]"/>
      <dgm:spPr/>
      <dgm:t>
        <a:bodyPr/>
        <a:lstStyle/>
        <a:p>
          <a:r>
            <a:rPr lang="en-US" dirty="0"/>
            <a:t>We utilize and understand the student data life cycle</a:t>
          </a:r>
        </a:p>
      </dgm:t>
    </dgm:pt>
    <dgm:pt modelId="{CA6BA14F-D175-435B-95F9-BF3671584162}" type="parTrans" cxnId="{501F6FAF-CC78-4E72-BD17-DD93E4170262}">
      <dgm:prSet/>
      <dgm:spPr/>
      <dgm:t>
        <a:bodyPr/>
        <a:lstStyle/>
        <a:p>
          <a:endParaRPr lang="en-US"/>
        </a:p>
      </dgm:t>
    </dgm:pt>
    <dgm:pt modelId="{2173DF34-A1E3-4F68-AAE8-582951645DA4}" type="sibTrans" cxnId="{501F6FAF-CC78-4E72-BD17-DD93E4170262}">
      <dgm:prSet/>
      <dgm:spPr/>
      <dgm:t>
        <a:bodyPr/>
        <a:lstStyle/>
        <a:p>
          <a:endParaRPr lang="en-US"/>
        </a:p>
      </dgm:t>
    </dgm:pt>
    <dgm:pt modelId="{E111CB94-23E6-4477-A8DE-51C702654974}">
      <dgm:prSet phldrT="[Text]"/>
      <dgm:spPr/>
      <dgm:t>
        <a:bodyPr/>
        <a:lstStyle/>
        <a:p>
          <a:r>
            <a:rPr lang="en-US"/>
            <a:t>There is a designated Individual responsible for LEA/Local data use and policies</a:t>
          </a:r>
          <a:endParaRPr lang="en-US" dirty="0"/>
        </a:p>
      </dgm:t>
    </dgm:pt>
    <dgm:pt modelId="{43E01C95-08BE-46F1-A6E3-FC530C16A00C}" type="parTrans" cxnId="{083ED09B-7987-4629-8B96-8C3F33E06537}">
      <dgm:prSet/>
      <dgm:spPr/>
      <dgm:t>
        <a:bodyPr/>
        <a:lstStyle/>
        <a:p>
          <a:endParaRPr lang="en-US"/>
        </a:p>
      </dgm:t>
    </dgm:pt>
    <dgm:pt modelId="{E9FCEA4A-5AF4-4A16-91DF-C023BF10EBBB}" type="sibTrans" cxnId="{083ED09B-7987-4629-8B96-8C3F33E06537}">
      <dgm:prSet/>
      <dgm:spPr/>
      <dgm:t>
        <a:bodyPr/>
        <a:lstStyle/>
        <a:p>
          <a:endParaRPr lang="en-US"/>
        </a:p>
      </dgm:t>
    </dgm:pt>
    <dgm:pt modelId="{E2238EE5-3FC7-46A8-A94C-04D8CB3A81F3}" type="pres">
      <dgm:prSet presAssocID="{19604509-E258-469B-A21C-FA4168792A30}" presName="Name0" presStyleCnt="0">
        <dgm:presLayoutVars>
          <dgm:dir/>
          <dgm:resizeHandles/>
        </dgm:presLayoutVars>
      </dgm:prSet>
      <dgm:spPr/>
    </dgm:pt>
    <dgm:pt modelId="{7F7DD330-1CF5-4861-98BE-F51AFAF851D2}" type="pres">
      <dgm:prSet presAssocID="{C23659D1-FFAD-43B9-BF36-4A2CF4E870FD}" presName="compNode" presStyleCnt="0"/>
      <dgm:spPr/>
    </dgm:pt>
    <dgm:pt modelId="{DB1229BA-281E-4F89-A3CA-1180B1004D6C}" type="pres">
      <dgm:prSet presAssocID="{C23659D1-FFAD-43B9-BF36-4A2CF4E870FD}" presName="dummyConnPt" presStyleCnt="0"/>
      <dgm:spPr/>
    </dgm:pt>
    <dgm:pt modelId="{455CFB58-A6CB-454C-A3E3-B17A76363C74}" type="pres">
      <dgm:prSet presAssocID="{C23659D1-FFAD-43B9-BF36-4A2CF4E870FD}" presName="node" presStyleLbl="node1" presStyleIdx="0" presStyleCnt="8">
        <dgm:presLayoutVars>
          <dgm:bulletEnabled val="1"/>
        </dgm:presLayoutVars>
      </dgm:prSet>
      <dgm:spPr/>
    </dgm:pt>
    <dgm:pt modelId="{1EF009C8-D9A4-4D7D-A981-19F78E759843}" type="pres">
      <dgm:prSet presAssocID="{69F1DC3E-256C-4A14-8BE9-17F30384C26B}" presName="sibTrans" presStyleLbl="bgSibTrans2D1" presStyleIdx="0" presStyleCnt="7"/>
      <dgm:spPr/>
    </dgm:pt>
    <dgm:pt modelId="{7320264C-B3AB-4E18-A7D3-9BBBF5842A42}" type="pres">
      <dgm:prSet presAssocID="{8BAB9620-FC18-4F99-9A74-F96279929DD1}" presName="compNode" presStyleCnt="0"/>
      <dgm:spPr/>
    </dgm:pt>
    <dgm:pt modelId="{205FC3A1-9799-49C5-8BE6-54024512C45A}" type="pres">
      <dgm:prSet presAssocID="{8BAB9620-FC18-4F99-9A74-F96279929DD1}" presName="dummyConnPt" presStyleCnt="0"/>
      <dgm:spPr/>
    </dgm:pt>
    <dgm:pt modelId="{356ECE06-638B-4972-92ED-E83CCD0AFBA2}" type="pres">
      <dgm:prSet presAssocID="{8BAB9620-FC18-4F99-9A74-F96279929DD1}" presName="node" presStyleLbl="node1" presStyleIdx="1" presStyleCnt="8">
        <dgm:presLayoutVars>
          <dgm:bulletEnabled val="1"/>
        </dgm:presLayoutVars>
      </dgm:prSet>
      <dgm:spPr/>
    </dgm:pt>
    <dgm:pt modelId="{390C2923-7208-4C04-A1F4-20EEEE48585C}" type="pres">
      <dgm:prSet presAssocID="{1189743B-0A8C-48E9-B388-35377852CE3C}" presName="sibTrans" presStyleLbl="bgSibTrans2D1" presStyleIdx="1" presStyleCnt="7"/>
      <dgm:spPr/>
    </dgm:pt>
    <dgm:pt modelId="{6A0890CE-7805-4985-B446-F1BE30509A9D}" type="pres">
      <dgm:prSet presAssocID="{E111CB94-23E6-4477-A8DE-51C702654974}" presName="compNode" presStyleCnt="0"/>
      <dgm:spPr/>
    </dgm:pt>
    <dgm:pt modelId="{1D443034-3618-44FE-B31A-D84863739307}" type="pres">
      <dgm:prSet presAssocID="{E111CB94-23E6-4477-A8DE-51C702654974}" presName="dummyConnPt" presStyleCnt="0"/>
      <dgm:spPr/>
    </dgm:pt>
    <dgm:pt modelId="{4A2757AF-F363-4876-91E2-2D1868217879}" type="pres">
      <dgm:prSet presAssocID="{E111CB94-23E6-4477-A8DE-51C702654974}" presName="node" presStyleLbl="node1" presStyleIdx="2" presStyleCnt="8">
        <dgm:presLayoutVars>
          <dgm:bulletEnabled val="1"/>
        </dgm:presLayoutVars>
      </dgm:prSet>
      <dgm:spPr/>
    </dgm:pt>
    <dgm:pt modelId="{ADCE6B34-07F2-436D-AE19-A35F0F0C5AC0}" type="pres">
      <dgm:prSet presAssocID="{E9FCEA4A-5AF4-4A16-91DF-C023BF10EBBB}" presName="sibTrans" presStyleLbl="bgSibTrans2D1" presStyleIdx="2" presStyleCnt="7"/>
      <dgm:spPr/>
    </dgm:pt>
    <dgm:pt modelId="{B706EC04-E1D8-41FD-8690-114C4A976F49}" type="pres">
      <dgm:prSet presAssocID="{6F5432E1-1421-4125-B429-B2778A053AC8}" presName="compNode" presStyleCnt="0"/>
      <dgm:spPr/>
    </dgm:pt>
    <dgm:pt modelId="{B4D86594-819C-4BEE-8527-D50E060D5B18}" type="pres">
      <dgm:prSet presAssocID="{6F5432E1-1421-4125-B429-B2778A053AC8}" presName="dummyConnPt" presStyleCnt="0"/>
      <dgm:spPr/>
    </dgm:pt>
    <dgm:pt modelId="{EC814BDD-2734-4030-8F64-43D76F5F1BB5}" type="pres">
      <dgm:prSet presAssocID="{6F5432E1-1421-4125-B429-B2778A053AC8}" presName="node" presStyleLbl="node1" presStyleIdx="3" presStyleCnt="8">
        <dgm:presLayoutVars>
          <dgm:bulletEnabled val="1"/>
        </dgm:presLayoutVars>
      </dgm:prSet>
      <dgm:spPr/>
    </dgm:pt>
    <dgm:pt modelId="{58E1E83E-89F4-44F8-836D-EE126B5FCCD0}" type="pres">
      <dgm:prSet presAssocID="{2A0D54B6-46FB-45CE-B8B5-CF21CD093670}" presName="sibTrans" presStyleLbl="bgSibTrans2D1" presStyleIdx="3" presStyleCnt="7"/>
      <dgm:spPr/>
    </dgm:pt>
    <dgm:pt modelId="{807DBC59-A7ED-4F08-8363-FA7A9BA9F19C}" type="pres">
      <dgm:prSet presAssocID="{ED279289-855D-4E21-819A-A129999E5D4F}" presName="compNode" presStyleCnt="0"/>
      <dgm:spPr/>
    </dgm:pt>
    <dgm:pt modelId="{781D10AD-0E2A-4378-AF39-69E60C1DBCB9}" type="pres">
      <dgm:prSet presAssocID="{ED279289-855D-4E21-819A-A129999E5D4F}" presName="dummyConnPt" presStyleCnt="0"/>
      <dgm:spPr/>
    </dgm:pt>
    <dgm:pt modelId="{74E8B716-B977-4D5C-9FEB-55126BE7C275}" type="pres">
      <dgm:prSet presAssocID="{ED279289-855D-4E21-819A-A129999E5D4F}" presName="node" presStyleLbl="node1" presStyleIdx="4" presStyleCnt="8">
        <dgm:presLayoutVars>
          <dgm:bulletEnabled val="1"/>
        </dgm:presLayoutVars>
      </dgm:prSet>
      <dgm:spPr/>
    </dgm:pt>
    <dgm:pt modelId="{849FC076-476E-456A-84FB-8F6D5919CBBD}" type="pres">
      <dgm:prSet presAssocID="{2173DF34-A1E3-4F68-AAE8-582951645DA4}" presName="sibTrans" presStyleLbl="bgSibTrans2D1" presStyleIdx="4" presStyleCnt="7"/>
      <dgm:spPr/>
    </dgm:pt>
    <dgm:pt modelId="{6FAF6D9E-9CF5-42B0-94D6-C630D9A075C8}" type="pres">
      <dgm:prSet presAssocID="{61437472-F771-493D-9C17-8F67521AB502}" presName="compNode" presStyleCnt="0"/>
      <dgm:spPr/>
    </dgm:pt>
    <dgm:pt modelId="{31F25453-BB2B-4EBD-B518-7037FF7D1749}" type="pres">
      <dgm:prSet presAssocID="{61437472-F771-493D-9C17-8F67521AB502}" presName="dummyConnPt" presStyleCnt="0"/>
      <dgm:spPr/>
    </dgm:pt>
    <dgm:pt modelId="{FB8CCF80-7FAC-443C-9CEC-A87017854CBF}" type="pres">
      <dgm:prSet presAssocID="{61437472-F771-493D-9C17-8F67521AB502}" presName="node" presStyleLbl="node1" presStyleIdx="5" presStyleCnt="8" custLinFactNeighborX="1681">
        <dgm:presLayoutVars>
          <dgm:bulletEnabled val="1"/>
        </dgm:presLayoutVars>
      </dgm:prSet>
      <dgm:spPr/>
    </dgm:pt>
    <dgm:pt modelId="{A53F2E8F-356F-4829-9999-9C90E6246A7E}" type="pres">
      <dgm:prSet presAssocID="{B7327CE4-2D52-453B-B092-2B6192A3BD87}" presName="sibTrans" presStyleLbl="bgSibTrans2D1" presStyleIdx="5" presStyleCnt="7"/>
      <dgm:spPr/>
    </dgm:pt>
    <dgm:pt modelId="{BCBBFFAF-31E6-489B-9E4F-4919677E3EF0}" type="pres">
      <dgm:prSet presAssocID="{F3C5A881-E7D2-49BA-AC45-23FEF05FD79B}" presName="compNode" presStyleCnt="0"/>
      <dgm:spPr/>
    </dgm:pt>
    <dgm:pt modelId="{C8893E8E-5B70-4F53-8BF6-B247CFBAF9FE}" type="pres">
      <dgm:prSet presAssocID="{F3C5A881-E7D2-49BA-AC45-23FEF05FD79B}" presName="dummyConnPt" presStyleCnt="0"/>
      <dgm:spPr/>
    </dgm:pt>
    <dgm:pt modelId="{68D3F1A2-38C5-4F27-B867-35E603A51F02}" type="pres">
      <dgm:prSet presAssocID="{F3C5A881-E7D2-49BA-AC45-23FEF05FD79B}" presName="node" presStyleLbl="node1" presStyleIdx="6" presStyleCnt="8">
        <dgm:presLayoutVars>
          <dgm:bulletEnabled val="1"/>
        </dgm:presLayoutVars>
      </dgm:prSet>
      <dgm:spPr/>
    </dgm:pt>
    <dgm:pt modelId="{974124A6-79CC-4CB7-9051-6B2C5B02400F}" type="pres">
      <dgm:prSet presAssocID="{E018C8FD-4731-4701-B6A3-77629A49DBA0}" presName="sibTrans" presStyleLbl="bgSibTrans2D1" presStyleIdx="6" presStyleCnt="7"/>
      <dgm:spPr/>
    </dgm:pt>
    <dgm:pt modelId="{323231DE-5B5D-4840-A9F1-6782586E71D2}" type="pres">
      <dgm:prSet presAssocID="{0BDE4C11-29B6-4A86-8396-5201D8FA6E41}" presName="compNode" presStyleCnt="0"/>
      <dgm:spPr/>
    </dgm:pt>
    <dgm:pt modelId="{D6AB9023-2DF1-4A68-BD95-0F1091518903}" type="pres">
      <dgm:prSet presAssocID="{0BDE4C11-29B6-4A86-8396-5201D8FA6E41}" presName="dummyConnPt" presStyleCnt="0"/>
      <dgm:spPr/>
    </dgm:pt>
    <dgm:pt modelId="{BDD9B7B2-864C-4309-B2CB-F9C24AD199A8}" type="pres">
      <dgm:prSet presAssocID="{0BDE4C11-29B6-4A86-8396-5201D8FA6E41}" presName="node" presStyleLbl="node1" presStyleIdx="7" presStyleCnt="8">
        <dgm:presLayoutVars>
          <dgm:bulletEnabled val="1"/>
        </dgm:presLayoutVars>
      </dgm:prSet>
      <dgm:spPr/>
    </dgm:pt>
  </dgm:ptLst>
  <dgm:cxnLst>
    <dgm:cxn modelId="{9B1C0210-56C8-4EEA-8168-C97E3608AD4A}" srcId="{19604509-E258-469B-A21C-FA4168792A30}" destId="{0BDE4C11-29B6-4A86-8396-5201D8FA6E41}" srcOrd="7" destOrd="0" parTransId="{6968C6BF-D800-4211-93D3-3D616983E9C0}" sibTransId="{196480A8-86C7-4CC8-BC29-EF546EB23F03}"/>
    <dgm:cxn modelId="{0B876D11-2096-4183-A25B-B17702C3BAF4}" srcId="{19604509-E258-469B-A21C-FA4168792A30}" destId="{8BAB9620-FC18-4F99-9A74-F96279929DD1}" srcOrd="1" destOrd="0" parTransId="{316AFF21-BC8B-47AD-885B-575109771CD3}" sibTransId="{1189743B-0A8C-48E9-B388-35377852CE3C}"/>
    <dgm:cxn modelId="{91F5CB1E-8B76-44ED-B367-00C2B673006E}" type="presOf" srcId="{0BDE4C11-29B6-4A86-8396-5201D8FA6E41}" destId="{BDD9B7B2-864C-4309-B2CB-F9C24AD199A8}" srcOrd="0" destOrd="0" presId="urn:microsoft.com/office/officeart/2005/8/layout/bProcess4"/>
    <dgm:cxn modelId="{8EFC1D3D-F932-4EDD-A51D-295D65A3FCC0}" type="presOf" srcId="{B7327CE4-2D52-453B-B092-2B6192A3BD87}" destId="{A53F2E8F-356F-4829-9999-9C90E6246A7E}" srcOrd="0" destOrd="0" presId="urn:microsoft.com/office/officeart/2005/8/layout/bProcess4"/>
    <dgm:cxn modelId="{E8746461-551D-49CF-B240-7C7A0D66CE7A}" type="presOf" srcId="{E111CB94-23E6-4477-A8DE-51C702654974}" destId="{4A2757AF-F363-4876-91E2-2D1868217879}" srcOrd="0" destOrd="0" presId="urn:microsoft.com/office/officeart/2005/8/layout/bProcess4"/>
    <dgm:cxn modelId="{E0B7B641-455F-461A-9F47-2C5CA792D421}" srcId="{19604509-E258-469B-A21C-FA4168792A30}" destId="{C23659D1-FFAD-43B9-BF36-4A2CF4E870FD}" srcOrd="0" destOrd="0" parTransId="{A51219FA-2D70-48F5-99A8-CDF245FD6D69}" sibTransId="{69F1DC3E-256C-4A14-8BE9-17F30384C26B}"/>
    <dgm:cxn modelId="{68F19845-1074-4898-AA24-AE799663E790}" type="presOf" srcId="{19604509-E258-469B-A21C-FA4168792A30}" destId="{E2238EE5-3FC7-46A8-A94C-04D8CB3A81F3}" srcOrd="0" destOrd="0" presId="urn:microsoft.com/office/officeart/2005/8/layout/bProcess4"/>
    <dgm:cxn modelId="{9EF62967-FA09-4EB3-A96F-C2E08E0C95E7}" srcId="{19604509-E258-469B-A21C-FA4168792A30}" destId="{F3C5A881-E7D2-49BA-AC45-23FEF05FD79B}" srcOrd="6" destOrd="0" parTransId="{2141C808-0A9D-43DA-BD80-87BFA798DE97}" sibTransId="{E018C8FD-4731-4701-B6A3-77629A49DBA0}"/>
    <dgm:cxn modelId="{FD061B6D-0A05-4325-A65E-A57C097E9DAB}" type="presOf" srcId="{E9FCEA4A-5AF4-4A16-91DF-C023BF10EBBB}" destId="{ADCE6B34-07F2-436D-AE19-A35F0F0C5AC0}" srcOrd="0" destOrd="0" presId="urn:microsoft.com/office/officeart/2005/8/layout/bProcess4"/>
    <dgm:cxn modelId="{B340B970-1D22-4A47-B0D3-A8B4888018A3}" type="presOf" srcId="{1189743B-0A8C-48E9-B388-35377852CE3C}" destId="{390C2923-7208-4C04-A1F4-20EEEE48585C}" srcOrd="0" destOrd="0" presId="urn:microsoft.com/office/officeart/2005/8/layout/bProcess4"/>
    <dgm:cxn modelId="{562AFB77-6FF0-4FC5-B6AF-8E128B933F81}" type="presOf" srcId="{2173DF34-A1E3-4F68-AAE8-582951645DA4}" destId="{849FC076-476E-456A-84FB-8F6D5919CBBD}" srcOrd="0" destOrd="0" presId="urn:microsoft.com/office/officeart/2005/8/layout/bProcess4"/>
    <dgm:cxn modelId="{47E1FD80-D7C4-400D-802C-DD993716B591}" type="presOf" srcId="{2A0D54B6-46FB-45CE-B8B5-CF21CD093670}" destId="{58E1E83E-89F4-44F8-836D-EE126B5FCCD0}" srcOrd="0" destOrd="0" presId="urn:microsoft.com/office/officeart/2005/8/layout/bProcess4"/>
    <dgm:cxn modelId="{A296A885-29EA-427F-AFEC-3E28013136AC}" srcId="{19604509-E258-469B-A21C-FA4168792A30}" destId="{61437472-F771-493D-9C17-8F67521AB502}" srcOrd="5" destOrd="0" parTransId="{4EA40FF3-323F-4346-9C90-6D4CA7C504A4}" sibTransId="{B7327CE4-2D52-453B-B092-2B6192A3BD87}"/>
    <dgm:cxn modelId="{F373FE85-6142-4CBD-BAE5-374175A6F85C}" type="presOf" srcId="{E018C8FD-4731-4701-B6A3-77629A49DBA0}" destId="{974124A6-79CC-4CB7-9051-6B2C5B02400F}" srcOrd="0" destOrd="0" presId="urn:microsoft.com/office/officeart/2005/8/layout/bProcess4"/>
    <dgm:cxn modelId="{8978F39A-F405-415E-AA66-F82B05DD20C3}" type="presOf" srcId="{61437472-F771-493D-9C17-8F67521AB502}" destId="{FB8CCF80-7FAC-443C-9CEC-A87017854CBF}" srcOrd="0" destOrd="0" presId="urn:microsoft.com/office/officeart/2005/8/layout/bProcess4"/>
    <dgm:cxn modelId="{083ED09B-7987-4629-8B96-8C3F33E06537}" srcId="{19604509-E258-469B-A21C-FA4168792A30}" destId="{E111CB94-23E6-4477-A8DE-51C702654974}" srcOrd="2" destOrd="0" parTransId="{43E01C95-08BE-46F1-A6E3-FC530C16A00C}" sibTransId="{E9FCEA4A-5AF4-4A16-91DF-C023BF10EBBB}"/>
    <dgm:cxn modelId="{501F6FAF-CC78-4E72-BD17-DD93E4170262}" srcId="{19604509-E258-469B-A21C-FA4168792A30}" destId="{ED279289-855D-4E21-819A-A129999E5D4F}" srcOrd="4" destOrd="0" parTransId="{CA6BA14F-D175-435B-95F9-BF3671584162}" sibTransId="{2173DF34-A1E3-4F68-AAE8-582951645DA4}"/>
    <dgm:cxn modelId="{9FC867B5-5D49-4738-A169-E93BDDF216F6}" type="presOf" srcId="{8BAB9620-FC18-4F99-9A74-F96279929DD1}" destId="{356ECE06-638B-4972-92ED-E83CCD0AFBA2}" srcOrd="0" destOrd="0" presId="urn:microsoft.com/office/officeart/2005/8/layout/bProcess4"/>
    <dgm:cxn modelId="{F31C26CA-A2C6-4531-A3E2-7F1567CB49EC}" type="presOf" srcId="{6F5432E1-1421-4125-B429-B2778A053AC8}" destId="{EC814BDD-2734-4030-8F64-43D76F5F1BB5}" srcOrd="0" destOrd="0" presId="urn:microsoft.com/office/officeart/2005/8/layout/bProcess4"/>
    <dgm:cxn modelId="{83EF18D9-12C6-48FB-AE44-D219DDEB4189}" type="presOf" srcId="{C23659D1-FFAD-43B9-BF36-4A2CF4E870FD}" destId="{455CFB58-A6CB-454C-A3E3-B17A76363C74}" srcOrd="0" destOrd="0" presId="urn:microsoft.com/office/officeart/2005/8/layout/bProcess4"/>
    <dgm:cxn modelId="{A7D9AEEF-0434-4BB5-879E-9DA1600EA9CE}" srcId="{19604509-E258-469B-A21C-FA4168792A30}" destId="{6F5432E1-1421-4125-B429-B2778A053AC8}" srcOrd="3" destOrd="0" parTransId="{77ADD6D6-BB6D-43A6-B1AB-5C531FD7852B}" sibTransId="{2A0D54B6-46FB-45CE-B8B5-CF21CD093670}"/>
    <dgm:cxn modelId="{246C3CF7-BD47-4675-AD6D-469E9DFA4243}" type="presOf" srcId="{F3C5A881-E7D2-49BA-AC45-23FEF05FD79B}" destId="{68D3F1A2-38C5-4F27-B867-35E603A51F02}" srcOrd="0" destOrd="0" presId="urn:microsoft.com/office/officeart/2005/8/layout/bProcess4"/>
    <dgm:cxn modelId="{E0C014FA-37A1-4240-8E3D-FD8D492D781D}" type="presOf" srcId="{69F1DC3E-256C-4A14-8BE9-17F30384C26B}" destId="{1EF009C8-D9A4-4D7D-A981-19F78E759843}" srcOrd="0" destOrd="0" presId="urn:microsoft.com/office/officeart/2005/8/layout/bProcess4"/>
    <dgm:cxn modelId="{887E59FC-10EA-498D-BDEB-2A642EE3FB6D}" type="presOf" srcId="{ED279289-855D-4E21-819A-A129999E5D4F}" destId="{74E8B716-B977-4D5C-9FEB-55126BE7C275}" srcOrd="0" destOrd="0" presId="urn:microsoft.com/office/officeart/2005/8/layout/bProcess4"/>
    <dgm:cxn modelId="{9A013846-7772-497F-B499-9BBD0755EB89}" type="presParOf" srcId="{E2238EE5-3FC7-46A8-A94C-04D8CB3A81F3}" destId="{7F7DD330-1CF5-4861-98BE-F51AFAF851D2}" srcOrd="0" destOrd="0" presId="urn:microsoft.com/office/officeart/2005/8/layout/bProcess4"/>
    <dgm:cxn modelId="{21E22C64-3993-4464-BF69-D821B61D3D06}" type="presParOf" srcId="{7F7DD330-1CF5-4861-98BE-F51AFAF851D2}" destId="{DB1229BA-281E-4F89-A3CA-1180B1004D6C}" srcOrd="0" destOrd="0" presId="urn:microsoft.com/office/officeart/2005/8/layout/bProcess4"/>
    <dgm:cxn modelId="{4D93A7F3-32D8-4C77-81BD-B485B89192B1}" type="presParOf" srcId="{7F7DD330-1CF5-4861-98BE-F51AFAF851D2}" destId="{455CFB58-A6CB-454C-A3E3-B17A76363C74}" srcOrd="1" destOrd="0" presId="urn:microsoft.com/office/officeart/2005/8/layout/bProcess4"/>
    <dgm:cxn modelId="{C0FD185E-9242-4605-8BA5-8E8485EEAC59}" type="presParOf" srcId="{E2238EE5-3FC7-46A8-A94C-04D8CB3A81F3}" destId="{1EF009C8-D9A4-4D7D-A981-19F78E759843}" srcOrd="1" destOrd="0" presId="urn:microsoft.com/office/officeart/2005/8/layout/bProcess4"/>
    <dgm:cxn modelId="{85E494A8-21BB-4B13-95DA-C856B24CDD45}" type="presParOf" srcId="{E2238EE5-3FC7-46A8-A94C-04D8CB3A81F3}" destId="{7320264C-B3AB-4E18-A7D3-9BBBF5842A42}" srcOrd="2" destOrd="0" presId="urn:microsoft.com/office/officeart/2005/8/layout/bProcess4"/>
    <dgm:cxn modelId="{03A267DA-BA33-4AA0-B34D-ED50C3EE93A4}" type="presParOf" srcId="{7320264C-B3AB-4E18-A7D3-9BBBF5842A42}" destId="{205FC3A1-9799-49C5-8BE6-54024512C45A}" srcOrd="0" destOrd="0" presId="urn:microsoft.com/office/officeart/2005/8/layout/bProcess4"/>
    <dgm:cxn modelId="{26812E89-465A-4E6F-AE91-CC3213D90F9A}" type="presParOf" srcId="{7320264C-B3AB-4E18-A7D3-9BBBF5842A42}" destId="{356ECE06-638B-4972-92ED-E83CCD0AFBA2}" srcOrd="1" destOrd="0" presId="urn:microsoft.com/office/officeart/2005/8/layout/bProcess4"/>
    <dgm:cxn modelId="{FD12BF18-FC04-4A43-9136-BB7EA5BB1C9E}" type="presParOf" srcId="{E2238EE5-3FC7-46A8-A94C-04D8CB3A81F3}" destId="{390C2923-7208-4C04-A1F4-20EEEE48585C}" srcOrd="3" destOrd="0" presId="urn:microsoft.com/office/officeart/2005/8/layout/bProcess4"/>
    <dgm:cxn modelId="{DA29EDAE-00A1-4BD2-8C7C-5960DC79EB89}" type="presParOf" srcId="{E2238EE5-3FC7-46A8-A94C-04D8CB3A81F3}" destId="{6A0890CE-7805-4985-B446-F1BE30509A9D}" srcOrd="4" destOrd="0" presId="urn:microsoft.com/office/officeart/2005/8/layout/bProcess4"/>
    <dgm:cxn modelId="{18FD5043-1DD4-4A08-B2FD-E2F6F36FAA09}" type="presParOf" srcId="{6A0890CE-7805-4985-B446-F1BE30509A9D}" destId="{1D443034-3618-44FE-B31A-D84863739307}" srcOrd="0" destOrd="0" presId="urn:microsoft.com/office/officeart/2005/8/layout/bProcess4"/>
    <dgm:cxn modelId="{32D6A2A3-4AD0-4566-9048-1B9F9EB8A823}" type="presParOf" srcId="{6A0890CE-7805-4985-B446-F1BE30509A9D}" destId="{4A2757AF-F363-4876-91E2-2D1868217879}" srcOrd="1" destOrd="0" presId="urn:microsoft.com/office/officeart/2005/8/layout/bProcess4"/>
    <dgm:cxn modelId="{A6FDF1A9-0DFA-4632-B232-E70BC7DFD507}" type="presParOf" srcId="{E2238EE5-3FC7-46A8-A94C-04D8CB3A81F3}" destId="{ADCE6B34-07F2-436D-AE19-A35F0F0C5AC0}" srcOrd="5" destOrd="0" presId="urn:microsoft.com/office/officeart/2005/8/layout/bProcess4"/>
    <dgm:cxn modelId="{1CC7290C-72D9-4562-BBE9-975A8CEB1A3A}" type="presParOf" srcId="{E2238EE5-3FC7-46A8-A94C-04D8CB3A81F3}" destId="{B706EC04-E1D8-41FD-8690-114C4A976F49}" srcOrd="6" destOrd="0" presId="urn:microsoft.com/office/officeart/2005/8/layout/bProcess4"/>
    <dgm:cxn modelId="{5CCFC5FF-4783-4F8C-8790-5C561F5131DB}" type="presParOf" srcId="{B706EC04-E1D8-41FD-8690-114C4A976F49}" destId="{B4D86594-819C-4BEE-8527-D50E060D5B18}" srcOrd="0" destOrd="0" presId="urn:microsoft.com/office/officeart/2005/8/layout/bProcess4"/>
    <dgm:cxn modelId="{1945B84A-C7EC-429F-93C4-98542D9CAFF8}" type="presParOf" srcId="{B706EC04-E1D8-41FD-8690-114C4A976F49}" destId="{EC814BDD-2734-4030-8F64-43D76F5F1BB5}" srcOrd="1" destOrd="0" presId="urn:microsoft.com/office/officeart/2005/8/layout/bProcess4"/>
    <dgm:cxn modelId="{833198AE-6FEE-4F96-A8A3-A75ACBEB894F}" type="presParOf" srcId="{E2238EE5-3FC7-46A8-A94C-04D8CB3A81F3}" destId="{58E1E83E-89F4-44F8-836D-EE126B5FCCD0}" srcOrd="7" destOrd="0" presId="urn:microsoft.com/office/officeart/2005/8/layout/bProcess4"/>
    <dgm:cxn modelId="{E5481B00-AE8D-4B47-997B-1B6A5E30BA7D}" type="presParOf" srcId="{E2238EE5-3FC7-46A8-A94C-04D8CB3A81F3}" destId="{807DBC59-A7ED-4F08-8363-FA7A9BA9F19C}" srcOrd="8" destOrd="0" presId="urn:microsoft.com/office/officeart/2005/8/layout/bProcess4"/>
    <dgm:cxn modelId="{3103C097-B45D-44C9-B864-185E9F5FB657}" type="presParOf" srcId="{807DBC59-A7ED-4F08-8363-FA7A9BA9F19C}" destId="{781D10AD-0E2A-4378-AF39-69E60C1DBCB9}" srcOrd="0" destOrd="0" presId="urn:microsoft.com/office/officeart/2005/8/layout/bProcess4"/>
    <dgm:cxn modelId="{8E2AB996-2A25-43D0-B469-3CD19C4FE8B8}" type="presParOf" srcId="{807DBC59-A7ED-4F08-8363-FA7A9BA9F19C}" destId="{74E8B716-B977-4D5C-9FEB-55126BE7C275}" srcOrd="1" destOrd="0" presId="urn:microsoft.com/office/officeart/2005/8/layout/bProcess4"/>
    <dgm:cxn modelId="{198B1873-050E-4C82-A41C-B8F77B84CFE5}" type="presParOf" srcId="{E2238EE5-3FC7-46A8-A94C-04D8CB3A81F3}" destId="{849FC076-476E-456A-84FB-8F6D5919CBBD}" srcOrd="9" destOrd="0" presId="urn:microsoft.com/office/officeart/2005/8/layout/bProcess4"/>
    <dgm:cxn modelId="{D75DB98A-4CFA-411F-A919-A467F01321BF}" type="presParOf" srcId="{E2238EE5-3FC7-46A8-A94C-04D8CB3A81F3}" destId="{6FAF6D9E-9CF5-42B0-94D6-C630D9A075C8}" srcOrd="10" destOrd="0" presId="urn:microsoft.com/office/officeart/2005/8/layout/bProcess4"/>
    <dgm:cxn modelId="{D1863EFC-4749-46CE-84DE-772515037117}" type="presParOf" srcId="{6FAF6D9E-9CF5-42B0-94D6-C630D9A075C8}" destId="{31F25453-BB2B-4EBD-B518-7037FF7D1749}" srcOrd="0" destOrd="0" presId="urn:microsoft.com/office/officeart/2005/8/layout/bProcess4"/>
    <dgm:cxn modelId="{42519BEC-3055-4A63-84DD-F3D930C52C91}" type="presParOf" srcId="{6FAF6D9E-9CF5-42B0-94D6-C630D9A075C8}" destId="{FB8CCF80-7FAC-443C-9CEC-A87017854CBF}" srcOrd="1" destOrd="0" presId="urn:microsoft.com/office/officeart/2005/8/layout/bProcess4"/>
    <dgm:cxn modelId="{DFE80789-29BB-4908-B4BD-03777689B359}" type="presParOf" srcId="{E2238EE5-3FC7-46A8-A94C-04D8CB3A81F3}" destId="{A53F2E8F-356F-4829-9999-9C90E6246A7E}" srcOrd="11" destOrd="0" presId="urn:microsoft.com/office/officeart/2005/8/layout/bProcess4"/>
    <dgm:cxn modelId="{49DA6301-5528-4D9E-9207-A12E80ABB845}" type="presParOf" srcId="{E2238EE5-3FC7-46A8-A94C-04D8CB3A81F3}" destId="{BCBBFFAF-31E6-489B-9E4F-4919677E3EF0}" srcOrd="12" destOrd="0" presId="urn:microsoft.com/office/officeart/2005/8/layout/bProcess4"/>
    <dgm:cxn modelId="{FF52FE81-084D-4462-AD6C-6880E48D085E}" type="presParOf" srcId="{BCBBFFAF-31E6-489B-9E4F-4919677E3EF0}" destId="{C8893E8E-5B70-4F53-8BF6-B247CFBAF9FE}" srcOrd="0" destOrd="0" presId="urn:microsoft.com/office/officeart/2005/8/layout/bProcess4"/>
    <dgm:cxn modelId="{5037A0DA-0876-46D3-8B21-4F55BDB3ADAD}" type="presParOf" srcId="{BCBBFFAF-31E6-489B-9E4F-4919677E3EF0}" destId="{68D3F1A2-38C5-4F27-B867-35E603A51F02}" srcOrd="1" destOrd="0" presId="urn:microsoft.com/office/officeart/2005/8/layout/bProcess4"/>
    <dgm:cxn modelId="{1E022F58-A226-41C6-9FA7-BD84149FCAA9}" type="presParOf" srcId="{E2238EE5-3FC7-46A8-A94C-04D8CB3A81F3}" destId="{974124A6-79CC-4CB7-9051-6B2C5B02400F}" srcOrd="13" destOrd="0" presId="urn:microsoft.com/office/officeart/2005/8/layout/bProcess4"/>
    <dgm:cxn modelId="{FDFE035B-3C97-447A-96CB-38D6734B8152}" type="presParOf" srcId="{E2238EE5-3FC7-46A8-A94C-04D8CB3A81F3}" destId="{323231DE-5B5D-4840-A9F1-6782586E71D2}" srcOrd="14" destOrd="0" presId="urn:microsoft.com/office/officeart/2005/8/layout/bProcess4"/>
    <dgm:cxn modelId="{490A6197-F5EF-4B50-9C51-81026967E7CF}" type="presParOf" srcId="{323231DE-5B5D-4840-A9F1-6782586E71D2}" destId="{D6AB9023-2DF1-4A68-BD95-0F1091518903}" srcOrd="0" destOrd="0" presId="urn:microsoft.com/office/officeart/2005/8/layout/bProcess4"/>
    <dgm:cxn modelId="{491DB09C-5244-4A7D-9800-E33C9FA4C83E}" type="presParOf" srcId="{323231DE-5B5D-4840-A9F1-6782586E71D2}" destId="{BDD9B7B2-864C-4309-B2CB-F9C24AD199A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72CA7-8353-4A00-857F-DDE7481E4C0B}">
      <dsp:nvSpPr>
        <dsp:cNvPr id="0" name=""/>
        <dsp:cNvSpPr/>
      </dsp:nvSpPr>
      <dsp:spPr>
        <a:xfrm>
          <a:off x="0" y="0"/>
          <a:ext cx="8290561" cy="7713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Health Insurance Portability and Accountability Act</a:t>
          </a:r>
        </a:p>
      </dsp:txBody>
      <dsp:txXfrm>
        <a:off x="1735244" y="0"/>
        <a:ext cx="6555316" cy="771326"/>
      </dsp:txXfrm>
    </dsp:sp>
    <dsp:sp modelId="{CE1CD343-04B5-4DEA-B98F-2FE87233C5DB}">
      <dsp:nvSpPr>
        <dsp:cNvPr id="0" name=""/>
        <dsp:cNvSpPr/>
      </dsp:nvSpPr>
      <dsp:spPr>
        <a:xfrm>
          <a:off x="127937" y="77132"/>
          <a:ext cx="1658112" cy="617061"/>
        </a:xfrm>
        <a:prstGeom prst="roundRect">
          <a:avLst>
            <a:gd name="adj" fmla="val 10000"/>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DAFC66C-3099-46E7-8107-7418F6242EEE}">
      <dsp:nvSpPr>
        <dsp:cNvPr id="0" name=""/>
        <dsp:cNvSpPr/>
      </dsp:nvSpPr>
      <dsp:spPr>
        <a:xfrm>
          <a:off x="0" y="848459"/>
          <a:ext cx="8290561" cy="7713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Protection of Pupil Rights Amendment</a:t>
          </a:r>
        </a:p>
      </dsp:txBody>
      <dsp:txXfrm>
        <a:off x="1735244" y="848459"/>
        <a:ext cx="6555316" cy="771326"/>
      </dsp:txXfrm>
    </dsp:sp>
    <dsp:sp modelId="{2351A125-8BDA-4028-AA0F-3F54012C515A}">
      <dsp:nvSpPr>
        <dsp:cNvPr id="0" name=""/>
        <dsp:cNvSpPr/>
      </dsp:nvSpPr>
      <dsp:spPr>
        <a:xfrm>
          <a:off x="127937" y="925591"/>
          <a:ext cx="1658112" cy="617061"/>
        </a:xfrm>
        <a:prstGeom prst="roundRect">
          <a:avLst>
            <a:gd name="adj" fmla="val 10000"/>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5366DA7-57BA-4419-834D-CBCC8F4332F7}">
      <dsp:nvSpPr>
        <dsp:cNvPr id="0" name=""/>
        <dsp:cNvSpPr/>
      </dsp:nvSpPr>
      <dsp:spPr>
        <a:xfrm>
          <a:off x="0" y="1696918"/>
          <a:ext cx="8290561" cy="7713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National School Lunch Act</a:t>
          </a:r>
        </a:p>
      </dsp:txBody>
      <dsp:txXfrm>
        <a:off x="1735244" y="1696918"/>
        <a:ext cx="6555316" cy="771326"/>
      </dsp:txXfrm>
    </dsp:sp>
    <dsp:sp modelId="{5630B116-8EB4-4F89-B439-0218B7CF725B}">
      <dsp:nvSpPr>
        <dsp:cNvPr id="0" name=""/>
        <dsp:cNvSpPr/>
      </dsp:nvSpPr>
      <dsp:spPr>
        <a:xfrm>
          <a:off x="127937" y="1774051"/>
          <a:ext cx="1658112" cy="617061"/>
        </a:xfrm>
        <a:prstGeom prst="roundRect">
          <a:avLst>
            <a:gd name="adj" fmla="val 10000"/>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B91124E-4321-4F84-897A-5C5C8874D8EA}">
      <dsp:nvSpPr>
        <dsp:cNvPr id="0" name=""/>
        <dsp:cNvSpPr/>
      </dsp:nvSpPr>
      <dsp:spPr>
        <a:xfrm>
          <a:off x="0" y="2545377"/>
          <a:ext cx="8290561" cy="7713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Individuals with Disabilities Act </a:t>
          </a:r>
        </a:p>
      </dsp:txBody>
      <dsp:txXfrm>
        <a:off x="1735244" y="2545377"/>
        <a:ext cx="6555316" cy="771326"/>
      </dsp:txXfrm>
    </dsp:sp>
    <dsp:sp modelId="{7E437648-A70E-4877-803B-F832326DFCE9}">
      <dsp:nvSpPr>
        <dsp:cNvPr id="0" name=""/>
        <dsp:cNvSpPr/>
      </dsp:nvSpPr>
      <dsp:spPr>
        <a:xfrm>
          <a:off x="127937" y="2622510"/>
          <a:ext cx="1658112" cy="617061"/>
        </a:xfrm>
        <a:prstGeom prst="roundRect">
          <a:avLst>
            <a:gd name="adj" fmla="val 10000"/>
          </a:avLst>
        </a:prstGeom>
        <a:blipFill rotWithShape="1">
          <a:blip xmlns:r="http://schemas.openxmlformats.org/officeDocument/2006/relationships" r:embed="rId4"/>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B8B601D-2C19-4E7F-B2DD-A829BAB6ACE7}">
      <dsp:nvSpPr>
        <dsp:cNvPr id="0" name=""/>
        <dsp:cNvSpPr/>
      </dsp:nvSpPr>
      <dsp:spPr>
        <a:xfrm>
          <a:off x="0" y="3393836"/>
          <a:ext cx="8290561" cy="7713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Children’s Online Privacy Protection act </a:t>
          </a:r>
        </a:p>
      </dsp:txBody>
      <dsp:txXfrm>
        <a:off x="1735244" y="3393836"/>
        <a:ext cx="6555316" cy="771326"/>
      </dsp:txXfrm>
    </dsp:sp>
    <dsp:sp modelId="{A35CB0E2-A94C-4995-9B25-B15276DC8136}">
      <dsp:nvSpPr>
        <dsp:cNvPr id="0" name=""/>
        <dsp:cNvSpPr/>
      </dsp:nvSpPr>
      <dsp:spPr>
        <a:xfrm>
          <a:off x="127937" y="3470969"/>
          <a:ext cx="1658112" cy="617061"/>
        </a:xfrm>
        <a:prstGeom prst="roundRect">
          <a:avLst>
            <a:gd name="adj" fmla="val 10000"/>
          </a:avLst>
        </a:prstGeom>
        <a:blipFill rotWithShape="1">
          <a:blip xmlns:r="http://schemas.openxmlformats.org/officeDocument/2006/relationships" r:embed="rId5"/>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5489769-42BD-4903-9CC5-807B657F5C4D}">
      <dsp:nvSpPr>
        <dsp:cNvPr id="0" name=""/>
        <dsp:cNvSpPr/>
      </dsp:nvSpPr>
      <dsp:spPr>
        <a:xfrm>
          <a:off x="0" y="4242296"/>
          <a:ext cx="8290561" cy="7713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Children’s Internet Protection Act</a:t>
          </a:r>
        </a:p>
      </dsp:txBody>
      <dsp:txXfrm>
        <a:off x="1735244" y="4242296"/>
        <a:ext cx="6555316" cy="771326"/>
      </dsp:txXfrm>
    </dsp:sp>
    <dsp:sp modelId="{48F9A149-6743-4F62-85DB-25DC2DD3F3CF}">
      <dsp:nvSpPr>
        <dsp:cNvPr id="0" name=""/>
        <dsp:cNvSpPr/>
      </dsp:nvSpPr>
      <dsp:spPr>
        <a:xfrm>
          <a:off x="127937" y="4319428"/>
          <a:ext cx="1658112" cy="617061"/>
        </a:xfrm>
        <a:prstGeom prst="roundRect">
          <a:avLst>
            <a:gd name="adj" fmla="val 10000"/>
          </a:avLst>
        </a:prstGeom>
        <a:blipFill rotWithShape="1">
          <a:blip xmlns:r="http://schemas.openxmlformats.org/officeDocument/2006/relationships" r:embed="rId6"/>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6ED07-A5C7-4E15-8D9A-370BCFDF1C87}">
      <dsp:nvSpPr>
        <dsp:cNvPr id="0" name=""/>
        <dsp:cNvSpPr/>
      </dsp:nvSpPr>
      <dsp:spPr>
        <a:xfrm>
          <a:off x="0" y="0"/>
          <a:ext cx="1477328" cy="147732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D4AF0-1A0A-4A6D-AC14-A2006840362C}">
      <dsp:nvSpPr>
        <dsp:cNvPr id="0" name=""/>
        <dsp:cNvSpPr/>
      </dsp:nvSpPr>
      <dsp:spPr>
        <a:xfrm>
          <a:off x="738664" y="0"/>
          <a:ext cx="1824497" cy="14773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Source: Privacy Technical Assistance Center ptac.ed.gov</a:t>
          </a:r>
        </a:p>
      </dsp:txBody>
      <dsp:txXfrm>
        <a:off x="738664" y="0"/>
        <a:ext cx="1824497" cy="14773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A0BE8-270C-4A15-AB39-66D79068703B}">
      <dsp:nvSpPr>
        <dsp:cNvPr id="0" name=""/>
        <dsp:cNvSpPr/>
      </dsp:nvSpPr>
      <dsp:spPr>
        <a:xfrm>
          <a:off x="2881126" y="210"/>
          <a:ext cx="1385311" cy="90045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Creation or Collection</a:t>
          </a:r>
        </a:p>
      </dsp:txBody>
      <dsp:txXfrm>
        <a:off x="2925082" y="44166"/>
        <a:ext cx="1297399" cy="812540"/>
      </dsp:txXfrm>
    </dsp:sp>
    <dsp:sp modelId="{BDDC619B-D75B-4741-85A8-4915944BC4FD}">
      <dsp:nvSpPr>
        <dsp:cNvPr id="0" name=""/>
        <dsp:cNvSpPr/>
      </dsp:nvSpPr>
      <dsp:spPr>
        <a:xfrm>
          <a:off x="1776021" y="450436"/>
          <a:ext cx="3595520" cy="3595520"/>
        </a:xfrm>
        <a:custGeom>
          <a:avLst/>
          <a:gdLst/>
          <a:ahLst/>
          <a:cxnLst/>
          <a:rect l="0" t="0" r="0" b="0"/>
          <a:pathLst>
            <a:path>
              <a:moveTo>
                <a:pt x="2499916" y="142792"/>
              </a:moveTo>
              <a:arcTo wR="1797760" hR="1797760" stAng="17579409" swAng="195979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4ADE70-E4EE-483C-A047-5D519564F2F1}">
      <dsp:nvSpPr>
        <dsp:cNvPr id="0" name=""/>
        <dsp:cNvSpPr/>
      </dsp:nvSpPr>
      <dsp:spPr>
        <a:xfrm>
          <a:off x="4590898" y="1242432"/>
          <a:ext cx="1385311" cy="90045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Storage</a:t>
          </a:r>
        </a:p>
      </dsp:txBody>
      <dsp:txXfrm>
        <a:off x="4634854" y="1286388"/>
        <a:ext cx="1297399" cy="812540"/>
      </dsp:txXfrm>
    </dsp:sp>
    <dsp:sp modelId="{D7C637A7-1C73-4C8C-8B4F-DD9E3B9C3445}">
      <dsp:nvSpPr>
        <dsp:cNvPr id="0" name=""/>
        <dsp:cNvSpPr/>
      </dsp:nvSpPr>
      <dsp:spPr>
        <a:xfrm>
          <a:off x="1776021" y="450436"/>
          <a:ext cx="3595520" cy="3595520"/>
        </a:xfrm>
        <a:custGeom>
          <a:avLst/>
          <a:gdLst/>
          <a:ahLst/>
          <a:cxnLst/>
          <a:rect l="0" t="0" r="0" b="0"/>
          <a:pathLst>
            <a:path>
              <a:moveTo>
                <a:pt x="3593070" y="1703933"/>
              </a:moveTo>
              <a:arcTo wR="1797760" hR="1797760" stAng="21420498" swAng="21949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DE4A1EB-F016-4E23-8140-2106137869E8}">
      <dsp:nvSpPr>
        <dsp:cNvPr id="0" name=""/>
        <dsp:cNvSpPr/>
      </dsp:nvSpPr>
      <dsp:spPr>
        <a:xfrm>
          <a:off x="3937823" y="3252389"/>
          <a:ext cx="1385311" cy="90045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Usage</a:t>
          </a:r>
        </a:p>
      </dsp:txBody>
      <dsp:txXfrm>
        <a:off x="3981779" y="3296345"/>
        <a:ext cx="1297399" cy="812540"/>
      </dsp:txXfrm>
    </dsp:sp>
    <dsp:sp modelId="{62AD5088-B50B-4317-AC68-5DEC9A0454AA}">
      <dsp:nvSpPr>
        <dsp:cNvPr id="0" name=""/>
        <dsp:cNvSpPr/>
      </dsp:nvSpPr>
      <dsp:spPr>
        <a:xfrm>
          <a:off x="1776021" y="450436"/>
          <a:ext cx="3595520" cy="3595520"/>
        </a:xfrm>
        <a:custGeom>
          <a:avLst/>
          <a:gdLst/>
          <a:ahLst/>
          <a:cxnLst/>
          <a:rect l="0" t="0" r="0" b="0"/>
          <a:pathLst>
            <a:path>
              <a:moveTo>
                <a:pt x="2154669" y="3559736"/>
              </a:moveTo>
              <a:arcTo wR="1797760" hR="1797760" stAng="4712941" swAng="13741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A5F02E9-02E5-4569-B068-DC2F60C43C7B}">
      <dsp:nvSpPr>
        <dsp:cNvPr id="0" name=""/>
        <dsp:cNvSpPr/>
      </dsp:nvSpPr>
      <dsp:spPr>
        <a:xfrm>
          <a:off x="1824429" y="3252389"/>
          <a:ext cx="1385311" cy="90045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Sharing</a:t>
          </a:r>
        </a:p>
      </dsp:txBody>
      <dsp:txXfrm>
        <a:off x="1868385" y="3296345"/>
        <a:ext cx="1297399" cy="812540"/>
      </dsp:txXfrm>
    </dsp:sp>
    <dsp:sp modelId="{2CBD9809-63DD-45AF-B42B-D5B199CF9CE3}">
      <dsp:nvSpPr>
        <dsp:cNvPr id="0" name=""/>
        <dsp:cNvSpPr/>
      </dsp:nvSpPr>
      <dsp:spPr>
        <a:xfrm>
          <a:off x="1776021" y="450436"/>
          <a:ext cx="3595520" cy="3595520"/>
        </a:xfrm>
        <a:custGeom>
          <a:avLst/>
          <a:gdLst/>
          <a:ahLst/>
          <a:cxnLst/>
          <a:rect l="0" t="0" r="0" b="0"/>
          <a:pathLst>
            <a:path>
              <a:moveTo>
                <a:pt x="300212" y="2792391"/>
              </a:moveTo>
              <a:arcTo wR="1797760" hR="1797760" stAng="8784538" swAng="21949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48BD5F-8BF5-419A-997A-107F2D542C02}">
      <dsp:nvSpPr>
        <dsp:cNvPr id="0" name=""/>
        <dsp:cNvSpPr/>
      </dsp:nvSpPr>
      <dsp:spPr>
        <a:xfrm>
          <a:off x="1046357" y="1242432"/>
          <a:ext cx="1635304" cy="90045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Disposition</a:t>
          </a:r>
        </a:p>
      </dsp:txBody>
      <dsp:txXfrm>
        <a:off x="1090313" y="1286388"/>
        <a:ext cx="1547392" cy="812540"/>
      </dsp:txXfrm>
    </dsp:sp>
    <dsp:sp modelId="{C786FCF7-43E0-47D3-B0A5-A3FD13DA9982}">
      <dsp:nvSpPr>
        <dsp:cNvPr id="0" name=""/>
        <dsp:cNvSpPr/>
      </dsp:nvSpPr>
      <dsp:spPr>
        <a:xfrm>
          <a:off x="1776021" y="450436"/>
          <a:ext cx="3595520" cy="3595520"/>
        </a:xfrm>
        <a:custGeom>
          <a:avLst/>
          <a:gdLst/>
          <a:ahLst/>
          <a:cxnLst/>
          <a:rect l="0" t="0" r="0" b="0"/>
          <a:pathLst>
            <a:path>
              <a:moveTo>
                <a:pt x="313457" y="783468"/>
              </a:moveTo>
              <a:arcTo wR="1797760" hR="1797760" stAng="12860795" swAng="195979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3CDE0-8D0A-4799-85CA-0B4517D2F2EB}">
      <dsp:nvSpPr>
        <dsp:cNvPr id="0" name=""/>
        <dsp:cNvSpPr/>
      </dsp:nvSpPr>
      <dsp:spPr>
        <a:xfrm>
          <a:off x="0" y="0"/>
          <a:ext cx="8534400" cy="0"/>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9DB79BA-EB04-436F-B8B6-ACA8594127F3}">
      <dsp:nvSpPr>
        <dsp:cNvPr id="0" name=""/>
        <dsp:cNvSpPr/>
      </dsp:nvSpPr>
      <dsp:spPr>
        <a:xfrm>
          <a:off x="0" y="2083"/>
          <a:ext cx="1706880" cy="7105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Data Collection and Retention</a:t>
          </a:r>
        </a:p>
      </dsp:txBody>
      <dsp:txXfrm>
        <a:off x="0" y="2083"/>
        <a:ext cx="1706880" cy="710505"/>
      </dsp:txXfrm>
    </dsp:sp>
    <dsp:sp modelId="{E5EE4FF7-BEEA-4B0E-B34E-FF97996E67F3}">
      <dsp:nvSpPr>
        <dsp:cNvPr id="0" name=""/>
        <dsp:cNvSpPr/>
      </dsp:nvSpPr>
      <dsp:spPr>
        <a:xfrm>
          <a:off x="1834896" y="34347"/>
          <a:ext cx="6699504" cy="6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Minimization is the goal</a:t>
          </a:r>
        </a:p>
      </dsp:txBody>
      <dsp:txXfrm>
        <a:off x="1834896" y="34347"/>
        <a:ext cx="6699504" cy="645283"/>
      </dsp:txXfrm>
    </dsp:sp>
    <dsp:sp modelId="{A177C32A-1ED0-4821-AB43-91F6525B1B18}">
      <dsp:nvSpPr>
        <dsp:cNvPr id="0" name=""/>
        <dsp:cNvSpPr/>
      </dsp:nvSpPr>
      <dsp:spPr>
        <a:xfrm>
          <a:off x="1706880" y="679631"/>
          <a:ext cx="68275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612557D3-413F-43C7-B830-EAF354C82FD4}">
      <dsp:nvSpPr>
        <dsp:cNvPr id="0" name=""/>
        <dsp:cNvSpPr/>
      </dsp:nvSpPr>
      <dsp:spPr>
        <a:xfrm>
          <a:off x="0" y="712589"/>
          <a:ext cx="8534400" cy="0"/>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90DB51B-D911-4939-985C-D9427FB936F2}">
      <dsp:nvSpPr>
        <dsp:cNvPr id="0" name=""/>
        <dsp:cNvSpPr/>
      </dsp:nvSpPr>
      <dsp:spPr>
        <a:xfrm>
          <a:off x="0" y="712589"/>
          <a:ext cx="1706880" cy="7105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Data Use</a:t>
          </a:r>
        </a:p>
      </dsp:txBody>
      <dsp:txXfrm>
        <a:off x="0" y="712589"/>
        <a:ext cx="1706880" cy="710505"/>
      </dsp:txXfrm>
    </dsp:sp>
    <dsp:sp modelId="{C12869FA-A787-4580-A63F-83415E359EAA}">
      <dsp:nvSpPr>
        <dsp:cNvPr id="0" name=""/>
        <dsp:cNvSpPr/>
      </dsp:nvSpPr>
      <dsp:spPr>
        <a:xfrm>
          <a:off x="1834896" y="744853"/>
          <a:ext cx="6699504" cy="6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Keep it educational</a:t>
          </a:r>
        </a:p>
      </dsp:txBody>
      <dsp:txXfrm>
        <a:off x="1834896" y="744853"/>
        <a:ext cx="6699504" cy="645283"/>
      </dsp:txXfrm>
    </dsp:sp>
    <dsp:sp modelId="{2E90120F-E36E-43B9-A596-2BFECF42F8C4}">
      <dsp:nvSpPr>
        <dsp:cNvPr id="0" name=""/>
        <dsp:cNvSpPr/>
      </dsp:nvSpPr>
      <dsp:spPr>
        <a:xfrm>
          <a:off x="1706880" y="1390136"/>
          <a:ext cx="68275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416EE6AC-A2EE-42A3-BD2C-E7375636B518}">
      <dsp:nvSpPr>
        <dsp:cNvPr id="0" name=""/>
        <dsp:cNvSpPr/>
      </dsp:nvSpPr>
      <dsp:spPr>
        <a:xfrm>
          <a:off x="0" y="1423094"/>
          <a:ext cx="8534400" cy="0"/>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7093FE7-9B4E-4479-A70D-7933EBB597F2}">
      <dsp:nvSpPr>
        <dsp:cNvPr id="0" name=""/>
        <dsp:cNvSpPr/>
      </dsp:nvSpPr>
      <dsp:spPr>
        <a:xfrm>
          <a:off x="0" y="1423094"/>
          <a:ext cx="1706880" cy="7105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Data disclosure</a:t>
          </a:r>
        </a:p>
      </dsp:txBody>
      <dsp:txXfrm>
        <a:off x="0" y="1423094"/>
        <a:ext cx="1706880" cy="710505"/>
      </dsp:txXfrm>
    </dsp:sp>
    <dsp:sp modelId="{E2233650-4EF6-43DE-8EC1-E9EE7095B601}">
      <dsp:nvSpPr>
        <dsp:cNvPr id="0" name=""/>
        <dsp:cNvSpPr/>
      </dsp:nvSpPr>
      <dsp:spPr>
        <a:xfrm>
          <a:off x="1834896" y="1455358"/>
          <a:ext cx="6699504" cy="6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Make protections stick</a:t>
          </a:r>
        </a:p>
      </dsp:txBody>
      <dsp:txXfrm>
        <a:off x="1834896" y="1455358"/>
        <a:ext cx="6699504" cy="645283"/>
      </dsp:txXfrm>
    </dsp:sp>
    <dsp:sp modelId="{82579FC4-3328-4C6A-9D12-E9B21038CB25}">
      <dsp:nvSpPr>
        <dsp:cNvPr id="0" name=""/>
        <dsp:cNvSpPr/>
      </dsp:nvSpPr>
      <dsp:spPr>
        <a:xfrm>
          <a:off x="1706880" y="2100641"/>
          <a:ext cx="68275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5281AC3A-C1B4-4854-BA11-2F5C2FF0A6F5}">
      <dsp:nvSpPr>
        <dsp:cNvPr id="0" name=""/>
        <dsp:cNvSpPr/>
      </dsp:nvSpPr>
      <dsp:spPr>
        <a:xfrm>
          <a:off x="0" y="2133600"/>
          <a:ext cx="8534400" cy="0"/>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2EE1C8A-6D8A-48E9-B99E-1242E7D5E222}">
      <dsp:nvSpPr>
        <dsp:cNvPr id="0" name=""/>
        <dsp:cNvSpPr/>
      </dsp:nvSpPr>
      <dsp:spPr>
        <a:xfrm>
          <a:off x="0" y="2133600"/>
          <a:ext cx="1706880" cy="7105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Individual Control</a:t>
          </a:r>
        </a:p>
      </dsp:txBody>
      <dsp:txXfrm>
        <a:off x="0" y="2133600"/>
        <a:ext cx="1706880" cy="710505"/>
      </dsp:txXfrm>
    </dsp:sp>
    <dsp:sp modelId="{B2010842-300D-4C23-B7EE-6AB5289076F0}">
      <dsp:nvSpPr>
        <dsp:cNvPr id="0" name=""/>
        <dsp:cNvSpPr/>
      </dsp:nvSpPr>
      <dsp:spPr>
        <a:xfrm>
          <a:off x="1834896" y="2165864"/>
          <a:ext cx="6699504" cy="6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Respect users’ rights</a:t>
          </a:r>
        </a:p>
      </dsp:txBody>
      <dsp:txXfrm>
        <a:off x="1834896" y="2165864"/>
        <a:ext cx="6699504" cy="645283"/>
      </dsp:txXfrm>
    </dsp:sp>
    <dsp:sp modelId="{6CAAE880-1769-429A-919B-91C6C0EE594A}">
      <dsp:nvSpPr>
        <dsp:cNvPr id="0" name=""/>
        <dsp:cNvSpPr/>
      </dsp:nvSpPr>
      <dsp:spPr>
        <a:xfrm>
          <a:off x="1706880" y="2811147"/>
          <a:ext cx="68275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146A4B4E-CA43-413C-BABD-4DF23D1A588C}">
      <dsp:nvSpPr>
        <dsp:cNvPr id="0" name=""/>
        <dsp:cNvSpPr/>
      </dsp:nvSpPr>
      <dsp:spPr>
        <a:xfrm>
          <a:off x="0" y="2844105"/>
          <a:ext cx="8534400" cy="0"/>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9F2D3BC-6682-408C-81E1-C2EC0B17AB09}">
      <dsp:nvSpPr>
        <dsp:cNvPr id="0" name=""/>
        <dsp:cNvSpPr/>
      </dsp:nvSpPr>
      <dsp:spPr>
        <a:xfrm>
          <a:off x="0" y="2844105"/>
          <a:ext cx="1706880" cy="7105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Data Security</a:t>
          </a:r>
        </a:p>
      </dsp:txBody>
      <dsp:txXfrm>
        <a:off x="0" y="2844105"/>
        <a:ext cx="1706880" cy="710505"/>
      </dsp:txXfrm>
    </dsp:sp>
    <dsp:sp modelId="{69418F67-2FD8-44FC-9B36-93236F40F707}">
      <dsp:nvSpPr>
        <dsp:cNvPr id="0" name=""/>
        <dsp:cNvSpPr/>
      </dsp:nvSpPr>
      <dsp:spPr>
        <a:xfrm>
          <a:off x="1834896" y="2876369"/>
          <a:ext cx="6699504" cy="6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Implement reasonable and appropriate safeguards</a:t>
          </a:r>
        </a:p>
      </dsp:txBody>
      <dsp:txXfrm>
        <a:off x="1834896" y="2876369"/>
        <a:ext cx="6699504" cy="645283"/>
      </dsp:txXfrm>
    </dsp:sp>
    <dsp:sp modelId="{0C618452-CB39-43ED-89A3-97F2E099ACAA}">
      <dsp:nvSpPr>
        <dsp:cNvPr id="0" name=""/>
        <dsp:cNvSpPr/>
      </dsp:nvSpPr>
      <dsp:spPr>
        <a:xfrm>
          <a:off x="1706880" y="3521652"/>
          <a:ext cx="68275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7ADC582C-367B-4BF7-B902-0B896980560F}">
      <dsp:nvSpPr>
        <dsp:cNvPr id="0" name=""/>
        <dsp:cNvSpPr/>
      </dsp:nvSpPr>
      <dsp:spPr>
        <a:xfrm>
          <a:off x="0" y="3554610"/>
          <a:ext cx="8534400" cy="0"/>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772E997-E106-402A-91AD-E4E026D6A9EA}">
      <dsp:nvSpPr>
        <dsp:cNvPr id="0" name=""/>
        <dsp:cNvSpPr/>
      </dsp:nvSpPr>
      <dsp:spPr>
        <a:xfrm>
          <a:off x="0" y="3554610"/>
          <a:ext cx="1706880" cy="7105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Transparency</a:t>
          </a:r>
        </a:p>
      </dsp:txBody>
      <dsp:txXfrm>
        <a:off x="0" y="3554610"/>
        <a:ext cx="1706880" cy="710505"/>
      </dsp:txXfrm>
    </dsp:sp>
    <dsp:sp modelId="{C9251464-70D2-47BF-A2F4-623760F32D2F}">
      <dsp:nvSpPr>
        <dsp:cNvPr id="0" name=""/>
        <dsp:cNvSpPr/>
      </dsp:nvSpPr>
      <dsp:spPr>
        <a:xfrm>
          <a:off x="1834896" y="3586875"/>
          <a:ext cx="6699504" cy="6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Provide a meaningful privacy policy</a:t>
          </a:r>
        </a:p>
      </dsp:txBody>
      <dsp:txXfrm>
        <a:off x="1834896" y="3586875"/>
        <a:ext cx="6699504" cy="645283"/>
      </dsp:txXfrm>
    </dsp:sp>
    <dsp:sp modelId="{CCF37B32-B5E5-4DD2-A7B4-F5871F7DC536}">
      <dsp:nvSpPr>
        <dsp:cNvPr id="0" name=""/>
        <dsp:cNvSpPr/>
      </dsp:nvSpPr>
      <dsp:spPr>
        <a:xfrm>
          <a:off x="1706880" y="4232158"/>
          <a:ext cx="682752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89544-4859-45BE-861D-8A709B633E2A}">
      <dsp:nvSpPr>
        <dsp:cNvPr id="0" name=""/>
        <dsp:cNvSpPr/>
      </dsp:nvSpPr>
      <dsp:spPr>
        <a:xfrm rot="16200000">
          <a:off x="-606744" y="790678"/>
          <a:ext cx="3038167" cy="1456809"/>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b="1" kern="1200" dirty="0"/>
            <a:t>Email Protections </a:t>
          </a:r>
        </a:p>
      </dsp:txBody>
      <dsp:txXfrm rot="5400000">
        <a:off x="183935" y="607632"/>
        <a:ext cx="1456809" cy="1822901"/>
      </dsp:txXfrm>
    </dsp:sp>
    <dsp:sp modelId="{0FEBB5CD-DF94-4037-AA7E-152BBF8AB0C1}">
      <dsp:nvSpPr>
        <dsp:cNvPr id="0" name=""/>
        <dsp:cNvSpPr/>
      </dsp:nvSpPr>
      <dsp:spPr>
        <a:xfrm rot="16200000">
          <a:off x="748227" y="790678"/>
          <a:ext cx="3038167" cy="1456809"/>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b="1" kern="1200"/>
            <a:t>Anti-Virus </a:t>
          </a:r>
          <a:endParaRPr lang="en-US" sz="1600" b="1" kern="1200" dirty="0"/>
        </a:p>
      </dsp:txBody>
      <dsp:txXfrm rot="5400000">
        <a:off x="1538906" y="607632"/>
        <a:ext cx="1456809" cy="1822901"/>
      </dsp:txXfrm>
    </dsp:sp>
    <dsp:sp modelId="{9CDB60BE-F719-4433-A6E1-D1E37315A3B1}">
      <dsp:nvSpPr>
        <dsp:cNvPr id="0" name=""/>
        <dsp:cNvSpPr/>
      </dsp:nvSpPr>
      <dsp:spPr>
        <a:xfrm rot="16200000">
          <a:off x="2161731" y="790678"/>
          <a:ext cx="3038167" cy="1456809"/>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b="1" kern="1200"/>
            <a:t>Hardware Firewall Systems</a:t>
          </a:r>
          <a:endParaRPr lang="en-US" sz="1600" b="1" kern="1200" dirty="0"/>
        </a:p>
      </dsp:txBody>
      <dsp:txXfrm rot="5400000">
        <a:off x="2952410" y="607632"/>
        <a:ext cx="1456809" cy="1822901"/>
      </dsp:txXfrm>
    </dsp:sp>
    <dsp:sp modelId="{F66822F8-71E1-4469-956D-3A058844A53E}">
      <dsp:nvSpPr>
        <dsp:cNvPr id="0" name=""/>
        <dsp:cNvSpPr/>
      </dsp:nvSpPr>
      <dsp:spPr>
        <a:xfrm rot="16200000">
          <a:off x="3599619" y="790678"/>
          <a:ext cx="3038167" cy="1456809"/>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b="1" kern="1200"/>
            <a:t>WI-FI Encryption</a:t>
          </a:r>
          <a:endParaRPr lang="en-US" sz="1600" b="1" kern="1200" dirty="0"/>
        </a:p>
      </dsp:txBody>
      <dsp:txXfrm rot="5400000">
        <a:off x="4390298" y="607632"/>
        <a:ext cx="1456809" cy="1822901"/>
      </dsp:txXfrm>
    </dsp:sp>
    <dsp:sp modelId="{1DCC3B46-4BBD-4996-B075-D8D1123D6231}">
      <dsp:nvSpPr>
        <dsp:cNvPr id="0" name=""/>
        <dsp:cNvSpPr/>
      </dsp:nvSpPr>
      <dsp:spPr>
        <a:xfrm rot="16200000">
          <a:off x="5061892" y="790678"/>
          <a:ext cx="3038167" cy="1456809"/>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b="1" kern="1200"/>
            <a:t>Cloud Data Storage Systems</a:t>
          </a:r>
          <a:endParaRPr lang="en-US" sz="1600" b="1" kern="1200" dirty="0"/>
        </a:p>
      </dsp:txBody>
      <dsp:txXfrm rot="5400000">
        <a:off x="5852571" y="607632"/>
        <a:ext cx="1456809" cy="1822901"/>
      </dsp:txXfrm>
    </dsp:sp>
    <dsp:sp modelId="{97038567-C4F1-4612-8A6B-261AA7998517}">
      <dsp:nvSpPr>
        <dsp:cNvPr id="0" name=""/>
        <dsp:cNvSpPr/>
      </dsp:nvSpPr>
      <dsp:spPr>
        <a:xfrm rot="16200000">
          <a:off x="6524164" y="790678"/>
          <a:ext cx="3038167" cy="1456809"/>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b="1" kern="1200"/>
            <a:t>Secured Network Access</a:t>
          </a:r>
          <a:endParaRPr lang="en-US" sz="1600" b="1" kern="1200" dirty="0"/>
        </a:p>
      </dsp:txBody>
      <dsp:txXfrm rot="5400000">
        <a:off x="7314843" y="607632"/>
        <a:ext cx="1456809" cy="1822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090AA-1078-404B-8196-B5912517DC03}">
      <dsp:nvSpPr>
        <dsp:cNvPr id="0" name=""/>
        <dsp:cNvSpPr/>
      </dsp:nvSpPr>
      <dsp:spPr>
        <a:xfrm>
          <a:off x="0" y="119900"/>
          <a:ext cx="8371328" cy="65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www.csis.fcmat.org/pages/self-paced-training.aspx</a:t>
          </a:r>
        </a:p>
      </dsp:txBody>
      <dsp:txXfrm>
        <a:off x="31984" y="151884"/>
        <a:ext cx="8307360" cy="591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6F53E-12F1-4FC0-89A1-F936024D4260}">
      <dsp:nvSpPr>
        <dsp:cNvPr id="0" name=""/>
        <dsp:cNvSpPr/>
      </dsp:nvSpPr>
      <dsp:spPr>
        <a:xfrm>
          <a:off x="575106" y="0"/>
          <a:ext cx="6517877" cy="5138928"/>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7FEE432E-F7E0-4B53-8F93-3BD139DA2E30}">
      <dsp:nvSpPr>
        <dsp:cNvPr id="0" name=""/>
        <dsp:cNvSpPr/>
      </dsp:nvSpPr>
      <dsp:spPr>
        <a:xfrm>
          <a:off x="30146" y="1520218"/>
          <a:ext cx="2468166" cy="205557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LEA Admin requests the LEA Admin Application from the CALPADS Help Desk</a:t>
          </a:r>
        </a:p>
      </dsp:txBody>
      <dsp:txXfrm>
        <a:off x="130491" y="1620563"/>
        <a:ext cx="2267476" cy="1854881"/>
      </dsp:txXfrm>
    </dsp:sp>
    <dsp:sp modelId="{B59C4702-9E0B-4F72-853C-9BA53556CF4A}">
      <dsp:nvSpPr>
        <dsp:cNvPr id="0" name=""/>
        <dsp:cNvSpPr/>
      </dsp:nvSpPr>
      <dsp:spPr>
        <a:xfrm>
          <a:off x="2599962" y="1541678"/>
          <a:ext cx="2468166" cy="205557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 is forwarded from CDE; then Superintendent or Charter School Administrator signs </a:t>
          </a:r>
        </a:p>
      </dsp:txBody>
      <dsp:txXfrm>
        <a:off x="2700307" y="1642023"/>
        <a:ext cx="2267476" cy="1854881"/>
      </dsp:txXfrm>
    </dsp:sp>
    <dsp:sp modelId="{F4DD2EBA-F252-4A5D-82B0-78B2123E8A02}">
      <dsp:nvSpPr>
        <dsp:cNvPr id="0" name=""/>
        <dsp:cNvSpPr/>
      </dsp:nvSpPr>
      <dsp:spPr>
        <a:xfrm>
          <a:off x="5191687" y="1541678"/>
          <a:ext cx="2468166" cy="205557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Annually, LEA Admins complete Data Privacy Training, review the training materials with LEA/School Level users. </a:t>
          </a:r>
        </a:p>
      </dsp:txBody>
      <dsp:txXfrm>
        <a:off x="5292032" y="1642023"/>
        <a:ext cx="2267476" cy="18548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D574B-5AF0-431C-90FE-7BE87F59613F}">
      <dsp:nvSpPr>
        <dsp:cNvPr id="0" name=""/>
        <dsp:cNvSpPr/>
      </dsp:nvSpPr>
      <dsp:spPr>
        <a:xfrm>
          <a:off x="201666" y="1523966"/>
          <a:ext cx="1617069" cy="1287000"/>
        </a:xfrm>
        <a:prstGeom prst="rect">
          <a:avLst/>
        </a:prstGeom>
        <a:solidFill>
          <a:schemeClr val="tx1">
            <a:lumMod val="5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solidFill>
                <a:schemeClr val="bg1"/>
              </a:solidFill>
            </a:rPr>
            <a:t>Mid-year personnel change</a:t>
          </a:r>
        </a:p>
      </dsp:txBody>
      <dsp:txXfrm>
        <a:off x="201666" y="1523966"/>
        <a:ext cx="1617069" cy="1287000"/>
      </dsp:txXfrm>
    </dsp:sp>
    <dsp:sp modelId="{C00111E2-5F13-432E-A1A4-618365C02960}">
      <dsp:nvSpPr>
        <dsp:cNvPr id="0" name=""/>
        <dsp:cNvSpPr/>
      </dsp:nvSpPr>
      <dsp:spPr>
        <a:xfrm>
          <a:off x="1818735" y="1001122"/>
          <a:ext cx="404080" cy="23326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F25DEE-0228-4352-A956-E4020532C315}">
      <dsp:nvSpPr>
        <dsp:cNvPr id="0" name=""/>
        <dsp:cNvSpPr/>
      </dsp:nvSpPr>
      <dsp:spPr>
        <a:xfrm>
          <a:off x="2384448" y="1001122"/>
          <a:ext cx="5495493" cy="2332687"/>
        </a:xfrm>
        <a:prstGeom prst="rect">
          <a:avLst/>
        </a:prstGeom>
        <a:solidFill>
          <a:schemeClr val="accent6"/>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rPr>
            <a:t>Accounts for new CALPADS LEA administrators will be provided when requested </a:t>
          </a:r>
        </a:p>
        <a:p>
          <a:pPr marL="228600" lvl="1" indent="-228600" algn="l" defTabSz="889000">
            <a:lnSpc>
              <a:spcPct val="90000"/>
            </a:lnSpc>
            <a:spcBef>
              <a:spcPct val="0"/>
            </a:spcBef>
            <a:spcAft>
              <a:spcPct val="15000"/>
            </a:spcAft>
            <a:buChar char="•"/>
          </a:pPr>
          <a:r>
            <a:rPr lang="en-US" sz="2000" kern="1200" dirty="0">
              <a:solidFill>
                <a:schemeClr val="bg1"/>
              </a:solidFill>
            </a:rPr>
            <a:t>New applications will be required when there is a change in Superintendent or Charter School administrator, but this will not impact the CALPADS LEA Administrator’s login credentials</a:t>
          </a:r>
        </a:p>
      </dsp:txBody>
      <dsp:txXfrm>
        <a:off x="2384448" y="1001122"/>
        <a:ext cx="5495493" cy="2332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4FD37-4B68-4DAC-987F-5EB23ABC4576}">
      <dsp:nvSpPr>
        <dsp:cNvPr id="0" name=""/>
        <dsp:cNvSpPr/>
      </dsp:nvSpPr>
      <dsp:spPr>
        <a:xfrm>
          <a:off x="970534" y="482236"/>
          <a:ext cx="4163385" cy="3595598"/>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cap="small" baseline="0" dirty="0"/>
            <a:t>Data Stewardship</a:t>
          </a:r>
        </a:p>
      </dsp:txBody>
      <dsp:txXfrm>
        <a:off x="1580248" y="1008799"/>
        <a:ext cx="2943957" cy="2542472"/>
      </dsp:txXfrm>
    </dsp:sp>
    <dsp:sp modelId="{9D175B44-01E9-40B1-AF0F-63A10166666B}">
      <dsp:nvSpPr>
        <dsp:cNvPr id="0" name=""/>
        <dsp:cNvSpPr/>
      </dsp:nvSpPr>
      <dsp:spPr>
        <a:xfrm>
          <a:off x="3375009" y="11740"/>
          <a:ext cx="1329710" cy="1474643"/>
        </a:xfrm>
        <a:prstGeom prst="ellipse">
          <a:avLst/>
        </a:prstGeom>
        <a:solidFill>
          <a:schemeClr val="accent5">
            <a:alpha val="50000"/>
            <a:hueOff val="734691"/>
            <a:satOff val="1678"/>
            <a:lumOff val="-465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Manage </a:t>
          </a:r>
        </a:p>
        <a:p>
          <a:pPr marL="0" lvl="0" indent="0" algn="ctr" defTabSz="666750">
            <a:lnSpc>
              <a:spcPct val="90000"/>
            </a:lnSpc>
            <a:spcBef>
              <a:spcPct val="0"/>
            </a:spcBef>
            <a:spcAft>
              <a:spcPct val="35000"/>
            </a:spcAft>
            <a:buNone/>
          </a:pPr>
          <a:r>
            <a:rPr lang="en-US" sz="1500" b="1" kern="1200" dirty="0"/>
            <a:t>Data </a:t>
          </a:r>
        </a:p>
        <a:p>
          <a:pPr marL="0" lvl="0" indent="0" algn="ctr" defTabSz="666750">
            <a:lnSpc>
              <a:spcPct val="90000"/>
            </a:lnSpc>
            <a:spcBef>
              <a:spcPct val="0"/>
            </a:spcBef>
            <a:spcAft>
              <a:spcPct val="35000"/>
            </a:spcAft>
            <a:buNone/>
          </a:pPr>
          <a:r>
            <a:rPr lang="en-US" sz="1500" b="1" kern="1200" dirty="0"/>
            <a:t>into systems</a:t>
          </a:r>
        </a:p>
      </dsp:txBody>
      <dsp:txXfrm>
        <a:off x="3569741" y="227696"/>
        <a:ext cx="940246" cy="1042731"/>
      </dsp:txXfrm>
    </dsp:sp>
    <dsp:sp modelId="{42C21E98-9B83-458E-8A91-74B122CA6E95}">
      <dsp:nvSpPr>
        <dsp:cNvPr id="0" name=""/>
        <dsp:cNvSpPr/>
      </dsp:nvSpPr>
      <dsp:spPr>
        <a:xfrm>
          <a:off x="4351506" y="1104547"/>
          <a:ext cx="1691760" cy="1692979"/>
        </a:xfrm>
        <a:prstGeom prst="ellipse">
          <a:avLst/>
        </a:prstGeom>
        <a:solidFill>
          <a:schemeClr val="accent5">
            <a:alpha val="50000"/>
            <a:hueOff val="1469382"/>
            <a:satOff val="3357"/>
            <a:lumOff val="-930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Documentation of local Policies and Procedures</a:t>
          </a:r>
        </a:p>
      </dsp:txBody>
      <dsp:txXfrm>
        <a:off x="4599259" y="1352478"/>
        <a:ext cx="1196254" cy="1197117"/>
      </dsp:txXfrm>
    </dsp:sp>
    <dsp:sp modelId="{0036D244-D39F-4C53-A280-CD45AEB8CF78}">
      <dsp:nvSpPr>
        <dsp:cNvPr id="0" name=""/>
        <dsp:cNvSpPr/>
      </dsp:nvSpPr>
      <dsp:spPr>
        <a:xfrm>
          <a:off x="4334363" y="2611356"/>
          <a:ext cx="1972764" cy="1614891"/>
        </a:xfrm>
        <a:prstGeom prst="ellipse">
          <a:avLst/>
        </a:prstGeom>
        <a:solidFill>
          <a:schemeClr val="accent5">
            <a:alpha val="50000"/>
            <a:hueOff val="2204073"/>
            <a:satOff val="5035"/>
            <a:lumOff val="-1395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Check Accuracy with stakeholders</a:t>
          </a:r>
          <a:r>
            <a:rPr lang="en-US" sz="1500" kern="1200" dirty="0"/>
            <a:t>	</a:t>
          </a:r>
        </a:p>
      </dsp:txBody>
      <dsp:txXfrm>
        <a:off x="4623268" y="2847851"/>
        <a:ext cx="1394954" cy="1141901"/>
      </dsp:txXfrm>
    </dsp:sp>
    <dsp:sp modelId="{5B1E6396-DB34-4157-8759-5316312C84D2}">
      <dsp:nvSpPr>
        <dsp:cNvPr id="0" name=""/>
        <dsp:cNvSpPr/>
      </dsp:nvSpPr>
      <dsp:spPr>
        <a:xfrm>
          <a:off x="2553935" y="3172881"/>
          <a:ext cx="2349426" cy="1757755"/>
        </a:xfrm>
        <a:prstGeom prst="ellipse">
          <a:avLst/>
        </a:prstGeom>
        <a:solidFill>
          <a:schemeClr val="accent5">
            <a:alpha val="50000"/>
            <a:hueOff val="2938763"/>
            <a:satOff val="6713"/>
            <a:lumOff val="-1859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Knowledgeable with Data Sets and Resources</a:t>
          </a:r>
        </a:p>
      </dsp:txBody>
      <dsp:txXfrm>
        <a:off x="2898000" y="3430298"/>
        <a:ext cx="1661296" cy="1242921"/>
      </dsp:txXfrm>
    </dsp:sp>
    <dsp:sp modelId="{BD8A1E6D-7C5C-4243-868A-4C05AD18ED70}">
      <dsp:nvSpPr>
        <dsp:cNvPr id="0" name=""/>
        <dsp:cNvSpPr/>
      </dsp:nvSpPr>
      <dsp:spPr>
        <a:xfrm>
          <a:off x="464243" y="3186911"/>
          <a:ext cx="2060411" cy="1729695"/>
        </a:xfrm>
        <a:prstGeom prst="ellipse">
          <a:avLst/>
        </a:prstGeom>
        <a:solidFill>
          <a:schemeClr val="accent5">
            <a:alpha val="50000"/>
            <a:hueOff val="3673454"/>
            <a:satOff val="8391"/>
            <a:lumOff val="-2324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Project Deadlines to stakeholders</a:t>
          </a:r>
        </a:p>
      </dsp:txBody>
      <dsp:txXfrm>
        <a:off x="765983" y="3440219"/>
        <a:ext cx="1456931" cy="1223079"/>
      </dsp:txXfrm>
    </dsp:sp>
    <dsp:sp modelId="{16FD6E6F-973C-4057-877B-160F4DE6BA58}">
      <dsp:nvSpPr>
        <dsp:cNvPr id="0" name=""/>
        <dsp:cNvSpPr/>
      </dsp:nvSpPr>
      <dsp:spPr>
        <a:xfrm>
          <a:off x="0" y="1518000"/>
          <a:ext cx="1931570" cy="1816438"/>
        </a:xfrm>
        <a:prstGeom prst="ellipse">
          <a:avLst/>
        </a:prstGeom>
        <a:solidFill>
          <a:schemeClr val="accent5">
            <a:alpha val="50000"/>
            <a:hueOff val="4408145"/>
            <a:satOff val="10070"/>
            <a:lumOff val="-2789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Understanding Data Privacy and Security responsivities</a:t>
          </a:r>
        </a:p>
      </dsp:txBody>
      <dsp:txXfrm>
        <a:off x="282872" y="1784011"/>
        <a:ext cx="1365826" cy="1284416"/>
      </dsp:txXfrm>
    </dsp:sp>
    <dsp:sp modelId="{ACA7F658-2FB7-4F85-BA14-1BC647B05C56}">
      <dsp:nvSpPr>
        <dsp:cNvPr id="0" name=""/>
        <dsp:cNvSpPr/>
      </dsp:nvSpPr>
      <dsp:spPr>
        <a:xfrm>
          <a:off x="773882" y="351871"/>
          <a:ext cx="1369480" cy="1369480"/>
        </a:xfrm>
        <a:prstGeom prst="ellipse">
          <a:avLst/>
        </a:prstGeom>
        <a:solidFill>
          <a:schemeClr val="accent5">
            <a:alpha val="50000"/>
            <a:hueOff val="5142836"/>
            <a:satOff val="11748"/>
            <a:lumOff val="-3254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Annual Data Privacy Review</a:t>
          </a:r>
        </a:p>
      </dsp:txBody>
      <dsp:txXfrm>
        <a:off x="974438" y="552427"/>
        <a:ext cx="968368" cy="9683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009C8-D9A4-4D7D-A981-19F78E759843}">
      <dsp:nvSpPr>
        <dsp:cNvPr id="0" name=""/>
        <dsp:cNvSpPr/>
      </dsp:nvSpPr>
      <dsp:spPr>
        <a:xfrm rot="5400000">
          <a:off x="709832" y="1031920"/>
          <a:ext cx="1612918" cy="194477"/>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55CFB58-A6CB-454C-A3E3-B17A76363C74}">
      <dsp:nvSpPr>
        <dsp:cNvPr id="0" name=""/>
        <dsp:cNvSpPr/>
      </dsp:nvSpPr>
      <dsp:spPr>
        <a:xfrm>
          <a:off x="1080257" y="1649"/>
          <a:ext cx="2160858" cy="129651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General business use of data has policies and procedures documented</a:t>
          </a:r>
        </a:p>
      </dsp:txBody>
      <dsp:txXfrm>
        <a:off x="1118231" y="39623"/>
        <a:ext cx="2084910" cy="1220567"/>
      </dsp:txXfrm>
    </dsp:sp>
    <dsp:sp modelId="{390C2923-7208-4C04-A1F4-20EEEE48585C}">
      <dsp:nvSpPr>
        <dsp:cNvPr id="0" name=""/>
        <dsp:cNvSpPr/>
      </dsp:nvSpPr>
      <dsp:spPr>
        <a:xfrm rot="5400000">
          <a:off x="709832" y="2652564"/>
          <a:ext cx="1612918" cy="194477"/>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56ECE06-638B-4972-92ED-E83CCD0AFBA2}">
      <dsp:nvSpPr>
        <dsp:cNvPr id="0" name=""/>
        <dsp:cNvSpPr/>
      </dsp:nvSpPr>
      <dsp:spPr>
        <a:xfrm>
          <a:off x="1080257" y="1622293"/>
          <a:ext cx="2160858" cy="129651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 have an active Data Governance team</a:t>
          </a:r>
        </a:p>
      </dsp:txBody>
      <dsp:txXfrm>
        <a:off x="1118231" y="1660267"/>
        <a:ext cx="2084910" cy="1220567"/>
      </dsp:txXfrm>
    </dsp:sp>
    <dsp:sp modelId="{ADCE6B34-07F2-436D-AE19-A35F0F0C5AC0}">
      <dsp:nvSpPr>
        <dsp:cNvPr id="0" name=""/>
        <dsp:cNvSpPr/>
      </dsp:nvSpPr>
      <dsp:spPr>
        <a:xfrm>
          <a:off x="1520154" y="3462886"/>
          <a:ext cx="2866216" cy="194477"/>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A2757AF-F363-4876-91E2-2D1868217879}">
      <dsp:nvSpPr>
        <dsp:cNvPr id="0" name=""/>
        <dsp:cNvSpPr/>
      </dsp:nvSpPr>
      <dsp:spPr>
        <a:xfrm>
          <a:off x="1080257" y="3242937"/>
          <a:ext cx="2160858" cy="129651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There is a designated Individual responsible for LEA/Local data use and policies</a:t>
          </a:r>
          <a:endParaRPr lang="en-US" sz="1400" kern="1200" dirty="0"/>
        </a:p>
      </dsp:txBody>
      <dsp:txXfrm>
        <a:off x="1118231" y="3280911"/>
        <a:ext cx="2084910" cy="1220567"/>
      </dsp:txXfrm>
    </dsp:sp>
    <dsp:sp modelId="{58E1E83E-89F4-44F8-836D-EE126B5FCCD0}">
      <dsp:nvSpPr>
        <dsp:cNvPr id="0" name=""/>
        <dsp:cNvSpPr/>
      </dsp:nvSpPr>
      <dsp:spPr>
        <a:xfrm rot="16200000">
          <a:off x="3583774" y="2652564"/>
          <a:ext cx="1612918" cy="194477"/>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C814BDD-2734-4030-8F64-43D76F5F1BB5}">
      <dsp:nvSpPr>
        <dsp:cNvPr id="0" name=""/>
        <dsp:cNvSpPr/>
      </dsp:nvSpPr>
      <dsp:spPr>
        <a:xfrm>
          <a:off x="3954199" y="3242937"/>
          <a:ext cx="2160858" cy="129651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State and Federal Laws are in place and have documented procedures</a:t>
          </a:r>
        </a:p>
      </dsp:txBody>
      <dsp:txXfrm>
        <a:off x="3992173" y="3280911"/>
        <a:ext cx="2084910" cy="1220567"/>
      </dsp:txXfrm>
    </dsp:sp>
    <dsp:sp modelId="{849FC076-476E-456A-84FB-8F6D5919CBBD}">
      <dsp:nvSpPr>
        <dsp:cNvPr id="0" name=""/>
        <dsp:cNvSpPr/>
      </dsp:nvSpPr>
      <dsp:spPr>
        <a:xfrm rot="16269013">
          <a:off x="3601773" y="1033851"/>
          <a:ext cx="1617107" cy="194477"/>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4E8B716-B977-4D5C-9FEB-55126BE7C275}">
      <dsp:nvSpPr>
        <dsp:cNvPr id="0" name=""/>
        <dsp:cNvSpPr/>
      </dsp:nvSpPr>
      <dsp:spPr>
        <a:xfrm>
          <a:off x="3954199" y="1622293"/>
          <a:ext cx="2160858" cy="129651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 utilize and understand the student data life cycle</a:t>
          </a:r>
        </a:p>
      </dsp:txBody>
      <dsp:txXfrm>
        <a:off x="3992173" y="1660267"/>
        <a:ext cx="2084910" cy="1220567"/>
      </dsp:txXfrm>
    </dsp:sp>
    <dsp:sp modelId="{A53F2E8F-356F-4829-9999-9C90E6246A7E}">
      <dsp:nvSpPr>
        <dsp:cNvPr id="0" name=""/>
        <dsp:cNvSpPr/>
      </dsp:nvSpPr>
      <dsp:spPr>
        <a:xfrm>
          <a:off x="4430420" y="221598"/>
          <a:ext cx="2829892" cy="194477"/>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B8CCF80-7FAC-443C-9CEC-A87017854CBF}">
      <dsp:nvSpPr>
        <dsp:cNvPr id="0" name=""/>
        <dsp:cNvSpPr/>
      </dsp:nvSpPr>
      <dsp:spPr>
        <a:xfrm>
          <a:off x="3990523" y="1649"/>
          <a:ext cx="2160858" cy="129651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There is a method documented and in place to ensure we are following the procedures and policies</a:t>
          </a:r>
        </a:p>
      </dsp:txBody>
      <dsp:txXfrm>
        <a:off x="4028497" y="39623"/>
        <a:ext cx="2084910" cy="1220567"/>
      </dsp:txXfrm>
    </dsp:sp>
    <dsp:sp modelId="{974124A6-79CC-4CB7-9051-6B2C5B02400F}">
      <dsp:nvSpPr>
        <dsp:cNvPr id="0" name=""/>
        <dsp:cNvSpPr/>
      </dsp:nvSpPr>
      <dsp:spPr>
        <a:xfrm rot="5400000">
          <a:off x="6457716" y="1031920"/>
          <a:ext cx="1612918" cy="194477"/>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8D3F1A2-38C5-4F27-B867-35E603A51F02}">
      <dsp:nvSpPr>
        <dsp:cNvPr id="0" name=""/>
        <dsp:cNvSpPr/>
      </dsp:nvSpPr>
      <dsp:spPr>
        <a:xfrm>
          <a:off x="6828141" y="1649"/>
          <a:ext cx="2160858" cy="129651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 train data users on policy and procedures regularly</a:t>
          </a:r>
        </a:p>
      </dsp:txBody>
      <dsp:txXfrm>
        <a:off x="6866115" y="39623"/>
        <a:ext cx="2084910" cy="1220567"/>
      </dsp:txXfrm>
    </dsp:sp>
    <dsp:sp modelId="{BDD9B7B2-864C-4309-B2CB-F9C24AD199A8}">
      <dsp:nvSpPr>
        <dsp:cNvPr id="0" name=""/>
        <dsp:cNvSpPr/>
      </dsp:nvSpPr>
      <dsp:spPr>
        <a:xfrm>
          <a:off x="6828141" y="1622293"/>
          <a:ext cx="2160858" cy="129651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 convey policy and procedures to parents and students, including on our website</a:t>
          </a:r>
        </a:p>
      </dsp:txBody>
      <dsp:txXfrm>
        <a:off x="6866115" y="1660267"/>
        <a:ext cx="2084910" cy="122056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323A4-D4F8-4D5F-82B6-2F7545C182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7AB50D-68DD-4838-BAD9-041DAE5C8E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853637-D78F-42E7-B9C6-0E4EC6A3CC8C}" type="datetimeFigureOut">
              <a:rPr lang="en-US" smtClean="0"/>
              <a:t>5/30/2018</a:t>
            </a:fld>
            <a:endParaRPr lang="en-US"/>
          </a:p>
        </p:txBody>
      </p:sp>
      <p:sp>
        <p:nvSpPr>
          <p:cNvPr id="4" name="Footer Placeholder 3">
            <a:extLst>
              <a:ext uri="{FF2B5EF4-FFF2-40B4-BE49-F238E27FC236}">
                <a16:creationId xmlns:a16="http://schemas.microsoft.com/office/drawing/2014/main" id="{8C1C1464-8A28-4A9E-B692-E653CE2B34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CALPADS and Data Privacy</a:t>
            </a:r>
          </a:p>
        </p:txBody>
      </p:sp>
      <p:sp>
        <p:nvSpPr>
          <p:cNvPr id="5" name="Slide Number Placeholder 4">
            <a:extLst>
              <a:ext uri="{FF2B5EF4-FFF2-40B4-BE49-F238E27FC236}">
                <a16:creationId xmlns:a16="http://schemas.microsoft.com/office/drawing/2014/main" id="{7F68124A-2652-4B7A-8E6E-163E506FA4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39EEF1-5DFF-4F5A-BC0C-EABEADA604C2}" type="slidenum">
              <a:rPr lang="en-US" smtClean="0"/>
              <a:t>‹#›</a:t>
            </a:fld>
            <a:endParaRPr lang="en-US"/>
          </a:p>
        </p:txBody>
      </p:sp>
    </p:spTree>
    <p:extLst>
      <p:ext uri="{BB962C8B-B14F-4D97-AF65-F5344CB8AC3E}">
        <p14:creationId xmlns:p14="http://schemas.microsoft.com/office/powerpoint/2010/main" val="22737349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6C008-9139-4029-BFF8-884328D21F93}" type="datetimeFigureOut">
              <a:rPr lang="en-US" smtClean="0"/>
              <a:t>5/30/2018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CALPADS and Data Privacy</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86037-5BCB-45FA-BE52-47F368EC35DC}" type="slidenum">
              <a:rPr lang="en-US" smtClean="0"/>
              <a:t>‹#›</a:t>
            </a:fld>
            <a:endParaRPr lang="en-US"/>
          </a:p>
        </p:txBody>
      </p:sp>
    </p:spTree>
    <p:extLst>
      <p:ext uri="{BB962C8B-B14F-4D97-AF65-F5344CB8AC3E}">
        <p14:creationId xmlns:p14="http://schemas.microsoft.com/office/powerpoint/2010/main" val="17562241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techstrategies.com/blog/introducing-the-k-12-cyber-incident-ma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cde.ca.gov/fg/aa/ca/ab104sec58ch13s2015.asp"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forms.office.com/Pages/ResponsePage.aspx?id=k1b3XxqV6E2E3dWxsESwNX2FYi3dRZNNt8LpvkF_wmhUMjhHNEU1S1JYTTUzU1hFWkNaQjVWRlBKTi4u"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bit.ly/2ulnmb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amilypolicy.ed.gov/faq-page?src=ferpa#_ftn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familypolicy.ed.gov/content/under-%C2%A7-9528-esea-what-notification-must-leas-provide-parents-disclosing-names-addresses-an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todays training, CALPADS and Data Privacy. I am MJ Vincent from FCMAT/CSIS, I am a Field Support Specialist and work in Client Services for CALPADS. Todays training is meant </a:t>
            </a:r>
            <a:r>
              <a:rPr lang="en-US"/>
              <a:t>for CALPADS </a:t>
            </a:r>
            <a:r>
              <a:rPr lang="en-US" dirty="0"/>
              <a:t>LEA Admin Account holders and focuses on Student Data Privacy and the specifics their obligations under CALPADS User Responsibilities and Rules of Behavior Agreement.  </a:t>
            </a:r>
          </a:p>
          <a:p>
            <a:endParaRPr lang="en-US" dirty="0"/>
          </a:p>
        </p:txBody>
      </p:sp>
      <p:sp>
        <p:nvSpPr>
          <p:cNvPr id="4" name="Slide Number Placeholder 3"/>
          <p:cNvSpPr>
            <a:spLocks noGrp="1"/>
          </p:cNvSpPr>
          <p:nvPr>
            <p:ph type="sldNum" sz="quarter" idx="10"/>
          </p:nvPr>
        </p:nvSpPr>
        <p:spPr/>
        <p:txBody>
          <a:bodyPr/>
          <a:lstStyle/>
          <a:p>
            <a:fld id="{F2686037-5BCB-45FA-BE52-47F368EC35DC}" type="slidenum">
              <a:rPr lang="en-US" smtClean="0"/>
              <a:t>1</a:t>
            </a:fld>
            <a:endParaRPr lang="en-US"/>
          </a:p>
        </p:txBody>
      </p:sp>
      <p:sp>
        <p:nvSpPr>
          <p:cNvPr id="5" name="Footer Placeholder 4">
            <a:extLst>
              <a:ext uri="{FF2B5EF4-FFF2-40B4-BE49-F238E27FC236}">
                <a16:creationId xmlns:a16="http://schemas.microsoft.com/office/drawing/2014/main" id="{2A8E7582-895B-4816-876D-8CE33465FA8C}"/>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64723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a:t>
            </a:r>
          </a:p>
          <a:p>
            <a:r>
              <a:rPr lang="en-US" dirty="0"/>
              <a:t>Introduce</a:t>
            </a:r>
            <a:r>
              <a:rPr lang="en-US" baseline="0" dirty="0"/>
              <a:t> the two tier system of state and federal applicable laws; demonstrate the severity of the problem nationwide with a state response. </a:t>
            </a:r>
          </a:p>
          <a:p>
            <a:endParaRPr lang="en-US" baseline="0" dirty="0"/>
          </a:p>
          <a:p>
            <a:r>
              <a:rPr lang="en-US" baseline="0" dirty="0"/>
              <a:t>We all hear people talk about data breaches and privacy laws, but here is a visual of how prevalent the response has been. </a:t>
            </a:r>
          </a:p>
          <a:p>
            <a:endParaRPr lang="en-US" baseline="0" dirty="0"/>
          </a:p>
          <a:p>
            <a:r>
              <a:rPr lang="en-US" baseline="0" dirty="0"/>
              <a:t>Since 2013, 39 states have introduced or passed laws specific to Student Data Privacy. All the others have introduced and discussed student data privacy, except Vermont, at least as described on this map. </a:t>
            </a:r>
          </a:p>
          <a:p>
            <a:endParaRPr lang="en-US" baseline="0" dirty="0"/>
          </a:p>
          <a:p>
            <a:r>
              <a:rPr lang="en-US" baseline="0" dirty="0"/>
              <a:t>With the massive amount of data we collect on each student in the US, this repository is attractive to criminals. These students likely would not know their information was violated until later, when they look for credit or apply for jobs and the unauthorized usage of their Personal identity information becomes apparent. These data are at a great value because these students don’t monitor their information the same was adults do. </a:t>
            </a:r>
          </a:p>
        </p:txBody>
      </p:sp>
      <p:sp>
        <p:nvSpPr>
          <p:cNvPr id="4" name="Slide Number Placeholder 3"/>
          <p:cNvSpPr>
            <a:spLocks noGrp="1"/>
          </p:cNvSpPr>
          <p:nvPr>
            <p:ph type="sldNum" sz="quarter" idx="10"/>
          </p:nvPr>
        </p:nvSpPr>
        <p:spPr/>
        <p:txBody>
          <a:bodyPr/>
          <a:lstStyle/>
          <a:p>
            <a:fld id="{9E48C720-AA5E-4DFC-95F9-106B03730827}" type="slidenum">
              <a:rPr lang="en-US" smtClean="0"/>
              <a:t>10</a:t>
            </a:fld>
            <a:endParaRPr lang="en-US"/>
          </a:p>
        </p:txBody>
      </p:sp>
      <p:sp>
        <p:nvSpPr>
          <p:cNvPr id="5" name="Footer Placeholder 4">
            <a:extLst>
              <a:ext uri="{FF2B5EF4-FFF2-40B4-BE49-F238E27FC236}">
                <a16:creationId xmlns:a16="http://schemas.microsoft.com/office/drawing/2014/main" id="{40521589-0BD7-4DC8-AB61-08B3B2B3A8F8}"/>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20663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Objective: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State law makers knew the data would be key to be used for improving and quantifying public education in CA, so knowing the federal laws and in consideration of FERPA, we enacted Education Code whereby research and public policy can use the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Education Code (EC) Sections 49079.5 -.7 </a:t>
            </a:r>
          </a:p>
          <a:p>
            <a:r>
              <a:rPr lang="en-US" sz="1200" b="1" kern="1200" dirty="0">
                <a:solidFill>
                  <a:schemeClr val="tx1"/>
                </a:solidFill>
                <a:effectLst/>
                <a:latin typeface="+mn-lt"/>
                <a:ea typeface="+mn-ea"/>
                <a:cs typeface="+mn-cs"/>
              </a:rPr>
              <a:t>49079.5.  </a:t>
            </a:r>
          </a:p>
          <a:p>
            <a:r>
              <a:rPr lang="en-US" sz="1200" kern="1200" dirty="0">
                <a:solidFill>
                  <a:schemeClr val="tx1"/>
                </a:solidFill>
                <a:effectLst/>
                <a:latin typeface="+mn-lt"/>
                <a:ea typeface="+mn-ea"/>
                <a:cs typeface="+mn-cs"/>
              </a:rPr>
              <a:t>The Legislature recognizes that a longitudinal pupil data system provides direct and tangible benefits to pupils, educators, policymakers, and the public. The Legislature intends to make statewide longitudinal education data accessible to, and used to inform and engage, authorized stakeholders in an effort to support the continuous improvement of instruction, operations, management, and resource allocation, and in a manner that complies with all federal and state privacy laws. The Legislature intends to make statewide longitudinal education data available and accessible to researchers so they may evaluate the effectiveness of instructional materials, strategies, and approaches for educating different types of pupils in a manner that complies with federal and state privacy laws, including, but not limited to, the Family Educational Rights and Privacy Act of 2001 (20 U.S.C. Sec. 1232g) (FERPA). It is the intent of the Legislature, in enacting this section, to accomplish all of the following:</a:t>
            </a:r>
          </a:p>
          <a:p>
            <a:r>
              <a:rPr lang="en-US" sz="1200" kern="1200" dirty="0">
                <a:solidFill>
                  <a:schemeClr val="tx1"/>
                </a:solidFill>
                <a:effectLst/>
                <a:latin typeface="+mn-lt"/>
                <a:ea typeface="+mn-ea"/>
                <a:cs typeface="+mn-cs"/>
              </a:rPr>
              <a:t>(a) Comply with the United States Constitution and all applicable federal laws, including FERPA and its implementing regulations (34 C.F.R. 99).</a:t>
            </a:r>
          </a:p>
          <a:p>
            <a:r>
              <a:rPr lang="en-US" sz="1200" kern="1200" dirty="0">
                <a:solidFill>
                  <a:schemeClr val="tx1"/>
                </a:solidFill>
                <a:effectLst/>
                <a:latin typeface="+mn-lt"/>
                <a:ea typeface="+mn-ea"/>
                <a:cs typeface="+mn-cs"/>
              </a:rPr>
              <a:t>(b) Comply with the California Constitution and all applicable state laws and their implementing regulations, including, but not limited to, Section 1798.24 of the Civil Code.</a:t>
            </a:r>
          </a:p>
          <a:p>
            <a:r>
              <a:rPr lang="en-US" sz="1200" kern="1200" dirty="0">
                <a:solidFill>
                  <a:schemeClr val="tx1"/>
                </a:solidFill>
                <a:effectLst/>
                <a:latin typeface="+mn-lt"/>
                <a:ea typeface="+mn-ea"/>
                <a:cs typeface="+mn-cs"/>
              </a:rPr>
              <a:t>(c) Further an environment in which the department and the California Longitudinal Pupil Achievement Data System (CALPADS) serve as resources for local educational agencies.</a:t>
            </a:r>
          </a:p>
          <a:p>
            <a:r>
              <a:rPr lang="en-US" sz="1200" kern="1200" dirty="0">
                <a:solidFill>
                  <a:schemeClr val="tx1"/>
                </a:solidFill>
                <a:effectLst/>
                <a:latin typeface="+mn-lt"/>
                <a:ea typeface="+mn-ea"/>
                <a:cs typeface="+mn-cs"/>
              </a:rPr>
              <a:t>(d) Promote a culture of continuous improvement through collaboration and informed decision making at the classroom, school, district, state, and policymaker level.</a:t>
            </a:r>
          </a:p>
          <a:p>
            <a:r>
              <a:rPr lang="en-US" sz="1200" kern="1200" dirty="0">
                <a:solidFill>
                  <a:schemeClr val="tx1"/>
                </a:solidFill>
                <a:effectLst/>
                <a:latin typeface="+mn-lt"/>
                <a:ea typeface="+mn-ea"/>
                <a:cs typeface="+mn-cs"/>
              </a:rPr>
              <a:t>(e) Minimize the anticipated workload increase on the department that may be generated by an increased number of data requests as CALPADS becomes operational, by establishing clear guidance on data access and an efficient process for responding to requests for access.</a:t>
            </a:r>
          </a:p>
          <a:p>
            <a:r>
              <a:rPr lang="en-US" sz="1200" kern="1200" dirty="0">
                <a:solidFill>
                  <a:schemeClr val="tx1"/>
                </a:solidFill>
                <a:effectLst/>
                <a:latin typeface="+mn-lt"/>
                <a:ea typeface="+mn-ea"/>
                <a:cs typeface="+mn-cs"/>
              </a:rPr>
              <a:t>(f) Pursuant to FERPA and as defined in Section 1798.24 of the Civil Code, make pupil data available to qualified researchers from nonprofit organizations while appropriately protecting the privacy of individual pupils.</a:t>
            </a:r>
          </a:p>
          <a:p>
            <a:r>
              <a:rPr lang="en-US" sz="1200" i="1" kern="1200" dirty="0">
                <a:solidFill>
                  <a:schemeClr val="tx1"/>
                </a:solidFill>
                <a:effectLst/>
                <a:latin typeface="+mn-lt"/>
                <a:ea typeface="+mn-ea"/>
                <a:cs typeface="+mn-cs"/>
              </a:rPr>
              <a:t>(Added by Stats. 2010, 5th Ex. Sess., Ch. 1, Sec. 4. (SB 2 5x) Effective April 12, 2010.)</a:t>
            </a:r>
            <a:endParaRPr lang="en-US" dirty="0">
              <a:effectLst/>
            </a:endParaRPr>
          </a:p>
          <a:p>
            <a:pPr lvl="0"/>
            <a:endParaRPr lang="en-US" sz="1200" b="0" dirty="0">
              <a:latin typeface="+mn-lt"/>
            </a:endParaRPr>
          </a:p>
          <a:p>
            <a:pPr lvl="0"/>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49558. Related to NSLP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All applications and records concerning any individual made or kept by any public officer or agency in connection with the administration of any provision of this code relating to free or reduced-price meal eligibility shall be confidential, and may not be open to examination for any purpose not directly connected with the administration of any free or reduced-price meal program, or any investigation, prosecution, or criminal or civil proceeding conducted in connection with the administration of any free or reduced-price meal program.</a:t>
            </a:r>
          </a:p>
          <a:p>
            <a:pPr lvl="0"/>
            <a:endParaRPr lang="en-US" sz="1200" dirty="0">
              <a:latin typeface="+mn-lt"/>
            </a:endParaRPr>
          </a:p>
          <a:p>
            <a:pPr lvl="0"/>
            <a:r>
              <a:rPr lang="en-US" sz="1200" b="1" dirty="0">
                <a:latin typeface="+mn-lt"/>
              </a:rPr>
              <a:t>Ed Code Section 60607 </a:t>
            </a:r>
          </a:p>
          <a:p>
            <a:pPr lvl="1"/>
            <a:r>
              <a:rPr lang="en-US" sz="1200" dirty="0">
                <a:latin typeface="+mn-lt"/>
              </a:rPr>
              <a:t>Provides specific restrictions on the release of assessment data </a:t>
            </a:r>
          </a:p>
          <a:p>
            <a:pPr lvl="1"/>
            <a:r>
              <a:rPr lang="en-US" sz="1200" dirty="0">
                <a:latin typeface="+mn-lt"/>
              </a:rPr>
              <a:t>restrictions greatly limit access to this data without parental consent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60607.  Assessment Information is NOT directory information, so there had to be education code related to how and when Assessment data can be shared. </a:t>
            </a:r>
          </a:p>
          <a:p>
            <a:r>
              <a:rPr lang="en-US" sz="1200" kern="1200" dirty="0">
                <a:solidFill>
                  <a:schemeClr val="tx1"/>
                </a:solidFill>
                <a:effectLst/>
                <a:latin typeface="+mn-lt"/>
                <a:ea typeface="+mn-ea"/>
                <a:cs typeface="+mn-cs"/>
              </a:rPr>
              <a:t>(a) Each pupil shall have an individual record of accomplishment by the end of grade 12 that includes the results of the achievement test required and administered annually as part of the California Assessment of Student Performance and Progress (CAASPP), or any predecessor assessments, established pursuant to Article 4 (commencing with Section 60640), results of end-of-course examinations he or she has taken, and the vocational education certification examinations he or she chose to take.</a:t>
            </a:r>
          </a:p>
          <a:p>
            <a:r>
              <a:rPr lang="en-US" sz="1200" kern="1200" dirty="0">
                <a:solidFill>
                  <a:schemeClr val="tx1"/>
                </a:solidFill>
                <a:effectLst/>
                <a:latin typeface="+mn-lt"/>
                <a:ea typeface="+mn-ea"/>
                <a:cs typeface="+mn-cs"/>
              </a:rPr>
              <a:t>(b) It is the intent of the Legislature that local educational agencies and schools use the results of the academic achievement tests administered annually as part of the CAASPP to provide support to pupils and parents or guardians in order to assist pupils in strengthening their development as learners, and thereby to improve their academic achievement and performance in subsequent assessments.</a:t>
            </a:r>
          </a:p>
          <a:p>
            <a:r>
              <a:rPr lang="en-US" sz="1200" kern="1200" dirty="0">
                <a:solidFill>
                  <a:schemeClr val="tx1"/>
                </a:solidFill>
                <a:effectLst/>
                <a:latin typeface="+mn-lt"/>
                <a:ea typeface="+mn-ea"/>
                <a:cs typeface="+mn-cs"/>
              </a:rPr>
              <a:t>(c) (1) Except for research provided for in former Section 49079.6, as it read on December 31, 2013, a pupil’s results or a record of accomplishment shall be private, and may not be released to any person, other than the pupil’s parent or guardian and a teacher, counselor, or administrator directly involved with the pupil, without the express written consent of either the parent or guardian of the pupil if the pupil is a minor, or the pupil if the pupil has reached the age of majority or is emancipated.</a:t>
            </a:r>
          </a:p>
          <a:p>
            <a:r>
              <a:rPr lang="en-US" sz="1200" kern="1200" dirty="0">
                <a:solidFill>
                  <a:schemeClr val="tx1"/>
                </a:solidFill>
                <a:effectLst/>
                <a:latin typeface="+mn-lt"/>
                <a:ea typeface="+mn-ea"/>
                <a:cs typeface="+mn-cs"/>
              </a:rPr>
              <a:t>(2) (A) Notwithstanding paragraph (1), a pupil or his or her parent or guardian may authorize the release of pupil results or a record of accomplishment to a postsecondary educational institution for the purpose of credit, placement, or admission.</a:t>
            </a:r>
          </a:p>
          <a:p>
            <a:r>
              <a:rPr lang="en-US" sz="1200" kern="1200" dirty="0">
                <a:solidFill>
                  <a:schemeClr val="tx1"/>
                </a:solidFill>
                <a:effectLst/>
                <a:latin typeface="+mn-lt"/>
                <a:ea typeface="+mn-ea"/>
                <a:cs typeface="+mn-cs"/>
              </a:rPr>
              <a:t>(B) Notwithstanding paragraph (1), the results of an individual pupil on the CAASPP may be released to a postsecondary educational institution for the purpose of credit, placement, or admission.</a:t>
            </a:r>
          </a:p>
          <a:p>
            <a:r>
              <a:rPr lang="en-US" sz="1200" i="1" kern="1200" dirty="0">
                <a:solidFill>
                  <a:schemeClr val="tx1"/>
                </a:solidFill>
                <a:effectLst/>
                <a:latin typeface="+mn-lt"/>
                <a:ea typeface="+mn-ea"/>
                <a:cs typeface="+mn-cs"/>
              </a:rPr>
              <a:t>(Amended by Stats. 2014, Ch. 327, Sec. 19. (AB 1599) Effective January 1, 2015. Inoperative July 1, 2020. Repealed as of January 1, 2021, pursuant to Section 60601.)</a:t>
            </a:r>
            <a:endParaRPr lang="en-US" dirty="0">
              <a:effectLst/>
            </a:endParaRPr>
          </a:p>
          <a:p>
            <a:pPr lvl="0"/>
            <a:endParaRPr lang="en-US" sz="1200" dirty="0">
              <a:latin typeface="+mn-lt"/>
            </a:endParaRPr>
          </a:p>
        </p:txBody>
      </p:sp>
      <p:sp>
        <p:nvSpPr>
          <p:cNvPr id="4" name="Slide Number Placeholder 3"/>
          <p:cNvSpPr>
            <a:spLocks noGrp="1"/>
          </p:cNvSpPr>
          <p:nvPr>
            <p:ph type="sldNum" sz="quarter" idx="10"/>
          </p:nvPr>
        </p:nvSpPr>
        <p:spPr/>
        <p:txBody>
          <a:bodyPr/>
          <a:lstStyle/>
          <a:p>
            <a:fld id="{9E48C720-AA5E-4DFC-95F9-106B03730827}" type="slidenum">
              <a:rPr lang="en-US" smtClean="0"/>
              <a:t>11</a:t>
            </a:fld>
            <a:endParaRPr lang="en-US"/>
          </a:p>
        </p:txBody>
      </p:sp>
      <p:sp>
        <p:nvSpPr>
          <p:cNvPr id="5" name="Footer Placeholder 4">
            <a:extLst>
              <a:ext uri="{FF2B5EF4-FFF2-40B4-BE49-F238E27FC236}">
                <a16:creationId xmlns:a16="http://schemas.microsoft.com/office/drawing/2014/main" id="{73EE3353-0E76-491B-9741-80096E92C8E1}"/>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5975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5443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(This slide has a variety of elements which touch on student data and its use/sharing under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Title 12 of Part 2 of the Penal Code California Electronic Communications Act (was SB178,</a:t>
            </a:r>
            <a:r>
              <a:rPr lang="en-US" sz="1200" b="1" baseline="0" dirty="0"/>
              <a:t> passed in 2014)</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3.6 (commencing with Section 1546) to Title 12 of Part 2 of the Penal Code, relating to privacy.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 the LEA may own the electronic equipment or devices, the student has specific rights to privacy within those devices.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Imposes significant limitations on the ability of a state government entity (including school districts) to compel the production of, or access to, information on an electronic device, including cellphones, laptop computers, tablets or any other device that stores, generates or transmits information in electronic 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CALIFORNIA Student Privacy Alliance (CSPA) </a:t>
            </a:r>
            <a:r>
              <a:rPr lang="en-US" dirty="0">
                <a:highlight>
                  <a:srgbClr val="FFFF00"/>
                </a:highlight>
              </a:rPr>
              <a:t>The CSPA is a collaboration of California school districts that share common concerns around student privacy and share contracts with vetted language which complies with State and Federal regulations, in order to save time and money. There are resources and collaborative efforts around these requirements. </a:t>
            </a:r>
            <a:endParaRPr lang="en-US" sz="1200" dirty="0">
              <a:highlight>
                <a:srgbClr val="FFFF00"/>
              </a:highlight>
            </a:endParaRPr>
          </a:p>
          <a:p>
            <a:r>
              <a:rPr lang="en-US" sz="1200" b="1" dirty="0">
                <a:latin typeface="+mn-lt"/>
              </a:rPr>
              <a:t>Since the passage of AB 1584, EC 490731</a:t>
            </a:r>
          </a:p>
          <a:p>
            <a:r>
              <a:rPr lang="en-US" sz="1200" dirty="0">
                <a:latin typeface="+mn-lt"/>
              </a:rPr>
              <a:t> school districts have struggled to incorporate its required provisions in their contracts with digital providers. Two reasons account for a large portion of these difficulties: </a:t>
            </a:r>
          </a:p>
          <a:p>
            <a:pPr marL="171450" indent="-171450">
              <a:buFont typeface="Arial" panose="020B0604020202020204" pitchFamily="34" charset="0"/>
              <a:buChar char="•"/>
            </a:pPr>
            <a:r>
              <a:rPr lang="en-US" b="1" dirty="0">
                <a:latin typeface="+mn-lt"/>
              </a:rPr>
              <a:t>School districts often do not have the legal resources</a:t>
            </a:r>
            <a:r>
              <a:rPr lang="en-US" dirty="0">
                <a:latin typeface="+mn-lt"/>
              </a:rPr>
              <a:t> to negotiate with legally compliant privacy provisions. </a:t>
            </a:r>
          </a:p>
          <a:p>
            <a:pPr marL="171450" indent="-171450">
              <a:buFont typeface="Arial" panose="020B0604020202020204" pitchFamily="34" charset="0"/>
              <a:buChar char="•"/>
            </a:pPr>
            <a:r>
              <a:rPr lang="en-US" b="1" dirty="0">
                <a:latin typeface="+mn-lt"/>
              </a:rPr>
              <a:t>Other school districts are often reluctant to adopt the products</a:t>
            </a:r>
            <a:r>
              <a:rPr lang="en-US" dirty="0">
                <a:latin typeface="+mn-lt"/>
              </a:rPr>
              <a:t> for their school district, especially if they do not know whether these other </a:t>
            </a:r>
            <a:r>
              <a:rPr lang="en-US" dirty="0">
                <a:highlight>
                  <a:srgbClr val="FFFF00"/>
                </a:highlight>
                <a:latin typeface="+mn-lt"/>
              </a:rPr>
              <a:t>agreements have been legally reviewed, and by persons who are comfortable in the new law of data privacy.</a:t>
            </a:r>
            <a:endParaRPr lang="en-US" sz="1400" dirty="0">
              <a:highlight>
                <a:srgbClr val="FFFF00"/>
              </a:highlight>
              <a:latin typeface="+mn-lt"/>
            </a:endParaRPr>
          </a:p>
          <a:p>
            <a:pPr marL="171450" indent="-171450">
              <a:buFont typeface="Arial" panose="020B0604020202020204" pitchFamily="34" charset="0"/>
              <a:buChar char="•"/>
            </a:pPr>
            <a:endParaRPr lang="en-US" sz="1400" dirty="0">
              <a:highlight>
                <a:srgbClr val="FFFF00"/>
              </a:highlight>
              <a:latin typeface="+mn-lt"/>
            </a:endParaRPr>
          </a:p>
          <a:p>
            <a:pPr lvl="0"/>
            <a:r>
              <a:rPr lang="en-US" sz="1200" b="1" dirty="0">
                <a:highlight>
                  <a:srgbClr val="FFFF00"/>
                </a:highlight>
              </a:rPr>
              <a:t>SOPIPA- </a:t>
            </a:r>
            <a:endParaRPr lang="en-US" sz="1200" dirty="0">
              <a:highlight>
                <a:srgbClr val="FFFF00"/>
              </a:highlight>
            </a:endParaRPr>
          </a:p>
          <a:p>
            <a:pPr lvl="0" algn="l"/>
            <a:r>
              <a:rPr lang="en-US" sz="1200" b="0" dirty="0">
                <a:highlight>
                  <a:srgbClr val="FFFF00"/>
                </a:highlight>
              </a:rPr>
              <a:t>Student Online Personal Information Protection Act </a:t>
            </a:r>
          </a:p>
          <a:p>
            <a:pPr lvl="0" algn="l"/>
            <a:r>
              <a:rPr lang="en-US" sz="1200" b="0" dirty="0">
                <a:highlight>
                  <a:srgbClr val="FFFF00"/>
                </a:highlight>
              </a:rPr>
              <a:t>Prohibits education technology service providers from selling student data, using that information to advertise to students or their families, or "amassing a profile" on students to be used for non-educational purposes</a:t>
            </a:r>
          </a:p>
          <a:p>
            <a:pPr marL="0" indent="0">
              <a:buFont typeface="Arial" panose="020B0604020202020204" pitchFamily="34" charset="0"/>
              <a:buNone/>
            </a:pPr>
            <a:endParaRPr lang="en-US" dirty="0">
              <a:highlight>
                <a:srgbClr val="FFFF00"/>
              </a:highlight>
              <a:latin typeface="+mn-lt"/>
            </a:endParaRPr>
          </a:p>
        </p:txBody>
      </p:sp>
      <p:sp>
        <p:nvSpPr>
          <p:cNvPr id="4" name="Slide Number Placeholder 3"/>
          <p:cNvSpPr>
            <a:spLocks noGrp="1"/>
          </p:cNvSpPr>
          <p:nvPr>
            <p:ph type="sldNum" sz="quarter" idx="10"/>
          </p:nvPr>
        </p:nvSpPr>
        <p:spPr/>
        <p:txBody>
          <a:bodyPr/>
          <a:lstStyle/>
          <a:p>
            <a:fld id="{9E48C720-AA5E-4DFC-95F9-106B03730827}" type="slidenum">
              <a:rPr lang="en-US" smtClean="0"/>
              <a:t>12</a:t>
            </a:fld>
            <a:endParaRPr lang="en-US"/>
          </a:p>
        </p:txBody>
      </p:sp>
      <p:sp>
        <p:nvSpPr>
          <p:cNvPr id="5" name="Footer Placeholder 4">
            <a:extLst>
              <a:ext uri="{FF2B5EF4-FFF2-40B4-BE49-F238E27FC236}">
                <a16:creationId xmlns:a16="http://schemas.microsoft.com/office/drawing/2014/main" id="{06EC916C-D1E8-43DA-A9BB-23B6F314000E}"/>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20097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Privacy and Data Collection the recommendations from the Attorney General:</a:t>
            </a:r>
          </a:p>
          <a:p>
            <a:r>
              <a:rPr lang="en-US" dirty="0"/>
              <a:t>In the midst of so many laws, both federal and state mandates, the attorney for the State of CA only recommends these “common sense” approaches to student data. </a:t>
            </a:r>
          </a:p>
          <a:p>
            <a:endParaRPr lang="en-US" dirty="0"/>
          </a:p>
          <a:p>
            <a:r>
              <a:rPr lang="en-US" dirty="0"/>
              <a:t>These are the types of precautions we take daily, and following these common sense recommendations can go a long way in our obligation to protect student data. </a:t>
            </a:r>
          </a:p>
          <a:p>
            <a:endParaRPr lang="en-US" dirty="0"/>
          </a:p>
          <a:p>
            <a:r>
              <a:rPr lang="en-US" dirty="0"/>
              <a:t>What kinds of things happen where student data is compromised? </a:t>
            </a:r>
          </a:p>
          <a:p>
            <a:r>
              <a:rPr lang="en-US" dirty="0"/>
              <a:t>Believe it or not, it isn’t always the BIG </a:t>
            </a:r>
            <a:r>
              <a:rPr lang="en-US"/>
              <a:t>data breaches</a:t>
            </a:r>
            <a:r>
              <a:rPr lang="en-US" dirty="0"/>
              <a:t>, but instead just lack of attention or human error. </a:t>
            </a:r>
            <a:br>
              <a:rPr lang="en-US" dirty="0"/>
            </a:br>
            <a:br>
              <a:rPr lang="en-US" dirty="0"/>
            </a:br>
            <a:r>
              <a:rPr lang="en-US" dirty="0"/>
              <a:t>Some examples we commonly see:</a:t>
            </a:r>
          </a:p>
          <a:p>
            <a:pPr marL="171450" indent="-171450">
              <a:buFont typeface="Arial" panose="020B0604020202020204" pitchFamily="34" charset="0"/>
              <a:buChar char="•"/>
            </a:pPr>
            <a:r>
              <a:rPr lang="en-US" dirty="0"/>
              <a:t>Sending attachments of raw data via email</a:t>
            </a:r>
          </a:p>
          <a:p>
            <a:pPr marL="171450" indent="-171450">
              <a:buFont typeface="Arial" panose="020B0604020202020204" pitchFamily="34" charset="0"/>
              <a:buChar char="•"/>
            </a:pPr>
            <a:r>
              <a:rPr lang="en-US" dirty="0"/>
              <a:t>Screenshot of CALPADS/SIS information and emailing it</a:t>
            </a:r>
          </a:p>
          <a:p>
            <a:pPr marL="171450" indent="-171450">
              <a:buFont typeface="Arial" panose="020B0604020202020204" pitchFamily="34" charset="0"/>
              <a:buChar char="•"/>
            </a:pPr>
            <a:r>
              <a:rPr lang="en-US" dirty="0"/>
              <a:t>Saving extracts of massive amounts of raw data to a public folder</a:t>
            </a:r>
          </a:p>
          <a:p>
            <a:pPr marL="171450" indent="-171450">
              <a:buFont typeface="Arial" panose="020B0604020202020204" pitchFamily="34" charset="0"/>
              <a:buChar char="•"/>
            </a:pPr>
            <a:r>
              <a:rPr lang="en-US" dirty="0"/>
              <a:t>Leaving printed CALPADS detail reports on your desk</a:t>
            </a:r>
          </a:p>
          <a:p>
            <a:pPr marL="171450" indent="-171450">
              <a:buFont typeface="Arial" panose="020B0604020202020204" pitchFamily="34" charset="0"/>
              <a:buChar char="•"/>
            </a:pPr>
            <a:r>
              <a:rPr lang="en-US" dirty="0"/>
              <a:t>Allowing a student to work at the desk with an active CALPADS session</a:t>
            </a:r>
          </a:p>
          <a:p>
            <a:pPr marL="171450" indent="-171450">
              <a:buFont typeface="Arial" panose="020B0604020202020204" pitchFamily="34" charset="0"/>
              <a:buChar char="•"/>
            </a:pPr>
            <a:r>
              <a:rPr lang="en-US" dirty="0"/>
              <a:t>Sharing </a:t>
            </a:r>
            <a:r>
              <a:rPr lang="en-US" dirty="0" err="1"/>
              <a:t>userID</a:t>
            </a:r>
            <a:r>
              <a:rPr lang="en-US" dirty="0"/>
              <a:t>/Passwords </a:t>
            </a:r>
          </a:p>
        </p:txBody>
      </p:sp>
      <p:sp>
        <p:nvSpPr>
          <p:cNvPr id="4" name="Slide Number Placeholder 3"/>
          <p:cNvSpPr>
            <a:spLocks noGrp="1"/>
          </p:cNvSpPr>
          <p:nvPr>
            <p:ph type="sldNum" sz="quarter" idx="10"/>
          </p:nvPr>
        </p:nvSpPr>
        <p:spPr/>
        <p:txBody>
          <a:bodyPr/>
          <a:lstStyle/>
          <a:p>
            <a:fld id="{9E48C720-AA5E-4DFC-95F9-106B03730827}" type="slidenum">
              <a:rPr lang="en-US" smtClean="0"/>
              <a:t>13</a:t>
            </a:fld>
            <a:endParaRPr lang="en-US"/>
          </a:p>
        </p:txBody>
      </p:sp>
      <p:sp>
        <p:nvSpPr>
          <p:cNvPr id="5" name="Footer Placeholder 4">
            <a:extLst>
              <a:ext uri="{FF2B5EF4-FFF2-40B4-BE49-F238E27FC236}">
                <a16:creationId xmlns:a16="http://schemas.microsoft.com/office/drawing/2014/main" id="{D0FFD3C5-AC91-4FCE-945B-AE4AE7C9FFF6}"/>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84879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dirty="0"/>
              <a:t>keyboard image with the words “Data Privacy” on one of the keys</a:t>
            </a:r>
          </a:p>
        </p:txBody>
      </p:sp>
      <p:sp>
        <p:nvSpPr>
          <p:cNvPr id="4" name="Slide Number Placeholder 3"/>
          <p:cNvSpPr>
            <a:spLocks noGrp="1"/>
          </p:cNvSpPr>
          <p:nvPr>
            <p:ph type="sldNum" sz="quarter" idx="10"/>
          </p:nvPr>
        </p:nvSpPr>
        <p:spPr/>
        <p:txBody>
          <a:bodyPr/>
          <a:lstStyle/>
          <a:p>
            <a:fld id="{9E48C720-AA5E-4DFC-95F9-106B03730827}" type="slidenum">
              <a:rPr lang="en-US" smtClean="0"/>
              <a:t>14</a:t>
            </a:fld>
            <a:endParaRPr lang="en-US"/>
          </a:p>
        </p:txBody>
      </p:sp>
      <p:sp>
        <p:nvSpPr>
          <p:cNvPr id="5" name="Footer Placeholder 4">
            <a:extLst>
              <a:ext uri="{FF2B5EF4-FFF2-40B4-BE49-F238E27FC236}">
                <a16:creationId xmlns:a16="http://schemas.microsoft.com/office/drawing/2014/main" id="{071FCDFA-3F1E-4477-A1C2-8155BAC9DC56}"/>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690540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087177"/>
          </a:xfrm>
        </p:spPr>
        <p:txBody>
          <a:bodyPr/>
          <a:lstStyle/>
          <a:p>
            <a:pPr marL="0" indent="0">
              <a:buFont typeface="Arial" panose="020B0604020202020204" pitchFamily="34" charset="0"/>
              <a:buNone/>
            </a:pPr>
            <a:r>
              <a:rPr lang="en-US" dirty="0"/>
              <a:t>Compare</a:t>
            </a:r>
            <a:r>
              <a:rPr lang="en-US" baseline="0" dirty="0"/>
              <a:t>/Contrast Data Policy and Data Security</a:t>
            </a:r>
            <a:br>
              <a:rPr lang="en-US" dirty="0"/>
            </a:br>
            <a:endParaRPr lang="en-US" dirty="0"/>
          </a:p>
          <a:p>
            <a:pPr marL="0" indent="0">
              <a:buFont typeface="Arial" panose="020B0604020202020204" pitchFamily="34" charset="0"/>
              <a:buNone/>
            </a:pPr>
            <a:r>
              <a:rPr lang="en-US" dirty="0"/>
              <a:t>Talking Points:</a:t>
            </a:r>
          </a:p>
          <a:p>
            <a:pPr marL="171450" indent="-171450">
              <a:buFont typeface="Arial" panose="020B0604020202020204" pitchFamily="34" charset="0"/>
              <a:buChar char="•"/>
            </a:pPr>
            <a:r>
              <a:rPr lang="en-US" dirty="0"/>
              <a:t>Data privacy relates to the collection and use of personal information of both students and staff. </a:t>
            </a:r>
          </a:p>
          <a:p>
            <a:pPr marL="171450" indent="-171450">
              <a:buFont typeface="Arial" panose="020B0604020202020204" pitchFamily="34" charset="0"/>
              <a:buChar char="•"/>
            </a:pPr>
            <a:r>
              <a:rPr lang="en-US" dirty="0"/>
              <a:t>Schools collect student names, addresses, dates of birth, Social Security numbers, demographic, contact, academic, and other identifying information for each student’s record. </a:t>
            </a:r>
          </a:p>
          <a:p>
            <a:pPr marL="171450" indent="-171450">
              <a:buFont typeface="Arial" panose="020B0604020202020204" pitchFamily="34" charset="0"/>
              <a:buChar char="•"/>
            </a:pPr>
            <a:r>
              <a:rPr lang="en-US" dirty="0"/>
              <a:t>Schools also collect employees’ personal information, compiled into each employee’s personnel record.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Schools monitor use of such data carefully — data privacy would include an assessment, for example, of whether student names and email addresses should be shared with a third party vendor which then uses that information to send marketing materials to the students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Data privacy also can include how student records are shared with the student, his or her parent or guardian, teachers and other school staff, and other third parties, consistent with the requirements of the Family Educational Rights and Privacy Act (FERPA) and state laws.  </a:t>
            </a:r>
          </a:p>
        </p:txBody>
      </p:sp>
      <p:sp>
        <p:nvSpPr>
          <p:cNvPr id="4" name="Slide Number Placeholder 3"/>
          <p:cNvSpPr>
            <a:spLocks noGrp="1"/>
          </p:cNvSpPr>
          <p:nvPr>
            <p:ph type="sldNum" sz="quarter" idx="10"/>
          </p:nvPr>
        </p:nvSpPr>
        <p:spPr/>
        <p:txBody>
          <a:bodyPr/>
          <a:lstStyle/>
          <a:p>
            <a:fld id="{9E48C720-AA5E-4DFC-95F9-106B03730827}" type="slidenum">
              <a:rPr lang="en-US" smtClean="0"/>
              <a:t>15</a:t>
            </a:fld>
            <a:endParaRPr lang="en-US"/>
          </a:p>
        </p:txBody>
      </p:sp>
      <p:sp>
        <p:nvSpPr>
          <p:cNvPr id="5" name="Footer Placeholder 4">
            <a:extLst>
              <a:ext uri="{FF2B5EF4-FFF2-40B4-BE49-F238E27FC236}">
                <a16:creationId xmlns:a16="http://schemas.microsoft.com/office/drawing/2014/main" id="{E78FA000-3AFD-4C46-A1BF-D8C5CEC33DDF}"/>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71293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Security Policies and Data Security Procedures specifically</a:t>
            </a:r>
            <a:r>
              <a:rPr lang="en-US" baseline="0" dirty="0"/>
              <a:t> address the ability to access the electronic records. </a:t>
            </a:r>
          </a:p>
          <a:p>
            <a:pPr marL="171450" indent="-171450">
              <a:buFont typeface="Arial" panose="020B0604020202020204" pitchFamily="34" charset="0"/>
              <a:buChar char="•"/>
            </a:pPr>
            <a:r>
              <a:rPr lang="en-US" baseline="0" dirty="0"/>
              <a:t>password strength</a:t>
            </a:r>
          </a:p>
          <a:p>
            <a:pPr marL="171450" indent="-171450">
              <a:buFont typeface="Arial" panose="020B0604020202020204" pitchFamily="34" charset="0"/>
              <a:buChar char="•"/>
            </a:pPr>
            <a:r>
              <a:rPr lang="en-US" baseline="0" dirty="0"/>
              <a:t>Mechanisms used to share and store data</a:t>
            </a:r>
          </a:p>
          <a:p>
            <a:pPr marL="628650" lvl="1" indent="-171450">
              <a:buFont typeface="Arial" panose="020B0604020202020204" pitchFamily="34" charset="0"/>
              <a:buChar char="•"/>
            </a:pPr>
            <a:r>
              <a:rPr lang="en-US" baseline="0" dirty="0"/>
              <a:t>Do you save extracts on your laptop?</a:t>
            </a:r>
          </a:p>
          <a:p>
            <a:pPr marL="628650" lvl="1" indent="-171450">
              <a:buFont typeface="Arial" panose="020B0604020202020204" pitchFamily="34" charset="0"/>
              <a:buChar char="•"/>
            </a:pPr>
            <a:r>
              <a:rPr lang="en-US" baseline="0" dirty="0"/>
              <a:t>How do you dispose of thumb drives or electronic media</a:t>
            </a:r>
          </a:p>
          <a:p>
            <a:pPr marL="628650" lvl="1" indent="-171450">
              <a:buFont typeface="Arial" panose="020B0604020202020204" pitchFamily="34" charset="0"/>
              <a:buChar char="•"/>
            </a:pPr>
            <a:r>
              <a:rPr lang="en-US" baseline="0" dirty="0"/>
              <a:t>Emailing Screenshots of Personally Identifiable Information (PII) is NOT secure.</a:t>
            </a:r>
          </a:p>
          <a:p>
            <a:pPr marL="628650" lvl="1" indent="-171450">
              <a:buFont typeface="Arial" panose="020B0604020202020204" pitchFamily="34" charset="0"/>
              <a:buChar char="•"/>
            </a:pPr>
            <a:r>
              <a:rPr lang="en-US" baseline="0" dirty="0"/>
              <a:t>Service Requests are NOT secure messages; this is why we ask you NOT to send anything but the SSID or SEID </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9E48C720-AA5E-4DFC-95F9-106B03730827}" type="slidenum">
              <a:rPr lang="en-US" smtClean="0"/>
              <a:t>16</a:t>
            </a:fld>
            <a:endParaRPr lang="en-US"/>
          </a:p>
        </p:txBody>
      </p:sp>
      <p:sp>
        <p:nvSpPr>
          <p:cNvPr id="5" name="Footer Placeholder 4">
            <a:extLst>
              <a:ext uri="{FF2B5EF4-FFF2-40B4-BE49-F238E27FC236}">
                <a16:creationId xmlns:a16="http://schemas.microsoft.com/office/drawing/2014/main" id="{16B5FE60-29AC-46E5-A9AD-70B76C87F328}"/>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54339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a:t>
            </a:r>
            <a:r>
              <a:rPr lang="en-US" baseline="0" dirty="0"/>
              <a:t> Compare/Contrast Data Policy and Data Security</a:t>
            </a:r>
            <a:endParaRPr lang="en-US" dirty="0"/>
          </a:p>
          <a:p>
            <a:endParaRPr lang="en-US" dirty="0"/>
          </a:p>
          <a:p>
            <a:r>
              <a:rPr lang="en-US" dirty="0"/>
              <a:t>Talking  points:</a:t>
            </a:r>
          </a:p>
          <a:p>
            <a:endParaRPr lang="en-US" dirty="0"/>
          </a:p>
          <a:p>
            <a:r>
              <a:rPr lang="en-US" dirty="0"/>
              <a:t>Data security describes the protections in place to prevent unauthorized access to or acquisition of personal student and staff information. </a:t>
            </a:r>
          </a:p>
          <a:p>
            <a:r>
              <a:rPr lang="en-US" dirty="0"/>
              <a:t>The</a:t>
            </a:r>
            <a:r>
              <a:rPr lang="en-US" baseline="0" dirty="0"/>
              <a:t> LEA </a:t>
            </a:r>
            <a:r>
              <a:rPr lang="en-US" dirty="0"/>
              <a:t>data security measures might include keeping student and staff personal data in locked filing cabinets, and limiting access to those filing cabinets to people within the school district who need that data in order to do their</a:t>
            </a:r>
            <a:r>
              <a:rPr lang="en-US" baseline="0" dirty="0"/>
              <a:t> </a:t>
            </a:r>
            <a:r>
              <a:rPr lang="en-US" dirty="0"/>
              <a:t>jobs</a:t>
            </a:r>
          </a:p>
          <a:p>
            <a:endParaRPr lang="en-US" baseline="0" dirty="0"/>
          </a:p>
          <a:p>
            <a:r>
              <a:rPr lang="en-US" baseline="0" dirty="0"/>
              <a:t> BUT </a:t>
            </a:r>
            <a:r>
              <a:rPr lang="en-US" dirty="0"/>
              <a:t>Data security also includes using encryption when</a:t>
            </a:r>
            <a:r>
              <a:rPr lang="en-US" baseline="0" dirty="0"/>
              <a:t> </a:t>
            </a:r>
            <a:r>
              <a:rPr lang="en-US" dirty="0"/>
              <a:t>transmitting personal data electronically, requiring school district employees to use passwords to access files containing personal data, and installing software that detects intruders in the computer network and preventing cyber attacks whenever possible using infrastructure and industry best practices.</a:t>
            </a:r>
          </a:p>
        </p:txBody>
      </p:sp>
      <p:sp>
        <p:nvSpPr>
          <p:cNvPr id="4" name="Slide Number Placeholder 3"/>
          <p:cNvSpPr>
            <a:spLocks noGrp="1"/>
          </p:cNvSpPr>
          <p:nvPr>
            <p:ph type="sldNum" sz="quarter" idx="10"/>
          </p:nvPr>
        </p:nvSpPr>
        <p:spPr/>
        <p:txBody>
          <a:bodyPr/>
          <a:lstStyle/>
          <a:p>
            <a:fld id="{9E48C720-AA5E-4DFC-95F9-106B03730827}" type="slidenum">
              <a:rPr lang="en-US" smtClean="0"/>
              <a:t>17</a:t>
            </a:fld>
            <a:endParaRPr lang="en-US"/>
          </a:p>
        </p:txBody>
      </p:sp>
      <p:sp>
        <p:nvSpPr>
          <p:cNvPr id="5" name="Footer Placeholder 4">
            <a:extLst>
              <a:ext uri="{FF2B5EF4-FFF2-40B4-BE49-F238E27FC236}">
                <a16:creationId xmlns:a16="http://schemas.microsoft.com/office/drawing/2014/main" id="{0C826F1E-CE1E-487B-9634-CA2BC587928F}"/>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55402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an example:</a:t>
            </a:r>
          </a:p>
          <a:p>
            <a:r>
              <a:rPr lang="en-US" dirty="0"/>
              <a:t>Food Services asks for a list of NSLP, how do you get that Direct Certification list to them? Do you know if the request</a:t>
            </a:r>
            <a:r>
              <a:rPr lang="en-US" baseline="0" dirty="0"/>
              <a:t> is</a:t>
            </a:r>
            <a:r>
              <a:rPr lang="en-US" dirty="0"/>
              <a:t> truly from them? Maybe walking the thumb drive to them is more secure. Maybe you have a password protected folder on a secure network? It is an important conversation to investigate the legitimate business need for the data, the local policies as well as the security infrastructure in place when sharing data. </a:t>
            </a:r>
          </a:p>
          <a:p>
            <a:endParaRPr lang="en-US" dirty="0"/>
          </a:p>
          <a:p>
            <a:r>
              <a:rPr lang="en-US" dirty="0"/>
              <a:t>We were recently notified here at CSIS that our parent organization had a data breech. Our employee data was compromised because someone received an email, which looked like it came from the supervisors email address, with a request to send personal identifying information, and that person who received the request emailed employee SSN#s and addresses</a:t>
            </a:r>
            <a:r>
              <a:rPr lang="en-US"/>
              <a:t>. Unfortunatly</a:t>
            </a:r>
            <a:r>
              <a:rPr lang="en-US" dirty="0"/>
              <a:t>, this wasn’t the first time- some staff have had one going issues with tax returns and identity theft from these types of incidents. </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18</a:t>
            </a:fld>
            <a:endParaRPr lang="en-US"/>
          </a:p>
        </p:txBody>
      </p:sp>
      <p:sp>
        <p:nvSpPr>
          <p:cNvPr id="5" name="Footer Placeholder 4">
            <a:extLst>
              <a:ext uri="{FF2B5EF4-FFF2-40B4-BE49-F238E27FC236}">
                <a16:creationId xmlns:a16="http://schemas.microsoft.com/office/drawing/2014/main" id="{F01DB2F3-187A-4887-B158-4E2C11842082}"/>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46442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security awareness/controls relate</a:t>
            </a:r>
            <a:r>
              <a:rPr lang="en-US" baseline="0" dirty="0"/>
              <a:t> to CALPADS access</a:t>
            </a:r>
          </a:p>
          <a:p>
            <a:endParaRPr lang="en-US" baseline="0" dirty="0"/>
          </a:p>
          <a:p>
            <a:r>
              <a:rPr lang="en-US" baseline="0" dirty="0"/>
              <a:t>In order to comply with federal and state privacy las and regulations, CALPADS is to be used only by authorized users and only for legitimate business needs. We know that you work in your SIS with student data daily, and that accessing CALPADS to report and extract information is a critical part of the important work you do.  Today we will look closely at the process of getting the LEA Admin Account, how the procedure is meant to protect and inform both you, the account holder as well as your supervisor, as well as the expectations for the role as the LEA Admin. </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19</a:t>
            </a:fld>
            <a:endParaRPr lang="en-US"/>
          </a:p>
        </p:txBody>
      </p:sp>
      <p:sp>
        <p:nvSpPr>
          <p:cNvPr id="5" name="Footer Placeholder 4">
            <a:extLst>
              <a:ext uri="{FF2B5EF4-FFF2-40B4-BE49-F238E27FC236}">
                <a16:creationId xmlns:a16="http://schemas.microsoft.com/office/drawing/2014/main" id="{217E4355-F6B4-4984-93B4-65FF9D9C3419}"/>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20299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a:t>
            </a:r>
          </a:p>
          <a:p>
            <a:r>
              <a:rPr lang="en-US" baseline="0" dirty="0"/>
              <a:t>To become more aware of issues around Data Privacy by summarizing laws, reviewing the CALPADS LEA Admin Application Rules for Behavior agreement, and  having a discussion of resources and concepts of Data Privacy. </a:t>
            </a:r>
          </a:p>
          <a:p>
            <a:r>
              <a:rPr lang="en-US" baseline="0" dirty="0"/>
              <a:t>Talking Points: </a:t>
            </a:r>
          </a:p>
          <a:p>
            <a:r>
              <a:rPr lang="en-US" dirty="0"/>
              <a:t>Know our obligations and protections: </a:t>
            </a:r>
          </a:p>
          <a:p>
            <a:pPr lvl="1"/>
            <a:r>
              <a:rPr lang="en-US" dirty="0"/>
              <a:t>SO many individual Board or LEA policies,</a:t>
            </a:r>
            <a:r>
              <a:rPr lang="en-US" baseline="0" dirty="0"/>
              <a:t> as well as State and Federal Laws, we will not cover in great detail, but an overview</a:t>
            </a:r>
            <a:endParaRPr lang="en-US" dirty="0"/>
          </a:p>
          <a:p>
            <a:r>
              <a:rPr lang="en-US" dirty="0"/>
              <a:t>Understand CALPADS Application </a:t>
            </a:r>
          </a:p>
          <a:p>
            <a:pPr lvl="1"/>
            <a:r>
              <a:rPr lang="en-US" dirty="0"/>
              <a:t>LEA Admin application process</a:t>
            </a:r>
          </a:p>
          <a:p>
            <a:pPr lvl="1"/>
            <a:r>
              <a:rPr lang="en-US" dirty="0"/>
              <a:t>The application itself</a:t>
            </a:r>
          </a:p>
          <a:p>
            <a:pPr lvl="1"/>
            <a:r>
              <a:rPr lang="en-US" dirty="0"/>
              <a:t>Security and Roles of LEA</a:t>
            </a:r>
            <a:r>
              <a:rPr lang="en-US" baseline="0" dirty="0"/>
              <a:t> accounts under the prevue of the LEA Admin</a:t>
            </a:r>
            <a:endParaRPr lang="en-US" dirty="0"/>
          </a:p>
          <a:p>
            <a:r>
              <a:rPr lang="en-US" dirty="0"/>
              <a:t>Introduce Data Governance:</a:t>
            </a:r>
          </a:p>
          <a:p>
            <a:pPr marL="457200" lvl="1" indent="0">
              <a:buFont typeface="Arial" panose="020B0604020202020204" pitchFamily="34" charset="0"/>
              <a:buNone/>
            </a:pPr>
            <a:r>
              <a:rPr lang="en-US" dirty="0"/>
              <a:t>We need</a:t>
            </a:r>
            <a:r>
              <a:rPr lang="en-US" baseline="0" dirty="0"/>
              <a:t> to clarify vocabulary and be on the same page</a:t>
            </a:r>
            <a:r>
              <a:rPr lang="en-US" dirty="0"/>
              <a:t> </a:t>
            </a:r>
          </a:p>
          <a:p>
            <a:r>
              <a:rPr lang="en-US" dirty="0"/>
              <a:t>Define our own Local Practices </a:t>
            </a:r>
          </a:p>
          <a:p>
            <a:pPr lvl="1"/>
            <a:r>
              <a:rPr lang="en-US" dirty="0"/>
              <a:t>Roles </a:t>
            </a:r>
          </a:p>
          <a:p>
            <a:pPr lvl="1"/>
            <a:r>
              <a:rPr lang="en-US" dirty="0"/>
              <a:t>Checklists </a:t>
            </a:r>
          </a:p>
          <a:p>
            <a:pPr lvl="1"/>
            <a:r>
              <a:rPr lang="en-US" dirty="0"/>
              <a:t>Resources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a:t>
            </a:fld>
            <a:endParaRPr lang="en-US"/>
          </a:p>
        </p:txBody>
      </p:sp>
      <p:sp>
        <p:nvSpPr>
          <p:cNvPr id="5" name="Footer Placeholder 4">
            <a:extLst>
              <a:ext uri="{FF2B5EF4-FFF2-40B4-BE49-F238E27FC236}">
                <a16:creationId xmlns:a16="http://schemas.microsoft.com/office/drawing/2014/main" id="{9082108A-D45F-4B31-9F79-30AA7439E4C8}"/>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587574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sidebar, when</a:t>
            </a:r>
            <a:r>
              <a:rPr lang="en-US" baseline="0" dirty="0"/>
              <a:t> we talk about access to CALPADS, we wont be talking about how to login or move around in CALPADS. You can learn more about the Navigation and login protocols in CALPADS from the CSIS Self Paced training, Essentials 2, found on the CSIS website, link is on this slide. Essential 2 </a:t>
            </a:r>
            <a:r>
              <a:rPr lang="en-US" sz="1200" b="0" i="0" kern="1200" dirty="0">
                <a:solidFill>
                  <a:schemeClr val="tx1"/>
                </a:solidFill>
                <a:effectLst/>
                <a:latin typeface="+mn-lt"/>
                <a:ea typeface="+mn-ea"/>
                <a:cs typeface="+mn-cs"/>
              </a:rPr>
              <a:t>provides key functionality concepts, navigation, code mapping and security features of CALPADS.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20</a:t>
            </a:fld>
            <a:endParaRPr lang="en-US"/>
          </a:p>
        </p:txBody>
      </p:sp>
      <p:sp>
        <p:nvSpPr>
          <p:cNvPr id="5" name="Footer Placeholder 4">
            <a:extLst>
              <a:ext uri="{FF2B5EF4-FFF2-40B4-BE49-F238E27FC236}">
                <a16:creationId xmlns:a16="http://schemas.microsoft.com/office/drawing/2014/main" id="{DE5DBDAC-AF11-440C-BC5C-E6F1533FFA9C}"/>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292058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clarify</a:t>
            </a:r>
            <a:r>
              <a:rPr lang="en-US" baseline="0" dirty="0"/>
              <a:t> the process to obtain an LEA Admin application/account</a:t>
            </a:r>
          </a:p>
          <a:p>
            <a:endParaRPr lang="en-US" baseline="0" dirty="0"/>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Each LEA has at least one person who is the central coordinator for the LEA accounts the LEA Admin. They are assigned this responsibility by the Superintendent or a designee. </a:t>
            </a:r>
          </a:p>
          <a:p>
            <a:endParaRPr lang="en-US" baseline="0" dirty="0"/>
          </a:p>
          <a:p>
            <a:r>
              <a:rPr lang="en-US" dirty="0"/>
              <a:t>Talking</a:t>
            </a:r>
            <a:r>
              <a:rPr lang="en-US" baseline="0" dirty="0"/>
              <a:t> points:</a:t>
            </a:r>
          </a:p>
          <a:p>
            <a:pPr marL="171450" indent="-171450">
              <a:buFont typeface="Arial" panose="020B0604020202020204" pitchFamily="34" charset="0"/>
              <a:buChar char="•"/>
            </a:pPr>
            <a:r>
              <a:rPr lang="en-US" baseline="0" dirty="0"/>
              <a:t>Changes effective as of now</a:t>
            </a:r>
          </a:p>
          <a:p>
            <a:pPr marL="171450" indent="-171450">
              <a:buFont typeface="Arial" panose="020B0604020202020204" pitchFamily="34" charset="0"/>
              <a:buChar char="•"/>
            </a:pPr>
            <a:r>
              <a:rPr lang="en-US" baseline="0" dirty="0"/>
              <a:t>LEA Admin has this account to maintain the roles and security levels of others in the LEA</a:t>
            </a:r>
          </a:p>
          <a:p>
            <a:pPr marL="171450" indent="-171450">
              <a:buFont typeface="Arial" panose="020B0604020202020204" pitchFamily="34" charset="0"/>
              <a:buChar char="•"/>
            </a:pPr>
            <a:r>
              <a:rPr lang="en-US" baseline="0" dirty="0"/>
              <a:t>More information about the security and roles in Essentials 2 </a:t>
            </a:r>
          </a:p>
          <a:p>
            <a:pPr marL="171450" indent="-171450">
              <a:buFont typeface="Arial" panose="020B0604020202020204" pitchFamily="34" charset="0"/>
              <a:buChar char="•"/>
            </a:pPr>
            <a:r>
              <a:rPr lang="en-US" baseline="0" dirty="0"/>
              <a:t>Responsible to ensure that OTHER Accounts within the LEA know and understand appendix A</a:t>
            </a:r>
          </a:p>
          <a:p>
            <a:pPr marL="171450" indent="-171450">
              <a:buFont typeface="Arial" panose="020B0604020202020204" pitchFamily="34" charset="0"/>
              <a:buChar char="•"/>
            </a:pPr>
            <a:r>
              <a:rPr lang="en-US" baseline="0" dirty="0"/>
              <a:t>Responsible to ensure the individuals with accounts have a legitimate business need for the information they will have access to</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21</a:t>
            </a:fld>
            <a:endParaRPr lang="en-US"/>
          </a:p>
        </p:txBody>
      </p:sp>
      <p:sp>
        <p:nvSpPr>
          <p:cNvPr id="5" name="Footer Placeholder 4">
            <a:extLst>
              <a:ext uri="{FF2B5EF4-FFF2-40B4-BE49-F238E27FC236}">
                <a16:creationId xmlns:a16="http://schemas.microsoft.com/office/drawing/2014/main" id="{E4D24F54-1C9D-443A-BA47-450E15A42701}"/>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233209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solidFill>
                  <a:schemeClr val="tx1"/>
                </a:solidFill>
              </a:rPr>
              <a:t>Accounts for new CALPADS LEA administrators will be provided when requested.</a:t>
            </a:r>
          </a:p>
          <a:p>
            <a:pPr lvl="0"/>
            <a:r>
              <a:rPr lang="en-US" sz="1200" dirty="0">
                <a:solidFill>
                  <a:schemeClr val="tx1"/>
                </a:solidFill>
              </a:rPr>
              <a:t>New applications will be required when there is a change in Superintendent or Charter School administrator, but this will not impact the CALPADS LEA Administrator’s login credentials</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22</a:t>
            </a:fld>
            <a:endParaRPr lang="en-US"/>
          </a:p>
        </p:txBody>
      </p:sp>
      <p:sp>
        <p:nvSpPr>
          <p:cNvPr id="5" name="Footer Placeholder 4">
            <a:extLst>
              <a:ext uri="{FF2B5EF4-FFF2-40B4-BE49-F238E27FC236}">
                <a16:creationId xmlns:a16="http://schemas.microsoft.com/office/drawing/2014/main" id="{E5D1BF61-0862-4619-9C7B-645DC14B8E74}"/>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263526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Accepting Responsibilities</a:t>
            </a:r>
          </a:p>
          <a:p>
            <a:r>
              <a:rPr lang="en-US" dirty="0"/>
              <a:t>The CALPADS LEA Administrator must abide by the agreement set forth in Appendix B and is responsible for ensuring Local users abide by the agreement set forth in Appendix A.</a:t>
            </a:r>
          </a:p>
          <a:p>
            <a:r>
              <a:rPr lang="en-US" dirty="0"/>
              <a:t>It</a:t>
            </a:r>
            <a:r>
              <a:rPr lang="en-US" baseline="0" dirty="0"/>
              <a:t> is imperative that the CALPADS LEA Administrator align the legitimate business needs of the potential user with the functionality and purpose of the CALPADS system</a:t>
            </a:r>
          </a:p>
          <a:p>
            <a:r>
              <a:rPr lang="en-US" dirty="0"/>
              <a:t>Outlines the application procedure the CDE uses to grant CALPADS LEA Administrators access to CALPADS.</a:t>
            </a:r>
          </a:p>
          <a:p>
            <a:r>
              <a:rPr lang="en-US" dirty="0"/>
              <a:t>Requires that all CALPADS users review and consent to the appropriate Confidentiality and Security Agreement before receiving access to CALPADS</a:t>
            </a:r>
          </a:p>
          <a:p>
            <a:r>
              <a:rPr lang="en-US" dirty="0"/>
              <a:t>Responsible for overseeing the use of CALPADS by their local users, ensuring the local users have privacy and security training as outlined in Appendix A.</a:t>
            </a:r>
            <a:endParaRPr lang="en-US" sz="1100" dirty="0"/>
          </a:p>
          <a:p>
            <a:endParaRPr lang="en-US" dirty="0"/>
          </a:p>
          <a:p>
            <a:r>
              <a:rPr lang="en-US" dirty="0"/>
              <a:t>The</a:t>
            </a:r>
            <a:r>
              <a:rPr lang="en-US" baseline="0" dirty="0"/>
              <a:t> purpose of the document is an overview! But it is 18 pages, so the assumption is users understand and know the details of these items</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23</a:t>
            </a:fld>
            <a:endParaRPr lang="en-US"/>
          </a:p>
        </p:txBody>
      </p:sp>
      <p:sp>
        <p:nvSpPr>
          <p:cNvPr id="5" name="Footer Placeholder 4">
            <a:extLst>
              <a:ext uri="{FF2B5EF4-FFF2-40B4-BE49-F238E27FC236}">
                <a16:creationId xmlns:a16="http://schemas.microsoft.com/office/drawing/2014/main" id="{97027F4D-78E5-467A-A5A4-583B2096D707}"/>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60527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a:t>
            </a:r>
            <a:r>
              <a:rPr lang="en-US" baseline="0" dirty="0"/>
              <a:t> To use the LEA Admin application Appendix A &amp; B as a launching pad for conversations. </a:t>
            </a:r>
          </a:p>
          <a:p>
            <a:endParaRPr lang="en-US" baseline="0" dirty="0"/>
          </a:p>
          <a:p>
            <a:r>
              <a:rPr lang="en-US" baseline="0" dirty="0"/>
              <a:t>Talking Point:</a:t>
            </a:r>
          </a:p>
          <a:p>
            <a:r>
              <a:rPr lang="en-US" baseline="0" dirty="0"/>
              <a:t>As the LEA Admin, you can have two conversations; </a:t>
            </a:r>
          </a:p>
          <a:p>
            <a:pPr marL="171450" indent="-171450">
              <a:buFont typeface="Arial" panose="020B0604020202020204" pitchFamily="34" charset="0"/>
              <a:buChar char="•"/>
            </a:pPr>
            <a:r>
              <a:rPr lang="en-US" baseline="0" dirty="0"/>
              <a:t>one with your supervisor regarding those staff needing access to CALPADS and what tasks require which levels of security and what roles</a:t>
            </a:r>
          </a:p>
          <a:p>
            <a:pPr marL="628650" lvl="1" indent="-171450">
              <a:buFont typeface="Arial" panose="020B0604020202020204" pitchFamily="34" charset="0"/>
              <a:buChar char="•"/>
            </a:pPr>
            <a:r>
              <a:rPr lang="en-US" baseline="0" dirty="0"/>
              <a:t>They have signed the application and authorized you to act in accordance with the items we are about to cover</a:t>
            </a:r>
          </a:p>
          <a:p>
            <a:pPr marL="171450" indent="-171450">
              <a:buFont typeface="Arial" panose="020B0604020202020204" pitchFamily="34" charset="0"/>
              <a:buChar char="•"/>
            </a:pPr>
            <a:r>
              <a:rPr lang="en-US" baseline="0" dirty="0"/>
              <a:t>second with those individuals to whom you assign those LEA and SCHOOL level accounts</a:t>
            </a:r>
          </a:p>
          <a:p>
            <a:pPr marL="628650" lvl="1" indent="-171450">
              <a:buFont typeface="Arial" panose="020B0604020202020204" pitchFamily="34" charset="0"/>
              <a:buChar char="•"/>
            </a:pPr>
            <a:r>
              <a:rPr lang="en-US" baseline="0" dirty="0"/>
              <a:t>The appendix specifies you will ensure the LEA/School site user are knowledgeable and agree to the provisions of Appendix A</a:t>
            </a:r>
          </a:p>
          <a:p>
            <a:pPr marL="628650" lvl="1" indent="-171450">
              <a:buFont typeface="Arial" panose="020B0604020202020204" pitchFamily="34" charset="0"/>
              <a:buChar char="•"/>
            </a:pPr>
            <a:r>
              <a:rPr lang="en-US" baseline="0" dirty="0"/>
              <a:t>LEA Admin is the point of contact between the LEA and CALPADS Service Desk, so that there is one clear representative providing guidance and communications throughout the LEA.</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24</a:t>
            </a:fld>
            <a:endParaRPr lang="en-US"/>
          </a:p>
        </p:txBody>
      </p:sp>
      <p:sp>
        <p:nvSpPr>
          <p:cNvPr id="5" name="Footer Placeholder 4">
            <a:extLst>
              <a:ext uri="{FF2B5EF4-FFF2-40B4-BE49-F238E27FC236}">
                <a16:creationId xmlns:a16="http://schemas.microsoft.com/office/drawing/2014/main" id="{18324BA0-B568-4996-9F13-ED62E524D27B}"/>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676129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To tie FERPA, federal</a:t>
            </a:r>
            <a:r>
              <a:rPr lang="en-US" baseline="0" dirty="0"/>
              <a:t> laws to the use of CALPADS.</a:t>
            </a:r>
          </a:p>
          <a:p>
            <a:endParaRPr lang="en-US" baseline="0" dirty="0"/>
          </a:p>
          <a:p>
            <a:r>
              <a:rPr lang="en-US" baseline="0" dirty="0"/>
              <a:t>Talking Points:</a:t>
            </a:r>
          </a:p>
          <a:p>
            <a:endParaRPr lang="en-US" baseline="0" dirty="0"/>
          </a:p>
          <a:p>
            <a:r>
              <a:rPr lang="en-US" dirty="0"/>
              <a:t>Quick reminder of that</a:t>
            </a:r>
            <a:r>
              <a:rPr lang="en-US" baseline="0" dirty="0"/>
              <a:t> FERPA Language, that a “legitimate business need” is handled by the LEA Admin in their user security module, assigning appropriate security levels and roles for specific job tasks.</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25</a:t>
            </a:fld>
            <a:endParaRPr lang="en-US"/>
          </a:p>
        </p:txBody>
      </p:sp>
      <p:sp>
        <p:nvSpPr>
          <p:cNvPr id="5" name="Footer Placeholder 4">
            <a:extLst>
              <a:ext uri="{FF2B5EF4-FFF2-40B4-BE49-F238E27FC236}">
                <a16:creationId xmlns:a16="http://schemas.microsoft.com/office/drawing/2014/main" id="{1AB7A458-C47C-4493-9ACD-58246B5AA6A8}"/>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483417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a:t>
            </a:r>
          </a:p>
          <a:p>
            <a:r>
              <a:rPr lang="en-US" dirty="0"/>
              <a:t>Connect the Appendix A with the assignment of User</a:t>
            </a:r>
            <a:r>
              <a:rPr lang="en-US" baseline="0" dirty="0"/>
              <a:t> Security and Roles in CALPADS</a:t>
            </a:r>
          </a:p>
          <a:p>
            <a:r>
              <a:rPr lang="en-US" baseline="0" dirty="0"/>
              <a:t>This screen in CALPADS User Security is where the Data Privacy and Security are maintained</a:t>
            </a:r>
          </a:p>
          <a:p>
            <a:endParaRPr lang="en-US" baseline="0" dirty="0"/>
          </a:p>
          <a:p>
            <a:r>
              <a:rPr lang="en-US" baseline="0" dirty="0"/>
              <a:t>Talking Points:</a:t>
            </a:r>
          </a:p>
          <a:p>
            <a:r>
              <a:rPr lang="en-US" baseline="0" dirty="0"/>
              <a:t>The responsibilities of the LEA Admin include ensuring the user is aware of the Appendix information</a:t>
            </a:r>
          </a:p>
          <a:p>
            <a:r>
              <a:rPr lang="en-US" baseline="0" dirty="0"/>
              <a:t>Once the LEA Admin is assured the user has reviewed and agrees, the functions can be assigned within the User Security Module in CALPADS</a:t>
            </a:r>
          </a:p>
          <a:p>
            <a:r>
              <a:rPr lang="en-US" baseline="0" dirty="0"/>
              <a:t>More information on HOW to do this is in Essentials 2 Self Paced or Webinar.</a:t>
            </a:r>
          </a:p>
          <a:p>
            <a:r>
              <a:rPr lang="en-US" baseline="0" dirty="0"/>
              <a:t>Appendix A can be signed and filed with the LEA Admin  for the protection and assurance of the LEA Admin</a:t>
            </a:r>
          </a:p>
          <a:p>
            <a:r>
              <a:rPr lang="en-US" baseline="0" dirty="0"/>
              <a:t>Roles and accounts can be managed (or revoked) as job duties change. </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26</a:t>
            </a:fld>
            <a:endParaRPr lang="en-US"/>
          </a:p>
        </p:txBody>
      </p:sp>
      <p:sp>
        <p:nvSpPr>
          <p:cNvPr id="5" name="Footer Placeholder 4">
            <a:extLst>
              <a:ext uri="{FF2B5EF4-FFF2-40B4-BE49-F238E27FC236}">
                <a16:creationId xmlns:a16="http://schemas.microsoft.com/office/drawing/2014/main" id="{309CB56C-F0FD-49ED-86A9-59C522B42479}"/>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510252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a:t>
            </a:r>
            <a:r>
              <a:rPr lang="en-US" baseline="0" dirty="0"/>
              <a:t> to introduce the idea that each of the 17 items in the LEA ADMIN APP is meant to explicitly cover an area of work in CALPADS in Data Privacy, Security, comply with FEDERAL and State Laws </a:t>
            </a:r>
          </a:p>
          <a:p>
            <a:br>
              <a:rPr lang="en-US" baseline="0" dirty="0"/>
            </a:br>
            <a:r>
              <a:rPr lang="en-US" baseline="0" dirty="0"/>
              <a:t>CAVEAT- We know that you already consider these things daily; The Appendix contains common sense guidance around Student Data privacy and security and asks you to consider uncovering areas of local ambiguity or confusion, as well as begin a discussion about data governance with other staff. Todays presentation is  a chance to step back and dig deeper into each of the items to understand where the agreements come from.</a:t>
            </a:r>
          </a:p>
          <a:p>
            <a:endParaRPr lang="en-US" baseline="0" dirty="0"/>
          </a:p>
          <a:p>
            <a:r>
              <a:rPr lang="en-US" baseline="0" dirty="0"/>
              <a:t>Talking Points:</a:t>
            </a:r>
          </a:p>
          <a:p>
            <a:r>
              <a:rPr lang="en-US" baseline="0" dirty="0"/>
              <a:t>This agreement has roots in actual areas of Data Privacy Laws and Policies</a:t>
            </a:r>
          </a:p>
          <a:p>
            <a:r>
              <a:rPr lang="en-US" baseline="0" dirty="0"/>
              <a:t>Real world Examples, Common sense practices, </a:t>
            </a:r>
          </a:p>
          <a:p>
            <a:r>
              <a:rPr lang="en-US" baseline="0" dirty="0"/>
              <a:t>Uncover areas of local ambiguity or confusion, </a:t>
            </a:r>
          </a:p>
          <a:p>
            <a:r>
              <a:rPr lang="en-US" baseline="0" dirty="0"/>
              <a:t>Framework for discussion with other staff who primarily DO NOT work with Data Privacy or Data Security</a:t>
            </a:r>
          </a:p>
          <a:p>
            <a:endParaRPr lang="en-US" baseline="0" dirty="0"/>
          </a:p>
          <a:p>
            <a:r>
              <a:rPr lang="en-US" baseline="0" dirty="0"/>
              <a:t>YOU ARE NOT ALONE. </a:t>
            </a:r>
          </a:p>
          <a:p>
            <a:r>
              <a:rPr lang="en-US" baseline="0" dirty="0"/>
              <a:t>LEA Admin Application is sponsored by your superintendent</a:t>
            </a:r>
          </a:p>
          <a:p>
            <a:r>
              <a:rPr lang="en-US" baseline="0" dirty="0"/>
              <a:t>CALPADS Support</a:t>
            </a:r>
          </a:p>
          <a:p>
            <a:r>
              <a:rPr lang="en-US" baseline="0" dirty="0" err="1"/>
              <a:t>Etc</a:t>
            </a:r>
            <a:r>
              <a:rPr lang="en-US" baseline="0" dirty="0"/>
              <a:t>… </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27</a:t>
            </a:fld>
            <a:endParaRPr lang="en-US"/>
          </a:p>
        </p:txBody>
      </p:sp>
      <p:sp>
        <p:nvSpPr>
          <p:cNvPr id="5" name="Footer Placeholder 4">
            <a:extLst>
              <a:ext uri="{FF2B5EF4-FFF2-40B4-BE49-F238E27FC236}">
                <a16:creationId xmlns:a16="http://schemas.microsoft.com/office/drawing/2014/main" id="{F91BF15E-7F8B-4AA6-B430-D481325943D2}"/>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408513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Talking Points:</a:t>
            </a:r>
          </a:p>
          <a:p>
            <a:pPr marL="228600" indent="-228600">
              <a:buAutoNum type="arabicPeriod"/>
            </a:pPr>
            <a:r>
              <a:rPr lang="en-US" baseline="0" dirty="0"/>
              <a:t>Every LEA has local site training, as well as LEA/District wide trainings to discuss security and privacy policies. Know when yours happen and use those opportunities to learn more about the protections and responsibilities of the policies. </a:t>
            </a:r>
          </a:p>
          <a:p>
            <a:pPr marL="228600" indent="-228600">
              <a:buAutoNum type="arabicPeriod"/>
            </a:pPr>
            <a:r>
              <a:rPr lang="en-US" baseline="0" dirty="0"/>
              <a:t>(see above)</a:t>
            </a:r>
          </a:p>
          <a:p>
            <a:pPr marL="228600" indent="-228600">
              <a:buAutoNum type="arabicPeriod"/>
            </a:pPr>
            <a:r>
              <a:rPr lang="en-US" baseline="0" dirty="0"/>
              <a:t>Control the access to PII and SI by using a policy for assigning access to all account holders. Ensure that people who have access to PII and SI (Sensitive Information)need that access for their work,</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28</a:t>
            </a:fld>
            <a:endParaRPr lang="en-US"/>
          </a:p>
        </p:txBody>
      </p:sp>
      <p:sp>
        <p:nvSpPr>
          <p:cNvPr id="5" name="Footer Placeholder 4">
            <a:extLst>
              <a:ext uri="{FF2B5EF4-FFF2-40B4-BE49-F238E27FC236}">
                <a16:creationId xmlns:a16="http://schemas.microsoft.com/office/drawing/2014/main" id="{B25F723A-42BA-45B6-91C9-CE82673F91E7}"/>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148240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recognize and acknowledge that each of us is at different places in our learning about FERPA, and the other Federal/State laws. Each local area has their own trainings on these topics and each of us brings a unique experience to the table. Use what you have and seek out more information when needed, and when it makes sense. </a:t>
            </a:r>
          </a:p>
          <a:p>
            <a:endParaRPr lang="en-US" dirty="0"/>
          </a:p>
          <a:p>
            <a:r>
              <a:rPr lang="en-US" dirty="0"/>
              <a:t>It is important to note, that lack of knowledge or understanding does not eliminate the need to follow the laws in place which govern the work we do, which is why we are hosting this training. We hope to spark questions and conversations that continue into your LEA.  Access to Student Data is a privilege and we expect people with access to protect the data as they would other commodities. </a:t>
            </a:r>
          </a:p>
        </p:txBody>
      </p:sp>
      <p:sp>
        <p:nvSpPr>
          <p:cNvPr id="4" name="Slide Number Placeholder 3"/>
          <p:cNvSpPr>
            <a:spLocks noGrp="1"/>
          </p:cNvSpPr>
          <p:nvPr>
            <p:ph type="sldNum" sz="quarter" idx="10"/>
          </p:nvPr>
        </p:nvSpPr>
        <p:spPr/>
        <p:txBody>
          <a:bodyPr/>
          <a:lstStyle/>
          <a:p>
            <a:fld id="{9E48C720-AA5E-4DFC-95F9-106B03730827}" type="slidenum">
              <a:rPr lang="en-US" smtClean="0"/>
              <a:t>29</a:t>
            </a:fld>
            <a:endParaRPr lang="en-US"/>
          </a:p>
        </p:txBody>
      </p:sp>
      <p:sp>
        <p:nvSpPr>
          <p:cNvPr id="5" name="Footer Placeholder 4">
            <a:extLst>
              <a:ext uri="{FF2B5EF4-FFF2-40B4-BE49-F238E27FC236}">
                <a16:creationId xmlns:a16="http://schemas.microsoft.com/office/drawing/2014/main" id="{7B0ADAEF-FFAF-4A9A-91EC-EDF09CA4E406}"/>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84279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a:t>
            </a:r>
            <a:r>
              <a:rPr lang="en-US"/>
              <a:t>WHOLE SLIDE,</a:t>
            </a:r>
            <a:r>
              <a:rPr lang="en-US" baseline="0"/>
              <a:t> PER CDE</a:t>
            </a:r>
          </a:p>
          <a:p>
            <a:endParaRPr lang="en-US" baseline="0"/>
          </a:p>
          <a:p>
            <a:r>
              <a:rPr lang="en-US" baseline="0"/>
              <a:t>This </a:t>
            </a:r>
            <a:r>
              <a:rPr lang="en-US" baseline="0" dirty="0"/>
              <a:t>training isn’t meant to be legal advice, but to understand what to ask any legal consultation in your LEA. Many ideas in today’s training could illicit questions which maybe best answered by your local legal consultation. </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3</a:t>
            </a:fld>
            <a:endParaRPr lang="en-US"/>
          </a:p>
        </p:txBody>
      </p:sp>
      <p:sp>
        <p:nvSpPr>
          <p:cNvPr id="5" name="Footer Placeholder 4">
            <a:extLst>
              <a:ext uri="{FF2B5EF4-FFF2-40B4-BE49-F238E27FC236}">
                <a16:creationId xmlns:a16="http://schemas.microsoft.com/office/drawing/2014/main" id="{342FE9EF-13AC-4E63-83AA-FE246EA34C63}"/>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925595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saw in FERPA the explicit language regarding a legitimate and authorized business need to access data. The National School Lunch Program records, those student who receive Free and Reduced price lunches, has a very specific role in CALPADS attached to it. Only those staff whom have a legitimate business need, such as the SIS admin, or the Nutrition staff need to have access to that information. </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30</a:t>
            </a:fld>
            <a:endParaRPr lang="en-US"/>
          </a:p>
        </p:txBody>
      </p:sp>
      <p:sp>
        <p:nvSpPr>
          <p:cNvPr id="5" name="Footer Placeholder 4">
            <a:extLst>
              <a:ext uri="{FF2B5EF4-FFF2-40B4-BE49-F238E27FC236}">
                <a16:creationId xmlns:a16="http://schemas.microsoft.com/office/drawing/2014/main" id="{0F2A10AE-AC24-465D-815A-772D83F7E6D6}"/>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392974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Objective: To review, in depth, at least once a year, the details and requirements of the LEA ADMIN in order to meet the obligations contained within.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are my local policies about misuse of information or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Whom am I to contact if I suspect or know that data is being misused or mistreated?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Where are the guidelines locally for release of Student data?</a:t>
            </a:r>
          </a:p>
        </p:txBody>
      </p:sp>
      <p:sp>
        <p:nvSpPr>
          <p:cNvPr id="4" name="Slide Number Placeholder 3"/>
          <p:cNvSpPr>
            <a:spLocks noGrp="1"/>
          </p:cNvSpPr>
          <p:nvPr>
            <p:ph type="sldNum" sz="quarter" idx="10"/>
          </p:nvPr>
        </p:nvSpPr>
        <p:spPr/>
        <p:txBody>
          <a:bodyPr/>
          <a:lstStyle/>
          <a:p>
            <a:fld id="{9E48C720-AA5E-4DFC-95F9-106B03730827}" type="slidenum">
              <a:rPr lang="en-US" smtClean="0"/>
              <a:t>31</a:t>
            </a:fld>
            <a:endParaRPr lang="en-US"/>
          </a:p>
        </p:txBody>
      </p:sp>
      <p:sp>
        <p:nvSpPr>
          <p:cNvPr id="5" name="Footer Placeholder 4">
            <a:extLst>
              <a:ext uri="{FF2B5EF4-FFF2-40B4-BE49-F238E27FC236}">
                <a16:creationId xmlns:a16="http://schemas.microsoft.com/office/drawing/2014/main" id="{6EFE2868-6CD2-446E-9226-28ED76D83A47}"/>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5596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Sneaking a look or social engineering to determine whom in your school site or LEA is on  reduced or free meals is a violation of law. </a:t>
            </a:r>
          </a:p>
          <a:p>
            <a:endParaRPr lang="en-US" dirty="0"/>
          </a:p>
          <a:p>
            <a:r>
              <a:rPr lang="en-US" dirty="0"/>
              <a:t>Sensitive information should be treated as such and it is important to ask yourself, and others , why the information is being released, and who will have access once the information is given. Legitimate Business needs could be to share information with Nutrition folks, EL program mangers, and administrators for migrant education programs, as the data relates to their business needs.</a:t>
            </a:r>
          </a:p>
          <a:p>
            <a:endParaRPr lang="en-US" dirty="0"/>
          </a:p>
          <a:p>
            <a:r>
              <a:rPr lang="en-US" dirty="0"/>
              <a:t>People are curious by nature and staff know you have access to sensitive information about the folks in your community. Is there a legitimate business need for this information? If not, give them no data, just the side eye. </a:t>
            </a:r>
          </a:p>
        </p:txBody>
      </p:sp>
      <p:sp>
        <p:nvSpPr>
          <p:cNvPr id="4" name="Slide Number Placeholder 3"/>
          <p:cNvSpPr>
            <a:spLocks noGrp="1"/>
          </p:cNvSpPr>
          <p:nvPr>
            <p:ph type="sldNum" sz="quarter" idx="10"/>
          </p:nvPr>
        </p:nvSpPr>
        <p:spPr/>
        <p:txBody>
          <a:bodyPr/>
          <a:lstStyle/>
          <a:p>
            <a:fld id="{9E48C720-AA5E-4DFC-95F9-106B03730827}" type="slidenum">
              <a:rPr lang="en-US" smtClean="0"/>
              <a:t>32</a:t>
            </a:fld>
            <a:endParaRPr lang="en-US"/>
          </a:p>
        </p:txBody>
      </p:sp>
      <p:sp>
        <p:nvSpPr>
          <p:cNvPr id="5" name="Footer Placeholder 4">
            <a:extLst>
              <a:ext uri="{FF2B5EF4-FFF2-40B4-BE49-F238E27FC236}">
                <a16:creationId xmlns:a16="http://schemas.microsoft.com/office/drawing/2014/main" id="{4BB3BF76-DBF2-4967-9B15-DAE446DCBADD}"/>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189528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8C720-AA5E-4DFC-95F9-106B03730827}" type="slidenum">
              <a:rPr lang="en-US" smtClean="0"/>
              <a:t>33</a:t>
            </a:fld>
            <a:endParaRPr lang="en-US"/>
          </a:p>
        </p:txBody>
      </p:sp>
      <p:sp>
        <p:nvSpPr>
          <p:cNvPr id="5" name="Footer Placeholder 4">
            <a:extLst>
              <a:ext uri="{FF2B5EF4-FFF2-40B4-BE49-F238E27FC236}">
                <a16:creationId xmlns:a16="http://schemas.microsoft.com/office/drawing/2014/main" id="{597584B0-2AF1-485A-9C83-43AF6CE7FF35}"/>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081626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Objective: To review, in depth, at least once a year, the details and requirements of the LEA ADMIN</a:t>
            </a:r>
            <a:r>
              <a:rPr lang="en-US" baseline="0" dirty="0"/>
              <a:t> in order to meet the obligations contained within.</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34</a:t>
            </a:fld>
            <a:endParaRPr lang="en-US"/>
          </a:p>
        </p:txBody>
      </p:sp>
      <p:sp>
        <p:nvSpPr>
          <p:cNvPr id="5" name="Footer Placeholder 4">
            <a:extLst>
              <a:ext uri="{FF2B5EF4-FFF2-40B4-BE49-F238E27FC236}">
                <a16:creationId xmlns:a16="http://schemas.microsoft.com/office/drawing/2014/main" id="{2EA17E7A-4973-4953-903F-876C36F2A781}"/>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791759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More importantly than the protocols for passwords is that the length of the password should be long; at minimum 8 characters. The longer the password is, the less likely that password can be cracked. Again, 8 is the minimum, so try and think of a phrase you can strong together which meets the password protocol and exceeds 8 characters.</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35</a:t>
            </a:fld>
            <a:endParaRPr lang="en-US"/>
          </a:p>
        </p:txBody>
      </p:sp>
      <p:sp>
        <p:nvSpPr>
          <p:cNvPr id="5" name="Footer Placeholder 4">
            <a:extLst>
              <a:ext uri="{FF2B5EF4-FFF2-40B4-BE49-F238E27FC236}">
                <a16:creationId xmlns:a16="http://schemas.microsoft.com/office/drawing/2014/main" id="{0490E0D8-BDC6-4095-845B-9E23ED1C081E}"/>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671554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had email conversations with LEAs, and we come to find out they have loose User Id practices, such as sharing one general login or giving one another access to their account while they are away from the office for a prolonged time. If the account is too general, such as REGISTRAR.LEA, no one person would be accountable for the actions taken by that account, which makes it less than secure.  Similarly, if you allow someone to access your LEA Admin account in your absence, whatever they do with that access will appear to be you. It is VERY easy to create an account for someone, and the Rules and Behaviors agreement stipulates each user have their own account.</a:t>
            </a:r>
          </a:p>
          <a:p>
            <a:endParaRPr lang="en-US" dirty="0"/>
          </a:p>
          <a:p>
            <a:r>
              <a:rPr lang="en-US" dirty="0"/>
              <a:t>Again, if you MUST write your password down, keep it in a secure location, away from your desk. Better yet, think of a phrase or several words that make a strong, easy to remember password and avoid writing it out. </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36</a:t>
            </a:fld>
            <a:endParaRPr lang="en-US"/>
          </a:p>
        </p:txBody>
      </p:sp>
      <p:sp>
        <p:nvSpPr>
          <p:cNvPr id="5" name="Footer Placeholder 4">
            <a:extLst>
              <a:ext uri="{FF2B5EF4-FFF2-40B4-BE49-F238E27FC236}">
                <a16:creationId xmlns:a16="http://schemas.microsoft.com/office/drawing/2014/main" id="{1BEF7C6F-6899-42BC-9352-1B6BA8E16FFF}"/>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901846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9 talks about the ways in which we protect data we share. </a:t>
            </a:r>
          </a:p>
          <a:p>
            <a:r>
              <a:rPr lang="en-US" dirty="0"/>
              <a:t>How do you protect printed copies of snapshot reports? ODS downloads? </a:t>
            </a:r>
          </a:p>
          <a:p>
            <a:r>
              <a:rPr lang="en-US" dirty="0"/>
              <a:t>Are there students working near or at your desk when CALPADS is open? </a:t>
            </a:r>
          </a:p>
          <a:p>
            <a:r>
              <a:rPr lang="en-US" dirty="0"/>
              <a:t>What portable devices have CALPADS access and data stored to them- laptops are portable devices, but so are thumb drives and DVDs. </a:t>
            </a:r>
          </a:p>
          <a:p>
            <a:endParaRPr lang="en-US" dirty="0"/>
          </a:p>
          <a:p>
            <a:r>
              <a:rPr lang="en-US" dirty="0"/>
              <a:t>DO you know where a password protected folder is on your network? </a:t>
            </a:r>
          </a:p>
          <a:p>
            <a:r>
              <a:rPr lang="en-US" dirty="0"/>
              <a:t>Does your LEA have encryption software or email encryption? </a:t>
            </a:r>
          </a:p>
        </p:txBody>
      </p:sp>
      <p:sp>
        <p:nvSpPr>
          <p:cNvPr id="4" name="Slide Number Placeholder 3"/>
          <p:cNvSpPr>
            <a:spLocks noGrp="1"/>
          </p:cNvSpPr>
          <p:nvPr>
            <p:ph type="sldNum" sz="quarter" idx="10"/>
          </p:nvPr>
        </p:nvSpPr>
        <p:spPr/>
        <p:txBody>
          <a:bodyPr/>
          <a:lstStyle/>
          <a:p>
            <a:fld id="{9E48C720-AA5E-4DFC-95F9-106B03730827}" type="slidenum">
              <a:rPr lang="en-US" smtClean="0"/>
              <a:t>37</a:t>
            </a:fld>
            <a:endParaRPr lang="en-US"/>
          </a:p>
        </p:txBody>
      </p:sp>
      <p:sp>
        <p:nvSpPr>
          <p:cNvPr id="5" name="Footer Placeholder 4">
            <a:extLst>
              <a:ext uri="{FF2B5EF4-FFF2-40B4-BE49-F238E27FC236}">
                <a16:creationId xmlns:a16="http://schemas.microsoft.com/office/drawing/2014/main" id="{4596EC3D-3E92-4204-8609-E09EC0B7FF51}"/>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405080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Number 10 speaks to security of data. We will Log out and  </a:t>
            </a:r>
            <a:r>
              <a:rPr lang="en-US" dirty="0"/>
              <a:t>LOCK COMPUTER,  keep printed documents or other media with CALPADS data in a LOCKED drawer and CLEANSE/DESTROY media with CALPADS data prior to throwing it away</a:t>
            </a:r>
          </a:p>
        </p:txBody>
      </p:sp>
      <p:sp>
        <p:nvSpPr>
          <p:cNvPr id="4" name="Slide Number Placeholder 3"/>
          <p:cNvSpPr>
            <a:spLocks noGrp="1"/>
          </p:cNvSpPr>
          <p:nvPr>
            <p:ph type="sldNum" sz="quarter" idx="10"/>
          </p:nvPr>
        </p:nvSpPr>
        <p:spPr/>
        <p:txBody>
          <a:bodyPr/>
          <a:lstStyle/>
          <a:p>
            <a:fld id="{9E48C720-AA5E-4DFC-95F9-106B03730827}" type="slidenum">
              <a:rPr lang="en-US" smtClean="0"/>
              <a:t>38</a:t>
            </a:fld>
            <a:endParaRPr lang="en-US"/>
          </a:p>
        </p:txBody>
      </p:sp>
      <p:sp>
        <p:nvSpPr>
          <p:cNvPr id="5" name="Footer Placeholder 4">
            <a:extLst>
              <a:ext uri="{FF2B5EF4-FFF2-40B4-BE49-F238E27FC236}">
                <a16:creationId xmlns:a16="http://schemas.microsoft.com/office/drawing/2014/main" id="{C879712D-A410-4BE3-964A-CB0E6698B83C}"/>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878738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Slide 6 is a visual explanation of the types of common cyber attacks, however number 11 asks us to stay abreast of security issues in general. Some people are curious and know that you and other staff have access to sensitive information.  If someone asks for data you have in CALPADS, knowing why they want it and for what school business they need it is a perfectly fair question. Social Engineering, shoulder surfing- watching over your shoulder as you work or trying to glance at printed reports are also breech of data. Stay current with cyber security issues and don’t be afraid to challenge ‘nosey’ individuals who have no business need for data they want to see. </a:t>
            </a:r>
          </a:p>
        </p:txBody>
      </p:sp>
      <p:sp>
        <p:nvSpPr>
          <p:cNvPr id="4" name="Slide Number Placeholder 3"/>
          <p:cNvSpPr>
            <a:spLocks noGrp="1"/>
          </p:cNvSpPr>
          <p:nvPr>
            <p:ph type="sldNum" sz="quarter" idx="10"/>
          </p:nvPr>
        </p:nvSpPr>
        <p:spPr/>
        <p:txBody>
          <a:bodyPr/>
          <a:lstStyle/>
          <a:p>
            <a:fld id="{9E48C720-AA5E-4DFC-95F9-106B03730827}" type="slidenum">
              <a:rPr lang="en-US" smtClean="0"/>
              <a:t>39</a:t>
            </a:fld>
            <a:endParaRPr lang="en-US"/>
          </a:p>
        </p:txBody>
      </p:sp>
      <p:sp>
        <p:nvSpPr>
          <p:cNvPr id="5" name="Footer Placeholder 4">
            <a:extLst>
              <a:ext uri="{FF2B5EF4-FFF2-40B4-BE49-F238E27FC236}">
                <a16:creationId xmlns:a16="http://schemas.microsoft.com/office/drawing/2014/main" id="{92F03BD7-B7CC-4759-AFC3-6DFFACF28954}"/>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02004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a:t>
            </a:r>
          </a:p>
          <a:p>
            <a:r>
              <a:rPr lang="en-US" dirty="0"/>
              <a:t>This map is an awesome visualization of the problem we face daily. As public education increasingly relies on technology for teaching, learning, assessment and state and federal reporting, it is imperative that effective policy and practice are in place to protect children and youth, school employees, and taxpayer-funded equipment and services. </a:t>
            </a:r>
            <a:endParaRPr lang="en-US" baseline="0" dirty="0"/>
          </a:p>
          <a:p>
            <a:r>
              <a:rPr lang="en-US" b="1" dirty="0"/>
              <a:t>FROM EDTECH Strategies- Why Was this map created?</a:t>
            </a:r>
            <a:endParaRPr lang="en-US" dirty="0"/>
          </a:p>
          <a:p>
            <a:pPr marL="228600" indent="-228600">
              <a:buFont typeface="+mj-lt"/>
              <a:buAutoNum type="arabicPeriod"/>
            </a:pPr>
            <a:r>
              <a:rPr lang="en-US" dirty="0">
                <a:hlinkClick r:id="rId3"/>
              </a:rPr>
              <a:t>to build a data-based awareness of the scope and variety of digital security and privacy threats facing K-12 public schools and districts</a:t>
            </a:r>
            <a:endParaRPr lang="en-US" dirty="0"/>
          </a:p>
          <a:p>
            <a:pPr marL="228600" indent="-228600">
              <a:buFont typeface="+mj-lt"/>
              <a:buAutoNum type="arabicPeriod"/>
            </a:pPr>
            <a:r>
              <a:rPr lang="en-US" dirty="0"/>
              <a:t>It also is intended to shed a light on the need for uniform standards for disclosing cyber incidents affecting schools, students, and educators.</a:t>
            </a:r>
          </a:p>
          <a:p>
            <a:endParaRPr lang="en-US" baseline="0" dirty="0"/>
          </a:p>
          <a:p>
            <a:r>
              <a:rPr lang="en-US" baseline="0" dirty="0"/>
              <a:t>Talking Points: </a:t>
            </a:r>
          </a:p>
          <a:p>
            <a:r>
              <a:rPr lang="en-US" altLang="en-US" dirty="0">
                <a:latin typeface="Arial" panose="020B0604020202020204" pitchFamily="34" charset="0"/>
              </a:rPr>
              <a:t>You have seen the headlines: Social Security</a:t>
            </a:r>
            <a:r>
              <a:rPr lang="en-US" altLang="en-US" baseline="0" dirty="0">
                <a:latin typeface="Arial" panose="020B0604020202020204" pitchFamily="34" charset="0"/>
              </a:rPr>
              <a:t> </a:t>
            </a:r>
            <a:r>
              <a:rPr lang="en-US" altLang="en-US" dirty="0">
                <a:latin typeface="Arial" panose="020B0604020202020204" pitchFamily="34" charset="0"/>
              </a:rPr>
              <a:t>numbers breached. Credit card numbers stolen. Email</a:t>
            </a:r>
            <a:r>
              <a:rPr lang="en-US" altLang="en-US" baseline="0" dirty="0">
                <a:latin typeface="Arial" panose="020B0604020202020204" pitchFamily="34" charset="0"/>
              </a:rPr>
              <a:t> </a:t>
            </a:r>
            <a:r>
              <a:rPr lang="en-US" altLang="en-US" dirty="0">
                <a:latin typeface="Arial" panose="020B0604020202020204" pitchFamily="34" charset="0"/>
              </a:rPr>
              <a:t>addresses accessed and misused. Data breach</a:t>
            </a:r>
            <a:r>
              <a:rPr lang="en-US" altLang="en-US" baseline="0" dirty="0">
                <a:latin typeface="Arial" panose="020B0604020202020204" pitchFamily="34" charset="0"/>
              </a:rPr>
              <a:t> </a:t>
            </a:r>
            <a:r>
              <a:rPr lang="en-US" altLang="en-US" dirty="0">
                <a:latin typeface="Arial" panose="020B0604020202020204" pitchFamily="34" charset="0"/>
              </a:rPr>
              <a:t>events affect thousands, hundreds of thousands,</a:t>
            </a:r>
            <a:r>
              <a:rPr lang="en-US" altLang="en-US" baseline="0" dirty="0">
                <a:latin typeface="Arial" panose="020B0604020202020204" pitchFamily="34" charset="0"/>
              </a:rPr>
              <a:t> </a:t>
            </a:r>
            <a:r>
              <a:rPr lang="en-US" altLang="en-US" dirty="0">
                <a:latin typeface="Arial" panose="020B0604020202020204" pitchFamily="34" charset="0"/>
              </a:rPr>
              <a:t>and sometimes millions of people. Most often, the data</a:t>
            </a:r>
            <a:r>
              <a:rPr lang="en-US" altLang="en-US" baseline="0" dirty="0">
                <a:latin typeface="Arial" panose="020B0604020202020204" pitchFamily="34" charset="0"/>
              </a:rPr>
              <a:t> </a:t>
            </a:r>
            <a:r>
              <a:rPr lang="en-US" altLang="en-US" dirty="0">
                <a:latin typeface="Arial" panose="020B0604020202020204" pitchFamily="34" charset="0"/>
              </a:rPr>
              <a:t>breaches making news are suffered by companies like Target</a:t>
            </a:r>
            <a:r>
              <a:rPr lang="en-US" altLang="en-US" baseline="0" dirty="0">
                <a:latin typeface="Arial" panose="020B0604020202020204" pitchFamily="34" charset="0"/>
              </a:rPr>
              <a:t> </a:t>
            </a:r>
            <a:r>
              <a:rPr lang="en-US" altLang="en-US" dirty="0">
                <a:latin typeface="Arial" panose="020B0604020202020204" pitchFamily="34" charset="0"/>
              </a:rPr>
              <a:t>and Home Depot, or colleges and universities</a:t>
            </a:r>
            <a:r>
              <a:rPr lang="en-US" altLang="en-US" baseline="0" dirty="0">
                <a:latin typeface="Arial" panose="020B0604020202020204" pitchFamily="34" charset="0"/>
              </a:rPr>
              <a:t> </a:t>
            </a:r>
            <a:r>
              <a:rPr lang="en-US" altLang="en-US" dirty="0">
                <a:latin typeface="Arial" panose="020B0604020202020204" pitchFamily="34" charset="0"/>
              </a:rPr>
              <a:t>and the U.S. Government. But local school districts</a:t>
            </a:r>
            <a:r>
              <a:rPr lang="en-US" altLang="en-US" baseline="0" dirty="0">
                <a:latin typeface="Arial" panose="020B0604020202020204" pitchFamily="34" charset="0"/>
              </a:rPr>
              <a:t> </a:t>
            </a:r>
            <a:r>
              <a:rPr lang="en-US" altLang="en-US" dirty="0">
                <a:latin typeface="Arial" panose="020B0604020202020204" pitchFamily="34" charset="0"/>
              </a:rPr>
              <a:t>are no less susceptible to data breaches than these high-profile</a:t>
            </a:r>
            <a:r>
              <a:rPr lang="en-US" altLang="en-US" baseline="0" dirty="0">
                <a:latin typeface="Arial" panose="020B0604020202020204" pitchFamily="34" charset="0"/>
              </a:rPr>
              <a:t> </a:t>
            </a:r>
            <a:r>
              <a:rPr lang="en-US" altLang="en-US" dirty="0">
                <a:latin typeface="Arial" panose="020B0604020202020204" pitchFamily="34" charset="0"/>
              </a:rPr>
              <a:t>entities. And they may face similar consequences: regulatory</a:t>
            </a:r>
            <a:r>
              <a:rPr lang="en-US" altLang="en-US" baseline="0" dirty="0">
                <a:latin typeface="Arial" panose="020B0604020202020204" pitchFamily="34" charset="0"/>
              </a:rPr>
              <a:t> </a:t>
            </a:r>
            <a:r>
              <a:rPr lang="en-US" altLang="en-US" dirty="0">
                <a:latin typeface="Arial" panose="020B0604020202020204" pitchFamily="34" charset="0"/>
              </a:rPr>
              <a:t>scrutiny, private lawsuits, and distrust of stakeholders like</a:t>
            </a:r>
            <a:r>
              <a:rPr lang="en-US" altLang="en-US" baseline="0" dirty="0">
                <a:latin typeface="Arial" panose="020B0604020202020204" pitchFamily="34" charset="0"/>
              </a:rPr>
              <a:t> </a:t>
            </a:r>
            <a:r>
              <a:rPr lang="en-US" altLang="en-US" dirty="0">
                <a:latin typeface="Arial" panose="020B0604020202020204" pitchFamily="34" charset="0"/>
              </a:rPr>
              <a:t>parents, students, teachers, or administrators</a:t>
            </a:r>
            <a:endParaRPr lang="en-US" sz="1200" b="1" i="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EXPLAIN: The K-12 Cyber Incident Map</a:t>
            </a:r>
            <a:r>
              <a:rPr lang="en-US" sz="1200" b="0" i="0" kern="1200" dirty="0">
                <a:solidFill>
                  <a:schemeClr val="tx1"/>
                </a:solidFill>
                <a:effectLst/>
                <a:latin typeface="+mn-lt"/>
                <a:ea typeface="+mn-ea"/>
                <a:cs typeface="+mn-cs"/>
              </a:rPr>
              <a:t>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cybersecurity-related incidents reported about U.S. K-12 public schools and districts from 2016 to the present.**</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 ‘Cyber’ incidents include:</a:t>
            </a:r>
          </a:p>
          <a:p>
            <a:pPr fontAlgn="base"/>
            <a:r>
              <a:rPr lang="en-US" sz="1200" b="0" i="0" kern="1200" dirty="0">
                <a:solidFill>
                  <a:srgbClr val="FFFF00"/>
                </a:solidFill>
                <a:effectLst/>
                <a:latin typeface="+mn-lt"/>
                <a:ea typeface="+mn-ea"/>
                <a:cs typeface="+mn-cs"/>
              </a:rPr>
              <a:t>phishing attacks resulting in the disclosure of personal data (blue pins);</a:t>
            </a:r>
          </a:p>
          <a:p>
            <a:pPr fontAlgn="base"/>
            <a:r>
              <a:rPr lang="en-US" sz="1200" b="0" i="0" kern="1200" dirty="0">
                <a:solidFill>
                  <a:schemeClr val="tx1"/>
                </a:solidFill>
                <a:effectLst/>
                <a:latin typeface="+mn-lt"/>
                <a:ea typeface="+mn-ea"/>
                <a:cs typeface="+mn-cs"/>
              </a:rPr>
              <a:t>other unauthorized disclosures, breaches or hacks resulting in the disclosure of personal data (purple pins);</a:t>
            </a:r>
          </a:p>
          <a:p>
            <a:pPr fontAlgn="base"/>
            <a:r>
              <a:rPr lang="en-US" sz="1200" b="0" i="0" kern="1200" dirty="0">
                <a:solidFill>
                  <a:schemeClr val="tx1"/>
                </a:solidFill>
                <a:effectLst/>
                <a:latin typeface="+mn-lt"/>
                <a:ea typeface="+mn-ea"/>
                <a:cs typeface="+mn-cs"/>
              </a:rPr>
              <a:t>ransomware attacks (yellow pins);</a:t>
            </a:r>
          </a:p>
          <a:p>
            <a:pPr fontAlgn="base"/>
            <a:r>
              <a:rPr lang="en-US" sz="1200" b="0" i="0" kern="1200" dirty="0">
                <a:solidFill>
                  <a:schemeClr val="tx1"/>
                </a:solidFill>
                <a:effectLst/>
                <a:latin typeface="+mn-lt"/>
                <a:ea typeface="+mn-ea"/>
                <a:cs typeface="+mn-cs"/>
              </a:rPr>
              <a:t>denial-of-service attacks (green pins); and</a:t>
            </a:r>
          </a:p>
          <a:p>
            <a:pPr fontAlgn="base"/>
            <a:r>
              <a:rPr lang="en-US" sz="1200" b="0" i="0" kern="1200" dirty="0">
                <a:solidFill>
                  <a:schemeClr val="tx1"/>
                </a:solidFill>
                <a:effectLst/>
                <a:latin typeface="+mn-lt"/>
                <a:ea typeface="+mn-ea"/>
                <a:cs typeface="+mn-cs"/>
              </a:rPr>
              <a:t>other cyber incidents resulting in school disruptions and unauthorized disclosures (red pins).</a:t>
            </a:r>
          </a:p>
          <a:p>
            <a:pPr fontAlgn="base"/>
            <a:endParaRPr lang="en-US" sz="1200" b="0" i="0" kern="1200" dirty="0">
              <a:solidFill>
                <a:schemeClr val="tx1"/>
              </a:solidFill>
              <a:effectLst/>
              <a:latin typeface="+mn-lt"/>
              <a:ea typeface="+mn-ea"/>
              <a:cs typeface="+mn-cs"/>
            </a:endParaRPr>
          </a:p>
          <a:p>
            <a:r>
              <a:rPr lang="en-US" sz="1200" baseline="0" dirty="0">
                <a:latin typeface="+mn-lt"/>
              </a:rPr>
              <a:t>Twitter updates- follow @K12CyberMap </a:t>
            </a:r>
          </a:p>
        </p:txBody>
      </p:sp>
      <p:sp>
        <p:nvSpPr>
          <p:cNvPr id="4" name="Slide Number Placeholder 3"/>
          <p:cNvSpPr>
            <a:spLocks noGrp="1"/>
          </p:cNvSpPr>
          <p:nvPr>
            <p:ph type="sldNum" sz="quarter" idx="10"/>
          </p:nvPr>
        </p:nvSpPr>
        <p:spPr/>
        <p:txBody>
          <a:bodyPr/>
          <a:lstStyle/>
          <a:p>
            <a:fld id="{9E48C720-AA5E-4DFC-95F9-106B03730827}" type="slidenum">
              <a:rPr lang="en-US" smtClean="0"/>
              <a:t>4</a:t>
            </a:fld>
            <a:endParaRPr lang="en-US"/>
          </a:p>
        </p:txBody>
      </p:sp>
      <p:sp>
        <p:nvSpPr>
          <p:cNvPr id="5" name="Footer Placeholder 4">
            <a:extLst>
              <a:ext uri="{FF2B5EF4-FFF2-40B4-BE49-F238E27FC236}">
                <a16:creationId xmlns:a16="http://schemas.microsoft.com/office/drawing/2014/main" id="{DF4D2E00-7812-4438-BC60-166B41205D44}"/>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470311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CSIS anticipates giving this training annually and/or as needed for each LEA Admin prior to renewal of their LEA Admin application.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While all the items we have covered so far are for everyone who has access to CALPADS, items 12 -17 focus on the LEA Admin Rules for Behavior agreement.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LEA and School level users are held to the Rule of Behavior outlined in Appendix A is basically each item we have already covered, and we have a PowerPoint created for you to use in sharing these responsibilities with those LEA and School Level staff whose accounts you will create and maintain. </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40</a:t>
            </a:fld>
            <a:endParaRPr lang="en-US"/>
          </a:p>
        </p:txBody>
      </p:sp>
      <p:sp>
        <p:nvSpPr>
          <p:cNvPr id="5" name="Footer Placeholder 4">
            <a:extLst>
              <a:ext uri="{FF2B5EF4-FFF2-40B4-BE49-F238E27FC236}">
                <a16:creationId xmlns:a16="http://schemas.microsoft.com/office/drawing/2014/main" id="{EEE229D4-D17A-4D84-A4D5-EA75D4A0356F}"/>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399280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job tasks and roles for those who need access to CALPADS data have been established; based on some formal, documented analysis of the tasks performed by each staff, the individual needs an account.  Getting into CALPADS begins with the creation of the users account- done by the LEA Admin. This person will assign the roles and security level for each person in their LEA based on those legitimate business needs of their positions.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least annually, but always as needed, when staff changes when responsibilities change - the LEA Admin will ensure the right people have the right access. </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41</a:t>
            </a:fld>
            <a:endParaRPr lang="en-US"/>
          </a:p>
        </p:txBody>
      </p:sp>
      <p:sp>
        <p:nvSpPr>
          <p:cNvPr id="5" name="Footer Placeholder 4">
            <a:extLst>
              <a:ext uri="{FF2B5EF4-FFF2-40B4-BE49-F238E27FC236}">
                <a16:creationId xmlns:a16="http://schemas.microsoft.com/office/drawing/2014/main" id="{7CAEC53E-A9CB-48BC-BA5A-9B8F9C5C27B0}"/>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387434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who your LEA users are and what business they have in CALPADS, monitor and maintain their use, and remind them, at least annually of their responsibilities  to uphold Data Privacy and security.</a:t>
            </a:r>
          </a:p>
        </p:txBody>
      </p:sp>
      <p:sp>
        <p:nvSpPr>
          <p:cNvPr id="4" name="Slide Number Placeholder 3"/>
          <p:cNvSpPr>
            <a:spLocks noGrp="1"/>
          </p:cNvSpPr>
          <p:nvPr>
            <p:ph type="sldNum" sz="quarter" idx="10"/>
          </p:nvPr>
        </p:nvSpPr>
        <p:spPr/>
        <p:txBody>
          <a:bodyPr/>
          <a:lstStyle/>
          <a:p>
            <a:fld id="{9E48C720-AA5E-4DFC-95F9-106B03730827}" type="slidenum">
              <a:rPr lang="en-US" smtClean="0"/>
              <a:t>42</a:t>
            </a:fld>
            <a:endParaRPr lang="en-US"/>
          </a:p>
        </p:txBody>
      </p:sp>
      <p:sp>
        <p:nvSpPr>
          <p:cNvPr id="5" name="Footer Placeholder 4">
            <a:extLst>
              <a:ext uri="{FF2B5EF4-FFF2-40B4-BE49-F238E27FC236}">
                <a16:creationId xmlns:a16="http://schemas.microsoft.com/office/drawing/2014/main" id="{06B5FD1D-968F-4388-8722-0FD30E5DEEFE}"/>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547549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 that end, I will take it upon myself to ensure that the appropriate people have the appropriate level of access to CALPADS, at least once a year. This means that you will revoke users who leave your LEA, more information in Essential 2.</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43</a:t>
            </a:fld>
            <a:endParaRPr lang="en-US"/>
          </a:p>
        </p:txBody>
      </p:sp>
      <p:sp>
        <p:nvSpPr>
          <p:cNvPr id="5" name="Footer Placeholder 4">
            <a:extLst>
              <a:ext uri="{FF2B5EF4-FFF2-40B4-BE49-F238E27FC236}">
                <a16:creationId xmlns:a16="http://schemas.microsoft.com/office/drawing/2014/main" id="{9862D58B-73B4-47AD-ACF0-92400F205462}"/>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0336526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8C720-AA5E-4DFC-95F9-106B03730827}" type="slidenum">
              <a:rPr lang="en-US" smtClean="0"/>
              <a:t>44</a:t>
            </a:fld>
            <a:endParaRPr lang="en-US"/>
          </a:p>
        </p:txBody>
      </p:sp>
      <p:sp>
        <p:nvSpPr>
          <p:cNvPr id="5" name="Footer Placeholder 4">
            <a:extLst>
              <a:ext uri="{FF2B5EF4-FFF2-40B4-BE49-F238E27FC236}">
                <a16:creationId xmlns:a16="http://schemas.microsoft.com/office/drawing/2014/main" id="{FB2BBCAF-6CDC-490A-B514-54208E06AA6E}"/>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775603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Objective: To review, in depth, at least once a year, the details and requirements of the LEA ADMIN</a:t>
            </a:r>
            <a:r>
              <a:rPr lang="en-US" baseline="0" dirty="0"/>
              <a:t> in order to meet the obligations contained within.</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45</a:t>
            </a:fld>
            <a:endParaRPr lang="en-US"/>
          </a:p>
        </p:txBody>
      </p:sp>
      <p:sp>
        <p:nvSpPr>
          <p:cNvPr id="5" name="Footer Placeholder 4">
            <a:extLst>
              <a:ext uri="{FF2B5EF4-FFF2-40B4-BE49-F238E27FC236}">
                <a16:creationId xmlns:a16="http://schemas.microsoft.com/office/drawing/2014/main" id="{DB790340-1D2D-4C94-99D3-363EA2EE8602}"/>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797957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familiar are you with FERPA and other Federal laws? Have you accessed studentprivacy.ed.gov FERPA 101/201 trainings? Did you know FERPA before you came to this training? </a:t>
            </a:r>
          </a:p>
          <a:p>
            <a:endParaRPr lang="en-US" baseline="0" dirty="0"/>
          </a:p>
          <a:p>
            <a:r>
              <a:rPr lang="en-US" baseline="0" dirty="0"/>
              <a:t>What are YOUR legitimate business needs? What are the specific roles and tasks of those LEA daily user and School level account holders have? Are you, the LEA Main, the one to divvy out account? DO those individuals have Appendix A? have they signed a paper copy for you? </a:t>
            </a:r>
          </a:p>
          <a:p>
            <a:endParaRPr lang="en-US" baseline="0" dirty="0"/>
          </a:p>
          <a:p>
            <a:r>
              <a:rPr lang="en-US" baseline="0" dirty="0"/>
              <a:t>Look at the CALPADS Login Notice and talk about the aspects…. EVERY TIME you login, you agree to the info contained within.</a:t>
            </a:r>
          </a:p>
          <a:p>
            <a:endParaRPr lang="en-US" baseline="0" dirty="0"/>
          </a:p>
          <a:p>
            <a:r>
              <a:rPr lang="en-US" baseline="0" dirty="0"/>
              <a:t>GENERAL, standard password security</a:t>
            </a:r>
          </a:p>
          <a:p>
            <a:r>
              <a:rPr lang="en-US" baseline="0" dirty="0"/>
              <a:t>	DO NOT “LOAN” your email, or any login, for ANY REASON- give maternity leave example, do not operate with a “general mailbox” as the login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46</a:t>
            </a:fld>
            <a:endParaRPr lang="en-US"/>
          </a:p>
        </p:txBody>
      </p:sp>
      <p:sp>
        <p:nvSpPr>
          <p:cNvPr id="5" name="Footer Placeholder 4">
            <a:extLst>
              <a:ext uri="{FF2B5EF4-FFF2-40B4-BE49-F238E27FC236}">
                <a16:creationId xmlns:a16="http://schemas.microsoft.com/office/drawing/2014/main" id="{A8D125CD-9BCB-4EA4-AA67-F3C4A5C34B63}"/>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137950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8C720-AA5E-4DFC-95F9-106B03730827}" type="slidenum">
              <a:rPr lang="en-US" smtClean="0"/>
              <a:t>47</a:t>
            </a:fld>
            <a:endParaRPr lang="en-US"/>
          </a:p>
        </p:txBody>
      </p:sp>
      <p:sp>
        <p:nvSpPr>
          <p:cNvPr id="5" name="Footer Placeholder 4">
            <a:extLst>
              <a:ext uri="{FF2B5EF4-FFF2-40B4-BE49-F238E27FC236}">
                <a16:creationId xmlns:a16="http://schemas.microsoft.com/office/drawing/2014/main" id="{AAF89687-A579-40B2-86BF-ED94A809ED95}"/>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598815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DATA GOVERNANCE: </a:t>
            </a:r>
          </a:p>
          <a:p>
            <a:r>
              <a:rPr lang="en-US" sz="1200" b="0" i="0" kern="1200" dirty="0">
                <a:solidFill>
                  <a:schemeClr val="tx1"/>
                </a:solidFill>
                <a:effectLst/>
                <a:latin typeface="+mn-lt"/>
                <a:ea typeface="+mn-ea"/>
                <a:cs typeface="+mn-cs"/>
              </a:rPr>
              <a:t>Good governance assures accuracy, timeliness, usability, and security in data. Governance plans should define roles and responsibilities when it comes to data access, disclosure, and use; ensure data management and monitoring; and describe and set up parameters on how data is collected, accessed, and used.*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DOES GOOD</a:t>
            </a:r>
            <a:r>
              <a:rPr lang="en-US" sz="1200" b="0" i="0" kern="1200" baseline="0" dirty="0">
                <a:solidFill>
                  <a:schemeClr val="tx1"/>
                </a:solidFill>
                <a:effectLst/>
                <a:latin typeface="+mn-lt"/>
                <a:ea typeface="+mn-ea"/>
                <a:cs typeface="+mn-cs"/>
              </a:rPr>
              <a:t> DATA GOVERNACE LOOK LIKE? </a:t>
            </a:r>
          </a:p>
          <a:p>
            <a:r>
              <a:rPr lang="en-US" dirty="0"/>
              <a:t>Data requests are handled using established data governance procedures. </a:t>
            </a:r>
          </a:p>
          <a:p>
            <a:r>
              <a:rPr lang="en-US" dirty="0"/>
              <a:t>• There are documented data system and compliance audit processes, and they are reviewed and updated at least annually. </a:t>
            </a:r>
          </a:p>
          <a:p>
            <a:r>
              <a:rPr lang="en-US" dirty="0"/>
              <a:t>• There are reviews of privacy implications associated with new data sharing or analysis opportunities. </a:t>
            </a:r>
          </a:p>
          <a:p>
            <a:r>
              <a:rPr lang="en-US" dirty="0"/>
              <a:t>• There are documented rules for disclosure avoidance (i.e., processes to avoid unintentionally releasing PII) before publishing data (in accordance with FERPA), and they are reviewed and updated at least annually.</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48</a:t>
            </a:fld>
            <a:endParaRPr lang="en-US"/>
          </a:p>
        </p:txBody>
      </p:sp>
      <p:sp>
        <p:nvSpPr>
          <p:cNvPr id="5" name="Footer Placeholder 4">
            <a:extLst>
              <a:ext uri="{FF2B5EF4-FFF2-40B4-BE49-F238E27FC236}">
                <a16:creationId xmlns:a16="http://schemas.microsoft.com/office/drawing/2014/main" id="{E59CC41D-6ADF-4BF7-AD51-53FBC2631E7D}"/>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205987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“organizational commitment </a:t>
            </a:r>
          </a:p>
          <a:p>
            <a:endParaRPr lang="en-US" dirty="0"/>
          </a:p>
          <a:p>
            <a:r>
              <a:rPr lang="en-US" dirty="0"/>
              <a:t>to ensure that identifiable information is </a:t>
            </a:r>
          </a:p>
          <a:p>
            <a:r>
              <a:rPr lang="en-US" dirty="0"/>
              <a:t>collected, maintained, used, and disseminated </a:t>
            </a:r>
          </a:p>
          <a:p>
            <a:r>
              <a:rPr lang="en-US" dirty="0"/>
              <a:t>in a way that respects privacy, </a:t>
            </a:r>
          </a:p>
          <a:p>
            <a:endParaRPr lang="en-US" dirty="0"/>
          </a:p>
          <a:p>
            <a:r>
              <a:rPr lang="en-US" dirty="0"/>
              <a:t>ensures confidentiality and security, </a:t>
            </a:r>
          </a:p>
          <a:p>
            <a:endParaRPr lang="en-US" dirty="0"/>
          </a:p>
          <a:p>
            <a:r>
              <a:rPr lang="en-US" dirty="0"/>
              <a:t>reduces reporting burdens,  and promotes access to statistical data for public policy.”</a:t>
            </a:r>
          </a:p>
          <a:p>
            <a:r>
              <a:rPr lang="en-US" dirty="0"/>
              <a:t>- National Center for Education Statistics, SLDS Technical Brief, #2, November 2010</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49</a:t>
            </a:fld>
            <a:endParaRPr lang="en-US"/>
          </a:p>
        </p:txBody>
      </p:sp>
      <p:sp>
        <p:nvSpPr>
          <p:cNvPr id="5" name="Footer Placeholder 4">
            <a:extLst>
              <a:ext uri="{FF2B5EF4-FFF2-40B4-BE49-F238E27FC236}">
                <a16:creationId xmlns:a16="http://schemas.microsoft.com/office/drawing/2014/main" id="{A4DCE4B0-F756-4740-B6C3-24B331852998}"/>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3963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INCLUDED for those of you who may want to share quick explanations of these common types of scams- this is not a comprehensive list as the scams are evolving and becoming more sophisticated with users knowledge.</a:t>
            </a:r>
          </a:p>
          <a:p>
            <a:endParaRPr lang="en-US" dirty="0"/>
          </a:p>
          <a:p>
            <a:r>
              <a:rPr lang="en-US" dirty="0"/>
              <a:t>Phishing: </a:t>
            </a:r>
            <a:r>
              <a:rPr lang="en-US" sz="1200" b="0" i="0" kern="1200" dirty="0">
                <a:solidFill>
                  <a:schemeClr val="tx1"/>
                </a:solidFill>
                <a:effectLst/>
                <a:latin typeface="+mn-lt"/>
                <a:ea typeface="+mn-ea"/>
                <a:cs typeface="+mn-cs"/>
              </a:rPr>
              <a:t>a cybercrime in which a target or targets are contacted by email, telephone or text message by someone posing as a legitimate institution to lure individuals into providing sensitive data such as personally identifiable information, banking and credit card details, and passwords.</a:t>
            </a:r>
          </a:p>
          <a:p>
            <a:endParaRPr lang="en-US" dirty="0"/>
          </a:p>
          <a:p>
            <a:r>
              <a:rPr lang="en-US" dirty="0"/>
              <a:t>Spear Phishing: just like phishing, but targeted to a specific individual or department within an organization. </a:t>
            </a:r>
            <a:r>
              <a:rPr lang="en-US" sz="1200" b="0" i="0" kern="1200" dirty="0">
                <a:solidFill>
                  <a:schemeClr val="tx1"/>
                </a:solidFill>
                <a:effectLst/>
                <a:latin typeface="+mn-lt"/>
                <a:ea typeface="+mn-ea"/>
                <a:cs typeface="+mn-cs"/>
              </a:rPr>
              <a:t>Its tactics include impersonation, enticement and access-control bypass techniques like email filters and antivirus.</a:t>
            </a:r>
            <a:endParaRPr lang="en-US" dirty="0"/>
          </a:p>
          <a:p>
            <a:endParaRPr lang="en-US" dirty="0"/>
          </a:p>
          <a:p>
            <a:r>
              <a:rPr lang="en-US" dirty="0"/>
              <a:t>Whaling: </a:t>
            </a:r>
            <a:r>
              <a:rPr lang="en-US" sz="1200" b="0" i="0" kern="1200" dirty="0">
                <a:solidFill>
                  <a:schemeClr val="tx1"/>
                </a:solidFill>
                <a:effectLst/>
                <a:latin typeface="+mn-lt"/>
                <a:ea typeface="+mn-ea"/>
                <a:cs typeface="+mn-cs"/>
              </a:rPr>
              <a:t> a whaling email scam email is often written as a legal subpoena, customer complaint, or executive issue. </a:t>
            </a:r>
            <a:r>
              <a:rPr lang="en-US" sz="1200" b="1" i="0" kern="1200" dirty="0">
                <a:solidFill>
                  <a:schemeClr val="tx1"/>
                </a:solidFill>
                <a:effectLst/>
                <a:latin typeface="+mn-lt"/>
                <a:ea typeface="+mn-ea"/>
                <a:cs typeface="+mn-cs"/>
              </a:rPr>
              <a:t>Whaling scam</a:t>
            </a:r>
            <a:r>
              <a:rPr lang="en-US" sz="1200" b="0" i="0" kern="1200" dirty="0">
                <a:solidFill>
                  <a:schemeClr val="tx1"/>
                </a:solidFill>
                <a:effectLst/>
                <a:latin typeface="+mn-lt"/>
                <a:ea typeface="+mn-ea"/>
                <a:cs typeface="+mn-cs"/>
              </a:rPr>
              <a:t> emails are designed to masquerade as a critical business email, sent from a legitimate business authority.</a:t>
            </a:r>
            <a:endParaRPr lang="en-US" dirty="0"/>
          </a:p>
          <a:p>
            <a:endParaRPr lang="en-US" dirty="0"/>
          </a:p>
          <a:p>
            <a:r>
              <a:rPr lang="en-US" dirty="0"/>
              <a:t>Ransomware: </a:t>
            </a:r>
            <a:r>
              <a:rPr lang="en-US" sz="1200" b="0" i="0" kern="1200" dirty="0">
                <a:solidFill>
                  <a:schemeClr val="tx1"/>
                </a:solidFill>
                <a:effectLst/>
                <a:latin typeface="+mn-lt"/>
                <a:ea typeface="+mn-ea"/>
                <a:cs typeface="+mn-cs"/>
              </a:rPr>
              <a:t>type of malware that prevents or limits users from accessing their system, either by locking the system's screen or by locking the users' files unless a ransom is paid.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Denial of Service Attack: (not pictured) is </a:t>
            </a:r>
            <a:r>
              <a:rPr lang="en-US" dirty="0"/>
              <a:t>typically accomplished by flooding the targeted machine or resource with superfluous requests in an attempt to overload systems and prevent some or all legitimate requests from being fulfilled.</a:t>
            </a:r>
          </a:p>
        </p:txBody>
      </p:sp>
      <p:sp>
        <p:nvSpPr>
          <p:cNvPr id="4" name="Slide Number Placeholder 3"/>
          <p:cNvSpPr>
            <a:spLocks noGrp="1"/>
          </p:cNvSpPr>
          <p:nvPr>
            <p:ph type="sldNum" sz="quarter" idx="10"/>
          </p:nvPr>
        </p:nvSpPr>
        <p:spPr/>
        <p:txBody>
          <a:bodyPr/>
          <a:lstStyle/>
          <a:p>
            <a:fld id="{9E48C720-AA5E-4DFC-95F9-106B03730827}" type="slidenum">
              <a:rPr lang="en-US" smtClean="0"/>
              <a:t>5</a:t>
            </a:fld>
            <a:endParaRPr lang="en-US"/>
          </a:p>
        </p:txBody>
      </p:sp>
      <p:sp>
        <p:nvSpPr>
          <p:cNvPr id="5" name="Footer Placeholder 4">
            <a:extLst>
              <a:ext uri="{FF2B5EF4-FFF2-40B4-BE49-F238E27FC236}">
                <a16:creationId xmlns:a16="http://schemas.microsoft.com/office/drawing/2014/main" id="{4DD032C1-75D1-474C-BD20-B3FB8D11F15D}"/>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5340242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50</a:t>
            </a:fld>
            <a:endParaRPr lang="en-US"/>
          </a:p>
        </p:txBody>
      </p:sp>
      <p:sp>
        <p:nvSpPr>
          <p:cNvPr id="5" name="Footer Placeholder 4">
            <a:extLst>
              <a:ext uri="{FF2B5EF4-FFF2-40B4-BE49-F238E27FC236}">
                <a16:creationId xmlns:a16="http://schemas.microsoft.com/office/drawing/2014/main" id="{5E5DBFA5-2885-4021-87A4-524E5F87263C}"/>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2664172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does our Data Privacy Program look like? </a:t>
            </a:r>
          </a:p>
          <a:p>
            <a:pPr lvl="0"/>
            <a:endParaRPr lang="en-US" sz="1400" dirty="0"/>
          </a:p>
          <a:p>
            <a:pPr lvl="0"/>
            <a:r>
              <a:rPr lang="en-US" sz="1400" dirty="0"/>
              <a:t>Work with, or form, a data governance team</a:t>
            </a:r>
          </a:p>
          <a:p>
            <a:pPr lvl="1"/>
            <a:r>
              <a:rPr lang="en-US" sz="1200" dirty="0"/>
              <a:t>Users and managers of student information, such as data managers, IT staff, school administrators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Designate an individual to be responsible for policies relating to data use and privacy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Develop a monitoring plan to ensure policies and procedures are being followed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Adopt any additional necessary policies and procedures for the use of student data throughout the data life cycle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Determine which policies and procedures are already in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Train data users on relevant policies and 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Determine how to convey privacy policies to parents and students, including publicizing on your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Privacy Technical Assistance Center ptac.ed.gov</a:t>
            </a:r>
          </a:p>
          <a:p>
            <a:endParaRPr lang="en-US" baseline="0" dirty="0"/>
          </a:p>
        </p:txBody>
      </p:sp>
      <p:sp>
        <p:nvSpPr>
          <p:cNvPr id="4" name="Slide Number Placeholder 3"/>
          <p:cNvSpPr>
            <a:spLocks noGrp="1"/>
          </p:cNvSpPr>
          <p:nvPr>
            <p:ph type="sldNum" sz="quarter" idx="10"/>
          </p:nvPr>
        </p:nvSpPr>
        <p:spPr/>
        <p:txBody>
          <a:bodyPr/>
          <a:lstStyle/>
          <a:p>
            <a:fld id="{9E48C720-AA5E-4DFC-95F9-106B03730827}" type="slidenum">
              <a:rPr lang="en-US" smtClean="0"/>
              <a:t>51</a:t>
            </a:fld>
            <a:endParaRPr lang="en-US"/>
          </a:p>
        </p:txBody>
      </p:sp>
      <p:sp>
        <p:nvSpPr>
          <p:cNvPr id="5" name="Footer Placeholder 4">
            <a:extLst>
              <a:ext uri="{FF2B5EF4-FFF2-40B4-BE49-F238E27FC236}">
                <a16:creationId xmlns:a16="http://schemas.microsoft.com/office/drawing/2014/main" id="{3267371F-D9EF-4631-A8DA-402F817174F0}"/>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861961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Times New Roman" panose="02020603050405020304" pitchFamily="18" charset="0"/>
                <a:cs typeface="Perpetua" panose="02020502060401020303" pitchFamily="18" charset="0"/>
              </a:rPr>
              <a:t>Source: NCES Forum Guide to Education Data Privacy</a:t>
            </a:r>
            <a:r>
              <a:rPr lang="en-US" baseline="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 </a:t>
            </a:r>
            <a:r>
              <a:rPr lang="en-US" dirty="0"/>
              <a:t>Refer</a:t>
            </a:r>
            <a:r>
              <a:rPr lang="en-US" baseline="0" dirty="0"/>
              <a:t> to Forum guide p10</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52</a:t>
            </a:fld>
            <a:endParaRPr lang="en-US"/>
          </a:p>
        </p:txBody>
      </p:sp>
      <p:sp>
        <p:nvSpPr>
          <p:cNvPr id="5" name="Footer Placeholder 4">
            <a:extLst>
              <a:ext uri="{FF2B5EF4-FFF2-40B4-BE49-F238E27FC236}">
                <a16:creationId xmlns:a16="http://schemas.microsoft.com/office/drawing/2014/main" id="{619B0A77-74FB-4E34-BAF0-DF2D24CDB688}"/>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501037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53</a:t>
            </a:fld>
            <a:endParaRPr lang="en-US"/>
          </a:p>
        </p:txBody>
      </p:sp>
      <p:sp>
        <p:nvSpPr>
          <p:cNvPr id="5" name="Footer Placeholder 4">
            <a:extLst>
              <a:ext uri="{FF2B5EF4-FFF2-40B4-BE49-F238E27FC236}">
                <a16:creationId xmlns:a16="http://schemas.microsoft.com/office/drawing/2014/main" id="{7CCD36AF-0963-4177-A00A-3AE61D29ACE4}"/>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673102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FERPA|Sherpa</a:t>
            </a:r>
            <a:r>
              <a:rPr lang="en-US" dirty="0"/>
              <a:t> –</a:t>
            </a:r>
          </a:p>
          <a:p>
            <a:r>
              <a:rPr lang="en-US" dirty="0"/>
              <a:t> This site is  named after the core federal law that governs education privacy – is the education privacy resource center; it is a name which is hard for forget now that you have heard it! </a:t>
            </a:r>
          </a:p>
          <a:p>
            <a:r>
              <a:rPr lang="en-US" dirty="0"/>
              <a:t> </a:t>
            </a:r>
          </a:p>
          <a:p>
            <a:r>
              <a:rPr lang="en-US" dirty="0"/>
              <a:t>Check out </a:t>
            </a:r>
            <a:r>
              <a:rPr lang="en-US" dirty="0" err="1"/>
              <a:t>FERPA|Sherpa’s</a:t>
            </a:r>
            <a:r>
              <a:rPr lang="en-US" dirty="0"/>
              <a:t> resource search center, our blog, and pages with specific information and guidance for parents, students, educators, LEAs, SEAs, higher </a:t>
            </a:r>
            <a:r>
              <a:rPr lang="en-US" dirty="0" err="1"/>
              <a:t>ed</a:t>
            </a:r>
            <a:r>
              <a:rPr lang="en-US" dirty="0"/>
              <a:t>, </a:t>
            </a:r>
            <a:r>
              <a:rPr lang="en-US" dirty="0" err="1"/>
              <a:t>ed</a:t>
            </a:r>
            <a:r>
              <a:rPr lang="en-US" dirty="0"/>
              <a:t> tech, and policymakers!</a:t>
            </a:r>
          </a:p>
        </p:txBody>
      </p:sp>
      <p:sp>
        <p:nvSpPr>
          <p:cNvPr id="4" name="Slide Number Placeholder 3"/>
          <p:cNvSpPr>
            <a:spLocks noGrp="1"/>
          </p:cNvSpPr>
          <p:nvPr>
            <p:ph type="sldNum" sz="quarter" idx="10"/>
          </p:nvPr>
        </p:nvSpPr>
        <p:spPr/>
        <p:txBody>
          <a:bodyPr/>
          <a:lstStyle/>
          <a:p>
            <a:fld id="{9E48C720-AA5E-4DFC-95F9-106B03730827}" type="slidenum">
              <a:rPr lang="en-US" smtClean="0"/>
              <a:t>54</a:t>
            </a:fld>
            <a:endParaRPr lang="en-US"/>
          </a:p>
        </p:txBody>
      </p:sp>
      <p:sp>
        <p:nvSpPr>
          <p:cNvPr id="5" name="Footer Placeholder 4">
            <a:extLst>
              <a:ext uri="{FF2B5EF4-FFF2-40B4-BE49-F238E27FC236}">
                <a16:creationId xmlns:a16="http://schemas.microsoft.com/office/drawing/2014/main" id="{C6ACF857-9C7A-4585-AFB0-8ADCE1B6C481}"/>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886575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section has a robust search feature, which allows for an LEA, Parent, Student or educator to search by type of resource; Blog, articles, Case studies, </a:t>
            </a:r>
            <a:r>
              <a:rPr lang="en-US" dirty="0" err="1"/>
              <a:t>etc</a:t>
            </a:r>
            <a:r>
              <a:rPr lang="en-US" dirty="0"/>
              <a:t>… and also by topic. This makes it very easy to find specific information about FERPA which would apply to a particular group or issue. </a:t>
            </a:r>
          </a:p>
        </p:txBody>
      </p:sp>
      <p:sp>
        <p:nvSpPr>
          <p:cNvPr id="4" name="Slide Number Placeholder 3"/>
          <p:cNvSpPr>
            <a:spLocks noGrp="1"/>
          </p:cNvSpPr>
          <p:nvPr>
            <p:ph type="sldNum" sz="quarter" idx="10"/>
          </p:nvPr>
        </p:nvSpPr>
        <p:spPr/>
        <p:txBody>
          <a:bodyPr/>
          <a:lstStyle/>
          <a:p>
            <a:fld id="{9E48C720-AA5E-4DFC-95F9-106B03730827}" type="slidenum">
              <a:rPr lang="en-US" smtClean="0"/>
              <a:t>55</a:t>
            </a:fld>
            <a:endParaRPr lang="en-US"/>
          </a:p>
        </p:txBody>
      </p:sp>
      <p:sp>
        <p:nvSpPr>
          <p:cNvPr id="5" name="Footer Placeholder 4">
            <a:extLst>
              <a:ext uri="{FF2B5EF4-FFF2-40B4-BE49-F238E27FC236}">
                <a16:creationId xmlns:a16="http://schemas.microsoft.com/office/drawing/2014/main" id="{A59159D8-DE06-4E13-A85F-E65C75C2B928}"/>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709299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 for Excellence in Education  offers a FREE Self Paced Privacy Training, given in the Canvas platform which discusses the value data brings to improve education, offer recommendations for addressing privacy concerns while promoting effective data use, and explore lessons learned from existing and emerging policies in education and other sectors.</a:t>
            </a:r>
          </a:p>
          <a:p>
            <a:endParaRPr lang="en-US" dirty="0"/>
          </a:p>
          <a:p>
            <a:r>
              <a:rPr lang="en-US" dirty="0"/>
              <a:t>Each module takes less than one hour and has captioned video and written materials along with resources. They also offer a digital badge and a certificate once you have completed the course. </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56</a:t>
            </a:fld>
            <a:endParaRPr lang="en-US"/>
          </a:p>
        </p:txBody>
      </p:sp>
      <p:sp>
        <p:nvSpPr>
          <p:cNvPr id="5" name="Footer Placeholder 4">
            <a:extLst>
              <a:ext uri="{FF2B5EF4-FFF2-40B4-BE49-F238E27FC236}">
                <a16:creationId xmlns:a16="http://schemas.microsoft.com/office/drawing/2014/main" id="{3FD72266-DA01-4C03-8869-109578941B9B}"/>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515428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California Department of Education’s (CDE’s) Educational Data Governance (EDGO) Program is a department-wide program that assigns data-related roles and responsibilities, develops and enforces data-related policies, and resolves issues related to the CDE’s educational data assets. The purpose of the EDGO Program is to establish data priorities that support/align with the CDE’s vision, mission, goals, and strategic plans. The EDGO Program is an ongoing, collaborative effort to ensure data quality, privacy, and security throughout the CDE.</a:t>
            </a:r>
          </a:p>
        </p:txBody>
      </p:sp>
      <p:sp>
        <p:nvSpPr>
          <p:cNvPr id="4" name="Slide Number Placeholder 3"/>
          <p:cNvSpPr>
            <a:spLocks noGrp="1"/>
          </p:cNvSpPr>
          <p:nvPr>
            <p:ph type="sldNum" sz="quarter" idx="10"/>
          </p:nvPr>
        </p:nvSpPr>
        <p:spPr/>
        <p:txBody>
          <a:bodyPr/>
          <a:lstStyle/>
          <a:p>
            <a:fld id="{F2686037-5BCB-45FA-BE52-47F368EC35DC}" type="slidenum">
              <a:rPr lang="en-US" smtClean="0"/>
              <a:t>57</a:t>
            </a:fld>
            <a:endParaRPr lang="en-US"/>
          </a:p>
        </p:txBody>
      </p:sp>
      <p:sp>
        <p:nvSpPr>
          <p:cNvPr id="5" name="Footer Placeholder 4">
            <a:extLst>
              <a:ext uri="{FF2B5EF4-FFF2-40B4-BE49-F238E27FC236}">
                <a16:creationId xmlns:a16="http://schemas.microsoft.com/office/drawing/2014/main" id="{660291C4-CBA4-4936-9DCC-6074564FF7E3}"/>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0829819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Notification of Rights under FERPA for Elementary and Secondary Schools very helpful to understand</a:t>
            </a:r>
            <a:r>
              <a:rPr lang="en-US" baseline="0" dirty="0"/>
              <a:t> student and parent rights.</a:t>
            </a:r>
            <a:endParaRPr lang="en-US" dirty="0"/>
          </a:p>
          <a:p>
            <a:endParaRPr lang="en-US" dirty="0"/>
          </a:p>
          <a:p>
            <a:r>
              <a:rPr lang="en-US" dirty="0"/>
              <a:t>National Center for Education Statistics (NCES)</a:t>
            </a:r>
          </a:p>
          <a:p>
            <a:r>
              <a:rPr lang="en-US" dirty="0"/>
              <a:t>Forum Guide to Education Data Privacy – highlights common privacy issues related to use of student data and presents basic approaches to manage those issues</a:t>
            </a:r>
          </a:p>
          <a:p>
            <a:endParaRPr lang="en-US" dirty="0"/>
          </a:p>
          <a:p>
            <a:r>
              <a:rPr lang="en-US" dirty="0"/>
              <a:t>https://nces.ed.gov/forum/pub_2016096.asp</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58</a:t>
            </a:fld>
            <a:endParaRPr lang="en-US"/>
          </a:p>
        </p:txBody>
      </p:sp>
      <p:sp>
        <p:nvSpPr>
          <p:cNvPr id="5" name="Footer Placeholder 4">
            <a:extLst>
              <a:ext uri="{FF2B5EF4-FFF2-40B4-BE49-F238E27FC236}">
                <a16:creationId xmlns:a16="http://schemas.microsoft.com/office/drawing/2014/main" id="{A129BB64-3A01-4D86-97AE-3402AD721601}"/>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1028661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8C720-AA5E-4DFC-95F9-106B03730827}" type="slidenum">
              <a:rPr lang="en-US" smtClean="0"/>
              <a:t>59</a:t>
            </a:fld>
            <a:endParaRPr lang="en-US"/>
          </a:p>
        </p:txBody>
      </p:sp>
      <p:sp>
        <p:nvSpPr>
          <p:cNvPr id="5" name="Footer Placeholder 4">
            <a:extLst>
              <a:ext uri="{FF2B5EF4-FFF2-40B4-BE49-F238E27FC236}">
                <a16:creationId xmlns:a16="http://schemas.microsoft.com/office/drawing/2014/main" id="{8DD93256-5CD3-4C5B-8F08-17A048E0C21B}"/>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83961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https://youtu.be/nhlDkS8hvMU</a:t>
            </a:r>
          </a:p>
          <a:p>
            <a:r>
              <a:rPr lang="en-US" dirty="0"/>
              <a:t>The descriptive information is available</a:t>
            </a:r>
            <a:r>
              <a:rPr lang="en-US" baseline="0" dirty="0"/>
              <a:t> on how FERPA defines the obligations of LEAs, particularly regarding Directory Information and Opt-Out requirements of the LEA. </a:t>
            </a:r>
            <a:r>
              <a:rPr lang="en-US" dirty="0"/>
              <a:t>Resources abound;</a:t>
            </a:r>
            <a:r>
              <a:rPr lang="en-US" baseline="0" dirty="0"/>
              <a:t> educate yourself, at least to the basics.</a:t>
            </a:r>
            <a:endParaRPr lang="en-US" dirty="0"/>
          </a:p>
          <a:p>
            <a:endParaRPr lang="en-US" dirty="0"/>
          </a:p>
          <a:p>
            <a:r>
              <a:rPr lang="en-US" dirty="0"/>
              <a:t>Key</a:t>
            </a:r>
            <a:r>
              <a:rPr lang="en-US" baseline="0" dirty="0"/>
              <a:t> talking Points:</a:t>
            </a:r>
          </a:p>
          <a:p>
            <a:r>
              <a:rPr lang="en-US" baseline="0" dirty="0"/>
              <a:t>CSIS YouTube channel has a Data Privacy Playlist with variety of FERPA and Student Data Privacy Videos</a:t>
            </a:r>
          </a:p>
          <a:p>
            <a:r>
              <a:rPr lang="en-US" baseline="0" dirty="0"/>
              <a:t>YouTube has many FERPA videos</a:t>
            </a:r>
          </a:p>
          <a:p>
            <a:r>
              <a:rPr lang="en-US" baseline="0" dirty="0"/>
              <a:t>Select reputable organizations with Educational/Research based affiliations.</a:t>
            </a:r>
          </a:p>
          <a:p>
            <a:endParaRPr lang="en-US" baseline="0" dirty="0"/>
          </a:p>
          <a:p>
            <a:pPr marL="171450" indent="-171450">
              <a:buFont typeface="Arial" panose="020B0604020202020204" pitchFamily="34" charset="0"/>
              <a:buChar char="•"/>
            </a:pPr>
            <a:r>
              <a:rPr lang="en-US" baseline="0" dirty="0"/>
              <a:t>FERPA gives parents access to their child's education records, an opportunity to seek to have the records amended, and some control over the disclosure of information from the records. </a:t>
            </a:r>
          </a:p>
          <a:p>
            <a:pPr marL="171450" indent="-171450">
              <a:buFont typeface="Arial" panose="020B0604020202020204" pitchFamily="34" charset="0"/>
              <a:buChar char="•"/>
            </a:pPr>
            <a:r>
              <a:rPr lang="en-US" baseline="0" dirty="0"/>
              <a:t>With several exceptions, schools must have a student's consent prior to the disclosure of education records after that student is 18 years old. </a:t>
            </a:r>
          </a:p>
          <a:p>
            <a:pPr marL="171450" indent="-171450">
              <a:buFont typeface="Arial" panose="020B0604020202020204" pitchFamily="34" charset="0"/>
              <a:buChar char="•"/>
            </a:pPr>
            <a:r>
              <a:rPr lang="en-US" baseline="0" dirty="0"/>
              <a:t>The law applies only to educational agencies and institutions that receive funding under a program administered by the U.S. Department of Education. </a:t>
            </a:r>
          </a:p>
          <a:p>
            <a:pPr marL="171450" indent="-171450">
              <a:buFont typeface="Arial" panose="020B0604020202020204" pitchFamily="34" charset="0"/>
              <a:buChar char="•"/>
            </a:pPr>
            <a:r>
              <a:rPr lang="en-US" baseline="0" dirty="0"/>
              <a:t>Other regulations under this act, effective starting January 3, 2012, allow for greater disclosures of personal and directory student identifying information and regulate student IDs and e-mail addresses.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Generally, schools must have written permission from the parent or eligible student in order to release any information from a student's education record.</a:t>
            </a:r>
            <a:endParaRPr lang="en-US" baseline="0" dirty="0"/>
          </a:p>
        </p:txBody>
      </p:sp>
      <p:sp>
        <p:nvSpPr>
          <p:cNvPr id="4" name="Slide Number Placeholder 3"/>
          <p:cNvSpPr>
            <a:spLocks noGrp="1"/>
          </p:cNvSpPr>
          <p:nvPr>
            <p:ph type="sldNum" sz="quarter" idx="10"/>
          </p:nvPr>
        </p:nvSpPr>
        <p:spPr/>
        <p:txBody>
          <a:bodyPr/>
          <a:lstStyle/>
          <a:p>
            <a:fld id="{9E48C720-AA5E-4DFC-95F9-106B03730827}" type="slidenum">
              <a:rPr lang="en-US" smtClean="0"/>
              <a:t>6</a:t>
            </a:fld>
            <a:endParaRPr lang="en-US"/>
          </a:p>
        </p:txBody>
      </p:sp>
      <p:sp>
        <p:nvSpPr>
          <p:cNvPr id="5" name="Footer Placeholder 4">
            <a:extLst>
              <a:ext uri="{FF2B5EF4-FFF2-40B4-BE49-F238E27FC236}">
                <a16:creationId xmlns:a16="http://schemas.microsoft.com/office/drawing/2014/main" id="{8C440ABB-3FDA-4437-ABBB-8F770CCBC104}"/>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0357010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8C720-AA5E-4DFC-95F9-106B03730827}" type="slidenum">
              <a:rPr lang="en-US" smtClean="0"/>
              <a:t>60</a:t>
            </a:fld>
            <a:endParaRPr lang="en-US"/>
          </a:p>
        </p:txBody>
      </p:sp>
      <p:sp>
        <p:nvSpPr>
          <p:cNvPr id="5" name="Footer Placeholder 4">
            <a:extLst>
              <a:ext uri="{FF2B5EF4-FFF2-40B4-BE49-F238E27FC236}">
                <a16:creationId xmlns:a16="http://schemas.microsoft.com/office/drawing/2014/main" id="{7D192B9C-1A33-4528-AEA1-2B42834BD3E1}"/>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5947618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AB104 was included in the 2015-16 California budget bill and appropriated one-time funds for professional development and technical assistance within K-12 schools.  K12HSN was selected to help organize this important work in a way that leverages existing resources and partners. The T</a:t>
            </a:r>
            <a:r>
              <a:rPr lang="en-US" sz="1200" b="1" kern="1200" dirty="0">
                <a:solidFill>
                  <a:schemeClr val="tx1"/>
                </a:solidFill>
                <a:effectLst/>
                <a:latin typeface="+mn-lt"/>
                <a:ea typeface="+mn-ea"/>
                <a:cs typeface="+mn-cs"/>
              </a:rPr>
              <a:t>echnical Assistance and Professional Development</a:t>
            </a:r>
            <a:r>
              <a:rPr lang="en-US" sz="1200" kern="1200" dirty="0">
                <a:solidFill>
                  <a:schemeClr val="tx1"/>
                </a:solidFill>
                <a:effectLst/>
                <a:latin typeface="+mn-lt"/>
                <a:ea typeface="+mn-ea"/>
                <a:cs typeface="+mn-cs"/>
              </a:rPr>
              <a:t> (TAPD) program, as you will find in the </a:t>
            </a:r>
            <a:r>
              <a:rPr lang="en-US" sz="1200" i="0" u="sng" kern="1200" dirty="0">
                <a:solidFill>
                  <a:schemeClr val="tx1"/>
                </a:solidFill>
                <a:effectLst/>
                <a:latin typeface="+mn-lt"/>
                <a:ea typeface="+mn-ea"/>
                <a:cs typeface="+mn-cs"/>
                <a:hlinkClick r:id="rId3"/>
              </a:rPr>
              <a:t>Budget Bill Language</a:t>
            </a:r>
            <a:r>
              <a:rPr lang="en-US" sz="1200" kern="1200" dirty="0">
                <a:solidFill>
                  <a:schemeClr val="tx1"/>
                </a:solidFill>
                <a:effectLst/>
                <a:latin typeface="+mn-lt"/>
                <a:ea typeface="+mn-ea"/>
                <a:cs typeface="+mn-cs"/>
              </a:rPr>
              <a:t>, highlights the importance of IT support and network management for schools and districts.</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Cybersecurity Education Program (CEP) is a research-based, proven. and comprehensive program designed to engender a culture of cybersecure, cyber-aware, and cyber-enabled work force.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program provides every member of your California K-12 public education agency with a robust set of resources at NO COST including:</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Engaging, bite-sized, video-based online learning modules</a:t>
            </a:r>
          </a:p>
          <a:p>
            <a:r>
              <a:rPr lang="en-US" sz="1200" kern="1200" dirty="0">
                <a:solidFill>
                  <a:schemeClr val="tx1"/>
                </a:solidFill>
                <a:effectLst/>
                <a:latin typeface="+mn-lt"/>
                <a:ea typeface="+mn-ea"/>
                <a:cs typeface="+mn-cs"/>
              </a:rPr>
              <a:t>Monthly newsletter for printing and distribution to targeted employee groups</a:t>
            </a:r>
          </a:p>
          <a:p>
            <a:r>
              <a:rPr lang="en-US" sz="1200" kern="1200" dirty="0">
                <a:solidFill>
                  <a:schemeClr val="tx1"/>
                </a:solidFill>
                <a:effectLst/>
                <a:latin typeface="+mn-lt"/>
                <a:ea typeface="+mn-ea"/>
                <a:cs typeface="+mn-cs"/>
              </a:rPr>
              <a:t>Full color, print-ready posters for use in creating a cyber-aware environment</a:t>
            </a:r>
          </a:p>
          <a:p>
            <a:r>
              <a:rPr lang="en-US" sz="1200" kern="1200" dirty="0">
                <a:solidFill>
                  <a:schemeClr val="tx1"/>
                </a:solidFill>
                <a:effectLst/>
                <a:latin typeface="+mn-lt"/>
                <a:ea typeface="+mn-ea"/>
                <a:cs typeface="+mn-cs"/>
              </a:rPr>
              <a:t>Managed, ongoing assessment program to determine your organization's vulnerability to phishing campaigns</a:t>
            </a:r>
          </a:p>
          <a:p>
            <a:r>
              <a:rPr lang="en-US" sz="1200" kern="1200" dirty="0">
                <a:solidFill>
                  <a:schemeClr val="tx1"/>
                </a:solidFill>
                <a:effectLst/>
                <a:latin typeface="+mn-lt"/>
                <a:ea typeface="+mn-ea"/>
                <a:cs typeface="+mn-cs"/>
              </a:rPr>
              <a:t>Quarterly analytic reports regarding the progress your organization is making toward improved cybersecure behavior</a:t>
            </a:r>
          </a:p>
          <a:p>
            <a:r>
              <a:rPr lang="en-US" sz="1200" kern="1200" dirty="0">
                <a:solidFill>
                  <a:schemeClr val="tx1"/>
                </a:solidFill>
                <a:effectLst/>
                <a:latin typeface="+mn-lt"/>
                <a:ea typeface="+mn-ea"/>
                <a:cs typeface="+mn-cs"/>
              </a:rPr>
              <a:t>Advanced communications training for locally designated cybersecurity awareness coordinators (Sentinels)</a:t>
            </a:r>
          </a:p>
          <a:p>
            <a:r>
              <a:rPr lang="en-US" sz="1200" kern="1200" dirty="0">
                <a:solidFill>
                  <a:schemeClr val="tx1"/>
                </a:solidFill>
                <a:effectLst/>
                <a:latin typeface="+mn-lt"/>
                <a:ea typeface="+mn-ea"/>
                <a:cs typeface="+mn-cs"/>
              </a:rPr>
              <a:t>Annual cybersecurity education summit for your district's designated liaison</a:t>
            </a:r>
          </a:p>
          <a:p>
            <a:r>
              <a:rPr lang="en-US" sz="1200" kern="1200" dirty="0">
                <a:solidFill>
                  <a:schemeClr val="tx1"/>
                </a:solidFill>
                <a:effectLst/>
                <a:latin typeface="+mn-lt"/>
                <a:ea typeface="+mn-ea"/>
                <a:cs typeface="+mn-cs"/>
              </a:rPr>
              <a:t>Monthly webinars regarding trending issues in the cybersecurity threat landscape</a:t>
            </a:r>
          </a:p>
        </p:txBody>
      </p:sp>
      <p:sp>
        <p:nvSpPr>
          <p:cNvPr id="4" name="Slide Number Placeholder 3"/>
          <p:cNvSpPr>
            <a:spLocks noGrp="1"/>
          </p:cNvSpPr>
          <p:nvPr>
            <p:ph type="sldNum" sz="quarter" idx="10"/>
          </p:nvPr>
        </p:nvSpPr>
        <p:spPr/>
        <p:txBody>
          <a:bodyPr/>
          <a:lstStyle/>
          <a:p>
            <a:fld id="{9E48C720-AA5E-4DFC-95F9-106B03730827}" type="slidenum">
              <a:rPr lang="en-US" smtClean="0"/>
              <a:t>61</a:t>
            </a:fld>
            <a:endParaRPr lang="en-US"/>
          </a:p>
        </p:txBody>
      </p:sp>
      <p:sp>
        <p:nvSpPr>
          <p:cNvPr id="5" name="Footer Placeholder 4">
            <a:extLst>
              <a:ext uri="{FF2B5EF4-FFF2-40B4-BE49-F238E27FC236}">
                <a16:creationId xmlns:a16="http://schemas.microsoft.com/office/drawing/2014/main" id="{00245EEE-7B7B-4D91-89D9-D0EBBB9302CC}"/>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2294932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AB104: Adult Education Block Grant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TAPD has been extended until June 2020. It is important to take advantage of these opportunities as soon as possible, due to limited funding. </a:t>
            </a:r>
          </a:p>
          <a:p>
            <a:endParaRPr lang="en-US" dirty="0"/>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62</a:t>
            </a:fld>
            <a:endParaRPr lang="en-US"/>
          </a:p>
        </p:txBody>
      </p:sp>
      <p:sp>
        <p:nvSpPr>
          <p:cNvPr id="5" name="Footer Placeholder 4">
            <a:extLst>
              <a:ext uri="{FF2B5EF4-FFF2-40B4-BE49-F238E27FC236}">
                <a16:creationId xmlns:a16="http://schemas.microsoft.com/office/drawing/2014/main" id="{FD808950-BB64-4B15-A6DF-7FFA63555B3C}"/>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0805573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8C720-AA5E-4DFC-95F9-106B03730827}" type="slidenum">
              <a:rPr lang="en-US" smtClean="0"/>
              <a:t>63</a:t>
            </a:fld>
            <a:endParaRPr lang="en-US"/>
          </a:p>
        </p:txBody>
      </p:sp>
      <p:sp>
        <p:nvSpPr>
          <p:cNvPr id="5" name="Footer Placeholder 4">
            <a:extLst>
              <a:ext uri="{FF2B5EF4-FFF2-40B4-BE49-F238E27FC236}">
                <a16:creationId xmlns:a16="http://schemas.microsoft.com/office/drawing/2014/main" id="{126BAECB-753F-491C-B02B-4B2BBEF7ACAB}"/>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6088332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or best practices? </a:t>
            </a:r>
          </a:p>
        </p:txBody>
      </p:sp>
      <p:sp>
        <p:nvSpPr>
          <p:cNvPr id="4" name="Slide Number Placeholder 3"/>
          <p:cNvSpPr>
            <a:spLocks noGrp="1"/>
          </p:cNvSpPr>
          <p:nvPr>
            <p:ph type="sldNum" sz="quarter" idx="10"/>
          </p:nvPr>
        </p:nvSpPr>
        <p:spPr/>
        <p:txBody>
          <a:bodyPr/>
          <a:lstStyle/>
          <a:p>
            <a:fld id="{9E48C720-AA5E-4DFC-95F9-106B03730827}" type="slidenum">
              <a:rPr lang="en-US" smtClean="0"/>
              <a:t>64</a:t>
            </a:fld>
            <a:endParaRPr lang="en-US"/>
          </a:p>
        </p:txBody>
      </p:sp>
      <p:sp>
        <p:nvSpPr>
          <p:cNvPr id="5" name="Footer Placeholder 4">
            <a:extLst>
              <a:ext uri="{FF2B5EF4-FFF2-40B4-BE49-F238E27FC236}">
                <a16:creationId xmlns:a16="http://schemas.microsoft.com/office/drawing/2014/main" id="{3FA5821D-08C7-4DB4-9F25-B4B767C1574B}"/>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36475331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65</a:t>
            </a:fld>
            <a:endParaRPr lang="en-US"/>
          </a:p>
        </p:txBody>
      </p:sp>
      <p:sp>
        <p:nvSpPr>
          <p:cNvPr id="5" name="Footer Placeholder 4">
            <a:extLst>
              <a:ext uri="{FF2B5EF4-FFF2-40B4-BE49-F238E27FC236}">
                <a16:creationId xmlns:a16="http://schemas.microsoft.com/office/drawing/2014/main" id="{F5EABC6E-464F-4D47-B93D-355A9A4BF239}"/>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9421031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86037-5BCB-45FA-BE52-47F368EC35DC}" type="slidenum">
              <a:rPr lang="en-US" smtClean="0"/>
              <a:t>66</a:t>
            </a:fld>
            <a:endParaRPr lang="en-US"/>
          </a:p>
        </p:txBody>
      </p:sp>
      <p:sp>
        <p:nvSpPr>
          <p:cNvPr id="5" name="Footer Placeholder 4">
            <a:extLst>
              <a:ext uri="{FF2B5EF4-FFF2-40B4-BE49-F238E27FC236}">
                <a16:creationId xmlns:a16="http://schemas.microsoft.com/office/drawing/2014/main" id="{13F1DAD1-18A0-47D6-91EE-D5D392B3EE9D}"/>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0534486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67</a:t>
            </a:fld>
            <a:endParaRPr lang="en-US"/>
          </a:p>
        </p:txBody>
      </p:sp>
      <p:sp>
        <p:nvSpPr>
          <p:cNvPr id="5" name="Footer Placeholder 4">
            <a:extLst>
              <a:ext uri="{FF2B5EF4-FFF2-40B4-BE49-F238E27FC236}">
                <a16:creationId xmlns:a16="http://schemas.microsoft.com/office/drawing/2014/main" id="{B05C8061-D0F1-4DEB-95B4-00255BE0ACC4}"/>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6850337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https://forms.office.com/Pages/ResponsePage.aspx?id=k1b3XxqV6E2E3dWxsESwNX2FYi3dRZNNt8LpvkF_wmhUMjhHNEU1S1JYTTUzU1hFWkNaQjVWRlBKTi4u</a:t>
            </a:r>
            <a:endParaRPr lang="en-US" sz="1200" kern="1200" dirty="0">
              <a:solidFill>
                <a:schemeClr val="tx1"/>
              </a:solidFill>
              <a:effectLst/>
              <a:latin typeface="+mn-lt"/>
              <a:ea typeface="+mn-ea"/>
              <a:cs typeface="+mn-cs"/>
            </a:endParaRPr>
          </a:p>
          <a:p>
            <a:r>
              <a:rPr lang="en-US" dirty="0"/>
              <a:t>(long link for survey)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https://bit.ly/2ulnmbR</a:t>
            </a:r>
            <a:endParaRPr lang="en-US" sz="1200" kern="1200" dirty="0">
              <a:solidFill>
                <a:schemeClr val="tx1"/>
              </a:solidFill>
              <a:effectLst/>
              <a:latin typeface="+mn-lt"/>
              <a:ea typeface="+mn-ea"/>
              <a:cs typeface="+mn-cs"/>
            </a:endParaRPr>
          </a:p>
          <a:p>
            <a:r>
              <a:rPr lang="en-US" dirty="0"/>
              <a:t>(shortened version URL </a:t>
            </a:r>
            <a:r>
              <a:rPr lang="en-US"/>
              <a:t>for survey)</a:t>
            </a:r>
          </a:p>
        </p:txBody>
      </p:sp>
      <p:sp>
        <p:nvSpPr>
          <p:cNvPr id="4" name="Slide Number Placeholder 3"/>
          <p:cNvSpPr>
            <a:spLocks noGrp="1"/>
          </p:cNvSpPr>
          <p:nvPr>
            <p:ph type="sldNum" sz="quarter" idx="10"/>
          </p:nvPr>
        </p:nvSpPr>
        <p:spPr/>
        <p:txBody>
          <a:bodyPr/>
          <a:lstStyle/>
          <a:p>
            <a:fld id="{9E48C720-AA5E-4DFC-95F9-106B03730827}" type="slidenum">
              <a:rPr lang="en-US" smtClean="0"/>
              <a:t>68</a:t>
            </a:fld>
            <a:endParaRPr lang="en-US"/>
          </a:p>
        </p:txBody>
      </p:sp>
      <p:sp>
        <p:nvSpPr>
          <p:cNvPr id="5" name="Footer Placeholder 4">
            <a:extLst>
              <a:ext uri="{FF2B5EF4-FFF2-40B4-BE49-F238E27FC236}">
                <a16:creationId xmlns:a16="http://schemas.microsoft.com/office/drawing/2014/main" id="{A02B7650-816A-4FCE-82D0-F511791914F2}"/>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141298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FERPA the main law protecting student data</a:t>
            </a:r>
          </a:p>
          <a:p>
            <a:r>
              <a:rPr lang="en-US" dirty="0"/>
              <a:t>PARENT RIGHTS, either in handbook or in the registration forms</a:t>
            </a:r>
          </a:p>
          <a:p>
            <a:endParaRPr lang="en-US" dirty="0"/>
          </a:p>
          <a:p>
            <a:r>
              <a:rPr lang="en-US" dirty="0"/>
              <a:t>Directory information – can be defined as PII that is generally not considered harmful or an invasion of privacy if released.</a:t>
            </a:r>
          </a:p>
          <a:p>
            <a:r>
              <a:rPr lang="en-US" dirty="0"/>
              <a:t>Districts typically use directory information for school-related purposes,</a:t>
            </a:r>
            <a:r>
              <a:rPr lang="en-US" baseline="0" dirty="0"/>
              <a:t> such as the following : sport activities, yearbooks, playbill, honor roll or other recognition lists, graduation programs</a:t>
            </a:r>
            <a:endParaRPr lang="en-US" dirty="0"/>
          </a:p>
          <a:p>
            <a:r>
              <a:rPr lang="en-US" dirty="0"/>
              <a:t>Names</a:t>
            </a:r>
          </a:p>
          <a:p>
            <a:r>
              <a:rPr lang="en-US" dirty="0"/>
              <a:t>Addresses</a:t>
            </a:r>
          </a:p>
          <a:p>
            <a:r>
              <a:rPr lang="en-US" dirty="0"/>
              <a:t>Phone</a:t>
            </a:r>
          </a:p>
          <a:p>
            <a:r>
              <a:rPr lang="en-US" dirty="0"/>
              <a:t>Email</a:t>
            </a:r>
          </a:p>
          <a:p>
            <a:r>
              <a:rPr lang="en-US" dirty="0"/>
              <a:t>Photographs</a:t>
            </a:r>
          </a:p>
          <a:p>
            <a:r>
              <a:rPr lang="en-US" dirty="0"/>
              <a:t>Birthdate</a:t>
            </a:r>
          </a:p>
          <a:p>
            <a:r>
              <a:rPr lang="en-US" dirty="0"/>
              <a:t>Grade level</a:t>
            </a:r>
          </a:p>
          <a:p>
            <a:r>
              <a:rPr lang="en-US" dirty="0"/>
              <a:t>Honors, awards, etc.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most circumstances directory information may be disclosed without consent but there are some important exceptions. </a:t>
            </a:r>
          </a:p>
          <a:p>
            <a:r>
              <a:rPr lang="en-US" dirty="0"/>
              <a:t>Directory information cannot be shared if 1) parent has opted out and 2) they are a homeless family that has not "opted in".  </a:t>
            </a:r>
          </a:p>
          <a:p>
            <a:r>
              <a:rPr lang="en-US" dirty="0"/>
              <a:t>California law defines what is included at section 49061.  </a:t>
            </a:r>
          </a:p>
          <a:p>
            <a:endParaRPr lang="en-US" dirty="0"/>
          </a:p>
          <a:p>
            <a:r>
              <a:rPr lang="en-US" u="sng" dirty="0"/>
              <a:t>Military</a:t>
            </a:r>
          </a:p>
          <a:p>
            <a:r>
              <a:rPr lang="en-US" dirty="0">
                <a:effectLst/>
              </a:rPr>
              <a:t>Congress has passed two major pieces of legislation that generally require local educational agencies (LEAs) receiving assistance under the </a:t>
            </a:r>
            <a:r>
              <a:rPr lang="en-US" i="1" dirty="0">
                <a:effectLst/>
              </a:rPr>
              <a:t>Elementary and Secondary Education Act of 1965 </a:t>
            </a:r>
            <a:r>
              <a:rPr lang="en-US" dirty="0">
                <a:effectLst/>
              </a:rPr>
              <a:t>(ESEA) </a:t>
            </a:r>
            <a:r>
              <a:rPr lang="en-US" sz="1200" u="none" strike="noStrike" kern="1200" dirty="0">
                <a:solidFill>
                  <a:schemeClr val="tx1"/>
                </a:solidFill>
                <a:effectLst/>
                <a:latin typeface="+mn-lt"/>
                <a:ea typeface="+mn-ea"/>
                <a:cs typeface="+mn-cs"/>
                <a:hlinkClick r:id="rId3"/>
              </a:rPr>
              <a:t>[1]</a:t>
            </a:r>
            <a:r>
              <a:rPr lang="en-US" dirty="0">
                <a:effectLst/>
              </a:rPr>
              <a:t> to give military recruiters the same access to secondary school students as they provide to postsecondary institutions or to prospective employers.  LEAs are also generally required to provide students’ names, addresses, and telephone listings to military recruiters, when requested.</a:t>
            </a:r>
          </a:p>
          <a:p>
            <a:endParaRPr lang="en-US" dirty="0">
              <a:effectLst/>
            </a:endParaRPr>
          </a:p>
          <a:p>
            <a:r>
              <a:rPr lang="en-US" sz="1200" u="none" strike="noStrike" kern="1200" dirty="0">
                <a:solidFill>
                  <a:schemeClr val="tx1"/>
                </a:solidFill>
                <a:effectLst/>
                <a:latin typeface="+mn-lt"/>
                <a:ea typeface="+mn-ea"/>
                <a:cs typeface="+mn-cs"/>
                <a:hlinkClick r:id="rId4"/>
              </a:rPr>
              <a:t>Under § 9528 of the ESEA, what notification must LEAs provide to parents before disclosing names, addresses, and telephone numbers of secondary students to military recruiters and officials of institutions of higher education?</a:t>
            </a:r>
            <a:r>
              <a:rPr lang="en-US" dirty="0">
                <a:effectLst/>
              </a:rPr>
              <a:t> </a:t>
            </a:r>
          </a:p>
          <a:p>
            <a:r>
              <a:rPr lang="en-US" dirty="0">
                <a:effectLst/>
              </a:rPr>
              <a:t>Under FERPA, an LEA must provide notice to parents of the types of student information that it releases publicly.  This type of student information, commonly referred to as “directory information,” includes such items as names, addresses, and telephone numbers and is information generally not considered harmful or an invasion of privacy if disclosed.  The notice must include an explanation of a parent’s right to request that the information not be disclosed without prior written consent.  Additionally, § 9528 requires that parents be notified that the school routinely discloses names, addresses, and telephone numbers to military recruiters upon request, subject to a parent’s request not to disclose such information without written consent.  A single notice provided through a mailing, student handbook, or other method that is reasonably calculated to inform parents of the above information is sufficient to satisfy the parental notification requirements of both FERPA and § 9528.  The notification must advise the parent of how to opt out of the public, nonconsensual disclosure of directory information and the method and timeline within which to do so.</a:t>
            </a:r>
          </a:p>
          <a:p>
            <a:r>
              <a:rPr lang="en-US" i="1" dirty="0">
                <a:effectLst/>
              </a:rPr>
              <a:t>Under § 9528 of the ESEA, what notification must LEAs provide to parents before disclosing names, addresses, and telephone numbers of secondary students to military recruiters and officials of institutions of higher education?</a:t>
            </a:r>
          </a:p>
          <a:p>
            <a:endParaRPr lang="en-US" dirty="0"/>
          </a:p>
        </p:txBody>
      </p:sp>
      <p:sp>
        <p:nvSpPr>
          <p:cNvPr id="4" name="Slide Number Placeholder 3"/>
          <p:cNvSpPr>
            <a:spLocks noGrp="1"/>
          </p:cNvSpPr>
          <p:nvPr>
            <p:ph type="sldNum" sz="quarter" idx="10"/>
          </p:nvPr>
        </p:nvSpPr>
        <p:spPr/>
        <p:txBody>
          <a:bodyPr/>
          <a:lstStyle/>
          <a:p>
            <a:fld id="{6B2E4CFC-E8F4-4244-9FA9-02C9B2239340}" type="slidenum">
              <a:rPr lang="en-US" smtClean="0"/>
              <a:pPr/>
              <a:t>7</a:t>
            </a:fld>
            <a:endParaRPr lang="en-US"/>
          </a:p>
        </p:txBody>
      </p:sp>
      <p:sp>
        <p:nvSpPr>
          <p:cNvPr id="5" name="Footer Placeholder 4">
            <a:extLst>
              <a:ext uri="{FF2B5EF4-FFF2-40B4-BE49-F238E27FC236}">
                <a16:creationId xmlns:a16="http://schemas.microsoft.com/office/drawing/2014/main" id="{AB4F3964-7DA2-415B-996A-5ABBB4911B56}"/>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37822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required by FERPA...</a:t>
            </a:r>
          </a:p>
          <a:p>
            <a:endParaRPr lang="en-US" dirty="0"/>
          </a:p>
          <a:p>
            <a:r>
              <a:rPr lang="en-US" dirty="0"/>
              <a:t>From Department of Education FAQ:</a:t>
            </a:r>
          </a:p>
          <a:p>
            <a:r>
              <a:rPr lang="en-US" sz="1200" b="0" i="0" kern="1200" dirty="0">
                <a:solidFill>
                  <a:schemeClr val="tx1"/>
                </a:solidFill>
                <a:effectLst/>
                <a:latin typeface="+mn-lt"/>
                <a:ea typeface="+mn-ea"/>
                <a:cs typeface="+mn-cs"/>
              </a:rPr>
              <a:t>These officials may be considered “school officials” with “legitimate educational interests” and have access to students’ education records, but only if they:</a:t>
            </a:r>
          </a:p>
          <a:p>
            <a:pPr marL="228600" indent="-228600">
              <a:buFont typeface="+mj-lt"/>
              <a:buAutoNum type="arabicPeriod"/>
            </a:pPr>
            <a:r>
              <a:rPr lang="en-US" sz="1200" b="0" i="0" kern="1200" dirty="0">
                <a:solidFill>
                  <a:schemeClr val="tx1"/>
                </a:solidFill>
                <a:effectLst/>
                <a:latin typeface="+mn-lt"/>
                <a:ea typeface="+mn-ea"/>
                <a:cs typeface="+mn-cs"/>
              </a:rPr>
              <a:t>Perform an institutional service or function for which the agency or institution would otherwise use employees;</a:t>
            </a:r>
          </a:p>
          <a:p>
            <a:pPr marL="228600" indent="-228600">
              <a:buFont typeface="+mj-lt"/>
              <a:buAutoNum type="arabicPeriod"/>
            </a:pPr>
            <a:r>
              <a:rPr lang="en-US" sz="1200" b="0" i="0" kern="1200" dirty="0">
                <a:solidFill>
                  <a:schemeClr val="tx1"/>
                </a:solidFill>
                <a:effectLst/>
                <a:latin typeface="+mn-lt"/>
                <a:ea typeface="+mn-ea"/>
                <a:cs typeface="+mn-cs"/>
              </a:rPr>
              <a:t>Are under the direct control of the agency or institution with respect to the use and maintenance of education records;</a:t>
            </a:r>
          </a:p>
          <a:p>
            <a:pPr marL="228600" indent="-228600">
              <a:buFont typeface="+mj-lt"/>
              <a:buAutoNum type="arabicPeriod"/>
            </a:pPr>
            <a:r>
              <a:rPr lang="en-US" sz="1200" b="0" i="0" kern="1200" dirty="0">
                <a:solidFill>
                  <a:schemeClr val="tx1"/>
                </a:solidFill>
                <a:effectLst/>
                <a:latin typeface="+mn-lt"/>
                <a:ea typeface="+mn-ea"/>
                <a:cs typeface="+mn-cs"/>
              </a:rPr>
              <a:t>Are subject to the requirements in § 99.33(a) that the personally identifiable information (PII) from education records may be used only for the purposes for which the disclosure was made, e.g., to promote school safety and the physical security of students, and governing the disclosure of PII from education records; and</a:t>
            </a:r>
          </a:p>
          <a:p>
            <a:pPr marL="228600" indent="-228600">
              <a:buFont typeface="+mj-lt"/>
              <a:buAutoNum type="arabicPeriod"/>
            </a:pPr>
            <a:r>
              <a:rPr lang="en-US" sz="1200" b="0" i="0" kern="1200" dirty="0">
                <a:solidFill>
                  <a:schemeClr val="tx1"/>
                </a:solidFill>
                <a:effectLst/>
                <a:latin typeface="+mn-lt"/>
                <a:ea typeface="+mn-ea"/>
                <a:cs typeface="+mn-cs"/>
              </a:rPr>
              <a:t>Meet the criteria specified in the school or LEA’s annual notification of FERPA rights for being a school official with a legitimate educational interest in the education records.</a:t>
            </a:r>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8</a:t>
            </a:fld>
            <a:endParaRPr lang="en-US"/>
          </a:p>
        </p:txBody>
      </p:sp>
      <p:sp>
        <p:nvSpPr>
          <p:cNvPr id="5" name="Footer Placeholder 4">
            <a:extLst>
              <a:ext uri="{FF2B5EF4-FFF2-40B4-BE49-F238E27FC236}">
                <a16:creationId xmlns:a16="http://schemas.microsoft.com/office/drawing/2014/main" id="{91A75FB5-2C36-48B8-87EE-B0B3DF7E1EDB}"/>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260425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HIPPA</a:t>
            </a:r>
          </a:p>
          <a:p>
            <a:pPr lvl="0"/>
            <a:r>
              <a:rPr lang="en-US" sz="1200" dirty="0"/>
              <a:t>Applies only to health information created or maintained by “health care providers” who engage in electronic transactions including health plans and health care clearinghouses</a:t>
            </a:r>
          </a:p>
          <a:p>
            <a:pPr lvl="0"/>
            <a:r>
              <a:rPr lang="en-US" sz="1200" dirty="0"/>
              <a:t>Records protected under FERPA and not subject to HIPAA (student health records, health related records in an IEP)</a:t>
            </a:r>
          </a:p>
          <a:p>
            <a:pPr lvl="0"/>
            <a:r>
              <a:rPr lang="en-US" sz="1200" dirty="0"/>
              <a:t>If record is from a health care provider not acting on behalf of a school and you are concerned as to whether HIPPA applies, check with legal counsel</a:t>
            </a:r>
          </a:p>
          <a:p>
            <a:pPr lvl="0"/>
            <a:endParaRPr lang="en-US" sz="1200" dirty="0"/>
          </a:p>
          <a:p>
            <a:pPr lvl="0"/>
            <a:r>
              <a:rPr lang="en-US" sz="1200" b="1" dirty="0"/>
              <a:t>PPRA – </a:t>
            </a:r>
          </a:p>
          <a:p>
            <a:pPr lvl="0"/>
            <a:r>
              <a:rPr lang="en-US" sz="1200" dirty="0"/>
              <a:t>Applies to programs and activities of LEAs receiving USDE funding</a:t>
            </a:r>
          </a:p>
          <a:p>
            <a:pPr lvl="0"/>
            <a:r>
              <a:rPr lang="en-US" sz="1200" dirty="0"/>
              <a:t>Governs the administration of surveys, analyses, or evaluations in one or more of eight protected areas</a:t>
            </a:r>
          </a:p>
          <a:p>
            <a:pPr lvl="0"/>
            <a:endParaRPr lang="en-US" sz="1200" dirty="0"/>
          </a:p>
          <a:p>
            <a:pPr lvl="0"/>
            <a:r>
              <a:rPr lang="en-US" sz="1200" b="1" dirty="0"/>
              <a:t>NSLA –</a:t>
            </a:r>
          </a:p>
          <a:p>
            <a:pPr lvl="0" algn="l"/>
            <a:r>
              <a:rPr lang="en-US" sz="1200" b="0" dirty="0"/>
              <a:t>Governs the disclosures of information about a student’s free- or reduced-price meal status</a:t>
            </a:r>
          </a:p>
          <a:p>
            <a:pPr lvl="0" algn="l"/>
            <a:r>
              <a:rPr lang="en-US" sz="1200" b="0" dirty="0"/>
              <a:t>If a student’s FRL eligibility status or the income information collected in order to determine the status is maintained as part of the student’s education record, FERPA disclosure rules apply in addition to NSLA guidelines</a:t>
            </a:r>
          </a:p>
          <a:p>
            <a:pPr lvl="0" algn="l"/>
            <a:endParaRPr lang="en-US" sz="1200" b="0" dirty="0"/>
          </a:p>
          <a:p>
            <a:pPr lvl="0" algn="l"/>
            <a:r>
              <a:rPr lang="en-US" sz="1200" b="1" dirty="0"/>
              <a:t>IDEA –</a:t>
            </a:r>
          </a:p>
          <a:p>
            <a:pPr lvl="0" algn="l"/>
            <a:r>
              <a:rPr lang="en-US" sz="1200" dirty="0"/>
              <a:t>Federal legislation that ensures students with a disability are provided with Free Appropriate Public Education (FAPE) tailored to their individual needs</a:t>
            </a:r>
            <a:endParaRPr lang="en-US" sz="1200" b="1" dirty="0"/>
          </a:p>
          <a:p>
            <a:pPr lvl="0" algn="l"/>
            <a:r>
              <a:rPr lang="en-US" sz="1200" dirty="0">
                <a:effectLst/>
              </a:rPr>
              <a:t>Throughout the IEP process, schools must protect the confidentiality of the student</a:t>
            </a:r>
          </a:p>
          <a:p>
            <a:pPr lvl="0" algn="l"/>
            <a:endParaRPr lang="en-US" sz="1200" b="1" dirty="0">
              <a:effectLst/>
            </a:endParaRPr>
          </a:p>
          <a:p>
            <a:pPr lvl="0" algn="l"/>
            <a:r>
              <a:rPr lang="en-US" sz="1200" b="1" dirty="0">
                <a:effectLst/>
              </a:rPr>
              <a:t>COPPA – </a:t>
            </a:r>
          </a:p>
          <a:p>
            <a:pPr lvl="0"/>
            <a:r>
              <a:rPr lang="en-US" sz="1200" dirty="0"/>
              <a:t>Federal law governed by the Federal Trade Commission </a:t>
            </a:r>
          </a:p>
          <a:p>
            <a:pPr lvl="0"/>
            <a:r>
              <a:rPr lang="en-US" sz="1200" dirty="0"/>
              <a:t>Limits information collected from children under the age of 13</a:t>
            </a:r>
          </a:p>
          <a:p>
            <a:pPr lvl="0"/>
            <a:r>
              <a:rPr lang="en-US" sz="1200" dirty="0"/>
              <a:t>School districts are authorized to provide consent on parents’ behalf – information must be used for educational purposes only and not for any commercial use</a:t>
            </a:r>
          </a:p>
          <a:p>
            <a:pPr lvl="0"/>
            <a:r>
              <a:rPr lang="en-US" sz="1200" dirty="0"/>
              <a:t>LEAs should closely review the terms and conditions of websites and applications to ensure adherence with law</a:t>
            </a:r>
          </a:p>
          <a:p>
            <a:pPr lvl="0"/>
            <a:endParaRPr lang="en-US" sz="1200" dirty="0"/>
          </a:p>
          <a:p>
            <a:pPr lvl="0"/>
            <a:r>
              <a:rPr lang="en-US" sz="1200" b="1" dirty="0"/>
              <a:t>CIPA – </a:t>
            </a:r>
          </a:p>
          <a:p>
            <a:pPr lvl="0"/>
            <a:r>
              <a:rPr lang="en-US" dirty="0"/>
              <a:t>Federal law to address children’s access to obscene or harmful content on the web</a:t>
            </a:r>
          </a:p>
          <a:p>
            <a:pPr lvl="0"/>
            <a:r>
              <a:rPr lang="en-US" dirty="0"/>
              <a:t>LEAs that receive E-Rate funding must certify that they have an Internet safety policy that block or filter content that is obscene, child pornography, or harmful to minors; monitors minors’ online activities on the LEA network, and educates students about appropriate online behavior</a:t>
            </a:r>
          </a:p>
          <a:p>
            <a:pPr lvl="0"/>
            <a:r>
              <a:rPr lang="en-US" i="1" dirty="0"/>
              <a:t>Sample CIPA-Compliant Policy: Data Privacy Handbook</a:t>
            </a:r>
          </a:p>
          <a:p>
            <a:pPr lvl="0" algn="l"/>
            <a:endParaRPr lang="en-US" sz="1200" b="0" dirty="0"/>
          </a:p>
          <a:p>
            <a:pPr lvl="0" algn="l"/>
            <a:endParaRPr lang="en-US" sz="1200" b="0" dirty="0"/>
          </a:p>
          <a:p>
            <a:pPr lvl="0"/>
            <a:endParaRPr lang="en-US" sz="1200" dirty="0"/>
          </a:p>
          <a:p>
            <a:pPr lvl="0"/>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9</a:t>
            </a:fld>
            <a:endParaRPr lang="en-US"/>
          </a:p>
        </p:txBody>
      </p:sp>
      <p:sp>
        <p:nvSpPr>
          <p:cNvPr id="5" name="Footer Placeholder 4">
            <a:extLst>
              <a:ext uri="{FF2B5EF4-FFF2-40B4-BE49-F238E27FC236}">
                <a16:creationId xmlns:a16="http://schemas.microsoft.com/office/drawing/2014/main" id="{C08BB13C-F187-4B14-90A8-43699C19DEA2}"/>
              </a:ext>
            </a:extLst>
          </p:cNvPr>
          <p:cNvSpPr>
            <a:spLocks noGrp="1"/>
          </p:cNvSpPr>
          <p:nvPr>
            <p:ph type="ftr" sz="quarter" idx="11"/>
          </p:nvPr>
        </p:nvSpPr>
        <p:spPr/>
        <p:txBody>
          <a:bodyPr/>
          <a:lstStyle/>
          <a:p>
            <a:r>
              <a:rPr lang="en-US"/>
              <a:t>CALPADS and Data Privacy</a:t>
            </a:r>
          </a:p>
        </p:txBody>
      </p:sp>
    </p:spTree>
    <p:extLst>
      <p:ext uri="{BB962C8B-B14F-4D97-AF65-F5344CB8AC3E}">
        <p14:creationId xmlns:p14="http://schemas.microsoft.com/office/powerpoint/2010/main" val="4094636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rgbClr val="070C51"/>
                </a:solidFill>
                <a:latin typeface="Arial" panose="020B0604020202020204" pitchFamily="34" charset="0"/>
              </a:rPr>
              <a:t>CALIFORNIA DEPARTMENT OF EDUCATION</a:t>
            </a:r>
            <a:br>
              <a:rPr lang="en-US" altLang="en-US" sz="1100" b="1">
                <a:solidFill>
                  <a:srgbClr val="070C51"/>
                </a:solidFill>
                <a:latin typeface="Arial" panose="020B0604020202020204" pitchFamily="34" charset="0"/>
              </a:rPr>
            </a:br>
            <a:r>
              <a:rPr lang="en-US" altLang="en-US" sz="1100">
                <a:solidFill>
                  <a:srgbClr val="070C51"/>
                </a:solidFill>
                <a:latin typeface="Arial" panose="020B0604020202020204" pitchFamily="34" charset="0"/>
              </a:rPr>
              <a:t>Tom Torlakson,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spTree>
    <p:extLst>
      <p:ext uri="{BB962C8B-B14F-4D97-AF65-F5344CB8AC3E}">
        <p14:creationId xmlns:p14="http://schemas.microsoft.com/office/powerpoint/2010/main" val="39669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CALPADS and Data Privacy</a:t>
            </a:r>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15194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CALPADS and Data Privacy</a:t>
            </a:r>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127785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CALPADS and Data Privacy</a:t>
            </a:r>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318001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endParaRPr lang="en-US"/>
          </a:p>
        </p:txBody>
      </p:sp>
      <p:sp>
        <p:nvSpPr>
          <p:cNvPr id="5" name="Rectangle 12"/>
          <p:cNvSpPr>
            <a:spLocks noGrp="1" noChangeArrowheads="1"/>
          </p:cNvSpPr>
          <p:nvPr>
            <p:ph type="ftr" sz="quarter" idx="11"/>
          </p:nvPr>
        </p:nvSpPr>
        <p:spPr>
          <a:ln/>
        </p:spPr>
        <p:txBody>
          <a:bodyPr/>
          <a:lstStyle>
            <a:lvl1pPr>
              <a:defRPr/>
            </a:lvl1pPr>
          </a:lstStyle>
          <a:p>
            <a:r>
              <a:rPr lang="en-US"/>
              <a:t>CALPADS and Data Privacy</a:t>
            </a:r>
          </a:p>
        </p:txBody>
      </p:sp>
      <p:sp>
        <p:nvSpPr>
          <p:cNvPr id="6"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151576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en-US" altLang="en-US"/>
              <a:t>CALPADS and Data Privacy</a:t>
            </a:r>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TOM TORLAKSON</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5" r:id="rId5"/>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31.png"/><Relationship Id="rId7" Type="http://schemas.openxmlformats.org/officeDocument/2006/relationships/diagramData" Target="../diagrams/data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11" Type="http://schemas.microsoft.com/office/2007/relationships/diagramDrawing" Target="../diagrams/drawing5.xml"/><Relationship Id="rId5" Type="http://schemas.openxmlformats.org/officeDocument/2006/relationships/hyperlink" Target="https://csis.fcmat.org/Pages/Self-Paced-Training.aspx" TargetMode="External"/><Relationship Id="rId10" Type="http://schemas.openxmlformats.org/officeDocument/2006/relationships/diagramColors" Target="../diagrams/colors5.xml"/><Relationship Id="rId4" Type="http://schemas.openxmlformats.org/officeDocument/2006/relationships/image" Target="../media/image32.png"/><Relationship Id="rId9"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2.ed.gov/policy/gen/guid/fpco/ferpa/lea-officials.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nhlDkS8hvMU" TargetMode="Externa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fcmat2-public.sharepoint.com/_layouts/15/WopiFrame.aspx?guestaccesstoken=FQN6iBdEkVTbInf4X7WtVzFwUgKFAe1eRvXkBuGfN0I=&amp;docid=1_1884db337ef9a47b5b1e2536b30c75c7e&amp;wdFormId=%7b63096F36-13CC-4E80-BC4B-622B5D5B7001%7d&amp;action=formsubmi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2701255" y="712015"/>
            <a:ext cx="9144000" cy="1143000"/>
          </a:xfrm>
        </p:spPr>
        <p:txBody>
          <a:bodyPr/>
          <a:lstStyle/>
          <a:p>
            <a:r>
              <a:rPr lang="en-US" altLang="en-US" dirty="0"/>
              <a:t>CALPADS and Data Privacy</a:t>
            </a:r>
          </a:p>
        </p:txBody>
      </p:sp>
      <p:sp>
        <p:nvSpPr>
          <p:cNvPr id="2" name="TextBox 1">
            <a:extLst>
              <a:ext uri="{FF2B5EF4-FFF2-40B4-BE49-F238E27FC236}">
                <a16:creationId xmlns:a16="http://schemas.microsoft.com/office/drawing/2014/main" id="{8EB128A2-529E-4C05-9A77-DE166F074025}"/>
              </a:ext>
            </a:extLst>
          </p:cNvPr>
          <p:cNvSpPr txBox="1"/>
          <p:nvPr/>
        </p:nvSpPr>
        <p:spPr>
          <a:xfrm>
            <a:off x="5897461" y="4974672"/>
            <a:ext cx="5738070" cy="923330"/>
          </a:xfrm>
          <a:prstGeom prst="rect">
            <a:avLst/>
          </a:prstGeom>
          <a:noFill/>
        </p:spPr>
        <p:txBody>
          <a:bodyPr wrap="square" rtlCol="0">
            <a:spAutoFit/>
          </a:bodyPr>
          <a:lstStyle/>
          <a:p>
            <a:pPr algn="r"/>
            <a:r>
              <a:rPr lang="en-US" dirty="0"/>
              <a:t>MJ Vincent</a:t>
            </a:r>
          </a:p>
          <a:p>
            <a:pPr algn="r"/>
            <a:r>
              <a:rPr lang="en-US" dirty="0"/>
              <a:t>Field Support Specialist </a:t>
            </a:r>
          </a:p>
          <a:p>
            <a:pPr algn="r"/>
            <a:r>
              <a:rPr lang="en-US" dirty="0"/>
              <a:t>FCMAT/CSIS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22" y="2951921"/>
            <a:ext cx="3145183" cy="987287"/>
          </a:xfrm>
        </p:spPr>
        <p:txBody>
          <a:bodyPr/>
          <a:lstStyle/>
          <a:p>
            <a:r>
              <a:rPr lang="en-US" sz="2200" cap="small" dirty="0"/>
              <a:t>State Level </a:t>
            </a:r>
            <a:br>
              <a:rPr lang="en-US" sz="2200" cap="small" dirty="0"/>
            </a:br>
            <a:r>
              <a:rPr lang="en-US" sz="2200" cap="small" dirty="0"/>
              <a:t>Response</a:t>
            </a:r>
          </a:p>
        </p:txBody>
      </p:sp>
      <p:sp>
        <p:nvSpPr>
          <p:cNvPr id="5" name="Slide Number Placeholder 4"/>
          <p:cNvSpPr>
            <a:spLocks noGrp="1"/>
          </p:cNvSpPr>
          <p:nvPr>
            <p:ph type="sldNum" sz="quarter" idx="12"/>
          </p:nvPr>
        </p:nvSpPr>
        <p:spPr/>
        <p:txBody>
          <a:bodyPr/>
          <a:lstStyle/>
          <a:p>
            <a:fld id="{9795D464-333A-41AF-8547-666355590BEE}" type="slidenum">
              <a:rPr lang="en-US" smtClean="0"/>
              <a:t>10</a:t>
            </a:fld>
            <a:endParaRPr lang="en-US"/>
          </a:p>
        </p:txBody>
      </p:sp>
      <p:pic>
        <p:nvPicPr>
          <p:cNvPr id="6" name="Content Placeholder 5" descr="map of the US, with multicolor solid states, legend to connect map colors with year state passed legislation&#10;red legislations 2016- AZ, HI&#10;dark blue- multiple years of legislation- UT, CO, KS, LA, TN,NC, VA, WV, MI, NH&#10;light blue legislation passed 2015-WA, OR,NV,ND, TX, AR, GA, CT, DE, MD&#10;green, legislation passed 2014- CA,ID,WY,SD,MO,IN,OH,KY, SC, FL,NY, RI&#10;purple legislation passed 2013- OK&#10;no legislation- MT, NM, NE,MN,IA,WI, IL,MS,AL,PA,VT, NJ, DC,MA,AS,GU,MP,PR,VI" title="Student Data Privacy">
            <a:extLst>
              <a:ext uri="{FF2B5EF4-FFF2-40B4-BE49-F238E27FC236}">
                <a16:creationId xmlns:a16="http://schemas.microsoft.com/office/drawing/2014/main" id="{8A54D40C-9F8A-428B-BEA0-39A6F444B5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3355" y="432704"/>
            <a:ext cx="6401634" cy="4684972"/>
          </a:xfrm>
          <a:effectLst>
            <a:glow rad="139700">
              <a:schemeClr val="accent4">
                <a:satMod val="175000"/>
                <a:alpha val="40000"/>
              </a:schemeClr>
            </a:glow>
          </a:effectLst>
        </p:spPr>
      </p:pic>
      <p:grpSp>
        <p:nvGrpSpPr>
          <p:cNvPr id="9" name="Group 8">
            <a:extLst>
              <a:ext uri="{FF2B5EF4-FFF2-40B4-BE49-F238E27FC236}">
                <a16:creationId xmlns:a16="http://schemas.microsoft.com/office/drawing/2014/main" id="{A4764CC3-075E-438D-A56E-CD20E9F3831F}"/>
              </a:ext>
            </a:extLst>
          </p:cNvPr>
          <p:cNvGrpSpPr/>
          <p:nvPr/>
        </p:nvGrpSpPr>
        <p:grpSpPr>
          <a:xfrm>
            <a:off x="8633012" y="245889"/>
            <a:ext cx="2967318" cy="3693319"/>
            <a:chOff x="2241177" y="134622"/>
            <a:chExt cx="2967318" cy="3693319"/>
          </a:xfrm>
        </p:grpSpPr>
        <p:sp>
          <p:nvSpPr>
            <p:cNvPr id="7" name="TextBox 6">
              <a:extLst>
                <a:ext uri="{FF2B5EF4-FFF2-40B4-BE49-F238E27FC236}">
                  <a16:creationId xmlns:a16="http://schemas.microsoft.com/office/drawing/2014/main" id="{73772097-8985-40A9-B695-99545846B71D}"/>
                </a:ext>
              </a:extLst>
            </p:cNvPr>
            <p:cNvSpPr txBox="1"/>
            <p:nvPr/>
          </p:nvSpPr>
          <p:spPr>
            <a:xfrm>
              <a:off x="2241177" y="134622"/>
              <a:ext cx="2967318" cy="3693319"/>
            </a:xfrm>
            <a:prstGeom prst="rect">
              <a:avLst/>
            </a:prstGeom>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a:t>Multiple Years of Legislation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2016 Legislation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2015 Legislation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2014 Legislation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2013 Legislation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Legislation</a:t>
              </a:r>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83039FD6-06C8-4D26-8A07-800D4A667B94}"/>
                </a:ext>
              </a:extLst>
            </p:cNvPr>
            <p:cNvSpPr/>
            <p:nvPr/>
          </p:nvSpPr>
          <p:spPr bwMode="auto">
            <a:xfrm>
              <a:off x="2304923" y="1045131"/>
              <a:ext cx="276911" cy="191998"/>
            </a:xfrm>
            <a:prstGeom prst="rect">
              <a:avLst/>
            </a:prstGeom>
            <a:solidFill>
              <a:srgbClr val="9900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DEC5A306-294C-4AC6-BBEC-B65D5387F56E}"/>
                </a:ext>
              </a:extLst>
            </p:cNvPr>
            <p:cNvSpPr/>
            <p:nvPr/>
          </p:nvSpPr>
          <p:spPr bwMode="auto">
            <a:xfrm>
              <a:off x="2304922" y="190347"/>
              <a:ext cx="276911" cy="191998"/>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70C2FBA-5657-472B-8234-C1C2B8B27A7C}"/>
                </a:ext>
              </a:extLst>
            </p:cNvPr>
            <p:cNvSpPr/>
            <p:nvPr/>
          </p:nvSpPr>
          <p:spPr bwMode="auto">
            <a:xfrm>
              <a:off x="2304922" y="1605328"/>
              <a:ext cx="276911" cy="157803"/>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7F0C8CF-4A8D-4552-8D47-057E94037D5A}"/>
                </a:ext>
              </a:extLst>
            </p:cNvPr>
            <p:cNvSpPr/>
            <p:nvPr/>
          </p:nvSpPr>
          <p:spPr bwMode="auto">
            <a:xfrm>
              <a:off x="2304922" y="2165528"/>
              <a:ext cx="276911" cy="191998"/>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4F9B9179-8CE5-4141-A5E2-B613705CC0C6}"/>
                </a:ext>
              </a:extLst>
            </p:cNvPr>
            <p:cNvSpPr/>
            <p:nvPr/>
          </p:nvSpPr>
          <p:spPr bwMode="auto">
            <a:xfrm>
              <a:off x="2304921" y="2663923"/>
              <a:ext cx="276911" cy="191998"/>
            </a:xfrm>
            <a:prstGeom prst="rect">
              <a:avLst/>
            </a:prstGeom>
            <a:solidFill>
              <a:srgbClr val="CC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CD837496-948E-4ABD-B8EC-9E0BA0E6F0DA}"/>
                </a:ext>
              </a:extLst>
            </p:cNvPr>
            <p:cNvSpPr/>
            <p:nvPr/>
          </p:nvSpPr>
          <p:spPr bwMode="auto">
            <a:xfrm>
              <a:off x="2304921" y="3189926"/>
              <a:ext cx="276911" cy="191998"/>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panose="020B0604020202020204" pitchFamily="34" charset="0"/>
              </a:endParaRPr>
            </a:p>
          </p:txBody>
        </p:sp>
      </p:grpSp>
    </p:spTree>
    <p:extLst>
      <p:ext uri="{BB962C8B-B14F-4D97-AF65-F5344CB8AC3E}">
        <p14:creationId xmlns:p14="http://schemas.microsoft.com/office/powerpoint/2010/main" val="25392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916" y="3563561"/>
            <a:ext cx="4931455" cy="533400"/>
          </a:xfrm>
        </p:spPr>
        <p:txBody>
          <a:bodyPr/>
          <a:lstStyle/>
          <a:p>
            <a:r>
              <a:rPr lang="en-US" sz="2200" cap="small" dirty="0"/>
              <a:t>CALIFORNIA </a:t>
            </a:r>
            <a:br>
              <a:rPr lang="en-US" sz="2200" cap="small" dirty="0"/>
            </a:br>
            <a:r>
              <a:rPr lang="en-US" sz="2200" cap="small" dirty="0"/>
              <a:t>EDUCATION </a:t>
            </a:r>
            <a:br>
              <a:rPr lang="en-US" sz="2200" cap="small" dirty="0"/>
            </a:br>
            <a:r>
              <a:rPr lang="en-US" sz="2200" cap="small" dirty="0"/>
              <a:t>CODES</a:t>
            </a:r>
          </a:p>
        </p:txBody>
      </p:sp>
      <p:sp>
        <p:nvSpPr>
          <p:cNvPr id="5" name="Slide Number Placeholder 4"/>
          <p:cNvSpPr>
            <a:spLocks noGrp="1"/>
          </p:cNvSpPr>
          <p:nvPr>
            <p:ph type="sldNum" sz="quarter" idx="12"/>
          </p:nvPr>
        </p:nvSpPr>
        <p:spPr/>
        <p:txBody>
          <a:bodyPr/>
          <a:lstStyle/>
          <a:p>
            <a:fld id="{9795D464-333A-41AF-8547-666355590BEE}" type="slidenum">
              <a:rPr lang="en-US" smtClean="0"/>
              <a:t>11</a:t>
            </a:fld>
            <a:endParaRPr lang="en-US"/>
          </a:p>
        </p:txBody>
      </p:sp>
      <p:pic>
        <p:nvPicPr>
          <p:cNvPr id="3076" name="Picture 4" descr="red outline of CA state, brown bear from the state flag and red star are overlapping the icon." title="california sta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058" y="248182"/>
            <a:ext cx="3155809" cy="35774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62559" y="144087"/>
            <a:ext cx="4871622" cy="3785652"/>
          </a:xfrm>
          <a:prstGeom prst="rect">
            <a:avLst/>
          </a:prstGeom>
        </p:spPr>
        <p:txBody>
          <a:bodyPr wrap="square">
            <a:spAutoFit/>
          </a:bodyPr>
          <a:lstStyle/>
          <a:p>
            <a:pPr lvl="0">
              <a:defRPr/>
            </a:pPr>
            <a:r>
              <a:rPr lang="en-US" sz="2000" b="1" dirty="0"/>
              <a:t>Education Code Sections 49079.5 -.7 ,  </a:t>
            </a:r>
          </a:p>
          <a:p>
            <a:pPr lvl="0">
              <a:defRPr/>
            </a:pPr>
            <a:r>
              <a:rPr lang="en-US" sz="2000" dirty="0"/>
              <a:t>CALPADS data are available and accessible to researchers </a:t>
            </a:r>
            <a:endParaRPr lang="en-US" sz="2000" b="1" dirty="0"/>
          </a:p>
          <a:p>
            <a:pPr lvl="0"/>
            <a:endParaRPr lang="en-US" sz="2000" b="1" dirty="0"/>
          </a:p>
          <a:p>
            <a:r>
              <a:rPr lang="en-US" sz="2000" b="1" dirty="0"/>
              <a:t>Education Code Section 49558 – </a:t>
            </a:r>
          </a:p>
          <a:p>
            <a:r>
              <a:rPr lang="en-US" sz="2000" dirty="0"/>
              <a:t>Provides some guidance and restrictions for interagency data sharing of school lunch information</a:t>
            </a:r>
          </a:p>
          <a:p>
            <a:endParaRPr lang="en-US" sz="2000" b="1" dirty="0"/>
          </a:p>
          <a:p>
            <a:pPr lvl="0"/>
            <a:r>
              <a:rPr lang="en-US" sz="2000" b="1" dirty="0"/>
              <a:t>Education Code Section 60607 –</a:t>
            </a:r>
          </a:p>
          <a:p>
            <a:r>
              <a:rPr lang="en-US" sz="2000" dirty="0"/>
              <a:t>Provides specific restrictions on the release of assessment data </a:t>
            </a:r>
          </a:p>
        </p:txBody>
      </p:sp>
      <p:graphicFrame>
        <p:nvGraphicFramePr>
          <p:cNvPr id="3" name="Diagram 2">
            <a:extLst>
              <a:ext uri="{FF2B5EF4-FFF2-40B4-BE49-F238E27FC236}">
                <a16:creationId xmlns:a16="http://schemas.microsoft.com/office/drawing/2014/main" id="{0C04866D-062C-4734-8634-FC9794428B5A}"/>
              </a:ext>
            </a:extLst>
          </p:cNvPr>
          <p:cNvGraphicFramePr/>
          <p:nvPr>
            <p:extLst>
              <p:ext uri="{D42A27DB-BD31-4B8C-83A1-F6EECF244321}">
                <p14:modId xmlns:p14="http://schemas.microsoft.com/office/powerpoint/2010/main" val="1814425451"/>
              </p:ext>
            </p:extLst>
          </p:nvPr>
        </p:nvGraphicFramePr>
        <p:xfrm>
          <a:off x="2362560" y="4350619"/>
          <a:ext cx="8892340" cy="962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79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95" y="3121422"/>
            <a:ext cx="3366051" cy="1023340"/>
          </a:xfrm>
        </p:spPr>
        <p:txBody>
          <a:bodyPr/>
          <a:lstStyle/>
          <a:p>
            <a:r>
              <a:rPr lang="en-US" sz="1800" cap="small" dirty="0"/>
              <a:t>State Privacy Laws</a:t>
            </a:r>
            <a:br>
              <a:rPr lang="en-US" sz="1800" cap="small" dirty="0"/>
            </a:br>
            <a:r>
              <a:rPr lang="en-US" sz="1800" cap="small" dirty="0"/>
              <a:t> Public Records </a:t>
            </a:r>
            <a:br>
              <a:rPr lang="en-US" sz="1800" cap="small" dirty="0"/>
            </a:br>
            <a:r>
              <a:rPr lang="en-US" sz="1800" cap="small" dirty="0"/>
              <a:t>and Confidentiality</a:t>
            </a:r>
          </a:p>
        </p:txBody>
      </p:sp>
      <p:sp>
        <p:nvSpPr>
          <p:cNvPr id="5" name="Slide Number Placeholder 4"/>
          <p:cNvSpPr>
            <a:spLocks noGrp="1"/>
          </p:cNvSpPr>
          <p:nvPr>
            <p:ph type="sldNum" sz="quarter" idx="12"/>
          </p:nvPr>
        </p:nvSpPr>
        <p:spPr/>
        <p:txBody>
          <a:bodyPr/>
          <a:lstStyle/>
          <a:p>
            <a:fld id="{9795D464-333A-41AF-8547-666355590BEE}" type="slidenum">
              <a:rPr lang="en-US" smtClean="0"/>
              <a:t>12</a:t>
            </a:fld>
            <a:endParaRPr lang="en-US"/>
          </a:p>
        </p:txBody>
      </p:sp>
      <p:sp>
        <p:nvSpPr>
          <p:cNvPr id="3" name="Rectangle 2"/>
          <p:cNvSpPr/>
          <p:nvPr/>
        </p:nvSpPr>
        <p:spPr>
          <a:xfrm>
            <a:off x="2417188" y="174195"/>
            <a:ext cx="5316099" cy="4062651"/>
          </a:xfrm>
          <a:prstGeom prst="rect">
            <a:avLst/>
          </a:prstGeom>
        </p:spPr>
        <p:txBody>
          <a:bodyPr wrap="square">
            <a:spAutoFit/>
          </a:bodyPr>
          <a:lstStyle/>
          <a:p>
            <a:pPr lvl="0"/>
            <a:r>
              <a:rPr lang="en-US" sz="2000" b="1" dirty="0"/>
              <a:t>Title 12 of Part 2 of the Penal Code California Electronic Communications Act</a:t>
            </a:r>
          </a:p>
          <a:p>
            <a:pPr lvl="0"/>
            <a:r>
              <a:rPr lang="en-US" sz="2000" dirty="0"/>
              <a:t>Imposes significant limitations  of school districts to compel the production of, or access to, information on an electronic device</a:t>
            </a:r>
            <a:endParaRPr lang="en-US" sz="2000" b="1" dirty="0"/>
          </a:p>
          <a:p>
            <a:pPr lvl="0"/>
            <a:r>
              <a:rPr lang="en-US" sz="2000" b="1" dirty="0"/>
              <a:t>AB 1584, EC 490731 </a:t>
            </a:r>
          </a:p>
          <a:p>
            <a:pPr lvl="0"/>
            <a:r>
              <a:rPr lang="en-US" sz="2000" b="1" dirty="0"/>
              <a:t> Protecting Pupil Records Privacy in 3rd-party Contracts –</a:t>
            </a:r>
          </a:p>
          <a:p>
            <a:pPr lvl="0"/>
            <a:r>
              <a:rPr lang="en-US" sz="2000" dirty="0"/>
              <a:t>Designed to ensure vendors are complying with privacy protections enumerated in FERPA </a:t>
            </a:r>
            <a:r>
              <a:rPr lang="en-US" sz="2000" dirty="0">
                <a:highlight>
                  <a:srgbClr val="FFFF00"/>
                </a:highlight>
              </a:rPr>
              <a:t>(CSPA)</a:t>
            </a:r>
          </a:p>
          <a:p>
            <a:endParaRPr lang="en-US" b="1" dirty="0"/>
          </a:p>
        </p:txBody>
      </p:sp>
      <p:pic>
        <p:nvPicPr>
          <p:cNvPr id="4098" name="Picture 2" descr="a manila file folder with several sheets of paper inside, slightly open at the top, with a key placed into the side of the folder, like the key is opening a door." title="photo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105" y="268890"/>
            <a:ext cx="3531654" cy="285253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7D2080E2-AD6E-4CC7-B318-945A66A5BCD8}"/>
              </a:ext>
            </a:extLst>
          </p:cNvPr>
          <p:cNvGrpSpPr/>
          <p:nvPr/>
        </p:nvGrpSpPr>
        <p:grpSpPr>
          <a:xfrm>
            <a:off x="2211514" y="4236846"/>
            <a:ext cx="9980485" cy="954720"/>
            <a:chOff x="0" y="0"/>
            <a:chExt cx="8892340" cy="954720"/>
          </a:xfrm>
        </p:grpSpPr>
        <p:sp>
          <p:nvSpPr>
            <p:cNvPr id="9" name="Rectangle: Rounded Corners 8">
              <a:extLst>
                <a:ext uri="{FF2B5EF4-FFF2-40B4-BE49-F238E27FC236}">
                  <a16:creationId xmlns:a16="http://schemas.microsoft.com/office/drawing/2014/main" id="{5B192264-93D3-45F9-B263-633177AA7498}"/>
                </a:ext>
              </a:extLst>
            </p:cNvPr>
            <p:cNvSpPr/>
            <p:nvPr/>
          </p:nvSpPr>
          <p:spPr>
            <a:xfrm>
              <a:off x="0" y="0"/>
              <a:ext cx="8892340" cy="95472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E275866A-E705-468F-A009-C5907EBAAFDE}"/>
                </a:ext>
              </a:extLst>
            </p:cNvPr>
            <p:cNvSpPr txBox="1"/>
            <p:nvPr/>
          </p:nvSpPr>
          <p:spPr>
            <a:xfrm>
              <a:off x="46606" y="46606"/>
              <a:ext cx="8799128" cy="861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t>Student Online Personal Information Protection Act</a:t>
              </a:r>
            </a:p>
          </p:txBody>
        </p:sp>
      </p:grpSp>
      <p:sp>
        <p:nvSpPr>
          <p:cNvPr id="11" name="Rectangle: Rounded Corners 10">
            <a:extLst>
              <a:ext uri="{FF2B5EF4-FFF2-40B4-BE49-F238E27FC236}">
                <a16:creationId xmlns:a16="http://schemas.microsoft.com/office/drawing/2014/main" id="{2EE44A05-D795-4010-972C-F2D475D046D6}"/>
              </a:ext>
            </a:extLst>
          </p:cNvPr>
          <p:cNvSpPr/>
          <p:nvPr/>
        </p:nvSpPr>
        <p:spPr>
          <a:xfrm>
            <a:off x="2321371" y="4341530"/>
            <a:ext cx="1578786" cy="719835"/>
          </a:xfrm>
          <a:prstGeom prst="roundRect">
            <a:avLst>
              <a:gd name="adj" fmla="val 10000"/>
            </a:avLst>
          </a:prstGeom>
          <a:blipFill rotWithShape="1">
            <a:blip r:embed="rId4"/>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8044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64" y="3012714"/>
            <a:ext cx="6980903" cy="867082"/>
          </a:xfrm>
        </p:spPr>
        <p:txBody>
          <a:bodyPr/>
          <a:lstStyle/>
          <a:p>
            <a:r>
              <a:rPr lang="en-US" sz="1800" cap="small" dirty="0"/>
              <a:t>Recommendations </a:t>
            </a:r>
            <a:br>
              <a:rPr lang="en-US" sz="1800" cap="small" dirty="0"/>
            </a:br>
            <a:r>
              <a:rPr lang="en-US" sz="1800" cap="small" dirty="0"/>
              <a:t>from the </a:t>
            </a:r>
            <a:br>
              <a:rPr lang="en-US" sz="1800" cap="small" dirty="0"/>
            </a:br>
            <a:r>
              <a:rPr lang="en-US" sz="1800" cap="small" dirty="0"/>
              <a:t>CA Attorney</a:t>
            </a:r>
            <a:br>
              <a:rPr lang="en-US" sz="1800" cap="small" dirty="0"/>
            </a:br>
            <a:r>
              <a:rPr lang="en-US" sz="1800" cap="small" dirty="0"/>
              <a:t> General’s Office</a:t>
            </a:r>
          </a:p>
        </p:txBody>
      </p:sp>
      <p:sp>
        <p:nvSpPr>
          <p:cNvPr id="5" name="Slide Number Placeholder 4"/>
          <p:cNvSpPr>
            <a:spLocks noGrp="1"/>
          </p:cNvSpPr>
          <p:nvPr>
            <p:ph type="sldNum" sz="quarter" idx="12"/>
          </p:nvPr>
        </p:nvSpPr>
        <p:spPr/>
        <p:txBody>
          <a:bodyPr/>
          <a:lstStyle/>
          <a:p>
            <a:fld id="{9795D464-333A-41AF-8547-666355590BEE}" type="slidenum">
              <a:rPr lang="en-US" smtClean="0"/>
              <a:t>13</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565579"/>
              </p:ext>
            </p:extLst>
          </p:nvPr>
        </p:nvGraphicFramePr>
        <p:xfrm>
          <a:off x="2353135" y="145503"/>
          <a:ext cx="8534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673335" y="4529141"/>
            <a:ext cx="755583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Source: Ready for School  (Issued Nov. 2016 by California Attorney General’s Office) : Recommendations for the Ed Tech Industry to Protect the Privacy of Student Data</a:t>
            </a:r>
          </a:p>
        </p:txBody>
      </p:sp>
    </p:spTree>
    <p:extLst>
      <p:ext uri="{BB962C8B-B14F-4D97-AF65-F5344CB8AC3E}">
        <p14:creationId xmlns:p14="http://schemas.microsoft.com/office/powerpoint/2010/main" val="285817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795D464-333A-41AF-8547-666355590BEE}" type="slidenum">
              <a:rPr lang="en-US" smtClean="0"/>
              <a:t>14</a:t>
            </a:fld>
            <a:endParaRPr lang="en-US"/>
          </a:p>
        </p:txBody>
      </p:sp>
      <p:sp>
        <p:nvSpPr>
          <p:cNvPr id="10" name="Rectangle 9"/>
          <p:cNvSpPr/>
          <p:nvPr/>
        </p:nvSpPr>
        <p:spPr>
          <a:xfrm>
            <a:off x="8370486" y="1256070"/>
            <a:ext cx="184730" cy="1754326"/>
          </a:xfrm>
          <a:prstGeom prst="rect">
            <a:avLst/>
          </a:prstGeom>
          <a:noFill/>
        </p:spPr>
        <p:txBody>
          <a:bodyPr wrap="none" lIns="91440" tIns="45720" rIns="91440" bIns="45720">
            <a:spAutoFit/>
          </a:bodyPr>
          <a:lstStyle/>
          <a:p>
            <a:pPr algn="ctr"/>
            <a:endParaRPr lang="en-US" sz="5400" b="1" dirty="0">
              <a:ln w="13462">
                <a:solidFill>
                  <a:schemeClr val="bg1"/>
                </a:solidFill>
                <a:prstDash val="solid"/>
              </a:ln>
              <a:solidFill>
                <a:schemeClr val="tx1">
                  <a:lumMod val="85000"/>
                  <a:lumOff val="15000"/>
                </a:schemeClr>
              </a:solidFill>
              <a:latin typeface="Franklin Gothic Book" panose="020B0503020102020204" pitchFamily="34" charset="0"/>
            </a:endParaRPr>
          </a:p>
          <a:p>
            <a:pPr algn="ct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Picture 1" descr="A keyboard image with the words “Data Privacy” on one of the keys&#10;" title="titl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772" y="339681"/>
            <a:ext cx="7587057" cy="4498055"/>
          </a:xfrm>
          <a:prstGeom prst="rect">
            <a:avLst/>
          </a:prstGeom>
        </p:spPr>
      </p:pic>
    </p:spTree>
    <p:extLst>
      <p:ext uri="{BB962C8B-B14F-4D97-AF65-F5344CB8AC3E}">
        <p14:creationId xmlns:p14="http://schemas.microsoft.com/office/powerpoint/2010/main" val="306938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743" y="3059948"/>
            <a:ext cx="4000319" cy="1018224"/>
          </a:xfrm>
        </p:spPr>
        <p:txBody>
          <a:bodyPr/>
          <a:lstStyle/>
          <a:p>
            <a:r>
              <a:rPr lang="en-US" sz="2200" cap="small" dirty="0"/>
              <a:t>Data Privacy </a:t>
            </a:r>
            <a:br>
              <a:rPr lang="en-US" sz="2200" cap="small" dirty="0"/>
            </a:br>
            <a:r>
              <a:rPr lang="en-US" sz="2200" cap="small" dirty="0"/>
              <a:t>Policies </a:t>
            </a:r>
            <a:br>
              <a:rPr lang="en-US" sz="2200" cap="small" dirty="0"/>
            </a:br>
            <a:r>
              <a:rPr lang="en-US" sz="2200" cap="small" dirty="0"/>
              <a:t>and Procedures </a:t>
            </a:r>
          </a:p>
        </p:txBody>
      </p:sp>
      <p:sp>
        <p:nvSpPr>
          <p:cNvPr id="3" name="Content Placeholder 2"/>
          <p:cNvSpPr>
            <a:spLocks noGrp="1"/>
          </p:cNvSpPr>
          <p:nvPr>
            <p:ph idx="1"/>
          </p:nvPr>
        </p:nvSpPr>
        <p:spPr>
          <a:xfrm>
            <a:off x="2588283" y="331084"/>
            <a:ext cx="8534400" cy="667512"/>
          </a:xfrm>
        </p:spPr>
        <p:txBody>
          <a:bodyPr/>
          <a:lstStyle/>
          <a:p>
            <a:pPr marL="0" indent="0">
              <a:buNone/>
            </a:pPr>
            <a:r>
              <a:rPr lang="en-US" sz="2200" u="sng" dirty="0"/>
              <a:t>Data Privacy Policy and Privacy Procedures: </a:t>
            </a:r>
            <a:endParaRPr lang="en-US" sz="2200" dirty="0"/>
          </a:p>
          <a:p>
            <a:pPr marL="342900" lvl="1" indent="0">
              <a:buNone/>
            </a:pPr>
            <a:r>
              <a:rPr lang="en-US" sz="2200" dirty="0"/>
              <a:t>usually focus on adhering to the legal and ethical requirements for protecting confidentiality of data</a:t>
            </a:r>
          </a:p>
          <a:p>
            <a:pPr marL="0" indent="0">
              <a:buNone/>
            </a:pPr>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15</a:t>
            </a:fld>
            <a:endParaRPr lang="en-US"/>
          </a:p>
        </p:txBody>
      </p:sp>
      <p:pic>
        <p:nvPicPr>
          <p:cNvPr id="7" name="Picture 6" descr="a word cloud of directory info terms; teams, name, birthdate, awards, height, athletic, weight, attendance, activities, honors, telephone, addresss, photograph, mail, grade member, sports," title="clip art image"/>
          <p:cNvPicPr>
            <a:picLocks noChangeAspect="1"/>
          </p:cNvPicPr>
          <p:nvPr/>
        </p:nvPicPr>
        <p:blipFill>
          <a:blip r:embed="rId3"/>
          <a:stretch>
            <a:fillRect/>
          </a:stretch>
        </p:blipFill>
        <p:spPr>
          <a:xfrm>
            <a:off x="2438400" y="1919572"/>
            <a:ext cx="4097130" cy="27499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descr="three laptops open with different color clouds with bubbles up from the laptops to a shared cloud, which contains a multitude of symbols. Represents the totality of informaiton with is imparitive to keep secure." title="data privacy image">
            <a:extLst>
              <a:ext uri="{FF2B5EF4-FFF2-40B4-BE49-F238E27FC236}">
                <a16:creationId xmlns:a16="http://schemas.microsoft.com/office/drawing/2014/main" id="{4DE6E160-092C-49B1-9CCD-F4EFF6E8A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0483" y="1919572"/>
            <a:ext cx="4025753" cy="26789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06008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171" y="3655726"/>
            <a:ext cx="5861222" cy="533400"/>
          </a:xfrm>
        </p:spPr>
        <p:txBody>
          <a:bodyPr/>
          <a:lstStyle/>
          <a:p>
            <a:r>
              <a:rPr lang="en-US" sz="2200" cap="small" dirty="0"/>
              <a:t>Data Security </a:t>
            </a:r>
            <a:br>
              <a:rPr lang="en-US" sz="2200" cap="small" dirty="0"/>
            </a:br>
            <a:r>
              <a:rPr lang="en-US" sz="2200" cap="small" dirty="0"/>
              <a:t>Policies </a:t>
            </a:r>
            <a:br>
              <a:rPr lang="en-US" sz="2200" cap="small" dirty="0"/>
            </a:br>
            <a:r>
              <a:rPr lang="en-US" sz="2200" cap="small" dirty="0"/>
              <a:t>and Procedures</a:t>
            </a:r>
          </a:p>
        </p:txBody>
      </p:sp>
      <p:sp>
        <p:nvSpPr>
          <p:cNvPr id="3" name="Content Placeholder 2"/>
          <p:cNvSpPr>
            <a:spLocks noGrp="1"/>
          </p:cNvSpPr>
          <p:nvPr>
            <p:ph idx="1"/>
          </p:nvPr>
        </p:nvSpPr>
        <p:spPr>
          <a:xfrm>
            <a:off x="2676088" y="850783"/>
            <a:ext cx="8534400" cy="1972056"/>
          </a:xfrm>
        </p:spPr>
        <p:txBody>
          <a:bodyPr/>
          <a:lstStyle/>
          <a:p>
            <a:pPr marL="0" indent="0">
              <a:buNone/>
            </a:pPr>
            <a:r>
              <a:rPr lang="en-US" sz="2200" u="sng" dirty="0"/>
              <a:t>Data Security Policies and Procedures </a:t>
            </a:r>
          </a:p>
          <a:p>
            <a:pPr marL="0" indent="0">
              <a:buNone/>
            </a:pPr>
            <a:r>
              <a:rPr lang="en-US" sz="2200" dirty="0"/>
              <a:t>	focus on technical aspects of protecting the data within the 	information technology infrastructure</a:t>
            </a:r>
          </a:p>
        </p:txBody>
      </p:sp>
      <p:sp>
        <p:nvSpPr>
          <p:cNvPr id="5" name="Slide Number Placeholder 4"/>
          <p:cNvSpPr>
            <a:spLocks noGrp="1"/>
          </p:cNvSpPr>
          <p:nvPr>
            <p:ph type="sldNum" sz="quarter" idx="12"/>
          </p:nvPr>
        </p:nvSpPr>
        <p:spPr/>
        <p:txBody>
          <a:bodyPr/>
          <a:lstStyle/>
          <a:p>
            <a:fld id="{9795D464-333A-41AF-8547-666355590BEE}" type="slidenum">
              <a:rPr lang="en-US" smtClean="0"/>
              <a:t>16</a:t>
            </a:fld>
            <a:endParaRPr lang="en-US"/>
          </a:p>
        </p:txBody>
      </p:sp>
      <p:pic>
        <p:nvPicPr>
          <p:cNvPr id="7" name="Picture 6" descr="black background with yellow writing &quot;anti- Virus&quot; the virus part is covered with the &quot; NO logo&quot; in yellow" title="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161" y="2531955"/>
            <a:ext cx="3700133" cy="22475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10" descr="computer monitor with green background and white cutout of a padlock on screen." title="image">
            <a:extLst>
              <a:ext uri="{FF2B5EF4-FFF2-40B4-BE49-F238E27FC236}">
                <a16:creationId xmlns:a16="http://schemas.microsoft.com/office/drawing/2014/main" id="{0088E830-4F99-4753-8F17-EC8F896E2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418" y="2531955"/>
            <a:ext cx="4013468" cy="22475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09416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467354"/>
            <a:ext cx="3633110" cy="778422"/>
          </a:xfrm>
        </p:spPr>
        <p:txBody>
          <a:bodyPr/>
          <a:lstStyle/>
          <a:p>
            <a:r>
              <a:rPr lang="en-US" sz="2200" cap="small" dirty="0">
                <a:latin typeface="+mj-lt"/>
              </a:rPr>
              <a:t>Data Security</a:t>
            </a:r>
          </a:p>
          <a:p>
            <a:r>
              <a:rPr lang="en-US" sz="2200" cap="small" dirty="0">
                <a:latin typeface="+mj-lt"/>
              </a:rPr>
              <a:t>Technology </a:t>
            </a:r>
          </a:p>
          <a:p>
            <a:r>
              <a:rPr lang="en-US" sz="2200" cap="small" dirty="0">
                <a:latin typeface="+mj-lt"/>
              </a:rPr>
              <a:t>Components </a:t>
            </a:r>
          </a:p>
        </p:txBody>
      </p:sp>
      <p:sp>
        <p:nvSpPr>
          <p:cNvPr id="5" name="Slide Number Placeholder 4"/>
          <p:cNvSpPr>
            <a:spLocks noGrp="1"/>
          </p:cNvSpPr>
          <p:nvPr>
            <p:ph type="sldNum" sz="quarter" idx="12"/>
          </p:nvPr>
        </p:nvSpPr>
        <p:spPr/>
        <p:txBody>
          <a:bodyPr/>
          <a:lstStyle/>
          <a:p>
            <a:fld id="{9795D464-333A-41AF-8547-666355590BEE}" type="slidenum">
              <a:rPr lang="en-US" smtClean="0"/>
              <a:t>17</a:t>
            </a:fld>
            <a:endParaRPr lang="en-US"/>
          </a:p>
        </p:txBody>
      </p:sp>
      <p:graphicFrame>
        <p:nvGraphicFramePr>
          <p:cNvPr id="6" name="Diagram 5"/>
          <p:cNvGraphicFramePr/>
          <p:nvPr>
            <p:extLst>
              <p:ext uri="{D42A27DB-BD31-4B8C-83A1-F6EECF244321}">
                <p14:modId xmlns:p14="http://schemas.microsoft.com/office/powerpoint/2010/main" val="3098650557"/>
              </p:ext>
            </p:extLst>
          </p:nvPr>
        </p:nvGraphicFramePr>
        <p:xfrm>
          <a:off x="2720770" y="187416"/>
          <a:ext cx="8775134" cy="3038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79280" y="3533399"/>
            <a:ext cx="8245936" cy="646331"/>
          </a:xfrm>
          <a:prstGeom prst="rect">
            <a:avLst/>
          </a:prstGeom>
          <a:noFill/>
        </p:spPr>
        <p:txBody>
          <a:bodyPr wrap="square" rtlCol="0">
            <a:spAutoFit/>
          </a:bodyPr>
          <a:lstStyle/>
          <a:p>
            <a:r>
              <a:rPr lang="en-US" dirty="0"/>
              <a:t>Depending on your role in the organization, these Information Technology functions relating to Privacy may NOT be your DIRECT responsibility, BUT…. </a:t>
            </a:r>
          </a:p>
        </p:txBody>
      </p:sp>
    </p:spTree>
    <p:extLst>
      <p:ext uri="{BB962C8B-B14F-4D97-AF65-F5344CB8AC3E}">
        <p14:creationId xmlns:p14="http://schemas.microsoft.com/office/powerpoint/2010/main" val="13883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F04A-4904-4168-85AF-E23167F189C8}"/>
              </a:ext>
            </a:extLst>
          </p:cNvPr>
          <p:cNvSpPr>
            <a:spLocks noGrp="1"/>
          </p:cNvSpPr>
          <p:nvPr>
            <p:ph type="title"/>
          </p:nvPr>
        </p:nvSpPr>
        <p:spPr>
          <a:xfrm>
            <a:off x="-270002" y="3021485"/>
            <a:ext cx="2708402" cy="1051560"/>
          </a:xfrm>
        </p:spPr>
        <p:txBody>
          <a:bodyPr/>
          <a:lstStyle/>
          <a:p>
            <a:r>
              <a:rPr lang="en-US" sz="2200" cap="small" dirty="0"/>
              <a:t>Data Privacy vs.</a:t>
            </a:r>
            <a:br>
              <a:rPr lang="en-US" sz="2200" cap="small" dirty="0"/>
            </a:br>
            <a:r>
              <a:rPr lang="en-US" sz="2200" cap="small" dirty="0"/>
              <a:t> Data Security </a:t>
            </a:r>
          </a:p>
        </p:txBody>
      </p:sp>
      <p:graphicFrame>
        <p:nvGraphicFramePr>
          <p:cNvPr id="8" name="Content Placeholder 7" descr="Privacy Column: " title="Side by side comparison">
            <a:extLst>
              <a:ext uri="{FF2B5EF4-FFF2-40B4-BE49-F238E27FC236}">
                <a16:creationId xmlns:a16="http://schemas.microsoft.com/office/drawing/2014/main" id="{6C99B1B2-B922-4F6E-AD29-3CD96BA0C2ED}"/>
              </a:ext>
            </a:extLst>
          </p:cNvPr>
          <p:cNvGraphicFramePr>
            <a:graphicFrameLocks noGrp="1"/>
          </p:cNvGraphicFramePr>
          <p:nvPr>
            <p:ph idx="1"/>
            <p:extLst>
              <p:ext uri="{D42A27DB-BD31-4B8C-83A1-F6EECF244321}">
                <p14:modId xmlns:p14="http://schemas.microsoft.com/office/powerpoint/2010/main" val="938966528"/>
              </p:ext>
            </p:extLst>
          </p:nvPr>
        </p:nvGraphicFramePr>
        <p:xfrm>
          <a:off x="2796685" y="76403"/>
          <a:ext cx="8548255" cy="3383280"/>
        </p:xfrm>
        <a:graphic>
          <a:graphicData uri="http://schemas.openxmlformats.org/drawingml/2006/table">
            <a:tbl>
              <a:tblPr firstRow="1" bandRow="1">
                <a:effectLst>
                  <a:innerShdw blurRad="63500" dist="50800" dir="8100000">
                    <a:schemeClr val="accent4">
                      <a:alpha val="42000"/>
                    </a:schemeClr>
                  </a:innerShdw>
                </a:effectLst>
                <a:tableStyleId>{5C22544A-7EE6-4342-B048-85BDC9FD1C3A}</a:tableStyleId>
              </a:tblPr>
              <a:tblGrid>
                <a:gridCol w="4281055">
                  <a:extLst>
                    <a:ext uri="{9D8B030D-6E8A-4147-A177-3AD203B41FA5}">
                      <a16:colId xmlns:a16="http://schemas.microsoft.com/office/drawing/2014/main" val="465215410"/>
                    </a:ext>
                  </a:extLst>
                </a:gridCol>
                <a:gridCol w="4267200">
                  <a:extLst>
                    <a:ext uri="{9D8B030D-6E8A-4147-A177-3AD203B41FA5}">
                      <a16:colId xmlns:a16="http://schemas.microsoft.com/office/drawing/2014/main" val="3477434977"/>
                    </a:ext>
                  </a:extLst>
                </a:gridCol>
              </a:tblGrid>
              <a:tr h="370840">
                <a:tc>
                  <a:txBody>
                    <a:bodyPr/>
                    <a:lstStyle/>
                    <a:p>
                      <a:pPr algn="ctr"/>
                      <a:r>
                        <a:rPr lang="en-US" sz="2400" cap="all" baseline="0" dirty="0"/>
                        <a:t>Privacy</a:t>
                      </a:r>
                    </a:p>
                  </a:txBody>
                  <a:tcPr/>
                </a:tc>
                <a:tc>
                  <a:txBody>
                    <a:bodyPr/>
                    <a:lstStyle/>
                    <a:p>
                      <a:pPr algn="ctr"/>
                      <a:r>
                        <a:rPr lang="en-US" sz="2400" cap="all" baseline="0" dirty="0"/>
                        <a:t>Security</a:t>
                      </a:r>
                    </a:p>
                  </a:txBody>
                  <a:tcPr/>
                </a:tc>
                <a:extLst>
                  <a:ext uri="{0D108BD9-81ED-4DB2-BD59-A6C34878D82A}">
                    <a16:rowId xmlns:a16="http://schemas.microsoft.com/office/drawing/2014/main" val="927107531"/>
                  </a:ext>
                </a:extLst>
              </a:tr>
              <a:tr h="370840">
                <a:tc>
                  <a:txBody>
                    <a:bodyPr/>
                    <a:lstStyle/>
                    <a:p>
                      <a:r>
                        <a:rPr lang="en-US" sz="2400" cap="all" baseline="0" dirty="0"/>
                        <a:t>POLICY/PROCEDURES</a:t>
                      </a:r>
                    </a:p>
                  </a:txBody>
                  <a:tcPr/>
                </a:tc>
                <a:tc>
                  <a:txBody>
                    <a:bodyPr/>
                    <a:lstStyle/>
                    <a:p>
                      <a:r>
                        <a:rPr lang="en-US" sz="2400" cap="all" baseline="0" dirty="0"/>
                        <a:t>POLICY/PROCEDURES</a:t>
                      </a:r>
                    </a:p>
                  </a:txBody>
                  <a:tcPr/>
                </a:tc>
                <a:extLst>
                  <a:ext uri="{0D108BD9-81ED-4DB2-BD59-A6C34878D82A}">
                    <a16:rowId xmlns:a16="http://schemas.microsoft.com/office/drawing/2014/main" val="386529179"/>
                  </a:ext>
                </a:extLst>
              </a:tr>
              <a:tr h="370840">
                <a:tc>
                  <a:txBody>
                    <a:bodyPr/>
                    <a:lstStyle/>
                    <a:p>
                      <a:r>
                        <a:rPr lang="en-US" sz="2400" cap="all" baseline="0" dirty="0"/>
                        <a:t>State/Federal Laws</a:t>
                      </a:r>
                    </a:p>
                  </a:txBody>
                  <a:tcPr/>
                </a:tc>
                <a:tc>
                  <a:txBody>
                    <a:bodyPr/>
                    <a:lstStyle/>
                    <a:p>
                      <a:r>
                        <a:rPr lang="en-US" sz="2400" cap="all" baseline="0" dirty="0"/>
                        <a:t>HARDWARE/SOFTWARE</a:t>
                      </a:r>
                    </a:p>
                  </a:txBody>
                  <a:tcPr/>
                </a:tc>
                <a:extLst>
                  <a:ext uri="{0D108BD9-81ED-4DB2-BD59-A6C34878D82A}">
                    <a16:rowId xmlns:a16="http://schemas.microsoft.com/office/drawing/2014/main" val="6285432"/>
                  </a:ext>
                </a:extLst>
              </a:tr>
              <a:tr h="370840">
                <a:tc>
                  <a:txBody>
                    <a:bodyPr/>
                    <a:lstStyle/>
                    <a:p>
                      <a:r>
                        <a:rPr lang="en-US" sz="2400" cap="all" baseline="0" dirty="0"/>
                        <a:t>Local practices/ access rights decisions</a:t>
                      </a:r>
                    </a:p>
                  </a:txBody>
                  <a:tcPr/>
                </a:tc>
                <a:tc>
                  <a:txBody>
                    <a:bodyPr/>
                    <a:lstStyle/>
                    <a:p>
                      <a:r>
                        <a:rPr lang="en-US" sz="2400" cap="all" baseline="0" dirty="0"/>
                        <a:t>Encryption Methods/Access Rights process</a:t>
                      </a:r>
                    </a:p>
                  </a:txBody>
                  <a:tcPr/>
                </a:tc>
                <a:extLst>
                  <a:ext uri="{0D108BD9-81ED-4DB2-BD59-A6C34878D82A}">
                    <a16:rowId xmlns:a16="http://schemas.microsoft.com/office/drawing/2014/main" val="708247414"/>
                  </a:ext>
                </a:extLst>
              </a:tr>
              <a:tr h="370840">
                <a:tc>
                  <a:txBody>
                    <a:bodyPr/>
                    <a:lstStyle/>
                    <a:p>
                      <a:r>
                        <a:rPr lang="en-US" sz="2400" cap="all" baseline="0" dirty="0"/>
                        <a:t>Individual Best Practices</a:t>
                      </a:r>
                    </a:p>
                  </a:txBody>
                  <a:tcPr/>
                </a:tc>
                <a:tc>
                  <a:txBody>
                    <a:bodyPr/>
                    <a:lstStyle/>
                    <a:p>
                      <a:r>
                        <a:rPr lang="en-US" sz="2400" cap="all" baseline="0" dirty="0"/>
                        <a:t>Infrastructure Best Practices</a:t>
                      </a:r>
                    </a:p>
                  </a:txBody>
                  <a:tcPr/>
                </a:tc>
                <a:extLst>
                  <a:ext uri="{0D108BD9-81ED-4DB2-BD59-A6C34878D82A}">
                    <a16:rowId xmlns:a16="http://schemas.microsoft.com/office/drawing/2014/main" val="874828111"/>
                  </a:ext>
                </a:extLst>
              </a:tr>
            </a:tbl>
          </a:graphicData>
        </a:graphic>
      </p:graphicFrame>
      <p:sp>
        <p:nvSpPr>
          <p:cNvPr id="5" name="Slide Number Placeholder 4">
            <a:extLst>
              <a:ext uri="{FF2B5EF4-FFF2-40B4-BE49-F238E27FC236}">
                <a16:creationId xmlns:a16="http://schemas.microsoft.com/office/drawing/2014/main" id="{A7E80C46-3ADC-4FCF-A332-B1ACE8D58D30}"/>
              </a:ext>
            </a:extLst>
          </p:cNvPr>
          <p:cNvSpPr>
            <a:spLocks noGrp="1"/>
          </p:cNvSpPr>
          <p:nvPr>
            <p:ph type="sldNum" sz="quarter" idx="12"/>
          </p:nvPr>
        </p:nvSpPr>
        <p:spPr/>
        <p:txBody>
          <a:bodyPr/>
          <a:lstStyle/>
          <a:p>
            <a:fld id="{9795D464-333A-41AF-8547-666355590BEE}" type="slidenum">
              <a:rPr lang="en-US" smtClean="0"/>
              <a:t>18</a:t>
            </a:fld>
            <a:endParaRPr lang="en-US"/>
          </a:p>
        </p:txBody>
      </p:sp>
      <p:sp>
        <p:nvSpPr>
          <p:cNvPr id="3" name="Rectangle 2">
            <a:extLst>
              <a:ext uri="{FF2B5EF4-FFF2-40B4-BE49-F238E27FC236}">
                <a16:creationId xmlns:a16="http://schemas.microsoft.com/office/drawing/2014/main" id="{C0691FC9-6C7B-4286-AB78-6368FF15A786}"/>
              </a:ext>
            </a:extLst>
          </p:cNvPr>
          <p:cNvSpPr/>
          <p:nvPr/>
        </p:nvSpPr>
        <p:spPr bwMode="auto">
          <a:xfrm>
            <a:off x="3198059" y="3621741"/>
            <a:ext cx="7745506" cy="1147482"/>
          </a:xfrm>
          <a:prstGeom prst="rect">
            <a:avLst/>
          </a:prstGeom>
          <a:ln>
            <a:headEnd type="none" w="med" len="med"/>
            <a:tailEnd type="none" w="med" len="med"/>
          </a:ln>
          <a:effectLst>
            <a:glow rad="228600">
              <a:schemeClr val="accent1">
                <a:satMod val="175000"/>
                <a:alpha val="40000"/>
              </a:schemeClr>
            </a:glow>
            <a:outerShdw dist="35921" dir="2700000" algn="ctr" rotWithShape="0">
              <a:schemeClr val="bg2"/>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400" dirty="0">
                <a:ln w="0"/>
                <a:solidFill>
                  <a:schemeClr val="tx1"/>
                </a:solidFill>
                <a:effectLst>
                  <a:outerShdw blurRad="38100" dist="25400" dir="5400000" algn="ctr" rotWithShape="0">
                    <a:srgbClr val="6E747A">
                      <a:alpha val="43000"/>
                    </a:srgbClr>
                  </a:outerShdw>
                </a:effectLst>
                <a:latin typeface="Arial" charset="0"/>
                <a:cs typeface="Arial" charset="0"/>
              </a:rPr>
              <a:t>Most cyber attacks target </a:t>
            </a:r>
            <a:r>
              <a:rPr lang="en-US" sz="2400" u="sng" dirty="0">
                <a:ln w="0"/>
                <a:solidFill>
                  <a:schemeClr val="tx1"/>
                </a:solidFill>
                <a:effectLst>
                  <a:outerShdw blurRad="38100" dist="38100" dir="2700000" algn="tl">
                    <a:srgbClr val="000000">
                      <a:alpha val="43137"/>
                    </a:srgbClr>
                  </a:outerShdw>
                </a:effectLst>
                <a:latin typeface="Arial" charset="0"/>
                <a:cs typeface="Arial" charset="0"/>
              </a:rPr>
              <a:t>human behavior</a:t>
            </a:r>
          </a:p>
          <a:p>
            <a:pPr algn="ctr"/>
            <a:r>
              <a:rPr lang="en-US" sz="2400" dirty="0">
                <a:ln w="0"/>
                <a:solidFill>
                  <a:schemeClr val="tx1"/>
                </a:solidFill>
                <a:effectLst>
                  <a:outerShdw blurRad="38100" dist="25400" dir="5400000" algn="ctr" rotWithShape="0">
                    <a:srgbClr val="6E747A">
                      <a:alpha val="43000"/>
                    </a:srgbClr>
                  </a:outerShdw>
                </a:effectLst>
                <a:latin typeface="Arial" charset="0"/>
                <a:cs typeface="Arial" charset="0"/>
              </a:rPr>
              <a:t>A few precautions can go a long way to protect data and privacy</a:t>
            </a:r>
            <a:endParaRPr lang="en-US" sz="2400" dirty="0">
              <a:solidFill>
                <a:schemeClr val="tx1"/>
              </a:solidFill>
              <a:latin typeface="Arial" charset="0"/>
              <a:cs typeface="Arial" charset="0"/>
            </a:endParaRPr>
          </a:p>
        </p:txBody>
      </p:sp>
    </p:spTree>
    <p:extLst>
      <p:ext uri="{BB962C8B-B14F-4D97-AF65-F5344CB8AC3E}">
        <p14:creationId xmlns:p14="http://schemas.microsoft.com/office/powerpoint/2010/main" val="9773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072384"/>
            <a:ext cx="2048788" cy="954030"/>
          </a:xfrm>
        </p:spPr>
        <p:txBody>
          <a:bodyPr anchor="b"/>
          <a:lstStyle/>
          <a:p>
            <a:pPr algn="ctr"/>
            <a:r>
              <a:rPr lang="en-US" sz="2200" b="0" cap="small" dirty="0"/>
              <a:t>Accessing</a:t>
            </a:r>
            <a:br>
              <a:rPr lang="en-US" sz="2200" b="0" cap="small" dirty="0"/>
            </a:br>
            <a:r>
              <a:rPr lang="en-US" sz="2200" b="0" cap="small" dirty="0"/>
              <a:t> CALPADS</a:t>
            </a:r>
          </a:p>
        </p:txBody>
      </p:sp>
      <p:sp>
        <p:nvSpPr>
          <p:cNvPr id="5" name="Slide Number Placeholder 4"/>
          <p:cNvSpPr>
            <a:spLocks noGrp="1"/>
          </p:cNvSpPr>
          <p:nvPr>
            <p:ph type="sldNum" sz="quarter" idx="12"/>
          </p:nvPr>
        </p:nvSpPr>
        <p:spPr/>
        <p:txBody>
          <a:bodyPr/>
          <a:lstStyle/>
          <a:p>
            <a:fld id="{9795D464-333A-41AF-8547-666355590BEE}" type="slidenum">
              <a:rPr lang="en-US" smtClean="0"/>
              <a:t>19</a:t>
            </a:fld>
            <a:endParaRPr lang="en-US"/>
          </a:p>
        </p:txBody>
      </p:sp>
      <p:pic>
        <p:nvPicPr>
          <p:cNvPr id="8" name="Picture 7" descr="close up, a hand typing on a black keybard" title="photograp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610" y="408377"/>
            <a:ext cx="7772401" cy="3935350"/>
          </a:xfrm>
          <a:prstGeom prst="rect">
            <a:avLst/>
          </a:prstGeom>
        </p:spPr>
      </p:pic>
    </p:spTree>
    <p:extLst>
      <p:ext uri="{BB962C8B-B14F-4D97-AF65-F5344CB8AC3E}">
        <p14:creationId xmlns:p14="http://schemas.microsoft.com/office/powerpoint/2010/main" val="19829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con figure of a person with a puzzle peice in thier hand, walking across a bridge of puzzle peices to a circular platform with the word 'OBJECTIVES&quot; sits in red font." title="Graphic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371" y="153542"/>
            <a:ext cx="4727111" cy="3545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33060" y="-71442"/>
            <a:ext cx="8686161" cy="603985"/>
          </a:xfrm>
        </p:spPr>
        <p:txBody>
          <a:bodyPr/>
          <a:lstStyle/>
          <a:p>
            <a:pPr algn="l"/>
            <a:r>
              <a:rPr lang="en-US" sz="2200" cap="small" dirty="0"/>
              <a:t>Objectives:</a:t>
            </a:r>
          </a:p>
        </p:txBody>
      </p:sp>
      <p:sp>
        <p:nvSpPr>
          <p:cNvPr id="3" name="Content Placeholder 2"/>
          <p:cNvSpPr>
            <a:spLocks noGrp="1"/>
          </p:cNvSpPr>
          <p:nvPr>
            <p:ph idx="1"/>
          </p:nvPr>
        </p:nvSpPr>
        <p:spPr>
          <a:xfrm>
            <a:off x="2448441" y="411030"/>
            <a:ext cx="6392411" cy="4192632"/>
          </a:xfrm>
        </p:spPr>
        <p:txBody>
          <a:bodyPr/>
          <a:lstStyle/>
          <a:p>
            <a:pPr>
              <a:buFont typeface="Wingdings" panose="05000000000000000000" pitchFamily="2" charset="2"/>
              <a:buChar char="Ø"/>
            </a:pPr>
            <a:r>
              <a:rPr lang="en-US" sz="2000" dirty="0"/>
              <a:t>Know our obligations and protections:</a:t>
            </a:r>
          </a:p>
          <a:p>
            <a:pPr lvl="1">
              <a:buFont typeface="Wingdings" panose="05000000000000000000" pitchFamily="2" charset="2"/>
              <a:buChar char="§"/>
            </a:pPr>
            <a:r>
              <a:rPr lang="en-US" sz="2000" dirty="0"/>
              <a:t>Federal Law	</a:t>
            </a:r>
          </a:p>
          <a:p>
            <a:pPr lvl="2">
              <a:buFont typeface="Wingdings" panose="05000000000000000000" pitchFamily="2" charset="2"/>
              <a:buChar char="§"/>
            </a:pPr>
            <a:r>
              <a:rPr lang="en-US" sz="2000" dirty="0"/>
              <a:t>FERPA</a:t>
            </a:r>
          </a:p>
          <a:p>
            <a:pPr lvl="1">
              <a:buFont typeface="Wingdings" panose="05000000000000000000" pitchFamily="2" charset="2"/>
              <a:buChar char="§"/>
            </a:pPr>
            <a:r>
              <a:rPr lang="en-US" sz="2000" dirty="0"/>
              <a:t>State Law</a:t>
            </a:r>
          </a:p>
          <a:p>
            <a:pPr lvl="1">
              <a:buFont typeface="Wingdings" panose="05000000000000000000" pitchFamily="2" charset="2"/>
              <a:buChar char="§"/>
            </a:pPr>
            <a:r>
              <a:rPr lang="en-US" sz="2000" dirty="0"/>
              <a:t>Local Boards/LEA Policy</a:t>
            </a:r>
          </a:p>
          <a:p>
            <a:pPr>
              <a:buFont typeface="Wingdings" panose="05000000000000000000" pitchFamily="2" charset="2"/>
              <a:buChar char="Ø"/>
            </a:pPr>
            <a:r>
              <a:rPr lang="en-US" sz="2000" dirty="0"/>
              <a:t>Understand CALPADS Application </a:t>
            </a:r>
          </a:p>
          <a:p>
            <a:pPr lvl="1">
              <a:buFont typeface="Wingdings" panose="05000000000000000000" pitchFamily="2" charset="2"/>
              <a:buChar char="§"/>
            </a:pPr>
            <a:r>
              <a:rPr lang="en-US" sz="2000" dirty="0"/>
              <a:t>LEA Admin </a:t>
            </a:r>
          </a:p>
          <a:p>
            <a:pPr lvl="2">
              <a:buFont typeface="Wingdings" panose="05000000000000000000" pitchFamily="2" charset="2"/>
              <a:buChar char="§"/>
            </a:pPr>
            <a:r>
              <a:rPr lang="en-US" sz="2000" dirty="0"/>
              <a:t>Appendix A/B</a:t>
            </a:r>
          </a:p>
          <a:p>
            <a:pPr lvl="1">
              <a:buFont typeface="Wingdings" panose="05000000000000000000" pitchFamily="2" charset="2"/>
              <a:buChar char="§"/>
            </a:pPr>
            <a:r>
              <a:rPr lang="en-US" sz="2000" dirty="0"/>
              <a:t>Roles and Security levels</a:t>
            </a:r>
          </a:p>
          <a:p>
            <a:pPr>
              <a:buFont typeface="Wingdings" panose="05000000000000000000" pitchFamily="2" charset="2"/>
              <a:buChar char="Ø"/>
            </a:pPr>
            <a:r>
              <a:rPr lang="en-US" sz="2000" dirty="0"/>
              <a:t>Introduce Data Governance terms</a:t>
            </a:r>
          </a:p>
          <a:p>
            <a:pPr>
              <a:buFont typeface="Wingdings" panose="05000000000000000000" pitchFamily="2" charset="2"/>
              <a:buChar char="Ø"/>
            </a:pPr>
            <a:r>
              <a:rPr lang="en-US" sz="2000" dirty="0"/>
              <a:t>Define our own Local Practices </a:t>
            </a:r>
          </a:p>
          <a:p>
            <a:pPr lvl="1">
              <a:buFont typeface="Wingdings" panose="05000000000000000000" pitchFamily="2" charset="2"/>
              <a:buChar char="§"/>
            </a:pPr>
            <a:r>
              <a:rPr lang="en-US" sz="2000" dirty="0"/>
              <a:t>Roles &amp; Resources </a:t>
            </a:r>
          </a:p>
          <a:p>
            <a:pPr lvl="1">
              <a:buFont typeface="Wingdings" panose="05000000000000000000" pitchFamily="2" charset="2"/>
              <a:buChar char="§"/>
            </a:pPr>
            <a:r>
              <a:rPr lang="en-US" sz="2000" dirty="0"/>
              <a:t>Next steps…</a:t>
            </a:r>
          </a:p>
        </p:txBody>
      </p:sp>
      <p:sp>
        <p:nvSpPr>
          <p:cNvPr id="5" name="Slide Number Placeholder 4"/>
          <p:cNvSpPr>
            <a:spLocks noGrp="1"/>
          </p:cNvSpPr>
          <p:nvPr>
            <p:ph type="sldNum" sz="quarter" idx="12"/>
          </p:nvPr>
        </p:nvSpPr>
        <p:spPr/>
        <p:txBody>
          <a:bodyPr/>
          <a:lstStyle/>
          <a:p>
            <a:fld id="{9795D464-333A-41AF-8547-666355590BEE}" type="slidenum">
              <a:rPr lang="en-US" smtClean="0"/>
              <a:t>2</a:t>
            </a:fld>
            <a:endParaRPr lang="en-US"/>
          </a:p>
        </p:txBody>
      </p:sp>
    </p:spTree>
    <p:extLst>
      <p:ext uri="{BB962C8B-B14F-4D97-AF65-F5344CB8AC3E}">
        <p14:creationId xmlns:p14="http://schemas.microsoft.com/office/powerpoint/2010/main" val="345537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963" y="3023497"/>
            <a:ext cx="9144000" cy="1143000"/>
          </a:xfrm>
        </p:spPr>
        <p:txBody>
          <a:bodyPr/>
          <a:lstStyle/>
          <a:p>
            <a:r>
              <a:rPr lang="en-US" sz="2200" cap="small" dirty="0"/>
              <a:t>Navigation </a:t>
            </a:r>
            <a:br>
              <a:rPr lang="en-US" sz="2200" cap="small" dirty="0"/>
            </a:br>
            <a:r>
              <a:rPr lang="en-US" sz="2200" cap="small" dirty="0"/>
              <a:t>in CALPADS</a:t>
            </a:r>
          </a:p>
        </p:txBody>
      </p:sp>
      <p:sp>
        <p:nvSpPr>
          <p:cNvPr id="5" name="Slide Number Placeholder 4"/>
          <p:cNvSpPr>
            <a:spLocks noGrp="1"/>
          </p:cNvSpPr>
          <p:nvPr>
            <p:ph type="sldNum" sz="quarter" idx="12"/>
          </p:nvPr>
        </p:nvSpPr>
        <p:spPr/>
        <p:txBody>
          <a:bodyPr/>
          <a:lstStyle/>
          <a:p>
            <a:fld id="{9795D464-333A-41AF-8547-666355590BEE}" type="slidenum">
              <a:rPr lang="en-US" smtClean="0"/>
              <a:t>20</a:t>
            </a:fld>
            <a:endParaRPr lang="en-US"/>
          </a:p>
        </p:txBody>
      </p:sp>
      <p:sp>
        <p:nvSpPr>
          <p:cNvPr id="6" name="Content Placeholder 2"/>
          <p:cNvSpPr txBox="1">
            <a:spLocks/>
          </p:cNvSpPr>
          <p:nvPr/>
        </p:nvSpPr>
        <p:spPr bwMode="auto">
          <a:xfrm>
            <a:off x="5731122" y="4671218"/>
            <a:ext cx="4131031" cy="897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chemeClr val="tx1"/>
              </a:buClr>
              <a:buSzPct val="75000"/>
              <a:buFont typeface="Wingdings" panose="05000000000000000000" pitchFamily="2" charset="2"/>
              <a:buChar char="l"/>
              <a:defRPr sz="21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75000"/>
              <a:buChar char="–"/>
              <a:defRPr sz="1800">
                <a:solidFill>
                  <a:schemeClr val="tx1"/>
                </a:solidFill>
                <a:latin typeface="+mn-lt"/>
              </a:defRPr>
            </a:lvl2pPr>
            <a:lvl3pPr marL="857250" indent="-171450" algn="l" rtl="0" eaLnBrk="1" fontAlgn="base" hangingPunct="1">
              <a:spcBef>
                <a:spcPct val="20000"/>
              </a:spcBef>
              <a:spcAft>
                <a:spcPct val="0"/>
              </a:spcAft>
              <a:buClr>
                <a:schemeClr val="tx1"/>
              </a:buClr>
              <a:buSzPct val="75000"/>
              <a:buFont typeface="Wingdings" panose="05000000000000000000" pitchFamily="2" charset="2"/>
              <a:buChar char="l"/>
              <a:defRPr sz="1500">
                <a:solidFill>
                  <a:schemeClr val="tx1"/>
                </a:solidFill>
                <a:latin typeface="+mn-lt"/>
              </a:defRPr>
            </a:lvl3pPr>
            <a:lvl4pPr marL="1200150" indent="-171450" algn="l" rtl="0" eaLnBrk="1" fontAlgn="base" hangingPunct="1">
              <a:spcBef>
                <a:spcPct val="20000"/>
              </a:spcBef>
              <a:spcAft>
                <a:spcPct val="0"/>
              </a:spcAft>
              <a:buClr>
                <a:schemeClr val="tx1"/>
              </a:buClr>
              <a:buSzPct val="80000"/>
              <a:buChar char="–"/>
              <a:defRPr>
                <a:solidFill>
                  <a:schemeClr val="tx1"/>
                </a:solidFill>
                <a:latin typeface="+mn-lt"/>
              </a:defRPr>
            </a:lvl4pPr>
            <a:lvl5pPr marL="1543050" indent="-171450" algn="l" rtl="0" eaLnBrk="1" fontAlgn="base" hangingPunct="1">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18859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2288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25717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29146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buNone/>
            </a:pPr>
            <a:endParaRPr lang="en-US" kern="0"/>
          </a:p>
        </p:txBody>
      </p:sp>
      <p:pic>
        <p:nvPicPr>
          <p:cNvPr id="7" name="Picture 6" descr="the calpads login page" title="screenshot"/>
          <p:cNvPicPr>
            <a:picLocks noChangeAspect="1"/>
          </p:cNvPicPr>
          <p:nvPr/>
        </p:nvPicPr>
        <p:blipFill>
          <a:blip r:embed="rId3"/>
          <a:stretch>
            <a:fillRect/>
          </a:stretch>
        </p:blipFill>
        <p:spPr>
          <a:xfrm>
            <a:off x="2333515" y="85060"/>
            <a:ext cx="5091413" cy="4246195"/>
          </a:xfrm>
          <a:prstGeom prst="rect">
            <a:avLst/>
          </a:prstGeom>
          <a:effectLst>
            <a:outerShdw blurRad="63500" sx="102000" sy="102000" algn="ctr" rotWithShape="0">
              <a:prstClr val="black">
                <a:alpha val="40000"/>
              </a:prstClr>
            </a:outerShdw>
          </a:effectLst>
        </p:spPr>
      </p:pic>
      <p:pic>
        <p:nvPicPr>
          <p:cNvPr id="8" name="Picture 7" descr="FCMAT CSIS webpage of Essentials 2 training page " title="screenshot"/>
          <p:cNvPicPr>
            <a:picLocks noChangeAspect="1"/>
          </p:cNvPicPr>
          <p:nvPr/>
        </p:nvPicPr>
        <p:blipFill>
          <a:blip r:embed="rId4"/>
          <a:stretch>
            <a:fillRect/>
          </a:stretch>
        </p:blipFill>
        <p:spPr>
          <a:xfrm>
            <a:off x="6208011" y="246906"/>
            <a:ext cx="5704027" cy="31979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10" descr="a close up of the module contents for the essentials two course" title="screenshot">
            <a:hlinkClick r:id="rId5"/>
          </p:cNvPr>
          <p:cNvPicPr>
            <a:picLocks noChangeAspect="1"/>
          </p:cNvPicPr>
          <p:nvPr/>
        </p:nvPicPr>
        <p:blipFill>
          <a:blip r:embed="rId6"/>
          <a:stretch>
            <a:fillRect/>
          </a:stretch>
        </p:blipFill>
        <p:spPr>
          <a:xfrm>
            <a:off x="4053246" y="1640856"/>
            <a:ext cx="6346803" cy="2370846"/>
          </a:xfrm>
          <a:prstGeom prst="rect">
            <a:avLst/>
          </a:prstGeom>
          <a:effectLst>
            <a:glow rad="228600">
              <a:schemeClr val="accent4">
                <a:satMod val="175000"/>
                <a:alpha val="40000"/>
              </a:schemeClr>
            </a:glow>
          </a:effectLst>
        </p:spPr>
      </p:pic>
      <p:graphicFrame>
        <p:nvGraphicFramePr>
          <p:cNvPr id="3" name="Diagram 2">
            <a:extLst>
              <a:ext uri="{FF2B5EF4-FFF2-40B4-BE49-F238E27FC236}">
                <a16:creationId xmlns:a16="http://schemas.microsoft.com/office/drawing/2014/main" id="{E70DEA31-23CE-422A-8D6E-D913CD074E3C}"/>
              </a:ext>
            </a:extLst>
          </p:cNvPr>
          <p:cNvGraphicFramePr/>
          <p:nvPr>
            <p:extLst>
              <p:ext uri="{D42A27DB-BD31-4B8C-83A1-F6EECF244321}">
                <p14:modId xmlns:p14="http://schemas.microsoft.com/office/powerpoint/2010/main" val="4291493543"/>
              </p:ext>
            </p:extLst>
          </p:nvPr>
        </p:nvGraphicFramePr>
        <p:xfrm>
          <a:off x="2833719" y="4398269"/>
          <a:ext cx="8371328" cy="89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8715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76" y="3492151"/>
            <a:ext cx="3278293" cy="592332"/>
          </a:xfrm>
        </p:spPr>
        <p:txBody>
          <a:bodyPr/>
          <a:lstStyle/>
          <a:p>
            <a:r>
              <a:rPr lang="en-US" sz="2200" cap="small" dirty="0"/>
              <a:t>CALPADS</a:t>
            </a:r>
            <a:br>
              <a:rPr lang="en-US" sz="2200" cap="small" dirty="0"/>
            </a:br>
            <a:r>
              <a:rPr lang="en-US" sz="2200" cap="small" dirty="0"/>
              <a:t> LEA ADMIN</a:t>
            </a:r>
            <a:br>
              <a:rPr lang="en-US" sz="2200" cap="small" dirty="0"/>
            </a:br>
            <a:r>
              <a:rPr lang="en-US" sz="2200" cap="small" dirty="0"/>
              <a:t> Application</a:t>
            </a:r>
            <a:br>
              <a:rPr lang="en-US" sz="2200" cap="small" dirty="0"/>
            </a:br>
            <a:r>
              <a:rPr lang="en-US" sz="2200" cap="small" dirty="0"/>
              <a:t>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5158750"/>
              </p:ext>
            </p:extLst>
          </p:nvPr>
        </p:nvGraphicFramePr>
        <p:xfrm>
          <a:off x="3463205" y="0"/>
          <a:ext cx="7668091" cy="5138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9795D464-333A-41AF-8547-666355590BEE}" type="slidenum">
              <a:rPr lang="en-US" smtClean="0"/>
              <a:t>21</a:t>
            </a:fld>
            <a:endParaRPr lang="en-US"/>
          </a:p>
        </p:txBody>
      </p:sp>
    </p:spTree>
    <p:extLst>
      <p:ext uri="{BB962C8B-B14F-4D97-AF65-F5344CB8AC3E}">
        <p14:creationId xmlns:p14="http://schemas.microsoft.com/office/powerpoint/2010/main" val="386675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096768"/>
            <a:ext cx="2147598" cy="1250583"/>
          </a:xfrm>
        </p:spPr>
        <p:txBody>
          <a:bodyPr/>
          <a:lstStyle/>
          <a:p>
            <a:r>
              <a:rPr lang="en-US" sz="2200" cap="small" dirty="0"/>
              <a:t>CALPADS LEA </a:t>
            </a:r>
            <a:br>
              <a:rPr lang="en-US" sz="2200" cap="small" dirty="0"/>
            </a:br>
            <a:r>
              <a:rPr lang="en-US" sz="2200" cap="small" dirty="0"/>
              <a:t>Admin Application</a:t>
            </a:r>
          </a:p>
        </p:txBody>
      </p:sp>
      <p:sp>
        <p:nvSpPr>
          <p:cNvPr id="5" name="Slide Number Placeholder 4"/>
          <p:cNvSpPr>
            <a:spLocks noGrp="1"/>
          </p:cNvSpPr>
          <p:nvPr>
            <p:ph type="sldNum" sz="quarter" idx="12"/>
          </p:nvPr>
        </p:nvSpPr>
        <p:spPr/>
        <p:txBody>
          <a:bodyPr/>
          <a:lstStyle/>
          <a:p>
            <a:fld id="{9795D464-333A-41AF-8547-666355590BEE}" type="slidenum">
              <a:rPr lang="en-US" smtClean="0"/>
              <a:t>22</a:t>
            </a:fld>
            <a:endParaRPr lang="en-US"/>
          </a:p>
        </p:txBody>
      </p:sp>
      <p:sp>
        <p:nvSpPr>
          <p:cNvPr id="8" name="TextBox 7"/>
          <p:cNvSpPr txBox="1"/>
          <p:nvPr/>
        </p:nvSpPr>
        <p:spPr>
          <a:xfrm>
            <a:off x="3178529" y="281270"/>
            <a:ext cx="8511821" cy="707886"/>
          </a:xfrm>
          <a:prstGeom prst="rect">
            <a:avLst/>
          </a:prstGeom>
          <a:solidFill>
            <a:schemeClr val="accent2"/>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r>
              <a:rPr lang="en-US" sz="2000" b="1" dirty="0">
                <a:solidFill>
                  <a:schemeClr val="bg1"/>
                </a:solidFill>
              </a:rPr>
              <a:t>Change in Superintendents or Charter School Administrator, or </a:t>
            </a:r>
          </a:p>
          <a:p>
            <a:pPr lvl="0" algn="ctr"/>
            <a:r>
              <a:rPr lang="en-US" sz="2000" b="1" dirty="0">
                <a:solidFill>
                  <a:schemeClr val="bg1"/>
                </a:solidFill>
              </a:rPr>
              <a:t>LEA administrators during the school year</a:t>
            </a:r>
          </a:p>
        </p:txBody>
      </p:sp>
      <p:graphicFrame>
        <p:nvGraphicFramePr>
          <p:cNvPr id="11" name="Diagram 10"/>
          <p:cNvGraphicFramePr/>
          <p:nvPr>
            <p:extLst>
              <p:ext uri="{D42A27DB-BD31-4B8C-83A1-F6EECF244321}">
                <p14:modId xmlns:p14="http://schemas.microsoft.com/office/powerpoint/2010/main" val="170927148"/>
              </p:ext>
            </p:extLst>
          </p:nvPr>
        </p:nvGraphicFramePr>
        <p:xfrm>
          <a:off x="2917381" y="635213"/>
          <a:ext cx="8081608" cy="4334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71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77" y="3462323"/>
            <a:ext cx="2692749" cy="461583"/>
          </a:xfrm>
        </p:spPr>
        <p:txBody>
          <a:bodyPr/>
          <a:lstStyle/>
          <a:p>
            <a:r>
              <a:rPr lang="en-US" sz="2200" cap="small" dirty="0"/>
              <a:t>CALPADS</a:t>
            </a:r>
            <a:br>
              <a:rPr lang="en-US" sz="2200" cap="small" dirty="0"/>
            </a:br>
            <a:r>
              <a:rPr lang="en-US" sz="2200" cap="small" dirty="0"/>
              <a:t>LEA </a:t>
            </a:r>
            <a:br>
              <a:rPr lang="en-US" sz="2200" cap="small" dirty="0"/>
            </a:br>
            <a:r>
              <a:rPr lang="en-US" sz="2200" cap="small" dirty="0"/>
              <a:t>Admin </a:t>
            </a:r>
            <a:br>
              <a:rPr lang="en-US" sz="2200" cap="small" dirty="0"/>
            </a:br>
            <a:r>
              <a:rPr lang="en-US" sz="2200" cap="small" dirty="0"/>
              <a:t>Application</a:t>
            </a:r>
            <a:endParaRPr lang="en-US" cap="small" dirty="0"/>
          </a:p>
        </p:txBody>
      </p:sp>
      <p:sp>
        <p:nvSpPr>
          <p:cNvPr id="3" name="Content Placeholder 2"/>
          <p:cNvSpPr>
            <a:spLocks noGrp="1"/>
          </p:cNvSpPr>
          <p:nvPr>
            <p:ph idx="1"/>
          </p:nvPr>
        </p:nvSpPr>
        <p:spPr>
          <a:xfrm>
            <a:off x="2832894" y="1017730"/>
            <a:ext cx="5715000" cy="4313924"/>
          </a:xfrm>
        </p:spPr>
        <p:txBody>
          <a:bodyPr/>
          <a:lstStyle/>
          <a:p>
            <a:pPr marL="0" indent="0">
              <a:buNone/>
            </a:pPr>
            <a:r>
              <a:rPr lang="en-US" sz="2000" dirty="0"/>
              <a:t>The Purpose of the document is to outline the application procedures the CDE uses to grant CALPADS LEA Administrators access to CALPADS</a:t>
            </a:r>
          </a:p>
          <a:p>
            <a:pPr>
              <a:buFont typeface="Wingdings" panose="05000000000000000000" pitchFamily="2" charset="2"/>
              <a:buChar char="Ø"/>
            </a:pPr>
            <a:r>
              <a:rPr lang="en-US" sz="2000" dirty="0"/>
              <a:t>18 pages of:</a:t>
            </a:r>
          </a:p>
          <a:p>
            <a:pPr lvl="1"/>
            <a:r>
              <a:rPr lang="en-US" sz="2000" dirty="0"/>
              <a:t>Overview</a:t>
            </a:r>
          </a:p>
          <a:p>
            <a:pPr lvl="1"/>
            <a:r>
              <a:rPr lang="en-US" sz="2000" dirty="0"/>
              <a:t>Responsibilities</a:t>
            </a:r>
          </a:p>
          <a:p>
            <a:pPr lvl="1"/>
            <a:r>
              <a:rPr lang="en-US" sz="2000" dirty="0"/>
              <a:t>Behaviors</a:t>
            </a:r>
          </a:p>
          <a:p>
            <a:pPr lvl="1"/>
            <a:r>
              <a:rPr lang="en-US" sz="2000" dirty="0"/>
              <a:t>Instructions</a:t>
            </a:r>
          </a:p>
          <a:p>
            <a:pPr lvl="1"/>
            <a:r>
              <a:rPr lang="en-US" sz="2000" dirty="0"/>
              <a:t>Application</a:t>
            </a:r>
          </a:p>
          <a:p>
            <a:pPr lvl="1"/>
            <a:r>
              <a:rPr lang="en-US" sz="2000" dirty="0"/>
              <a:t>Appendix A &amp; B</a:t>
            </a:r>
          </a:p>
          <a:p>
            <a:pPr marL="342900" lvl="1" indent="0">
              <a:buNone/>
            </a:pPr>
            <a:endParaRPr lang="en-US" sz="1700" dirty="0"/>
          </a:p>
        </p:txBody>
      </p:sp>
      <p:sp>
        <p:nvSpPr>
          <p:cNvPr id="5" name="Slide Number Placeholder 4"/>
          <p:cNvSpPr>
            <a:spLocks noGrp="1"/>
          </p:cNvSpPr>
          <p:nvPr>
            <p:ph type="sldNum" sz="quarter" idx="12"/>
          </p:nvPr>
        </p:nvSpPr>
        <p:spPr/>
        <p:txBody>
          <a:bodyPr/>
          <a:lstStyle/>
          <a:p>
            <a:fld id="{9795D464-333A-41AF-8547-666355590BEE}" type="slidenum">
              <a:rPr lang="en-US" smtClean="0"/>
              <a:t>23</a:t>
            </a:fld>
            <a:endParaRPr lang="en-US"/>
          </a:p>
        </p:txBody>
      </p:sp>
      <p:pic>
        <p:nvPicPr>
          <p:cNvPr id="6" name="Picture 5" descr="the icon for a book, with the word RULES printed on the top of the book" title="icon clipar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275" y="1633729"/>
            <a:ext cx="3839878" cy="2583668"/>
          </a:xfrm>
          <a:prstGeom prst="rect">
            <a:avLst/>
          </a:prstGeom>
        </p:spPr>
      </p:pic>
      <p:sp>
        <p:nvSpPr>
          <p:cNvPr id="7" name="TextBox 6"/>
          <p:cNvSpPr txBox="1"/>
          <p:nvPr/>
        </p:nvSpPr>
        <p:spPr>
          <a:xfrm>
            <a:off x="2832894" y="186733"/>
            <a:ext cx="8553450" cy="830997"/>
          </a:xfrm>
          <a:prstGeom prst="rect">
            <a:avLst/>
          </a:prstGeom>
          <a:noFill/>
        </p:spPr>
        <p:txBody>
          <a:bodyPr wrap="square" rtlCol="0">
            <a:spAutoFit/>
          </a:bodyPr>
          <a:lstStyle/>
          <a:p>
            <a:pPr algn="ctr"/>
            <a:r>
              <a:rPr lang="en-US" sz="2400" b="1" dirty="0"/>
              <a:t>CALPADS LEA Administrator Application and Guidelines</a:t>
            </a:r>
          </a:p>
          <a:p>
            <a:pPr algn="ctr"/>
            <a:r>
              <a:rPr lang="en-US" sz="2400" b="1" dirty="0"/>
              <a:t>** Revised **</a:t>
            </a:r>
          </a:p>
        </p:txBody>
      </p:sp>
    </p:spTree>
    <p:extLst>
      <p:ext uri="{BB962C8B-B14F-4D97-AF65-F5344CB8AC3E}">
        <p14:creationId xmlns:p14="http://schemas.microsoft.com/office/powerpoint/2010/main" val="238558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30" y="3458578"/>
            <a:ext cx="2647758" cy="756747"/>
          </a:xfrm>
        </p:spPr>
        <p:txBody>
          <a:bodyPr/>
          <a:lstStyle/>
          <a:p>
            <a:r>
              <a:rPr lang="en-US" sz="2000" cap="small" dirty="0"/>
              <a:t>Appendix </a:t>
            </a:r>
            <a:br>
              <a:rPr lang="en-US" sz="2000" cap="small" dirty="0"/>
            </a:br>
            <a:r>
              <a:rPr lang="en-US" sz="2000" cap="small" dirty="0"/>
              <a:t>A &amp; B</a:t>
            </a:r>
          </a:p>
        </p:txBody>
      </p:sp>
      <p:sp>
        <p:nvSpPr>
          <p:cNvPr id="5" name="Slide Number Placeholder 4"/>
          <p:cNvSpPr>
            <a:spLocks noGrp="1"/>
          </p:cNvSpPr>
          <p:nvPr>
            <p:ph type="sldNum" sz="quarter" idx="12"/>
          </p:nvPr>
        </p:nvSpPr>
        <p:spPr/>
        <p:txBody>
          <a:bodyPr/>
          <a:lstStyle/>
          <a:p>
            <a:fld id="{9795D464-333A-41AF-8547-666355590BEE}" type="slidenum">
              <a:rPr lang="en-US" smtClean="0"/>
              <a:t>24</a:t>
            </a:fld>
            <a:endParaRPr lang="en-US"/>
          </a:p>
        </p:txBody>
      </p:sp>
      <p:grpSp>
        <p:nvGrpSpPr>
          <p:cNvPr id="11" name="Group 10"/>
          <p:cNvGrpSpPr/>
          <p:nvPr/>
        </p:nvGrpSpPr>
        <p:grpSpPr>
          <a:xfrm>
            <a:off x="2926110" y="125199"/>
            <a:ext cx="8861776" cy="2845699"/>
            <a:chOff x="542696" y="934967"/>
            <a:chExt cx="8272329" cy="2845699"/>
          </a:xfrm>
        </p:grpSpPr>
        <p:sp>
          <p:nvSpPr>
            <p:cNvPr id="7" name="Rectangle 6"/>
            <p:cNvSpPr/>
            <p:nvPr/>
          </p:nvSpPr>
          <p:spPr>
            <a:xfrm>
              <a:off x="928279" y="2026340"/>
              <a:ext cx="7016022" cy="1754326"/>
            </a:xfrm>
            <a:prstGeom prst="rect">
              <a:avLst/>
            </a:prstGeom>
          </p:spPr>
          <p:txBody>
            <a:bodyPr wrap="square">
              <a:spAutoFit/>
            </a:bodyPr>
            <a:lstStyle/>
            <a:p>
              <a:pPr algn="ctr"/>
              <a:endParaRPr lang="en-US" dirty="0"/>
            </a:p>
            <a:p>
              <a:pPr algn="ctr"/>
              <a:r>
                <a:rPr lang="en-US" dirty="0"/>
                <a:t>By signing the CALPADS LEA Administrator Application, I, as a CALPADS LEA Administrator, agree to abide by the terms and conditions of usage and accept all ramifications of the </a:t>
              </a:r>
              <a:r>
                <a:rPr lang="en-US" b="1" dirty="0"/>
                <a:t>policies and am acknowledging the following information… </a:t>
              </a:r>
            </a:p>
            <a:p>
              <a:endParaRPr lang="en-US" dirty="0"/>
            </a:p>
          </p:txBody>
        </p:sp>
        <p:sp>
          <p:nvSpPr>
            <p:cNvPr id="8" name="Rectangle 7"/>
            <p:cNvSpPr/>
            <p:nvPr/>
          </p:nvSpPr>
          <p:spPr>
            <a:xfrm>
              <a:off x="542696" y="934967"/>
              <a:ext cx="3700329" cy="1477328"/>
            </a:xfrm>
            <a:prstGeom prst="rect">
              <a:avLst/>
            </a:prstGeom>
          </p:spPr>
          <p:txBody>
            <a:bodyPr wrap="square">
              <a:spAutoFit/>
            </a:bodyPr>
            <a:lstStyle/>
            <a:p>
              <a:pPr algn="ctr"/>
              <a:r>
                <a:rPr lang="en-US" u="sng" dirty="0"/>
                <a:t>Appendix A: </a:t>
              </a:r>
            </a:p>
            <a:p>
              <a:pPr algn="ctr"/>
              <a:r>
                <a:rPr lang="en-US" dirty="0"/>
                <a:t>Tool for LEA Admin to share with </a:t>
              </a:r>
            </a:p>
            <a:p>
              <a:pPr algn="ctr"/>
              <a:r>
                <a:rPr lang="en-US" dirty="0"/>
                <a:t>LEA and SCHOOL level account holders</a:t>
              </a:r>
            </a:p>
            <a:p>
              <a:endParaRPr lang="en-US" dirty="0"/>
            </a:p>
          </p:txBody>
        </p:sp>
        <p:sp>
          <p:nvSpPr>
            <p:cNvPr id="9" name="Rectangle 8"/>
            <p:cNvSpPr/>
            <p:nvPr/>
          </p:nvSpPr>
          <p:spPr>
            <a:xfrm>
              <a:off x="4243025" y="934967"/>
              <a:ext cx="4572000" cy="923330"/>
            </a:xfrm>
            <a:prstGeom prst="rect">
              <a:avLst/>
            </a:prstGeom>
          </p:spPr>
          <p:txBody>
            <a:bodyPr>
              <a:spAutoFit/>
            </a:bodyPr>
            <a:lstStyle/>
            <a:p>
              <a:pPr algn="ctr"/>
              <a:r>
                <a:rPr lang="en-US" u="sng" dirty="0"/>
                <a:t>Appendix B: </a:t>
              </a:r>
            </a:p>
            <a:p>
              <a:pPr algn="ctr"/>
              <a:r>
                <a:rPr lang="en-US" dirty="0"/>
                <a:t>Rules of Behavior Agreement for CALPADS LEA Administrators </a:t>
              </a:r>
            </a:p>
          </p:txBody>
        </p:sp>
      </p:grpSp>
      <p:pic>
        <p:nvPicPr>
          <p:cNvPr id="10" name="Picture 9" descr="close up of a contract being signed by a person holding the pen to the signature line" title="cartoon screenshot">
            <a:extLst>
              <a:ext uri="{FF2B5EF4-FFF2-40B4-BE49-F238E27FC236}">
                <a16:creationId xmlns:a16="http://schemas.microsoft.com/office/drawing/2014/main" id="{E242736A-4057-47EC-A38E-61FF41099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390" y="2869824"/>
            <a:ext cx="3657600" cy="2384894"/>
          </a:xfrm>
          <a:prstGeom prst="rect">
            <a:avLst/>
          </a:prstGeom>
        </p:spPr>
      </p:pic>
    </p:spTree>
    <p:extLst>
      <p:ext uri="{BB962C8B-B14F-4D97-AF65-F5344CB8AC3E}">
        <p14:creationId xmlns:p14="http://schemas.microsoft.com/office/powerpoint/2010/main" val="37242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3182112"/>
            <a:ext cx="1946656" cy="1264920"/>
          </a:xfrm>
        </p:spPr>
        <p:txBody>
          <a:bodyPr/>
          <a:lstStyle/>
          <a:p>
            <a:r>
              <a:rPr lang="en-US" sz="2200" cap="small" dirty="0"/>
              <a:t>LEA/School </a:t>
            </a:r>
            <a:br>
              <a:rPr lang="en-US" sz="2200" cap="small" dirty="0"/>
            </a:br>
            <a:r>
              <a:rPr lang="en-US" sz="2200" cap="small" dirty="0"/>
              <a:t>CALPADS Users</a:t>
            </a:r>
          </a:p>
        </p:txBody>
      </p:sp>
      <p:sp>
        <p:nvSpPr>
          <p:cNvPr id="5" name="Slide Number Placeholder 4"/>
          <p:cNvSpPr>
            <a:spLocks noGrp="1"/>
          </p:cNvSpPr>
          <p:nvPr>
            <p:ph type="sldNum" sz="quarter" idx="12"/>
          </p:nvPr>
        </p:nvSpPr>
        <p:spPr/>
        <p:txBody>
          <a:bodyPr/>
          <a:lstStyle/>
          <a:p>
            <a:fld id="{84E91884-CAC6-40C5-8951-05CEBB3430F4}" type="slidenum">
              <a:rPr lang="en-US" smtClean="0"/>
              <a:pPr/>
              <a:t>25</a:t>
            </a:fld>
            <a:endParaRPr lang="en-US"/>
          </a:p>
        </p:txBody>
      </p:sp>
      <p:sp>
        <p:nvSpPr>
          <p:cNvPr id="6" name="TextBox 6"/>
          <p:cNvSpPr txBox="1"/>
          <p:nvPr/>
        </p:nvSpPr>
        <p:spPr>
          <a:xfrm>
            <a:off x="3686528" y="633985"/>
            <a:ext cx="6886222" cy="2677656"/>
          </a:xfrm>
          <a:prstGeom prst="rect">
            <a:avLst/>
          </a:prstGeom>
          <a:solidFill>
            <a:schemeClr val="accent2"/>
          </a:solidFill>
          <a:effectLst>
            <a:glow rad="1016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dirty="0"/>
              <a:t>CALPADS user accounts are restricted to those currently employed school, district, or county office personnel or personnel contracted by the LEA with a legitimate business need to input data, or access data in CALPADS</a:t>
            </a:r>
          </a:p>
        </p:txBody>
      </p:sp>
    </p:spTree>
    <p:extLst>
      <p:ext uri="{BB962C8B-B14F-4D97-AF65-F5344CB8AC3E}">
        <p14:creationId xmlns:p14="http://schemas.microsoft.com/office/powerpoint/2010/main" val="133738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710" y="3058794"/>
            <a:ext cx="9144000" cy="1143000"/>
          </a:xfrm>
        </p:spPr>
        <p:txBody>
          <a:bodyPr/>
          <a:lstStyle/>
          <a:p>
            <a:r>
              <a:rPr lang="en-US" sz="2200" cap="small" dirty="0"/>
              <a:t>Maintain</a:t>
            </a:r>
            <a:br>
              <a:rPr lang="en-US" sz="2200" cap="small" dirty="0"/>
            </a:br>
            <a:r>
              <a:rPr lang="en-US" sz="2200" cap="small" dirty="0"/>
              <a:t>CALPADS </a:t>
            </a:r>
            <a:br>
              <a:rPr lang="en-US" sz="2200" cap="small" dirty="0"/>
            </a:br>
            <a:r>
              <a:rPr lang="en-US" sz="2200" cap="small" dirty="0"/>
              <a:t>User Accounts</a:t>
            </a:r>
          </a:p>
        </p:txBody>
      </p:sp>
      <p:pic>
        <p:nvPicPr>
          <p:cNvPr id="6" name="Content Placeholder 5" descr="close up of the begining of CALPADS Rules of Behavior Agreement for CALPADS Local Users, 1-6 " title="screen shot"/>
          <p:cNvPicPr>
            <a:picLocks noGrp="1" noChangeAspect="1"/>
          </p:cNvPicPr>
          <p:nvPr>
            <p:ph idx="1"/>
          </p:nvPr>
        </p:nvPicPr>
        <p:blipFill>
          <a:blip r:embed="rId3"/>
          <a:stretch>
            <a:fillRect/>
          </a:stretch>
        </p:blipFill>
        <p:spPr>
          <a:xfrm>
            <a:off x="2315107" y="181900"/>
            <a:ext cx="6050509" cy="3615813"/>
          </a:xfrm>
          <a:prstGeom prst="rect">
            <a:avLst/>
          </a:prstGeom>
          <a:ln w="762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Slide Number Placeholder 4"/>
          <p:cNvSpPr>
            <a:spLocks noGrp="1"/>
          </p:cNvSpPr>
          <p:nvPr>
            <p:ph type="sldNum" sz="quarter" idx="12"/>
          </p:nvPr>
        </p:nvSpPr>
        <p:spPr/>
        <p:txBody>
          <a:bodyPr/>
          <a:lstStyle/>
          <a:p>
            <a:fld id="{9795D464-333A-41AF-8547-666355590BEE}" type="slidenum">
              <a:rPr lang="en-US" smtClean="0"/>
              <a:t>26</a:t>
            </a:fld>
            <a:endParaRPr lang="en-US"/>
          </a:p>
        </p:txBody>
      </p:sp>
      <p:pic>
        <p:nvPicPr>
          <p:cNvPr id="3" name="Picture 2" descr="the maintain user screen from CALPADS, close up of the bottom half whereby a users roles are assigned" title="screenshot">
            <a:extLst>
              <a:ext uri="{FF2B5EF4-FFF2-40B4-BE49-F238E27FC236}">
                <a16:creationId xmlns:a16="http://schemas.microsoft.com/office/drawing/2014/main" id="{FFB3BCB9-24DE-44F4-9CB2-6C6DC254D24B}"/>
              </a:ext>
            </a:extLst>
          </p:cNvPr>
          <p:cNvPicPr>
            <a:picLocks noChangeAspect="1"/>
          </p:cNvPicPr>
          <p:nvPr/>
        </p:nvPicPr>
        <p:blipFill>
          <a:blip r:embed="rId4"/>
          <a:stretch>
            <a:fillRect/>
          </a:stretch>
        </p:blipFill>
        <p:spPr>
          <a:xfrm>
            <a:off x="5099622" y="1520903"/>
            <a:ext cx="6906966" cy="3431625"/>
          </a:xfrm>
          <a:prstGeom prst="rect">
            <a:avLst/>
          </a:prstGeom>
          <a:ln w="571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45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350" y="-101792"/>
            <a:ext cx="9144000" cy="1143000"/>
          </a:xfrm>
        </p:spPr>
        <p:txBody>
          <a:bodyPr/>
          <a:lstStyle/>
          <a:p>
            <a:r>
              <a:rPr lang="en-US" sz="3000" cap="small" dirty="0"/>
              <a:t>What EXACTLY am I agreeing to? </a:t>
            </a:r>
          </a:p>
        </p:txBody>
      </p:sp>
      <p:sp>
        <p:nvSpPr>
          <p:cNvPr id="5" name="Slide Number Placeholder 4"/>
          <p:cNvSpPr>
            <a:spLocks noGrp="1"/>
          </p:cNvSpPr>
          <p:nvPr>
            <p:ph type="sldNum" sz="quarter" idx="12"/>
          </p:nvPr>
        </p:nvSpPr>
        <p:spPr/>
        <p:txBody>
          <a:bodyPr/>
          <a:lstStyle/>
          <a:p>
            <a:fld id="{9795D464-333A-41AF-8547-666355590BEE}" type="slidenum">
              <a:rPr lang="en-US" smtClean="0"/>
              <a:t>27</a:t>
            </a:fld>
            <a:endParaRPr lang="en-US"/>
          </a:p>
        </p:txBody>
      </p:sp>
      <p:pic>
        <p:nvPicPr>
          <p:cNvPr id="8" name="Content Placeholder 7" descr="four hands holding one another at the write to form a square light blue holds orange at the wrist, orange holds teal at the wrist; teal holds green at the wrist; green holds light blue at the wrist." title="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9148" y="1041208"/>
            <a:ext cx="5318404" cy="3847784"/>
          </a:xfrm>
          <a:effectLst>
            <a:glow rad="228600">
              <a:schemeClr val="accent4">
                <a:satMod val="175000"/>
                <a:alpha val="40000"/>
              </a:schemeClr>
            </a:glow>
          </a:effectLst>
        </p:spPr>
      </p:pic>
    </p:spTree>
    <p:extLst>
      <p:ext uri="{BB962C8B-B14F-4D97-AF65-F5344CB8AC3E}">
        <p14:creationId xmlns:p14="http://schemas.microsoft.com/office/powerpoint/2010/main" val="271251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49" y="3084576"/>
            <a:ext cx="2656173" cy="1054136"/>
          </a:xfrm>
        </p:spPr>
        <p:txBody>
          <a:bodyPr/>
          <a:lstStyle/>
          <a:p>
            <a:r>
              <a:rPr lang="en-US" sz="2400" cap="small" dirty="0"/>
              <a:t>LEA Admin </a:t>
            </a:r>
            <a:br>
              <a:rPr lang="en-US" sz="2400" cap="small" dirty="0"/>
            </a:br>
            <a:r>
              <a:rPr lang="en-US" sz="2400" cap="small" dirty="0"/>
              <a:t>Application  </a:t>
            </a:r>
            <a:br>
              <a:rPr lang="en-US" sz="2400" cap="small" dirty="0"/>
            </a:br>
            <a:r>
              <a:rPr lang="en-US" sz="2400" cap="small" dirty="0"/>
              <a:t>Appendix B</a:t>
            </a:r>
          </a:p>
        </p:txBody>
      </p:sp>
      <p:sp>
        <p:nvSpPr>
          <p:cNvPr id="5" name="Slide Number Placeholder 4"/>
          <p:cNvSpPr>
            <a:spLocks noGrp="1"/>
          </p:cNvSpPr>
          <p:nvPr>
            <p:ph type="sldNum" sz="quarter" idx="12"/>
          </p:nvPr>
        </p:nvSpPr>
        <p:spPr/>
        <p:txBody>
          <a:bodyPr/>
          <a:lstStyle/>
          <a:p>
            <a:fld id="{9795D464-333A-41AF-8547-666355590BEE}" type="slidenum">
              <a:rPr lang="en-US" smtClean="0"/>
              <a:t>28</a:t>
            </a:fld>
            <a:endParaRPr lang="en-US"/>
          </a:p>
        </p:txBody>
      </p:sp>
      <p:sp>
        <p:nvSpPr>
          <p:cNvPr id="13" name="Rectangle 12"/>
          <p:cNvSpPr/>
          <p:nvPr/>
        </p:nvSpPr>
        <p:spPr>
          <a:xfrm>
            <a:off x="2499360" y="225488"/>
            <a:ext cx="9190990" cy="1323439"/>
          </a:xfrm>
          <a:prstGeom prst="rect">
            <a:avLst/>
          </a:prstGeom>
          <a:noFill/>
        </p:spPr>
        <p:txBody>
          <a:bodyPr wrap="square" lIns="91440" tIns="45720" rIns="91440" bIns="45720">
            <a:spAutoFit/>
          </a:bodyPr>
          <a:lstStyle/>
          <a:p>
            <a:pPr algn="ctr"/>
            <a:r>
              <a:rPr lang="en-US" sz="3200" dirty="0"/>
              <a:t>1. </a:t>
            </a:r>
            <a:r>
              <a:rPr lang="en-US" sz="2400" dirty="0"/>
              <a:t>I know and follow (and will review at least once a year) the </a:t>
            </a:r>
            <a:r>
              <a:rPr lang="en-US" sz="2400" dirty="0">
                <a:solidFill>
                  <a:srgbClr val="FF0000"/>
                </a:solidFill>
              </a:rPr>
              <a:t>security</a:t>
            </a:r>
            <a:r>
              <a:rPr lang="en-US" sz="2400" dirty="0"/>
              <a:t> and </a:t>
            </a:r>
            <a:r>
              <a:rPr lang="en-US" sz="2400" dirty="0">
                <a:solidFill>
                  <a:srgbClr val="FF0000"/>
                </a:solidFill>
              </a:rPr>
              <a:t>privacy policies </a:t>
            </a:r>
            <a:r>
              <a:rPr lang="en-US" sz="2400" dirty="0"/>
              <a:t>at my local education agency that are in place to </a:t>
            </a:r>
            <a:r>
              <a:rPr lang="en-US" sz="2400" dirty="0">
                <a:solidFill>
                  <a:srgbClr val="FF0000"/>
                </a:solidFill>
              </a:rPr>
              <a:t>protect</a:t>
            </a:r>
            <a:r>
              <a:rPr lang="en-US" sz="2400" dirty="0"/>
              <a:t> the CALPADS data. </a:t>
            </a:r>
          </a:p>
        </p:txBody>
      </p:sp>
      <p:pic>
        <p:nvPicPr>
          <p:cNvPr id="3" name="Picture 2" descr="close up of a white man in a suit with one hand over his heart and the other with palm facing forward, as though he is taking an oath." title="photo"/>
          <p:cNvPicPr>
            <a:picLocks noChangeAspect="1"/>
          </p:cNvPicPr>
          <p:nvPr/>
        </p:nvPicPr>
        <p:blipFill>
          <a:blip r:embed="rId3"/>
          <a:stretch>
            <a:fillRect/>
          </a:stretch>
        </p:blipFill>
        <p:spPr>
          <a:xfrm>
            <a:off x="4744905" y="2050766"/>
            <a:ext cx="4935544" cy="312396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78670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188" y="0"/>
            <a:ext cx="9975812" cy="1052945"/>
          </a:xfrm>
        </p:spPr>
        <p:txBody>
          <a:bodyPr/>
          <a:lstStyle/>
          <a:p>
            <a:pPr marL="0" indent="0" algn="ctr">
              <a:buNone/>
            </a:pPr>
            <a:r>
              <a:rPr lang="en-US" b="1" dirty="0"/>
              <a:t>2. </a:t>
            </a:r>
            <a:r>
              <a:rPr lang="en-US" sz="2400" dirty="0"/>
              <a:t>I know and follow the </a:t>
            </a:r>
            <a:r>
              <a:rPr lang="en-US" sz="2400" dirty="0">
                <a:solidFill>
                  <a:srgbClr val="FF0000"/>
                </a:solidFill>
              </a:rPr>
              <a:t>security</a:t>
            </a:r>
            <a:r>
              <a:rPr lang="en-US" sz="2400" dirty="0"/>
              <a:t> and </a:t>
            </a:r>
            <a:r>
              <a:rPr lang="en-US" sz="2400" dirty="0">
                <a:solidFill>
                  <a:srgbClr val="FF0000"/>
                </a:solidFill>
              </a:rPr>
              <a:t>privacy</a:t>
            </a:r>
            <a:r>
              <a:rPr lang="en-US" sz="2400" dirty="0"/>
              <a:t> </a:t>
            </a:r>
            <a:r>
              <a:rPr lang="en-US" sz="2400" u="sng" dirty="0"/>
              <a:t>state and federal </a:t>
            </a:r>
            <a:r>
              <a:rPr lang="en-US" sz="2400" dirty="0"/>
              <a:t>laws that are in place to protect the CALPADS data. </a:t>
            </a:r>
          </a:p>
          <a:p>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29</a:t>
            </a:fld>
            <a:endParaRPr lang="en-US"/>
          </a:p>
        </p:txBody>
      </p:sp>
      <p:pic>
        <p:nvPicPr>
          <p:cNvPr id="6" name="Picture 5" descr="side by side photograph of CA State Capitol Buidoging and the US White House" title="photo"/>
          <p:cNvPicPr>
            <a:picLocks noChangeAspect="1"/>
          </p:cNvPicPr>
          <p:nvPr/>
        </p:nvPicPr>
        <p:blipFill>
          <a:blip r:embed="rId3"/>
          <a:stretch>
            <a:fillRect/>
          </a:stretch>
        </p:blipFill>
        <p:spPr>
          <a:xfrm>
            <a:off x="3764572" y="1223189"/>
            <a:ext cx="6600000" cy="3285714"/>
          </a:xfrm>
          <a:prstGeom prst="rect">
            <a:avLst/>
          </a:prstGeom>
          <a:effectLst>
            <a:glow rad="228600">
              <a:schemeClr val="accent4">
                <a:satMod val="175000"/>
                <a:alpha val="40000"/>
              </a:schemeClr>
            </a:glow>
          </a:effectLst>
        </p:spPr>
      </p:pic>
      <p:sp>
        <p:nvSpPr>
          <p:cNvPr id="7" name="Title 1">
            <a:extLst>
              <a:ext uri="{FF2B5EF4-FFF2-40B4-BE49-F238E27FC236}">
                <a16:creationId xmlns:a16="http://schemas.microsoft.com/office/drawing/2014/main" id="{CF1D8000-32FD-4C10-963F-14E68328AED5}"/>
              </a:ext>
            </a:extLst>
          </p:cNvPr>
          <p:cNvSpPr txBox="1">
            <a:spLocks/>
          </p:cNvSpPr>
          <p:nvPr/>
        </p:nvSpPr>
        <p:spPr bwMode="auto">
          <a:xfrm>
            <a:off x="-254349" y="3084576"/>
            <a:ext cx="2656173" cy="105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r>
              <a:rPr lang="en-US" sz="2400" cap="small" dirty="0"/>
              <a:t>LEA Admin </a:t>
            </a:r>
            <a:br>
              <a:rPr lang="en-US" sz="2400" cap="small" dirty="0"/>
            </a:br>
            <a:r>
              <a:rPr lang="en-US" sz="2400" cap="small" dirty="0"/>
              <a:t>Application  </a:t>
            </a:r>
            <a:br>
              <a:rPr lang="en-US" sz="2400" cap="small" dirty="0"/>
            </a:br>
            <a:r>
              <a:rPr lang="en-US" sz="2400" cap="small" dirty="0"/>
              <a:t>Appendix B</a:t>
            </a:r>
          </a:p>
        </p:txBody>
      </p:sp>
    </p:spTree>
    <p:extLst>
      <p:ext uri="{BB962C8B-B14F-4D97-AF65-F5344CB8AC3E}">
        <p14:creationId xmlns:p14="http://schemas.microsoft.com/office/powerpoint/2010/main" val="324074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76" y="2875611"/>
            <a:ext cx="2321886" cy="1140204"/>
          </a:xfrm>
        </p:spPr>
        <p:txBody>
          <a:bodyPr/>
          <a:lstStyle/>
          <a:p>
            <a:r>
              <a:rPr lang="en-US" sz="2200" b="1" cap="small" dirty="0"/>
              <a:t>Disclaimer </a:t>
            </a:r>
          </a:p>
        </p:txBody>
      </p:sp>
      <p:sp>
        <p:nvSpPr>
          <p:cNvPr id="5" name="Slide Number Placeholder 4"/>
          <p:cNvSpPr>
            <a:spLocks noGrp="1"/>
          </p:cNvSpPr>
          <p:nvPr>
            <p:ph type="sldNum" sz="quarter" idx="12"/>
          </p:nvPr>
        </p:nvSpPr>
        <p:spPr/>
        <p:txBody>
          <a:bodyPr/>
          <a:lstStyle/>
          <a:p>
            <a:fld id="{9795D464-333A-41AF-8547-666355590BEE}" type="slidenum">
              <a:rPr lang="en-US" smtClean="0"/>
              <a:t>3</a:t>
            </a:fld>
            <a:endParaRPr lang="en-US"/>
          </a:p>
        </p:txBody>
      </p:sp>
      <p:sp>
        <p:nvSpPr>
          <p:cNvPr id="7" name="TextBox 6"/>
          <p:cNvSpPr txBox="1"/>
          <p:nvPr/>
        </p:nvSpPr>
        <p:spPr>
          <a:xfrm>
            <a:off x="2574602" y="155650"/>
            <a:ext cx="9379975" cy="4462760"/>
          </a:xfrm>
          <a:prstGeom prst="rect">
            <a:avLst/>
          </a:prstGeom>
          <a:noFill/>
        </p:spPr>
        <p:style>
          <a:lnRef idx="3">
            <a:schemeClr val="lt1"/>
          </a:lnRef>
          <a:fillRef idx="1">
            <a:schemeClr val="accent3"/>
          </a:fillRef>
          <a:effectRef idx="1">
            <a:schemeClr val="accent3"/>
          </a:effectRef>
          <a:fontRef idx="minor">
            <a:schemeClr val="lt1"/>
          </a:fontRef>
        </p:style>
        <p:txBody>
          <a:bodyPr wrap="square" rtlCol="0">
            <a:spAutoFit/>
          </a:bodyPr>
          <a:lstStyle/>
          <a:p>
            <a:pPr defTabSz="928744"/>
            <a:r>
              <a:rPr lang="en-US" sz="2200" dirty="0">
                <a:solidFill>
                  <a:schemeClr val="tx1"/>
                </a:solidFill>
              </a:rPr>
              <a:t>This training should not be considered legal advice. If you have specific legal questions, they should be directed to your legal counsel. The purpose of this presentation is to give a general overview, to help you ask the right questions when consulting with your legal counsel.</a:t>
            </a:r>
          </a:p>
          <a:p>
            <a:pPr defTabSz="928744"/>
            <a:endParaRPr lang="en-US" sz="2200" dirty="0">
              <a:solidFill>
                <a:schemeClr val="tx1"/>
              </a:solidFill>
            </a:endParaRPr>
          </a:p>
          <a:p>
            <a:pPr defTabSz="928744"/>
            <a:r>
              <a:rPr lang="en-US" sz="2200" dirty="0">
                <a:solidFill>
                  <a:schemeClr val="tx1"/>
                </a:solidFill>
              </a:rPr>
              <a:t>The intent is to impart a basic understanding of what must be done to protect data privacy. Questions related to options for encryption and secure electronic transfer of data should be directed to your IT support. </a:t>
            </a:r>
          </a:p>
          <a:p>
            <a:pPr defTabSz="928744"/>
            <a:endParaRPr lang="en-US" sz="2200" dirty="0">
              <a:solidFill>
                <a:schemeClr val="tx1"/>
              </a:solidFill>
            </a:endParaRPr>
          </a:p>
          <a:p>
            <a:pPr defTabSz="928744"/>
            <a:r>
              <a:rPr lang="en-US" sz="2200" dirty="0">
                <a:solidFill>
                  <a:schemeClr val="tx1"/>
                </a:solidFill>
              </a:rPr>
              <a:t>There are MANY data privacy laws and statutes. While this presentation will highlight a few of them, you should consult legal counsel to determine the specific legal implications of any given situation.</a:t>
            </a:r>
          </a:p>
          <a:p>
            <a:endParaRPr lang="en-US" sz="2000" dirty="0">
              <a:solidFill>
                <a:schemeClr val="tx1"/>
              </a:solidFill>
            </a:endParaRPr>
          </a:p>
        </p:txBody>
      </p:sp>
    </p:spTree>
    <p:extLst>
      <p:ext uri="{BB962C8B-B14F-4D97-AF65-F5344CB8AC3E}">
        <p14:creationId xmlns:p14="http://schemas.microsoft.com/office/powerpoint/2010/main" val="64626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3328" y="182242"/>
            <a:ext cx="9948672" cy="1458191"/>
          </a:xfrm>
        </p:spPr>
        <p:txBody>
          <a:bodyPr/>
          <a:lstStyle/>
          <a:p>
            <a:pPr marL="0" indent="0" algn="ctr">
              <a:buNone/>
            </a:pPr>
            <a:r>
              <a:rPr lang="en-US" b="1" dirty="0"/>
              <a:t>3. </a:t>
            </a:r>
            <a:r>
              <a:rPr lang="en-US" sz="2400" dirty="0"/>
              <a:t>I have a </a:t>
            </a:r>
            <a:r>
              <a:rPr lang="en-US" sz="2400" dirty="0">
                <a:solidFill>
                  <a:srgbClr val="FF0000"/>
                </a:solidFill>
              </a:rPr>
              <a:t>legitimate and authorized business </a:t>
            </a:r>
            <a:r>
              <a:rPr lang="en-US" sz="2400" dirty="0"/>
              <a:t>need to access the data in CALPADS and will use this access only for legitimate and authorized business needs. </a:t>
            </a:r>
          </a:p>
          <a:p>
            <a:endParaRPr lang="en-US" sz="2400" dirty="0"/>
          </a:p>
        </p:txBody>
      </p:sp>
      <p:sp>
        <p:nvSpPr>
          <p:cNvPr id="5" name="Slide Number Placeholder 4"/>
          <p:cNvSpPr>
            <a:spLocks noGrp="1"/>
          </p:cNvSpPr>
          <p:nvPr>
            <p:ph type="sldNum" sz="quarter" idx="12"/>
          </p:nvPr>
        </p:nvSpPr>
        <p:spPr/>
        <p:txBody>
          <a:bodyPr/>
          <a:lstStyle/>
          <a:p>
            <a:fld id="{9795D464-333A-41AF-8547-666355590BEE}" type="slidenum">
              <a:rPr lang="en-US" smtClean="0"/>
              <a:t>30</a:t>
            </a:fld>
            <a:endParaRPr lang="en-US"/>
          </a:p>
        </p:txBody>
      </p:sp>
      <p:pic>
        <p:nvPicPr>
          <p:cNvPr id="6" name="Picture 5" descr="figure of a person on a balanced teeter tooter with one side stacked with blocks which read WANT and the other side stacked iwth blocks which read NEED" title="clip art icon"/>
          <p:cNvPicPr>
            <a:picLocks noChangeAspect="1"/>
          </p:cNvPicPr>
          <p:nvPr/>
        </p:nvPicPr>
        <p:blipFill>
          <a:blip r:embed="rId3"/>
          <a:stretch>
            <a:fillRect/>
          </a:stretch>
        </p:blipFill>
        <p:spPr>
          <a:xfrm>
            <a:off x="4665363" y="1640433"/>
            <a:ext cx="4620288" cy="3065384"/>
          </a:xfrm>
          <a:prstGeom prst="rect">
            <a:avLst/>
          </a:prstGeom>
          <a:effectLst>
            <a:glow rad="228600">
              <a:schemeClr val="accent4">
                <a:satMod val="175000"/>
                <a:alpha val="40000"/>
              </a:schemeClr>
            </a:glow>
          </a:effectLst>
        </p:spPr>
      </p:pic>
      <p:sp>
        <p:nvSpPr>
          <p:cNvPr id="7" name="Title 1">
            <a:extLst>
              <a:ext uri="{FF2B5EF4-FFF2-40B4-BE49-F238E27FC236}">
                <a16:creationId xmlns:a16="http://schemas.microsoft.com/office/drawing/2014/main" id="{C149F1B3-2587-449B-AC09-C8C257A4706E}"/>
              </a:ext>
            </a:extLst>
          </p:cNvPr>
          <p:cNvSpPr txBox="1">
            <a:spLocks/>
          </p:cNvSpPr>
          <p:nvPr/>
        </p:nvSpPr>
        <p:spPr bwMode="auto">
          <a:xfrm>
            <a:off x="-254349" y="3084576"/>
            <a:ext cx="2656173" cy="105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r>
              <a:rPr lang="en-US" sz="2400" cap="small" dirty="0"/>
              <a:t>LEA Admin </a:t>
            </a:r>
            <a:br>
              <a:rPr lang="en-US" sz="2400" cap="small" dirty="0"/>
            </a:br>
            <a:r>
              <a:rPr lang="en-US" sz="2400" cap="small" dirty="0"/>
              <a:t>Application  </a:t>
            </a:r>
            <a:br>
              <a:rPr lang="en-US" sz="2400" cap="small" dirty="0"/>
            </a:br>
            <a:r>
              <a:rPr lang="en-US" sz="2400" cap="small" dirty="0"/>
              <a:t>Appendix B</a:t>
            </a:r>
          </a:p>
        </p:txBody>
      </p:sp>
    </p:spTree>
    <p:extLst>
      <p:ext uri="{BB962C8B-B14F-4D97-AF65-F5344CB8AC3E}">
        <p14:creationId xmlns:p14="http://schemas.microsoft.com/office/powerpoint/2010/main" val="195972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8851" y="315725"/>
            <a:ext cx="4268397" cy="4160601"/>
          </a:xfrm>
        </p:spPr>
        <p:txBody>
          <a:bodyPr/>
          <a:lstStyle/>
          <a:p>
            <a:pPr marL="0" indent="0">
              <a:buNone/>
            </a:pPr>
            <a:r>
              <a:rPr lang="en-US" b="1" dirty="0"/>
              <a:t>4. </a:t>
            </a:r>
            <a:r>
              <a:rPr lang="en-US" sz="2400" dirty="0"/>
              <a:t>If I suspect or detect a security or privacy violation, I will contact the CALPADS Service Desk immediately as well as inform my local education agency in accordance with our policies. </a:t>
            </a:r>
          </a:p>
          <a:p>
            <a:pPr marL="0" indent="0">
              <a:buNone/>
            </a:pPr>
            <a:endParaRPr lang="en-US" sz="2000" dirty="0"/>
          </a:p>
          <a:p>
            <a:pPr marL="0" indent="0">
              <a:buNone/>
            </a:pPr>
            <a:endParaRPr lang="en-US" sz="2000" dirty="0"/>
          </a:p>
          <a:p>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31</a:t>
            </a:fld>
            <a:endParaRPr lang="en-US"/>
          </a:p>
        </p:txBody>
      </p:sp>
      <p:pic>
        <p:nvPicPr>
          <p:cNvPr id="6" name="Picture 5" descr="old timey propoganda poster with a white man yawning and the words &quot; Security Indifference caouses Security Violations&quot; over the image" title="poster"/>
          <p:cNvPicPr>
            <a:picLocks noChangeAspect="1"/>
          </p:cNvPicPr>
          <p:nvPr/>
        </p:nvPicPr>
        <p:blipFill>
          <a:blip r:embed="rId3"/>
          <a:stretch>
            <a:fillRect/>
          </a:stretch>
        </p:blipFill>
        <p:spPr>
          <a:xfrm>
            <a:off x="7934307" y="226619"/>
            <a:ext cx="3756043" cy="4338814"/>
          </a:xfrm>
          <a:prstGeom prst="rect">
            <a:avLst/>
          </a:prstGeom>
          <a:effectLst>
            <a:glow rad="228600">
              <a:schemeClr val="accent4">
                <a:satMod val="175000"/>
                <a:alpha val="40000"/>
              </a:schemeClr>
            </a:glow>
          </a:effectLst>
        </p:spPr>
      </p:pic>
      <p:sp>
        <p:nvSpPr>
          <p:cNvPr id="7" name="Title 1">
            <a:extLst>
              <a:ext uri="{FF2B5EF4-FFF2-40B4-BE49-F238E27FC236}">
                <a16:creationId xmlns:a16="http://schemas.microsoft.com/office/drawing/2014/main" id="{64A569DD-E35C-4AC0-818E-4BD680961B99}"/>
              </a:ext>
            </a:extLst>
          </p:cNvPr>
          <p:cNvSpPr txBox="1">
            <a:spLocks/>
          </p:cNvSpPr>
          <p:nvPr/>
        </p:nvSpPr>
        <p:spPr bwMode="auto">
          <a:xfrm>
            <a:off x="-254349" y="3084576"/>
            <a:ext cx="2656173" cy="105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r>
              <a:rPr lang="en-US" sz="2400" cap="small" dirty="0"/>
              <a:t>LEA Admin </a:t>
            </a:r>
            <a:br>
              <a:rPr lang="en-US" sz="2400" cap="small" dirty="0"/>
            </a:br>
            <a:r>
              <a:rPr lang="en-US" sz="2400" cap="small" dirty="0"/>
              <a:t>Application  </a:t>
            </a:r>
            <a:br>
              <a:rPr lang="en-US" sz="2400" cap="small" dirty="0"/>
            </a:br>
            <a:r>
              <a:rPr lang="en-US" sz="2400" cap="small" dirty="0"/>
              <a:t>Appendix B</a:t>
            </a:r>
          </a:p>
        </p:txBody>
      </p:sp>
    </p:spTree>
    <p:extLst>
      <p:ext uri="{BB962C8B-B14F-4D97-AF65-F5344CB8AC3E}">
        <p14:creationId xmlns:p14="http://schemas.microsoft.com/office/powerpoint/2010/main" val="158658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9489" y="414527"/>
            <a:ext cx="4970861" cy="2079153"/>
          </a:xfrm>
        </p:spPr>
        <p:txBody>
          <a:bodyPr/>
          <a:lstStyle/>
          <a:p>
            <a:pPr marL="0" indent="0" algn="ctr">
              <a:buNone/>
            </a:pPr>
            <a:r>
              <a:rPr lang="en-US" b="1" dirty="0"/>
              <a:t>5. </a:t>
            </a:r>
            <a:r>
              <a:rPr lang="en-US" sz="2400" dirty="0"/>
              <a:t>I understand that this role has access to Direct Certification, Foster Youth, Free or Reduced Price Meals, and Special Education data, which is considered highly sensitive data. I will ensure that this data is handled with utmost privacy and security and every caution will be used in protecting this information from unauthorized access, exposure or distribution.</a:t>
            </a:r>
          </a:p>
          <a:p>
            <a:pPr marL="0" indent="0">
              <a:buNone/>
            </a:pPr>
            <a:endParaRPr lang="en-US" sz="2400" dirty="0"/>
          </a:p>
        </p:txBody>
      </p:sp>
      <p:sp>
        <p:nvSpPr>
          <p:cNvPr id="5" name="Slide Number Placeholder 4"/>
          <p:cNvSpPr>
            <a:spLocks noGrp="1"/>
          </p:cNvSpPr>
          <p:nvPr>
            <p:ph type="sldNum" sz="quarter" idx="12"/>
          </p:nvPr>
        </p:nvSpPr>
        <p:spPr/>
        <p:txBody>
          <a:bodyPr/>
          <a:lstStyle/>
          <a:p>
            <a:fld id="{9795D464-333A-41AF-8547-666355590BEE}" type="slidenum">
              <a:rPr lang="en-US" smtClean="0"/>
              <a:t>32</a:t>
            </a:fld>
            <a:endParaRPr lang="en-US"/>
          </a:p>
        </p:txBody>
      </p:sp>
      <p:sp>
        <p:nvSpPr>
          <p:cNvPr id="6" name="AutoShape 4" descr="Related image">
            <a:extLst>
              <a:ext uri="{FF2B5EF4-FFF2-40B4-BE49-F238E27FC236}">
                <a16:creationId xmlns:a16="http://schemas.microsoft.com/office/drawing/2014/main" id="{42451D5F-4F85-4D4C-9EA3-9300B1466B57}"/>
              </a:ext>
            </a:extLst>
          </p:cNvPr>
          <p:cNvSpPr>
            <a:spLocks noChangeAspect="1" noChangeArrowheads="1"/>
          </p:cNvSpPr>
          <p:nvPr/>
        </p:nvSpPr>
        <p:spPr bwMode="auto">
          <a:xfrm>
            <a:off x="5943600" y="3276600"/>
            <a:ext cx="2688336" cy="26883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social engineering">
            <a:extLst>
              <a:ext uri="{FF2B5EF4-FFF2-40B4-BE49-F238E27FC236}">
                <a16:creationId xmlns:a16="http://schemas.microsoft.com/office/drawing/2014/main" id="{55B2CF00-A3FE-4DEB-9B3F-3CF63055A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social engineering">
            <a:extLst>
              <a:ext uri="{FF2B5EF4-FFF2-40B4-BE49-F238E27FC236}">
                <a16:creationId xmlns:a16="http://schemas.microsoft.com/office/drawing/2014/main" id="{686124A5-4BD8-4C89-A5BF-B47FF429F56C}"/>
              </a:ext>
            </a:extLst>
          </p:cNvPr>
          <p:cNvSpPr>
            <a:spLocks noChangeAspect="1" noChangeArrowheads="1"/>
          </p:cNvSpPr>
          <p:nvPr/>
        </p:nvSpPr>
        <p:spPr bwMode="auto">
          <a:xfrm>
            <a:off x="4693504" y="4093466"/>
            <a:ext cx="1280992" cy="1280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Image result for highly sensitive data clip art">
            <a:extLst>
              <a:ext uri="{FF2B5EF4-FFF2-40B4-BE49-F238E27FC236}">
                <a16:creationId xmlns:a16="http://schemas.microsoft.com/office/drawing/2014/main" id="{489CB12D-0F49-4892-AFCB-0C6D8D8D1710}"/>
              </a:ext>
            </a:extLst>
          </p:cNvPr>
          <p:cNvSpPr>
            <a:spLocks noChangeAspect="1" noChangeArrowheads="1"/>
          </p:cNvSpPr>
          <p:nvPr/>
        </p:nvSpPr>
        <p:spPr bwMode="auto">
          <a:xfrm>
            <a:off x="785625" y="444706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padlock, a security shield and a magnification glass with an eyeball inside a white square" title="clip art icons">
            <a:extLst>
              <a:ext uri="{FF2B5EF4-FFF2-40B4-BE49-F238E27FC236}">
                <a16:creationId xmlns:a16="http://schemas.microsoft.com/office/drawing/2014/main" id="{87D3E63F-CDA1-4863-87F6-C3FBB9D0399C}"/>
              </a:ext>
            </a:extLst>
          </p:cNvPr>
          <p:cNvPicPr>
            <a:picLocks noChangeAspect="1"/>
          </p:cNvPicPr>
          <p:nvPr/>
        </p:nvPicPr>
        <p:blipFill>
          <a:blip r:embed="rId3"/>
          <a:stretch>
            <a:fillRect/>
          </a:stretch>
        </p:blipFill>
        <p:spPr>
          <a:xfrm>
            <a:off x="2777046" y="1234848"/>
            <a:ext cx="3556698" cy="2517663"/>
          </a:xfrm>
          <a:prstGeom prst="rect">
            <a:avLst/>
          </a:prstGeom>
          <a:ln w="57150">
            <a:solidFill>
              <a:schemeClr val="tx1"/>
            </a:solidFill>
          </a:ln>
          <a:effectLst>
            <a:glow rad="228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Title 1">
            <a:extLst>
              <a:ext uri="{FF2B5EF4-FFF2-40B4-BE49-F238E27FC236}">
                <a16:creationId xmlns:a16="http://schemas.microsoft.com/office/drawing/2014/main" id="{DC214417-326C-4321-BC7A-8E232CE73891}"/>
              </a:ext>
            </a:extLst>
          </p:cNvPr>
          <p:cNvSpPr txBox="1">
            <a:spLocks/>
          </p:cNvSpPr>
          <p:nvPr/>
        </p:nvSpPr>
        <p:spPr bwMode="auto">
          <a:xfrm>
            <a:off x="-254349" y="3084576"/>
            <a:ext cx="2656173" cy="105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r>
              <a:rPr lang="en-US" sz="2400" cap="small" dirty="0"/>
              <a:t>LEA Admin </a:t>
            </a:r>
            <a:br>
              <a:rPr lang="en-US" sz="2400" cap="small" dirty="0"/>
            </a:br>
            <a:r>
              <a:rPr lang="en-US" sz="2400" cap="small" dirty="0"/>
              <a:t>Application  </a:t>
            </a:r>
            <a:br>
              <a:rPr lang="en-US" sz="2400" cap="small" dirty="0"/>
            </a:br>
            <a:r>
              <a:rPr lang="en-US" sz="2400" cap="small" dirty="0"/>
              <a:t>Appendix B</a:t>
            </a:r>
          </a:p>
        </p:txBody>
      </p:sp>
    </p:spTree>
    <p:extLst>
      <p:ext uri="{BB962C8B-B14F-4D97-AF65-F5344CB8AC3E}">
        <p14:creationId xmlns:p14="http://schemas.microsoft.com/office/powerpoint/2010/main" val="91272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9632" y="0"/>
            <a:ext cx="9962368" cy="1125682"/>
          </a:xfrm>
        </p:spPr>
        <p:txBody>
          <a:bodyPr/>
          <a:lstStyle/>
          <a:p>
            <a:pPr marL="0" indent="0" algn="ctr">
              <a:buNone/>
            </a:pPr>
            <a:r>
              <a:rPr lang="en-US" b="1" dirty="0"/>
              <a:t>6. </a:t>
            </a:r>
            <a:r>
              <a:rPr lang="en-US" sz="2400" dirty="0"/>
              <a:t>I have read, understand, and will comply with the notice on the log in screen for CALPADS.</a:t>
            </a:r>
          </a:p>
          <a:p>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33</a:t>
            </a:fld>
            <a:endParaRPr lang="en-US"/>
          </a:p>
        </p:txBody>
      </p:sp>
      <p:pic>
        <p:nvPicPr>
          <p:cNvPr id="6" name="Picture 5" descr="close up of a green caulkboard, a person is writing; COMPLIANCE is written in the center with lines to each word encased in a rectangle - transparency, regulations, policies, rules, law, standards and requirements" title="photo "/>
          <p:cNvPicPr>
            <a:picLocks noChangeAspect="1"/>
          </p:cNvPicPr>
          <p:nvPr/>
        </p:nvPicPr>
        <p:blipFill>
          <a:blip r:embed="rId3"/>
          <a:stretch>
            <a:fillRect/>
          </a:stretch>
        </p:blipFill>
        <p:spPr>
          <a:xfrm>
            <a:off x="3533229" y="1125682"/>
            <a:ext cx="7355174" cy="3366654"/>
          </a:xfrm>
          <a:prstGeom prst="rect">
            <a:avLst/>
          </a:prstGeom>
          <a:effectLst>
            <a:glow rad="228600">
              <a:schemeClr val="accent4">
                <a:satMod val="175000"/>
                <a:alpha val="40000"/>
              </a:schemeClr>
            </a:glow>
          </a:effectLst>
        </p:spPr>
      </p:pic>
      <p:sp>
        <p:nvSpPr>
          <p:cNvPr id="7" name="Title 1">
            <a:extLst>
              <a:ext uri="{FF2B5EF4-FFF2-40B4-BE49-F238E27FC236}">
                <a16:creationId xmlns:a16="http://schemas.microsoft.com/office/drawing/2014/main" id="{D92AA703-B6C8-4EE7-B5CD-9F6E1BFB133F}"/>
              </a:ext>
            </a:extLst>
          </p:cNvPr>
          <p:cNvSpPr txBox="1">
            <a:spLocks/>
          </p:cNvSpPr>
          <p:nvPr/>
        </p:nvSpPr>
        <p:spPr bwMode="auto">
          <a:xfrm>
            <a:off x="-254349" y="3084576"/>
            <a:ext cx="2656173" cy="105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r>
              <a:rPr lang="en-US" sz="2400" cap="small" dirty="0"/>
              <a:t>LEA Admin </a:t>
            </a:r>
            <a:br>
              <a:rPr lang="en-US" sz="2400" cap="small" dirty="0"/>
            </a:br>
            <a:r>
              <a:rPr lang="en-US" sz="2400" cap="small" dirty="0"/>
              <a:t>Application  </a:t>
            </a:r>
            <a:br>
              <a:rPr lang="en-US" sz="2400" cap="small" dirty="0"/>
            </a:br>
            <a:r>
              <a:rPr lang="en-US" sz="2400" cap="small" dirty="0"/>
              <a:t>Appendix B</a:t>
            </a:r>
          </a:p>
        </p:txBody>
      </p:sp>
    </p:spTree>
    <p:extLst>
      <p:ext uri="{BB962C8B-B14F-4D97-AF65-F5344CB8AC3E}">
        <p14:creationId xmlns:p14="http://schemas.microsoft.com/office/powerpoint/2010/main" val="75776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89" y="3138312"/>
            <a:ext cx="3917244" cy="1143000"/>
          </a:xfrm>
        </p:spPr>
        <p:txBody>
          <a:bodyPr/>
          <a:lstStyle/>
          <a:p>
            <a:r>
              <a:rPr lang="en-US" sz="2400" cap="small" dirty="0">
                <a:latin typeface="+mn-lt"/>
              </a:rPr>
              <a:t>CALPADS </a:t>
            </a:r>
            <a:br>
              <a:rPr lang="en-US" sz="2400" cap="small" dirty="0">
                <a:latin typeface="+mn-lt"/>
              </a:rPr>
            </a:br>
            <a:r>
              <a:rPr lang="en-US" sz="2400" cap="small" dirty="0">
                <a:latin typeface="+mn-lt"/>
              </a:rPr>
              <a:t>NOTICE </a:t>
            </a:r>
            <a:br>
              <a:rPr lang="en-US" sz="2400" cap="small" dirty="0">
                <a:latin typeface="+mn-lt"/>
              </a:rPr>
            </a:br>
            <a:r>
              <a:rPr lang="en-US" sz="2400" cap="small" dirty="0">
                <a:latin typeface="+mn-lt"/>
              </a:rPr>
              <a:t>SCREEN</a:t>
            </a:r>
          </a:p>
        </p:txBody>
      </p:sp>
      <p:sp>
        <p:nvSpPr>
          <p:cNvPr id="3" name="Content Placeholder 2"/>
          <p:cNvSpPr>
            <a:spLocks noGrp="1"/>
          </p:cNvSpPr>
          <p:nvPr>
            <p:ph idx="1"/>
          </p:nvPr>
        </p:nvSpPr>
        <p:spPr>
          <a:xfrm>
            <a:off x="2785197" y="133251"/>
            <a:ext cx="8905153" cy="6253694"/>
          </a:xfrm>
        </p:spPr>
        <p:txBody>
          <a:bodyPr/>
          <a:lstStyle/>
          <a:p>
            <a:pPr marL="0" indent="0">
              <a:buNone/>
            </a:pPr>
            <a:r>
              <a:rPr lang="en-US" sz="2000" dirty="0"/>
              <a:t> “NOTICE - You are about to access the CALPADS computer system of the State of California Department of Education (“the Department”). This system is intended for authorized users only, in accordance with </a:t>
            </a:r>
            <a:r>
              <a:rPr lang="en-US" sz="2000" u="sng" dirty="0"/>
              <a:t>the Rules of Behavior Agreements for CALPADS Local Users, CALPADS LEA Administrators, and State Users</a:t>
            </a:r>
            <a:r>
              <a:rPr lang="en-US" sz="2000" dirty="0"/>
              <a:t>, and applicable </a:t>
            </a:r>
            <a:r>
              <a:rPr lang="en-US" sz="2000" dirty="0">
                <a:solidFill>
                  <a:srgbClr val="FF0000"/>
                </a:solidFill>
              </a:rPr>
              <a:t>state and federal laws</a:t>
            </a:r>
            <a:r>
              <a:rPr lang="en-US" sz="2000" dirty="0"/>
              <a:t>. </a:t>
            </a:r>
          </a:p>
          <a:p>
            <a:pPr marL="0" indent="0">
              <a:buNone/>
            </a:pPr>
            <a:endParaRPr lang="en-US" sz="2000" dirty="0"/>
          </a:p>
          <a:p>
            <a:pPr marL="0" indent="0">
              <a:buNone/>
            </a:pPr>
            <a:r>
              <a:rPr lang="en-US" sz="2000" dirty="0"/>
              <a:t>Unauthorized access to or use of this system, or any information therein, is strictly prohibited by Department policy, the </a:t>
            </a:r>
            <a:r>
              <a:rPr lang="en-US" sz="2000" u="sng" dirty="0"/>
              <a:t>Rules of Behavior Agreements for CALPADS Local Users, CALPADS LEA Administrators, and State Users</a:t>
            </a:r>
            <a:r>
              <a:rPr lang="en-US" sz="2000" dirty="0"/>
              <a:t>, and applicable </a:t>
            </a:r>
            <a:r>
              <a:rPr lang="en-US" sz="2000" dirty="0">
                <a:solidFill>
                  <a:srgbClr val="FF0000"/>
                </a:solidFill>
              </a:rPr>
              <a:t>state and federal laws</a:t>
            </a:r>
            <a:r>
              <a:rPr lang="en-US" sz="2000" dirty="0"/>
              <a:t>. Unauthorized access to this system, and/or unauthorized use of information from this system </a:t>
            </a:r>
            <a:r>
              <a:rPr lang="en-US" sz="2000" b="1" dirty="0"/>
              <a:t>may result in civil and/or criminal penalties </a:t>
            </a:r>
            <a:r>
              <a:rPr lang="en-US" sz="2000" dirty="0"/>
              <a:t>under applicable </a:t>
            </a:r>
            <a:r>
              <a:rPr lang="en-US" sz="2000" dirty="0">
                <a:solidFill>
                  <a:srgbClr val="FF0000"/>
                </a:solidFill>
              </a:rPr>
              <a:t>state and federal laws</a:t>
            </a:r>
            <a:r>
              <a:rPr lang="en-US" sz="2000" dirty="0"/>
              <a:t>. </a:t>
            </a:r>
          </a:p>
          <a:p>
            <a:pPr marL="0" indent="0">
              <a:buNone/>
            </a:pPr>
            <a:endParaRPr lang="en-US" sz="2000" dirty="0"/>
          </a:p>
          <a:p>
            <a:pPr marL="0" indent="0">
              <a:buNone/>
            </a:pPr>
            <a:r>
              <a:rPr lang="en-US" sz="2000" dirty="0"/>
              <a:t>By using this system, </a:t>
            </a:r>
            <a:r>
              <a:rPr lang="en-US" sz="2000" b="1" dirty="0"/>
              <a:t>you are acknowledging and agreeing </a:t>
            </a:r>
            <a:r>
              <a:rPr lang="en-US" sz="2000" dirty="0"/>
              <a:t>that all information concerning your access to this system, including but not limited to any information entered, stored or retrieved by you, may be monitored, retrieved, and/or disclosed by authorized personnel, including authorized network administrators and CDE personnel, for any </a:t>
            </a:r>
            <a:r>
              <a:rPr lang="en-US" sz="2000" b="1" dirty="0"/>
              <a:t>lawful purpose, including but not limited to criminal prosecution.” </a:t>
            </a:r>
          </a:p>
          <a:p>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34</a:t>
            </a:fld>
            <a:endParaRPr lang="en-US"/>
          </a:p>
        </p:txBody>
      </p:sp>
      <p:pic>
        <p:nvPicPr>
          <p:cNvPr id="1028" name="Picture 4" descr="Image result for 60 second gif">
            <a:extLst>
              <a:ext uri="{FF2B5EF4-FFF2-40B4-BE49-F238E27FC236}">
                <a16:creationId xmlns:a16="http://schemas.microsoft.com/office/drawing/2014/main" id="{0ADB0DD9-A3D8-4303-8EDC-3C2EB228F50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2591" y="5412097"/>
            <a:ext cx="1730499" cy="97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4818" y="0"/>
            <a:ext cx="9917181" cy="2930375"/>
          </a:xfrm>
        </p:spPr>
        <p:txBody>
          <a:bodyPr/>
          <a:lstStyle/>
          <a:p>
            <a:pPr marL="0" indent="0" algn="ctr">
              <a:buNone/>
            </a:pPr>
            <a:r>
              <a:rPr lang="en-US" b="1" dirty="0"/>
              <a:t>7. </a:t>
            </a:r>
            <a:r>
              <a:rPr lang="en-US" sz="2400" dirty="0"/>
              <a:t>I understand that I am responsible for the security and privacy of my password. I will adhere to the following minimum requirements for a password: It must be at least eight (8) characters in length and must include at least one uppercase letter, at least one lowercase letter, and at least one of the following non-alphanumeric characters: ! ? @ # $ ^ &amp; * - = _ +. </a:t>
            </a:r>
          </a:p>
          <a:p>
            <a:pPr marL="0" indent="0">
              <a:buNone/>
            </a:pPr>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35</a:t>
            </a:fld>
            <a:endParaRPr lang="en-US" dirty="0"/>
          </a:p>
        </p:txBody>
      </p:sp>
      <p:pic>
        <p:nvPicPr>
          <p:cNvPr id="3074" name="Picture 2" descr="White background with black text Password" title="image of password e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219" y="2557605"/>
            <a:ext cx="5486806" cy="2414021"/>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A288E1F-EA9B-48AB-8207-C73DA17FD828}"/>
              </a:ext>
            </a:extLst>
          </p:cNvPr>
          <p:cNvSpPr txBox="1">
            <a:spLocks/>
          </p:cNvSpPr>
          <p:nvPr/>
        </p:nvSpPr>
        <p:spPr bwMode="auto">
          <a:xfrm>
            <a:off x="-254349" y="3084576"/>
            <a:ext cx="2656173" cy="105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r>
              <a:rPr lang="en-US" sz="2400" cap="small" dirty="0"/>
              <a:t>LEA Admin </a:t>
            </a:r>
            <a:br>
              <a:rPr lang="en-US" sz="2400" cap="small" dirty="0"/>
            </a:br>
            <a:r>
              <a:rPr lang="en-US" sz="2400" cap="small" dirty="0"/>
              <a:t>Application  </a:t>
            </a:r>
            <a:br>
              <a:rPr lang="en-US" sz="2400" cap="small" dirty="0"/>
            </a:br>
            <a:r>
              <a:rPr lang="en-US" sz="2400" cap="small" dirty="0"/>
              <a:t>Appendix B</a:t>
            </a:r>
          </a:p>
        </p:txBody>
      </p:sp>
    </p:spTree>
    <p:extLst>
      <p:ext uri="{BB962C8B-B14F-4D97-AF65-F5344CB8AC3E}">
        <p14:creationId xmlns:p14="http://schemas.microsoft.com/office/powerpoint/2010/main" val="419459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5866" y="0"/>
            <a:ext cx="9974989" cy="3578352"/>
          </a:xfrm>
        </p:spPr>
        <p:txBody>
          <a:bodyPr/>
          <a:lstStyle/>
          <a:p>
            <a:pPr marL="0" indent="0" algn="ctr">
              <a:buNone/>
            </a:pPr>
            <a:r>
              <a:rPr lang="en-US" b="1" dirty="0"/>
              <a:t>8. </a:t>
            </a:r>
            <a:r>
              <a:rPr lang="en-US" sz="2400" dirty="0"/>
              <a:t>I will comply with the following rules governing user credentials: I will protect my logon credentials at all times, never share my user ID and/or password with anyone, avoid using a feature in my local browser which automatically fills in passwords, and avoid writing my password down. </a:t>
            </a:r>
          </a:p>
          <a:p>
            <a:pPr marL="0" indent="0" algn="ctr">
              <a:buNone/>
            </a:pPr>
            <a:r>
              <a:rPr lang="en-US" sz="2400" dirty="0"/>
              <a:t>(If I need to write my password down, I will keep this information in a secure area.)</a:t>
            </a:r>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36</a:t>
            </a:fld>
            <a:endParaRPr lang="en-US"/>
          </a:p>
        </p:txBody>
      </p:sp>
      <p:sp>
        <p:nvSpPr>
          <p:cNvPr id="10" name="Title 1">
            <a:extLst>
              <a:ext uri="{FF2B5EF4-FFF2-40B4-BE49-F238E27FC236}">
                <a16:creationId xmlns:a16="http://schemas.microsoft.com/office/drawing/2014/main" id="{2A7B693D-2283-4D06-8197-0D156E0488C6}"/>
              </a:ext>
            </a:extLst>
          </p:cNvPr>
          <p:cNvSpPr txBox="1">
            <a:spLocks/>
          </p:cNvSpPr>
          <p:nvPr/>
        </p:nvSpPr>
        <p:spPr bwMode="auto">
          <a:xfrm>
            <a:off x="-193389" y="3206496"/>
            <a:ext cx="2656173" cy="105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r>
              <a:rPr lang="en-US" sz="2400" cap="small" dirty="0"/>
              <a:t>LEA Admin </a:t>
            </a:r>
            <a:br>
              <a:rPr lang="en-US" sz="2400" cap="small" dirty="0"/>
            </a:br>
            <a:r>
              <a:rPr lang="en-US" sz="2400" cap="small" dirty="0"/>
              <a:t>Application  </a:t>
            </a:r>
            <a:br>
              <a:rPr lang="en-US" sz="2400" cap="small" dirty="0"/>
            </a:br>
            <a:r>
              <a:rPr lang="en-US" sz="2400" cap="small" dirty="0"/>
              <a:t>Appendix B</a:t>
            </a:r>
          </a:p>
        </p:txBody>
      </p:sp>
      <p:pic>
        <p:nvPicPr>
          <p:cNvPr id="14" name="Picture 13" descr="close up of the edge of a white laptop with a stickie note reading &quot; And the password is...&quot; " title="photo">
            <a:extLst>
              <a:ext uri="{FF2B5EF4-FFF2-40B4-BE49-F238E27FC236}">
                <a16:creationId xmlns:a16="http://schemas.microsoft.com/office/drawing/2014/main" id="{12BF069E-C6C9-47D2-8BD9-6F154F6C2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510" y="2648594"/>
            <a:ext cx="4901979" cy="2541796"/>
          </a:xfrm>
          <a:prstGeom prst="rect">
            <a:avLst/>
          </a:prstGeom>
          <a:ln w="19050">
            <a:solidFill>
              <a:schemeClr val="tx1"/>
            </a:solidFill>
          </a:ln>
          <a:effectLst>
            <a:glow rad="228600">
              <a:schemeClr val="accent4">
                <a:satMod val="175000"/>
                <a:alpha val="40000"/>
              </a:schemeClr>
            </a:glow>
            <a:outerShdw blurRad="50800" dist="38100" dir="13500000" algn="br" rotWithShape="0">
              <a:prstClr val="black">
                <a:alpha val="40000"/>
              </a:prstClr>
            </a:outerShdw>
          </a:effectLst>
        </p:spPr>
      </p:pic>
      <p:sp>
        <p:nvSpPr>
          <p:cNvPr id="15" name="&quot;Not Allowed&quot; Symbol 14" descr=": NO SYMBOL:" title="RED SHAPE ">
            <a:extLst>
              <a:ext uri="{FF2B5EF4-FFF2-40B4-BE49-F238E27FC236}">
                <a16:creationId xmlns:a16="http://schemas.microsoft.com/office/drawing/2014/main" id="{08794601-B4C4-475F-BBBA-03748BFF44A1}"/>
              </a:ext>
            </a:extLst>
          </p:cNvPr>
          <p:cNvSpPr/>
          <p:nvPr/>
        </p:nvSpPr>
        <p:spPr bwMode="auto">
          <a:xfrm>
            <a:off x="4536644" y="2427555"/>
            <a:ext cx="4461712" cy="2983874"/>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a:ln>
                <a:noFill/>
              </a:ln>
              <a:solidFill>
                <a:srgbClr val="000054"/>
              </a:solidFill>
              <a:effectLst/>
              <a:latin typeface="Arial" panose="020B0604020202020204" pitchFamily="34" charset="0"/>
            </a:endParaRPr>
          </a:p>
        </p:txBody>
      </p:sp>
    </p:spTree>
    <p:extLst>
      <p:ext uri="{BB962C8B-B14F-4D97-AF65-F5344CB8AC3E}">
        <p14:creationId xmlns:p14="http://schemas.microsoft.com/office/powerpoint/2010/main" val="187944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lver laptop with a black screen, a large chain wrapped around the keyboard and a large silver padlock resting on the mouse area of the keypad." title="photo"/>
          <p:cNvPicPr>
            <a:picLocks noChangeAspect="1"/>
          </p:cNvPicPr>
          <p:nvPr/>
        </p:nvPicPr>
        <p:blipFill>
          <a:blip r:embed="rId3"/>
          <a:stretch>
            <a:fillRect/>
          </a:stretch>
        </p:blipFill>
        <p:spPr>
          <a:xfrm>
            <a:off x="5283328" y="2456597"/>
            <a:ext cx="3493005" cy="2257866"/>
          </a:xfrm>
          <a:prstGeom prst="rect">
            <a:avLst/>
          </a:prstGeom>
          <a:effectLst>
            <a:glow rad="228600">
              <a:schemeClr val="accent4">
                <a:satMod val="175000"/>
                <a:alpha val="40000"/>
              </a:schemeClr>
            </a:glow>
          </a:effectLst>
        </p:spPr>
      </p:pic>
      <p:sp>
        <p:nvSpPr>
          <p:cNvPr id="3" name="Content Placeholder 2"/>
          <p:cNvSpPr>
            <a:spLocks noGrp="1"/>
          </p:cNvSpPr>
          <p:nvPr>
            <p:ph idx="1"/>
          </p:nvPr>
        </p:nvSpPr>
        <p:spPr>
          <a:xfrm>
            <a:off x="2038350" y="-104484"/>
            <a:ext cx="9982962" cy="2960406"/>
          </a:xfrm>
        </p:spPr>
        <p:txBody>
          <a:bodyPr/>
          <a:lstStyle/>
          <a:p>
            <a:pPr marL="0" indent="0" algn="ctr">
              <a:buNone/>
            </a:pPr>
            <a:r>
              <a:rPr lang="en-US" b="1" dirty="0"/>
              <a:t>9. </a:t>
            </a:r>
            <a:r>
              <a:rPr lang="en-US" sz="2400" dirty="0"/>
              <a:t>I will protect CALPADS information in any form, including information contained on printed reports, data downloaded onto computers and computer media (e.g., diskettes, tapes, compact discs, thumb drives, etc.), user computer monitors, or any other format. Data which is saved to portable storage devices, such as laptops, USB thumb drives, DVD’s, and discs will be encrypted. </a:t>
            </a:r>
          </a:p>
          <a:p>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37</a:t>
            </a:fld>
            <a:endParaRPr lang="en-US"/>
          </a:p>
        </p:txBody>
      </p:sp>
      <p:pic>
        <p:nvPicPr>
          <p:cNvPr id="7" name="Picture 6">
            <a:extLst>
              <a:ext uri="{FF2B5EF4-FFF2-40B4-BE49-F238E27FC236}">
                <a16:creationId xmlns:a16="http://schemas.microsoft.com/office/drawing/2014/main" id="{D2373E6D-2C75-4C80-8376-71BB3163AAF2}"/>
              </a:ext>
            </a:extLst>
          </p:cNvPr>
          <p:cNvPicPr>
            <a:picLocks noChangeAspect="1"/>
          </p:cNvPicPr>
          <p:nvPr/>
        </p:nvPicPr>
        <p:blipFill>
          <a:blip r:embed="rId4"/>
          <a:stretch>
            <a:fillRect/>
          </a:stretch>
        </p:blipFill>
        <p:spPr>
          <a:xfrm>
            <a:off x="-240153" y="3081414"/>
            <a:ext cx="2658086" cy="1377815"/>
          </a:xfrm>
          <a:prstGeom prst="rect">
            <a:avLst/>
          </a:prstGeom>
        </p:spPr>
      </p:pic>
    </p:spTree>
    <p:extLst>
      <p:ext uri="{BB962C8B-B14F-4D97-AF65-F5344CB8AC3E}">
        <p14:creationId xmlns:p14="http://schemas.microsoft.com/office/powerpoint/2010/main" val="73218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1228" y="0"/>
            <a:ext cx="9731316" cy="4267200"/>
          </a:xfrm>
        </p:spPr>
        <p:txBody>
          <a:bodyPr/>
          <a:lstStyle/>
          <a:p>
            <a:pPr marL="0" indent="0" algn="ctr">
              <a:buNone/>
            </a:pPr>
            <a:r>
              <a:rPr lang="en-US" sz="2400" b="1" dirty="0"/>
              <a:t>10. </a:t>
            </a:r>
            <a:r>
              <a:rPr lang="en-US" sz="2400" dirty="0"/>
              <a:t>I will log out of CALPADS if I am going to be away from my computer log out of CALPADS or lock my computer before I leave it unattended, remove CALPADS media information from my desktop when I am away from my desk, store media containing CALPADS information in a locked container during non-business hours, properly cleanse or destroy media containing CALPADS information, and shred paper media and compact discs prior to disposal. I will cleanse diskettes and other magnetic media using appropriate software or a magnetic field with sufficient strength so as to make the information unreadable. I understand that simply deleting files from magnetic media does not remove the information from the media. </a:t>
            </a:r>
          </a:p>
          <a:p>
            <a:pPr marL="0" indent="0">
              <a:buNone/>
            </a:pPr>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38</a:t>
            </a:fld>
            <a:endParaRPr lang="en-US"/>
          </a:p>
        </p:txBody>
      </p:sp>
      <p:pic>
        <p:nvPicPr>
          <p:cNvPr id="8" name="Picture 7">
            <a:extLst>
              <a:ext uri="{FF2B5EF4-FFF2-40B4-BE49-F238E27FC236}">
                <a16:creationId xmlns:a16="http://schemas.microsoft.com/office/drawing/2014/main" id="{C6B88A0B-6878-4105-8397-2E0E254EBA03}"/>
              </a:ext>
            </a:extLst>
          </p:cNvPr>
          <p:cNvPicPr>
            <a:picLocks noChangeAspect="1"/>
          </p:cNvPicPr>
          <p:nvPr/>
        </p:nvPicPr>
        <p:blipFill>
          <a:blip r:embed="rId3"/>
          <a:stretch>
            <a:fillRect/>
          </a:stretch>
        </p:blipFill>
        <p:spPr>
          <a:xfrm>
            <a:off x="-219571" y="3175956"/>
            <a:ext cx="2658086" cy="1383912"/>
          </a:xfrm>
          <a:prstGeom prst="rect">
            <a:avLst/>
          </a:prstGeom>
        </p:spPr>
      </p:pic>
    </p:spTree>
    <p:extLst>
      <p:ext uri="{BB962C8B-B14F-4D97-AF65-F5344CB8AC3E}">
        <p14:creationId xmlns:p14="http://schemas.microsoft.com/office/powerpoint/2010/main" val="385524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4014" y="0"/>
            <a:ext cx="10047986" cy="1815269"/>
          </a:xfrm>
        </p:spPr>
        <p:txBody>
          <a:bodyPr/>
          <a:lstStyle/>
          <a:p>
            <a:pPr marL="0" indent="0" algn="ctr">
              <a:buNone/>
            </a:pPr>
            <a:r>
              <a:rPr lang="en-US" b="1" dirty="0"/>
              <a:t>11. </a:t>
            </a:r>
            <a:r>
              <a:rPr lang="en-US" sz="2400" dirty="0"/>
              <a:t>I am aware of the security issues of snooping, shoulder surfing, social engineering, faxing, virus scanning and patching, phishing, spear phishing, and whaling, and I will prevent breaches from these issues to the best of my ability. </a:t>
            </a:r>
          </a:p>
          <a:p>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39</a:t>
            </a:fld>
            <a:endParaRPr lang="en-US"/>
          </a:p>
        </p:txBody>
      </p:sp>
      <p:pic>
        <p:nvPicPr>
          <p:cNvPr id="6" name="Picture 5" descr="a white woman looking over the sholder of a white man whom is holding a laptop at sholder level. The women in pursing her lips and squinting her eye as she tried to read what is on the computer screen." title="photo"/>
          <p:cNvPicPr>
            <a:picLocks noChangeAspect="1"/>
          </p:cNvPicPr>
          <p:nvPr/>
        </p:nvPicPr>
        <p:blipFill>
          <a:blip r:embed="rId3"/>
          <a:stretch>
            <a:fillRect/>
          </a:stretch>
        </p:blipFill>
        <p:spPr>
          <a:xfrm>
            <a:off x="4155743" y="1815269"/>
            <a:ext cx="6231841" cy="2977819"/>
          </a:xfrm>
          <a:prstGeom prst="rect">
            <a:avLst/>
          </a:prstGeom>
          <a:effectLst>
            <a:glow rad="228600">
              <a:schemeClr val="accent4">
                <a:satMod val="175000"/>
                <a:alpha val="40000"/>
              </a:schemeClr>
            </a:glow>
          </a:effectLst>
        </p:spPr>
      </p:pic>
      <p:pic>
        <p:nvPicPr>
          <p:cNvPr id="7" name="Picture 6">
            <a:extLst>
              <a:ext uri="{FF2B5EF4-FFF2-40B4-BE49-F238E27FC236}">
                <a16:creationId xmlns:a16="http://schemas.microsoft.com/office/drawing/2014/main" id="{3761AB5F-CFF7-4BED-94E4-632B918D0E0D}"/>
              </a:ext>
            </a:extLst>
          </p:cNvPr>
          <p:cNvPicPr>
            <a:picLocks noChangeAspect="1"/>
          </p:cNvPicPr>
          <p:nvPr/>
        </p:nvPicPr>
        <p:blipFill>
          <a:blip r:embed="rId4"/>
          <a:stretch>
            <a:fillRect/>
          </a:stretch>
        </p:blipFill>
        <p:spPr>
          <a:xfrm>
            <a:off x="-243955" y="2989443"/>
            <a:ext cx="2658086" cy="1383912"/>
          </a:xfrm>
          <a:prstGeom prst="rect">
            <a:avLst/>
          </a:prstGeom>
        </p:spPr>
      </p:pic>
    </p:spTree>
    <p:extLst>
      <p:ext uri="{BB962C8B-B14F-4D97-AF65-F5344CB8AC3E}">
        <p14:creationId xmlns:p14="http://schemas.microsoft.com/office/powerpoint/2010/main" val="145480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of the US with multi colored pin scattered across the US&#10;blue: Phishing&#10;Purple: breaches or haks resulting in the disclosure of personal data&#10;yellow: ransomcware attacks Grn: Denial or service attacks and red: other cyber incidents resulting in school disruptions and unauthorized disclosures" title="K-12 Cyber Attacks jan 2016 to May 2018">
            <a:extLst>
              <a:ext uri="{FF2B5EF4-FFF2-40B4-BE49-F238E27FC236}">
                <a16:creationId xmlns:a16="http://schemas.microsoft.com/office/drawing/2014/main" id="{5E4739DF-3E77-4B29-9120-DE104A0B2C99}"/>
              </a:ext>
            </a:extLst>
          </p:cNvPr>
          <p:cNvPicPr>
            <a:picLocks noChangeAspect="1"/>
          </p:cNvPicPr>
          <p:nvPr/>
        </p:nvPicPr>
        <p:blipFill>
          <a:blip r:embed="rId3"/>
          <a:stretch>
            <a:fillRect/>
          </a:stretch>
        </p:blipFill>
        <p:spPr>
          <a:xfrm>
            <a:off x="4721070" y="753047"/>
            <a:ext cx="6026866" cy="3378828"/>
          </a:xfrm>
          <a:prstGeom prst="rect">
            <a:avLst/>
          </a:prstGeom>
          <a:effectLst>
            <a:outerShdw blurRad="50800" dist="139700" dir="10800000" algn="r" rotWithShape="0">
              <a:prstClr val="black">
                <a:alpha val="40000"/>
              </a:prstClr>
            </a:outerShdw>
          </a:effectLst>
        </p:spPr>
      </p:pic>
      <p:sp>
        <p:nvSpPr>
          <p:cNvPr id="2" name="Title 1"/>
          <p:cNvSpPr>
            <a:spLocks noGrp="1"/>
          </p:cNvSpPr>
          <p:nvPr>
            <p:ph type="title"/>
          </p:nvPr>
        </p:nvSpPr>
        <p:spPr>
          <a:xfrm>
            <a:off x="905179" y="179704"/>
            <a:ext cx="4940449" cy="934583"/>
          </a:xfrm>
        </p:spPr>
        <p:txBody>
          <a:bodyPr/>
          <a:lstStyle/>
          <a:p>
            <a:r>
              <a:rPr lang="en-US" sz="1800" cap="small" dirty="0"/>
              <a:t>K-12 Cyber</a:t>
            </a:r>
            <a:br>
              <a:rPr lang="en-US" sz="1800" cap="small" dirty="0"/>
            </a:br>
            <a:r>
              <a:rPr lang="en-US" sz="1800" cap="small" dirty="0"/>
              <a:t> Attacks </a:t>
            </a:r>
            <a:br>
              <a:rPr lang="en-US" sz="1800" cap="small" dirty="0"/>
            </a:br>
            <a:r>
              <a:rPr lang="en-US" sz="1800" b="1" cap="small" dirty="0"/>
              <a:t>Jan 2016 to May 2018</a:t>
            </a:r>
          </a:p>
        </p:txBody>
      </p:sp>
      <p:sp>
        <p:nvSpPr>
          <p:cNvPr id="5" name="Slide Number Placeholder 4"/>
          <p:cNvSpPr>
            <a:spLocks noGrp="1"/>
          </p:cNvSpPr>
          <p:nvPr>
            <p:ph type="sldNum" sz="quarter" idx="12"/>
          </p:nvPr>
        </p:nvSpPr>
        <p:spPr/>
        <p:txBody>
          <a:bodyPr/>
          <a:lstStyle/>
          <a:p>
            <a:fld id="{9795D464-333A-41AF-8547-666355590BEE}" type="slidenum">
              <a:rPr lang="en-US" smtClean="0"/>
              <a:t>4</a:t>
            </a:fld>
            <a:endParaRPr lang="en-US"/>
          </a:p>
        </p:txBody>
      </p:sp>
      <p:grpSp>
        <p:nvGrpSpPr>
          <p:cNvPr id="8" name="Group 7" descr="A google maps image of the US with Blue, Purple, Yellow, green and red location pins center of the slide, to the upper left, the number 319; to the lower left, a legend expalins what cyber scam the color pins represent: blue: Phishing attacks Purpsle: Breaches or hacks resulting in the disclourse of personal data&#10;Yellow: ransomeware attacks&#10;Green&quot; denial of service attacks and &#10;Red: Other cyber incidents resulting in school disruptions and unauthorized disclousres&#10;In the far upper right corner is the Ed Tech Strategies logo, which is an open book with electrnis mapping, moving off the page into a tree root formation. " title="logo, map and legend">
            <a:extLst>
              <a:ext uri="{FF2B5EF4-FFF2-40B4-BE49-F238E27FC236}">
                <a16:creationId xmlns:a16="http://schemas.microsoft.com/office/drawing/2014/main" id="{9DE5DCF6-2F78-4F1C-8C68-8FD896E7DB03}"/>
              </a:ext>
            </a:extLst>
          </p:cNvPr>
          <p:cNvGrpSpPr/>
          <p:nvPr/>
        </p:nvGrpSpPr>
        <p:grpSpPr>
          <a:xfrm>
            <a:off x="1462517" y="135446"/>
            <a:ext cx="10227833" cy="5219294"/>
            <a:chOff x="1373310" y="135446"/>
            <a:chExt cx="10227833" cy="5219294"/>
          </a:xfrm>
        </p:grpSpPr>
        <p:pic>
          <p:nvPicPr>
            <p:cNvPr id="3" name="Picture 2">
              <a:extLst>
                <a:ext uri="{FF2B5EF4-FFF2-40B4-BE49-F238E27FC236}">
                  <a16:creationId xmlns:a16="http://schemas.microsoft.com/office/drawing/2014/main" id="{8D4B215B-7B2A-426D-BFB6-2CDE9865F0DE}"/>
                </a:ext>
              </a:extLst>
            </p:cNvPr>
            <p:cNvPicPr>
              <a:picLocks noChangeAspect="1"/>
            </p:cNvPicPr>
            <p:nvPr/>
          </p:nvPicPr>
          <p:blipFill>
            <a:blip r:embed="rId4"/>
            <a:stretch>
              <a:fillRect/>
            </a:stretch>
          </p:blipFill>
          <p:spPr>
            <a:xfrm>
              <a:off x="9144000" y="135446"/>
              <a:ext cx="2457143" cy="1104762"/>
            </a:xfrm>
            <a:prstGeom prst="rect">
              <a:avLst/>
            </a:prstGeom>
            <a:effectLst>
              <a:outerShdw blurRad="76200" dir="18900000" sy="23000" kx="-1200000" algn="bl" rotWithShape="0">
                <a:prstClr val="black">
                  <a:alpha val="20000"/>
                </a:prstClr>
              </a:outerShdw>
            </a:effectLst>
          </p:spPr>
        </p:pic>
        <p:sp>
          <p:nvSpPr>
            <p:cNvPr id="6" name="Rectangle 5">
              <a:extLst>
                <a:ext uri="{FF2B5EF4-FFF2-40B4-BE49-F238E27FC236}">
                  <a16:creationId xmlns:a16="http://schemas.microsoft.com/office/drawing/2014/main" id="{5B9CDE68-5169-4CB9-8580-F8246057A99A}"/>
                </a:ext>
              </a:extLst>
            </p:cNvPr>
            <p:cNvSpPr/>
            <p:nvPr/>
          </p:nvSpPr>
          <p:spPr>
            <a:xfrm>
              <a:off x="2182846" y="1423088"/>
              <a:ext cx="2743199" cy="1323439"/>
            </a:xfrm>
            <a:prstGeom prst="rect">
              <a:avLst/>
            </a:prstGeom>
            <a:noFill/>
          </p:spPr>
          <p:txBody>
            <a:bodyPr wrap="square" lIns="91440" tIns="45720" rIns="91440" bIns="45720">
              <a:spAutoFit/>
            </a:bodyPr>
            <a:lstStyle/>
            <a:p>
              <a:pPr algn="ctr"/>
              <a:endParaRPr lang="en-US" sz="8000" b="1" cap="none" spc="0" dirty="0">
                <a:ln w="22225">
                  <a:solidFill>
                    <a:schemeClr val="accent2"/>
                  </a:solidFill>
                  <a:prstDash val="solid"/>
                </a:ln>
                <a:solidFill>
                  <a:srgbClr val="FF0000"/>
                </a:solidFill>
                <a:effectLst/>
              </a:endParaRPr>
            </a:p>
          </p:txBody>
        </p:sp>
        <p:pic>
          <p:nvPicPr>
            <p:cNvPr id="7" name="Picture 6">
              <a:extLst>
                <a:ext uri="{FF2B5EF4-FFF2-40B4-BE49-F238E27FC236}">
                  <a16:creationId xmlns:a16="http://schemas.microsoft.com/office/drawing/2014/main" id="{2F0ABCA4-DE9D-4EED-B711-5B42B320F854}"/>
                </a:ext>
              </a:extLst>
            </p:cNvPr>
            <p:cNvPicPr>
              <a:picLocks noChangeAspect="1"/>
            </p:cNvPicPr>
            <p:nvPr/>
          </p:nvPicPr>
          <p:blipFill>
            <a:blip r:embed="rId5"/>
            <a:stretch>
              <a:fillRect/>
            </a:stretch>
          </p:blipFill>
          <p:spPr>
            <a:xfrm>
              <a:off x="1373310" y="3814892"/>
              <a:ext cx="5851824" cy="15398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sp>
        <p:nvSpPr>
          <p:cNvPr id="9" name="TextBox 8">
            <a:extLst>
              <a:ext uri="{FF2B5EF4-FFF2-40B4-BE49-F238E27FC236}">
                <a16:creationId xmlns:a16="http://schemas.microsoft.com/office/drawing/2014/main" id="{0DB2972D-BF49-495D-9243-438E97326E6A}"/>
              </a:ext>
            </a:extLst>
          </p:cNvPr>
          <p:cNvSpPr txBox="1"/>
          <p:nvPr/>
        </p:nvSpPr>
        <p:spPr>
          <a:xfrm>
            <a:off x="7314341" y="4302053"/>
            <a:ext cx="4376009" cy="40011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en-US" sz="2000" dirty="0"/>
              <a:t>https://k12cybersecure.com/map</a:t>
            </a:r>
            <a:r>
              <a:rPr lang="en-US" dirty="0"/>
              <a:t>/</a:t>
            </a:r>
          </a:p>
        </p:txBody>
      </p:sp>
      <p:sp>
        <p:nvSpPr>
          <p:cNvPr id="10" name="Rectangle 9">
            <a:extLst>
              <a:ext uri="{FF2B5EF4-FFF2-40B4-BE49-F238E27FC236}">
                <a16:creationId xmlns:a16="http://schemas.microsoft.com/office/drawing/2014/main" id="{89EE6D79-9AD0-4B3B-AAA0-F3D31E909DD8}"/>
              </a:ext>
            </a:extLst>
          </p:cNvPr>
          <p:cNvSpPr/>
          <p:nvPr/>
        </p:nvSpPr>
        <p:spPr>
          <a:xfrm>
            <a:off x="2053003" y="1802870"/>
            <a:ext cx="2887118" cy="1323439"/>
          </a:xfrm>
          <a:prstGeom prst="rect">
            <a:avLst/>
          </a:prstGeom>
          <a:noFill/>
        </p:spPr>
        <p:txBody>
          <a:bodyPr wrap="square" lIns="91440" tIns="45720" rIns="91440" bIns="45720">
            <a:spAutoFit/>
          </a:bodyPr>
          <a:lstStyle/>
          <a:p>
            <a:pPr algn="ctr"/>
            <a:r>
              <a:rPr lang="en-US" sz="8000" b="1" spc="50" dirty="0">
                <a:ln w="0">
                  <a:solidFill>
                    <a:schemeClr val="tx1"/>
                  </a:solidFill>
                </a:ln>
                <a:solidFill>
                  <a:schemeClr val="bg2"/>
                </a:solidFill>
                <a:effectLst>
                  <a:outerShdw blurRad="60007" dist="310007" dir="7680000" sy="30000" kx="1300200" algn="ctr" rotWithShape="0">
                    <a:prstClr val="black">
                      <a:alpha val="32000"/>
                    </a:prstClr>
                  </a:outerShdw>
                </a:effectLst>
              </a:rPr>
              <a:t>339</a:t>
            </a:r>
          </a:p>
        </p:txBody>
      </p:sp>
    </p:spTree>
    <p:extLst>
      <p:ext uri="{BB962C8B-B14F-4D97-AF65-F5344CB8AC3E}">
        <p14:creationId xmlns:p14="http://schemas.microsoft.com/office/powerpoint/2010/main" val="359227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907" y="0"/>
            <a:ext cx="5008949" cy="544616"/>
          </a:xfrm>
        </p:spPr>
        <p:txBody>
          <a:bodyPr/>
          <a:lstStyle/>
          <a:p>
            <a:pPr marL="0" indent="0">
              <a:buNone/>
            </a:pPr>
            <a:endParaRPr lang="en-US" sz="3600" dirty="0"/>
          </a:p>
          <a:p>
            <a:pPr marL="0" indent="0">
              <a:buNone/>
            </a:pPr>
            <a:r>
              <a:rPr lang="en-US" b="1" dirty="0"/>
              <a:t>12.</a:t>
            </a:r>
            <a:r>
              <a:rPr lang="en-US" sz="3600" dirty="0"/>
              <a:t> </a:t>
            </a:r>
            <a:r>
              <a:rPr lang="en-US" sz="2400" dirty="0"/>
              <a:t>I will complete the annual CALPADS LEA Administrator application process (at least once a year) and will attend and complete the annual CALPADS training on privacy and security. </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40</a:t>
            </a:fld>
            <a:endParaRPr lang="en-US"/>
          </a:p>
        </p:txBody>
      </p:sp>
      <p:pic>
        <p:nvPicPr>
          <p:cNvPr id="5122" name="Picture 2" descr="icon line drawing in light blue of a figure with a tie standing at a easel, three figures of people in the foreground" title="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79" y="272308"/>
            <a:ext cx="656996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6EF7A63-5012-4E07-96E4-2B870F9206B9}"/>
              </a:ext>
            </a:extLst>
          </p:cNvPr>
          <p:cNvPicPr>
            <a:picLocks noChangeAspect="1"/>
          </p:cNvPicPr>
          <p:nvPr/>
        </p:nvPicPr>
        <p:blipFill>
          <a:blip r:embed="rId4"/>
          <a:stretch>
            <a:fillRect/>
          </a:stretch>
        </p:blipFill>
        <p:spPr>
          <a:xfrm>
            <a:off x="-219571" y="3029652"/>
            <a:ext cx="2658086" cy="1383912"/>
          </a:xfrm>
          <a:prstGeom prst="rect">
            <a:avLst/>
          </a:prstGeom>
        </p:spPr>
      </p:pic>
    </p:spTree>
    <p:extLst>
      <p:ext uri="{BB962C8B-B14F-4D97-AF65-F5344CB8AC3E}">
        <p14:creationId xmlns:p14="http://schemas.microsoft.com/office/powerpoint/2010/main" val="351816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9206" y="-474606"/>
            <a:ext cx="9958682" cy="949212"/>
          </a:xfrm>
        </p:spPr>
        <p:txBody>
          <a:bodyPr/>
          <a:lstStyle/>
          <a:p>
            <a:pPr marL="0" indent="0">
              <a:buNone/>
            </a:pPr>
            <a:endParaRPr lang="en-US" dirty="0"/>
          </a:p>
          <a:p>
            <a:pPr marL="0" indent="0" algn="ctr">
              <a:buNone/>
            </a:pPr>
            <a:r>
              <a:rPr lang="en-US" b="1" dirty="0"/>
              <a:t>13. </a:t>
            </a:r>
            <a:r>
              <a:rPr lang="en-US" sz="2400" dirty="0"/>
              <a:t>I will configure available LEA system features (at least once a year) to make certain that appropriate local security controls and processes are in place. </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41</a:t>
            </a:fld>
            <a:endParaRPr lang="en-US"/>
          </a:p>
        </p:txBody>
      </p:sp>
      <p:pic>
        <p:nvPicPr>
          <p:cNvPr id="6" name="Picture 5" descr="three people sitting a different computers at a shared table, with lines from thier monitors to a circle and open padlock above the table" title="data security image"/>
          <p:cNvPicPr>
            <a:picLocks noChangeAspect="1"/>
          </p:cNvPicPr>
          <p:nvPr/>
        </p:nvPicPr>
        <p:blipFill>
          <a:blip r:embed="rId3"/>
          <a:stretch>
            <a:fillRect/>
          </a:stretch>
        </p:blipFill>
        <p:spPr>
          <a:xfrm>
            <a:off x="5137666" y="1748818"/>
            <a:ext cx="3881761" cy="3225370"/>
          </a:xfrm>
          <a:prstGeom prst="rect">
            <a:avLst/>
          </a:prstGeom>
          <a:effectLst>
            <a:glow rad="228600">
              <a:schemeClr val="accent4">
                <a:satMod val="175000"/>
                <a:alpha val="40000"/>
              </a:schemeClr>
            </a:glow>
          </a:effectLst>
        </p:spPr>
      </p:pic>
      <p:pic>
        <p:nvPicPr>
          <p:cNvPr id="7" name="Picture 6">
            <a:extLst>
              <a:ext uri="{FF2B5EF4-FFF2-40B4-BE49-F238E27FC236}">
                <a16:creationId xmlns:a16="http://schemas.microsoft.com/office/drawing/2014/main" id="{0C1F1939-AF58-44AB-8D42-BDAA80C78E3A}"/>
              </a:ext>
            </a:extLst>
          </p:cNvPr>
          <p:cNvPicPr>
            <a:picLocks noChangeAspect="1"/>
          </p:cNvPicPr>
          <p:nvPr/>
        </p:nvPicPr>
        <p:blipFill>
          <a:blip r:embed="rId4"/>
          <a:stretch>
            <a:fillRect/>
          </a:stretch>
        </p:blipFill>
        <p:spPr>
          <a:xfrm>
            <a:off x="-207379" y="3044836"/>
            <a:ext cx="2658086" cy="1383912"/>
          </a:xfrm>
          <a:prstGeom prst="rect">
            <a:avLst/>
          </a:prstGeom>
        </p:spPr>
      </p:pic>
    </p:spTree>
    <p:extLst>
      <p:ext uri="{BB962C8B-B14F-4D97-AF65-F5344CB8AC3E}">
        <p14:creationId xmlns:p14="http://schemas.microsoft.com/office/powerpoint/2010/main" val="37863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714" y="0"/>
            <a:ext cx="9985286" cy="1174335"/>
          </a:xfrm>
        </p:spPr>
        <p:txBody>
          <a:bodyPr/>
          <a:lstStyle/>
          <a:p>
            <a:pPr marL="0" indent="0" algn="ctr">
              <a:buNone/>
            </a:pPr>
            <a:r>
              <a:rPr lang="en-US" b="1" dirty="0"/>
              <a:t>14. </a:t>
            </a:r>
            <a:r>
              <a:rPr lang="en-US" sz="2400" dirty="0"/>
              <a:t>I will monitor Local Users for compliance with CALPADS data security and privacy requirements (at least once a year). </a:t>
            </a:r>
          </a:p>
          <a:p>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42</a:t>
            </a:fld>
            <a:endParaRPr lang="en-US"/>
          </a:p>
        </p:txBody>
      </p:sp>
      <p:pic>
        <p:nvPicPr>
          <p:cNvPr id="6" name="Picture 5" descr="a man sitting a an imac working, while another man in all balck clothes is hanging from a harness, peering over the first mans sholder, and trying to take photos of the work on the computer screen." title="photograph"/>
          <p:cNvPicPr>
            <a:picLocks noChangeAspect="1"/>
          </p:cNvPicPr>
          <p:nvPr/>
        </p:nvPicPr>
        <p:blipFill>
          <a:blip r:embed="rId3"/>
          <a:stretch>
            <a:fillRect/>
          </a:stretch>
        </p:blipFill>
        <p:spPr>
          <a:xfrm>
            <a:off x="4083624" y="1254447"/>
            <a:ext cx="6231466" cy="3503204"/>
          </a:xfrm>
          <a:prstGeom prst="rect">
            <a:avLst/>
          </a:prstGeom>
          <a:effectLst>
            <a:glow rad="228600">
              <a:schemeClr val="accent4">
                <a:satMod val="175000"/>
                <a:alpha val="40000"/>
              </a:schemeClr>
            </a:glow>
          </a:effectLst>
        </p:spPr>
      </p:pic>
      <p:pic>
        <p:nvPicPr>
          <p:cNvPr id="7" name="Picture 6">
            <a:extLst>
              <a:ext uri="{FF2B5EF4-FFF2-40B4-BE49-F238E27FC236}">
                <a16:creationId xmlns:a16="http://schemas.microsoft.com/office/drawing/2014/main" id="{43040529-D139-49DC-8617-B859D857EA90}"/>
              </a:ext>
            </a:extLst>
          </p:cNvPr>
          <p:cNvPicPr>
            <a:picLocks noChangeAspect="1"/>
          </p:cNvPicPr>
          <p:nvPr/>
        </p:nvPicPr>
        <p:blipFill>
          <a:blip r:embed="rId4"/>
          <a:stretch>
            <a:fillRect/>
          </a:stretch>
        </p:blipFill>
        <p:spPr>
          <a:xfrm>
            <a:off x="-109728" y="2909480"/>
            <a:ext cx="2658086" cy="1390008"/>
          </a:xfrm>
          <a:prstGeom prst="rect">
            <a:avLst/>
          </a:prstGeom>
        </p:spPr>
      </p:pic>
    </p:spTree>
    <p:extLst>
      <p:ext uri="{BB962C8B-B14F-4D97-AF65-F5344CB8AC3E}">
        <p14:creationId xmlns:p14="http://schemas.microsoft.com/office/powerpoint/2010/main" val="65910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user security module of CALPADS with fake data populating the fields" title="screen shot"/>
          <p:cNvPicPr>
            <a:picLocks noChangeAspect="1"/>
          </p:cNvPicPr>
          <p:nvPr/>
        </p:nvPicPr>
        <p:blipFill>
          <a:blip r:embed="rId3"/>
          <a:stretch>
            <a:fillRect/>
          </a:stretch>
        </p:blipFill>
        <p:spPr>
          <a:xfrm>
            <a:off x="7603083" y="319494"/>
            <a:ext cx="4267121" cy="4011774"/>
          </a:xfrm>
          <a:prstGeom prst="rect">
            <a:avLst/>
          </a:prstGeom>
          <a:effectLst>
            <a:glow rad="228600">
              <a:schemeClr val="accent4">
                <a:satMod val="175000"/>
                <a:alpha val="40000"/>
              </a:schemeClr>
            </a:glow>
          </a:effectLst>
        </p:spPr>
      </p:pic>
      <p:sp>
        <p:nvSpPr>
          <p:cNvPr id="3" name="Content Placeholder 2"/>
          <p:cNvSpPr>
            <a:spLocks noGrp="1"/>
          </p:cNvSpPr>
          <p:nvPr>
            <p:ph idx="1"/>
          </p:nvPr>
        </p:nvSpPr>
        <p:spPr>
          <a:xfrm>
            <a:off x="2084833" y="1075944"/>
            <a:ext cx="5352288" cy="2560320"/>
          </a:xfrm>
        </p:spPr>
        <p:txBody>
          <a:bodyPr/>
          <a:lstStyle/>
          <a:p>
            <a:pPr marL="0" indent="0" algn="ctr">
              <a:buNone/>
            </a:pPr>
            <a:r>
              <a:rPr lang="en-US" b="1" dirty="0"/>
              <a:t>15. </a:t>
            </a:r>
            <a:r>
              <a:rPr lang="en-US" sz="2400" dirty="0"/>
              <a:t>I will assign, maintain, and review Local User access privileges and accounts to ensure that only users with a required business need have access to CALPADS.</a:t>
            </a:r>
            <a:r>
              <a:rPr lang="en-US" dirty="0"/>
              <a:t> </a:t>
            </a:r>
          </a:p>
          <a:p>
            <a:pPr marL="0" indent="0">
              <a:buNone/>
            </a:pPr>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43</a:t>
            </a:fld>
            <a:endParaRPr lang="en-US"/>
          </a:p>
        </p:txBody>
      </p:sp>
      <p:pic>
        <p:nvPicPr>
          <p:cNvPr id="7" name="Picture 6">
            <a:extLst>
              <a:ext uri="{FF2B5EF4-FFF2-40B4-BE49-F238E27FC236}">
                <a16:creationId xmlns:a16="http://schemas.microsoft.com/office/drawing/2014/main" id="{C67A67E5-3A20-4CBC-8D1D-30F87E5BFD42}"/>
              </a:ext>
            </a:extLst>
          </p:cNvPr>
          <p:cNvPicPr>
            <a:picLocks noChangeAspect="1"/>
          </p:cNvPicPr>
          <p:nvPr/>
        </p:nvPicPr>
        <p:blipFill>
          <a:blip r:embed="rId4"/>
          <a:stretch>
            <a:fillRect/>
          </a:stretch>
        </p:blipFill>
        <p:spPr>
          <a:xfrm>
            <a:off x="-196225" y="2941260"/>
            <a:ext cx="2658086" cy="1390008"/>
          </a:xfrm>
          <a:prstGeom prst="rect">
            <a:avLst/>
          </a:prstGeom>
        </p:spPr>
      </p:pic>
    </p:spTree>
    <p:extLst>
      <p:ext uri="{BB962C8B-B14F-4D97-AF65-F5344CB8AC3E}">
        <p14:creationId xmlns:p14="http://schemas.microsoft.com/office/powerpoint/2010/main" val="216009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8350" y="0"/>
            <a:ext cx="9934194" cy="1379434"/>
          </a:xfrm>
        </p:spPr>
        <p:txBody>
          <a:bodyPr/>
          <a:lstStyle/>
          <a:p>
            <a:pPr marL="0" indent="0" algn="ctr">
              <a:buNone/>
            </a:pPr>
            <a:r>
              <a:rPr lang="en-US" b="1" dirty="0">
                <a:solidFill>
                  <a:schemeClr val="accent4"/>
                </a:solidFill>
              </a:rPr>
              <a:t>16. </a:t>
            </a:r>
            <a:r>
              <a:rPr lang="en-US" sz="2400" dirty="0">
                <a:solidFill>
                  <a:schemeClr val="accent4"/>
                </a:solidFill>
              </a:rPr>
              <a:t>I will review the LEA Operations Manual in CALPADS and comply with all CALPADS requirements as a CALPADS LEA Administrator.  </a:t>
            </a:r>
          </a:p>
          <a:p>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44</a:t>
            </a:fld>
            <a:endParaRPr lang="en-US"/>
          </a:p>
        </p:txBody>
      </p:sp>
      <p:pic>
        <p:nvPicPr>
          <p:cNvPr id="6" name="Picture 5" descr="CALPADS home landing page, the HELP menu is open with a yellow arrow pointing to the LEA Operations manual" title="screenshot "/>
          <p:cNvPicPr>
            <a:picLocks noChangeAspect="1"/>
          </p:cNvPicPr>
          <p:nvPr/>
        </p:nvPicPr>
        <p:blipFill>
          <a:blip r:embed="rId3"/>
          <a:stretch>
            <a:fillRect/>
          </a:stretch>
        </p:blipFill>
        <p:spPr>
          <a:xfrm>
            <a:off x="3569182" y="1241187"/>
            <a:ext cx="6872529" cy="3464559"/>
          </a:xfrm>
          <a:prstGeom prst="rect">
            <a:avLst/>
          </a:prstGeom>
          <a:effectLst>
            <a:glow rad="228600">
              <a:schemeClr val="accent4">
                <a:satMod val="175000"/>
                <a:alpha val="40000"/>
              </a:schemeClr>
            </a:glow>
          </a:effectLst>
        </p:spPr>
      </p:pic>
      <p:sp>
        <p:nvSpPr>
          <p:cNvPr id="7" name="Striped Right Arrow 6"/>
          <p:cNvSpPr/>
          <p:nvPr/>
        </p:nvSpPr>
        <p:spPr bwMode="auto">
          <a:xfrm rot="19533367">
            <a:off x="8070504" y="2271395"/>
            <a:ext cx="1025330" cy="396605"/>
          </a:xfrm>
          <a:prstGeom prst="stripedRightArrow">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cs typeface="Arial" charset="0"/>
            </a:endParaRPr>
          </a:p>
        </p:txBody>
      </p:sp>
      <p:pic>
        <p:nvPicPr>
          <p:cNvPr id="8" name="Picture 7">
            <a:extLst>
              <a:ext uri="{FF2B5EF4-FFF2-40B4-BE49-F238E27FC236}">
                <a16:creationId xmlns:a16="http://schemas.microsoft.com/office/drawing/2014/main" id="{CC523FF2-A677-4397-92DD-F181D235B22F}"/>
              </a:ext>
            </a:extLst>
          </p:cNvPr>
          <p:cNvPicPr>
            <a:picLocks noChangeAspect="1"/>
          </p:cNvPicPr>
          <p:nvPr/>
        </p:nvPicPr>
        <p:blipFill>
          <a:blip r:embed="rId4"/>
          <a:stretch>
            <a:fillRect/>
          </a:stretch>
        </p:blipFill>
        <p:spPr>
          <a:xfrm>
            <a:off x="-256147" y="2918542"/>
            <a:ext cx="2658086" cy="1396105"/>
          </a:xfrm>
          <a:prstGeom prst="rect">
            <a:avLst/>
          </a:prstGeom>
        </p:spPr>
      </p:pic>
    </p:spTree>
    <p:extLst>
      <p:ext uri="{BB962C8B-B14F-4D97-AF65-F5344CB8AC3E}">
        <p14:creationId xmlns:p14="http://schemas.microsoft.com/office/powerpoint/2010/main" val="9838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0110" y="0"/>
            <a:ext cx="5104140" cy="2751746"/>
          </a:xfrm>
        </p:spPr>
        <p:txBody>
          <a:bodyPr/>
          <a:lstStyle/>
          <a:p>
            <a:pPr marL="0" indent="0" algn="ctr">
              <a:buClr>
                <a:srgbClr val="003366"/>
              </a:buClr>
              <a:buNone/>
            </a:pPr>
            <a:r>
              <a:rPr lang="en-US" sz="2200" b="1" dirty="0">
                <a:solidFill>
                  <a:schemeClr val="accent4"/>
                </a:solidFill>
              </a:rPr>
              <a:t>17. </a:t>
            </a:r>
            <a:r>
              <a:rPr lang="en-US" sz="2200" dirty="0">
                <a:solidFill>
                  <a:schemeClr val="accent4"/>
                </a:solidFill>
              </a:rPr>
              <a:t>If the Superintendent or Charter School Administrator that signed my application is no longer in that position due to retirement, termination, death or any other reason, I will complete a new CALPADS LEA Administrator application with the signature of the new Superintendent or Charter School Administrator as required. </a:t>
            </a:r>
          </a:p>
          <a:p>
            <a:pPr marL="0" indent="0">
              <a:buClr>
                <a:srgbClr val="003366"/>
              </a:buClr>
              <a:buNone/>
            </a:pPr>
            <a:endParaRPr lang="en-US" dirty="0">
              <a:solidFill>
                <a:srgbClr val="003366"/>
              </a:solidFill>
            </a:endParaRPr>
          </a:p>
          <a:p>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45</a:t>
            </a:fld>
            <a:endParaRPr lang="en-US"/>
          </a:p>
        </p:txBody>
      </p:sp>
      <p:pic>
        <p:nvPicPr>
          <p:cNvPr id="6156" name="Picture 12" descr="an icon drawing in black and white of a contract and a stamper and seal" title="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840" y="200188"/>
            <a:ext cx="4145280" cy="4437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58B1B1A-002F-49C9-B5FD-AD8427880D16}"/>
              </a:ext>
            </a:extLst>
          </p:cNvPr>
          <p:cNvPicPr>
            <a:picLocks noChangeAspect="1"/>
          </p:cNvPicPr>
          <p:nvPr/>
        </p:nvPicPr>
        <p:blipFill>
          <a:blip r:embed="rId4"/>
          <a:stretch>
            <a:fillRect/>
          </a:stretch>
        </p:blipFill>
        <p:spPr>
          <a:xfrm>
            <a:off x="-207379" y="2950403"/>
            <a:ext cx="2658086" cy="1396105"/>
          </a:xfrm>
          <a:prstGeom prst="rect">
            <a:avLst/>
          </a:prstGeom>
        </p:spPr>
      </p:pic>
    </p:spTree>
    <p:extLst>
      <p:ext uri="{BB962C8B-B14F-4D97-AF65-F5344CB8AC3E}">
        <p14:creationId xmlns:p14="http://schemas.microsoft.com/office/powerpoint/2010/main" val="167649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4880" y="1"/>
            <a:ext cx="9977120" cy="5413247"/>
          </a:xfrm>
        </p:spPr>
        <p:txBody>
          <a:bodyPr/>
          <a:lstStyle/>
          <a:p>
            <a:pPr marL="0" indent="0">
              <a:buNone/>
            </a:pPr>
            <a:r>
              <a:rPr lang="en-US" sz="2200" dirty="0"/>
              <a:t>LEA ADMIN: Appendix B- </a:t>
            </a:r>
          </a:p>
          <a:p>
            <a:r>
              <a:rPr lang="en-US" sz="2200" dirty="0"/>
              <a:t>obligations to know, read, follow and comply with state and federal laws pertaining to student data</a:t>
            </a:r>
          </a:p>
          <a:p>
            <a:r>
              <a:rPr lang="en-US" sz="2200" dirty="0"/>
              <a:t>Access and use data for legitimate business needs</a:t>
            </a:r>
          </a:p>
          <a:p>
            <a:r>
              <a:rPr lang="en-US" sz="2200" dirty="0"/>
              <a:t>CALPADS Login Notice</a:t>
            </a:r>
          </a:p>
          <a:p>
            <a:r>
              <a:rPr lang="en-US" sz="2200" dirty="0"/>
              <a:t>Password/Computer privacy</a:t>
            </a:r>
          </a:p>
          <a:p>
            <a:r>
              <a:rPr lang="en-US" sz="2200" dirty="0"/>
              <a:t>Be aware of Data Privacy; snooping, shoulder surfing, social engineering, phishing, whaling, etc…  </a:t>
            </a:r>
          </a:p>
          <a:p>
            <a:r>
              <a:rPr lang="en-US" sz="2200" dirty="0"/>
              <a:t>Keep up to date with security training, both local and state level offerings. (CDE Data Privacy and Essentials 2)</a:t>
            </a:r>
          </a:p>
          <a:p>
            <a:r>
              <a:rPr lang="en-US" sz="2200" dirty="0"/>
              <a:t>Prepare your position and LEA with  policy and procedures to protect the data you steward</a:t>
            </a:r>
          </a:p>
          <a:p>
            <a:pPr lvl="1"/>
            <a:r>
              <a:rPr lang="en-US" sz="2200" dirty="0"/>
              <a:t>Local breach protocol</a:t>
            </a:r>
          </a:p>
          <a:p>
            <a:pPr marL="0" indent="0">
              <a:buNone/>
            </a:pPr>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46</a:t>
            </a:fld>
            <a:endParaRPr lang="en-US"/>
          </a:p>
        </p:txBody>
      </p:sp>
      <p:pic>
        <p:nvPicPr>
          <p:cNvPr id="6" name="Picture 5">
            <a:extLst>
              <a:ext uri="{FF2B5EF4-FFF2-40B4-BE49-F238E27FC236}">
                <a16:creationId xmlns:a16="http://schemas.microsoft.com/office/drawing/2014/main" id="{617F81FF-A8C5-401F-9B67-16C0966DFCB9}"/>
              </a:ext>
            </a:extLst>
          </p:cNvPr>
          <p:cNvPicPr>
            <a:picLocks noChangeAspect="1"/>
          </p:cNvPicPr>
          <p:nvPr/>
        </p:nvPicPr>
        <p:blipFill>
          <a:blip r:embed="rId3"/>
          <a:stretch>
            <a:fillRect/>
          </a:stretch>
        </p:blipFill>
        <p:spPr>
          <a:xfrm>
            <a:off x="-271192" y="3072323"/>
            <a:ext cx="2658086" cy="1396105"/>
          </a:xfrm>
          <a:prstGeom prst="rect">
            <a:avLst/>
          </a:prstGeom>
        </p:spPr>
      </p:pic>
    </p:spTree>
    <p:extLst>
      <p:ext uri="{BB962C8B-B14F-4D97-AF65-F5344CB8AC3E}">
        <p14:creationId xmlns:p14="http://schemas.microsoft.com/office/powerpoint/2010/main" val="323324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795D464-333A-41AF-8547-666355590BEE}" type="slidenum">
              <a:rPr lang="en-US" smtClean="0"/>
              <a:t>47</a:t>
            </a:fld>
            <a:endParaRPr lang="en-US"/>
          </a:p>
        </p:txBody>
      </p:sp>
      <p:pic>
        <p:nvPicPr>
          <p:cNvPr id="14" name="Content Placeholder 13" descr="a blue backgroun with the profile of a human head, the inside of the head is filled with multi colored gears and wheels" title="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0989" y="587355"/>
            <a:ext cx="4346222" cy="4267200"/>
          </a:xfrm>
          <a:effectLst>
            <a:glow rad="228600">
              <a:schemeClr val="accent4">
                <a:satMod val="175000"/>
                <a:alpha val="40000"/>
              </a:schemeClr>
            </a:glow>
          </a:effectLst>
        </p:spPr>
      </p:pic>
      <p:sp>
        <p:nvSpPr>
          <p:cNvPr id="15" name="Rectangle 14"/>
          <p:cNvSpPr/>
          <p:nvPr/>
        </p:nvSpPr>
        <p:spPr>
          <a:xfrm>
            <a:off x="2687639" y="587355"/>
            <a:ext cx="3810000" cy="3416320"/>
          </a:xfrm>
          <a:prstGeom prst="rect">
            <a:avLst/>
          </a:prstGeom>
          <a:effectLst>
            <a:glow rad="228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Best Practice</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And</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Resources</a:t>
            </a:r>
          </a:p>
        </p:txBody>
      </p:sp>
    </p:spTree>
    <p:extLst>
      <p:ext uri="{BB962C8B-B14F-4D97-AF65-F5344CB8AC3E}">
        <p14:creationId xmlns:p14="http://schemas.microsoft.com/office/powerpoint/2010/main" val="229133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391" y="0"/>
            <a:ext cx="3138311" cy="792143"/>
          </a:xfrm>
        </p:spPr>
        <p:txBody>
          <a:bodyPr/>
          <a:lstStyle/>
          <a:p>
            <a:r>
              <a:rPr lang="en-US" sz="2800" cap="small" dirty="0"/>
              <a:t>Data governance:</a:t>
            </a:r>
          </a:p>
        </p:txBody>
      </p:sp>
      <p:sp>
        <p:nvSpPr>
          <p:cNvPr id="5" name="Slide Number Placeholder 4"/>
          <p:cNvSpPr>
            <a:spLocks noGrp="1"/>
          </p:cNvSpPr>
          <p:nvPr>
            <p:ph type="sldNum" sz="quarter" idx="12"/>
          </p:nvPr>
        </p:nvSpPr>
        <p:spPr/>
        <p:txBody>
          <a:bodyPr/>
          <a:lstStyle/>
          <a:p>
            <a:fld id="{9795D464-333A-41AF-8547-666355590BEE}" type="slidenum">
              <a:rPr lang="en-US" smtClean="0"/>
              <a:t>48</a:t>
            </a:fld>
            <a:endParaRPr lang="en-US"/>
          </a:p>
        </p:txBody>
      </p:sp>
      <p:pic>
        <p:nvPicPr>
          <p:cNvPr id="2052" name="Picture 4" descr="inside sircle reads Data Goverance, the three arrows circle the inside circle, reading People, Process, Technology and outside there is a ring with 5 terms; Ownership, Accessibility, security, quality, knowledge" title="image">
            <a:extLst>
              <a:ext uri="{FF2B5EF4-FFF2-40B4-BE49-F238E27FC236}">
                <a16:creationId xmlns:a16="http://schemas.microsoft.com/office/drawing/2014/main" id="{AB46A70A-7F2A-40C2-A453-C5AE857FC5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6358" y="185769"/>
            <a:ext cx="4887770" cy="48495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3F1B45F-1DDA-4C69-A649-CF3420ECC9DA}"/>
              </a:ext>
            </a:extLst>
          </p:cNvPr>
          <p:cNvSpPr txBox="1"/>
          <p:nvPr/>
        </p:nvSpPr>
        <p:spPr>
          <a:xfrm>
            <a:off x="8477504" y="0"/>
            <a:ext cx="3401568" cy="4770537"/>
          </a:xfrm>
          <a:prstGeom prst="rect">
            <a:avLst/>
          </a:prstGeom>
          <a:noFill/>
          <a:ln w="3175">
            <a:noFill/>
          </a:ln>
          <a:effectLst>
            <a:glow rad="63500">
              <a:schemeClr val="accent4">
                <a:satMod val="175000"/>
                <a:alpha val="40000"/>
              </a:schemeClr>
            </a:glow>
          </a:effectLst>
        </p:spPr>
        <p:txBody>
          <a:bodyPr wrap="square" rtlCol="0">
            <a:spAutoFit/>
          </a:bodyPr>
          <a:lstStyle/>
          <a:p>
            <a:pPr marL="285750" indent="-285750">
              <a:buFont typeface="Arial" panose="020B0604020202020204" pitchFamily="34" charset="0"/>
              <a:buChar char="•"/>
            </a:pPr>
            <a:r>
              <a:rPr lang="en-US" sz="2200" dirty="0"/>
              <a:t>Encompasses the People, Policies &amp; Procedures and </a:t>
            </a:r>
            <a:br>
              <a:rPr lang="en-US" sz="2200" dirty="0"/>
            </a:br>
            <a:r>
              <a:rPr lang="en-US" sz="2200" dirty="0"/>
              <a:t>Information Technology</a:t>
            </a:r>
            <a:br>
              <a:rPr lang="en-US" sz="2200" cap="all" dirty="0"/>
            </a:br>
            <a:r>
              <a:rPr lang="en-US" sz="2200" dirty="0"/>
              <a:t>required to create a </a:t>
            </a:r>
            <a:r>
              <a:rPr lang="en-US" sz="2200" u="sng" dirty="0"/>
              <a:t>consistent</a:t>
            </a:r>
            <a:r>
              <a:rPr lang="en-US" sz="2200" dirty="0"/>
              <a:t> handling of Student Data across all functions of the LEA.</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Ownership of the Certified Data belongs to ALL Staff across the LEA. </a:t>
            </a:r>
          </a:p>
          <a:p>
            <a:endParaRPr lang="en-US" dirty="0"/>
          </a:p>
        </p:txBody>
      </p:sp>
      <p:sp>
        <p:nvSpPr>
          <p:cNvPr id="3" name="Rectangle 2">
            <a:extLst>
              <a:ext uri="{FF2B5EF4-FFF2-40B4-BE49-F238E27FC236}">
                <a16:creationId xmlns:a16="http://schemas.microsoft.com/office/drawing/2014/main" id="{43082116-3C5A-424E-991F-77C69AE31157}"/>
              </a:ext>
            </a:extLst>
          </p:cNvPr>
          <p:cNvSpPr/>
          <p:nvPr/>
        </p:nvSpPr>
        <p:spPr>
          <a:xfrm>
            <a:off x="178592" y="3131865"/>
            <a:ext cx="1271502" cy="646331"/>
          </a:xfrm>
          <a:prstGeom prst="rect">
            <a:avLst/>
          </a:prstGeom>
        </p:spPr>
        <p:txBody>
          <a:bodyPr wrap="none">
            <a:spAutoFit/>
          </a:bodyPr>
          <a:lstStyle/>
          <a:p>
            <a:r>
              <a:rPr lang="en-US" cap="small" dirty="0"/>
              <a:t>Best </a:t>
            </a:r>
          </a:p>
          <a:p>
            <a:r>
              <a:rPr lang="en-US" cap="small" dirty="0"/>
              <a:t>Practices</a:t>
            </a:r>
          </a:p>
        </p:txBody>
      </p:sp>
    </p:spTree>
    <p:extLst>
      <p:ext uri="{BB962C8B-B14F-4D97-AF65-F5344CB8AC3E}">
        <p14:creationId xmlns:p14="http://schemas.microsoft.com/office/powerpoint/2010/main" val="39288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314E-01AC-4DF8-BFC4-F97C6D3EB4ED}"/>
              </a:ext>
            </a:extLst>
          </p:cNvPr>
          <p:cNvSpPr>
            <a:spLocks noGrp="1"/>
          </p:cNvSpPr>
          <p:nvPr>
            <p:ph type="title"/>
          </p:nvPr>
        </p:nvSpPr>
        <p:spPr>
          <a:xfrm>
            <a:off x="0" y="3048000"/>
            <a:ext cx="2037013" cy="967330"/>
          </a:xfrm>
        </p:spPr>
        <p:txBody>
          <a:bodyPr/>
          <a:lstStyle/>
          <a:p>
            <a:r>
              <a:rPr lang="en-US" sz="2200" cap="small" dirty="0"/>
              <a:t>Data</a:t>
            </a:r>
            <a:br>
              <a:rPr lang="en-US" sz="2200" cap="small" dirty="0"/>
            </a:br>
            <a:r>
              <a:rPr lang="en-US" sz="2200" cap="small" dirty="0"/>
              <a:t> Stewardship</a:t>
            </a:r>
          </a:p>
        </p:txBody>
      </p:sp>
      <p:graphicFrame>
        <p:nvGraphicFramePr>
          <p:cNvPr id="6" name="Content Placeholder 5">
            <a:extLst>
              <a:ext uri="{FF2B5EF4-FFF2-40B4-BE49-F238E27FC236}">
                <a16:creationId xmlns:a16="http://schemas.microsoft.com/office/drawing/2014/main" id="{2E5294E3-0110-47F1-BC85-AC82C701136C}"/>
              </a:ext>
            </a:extLst>
          </p:cNvPr>
          <p:cNvGraphicFramePr>
            <a:graphicFrameLocks noGrp="1"/>
          </p:cNvGraphicFramePr>
          <p:nvPr>
            <p:ph idx="1"/>
            <p:extLst>
              <p:ext uri="{D42A27DB-BD31-4B8C-83A1-F6EECF244321}">
                <p14:modId xmlns:p14="http://schemas.microsoft.com/office/powerpoint/2010/main" val="2394885531"/>
              </p:ext>
            </p:extLst>
          </p:nvPr>
        </p:nvGraphicFramePr>
        <p:xfrm>
          <a:off x="4092081" y="85344"/>
          <a:ext cx="6844143" cy="4852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5739CAFB-167F-4FC4-B831-DE8BD2BAEB12}"/>
              </a:ext>
            </a:extLst>
          </p:cNvPr>
          <p:cNvSpPr>
            <a:spLocks noGrp="1"/>
          </p:cNvSpPr>
          <p:nvPr>
            <p:ph type="sldNum" sz="quarter" idx="12"/>
          </p:nvPr>
        </p:nvSpPr>
        <p:spPr/>
        <p:txBody>
          <a:bodyPr/>
          <a:lstStyle/>
          <a:p>
            <a:fld id="{9795D464-333A-41AF-8547-666355590BEE}" type="slidenum">
              <a:rPr lang="en-US" smtClean="0"/>
              <a:t>49</a:t>
            </a:fld>
            <a:endParaRPr lang="en-US"/>
          </a:p>
        </p:txBody>
      </p:sp>
      <p:sp>
        <p:nvSpPr>
          <p:cNvPr id="3" name="Rectangle 2">
            <a:extLst>
              <a:ext uri="{FF2B5EF4-FFF2-40B4-BE49-F238E27FC236}">
                <a16:creationId xmlns:a16="http://schemas.microsoft.com/office/drawing/2014/main" id="{AD24F948-EA45-46CF-BC2C-6E8074057D1D}"/>
              </a:ext>
            </a:extLst>
          </p:cNvPr>
          <p:cNvSpPr/>
          <p:nvPr/>
        </p:nvSpPr>
        <p:spPr>
          <a:xfrm>
            <a:off x="2663178" y="728343"/>
            <a:ext cx="1884438" cy="646331"/>
          </a:xfrm>
          <a:prstGeom prst="rect">
            <a:avLst/>
          </a:prstGeom>
        </p:spPr>
        <p:txBody>
          <a:bodyPr wrap="square">
            <a:spAutoFit/>
          </a:bodyPr>
          <a:lstStyle/>
          <a:p>
            <a:r>
              <a:rPr lang="en-US" cap="small" dirty="0"/>
              <a:t>Best</a:t>
            </a:r>
          </a:p>
          <a:p>
            <a:r>
              <a:rPr lang="en-US" cap="small" dirty="0"/>
              <a:t>Practices</a:t>
            </a:r>
          </a:p>
        </p:txBody>
      </p:sp>
    </p:spTree>
    <p:extLst>
      <p:ext uri="{BB962C8B-B14F-4D97-AF65-F5344CB8AC3E}">
        <p14:creationId xmlns:p14="http://schemas.microsoft.com/office/powerpoint/2010/main" val="21115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2FF2-9E4E-401C-BAEB-F45046D7A900}"/>
              </a:ext>
            </a:extLst>
          </p:cNvPr>
          <p:cNvSpPr>
            <a:spLocks noGrp="1"/>
          </p:cNvSpPr>
          <p:nvPr>
            <p:ph type="title"/>
          </p:nvPr>
        </p:nvSpPr>
        <p:spPr>
          <a:xfrm>
            <a:off x="-406574" y="3214210"/>
            <a:ext cx="3005396" cy="774212"/>
          </a:xfrm>
        </p:spPr>
        <p:txBody>
          <a:bodyPr/>
          <a:lstStyle/>
          <a:p>
            <a:r>
              <a:rPr lang="en-US" sz="2000" cap="all" dirty="0"/>
              <a:t>COMMON TYPES </a:t>
            </a:r>
            <a:br>
              <a:rPr lang="en-US" sz="2000" cap="all" dirty="0"/>
            </a:br>
            <a:r>
              <a:rPr lang="en-US" sz="2000" cap="all" dirty="0"/>
              <a:t>OF SCAMS </a:t>
            </a:r>
          </a:p>
        </p:txBody>
      </p:sp>
      <p:pic>
        <p:nvPicPr>
          <p:cNvPr id="8" name="Content Placeholder 7" descr="(image of a lue fish on a green oval background) Phishing: a cybercrime in which a target or targets are contacted by email, telephone or text message by someone posing as a legitimate institution to lure individuals into providing sensitive data such as personally identifiable information, banking and credit card details, and passwords.&#10;&#10;(light blue oval background with a dark blue spear) Spear Phishing: just like phishing, but targeted to a specific individual or department within an organization. Its tactics include impersonation, enticement and access-control bypass techniques like email filters and antivirus.&#10;&#10;Dark blue wahle in the lower section of a teal oval) Whaling:  a whaling email scam email is often written as a legal subpoena, customer complaint, or executive issue. Whaling scam emails are designed to masquerade as a critical business email, sent from a legitimate business authority.&#10;&#10;(icon envelope with icon padlock in a light green oval) Ransomware: type of malware that prevents or limits users from accessing their system, either by locking the system's screen or by locking the users' files unless a ransom is paid.&#10;" title="info graphic">
            <a:extLst>
              <a:ext uri="{FF2B5EF4-FFF2-40B4-BE49-F238E27FC236}">
                <a16:creationId xmlns:a16="http://schemas.microsoft.com/office/drawing/2014/main" id="{B6AA6622-6FFD-4306-858C-B7D29F4D3255}"/>
              </a:ext>
            </a:extLst>
          </p:cNvPr>
          <p:cNvPicPr>
            <a:picLocks noGrp="1" noChangeAspect="1"/>
          </p:cNvPicPr>
          <p:nvPr>
            <p:ph idx="1"/>
          </p:nvPr>
        </p:nvPicPr>
        <p:blipFill>
          <a:blip r:embed="rId3"/>
          <a:stretch>
            <a:fillRect/>
          </a:stretch>
        </p:blipFill>
        <p:spPr>
          <a:xfrm>
            <a:off x="2202369" y="0"/>
            <a:ext cx="9989631" cy="4949952"/>
          </a:xfrm>
          <a:prstGeom prst="rect">
            <a:avLst/>
          </a:prstGeom>
        </p:spPr>
      </p:pic>
      <p:sp>
        <p:nvSpPr>
          <p:cNvPr id="9" name="Slide Number Placeholder 8">
            <a:extLst>
              <a:ext uri="{FF2B5EF4-FFF2-40B4-BE49-F238E27FC236}">
                <a16:creationId xmlns:a16="http://schemas.microsoft.com/office/drawing/2014/main" id="{B2D71190-B2DB-45F2-B111-E4309E604E94}"/>
              </a:ext>
            </a:extLst>
          </p:cNvPr>
          <p:cNvSpPr>
            <a:spLocks noGrp="1"/>
          </p:cNvSpPr>
          <p:nvPr>
            <p:ph type="sldNum" sz="quarter" idx="12"/>
          </p:nvPr>
        </p:nvSpPr>
        <p:spPr>
          <a:xfrm>
            <a:off x="9564878" y="6199632"/>
            <a:ext cx="2235200" cy="457200"/>
          </a:xfrm>
        </p:spPr>
        <p:txBody>
          <a:bodyPr/>
          <a:lstStyle/>
          <a:p>
            <a:pPr>
              <a:defRPr/>
            </a:pPr>
            <a:fld id="{D6029DA4-09B0-4A2D-AA4B-CC45A202471A}" type="slidenum">
              <a:rPr lang="en-US" altLang="en-US" smtClean="0"/>
              <a:pPr>
                <a:defRPr/>
              </a:pPr>
              <a:t>5</a:t>
            </a:fld>
            <a:endParaRPr lang="en-US" altLang="en-US" dirty="0"/>
          </a:p>
        </p:txBody>
      </p:sp>
    </p:spTree>
    <p:extLst>
      <p:ext uri="{BB962C8B-B14F-4D97-AF65-F5344CB8AC3E}">
        <p14:creationId xmlns:p14="http://schemas.microsoft.com/office/powerpoint/2010/main" val="104202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0352"/>
            <a:ext cx="2217261" cy="551011"/>
          </a:xfrm>
        </p:spPr>
        <p:txBody>
          <a:bodyPr/>
          <a:lstStyle/>
          <a:p>
            <a:r>
              <a:rPr lang="en-US" sz="2200" cap="small" dirty="0"/>
              <a:t>Questions for Data Stewardship</a:t>
            </a:r>
          </a:p>
        </p:txBody>
      </p:sp>
      <p:sp>
        <p:nvSpPr>
          <p:cNvPr id="3" name="Content Placeholder 2"/>
          <p:cNvSpPr>
            <a:spLocks noGrp="1"/>
          </p:cNvSpPr>
          <p:nvPr>
            <p:ph idx="1"/>
          </p:nvPr>
        </p:nvSpPr>
        <p:spPr>
          <a:xfrm>
            <a:off x="2217260" y="0"/>
            <a:ext cx="9974739" cy="5132832"/>
          </a:xfrm>
        </p:spPr>
        <p:txBody>
          <a:bodyPr/>
          <a:lstStyle/>
          <a:p>
            <a:pPr>
              <a:buFont typeface="Wingdings" panose="05000000000000000000" pitchFamily="2" charset="2"/>
              <a:buChar char="q"/>
            </a:pPr>
            <a:r>
              <a:rPr lang="en-US" sz="2200" dirty="0"/>
              <a:t>Does the LEA have a </a:t>
            </a:r>
            <a:r>
              <a:rPr lang="en-US" sz="2200" u="sng" dirty="0"/>
              <a:t>system of governance that designates rules, policy and procedures for decision making </a:t>
            </a:r>
            <a:r>
              <a:rPr lang="en-US" sz="2200" dirty="0"/>
              <a:t>regarding data collection, use, access, sharing, and security? </a:t>
            </a:r>
          </a:p>
          <a:p>
            <a:pPr>
              <a:buFont typeface="Wingdings" panose="05000000000000000000" pitchFamily="2" charset="2"/>
              <a:buChar char="q"/>
            </a:pPr>
            <a:endParaRPr lang="en-US" sz="2200" dirty="0"/>
          </a:p>
          <a:p>
            <a:pPr>
              <a:buFont typeface="Wingdings" panose="05000000000000000000" pitchFamily="2" charset="2"/>
              <a:buChar char="q"/>
            </a:pPr>
            <a:r>
              <a:rPr lang="en-US" sz="2200" dirty="0"/>
              <a:t>Does the LEA have a </a:t>
            </a:r>
            <a:r>
              <a:rPr lang="en-US" sz="2200" u="sng" dirty="0"/>
              <a:t>policy for notification of any misuse</a:t>
            </a:r>
            <a:r>
              <a:rPr lang="en-US" sz="2200" dirty="0"/>
              <a:t> or breach of information and available remedies? Where is the documentation for these procedures? </a:t>
            </a:r>
          </a:p>
          <a:p>
            <a:pPr>
              <a:buFont typeface="Wingdings" panose="05000000000000000000" pitchFamily="2" charset="2"/>
              <a:buChar char="q"/>
            </a:pPr>
            <a:endParaRPr lang="en-US" sz="2200" dirty="0"/>
          </a:p>
          <a:p>
            <a:pPr>
              <a:buFont typeface="Wingdings" panose="05000000000000000000" pitchFamily="2" charset="2"/>
              <a:buChar char="q"/>
            </a:pPr>
            <a:r>
              <a:rPr lang="en-US" sz="2200" dirty="0"/>
              <a:t>Does the LEA </a:t>
            </a:r>
            <a:r>
              <a:rPr lang="en-US" sz="2200" u="sng" dirty="0"/>
              <a:t>maintain a security process</a:t>
            </a:r>
            <a:r>
              <a:rPr lang="en-US" sz="2200" dirty="0"/>
              <a:t> that follows widely accepted industry best practices? </a:t>
            </a:r>
          </a:p>
          <a:p>
            <a:pPr>
              <a:buFont typeface="Wingdings" panose="05000000000000000000" pitchFamily="2" charset="2"/>
              <a:buChar char="q"/>
            </a:pPr>
            <a:endParaRPr lang="en-US" sz="2200" dirty="0"/>
          </a:p>
          <a:p>
            <a:pPr>
              <a:buFont typeface="Wingdings" panose="05000000000000000000" pitchFamily="2" charset="2"/>
              <a:buChar char="q"/>
            </a:pPr>
            <a:r>
              <a:rPr lang="en-US" sz="2200" dirty="0"/>
              <a:t>Does the LEA provide a </a:t>
            </a:r>
            <a:r>
              <a:rPr lang="en-US" sz="2200" u="sng" dirty="0"/>
              <a:t>designated place</a:t>
            </a:r>
            <a:r>
              <a:rPr lang="en-US" sz="2200" dirty="0"/>
              <a:t> or contact where students and </a:t>
            </a:r>
            <a:r>
              <a:rPr lang="en-US" sz="2200" u="sng" dirty="0"/>
              <a:t>families can go to learn of their rights </a:t>
            </a:r>
            <a:r>
              <a:rPr lang="en-US" sz="2200" dirty="0"/>
              <a:t>and have their questions about student data collection, use, and security answered?</a:t>
            </a:r>
          </a:p>
        </p:txBody>
      </p:sp>
      <p:sp>
        <p:nvSpPr>
          <p:cNvPr id="5" name="Slide Number Placeholder 4"/>
          <p:cNvSpPr>
            <a:spLocks noGrp="1"/>
          </p:cNvSpPr>
          <p:nvPr>
            <p:ph type="sldNum" sz="quarter" idx="12"/>
          </p:nvPr>
        </p:nvSpPr>
        <p:spPr/>
        <p:txBody>
          <a:bodyPr/>
          <a:lstStyle/>
          <a:p>
            <a:fld id="{9795D464-333A-41AF-8547-666355590BEE}" type="slidenum">
              <a:rPr lang="en-US" smtClean="0"/>
              <a:t>50</a:t>
            </a:fld>
            <a:endParaRPr lang="en-US"/>
          </a:p>
        </p:txBody>
      </p:sp>
      <p:sp>
        <p:nvSpPr>
          <p:cNvPr id="6" name="Rectangle 5">
            <a:extLst>
              <a:ext uri="{FF2B5EF4-FFF2-40B4-BE49-F238E27FC236}">
                <a16:creationId xmlns:a16="http://schemas.microsoft.com/office/drawing/2014/main" id="{714ADC89-D682-4A97-9B8B-7528C2B48EA8}"/>
              </a:ext>
            </a:extLst>
          </p:cNvPr>
          <p:cNvSpPr/>
          <p:nvPr/>
        </p:nvSpPr>
        <p:spPr>
          <a:xfrm>
            <a:off x="194975" y="3128838"/>
            <a:ext cx="1271502" cy="646331"/>
          </a:xfrm>
          <a:prstGeom prst="rect">
            <a:avLst/>
          </a:prstGeom>
        </p:spPr>
        <p:txBody>
          <a:bodyPr wrap="none">
            <a:spAutoFit/>
          </a:bodyPr>
          <a:lstStyle/>
          <a:p>
            <a:r>
              <a:rPr lang="en-US" cap="small" dirty="0"/>
              <a:t>Best</a:t>
            </a:r>
          </a:p>
          <a:p>
            <a:r>
              <a:rPr lang="en-US" cap="small" dirty="0"/>
              <a:t>Practices</a:t>
            </a:r>
          </a:p>
        </p:txBody>
      </p:sp>
    </p:spTree>
    <p:extLst>
      <p:ext uri="{BB962C8B-B14F-4D97-AF65-F5344CB8AC3E}">
        <p14:creationId xmlns:p14="http://schemas.microsoft.com/office/powerpoint/2010/main" val="240294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02" y="3986784"/>
            <a:ext cx="2724713" cy="448500"/>
          </a:xfrm>
        </p:spPr>
        <p:txBody>
          <a:bodyPr/>
          <a:lstStyle/>
          <a:p>
            <a:br>
              <a:rPr lang="en-US" cap="small" dirty="0"/>
            </a:br>
            <a:r>
              <a:rPr lang="en-US" sz="2400" cap="small" dirty="0"/>
              <a:t>Local Privacy Program Guidelines</a:t>
            </a:r>
          </a:p>
        </p:txBody>
      </p:sp>
      <p:sp>
        <p:nvSpPr>
          <p:cNvPr id="5" name="Slide Number Placeholder 4"/>
          <p:cNvSpPr>
            <a:spLocks noGrp="1"/>
          </p:cNvSpPr>
          <p:nvPr>
            <p:ph type="sldNum" sz="quarter" idx="12"/>
          </p:nvPr>
        </p:nvSpPr>
        <p:spPr/>
        <p:txBody>
          <a:bodyPr/>
          <a:lstStyle/>
          <a:p>
            <a:fld id="{9795D464-333A-41AF-8547-666355590BEE}" type="slidenum">
              <a:rPr lang="en-US" smtClean="0"/>
              <a:t>51</a:t>
            </a:fld>
            <a:endParaRPr lang="en-US"/>
          </a:p>
        </p:txBody>
      </p:sp>
      <p:graphicFrame>
        <p:nvGraphicFramePr>
          <p:cNvPr id="3" name="Diagram 2"/>
          <p:cNvGraphicFramePr/>
          <p:nvPr>
            <p:extLst>
              <p:ext uri="{D42A27DB-BD31-4B8C-83A1-F6EECF244321}">
                <p14:modId xmlns:p14="http://schemas.microsoft.com/office/powerpoint/2010/main" val="2814917026"/>
              </p:ext>
            </p:extLst>
          </p:nvPr>
        </p:nvGraphicFramePr>
        <p:xfrm>
          <a:off x="2122743" y="55749"/>
          <a:ext cx="10069257" cy="4541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788166777"/>
              </p:ext>
            </p:extLst>
          </p:nvPr>
        </p:nvGraphicFramePr>
        <p:xfrm>
          <a:off x="8786424" y="3353268"/>
          <a:ext cx="2563161" cy="1477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3A0B51FF-7224-488D-BE1B-992A46E6AC8C}"/>
              </a:ext>
            </a:extLst>
          </p:cNvPr>
          <p:cNvSpPr txBox="1"/>
          <p:nvPr/>
        </p:nvSpPr>
        <p:spPr>
          <a:xfrm>
            <a:off x="282222" y="3162422"/>
            <a:ext cx="1659467" cy="646331"/>
          </a:xfrm>
          <a:prstGeom prst="rect">
            <a:avLst/>
          </a:prstGeom>
          <a:noFill/>
        </p:spPr>
        <p:txBody>
          <a:bodyPr wrap="square" rtlCol="0">
            <a:spAutoFit/>
          </a:bodyPr>
          <a:lstStyle/>
          <a:p>
            <a:r>
              <a:rPr lang="en-US" cap="small" dirty="0"/>
              <a:t>Best Practices</a:t>
            </a:r>
          </a:p>
        </p:txBody>
      </p:sp>
    </p:spTree>
    <p:extLst>
      <p:ext uri="{BB962C8B-B14F-4D97-AF65-F5344CB8AC3E}">
        <p14:creationId xmlns:p14="http://schemas.microsoft.com/office/powerpoint/2010/main" val="89656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030" y="111643"/>
            <a:ext cx="7252569" cy="663880"/>
          </a:xfrm>
        </p:spPr>
        <p:txBody>
          <a:bodyPr/>
          <a:lstStyle/>
          <a:p>
            <a:pPr algn="l"/>
            <a:r>
              <a:rPr lang="en-US" sz="2400" cap="small" dirty="0"/>
              <a:t>Local LEA Data Life Cycle</a:t>
            </a:r>
          </a:p>
        </p:txBody>
      </p:sp>
      <p:sp>
        <p:nvSpPr>
          <p:cNvPr id="4" name="Slide Number Placeholder 3"/>
          <p:cNvSpPr>
            <a:spLocks noGrp="1"/>
          </p:cNvSpPr>
          <p:nvPr>
            <p:ph type="sldNum" sz="quarter" idx="12"/>
          </p:nvPr>
        </p:nvSpPr>
        <p:spPr/>
        <p:txBody>
          <a:bodyPr/>
          <a:lstStyle/>
          <a:p>
            <a:fld id="{9795D464-333A-41AF-8547-666355590BEE}" type="slidenum">
              <a:rPr lang="en-US" smtClean="0"/>
              <a:t>52</a:t>
            </a:fld>
            <a:endParaRPr lang="en-US"/>
          </a:p>
        </p:txBody>
      </p:sp>
      <p:graphicFrame>
        <p:nvGraphicFramePr>
          <p:cNvPr id="5" name="Diagram 4"/>
          <p:cNvGraphicFramePr/>
          <p:nvPr>
            <p:extLst>
              <p:ext uri="{D42A27DB-BD31-4B8C-83A1-F6EECF244321}">
                <p14:modId xmlns:p14="http://schemas.microsoft.com/office/powerpoint/2010/main" val="2084494439"/>
              </p:ext>
            </p:extLst>
          </p:nvPr>
        </p:nvGraphicFramePr>
        <p:xfrm>
          <a:off x="4913508" y="282363"/>
          <a:ext cx="7022567" cy="4212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70551" y="2616319"/>
            <a:ext cx="6262915" cy="748859"/>
          </a:xfrm>
          <a:prstGeom prst="rect">
            <a:avLst/>
          </a:prstGeom>
        </p:spPr>
        <p:txBody>
          <a:bodyPr wrap="square">
            <a:spAutoFit/>
          </a:bodyPr>
          <a:lstStyle/>
          <a:p>
            <a:pPr algn="ctr">
              <a:lnSpc>
                <a:spcPct val="107000"/>
              </a:lnSpc>
              <a:spcAft>
                <a:spcPts val="600"/>
              </a:spcAft>
            </a:pPr>
            <a:r>
              <a:rPr lang="en-US" dirty="0">
                <a:solidFill>
                  <a:srgbClr val="000000"/>
                </a:solidFill>
                <a:latin typeface="Calibri" panose="020F0502020204030204" pitchFamily="34" charset="0"/>
                <a:ea typeface="Times New Roman" panose="02020603050405020304" pitchFamily="18" charset="0"/>
                <a:cs typeface="Perpetua" panose="02020502060401020303" pitchFamily="18" charset="0"/>
              </a:rPr>
              <a:t>Source: NCES Forum Guide</a:t>
            </a:r>
          </a:p>
          <a:p>
            <a:pPr algn="ctr">
              <a:lnSpc>
                <a:spcPct val="107000"/>
              </a:lnSpc>
              <a:spcAft>
                <a:spcPts val="600"/>
              </a:spcAft>
            </a:pPr>
            <a:r>
              <a:rPr lang="en-US" dirty="0">
                <a:solidFill>
                  <a:srgbClr val="000000"/>
                </a:solidFill>
                <a:latin typeface="Calibri" panose="020F0502020204030204" pitchFamily="34" charset="0"/>
                <a:ea typeface="Times New Roman" panose="02020603050405020304" pitchFamily="18" charset="0"/>
                <a:cs typeface="Perpetua" panose="02020502060401020303" pitchFamily="18" charset="0"/>
              </a:rPr>
              <a:t> to Education Data Privacy</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55B5681-22FB-41BE-AFBF-E8DD024040CA}"/>
              </a:ext>
            </a:extLst>
          </p:cNvPr>
          <p:cNvSpPr/>
          <p:nvPr/>
        </p:nvSpPr>
        <p:spPr>
          <a:xfrm>
            <a:off x="296576" y="3154972"/>
            <a:ext cx="1271502" cy="646331"/>
          </a:xfrm>
          <a:prstGeom prst="rect">
            <a:avLst/>
          </a:prstGeom>
        </p:spPr>
        <p:txBody>
          <a:bodyPr wrap="none">
            <a:spAutoFit/>
          </a:bodyPr>
          <a:lstStyle/>
          <a:p>
            <a:r>
              <a:rPr lang="en-US" cap="small" dirty="0"/>
              <a:t>Best</a:t>
            </a:r>
          </a:p>
          <a:p>
            <a:r>
              <a:rPr lang="en-US" cap="small" dirty="0"/>
              <a:t>Practices</a:t>
            </a:r>
          </a:p>
        </p:txBody>
      </p:sp>
    </p:spTree>
    <p:extLst>
      <p:ext uri="{BB962C8B-B14F-4D97-AF65-F5344CB8AC3E}">
        <p14:creationId xmlns:p14="http://schemas.microsoft.com/office/powerpoint/2010/main" val="73536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2818" y="0"/>
            <a:ext cx="9959182" cy="4278489"/>
          </a:xfrm>
        </p:spPr>
        <p:txBody>
          <a:bodyPr/>
          <a:lstStyle/>
          <a:p>
            <a:pPr marL="0" indent="0">
              <a:buNone/>
            </a:pPr>
            <a:r>
              <a:rPr lang="en-US" dirty="0">
                <a:solidFill>
                  <a:schemeClr val="tx2"/>
                </a:solidFill>
              </a:rPr>
              <a:t>Protecting Student Privacy:</a:t>
            </a:r>
            <a:br>
              <a:rPr lang="en-US" dirty="0">
                <a:solidFill>
                  <a:schemeClr val="accent2"/>
                </a:solidFill>
              </a:rPr>
            </a:br>
            <a:r>
              <a:rPr lang="en-US" b="1" u="sng" dirty="0">
                <a:solidFill>
                  <a:schemeClr val="tx2"/>
                </a:solidFill>
              </a:rPr>
              <a:t>https://studentprivacy.ed.gov/content/online-training-modules</a:t>
            </a:r>
          </a:p>
        </p:txBody>
      </p:sp>
      <p:sp>
        <p:nvSpPr>
          <p:cNvPr id="5" name="Slide Number Placeholder 4"/>
          <p:cNvSpPr>
            <a:spLocks noGrp="1"/>
          </p:cNvSpPr>
          <p:nvPr>
            <p:ph type="sldNum" sz="quarter" idx="12"/>
          </p:nvPr>
        </p:nvSpPr>
        <p:spPr/>
        <p:txBody>
          <a:bodyPr/>
          <a:lstStyle/>
          <a:p>
            <a:fld id="{9795D464-333A-41AF-8547-666355590BEE}" type="slidenum">
              <a:rPr lang="en-US" smtClean="0"/>
              <a:t>53</a:t>
            </a:fld>
            <a:endParaRPr lang="en-US"/>
          </a:p>
        </p:txBody>
      </p:sp>
      <p:pic>
        <p:nvPicPr>
          <p:cNvPr id="6" name="Picture 5" descr="Two side by side video windows qued to play, with the FERPA 101 and FERPA 201 titles, along with descriptions of the video contents below" title="screenshot"/>
          <p:cNvPicPr>
            <a:picLocks noChangeAspect="1"/>
          </p:cNvPicPr>
          <p:nvPr/>
        </p:nvPicPr>
        <p:blipFill>
          <a:blip r:embed="rId3"/>
          <a:stretch>
            <a:fillRect/>
          </a:stretch>
        </p:blipFill>
        <p:spPr>
          <a:xfrm>
            <a:off x="6008287" y="1219199"/>
            <a:ext cx="5828367" cy="3663545"/>
          </a:xfrm>
          <a:prstGeom prst="rect">
            <a:avLst/>
          </a:prstGeom>
          <a:effectLst>
            <a:glow rad="228600">
              <a:schemeClr val="accent4">
                <a:satMod val="175000"/>
                <a:alpha val="40000"/>
              </a:schemeClr>
            </a:glow>
          </a:effectLst>
        </p:spPr>
      </p:pic>
      <p:sp>
        <p:nvSpPr>
          <p:cNvPr id="8" name="Rectangle 7">
            <a:extLst>
              <a:ext uri="{FF2B5EF4-FFF2-40B4-BE49-F238E27FC236}">
                <a16:creationId xmlns:a16="http://schemas.microsoft.com/office/drawing/2014/main" id="{2482F283-3A9D-4FD4-BDE4-597D7B20955F}"/>
              </a:ext>
            </a:extLst>
          </p:cNvPr>
          <p:cNvSpPr/>
          <p:nvPr/>
        </p:nvSpPr>
        <p:spPr>
          <a:xfrm>
            <a:off x="0" y="2902238"/>
            <a:ext cx="1625573" cy="923330"/>
          </a:xfrm>
          <a:prstGeom prst="rect">
            <a:avLst/>
          </a:prstGeom>
        </p:spPr>
        <p:txBody>
          <a:bodyPr wrap="none">
            <a:spAutoFit/>
          </a:bodyPr>
          <a:lstStyle/>
          <a:p>
            <a:r>
              <a:rPr lang="en-US" cap="small" dirty="0"/>
              <a:t>Additional </a:t>
            </a:r>
          </a:p>
          <a:p>
            <a:r>
              <a:rPr lang="en-US" cap="small" dirty="0"/>
              <a:t>Training: </a:t>
            </a:r>
          </a:p>
          <a:p>
            <a:r>
              <a:rPr lang="en-US" cap="small" dirty="0"/>
              <a:t>Data Privacy </a:t>
            </a:r>
            <a:endParaRPr lang="en-US" dirty="0"/>
          </a:p>
        </p:txBody>
      </p:sp>
    </p:spTree>
    <p:extLst>
      <p:ext uri="{BB962C8B-B14F-4D97-AF65-F5344CB8AC3E}">
        <p14:creationId xmlns:p14="http://schemas.microsoft.com/office/powerpoint/2010/main" val="14988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2108" y="91440"/>
            <a:ext cx="8534400" cy="4267200"/>
          </a:xfrm>
        </p:spPr>
        <p:txBody>
          <a:bodyPr/>
          <a:lstStyle/>
          <a:p>
            <a:pPr marL="0" indent="0" algn="ctr">
              <a:buNone/>
            </a:pPr>
            <a:r>
              <a:rPr lang="en-US" dirty="0"/>
              <a:t>FERPA Sherpa</a:t>
            </a:r>
          </a:p>
          <a:p>
            <a:pPr marL="0" indent="0" algn="ctr">
              <a:buNone/>
            </a:pPr>
            <a:r>
              <a:rPr lang="en-US" b="1" u="sng" dirty="0"/>
              <a:t>https://ferpasherpa.org</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54</a:t>
            </a:fld>
            <a:endParaRPr lang="en-US"/>
          </a:p>
        </p:txBody>
      </p:sp>
      <p:pic>
        <p:nvPicPr>
          <p:cNvPr id="6" name="Picture 5" descr="FERPA SHERPA website home page screen, illustrates the point that materials are presented to different audiences" title="screenshot of website"/>
          <p:cNvPicPr>
            <a:picLocks noChangeAspect="1"/>
          </p:cNvPicPr>
          <p:nvPr/>
        </p:nvPicPr>
        <p:blipFill>
          <a:blip r:embed="rId3"/>
          <a:stretch>
            <a:fillRect/>
          </a:stretch>
        </p:blipFill>
        <p:spPr>
          <a:xfrm>
            <a:off x="2359943" y="1335773"/>
            <a:ext cx="9606279" cy="4739907"/>
          </a:xfrm>
          <a:prstGeom prst="rect">
            <a:avLst/>
          </a:prstGeom>
          <a:effectLst>
            <a:glow rad="228600">
              <a:schemeClr val="accent4">
                <a:satMod val="175000"/>
                <a:alpha val="40000"/>
              </a:schemeClr>
            </a:glow>
          </a:effectLst>
        </p:spPr>
      </p:pic>
      <p:sp>
        <p:nvSpPr>
          <p:cNvPr id="7" name="Rectangle 6">
            <a:extLst>
              <a:ext uri="{FF2B5EF4-FFF2-40B4-BE49-F238E27FC236}">
                <a16:creationId xmlns:a16="http://schemas.microsoft.com/office/drawing/2014/main" id="{D0E1752B-1405-4314-BF3E-D39B56AE2745}"/>
              </a:ext>
            </a:extLst>
          </p:cNvPr>
          <p:cNvSpPr/>
          <p:nvPr/>
        </p:nvSpPr>
        <p:spPr>
          <a:xfrm>
            <a:off x="117666" y="3105438"/>
            <a:ext cx="1625573" cy="923330"/>
          </a:xfrm>
          <a:prstGeom prst="rect">
            <a:avLst/>
          </a:prstGeom>
        </p:spPr>
        <p:txBody>
          <a:bodyPr wrap="none">
            <a:spAutoFit/>
          </a:bodyPr>
          <a:lstStyle/>
          <a:p>
            <a:r>
              <a:rPr lang="en-US" cap="small" dirty="0"/>
              <a:t>Additional </a:t>
            </a:r>
          </a:p>
          <a:p>
            <a:r>
              <a:rPr lang="en-US" cap="small" dirty="0"/>
              <a:t>Training: </a:t>
            </a:r>
          </a:p>
          <a:p>
            <a:r>
              <a:rPr lang="en-US" cap="small" dirty="0"/>
              <a:t>Data Privacy </a:t>
            </a:r>
            <a:endParaRPr lang="en-US" dirty="0"/>
          </a:p>
        </p:txBody>
      </p:sp>
    </p:spTree>
    <p:extLst>
      <p:ext uri="{BB962C8B-B14F-4D97-AF65-F5344CB8AC3E}">
        <p14:creationId xmlns:p14="http://schemas.microsoft.com/office/powerpoint/2010/main" val="354935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795D464-333A-41AF-8547-666355590BEE}" type="slidenum">
              <a:rPr lang="en-US" smtClean="0"/>
              <a:t>55</a:t>
            </a:fld>
            <a:endParaRPr lang="en-US"/>
          </a:p>
        </p:txBody>
      </p:sp>
      <p:sp>
        <p:nvSpPr>
          <p:cNvPr id="8" name="Rectangle 7">
            <a:extLst>
              <a:ext uri="{FF2B5EF4-FFF2-40B4-BE49-F238E27FC236}">
                <a16:creationId xmlns:a16="http://schemas.microsoft.com/office/drawing/2014/main" id="{5730E25B-A6E5-4B56-BBB6-2DDC49AA7B91}"/>
              </a:ext>
            </a:extLst>
          </p:cNvPr>
          <p:cNvSpPr/>
          <p:nvPr/>
        </p:nvSpPr>
        <p:spPr>
          <a:xfrm>
            <a:off x="191911" y="3017278"/>
            <a:ext cx="1625573" cy="923330"/>
          </a:xfrm>
          <a:prstGeom prst="rect">
            <a:avLst/>
          </a:prstGeom>
        </p:spPr>
        <p:txBody>
          <a:bodyPr wrap="none">
            <a:spAutoFit/>
          </a:bodyPr>
          <a:lstStyle/>
          <a:p>
            <a:r>
              <a:rPr lang="en-US" cap="small" dirty="0"/>
              <a:t>Additional </a:t>
            </a:r>
          </a:p>
          <a:p>
            <a:r>
              <a:rPr lang="en-US" cap="small" dirty="0"/>
              <a:t>Training: </a:t>
            </a:r>
          </a:p>
          <a:p>
            <a:r>
              <a:rPr lang="en-US" cap="small" dirty="0"/>
              <a:t>Data Privacy </a:t>
            </a:r>
            <a:endParaRPr lang="en-US" dirty="0"/>
          </a:p>
        </p:txBody>
      </p:sp>
      <p:sp>
        <p:nvSpPr>
          <p:cNvPr id="9" name="Content Placeholder 8">
            <a:extLst>
              <a:ext uri="{FF2B5EF4-FFF2-40B4-BE49-F238E27FC236}">
                <a16:creationId xmlns:a16="http://schemas.microsoft.com/office/drawing/2014/main" id="{2BAB33E2-3E88-4116-B4F5-29D05571243D}"/>
              </a:ext>
            </a:extLst>
          </p:cNvPr>
          <p:cNvSpPr>
            <a:spLocks noGrp="1"/>
          </p:cNvSpPr>
          <p:nvPr>
            <p:ph idx="1"/>
          </p:nvPr>
        </p:nvSpPr>
        <p:spPr/>
        <p:txBody>
          <a:bodyPr/>
          <a:lstStyle/>
          <a:p>
            <a:endParaRPr lang="en-US"/>
          </a:p>
        </p:txBody>
      </p:sp>
      <p:pic>
        <p:nvPicPr>
          <p:cNvPr id="10" name="Picture 9" descr="FERPA SHERPA website resources screen, illustrates the point that materials are presented to different audiences based on the users selections." title="screen shot of website">
            <a:extLst>
              <a:ext uri="{FF2B5EF4-FFF2-40B4-BE49-F238E27FC236}">
                <a16:creationId xmlns:a16="http://schemas.microsoft.com/office/drawing/2014/main" id="{E5F2D68F-9137-471C-A939-AC4CB1E3D323}"/>
              </a:ext>
            </a:extLst>
          </p:cNvPr>
          <p:cNvPicPr>
            <a:picLocks noChangeAspect="1"/>
          </p:cNvPicPr>
          <p:nvPr/>
        </p:nvPicPr>
        <p:blipFill>
          <a:blip r:embed="rId3"/>
          <a:stretch>
            <a:fillRect/>
          </a:stretch>
        </p:blipFill>
        <p:spPr>
          <a:xfrm>
            <a:off x="2292816" y="0"/>
            <a:ext cx="9899184" cy="4814082"/>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29175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Excel in Ed logo, EdPolicyLeaders Online logo, and the words Free, Self-Paced COurses for Policymakers and Education Leaders" title="logo graphics">
            <a:extLst>
              <a:ext uri="{FF2B5EF4-FFF2-40B4-BE49-F238E27FC236}">
                <a16:creationId xmlns:a16="http://schemas.microsoft.com/office/drawing/2014/main" id="{69380991-39AD-42B7-A469-98AF41DBC4A4}"/>
              </a:ext>
            </a:extLst>
          </p:cNvPr>
          <p:cNvPicPr>
            <a:picLocks noGrp="1" noChangeAspect="1"/>
          </p:cNvPicPr>
          <p:nvPr>
            <p:ph idx="1"/>
          </p:nvPr>
        </p:nvPicPr>
        <p:blipFill>
          <a:blip r:embed="rId3"/>
          <a:stretch>
            <a:fillRect/>
          </a:stretch>
        </p:blipFill>
        <p:spPr>
          <a:xfrm>
            <a:off x="2268894" y="0"/>
            <a:ext cx="6180859" cy="1286155"/>
          </a:xfrm>
          <a:prstGeom prst="rect">
            <a:avLst/>
          </a:prstGeom>
          <a:effectLst>
            <a:glow rad="228600">
              <a:schemeClr val="accent4">
                <a:satMod val="175000"/>
                <a:alpha val="40000"/>
              </a:schemeClr>
            </a:glow>
          </a:effectLst>
        </p:spPr>
      </p:pic>
      <p:sp>
        <p:nvSpPr>
          <p:cNvPr id="5" name="Slide Number Placeholder 4"/>
          <p:cNvSpPr>
            <a:spLocks noGrp="1"/>
          </p:cNvSpPr>
          <p:nvPr>
            <p:ph type="sldNum" sz="quarter" idx="12"/>
          </p:nvPr>
        </p:nvSpPr>
        <p:spPr/>
        <p:txBody>
          <a:bodyPr/>
          <a:lstStyle/>
          <a:p>
            <a:fld id="{9795D464-333A-41AF-8547-666355590BEE}" type="slidenum">
              <a:rPr lang="en-US" smtClean="0"/>
              <a:t>56</a:t>
            </a:fld>
            <a:endParaRPr lang="en-US"/>
          </a:p>
        </p:txBody>
      </p:sp>
      <p:pic>
        <p:nvPicPr>
          <p:cNvPr id="6" name="Picture 5" descr="each of the inside modules for the course &quot; Get schooled&quot; drilling down from the previous image." title="screenshot"/>
          <p:cNvPicPr>
            <a:picLocks noChangeAspect="1"/>
          </p:cNvPicPr>
          <p:nvPr/>
        </p:nvPicPr>
        <p:blipFill>
          <a:blip r:embed="rId4"/>
          <a:stretch>
            <a:fillRect/>
          </a:stretch>
        </p:blipFill>
        <p:spPr>
          <a:xfrm>
            <a:off x="6977186" y="1588133"/>
            <a:ext cx="4895400" cy="3314787"/>
          </a:xfrm>
          <a:prstGeom prst="rect">
            <a:avLst/>
          </a:prstGeom>
          <a:effectLst>
            <a:glow rad="228600">
              <a:schemeClr val="accent4">
                <a:satMod val="175000"/>
                <a:alpha val="40000"/>
              </a:schemeClr>
            </a:glow>
          </a:effectLst>
        </p:spPr>
      </p:pic>
      <p:sp>
        <p:nvSpPr>
          <p:cNvPr id="7" name="Rectangle 6">
            <a:extLst>
              <a:ext uri="{FF2B5EF4-FFF2-40B4-BE49-F238E27FC236}">
                <a16:creationId xmlns:a16="http://schemas.microsoft.com/office/drawing/2014/main" id="{EE2D5F64-C065-43FB-A8FF-11BA0F4155A7}"/>
              </a:ext>
            </a:extLst>
          </p:cNvPr>
          <p:cNvSpPr/>
          <p:nvPr/>
        </p:nvSpPr>
        <p:spPr>
          <a:xfrm>
            <a:off x="226705" y="3016719"/>
            <a:ext cx="1625573" cy="923330"/>
          </a:xfrm>
          <a:prstGeom prst="rect">
            <a:avLst/>
          </a:prstGeom>
        </p:spPr>
        <p:txBody>
          <a:bodyPr wrap="none">
            <a:spAutoFit/>
          </a:bodyPr>
          <a:lstStyle/>
          <a:p>
            <a:r>
              <a:rPr lang="en-US" cap="small" dirty="0"/>
              <a:t>Additional </a:t>
            </a:r>
          </a:p>
          <a:p>
            <a:r>
              <a:rPr lang="en-US" cap="small" dirty="0"/>
              <a:t>Training: </a:t>
            </a:r>
          </a:p>
          <a:p>
            <a:r>
              <a:rPr lang="en-US" cap="small" dirty="0"/>
              <a:t>Data Privacy </a:t>
            </a:r>
            <a:endParaRPr lang="en-US" dirty="0"/>
          </a:p>
        </p:txBody>
      </p:sp>
      <p:pic>
        <p:nvPicPr>
          <p:cNvPr id="12" name="Picture 11" descr="canvas module for Data Privacy course, calle Get Schooled. " title="screenshot">
            <a:extLst>
              <a:ext uri="{FF2B5EF4-FFF2-40B4-BE49-F238E27FC236}">
                <a16:creationId xmlns:a16="http://schemas.microsoft.com/office/drawing/2014/main" id="{68900E3B-9E0D-46A1-96AB-E9083FAD07ED}"/>
              </a:ext>
            </a:extLst>
          </p:cNvPr>
          <p:cNvPicPr>
            <a:picLocks noChangeAspect="1"/>
          </p:cNvPicPr>
          <p:nvPr/>
        </p:nvPicPr>
        <p:blipFill>
          <a:blip r:embed="rId5"/>
          <a:stretch>
            <a:fillRect/>
          </a:stretch>
        </p:blipFill>
        <p:spPr>
          <a:xfrm>
            <a:off x="2619494" y="1588133"/>
            <a:ext cx="3590476" cy="342857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58210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7B9E-002B-43D5-8494-7ABF26BECC61}"/>
              </a:ext>
            </a:extLst>
          </p:cNvPr>
          <p:cNvSpPr>
            <a:spLocks noGrp="1"/>
          </p:cNvSpPr>
          <p:nvPr>
            <p:ph type="title"/>
          </p:nvPr>
        </p:nvSpPr>
        <p:spPr>
          <a:xfrm>
            <a:off x="0" y="3048000"/>
            <a:ext cx="2267711" cy="884085"/>
          </a:xfrm>
        </p:spPr>
        <p:txBody>
          <a:bodyPr/>
          <a:lstStyle/>
          <a:p>
            <a:r>
              <a:rPr lang="en-US" sz="2200" cap="small" dirty="0"/>
              <a:t>CDE: Educational Data Governance</a:t>
            </a:r>
          </a:p>
        </p:txBody>
      </p:sp>
      <p:pic>
        <p:nvPicPr>
          <p:cNvPr id="6" name="Content Placeholder 5" descr="CDE website called Educational Data Goverenance (EDGO) logo in the center of the page" title="screenshot">
            <a:extLst>
              <a:ext uri="{FF2B5EF4-FFF2-40B4-BE49-F238E27FC236}">
                <a16:creationId xmlns:a16="http://schemas.microsoft.com/office/drawing/2014/main" id="{38F1362D-2672-4D54-917C-51BB186A2026}"/>
              </a:ext>
            </a:extLst>
          </p:cNvPr>
          <p:cNvPicPr>
            <a:picLocks noGrp="1" noChangeAspect="1"/>
          </p:cNvPicPr>
          <p:nvPr>
            <p:ph idx="1"/>
          </p:nvPr>
        </p:nvPicPr>
        <p:blipFill>
          <a:blip r:embed="rId3"/>
          <a:stretch>
            <a:fillRect/>
          </a:stretch>
        </p:blipFill>
        <p:spPr>
          <a:xfrm>
            <a:off x="2267711" y="26225"/>
            <a:ext cx="9905990" cy="4277552"/>
          </a:xfrm>
          <a:prstGeom prst="rect">
            <a:avLst/>
          </a:prstGeom>
          <a:effectLst>
            <a:glow rad="228600">
              <a:schemeClr val="accent4">
                <a:satMod val="175000"/>
                <a:alpha val="40000"/>
              </a:schemeClr>
            </a:glow>
          </a:effectLst>
        </p:spPr>
      </p:pic>
      <p:sp>
        <p:nvSpPr>
          <p:cNvPr id="5" name="Slide Number Placeholder 4">
            <a:extLst>
              <a:ext uri="{FF2B5EF4-FFF2-40B4-BE49-F238E27FC236}">
                <a16:creationId xmlns:a16="http://schemas.microsoft.com/office/drawing/2014/main" id="{19377017-0858-43AD-981F-8927CBF58555}"/>
              </a:ext>
            </a:extLst>
          </p:cNvPr>
          <p:cNvSpPr>
            <a:spLocks noGrp="1"/>
          </p:cNvSpPr>
          <p:nvPr>
            <p:ph type="sldNum" sz="quarter" idx="12"/>
          </p:nvPr>
        </p:nvSpPr>
        <p:spPr/>
        <p:txBody>
          <a:bodyPr/>
          <a:lstStyle/>
          <a:p>
            <a:fld id="{9795D464-333A-41AF-8547-666355590BEE}" type="slidenum">
              <a:rPr lang="en-US" smtClean="0"/>
              <a:t>57</a:t>
            </a:fld>
            <a:endParaRPr lang="en-US"/>
          </a:p>
        </p:txBody>
      </p:sp>
      <p:sp>
        <p:nvSpPr>
          <p:cNvPr id="10" name="Rectangle 9">
            <a:extLst>
              <a:ext uri="{FF2B5EF4-FFF2-40B4-BE49-F238E27FC236}">
                <a16:creationId xmlns:a16="http://schemas.microsoft.com/office/drawing/2014/main" id="{B0A07336-1D1E-4E84-A07C-DE08B8307ED9}"/>
              </a:ext>
            </a:extLst>
          </p:cNvPr>
          <p:cNvSpPr/>
          <p:nvPr/>
        </p:nvSpPr>
        <p:spPr>
          <a:xfrm>
            <a:off x="1615428" y="4303777"/>
            <a:ext cx="10558273" cy="830997"/>
          </a:xfrm>
          <a:prstGeom prst="rect">
            <a:avLst/>
          </a:prstGeom>
          <a:noFill/>
        </p:spPr>
        <p:txBody>
          <a:bodyPr wrap="square" lIns="91440" tIns="45720" rIns="91440" bIns="45720">
            <a:spAutoFit/>
          </a:bodyPr>
          <a:lstStyle/>
          <a:p>
            <a:pPr algn="ctr"/>
            <a:r>
              <a:rPr lang="en-US" sz="4800" dirty="0">
                <a:ln w="0"/>
                <a:solidFill>
                  <a:schemeClr val="accent4"/>
                </a:solidFill>
                <a:effectLst>
                  <a:outerShdw blurRad="38100" dist="25400" dir="5400000" algn="ctr" rotWithShape="0">
                    <a:srgbClr val="6E747A">
                      <a:alpha val="43000"/>
                    </a:srgbClr>
                  </a:outerShdw>
                </a:effectLst>
              </a:rPr>
              <a:t>https://www.cde.ca.gov/ds/ed/</a:t>
            </a:r>
          </a:p>
        </p:txBody>
      </p:sp>
    </p:spTree>
    <p:extLst>
      <p:ext uri="{BB962C8B-B14F-4D97-AF65-F5344CB8AC3E}">
        <p14:creationId xmlns:p14="http://schemas.microsoft.com/office/powerpoint/2010/main" val="4056155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882" y="638484"/>
            <a:ext cx="7489559" cy="837705"/>
          </a:xfrm>
        </p:spPr>
        <p:txBody>
          <a:bodyPr/>
          <a:lstStyle/>
          <a:p>
            <a:r>
              <a:rPr lang="en-US" sz="2400" cap="small" dirty="0"/>
              <a:t>Model Notification of Rights under FERPA</a:t>
            </a:r>
          </a:p>
        </p:txBody>
      </p:sp>
      <p:sp>
        <p:nvSpPr>
          <p:cNvPr id="5" name="Slide Number Placeholder 4"/>
          <p:cNvSpPr>
            <a:spLocks noGrp="1"/>
          </p:cNvSpPr>
          <p:nvPr>
            <p:ph type="sldNum" sz="quarter" idx="12"/>
          </p:nvPr>
        </p:nvSpPr>
        <p:spPr/>
        <p:txBody>
          <a:bodyPr/>
          <a:lstStyle/>
          <a:p>
            <a:fld id="{9795D464-333A-41AF-8547-666355590BEE}" type="slidenum">
              <a:rPr lang="en-US" smtClean="0"/>
              <a:t>58</a:t>
            </a:fld>
            <a:endParaRPr lang="en-US"/>
          </a:p>
        </p:txBody>
      </p:sp>
      <p:sp>
        <p:nvSpPr>
          <p:cNvPr id="6" name="TextBox 5"/>
          <p:cNvSpPr txBox="1"/>
          <p:nvPr/>
        </p:nvSpPr>
        <p:spPr>
          <a:xfrm>
            <a:off x="2775118" y="1975104"/>
            <a:ext cx="8915232" cy="1661993"/>
          </a:xfrm>
          <a:prstGeom prst="rect">
            <a:avLst/>
          </a:prstGeom>
          <a:effectLst>
            <a:glow rad="2286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endParaRPr lang="en-US" sz="2800" b="1" dirty="0">
              <a:solidFill>
                <a:schemeClr val="accent2"/>
              </a:solidFill>
            </a:endParaRPr>
          </a:p>
          <a:p>
            <a:pPr algn="ctr"/>
            <a:r>
              <a:rPr lang="en-US" sz="2800" b="1" dirty="0">
                <a:solidFill>
                  <a:schemeClr val="accent2"/>
                </a:solidFill>
              </a:rPr>
              <a:t>US Department of Education</a:t>
            </a:r>
          </a:p>
          <a:p>
            <a:pPr algn="ctr"/>
            <a:endParaRPr lang="en-US" sz="2800" dirty="0">
              <a:solidFill>
                <a:schemeClr val="accent2"/>
              </a:solidFill>
              <a:hlinkClick r:id="rId3"/>
            </a:endParaRPr>
          </a:p>
          <a:p>
            <a:endParaRPr lang="en-US" b="1" dirty="0">
              <a:solidFill>
                <a:schemeClr val="accent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077" y="1483796"/>
            <a:ext cx="1409874" cy="1409874"/>
          </a:xfrm>
          <a:prstGeom prst="rect">
            <a:avLst/>
          </a:prstGeom>
          <a:effectLst>
            <a:glow rad="228600">
              <a:schemeClr val="accent4">
                <a:satMod val="175000"/>
                <a:alpha val="40000"/>
              </a:schemeClr>
            </a:glow>
          </a:effectLst>
        </p:spPr>
      </p:pic>
      <p:sp>
        <p:nvSpPr>
          <p:cNvPr id="3" name="Rectangle 2">
            <a:extLst>
              <a:ext uri="{FF2B5EF4-FFF2-40B4-BE49-F238E27FC236}">
                <a16:creationId xmlns:a16="http://schemas.microsoft.com/office/drawing/2014/main" id="{4B9F94D8-24CE-486B-B8AD-FD1B2A1C37C4}"/>
              </a:ext>
            </a:extLst>
          </p:cNvPr>
          <p:cNvSpPr/>
          <p:nvPr/>
        </p:nvSpPr>
        <p:spPr>
          <a:xfrm>
            <a:off x="2856733" y="2988561"/>
            <a:ext cx="9335267" cy="430887"/>
          </a:xfrm>
          <a:prstGeom prst="rect">
            <a:avLst/>
          </a:prstGeom>
        </p:spPr>
        <p:txBody>
          <a:bodyPr wrap="square">
            <a:spAutoFit/>
          </a:bodyPr>
          <a:lstStyle/>
          <a:p>
            <a:r>
              <a:rPr lang="en-US" sz="2200" b="1" u="sng" dirty="0"/>
              <a:t>https://www2.ed.gov/policy/gen/guid/fpco/ferpa/lea-officials.html</a:t>
            </a:r>
          </a:p>
        </p:txBody>
      </p:sp>
    </p:spTree>
    <p:extLst>
      <p:ext uri="{BB962C8B-B14F-4D97-AF65-F5344CB8AC3E}">
        <p14:creationId xmlns:p14="http://schemas.microsoft.com/office/powerpoint/2010/main" val="254650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86" y="2828544"/>
            <a:ext cx="2912205" cy="1395982"/>
          </a:xfrm>
        </p:spPr>
        <p:txBody>
          <a:bodyPr/>
          <a:lstStyle/>
          <a:p>
            <a:r>
              <a:rPr lang="en-US" sz="2400" cap="small" dirty="0"/>
              <a:t>Data Privacy Resources</a:t>
            </a:r>
          </a:p>
        </p:txBody>
      </p:sp>
      <p:sp>
        <p:nvSpPr>
          <p:cNvPr id="3" name="Content Placeholder 2"/>
          <p:cNvSpPr>
            <a:spLocks noGrp="1"/>
          </p:cNvSpPr>
          <p:nvPr>
            <p:ph idx="1"/>
          </p:nvPr>
        </p:nvSpPr>
        <p:spPr>
          <a:xfrm>
            <a:off x="2220626" y="0"/>
            <a:ext cx="9971373" cy="4705564"/>
          </a:xfrm>
        </p:spPr>
        <p:txBody>
          <a:bodyPr numCol="2"/>
          <a:lstStyle/>
          <a:p>
            <a:pPr marL="0" indent="0">
              <a:buNone/>
            </a:pPr>
            <a:r>
              <a:rPr lang="en-US" sz="2200" dirty="0"/>
              <a:t>US Department of Education</a:t>
            </a:r>
          </a:p>
          <a:p>
            <a:pPr marL="400050" lvl="1" indent="0">
              <a:buNone/>
            </a:pPr>
            <a:r>
              <a:rPr lang="en-US" sz="2200" b="1" u="sng" dirty="0"/>
              <a:t>http://tech.ed.gov/privacy/</a:t>
            </a:r>
          </a:p>
          <a:p>
            <a:pPr marL="0" indent="0">
              <a:buNone/>
            </a:pPr>
            <a:endParaRPr lang="en-US" sz="2200" dirty="0"/>
          </a:p>
          <a:p>
            <a:pPr marL="0" indent="0">
              <a:buNone/>
            </a:pPr>
            <a:r>
              <a:rPr lang="en-US" sz="2200" u="sng" dirty="0"/>
              <a:t>Protecting Student Privacy: </a:t>
            </a:r>
            <a:r>
              <a:rPr lang="en-US" sz="2200" dirty="0"/>
              <a:t>A Service of the Privacy Technical Assistance Center and the Family Policy Compliance Office</a:t>
            </a:r>
          </a:p>
          <a:p>
            <a:pPr marL="342900" lvl="1" indent="0">
              <a:buNone/>
            </a:pPr>
            <a:r>
              <a:rPr lang="en-US" sz="2200" b="1" u="sng" dirty="0"/>
              <a:t>https://studentprivacy.ed.gov/</a:t>
            </a:r>
            <a:endParaRPr lang="en-US" sz="2200" dirty="0"/>
          </a:p>
          <a:p>
            <a:pPr marL="0" indent="0">
              <a:buNone/>
            </a:pPr>
            <a:endParaRPr lang="en-US" sz="2200" dirty="0"/>
          </a:p>
          <a:p>
            <a:pPr marL="0" indent="0">
              <a:buNone/>
            </a:pPr>
            <a:r>
              <a:rPr lang="en-US" sz="2200" dirty="0"/>
              <a:t>CA Department of Education</a:t>
            </a:r>
          </a:p>
          <a:p>
            <a:pPr marL="342900" lvl="1" indent="0">
              <a:buNone/>
            </a:pPr>
            <a:r>
              <a:rPr lang="en-US" sz="2200" dirty="0"/>
              <a:t>Data Privacy Laws </a:t>
            </a:r>
            <a:br>
              <a:rPr lang="en-US" sz="2200" dirty="0"/>
            </a:br>
            <a:r>
              <a:rPr lang="en-US" sz="2200" b="1" u="sng" dirty="0"/>
              <a:t>http://www.cde.ca.gov/ds/dp/</a:t>
            </a:r>
          </a:p>
          <a:p>
            <a:pPr marL="0" indent="0">
              <a:buNone/>
            </a:pPr>
            <a:r>
              <a:rPr lang="en-US" sz="2200" u="sng" dirty="0"/>
              <a:t>Data Privacy Guide</a:t>
            </a:r>
            <a:r>
              <a:rPr lang="en-US" sz="2200" dirty="0"/>
              <a:t>: a collaborative project between the CETPA, CCSESA and </a:t>
            </a:r>
            <a:r>
              <a:rPr lang="en-US" sz="2200" dirty="0" err="1"/>
              <a:t>Fagen</a:t>
            </a:r>
            <a:r>
              <a:rPr lang="en-US" sz="2200" dirty="0"/>
              <a:t> Friedman &amp; </a:t>
            </a:r>
            <a:r>
              <a:rPr lang="en-US" sz="2200" dirty="0" err="1"/>
              <a:t>Fulfrost</a:t>
            </a:r>
            <a:endParaRPr lang="en-US" sz="2200" dirty="0"/>
          </a:p>
          <a:p>
            <a:pPr marL="0" indent="0">
              <a:buNone/>
            </a:pPr>
            <a:r>
              <a:rPr lang="en-US" sz="2200" b="1" u="sng" dirty="0"/>
              <a:t>https://www.f3law.com/privacy</a:t>
            </a:r>
          </a:p>
          <a:p>
            <a:pPr marL="0" indent="0">
              <a:buNone/>
            </a:pPr>
            <a:endParaRPr lang="en-US" sz="2200" b="1" u="sng" dirty="0"/>
          </a:p>
          <a:p>
            <a:pPr marL="0" indent="0">
              <a:buNone/>
            </a:pPr>
            <a:r>
              <a:rPr lang="en-US" sz="2200" dirty="0"/>
              <a:t>CA Attorney General </a:t>
            </a:r>
          </a:p>
          <a:p>
            <a:pPr marL="342900" lvl="1" indent="0">
              <a:buNone/>
            </a:pPr>
            <a:r>
              <a:rPr lang="en-US" sz="2200" u="sng" dirty="0"/>
              <a:t>Ready for School</a:t>
            </a:r>
            <a:r>
              <a:rPr lang="en-US" sz="2200" dirty="0"/>
              <a:t>: Recommendations for the Ed Tech Industry to Protect the Privacy of Student Data</a:t>
            </a:r>
          </a:p>
          <a:p>
            <a:pPr marL="342900" lvl="1" indent="0">
              <a:buNone/>
            </a:pPr>
            <a:r>
              <a:rPr lang="en-US" sz="2200" b="1" u="sng" dirty="0"/>
              <a:t>https://bit.ly/2IUdARg</a:t>
            </a:r>
          </a:p>
        </p:txBody>
      </p:sp>
      <p:sp>
        <p:nvSpPr>
          <p:cNvPr id="5" name="Slide Number Placeholder 4"/>
          <p:cNvSpPr>
            <a:spLocks noGrp="1"/>
          </p:cNvSpPr>
          <p:nvPr>
            <p:ph type="sldNum" sz="quarter" idx="12"/>
          </p:nvPr>
        </p:nvSpPr>
        <p:spPr/>
        <p:txBody>
          <a:bodyPr/>
          <a:lstStyle/>
          <a:p>
            <a:fld id="{9795D464-333A-41AF-8547-666355590BEE}" type="slidenum">
              <a:rPr lang="en-US" smtClean="0"/>
              <a:t>59</a:t>
            </a:fld>
            <a:endParaRPr lang="en-US"/>
          </a:p>
        </p:txBody>
      </p:sp>
    </p:spTree>
    <p:extLst>
      <p:ext uri="{BB962C8B-B14F-4D97-AF65-F5344CB8AC3E}">
        <p14:creationId xmlns:p14="http://schemas.microsoft.com/office/powerpoint/2010/main" val="19426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278764"/>
            <a:ext cx="3052474" cy="1160226"/>
          </a:xfrm>
        </p:spPr>
        <p:txBody>
          <a:bodyPr/>
          <a:lstStyle/>
          <a:p>
            <a:r>
              <a:rPr lang="en-US" sz="2200" cap="small" dirty="0"/>
              <a:t>FERPA 101</a:t>
            </a:r>
            <a:br>
              <a:rPr lang="en-US" sz="2200" cap="small" dirty="0"/>
            </a:br>
            <a:r>
              <a:rPr lang="en-US" sz="2200" cap="small" dirty="0"/>
              <a:t> YouTube</a:t>
            </a:r>
          </a:p>
        </p:txBody>
      </p:sp>
      <p:sp>
        <p:nvSpPr>
          <p:cNvPr id="5" name="Slide Number Placeholder 4"/>
          <p:cNvSpPr>
            <a:spLocks noGrp="1"/>
          </p:cNvSpPr>
          <p:nvPr>
            <p:ph type="sldNum" sz="quarter" idx="12"/>
          </p:nvPr>
        </p:nvSpPr>
        <p:spPr/>
        <p:txBody>
          <a:bodyPr/>
          <a:lstStyle/>
          <a:p>
            <a:fld id="{9795D464-333A-41AF-8547-666355590BEE}" type="slidenum">
              <a:rPr lang="en-US" smtClean="0"/>
              <a:t>6</a:t>
            </a:fld>
            <a:endParaRPr lang="en-US"/>
          </a:p>
        </p:txBody>
      </p:sp>
      <p:pic>
        <p:nvPicPr>
          <p:cNvPr id="6" name="Online Media 5">
            <a:hlinkClick r:id="" action="ppaction://media"/>
            <a:extLst>
              <a:ext uri="{FF2B5EF4-FFF2-40B4-BE49-F238E27FC236}">
                <a16:creationId xmlns:a16="http://schemas.microsoft.com/office/drawing/2014/main" id="{784877C4-1E9A-4FAA-901E-2E61F4EFBEB9}"/>
              </a:ext>
            </a:extLst>
          </p:cNvPr>
          <p:cNvPicPr>
            <a:picLocks noRot="1" noChangeAspect="1"/>
          </p:cNvPicPr>
          <p:nvPr>
            <a:videoFile r:link="rId1"/>
          </p:nvPr>
        </p:nvPicPr>
        <p:blipFill>
          <a:blip r:embed="rId4"/>
          <a:stretch>
            <a:fillRect/>
          </a:stretch>
        </p:blipFill>
        <p:spPr>
          <a:xfrm>
            <a:off x="2609158" y="0"/>
            <a:ext cx="8765978" cy="6812712"/>
          </a:xfrm>
          <a:prstGeom prst="rect">
            <a:avLst/>
          </a:prstGeom>
        </p:spPr>
      </p:pic>
    </p:spTree>
    <p:extLst>
      <p:ext uri="{BB962C8B-B14F-4D97-AF65-F5344CB8AC3E}">
        <p14:creationId xmlns:p14="http://schemas.microsoft.com/office/powerpoint/2010/main" val="374123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7027" y="3121025"/>
            <a:ext cx="2058765" cy="646289"/>
          </a:xfrm>
        </p:spPr>
        <p:txBody>
          <a:bodyPr/>
          <a:lstStyle/>
          <a:p>
            <a:r>
              <a:rPr lang="en-US" sz="2400" cap="small" dirty="0"/>
              <a:t>Data Privacy </a:t>
            </a:r>
            <a:br>
              <a:rPr lang="en-US" sz="2400" cap="small" dirty="0"/>
            </a:br>
            <a:r>
              <a:rPr lang="en-US" sz="2400" cap="small" dirty="0"/>
              <a:t>Resources</a:t>
            </a:r>
          </a:p>
        </p:txBody>
      </p:sp>
      <p:sp>
        <p:nvSpPr>
          <p:cNvPr id="3" name="Content Placeholder 2"/>
          <p:cNvSpPr>
            <a:spLocks noGrp="1"/>
          </p:cNvSpPr>
          <p:nvPr>
            <p:ph idx="1"/>
          </p:nvPr>
        </p:nvSpPr>
        <p:spPr>
          <a:xfrm>
            <a:off x="1828801" y="1295400"/>
            <a:ext cx="4996405" cy="5181602"/>
          </a:xfrm>
        </p:spPr>
        <p:txBody>
          <a:bodyPr/>
          <a:lstStyle/>
          <a:p>
            <a:pPr marL="342900" lvl="1" indent="0">
              <a:buNone/>
            </a:pPr>
            <a:r>
              <a:rPr lang="en-US" dirty="0"/>
              <a:t>	</a:t>
            </a:r>
          </a:p>
          <a:p>
            <a:pPr lvl="1"/>
            <a:endParaRPr lang="en-US" dirty="0"/>
          </a:p>
        </p:txBody>
      </p:sp>
      <p:sp>
        <p:nvSpPr>
          <p:cNvPr id="5" name="Slide Number Placeholder 4"/>
          <p:cNvSpPr>
            <a:spLocks noGrp="1"/>
          </p:cNvSpPr>
          <p:nvPr>
            <p:ph type="sldNum" sz="quarter" idx="12"/>
          </p:nvPr>
        </p:nvSpPr>
        <p:spPr/>
        <p:txBody>
          <a:bodyPr/>
          <a:lstStyle/>
          <a:p>
            <a:fld id="{9795D464-333A-41AF-8547-666355590BEE}" type="slidenum">
              <a:rPr lang="en-US" smtClean="0"/>
              <a:t>60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23783619"/>
              </p:ext>
            </p:extLst>
          </p:nvPr>
        </p:nvGraphicFramePr>
        <p:xfrm>
          <a:off x="3207105" y="883850"/>
          <a:ext cx="8247063" cy="5120640"/>
        </p:xfrm>
        <a:graphic>
          <a:graphicData uri="http://schemas.openxmlformats.org/drawingml/2006/table">
            <a:tbl>
              <a:tblPr firstRow="1" bandRow="1">
                <a:tableStyleId>{8A107856-5554-42FB-B03E-39F5DBC370BA}</a:tableStyleId>
              </a:tblPr>
              <a:tblGrid>
                <a:gridCol w="2033948">
                  <a:extLst>
                    <a:ext uri="{9D8B030D-6E8A-4147-A177-3AD203B41FA5}">
                      <a16:colId xmlns:a16="http://schemas.microsoft.com/office/drawing/2014/main" val="20000"/>
                    </a:ext>
                  </a:extLst>
                </a:gridCol>
                <a:gridCol w="2176736">
                  <a:extLst>
                    <a:ext uri="{9D8B030D-6E8A-4147-A177-3AD203B41FA5}">
                      <a16:colId xmlns:a16="http://schemas.microsoft.com/office/drawing/2014/main" val="20001"/>
                    </a:ext>
                  </a:extLst>
                </a:gridCol>
                <a:gridCol w="2418151">
                  <a:extLst>
                    <a:ext uri="{9D8B030D-6E8A-4147-A177-3AD203B41FA5}">
                      <a16:colId xmlns:a16="http://schemas.microsoft.com/office/drawing/2014/main" val="20002"/>
                    </a:ext>
                  </a:extLst>
                </a:gridCol>
                <a:gridCol w="1618228">
                  <a:extLst>
                    <a:ext uri="{9D8B030D-6E8A-4147-A177-3AD203B41FA5}">
                      <a16:colId xmlns:a16="http://schemas.microsoft.com/office/drawing/2014/main" val="20003"/>
                    </a:ext>
                  </a:extLst>
                </a:gridCol>
              </a:tblGrid>
              <a:tr h="370840">
                <a:tc>
                  <a:txBody>
                    <a:bodyPr/>
                    <a:lstStyle/>
                    <a:p>
                      <a:pPr marL="328612" indent="-285750" algn="l" defTabSz="685800" rtl="0" eaLnBrk="1" latinLnBrk="0" hangingPunct="1"/>
                      <a:r>
                        <a:rPr lang="en-US" sz="1600" b="0" kern="1200" dirty="0">
                          <a:solidFill>
                            <a:schemeClr val="dk1"/>
                          </a:solidFill>
                          <a:latin typeface="+mn-lt"/>
                          <a:ea typeface="+mn-ea"/>
                          <a:cs typeface="+mn-cs"/>
                        </a:rPr>
                        <a:t>Data Privacy Guidebook</a:t>
                      </a:r>
                    </a:p>
                  </a:txBody>
                  <a:tcPr marL="45720" marR="45720" anchor="ctr"/>
                </a:tc>
                <a:tc>
                  <a:txBody>
                    <a:bodyPr/>
                    <a:lstStyle/>
                    <a:p>
                      <a:pPr marL="0" lvl="0" indent="0">
                        <a:buNone/>
                      </a:pPr>
                      <a:r>
                        <a:rPr lang="en-US" sz="1200" b="0" dirty="0"/>
                        <a:t>Summary</a:t>
                      </a:r>
                      <a:r>
                        <a:rPr lang="en-US" sz="1200" b="0" baseline="0" dirty="0"/>
                        <a:t> of relevant laws and CA </a:t>
                      </a:r>
                      <a:r>
                        <a:rPr lang="en-US" sz="1200" b="0" baseline="0" dirty="0" err="1"/>
                        <a:t>ed</a:t>
                      </a:r>
                      <a:r>
                        <a:rPr lang="en-US" sz="1200" b="0" baseline="0" dirty="0"/>
                        <a:t> code, includes sample policies, assessments, and data breach protocols</a:t>
                      </a:r>
                      <a:endParaRPr lang="en-US" sz="1200" b="0" dirty="0"/>
                    </a:p>
                  </a:txBody>
                  <a:tcPr marL="45720" marR="4572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t>Collaborative project between CSESSA, CETPA, and </a:t>
                      </a:r>
                      <a:r>
                        <a:rPr lang="en-US" sz="1200" b="0" dirty="0" err="1"/>
                        <a:t>Fagen</a:t>
                      </a:r>
                      <a:r>
                        <a:rPr lang="en-US" sz="1200" b="0" dirty="0"/>
                        <a:t> Friedman &amp; </a:t>
                      </a:r>
                      <a:r>
                        <a:rPr lang="en-US" sz="1200" b="0" dirty="0" err="1"/>
                        <a:t>Fulfrost</a:t>
                      </a:r>
                      <a:r>
                        <a:rPr lang="en-US" sz="1200" b="0" dirty="0"/>
                        <a:t> LLP. </a:t>
                      </a:r>
                    </a:p>
                  </a:txBody>
                  <a:tcPr marL="45720" marR="45720"/>
                </a:tc>
                <a:tc>
                  <a:txBody>
                    <a:bodyPr/>
                    <a:lstStyle/>
                    <a:p>
                      <a:pPr marL="0" lvl="0" indent="0">
                        <a:buNone/>
                      </a:pPr>
                      <a:r>
                        <a:rPr lang="en-US" sz="1200" b="0" dirty="0"/>
                        <a:t>http://www.f3law.com/downloads/COMPLETE%20Privacy%20Guidebook%2009_18_15.pdf</a:t>
                      </a:r>
                    </a:p>
                  </a:txBody>
                  <a:tcPr marL="45720" marR="45720" anchor="ctr"/>
                </a:tc>
                <a:extLst>
                  <a:ext uri="{0D108BD9-81ED-4DB2-BD59-A6C34878D82A}">
                    <a16:rowId xmlns:a16="http://schemas.microsoft.com/office/drawing/2014/main" val="10000"/>
                  </a:ext>
                </a:extLst>
              </a:tr>
              <a:tr h="370840">
                <a:tc>
                  <a:txBody>
                    <a:bodyPr/>
                    <a:lstStyle/>
                    <a:p>
                      <a:pPr marL="328612" indent="-285750" algn="l"/>
                      <a:r>
                        <a:rPr lang="en-US" sz="1600" b="0" dirty="0"/>
                        <a:t>California Student</a:t>
                      </a:r>
                      <a:r>
                        <a:rPr lang="en-US" sz="1600" b="0" baseline="0" dirty="0"/>
                        <a:t> </a:t>
                      </a:r>
                      <a:r>
                        <a:rPr lang="en-US" sz="1600" b="0" dirty="0"/>
                        <a:t>Privacy </a:t>
                      </a:r>
                      <a:r>
                        <a:rPr lang="en-US" sz="1600" b="0" kern="1200" dirty="0">
                          <a:solidFill>
                            <a:schemeClr val="dk1"/>
                          </a:solidFill>
                          <a:latin typeface="+mn-lt"/>
                          <a:ea typeface="+mn-ea"/>
                          <a:cs typeface="+mn-cs"/>
                        </a:rPr>
                        <a:t>Alliance</a:t>
                      </a:r>
                    </a:p>
                  </a:txBody>
                  <a:tcPr marL="45720" marR="45720" anchor="ctr"/>
                </a:tc>
                <a:tc>
                  <a:txBody>
                    <a:bodyPr/>
                    <a:lstStyle/>
                    <a:p>
                      <a:r>
                        <a:rPr lang="en-US" sz="1200" kern="1200" dirty="0">
                          <a:solidFill>
                            <a:schemeClr val="dk1"/>
                          </a:solidFill>
                          <a:effectLst/>
                          <a:latin typeface="+mn-lt"/>
                          <a:ea typeface="+mn-ea"/>
                          <a:cs typeface="+mn-cs"/>
                        </a:rPr>
                        <a:t>Searchable</a:t>
                      </a:r>
                      <a:r>
                        <a:rPr lang="en-US" sz="1200" kern="1200" baseline="0" dirty="0">
                          <a:solidFill>
                            <a:schemeClr val="dk1"/>
                          </a:solidFill>
                          <a:effectLst/>
                          <a:latin typeface="+mn-lt"/>
                          <a:ea typeface="+mn-ea"/>
                          <a:cs typeface="+mn-cs"/>
                        </a:rPr>
                        <a:t> database of AB1584 compliant education applications</a:t>
                      </a:r>
                      <a:endParaRPr lang="en-US" sz="1200" dirty="0"/>
                    </a:p>
                  </a:txBody>
                  <a:tcPr marL="45720" marR="4572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Partnership with CETPA, Ventura COE, Access 4 Learning Community's Student Data Privacy Consortium and the Massachusetts Student Privacy Alliance (MSPA). </a:t>
                      </a:r>
                      <a:endParaRPr lang="en-US" sz="1200" dirty="0"/>
                    </a:p>
                  </a:txBody>
                  <a:tcPr marL="45720" marR="4572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https://secure2.cpsd.us/cspa/agreement_info.php</a:t>
                      </a:r>
                    </a:p>
                  </a:txBody>
                  <a:tcPr marL="45720" marR="45720" anchor="ctr"/>
                </a:tc>
                <a:extLst>
                  <a:ext uri="{0D108BD9-81ED-4DB2-BD59-A6C34878D82A}">
                    <a16:rowId xmlns:a16="http://schemas.microsoft.com/office/drawing/2014/main" val="10001"/>
                  </a:ext>
                </a:extLst>
              </a:tr>
              <a:tr h="370840">
                <a:tc>
                  <a:txBody>
                    <a:bodyPr/>
                    <a:lstStyle/>
                    <a:p>
                      <a:pPr marL="328612" indent="-285750" algn="l" defTabSz="685800" rtl="0" eaLnBrk="1" fontAlgn="ctr" latinLnBrk="0" hangingPunct="1">
                        <a:buClr>
                          <a:schemeClr val="tx1"/>
                        </a:buClr>
                        <a:buSzPts val="1400"/>
                        <a:buFont typeface="Arial" panose="020B0604020202020204" pitchFamily="34" charset="0"/>
                        <a:buNone/>
                      </a:pPr>
                      <a:r>
                        <a:rPr lang="en-US" sz="1600" b="0" kern="1200" dirty="0">
                          <a:solidFill>
                            <a:schemeClr val="dk1"/>
                          </a:solidFill>
                          <a:latin typeface="+mn-lt"/>
                          <a:ea typeface="+mn-ea"/>
                          <a:cs typeface="+mn-cs"/>
                        </a:rPr>
                        <a:t>Access 4 Learning</a:t>
                      </a:r>
                    </a:p>
                  </a:txBody>
                  <a:tcPr marL="45720" marR="45720" anchor="ctr"/>
                </a:tc>
                <a:tc>
                  <a:txBody>
                    <a:bodyPr/>
                    <a:lstStyle/>
                    <a:p>
                      <a:pPr algn="l" fontAlgn="b"/>
                      <a:r>
                        <a:rPr lang="en-US" sz="1200" dirty="0"/>
                        <a:t>Collaborative to collectively address all aspects of learning information management and access to support learning.</a:t>
                      </a:r>
                      <a:endParaRPr lang="en-US" sz="1200" b="0" i="0" u="none" strike="noStrike" dirty="0">
                        <a:solidFill>
                          <a:srgbClr val="000000"/>
                        </a:solidFill>
                        <a:effectLst/>
                        <a:latin typeface="Calibri" panose="020F0502020204030204" pitchFamily="34" charset="0"/>
                      </a:endParaRPr>
                    </a:p>
                  </a:txBody>
                  <a:tcPr marL="45720" marR="45720"/>
                </a:tc>
                <a:tc>
                  <a:txBody>
                    <a:bodyPr/>
                    <a:lstStyle/>
                    <a:p>
                      <a:pPr algn="l" rtl="0" fontAlgn="ctr"/>
                      <a:r>
                        <a:rPr lang="en-US" sz="1200" dirty="0"/>
                        <a:t>Non-profit collaboration of schools, districts, local authorities, states, US and International Ministries of Education, software vendors and consultants </a:t>
                      </a:r>
                      <a:endParaRPr lang="en-US" sz="1200" b="0" i="0" u="none" strike="noStrike" dirty="0">
                        <a:solidFill>
                          <a:srgbClr val="003366"/>
                        </a:solidFill>
                        <a:effectLst/>
                        <a:latin typeface="Arial" panose="020B0604020202020204" pitchFamily="34" charset="0"/>
                      </a:endParaRPr>
                    </a:p>
                  </a:txBody>
                  <a:tcPr marL="45720" marR="45720" anchor="ctr"/>
                </a:tc>
                <a:tc>
                  <a:txBody>
                    <a:bodyPr/>
                    <a:lstStyle/>
                    <a:p>
                      <a:pPr algn="l" rtl="0" fontAlgn="ctr"/>
                      <a:r>
                        <a:rPr lang="en-US" sz="1200" b="0" i="0" u="none" strike="noStrike" dirty="0">
                          <a:solidFill>
                            <a:srgbClr val="003366"/>
                          </a:solidFill>
                          <a:effectLst/>
                          <a:latin typeface="Arial" panose="020B0604020202020204" pitchFamily="34" charset="0"/>
                        </a:rPr>
                        <a:t>https://www.a4l.org/</a:t>
                      </a:r>
                    </a:p>
                  </a:txBody>
                  <a:tcPr marL="45720" marR="45720" anchor="ctr"/>
                </a:tc>
                <a:extLst>
                  <a:ext uri="{0D108BD9-81ED-4DB2-BD59-A6C34878D82A}">
                    <a16:rowId xmlns:a16="http://schemas.microsoft.com/office/drawing/2014/main" val="10002"/>
                  </a:ext>
                </a:extLst>
              </a:tr>
              <a:tr h="370840">
                <a:tc>
                  <a:txBody>
                    <a:bodyPr/>
                    <a:lstStyle/>
                    <a:p>
                      <a:pPr marL="328612" indent="-285750" algn="l" defTabSz="685800" rtl="0" eaLnBrk="1" fontAlgn="ctr" latinLnBrk="0" hangingPunct="1">
                        <a:buClr>
                          <a:schemeClr val="tx1"/>
                        </a:buClr>
                        <a:buSzPts val="1400"/>
                        <a:buFont typeface="Arial" panose="020B0604020202020204" pitchFamily="34" charset="0"/>
                        <a:buNone/>
                      </a:pPr>
                      <a:r>
                        <a:rPr lang="en-US" sz="1600" b="0" kern="1200" dirty="0">
                          <a:solidFill>
                            <a:schemeClr val="dk1"/>
                          </a:solidFill>
                          <a:latin typeface="+mn-lt"/>
                          <a:ea typeface="+mn-ea"/>
                          <a:cs typeface="+mn-cs"/>
                        </a:rPr>
                        <a:t>Future of Privacy Forum</a:t>
                      </a:r>
                    </a:p>
                  </a:txBody>
                  <a:tcPr marL="45720" marR="45720" anchor="ctr"/>
                </a:tc>
                <a:tc>
                  <a:txBody>
                    <a:bodyPr/>
                    <a:lstStyle/>
                    <a:p>
                      <a:pPr algn="l" fontAlgn="b"/>
                      <a:r>
                        <a:rPr lang="en-US" sz="1200" kern="1200" dirty="0">
                          <a:solidFill>
                            <a:schemeClr val="dk1"/>
                          </a:solidFill>
                          <a:latin typeface="+mn-lt"/>
                          <a:ea typeface="+mn-ea"/>
                          <a:cs typeface="+mn-cs"/>
                        </a:rPr>
                        <a:t>FERPA/SHERPA , Educator’s Guide to Student Privacy, resources for parents</a:t>
                      </a:r>
                    </a:p>
                  </a:txBody>
                  <a:tcPr marL="45720" marR="45720"/>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200" u="none" dirty="0">
                          <a:effectLst/>
                        </a:rPr>
                        <a:t>Think tank and advocacy group focused on issues of data privacy</a:t>
                      </a:r>
                      <a:endParaRPr lang="en-US" sz="1200" b="0" i="0" u="none" strike="noStrike" dirty="0">
                        <a:solidFill>
                          <a:srgbClr val="000000"/>
                        </a:solidFill>
                        <a:effectLst/>
                        <a:latin typeface="Calibri" panose="020F0502020204030204" pitchFamily="34" charset="0"/>
                      </a:endParaRPr>
                    </a:p>
                  </a:txBody>
                  <a:tcPr marL="45720" marR="45720" anchor="ctr"/>
                </a:tc>
                <a:tc>
                  <a:txBody>
                    <a:bodyPr/>
                    <a:lstStyle/>
                    <a:p>
                      <a:pPr algn="l" rtl="0" fontAlgn="ctr"/>
                      <a:r>
                        <a:rPr lang="en-US" sz="1200" b="0" i="0" u="none" strike="noStrike" dirty="0">
                          <a:solidFill>
                            <a:srgbClr val="003366"/>
                          </a:solidFill>
                          <a:effectLst/>
                          <a:latin typeface="Arial" panose="020B0604020202020204" pitchFamily="34" charset="0"/>
                        </a:rPr>
                        <a:t>https://fpf.org</a:t>
                      </a:r>
                    </a:p>
                  </a:txBody>
                  <a:tcPr marL="45720" marR="45720" anchor="ctr"/>
                </a:tc>
                <a:extLst>
                  <a:ext uri="{0D108BD9-81ED-4DB2-BD59-A6C34878D82A}">
                    <a16:rowId xmlns:a16="http://schemas.microsoft.com/office/drawing/2014/main" val="10003"/>
                  </a:ext>
                </a:extLst>
              </a:tr>
              <a:tr h="370840">
                <a:tc>
                  <a:txBody>
                    <a:bodyPr/>
                    <a:lstStyle/>
                    <a:p>
                      <a:pPr marL="42862" indent="0" algn="l" defTabSz="685800" rtl="0" eaLnBrk="1" fontAlgn="ctr" latinLnBrk="0" hangingPunct="1">
                        <a:buClr>
                          <a:schemeClr val="tx1"/>
                        </a:buClr>
                        <a:buSzPts val="1400"/>
                        <a:buFont typeface="Arial" panose="020B0604020202020204" pitchFamily="34" charset="0"/>
                        <a:buNone/>
                      </a:pPr>
                      <a:r>
                        <a:rPr lang="en-US" sz="1600" b="0" kern="1200" dirty="0" err="1">
                          <a:solidFill>
                            <a:schemeClr val="dk1"/>
                          </a:solidFill>
                          <a:latin typeface="+mn-lt"/>
                          <a:ea typeface="+mn-ea"/>
                          <a:cs typeface="+mn-cs"/>
                        </a:rPr>
                        <a:t>iKeepSafe</a:t>
                      </a:r>
                      <a:endParaRPr lang="en-US" sz="1600" b="0" kern="1200" dirty="0">
                        <a:solidFill>
                          <a:schemeClr val="dk1"/>
                        </a:solidFill>
                        <a:latin typeface="+mn-lt"/>
                        <a:ea typeface="+mn-ea"/>
                        <a:cs typeface="+mn-cs"/>
                      </a:endParaRPr>
                    </a:p>
                  </a:txBody>
                  <a:tcPr marL="45720" marR="45720" anchor="ctr"/>
                </a:tc>
                <a:tc>
                  <a:txBody>
                    <a:bodyPr/>
                    <a:lstStyle/>
                    <a:p>
                      <a:pPr algn="l" fontAlgn="b"/>
                      <a:r>
                        <a:rPr lang="en-US" sz="1200" b="0" i="0" u="none" strike="noStrike" dirty="0">
                          <a:solidFill>
                            <a:srgbClr val="000000"/>
                          </a:solidFill>
                          <a:effectLst/>
                          <a:latin typeface="+mn-lt"/>
                        </a:rPr>
                        <a:t>FERPA, COPPA, and</a:t>
                      </a:r>
                      <a:r>
                        <a:rPr lang="en-US" sz="1200" b="0" i="0" u="none" strike="noStrike" baseline="0" dirty="0">
                          <a:solidFill>
                            <a:srgbClr val="000000"/>
                          </a:solidFill>
                          <a:effectLst/>
                          <a:latin typeface="+mn-lt"/>
                        </a:rPr>
                        <a:t> CSDPA-certified </a:t>
                      </a:r>
                      <a:r>
                        <a:rPr lang="en-US" sz="1200" b="0" i="0" u="none" strike="noStrike" baseline="0" dirty="0" err="1">
                          <a:solidFill>
                            <a:srgbClr val="000000"/>
                          </a:solidFill>
                          <a:effectLst/>
                          <a:latin typeface="+mn-lt"/>
                        </a:rPr>
                        <a:t>complant</a:t>
                      </a:r>
                      <a:r>
                        <a:rPr lang="en-US" sz="1200" b="0" i="0" u="none" strike="noStrike" baseline="0" dirty="0">
                          <a:solidFill>
                            <a:srgbClr val="000000"/>
                          </a:solidFill>
                          <a:effectLst/>
                          <a:latin typeface="+mn-lt"/>
                        </a:rPr>
                        <a:t> products</a:t>
                      </a:r>
                      <a:endParaRPr lang="en-US" sz="1200" b="0" i="0" u="none" strike="noStrike" dirty="0">
                        <a:solidFill>
                          <a:srgbClr val="000000"/>
                        </a:solidFill>
                        <a:effectLst/>
                        <a:latin typeface="+mn-lt"/>
                      </a:endParaRPr>
                    </a:p>
                  </a:txBody>
                  <a:tcPr marL="45720" marR="45720"/>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200" dirty="0"/>
                        <a:t>Certifies technology used by children and in educational settings with qualified experts</a:t>
                      </a:r>
                      <a:endParaRPr lang="en-US" sz="1200" b="0" i="0" u="none" strike="noStrike" dirty="0">
                        <a:solidFill>
                          <a:srgbClr val="000000"/>
                        </a:solidFill>
                        <a:effectLst/>
                        <a:latin typeface="Calibri" panose="020F0502020204030204" pitchFamily="34" charset="0"/>
                      </a:endParaRPr>
                    </a:p>
                  </a:txBody>
                  <a:tcPr marL="45720" marR="45720" anchor="ctr"/>
                </a:tc>
                <a:tc>
                  <a:txBody>
                    <a:bodyPr/>
                    <a:lstStyle/>
                    <a:p>
                      <a:pPr algn="l" rtl="0" fontAlgn="ctr"/>
                      <a:r>
                        <a:rPr lang="en-US" sz="1200" b="0" i="0" u="none" strike="noStrike" dirty="0">
                          <a:solidFill>
                            <a:srgbClr val="003366"/>
                          </a:solidFill>
                          <a:effectLst/>
                          <a:latin typeface="Arial" panose="020B0604020202020204" pitchFamily="34" charset="0"/>
                        </a:rPr>
                        <a:t>https://ikeepsafe.org/</a:t>
                      </a:r>
                    </a:p>
                  </a:txBody>
                  <a:tcPr marL="45720" marR="45720" anchor="ctr"/>
                </a:tc>
                <a:extLst>
                  <a:ext uri="{0D108BD9-81ED-4DB2-BD59-A6C34878D82A}">
                    <a16:rowId xmlns:a16="http://schemas.microsoft.com/office/drawing/2014/main" val="10004"/>
                  </a:ext>
                </a:extLst>
              </a:tr>
              <a:tr h="370840">
                <a:tc>
                  <a:txBody>
                    <a:bodyPr/>
                    <a:lstStyle/>
                    <a:p>
                      <a:pPr marL="328612" indent="-285750" algn="l" defTabSz="685800" rtl="0" eaLnBrk="1" fontAlgn="ctr" latinLnBrk="0" hangingPunct="1">
                        <a:buClr>
                          <a:schemeClr val="tx1"/>
                        </a:buClr>
                        <a:buSzPts val="1400"/>
                        <a:buFont typeface="Arial" panose="020B0604020202020204" pitchFamily="34" charset="0"/>
                        <a:buNone/>
                      </a:pPr>
                      <a:r>
                        <a:rPr lang="en-US" sz="1600" b="0" kern="1200" dirty="0">
                          <a:solidFill>
                            <a:schemeClr val="dk1"/>
                          </a:solidFill>
                          <a:latin typeface="+mn-lt"/>
                          <a:ea typeface="+mn-ea"/>
                          <a:cs typeface="+mn-cs"/>
                        </a:rPr>
                        <a:t>Common Sense Media</a:t>
                      </a:r>
                    </a:p>
                  </a:txBody>
                  <a:tcPr marL="45720" marR="45720" anchor="ctr"/>
                </a:tc>
                <a:tc>
                  <a:txBody>
                    <a:bodyPr/>
                    <a:lstStyle/>
                    <a:p>
                      <a:pPr algn="l" fontAlgn="b"/>
                      <a:r>
                        <a:rPr lang="en-US" sz="1200" dirty="0">
                          <a:effectLst/>
                        </a:rPr>
                        <a:t>Family guides, research, concerns (e.g. cyberbullying, trolls, social media)</a:t>
                      </a:r>
                      <a:endParaRPr lang="en-US" sz="12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ctr"/>
                      <a:r>
                        <a:rPr lang="en-US" sz="1200" dirty="0">
                          <a:effectLst/>
                        </a:rPr>
                        <a:t>Nonprofit dedicated to helping kids thrive in a world of media and technology</a:t>
                      </a:r>
                      <a:endParaRPr lang="en-US" sz="1200" b="0" i="0" u="none" strike="noStrike" dirty="0">
                        <a:solidFill>
                          <a:srgbClr val="003366"/>
                        </a:solidFill>
                        <a:effectLst/>
                        <a:latin typeface="Arial" panose="020B0604020202020204" pitchFamily="34" charset="0"/>
                      </a:endParaRPr>
                    </a:p>
                  </a:txBody>
                  <a:tcPr marL="45720" marR="45720" anchor="ctr"/>
                </a:tc>
                <a:tc>
                  <a:txBody>
                    <a:bodyPr/>
                    <a:lstStyle/>
                    <a:p>
                      <a:pPr algn="l" rtl="0" fontAlgn="ctr"/>
                      <a:r>
                        <a:rPr lang="en-US" sz="1200" b="0" i="0" u="none" strike="noStrike" dirty="0">
                          <a:solidFill>
                            <a:srgbClr val="003366"/>
                          </a:solidFill>
                          <a:effectLst/>
                          <a:latin typeface="Arial" panose="020B0604020202020204" pitchFamily="34" charset="0"/>
                        </a:rPr>
                        <a:t>https://www.commonsensemedia.org/</a:t>
                      </a:r>
                    </a:p>
                  </a:txBody>
                  <a:tcPr marL="45720" marR="4572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73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E63ED9F-0776-496A-9C5B-1D59D4F55DAC}"/>
              </a:ext>
            </a:extLst>
          </p:cNvPr>
          <p:cNvPicPr>
            <a:picLocks noGrp="1" noChangeAspect="1"/>
          </p:cNvPicPr>
          <p:nvPr>
            <p:ph idx="1"/>
          </p:nvPr>
        </p:nvPicPr>
        <p:blipFill>
          <a:blip r:embed="rId3"/>
          <a:stretch>
            <a:fillRect/>
          </a:stretch>
        </p:blipFill>
        <p:spPr>
          <a:xfrm>
            <a:off x="2651683" y="891116"/>
            <a:ext cx="8933333" cy="3653990"/>
          </a:xfrm>
          <a:prstGeom prst="rect">
            <a:avLst/>
          </a:prstGeom>
          <a:effectLst>
            <a:glow rad="228600">
              <a:schemeClr val="accent4">
                <a:satMod val="175000"/>
                <a:alpha val="40000"/>
              </a:schemeClr>
            </a:glow>
          </a:effectLst>
        </p:spPr>
      </p:pic>
      <p:sp>
        <p:nvSpPr>
          <p:cNvPr id="5" name="Slide Number Placeholder 4"/>
          <p:cNvSpPr>
            <a:spLocks noGrp="1"/>
          </p:cNvSpPr>
          <p:nvPr>
            <p:ph type="sldNum" sz="quarter" idx="12"/>
          </p:nvPr>
        </p:nvSpPr>
        <p:spPr/>
        <p:txBody>
          <a:bodyPr/>
          <a:lstStyle/>
          <a:p>
            <a:fld id="{9795D464-333A-41AF-8547-666355590BEE}" type="slidenum">
              <a:rPr lang="en-US" smtClean="0"/>
              <a:t>61</a:t>
            </a:fld>
            <a:endParaRPr lang="en-US"/>
          </a:p>
        </p:txBody>
      </p:sp>
      <p:sp>
        <p:nvSpPr>
          <p:cNvPr id="2" name="Title 1"/>
          <p:cNvSpPr>
            <a:spLocks noGrp="1"/>
          </p:cNvSpPr>
          <p:nvPr>
            <p:ph type="title"/>
          </p:nvPr>
        </p:nvSpPr>
        <p:spPr>
          <a:xfrm>
            <a:off x="6964135" y="1200654"/>
            <a:ext cx="3299279" cy="589844"/>
          </a:xfrm>
        </p:spPr>
        <p:txBody>
          <a:bodyPr/>
          <a:lstStyle/>
          <a:p>
            <a:r>
              <a:rPr lang="en-US" sz="2400" cap="small" dirty="0"/>
              <a:t>Technical Assistance and Professional Development- TAPD</a:t>
            </a:r>
          </a:p>
        </p:txBody>
      </p:sp>
      <p:pic>
        <p:nvPicPr>
          <p:cNvPr id="3" name="Picture 2">
            <a:extLst>
              <a:ext uri="{FF2B5EF4-FFF2-40B4-BE49-F238E27FC236}">
                <a16:creationId xmlns:a16="http://schemas.microsoft.com/office/drawing/2014/main" id="{A9FB21BB-9A36-49D2-B36B-C2F72B86E380}"/>
              </a:ext>
            </a:extLst>
          </p:cNvPr>
          <p:cNvPicPr>
            <a:picLocks noChangeAspect="1"/>
          </p:cNvPicPr>
          <p:nvPr/>
        </p:nvPicPr>
        <p:blipFill>
          <a:blip r:embed="rId4"/>
          <a:stretch>
            <a:fillRect/>
          </a:stretch>
        </p:blipFill>
        <p:spPr>
          <a:xfrm>
            <a:off x="-3450733" y="3096709"/>
            <a:ext cx="9144793" cy="1347333"/>
          </a:xfrm>
          <a:prstGeom prst="rect">
            <a:avLst/>
          </a:prstGeom>
        </p:spPr>
      </p:pic>
      <p:sp>
        <p:nvSpPr>
          <p:cNvPr id="9" name="TextBox 8">
            <a:extLst>
              <a:ext uri="{FF2B5EF4-FFF2-40B4-BE49-F238E27FC236}">
                <a16:creationId xmlns:a16="http://schemas.microsoft.com/office/drawing/2014/main" id="{DAB8CF40-3B0B-48B4-A7A9-D745B84EF9A1}"/>
              </a:ext>
            </a:extLst>
          </p:cNvPr>
          <p:cNvSpPr txBox="1"/>
          <p:nvPr/>
        </p:nvSpPr>
        <p:spPr>
          <a:xfrm>
            <a:off x="3543300" y="4854644"/>
            <a:ext cx="746215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a:t>https://www.k12tapd.org/cep</a:t>
            </a:r>
            <a:endParaRPr lang="en-US" sz="3600" dirty="0"/>
          </a:p>
        </p:txBody>
      </p:sp>
    </p:spTree>
    <p:extLst>
      <p:ext uri="{BB962C8B-B14F-4D97-AF65-F5344CB8AC3E}">
        <p14:creationId xmlns:p14="http://schemas.microsoft.com/office/powerpoint/2010/main" val="121456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431" y="3223654"/>
            <a:ext cx="9144000" cy="1348346"/>
          </a:xfrm>
        </p:spPr>
        <p:txBody>
          <a:bodyPr/>
          <a:lstStyle/>
          <a:p>
            <a:r>
              <a:rPr lang="en-US" sz="2400" cap="small" dirty="0"/>
              <a:t>Data Security</a:t>
            </a:r>
            <a:br>
              <a:rPr lang="en-US" sz="2400" cap="small" dirty="0"/>
            </a:br>
            <a:r>
              <a:rPr lang="en-US" sz="2400" cap="small" dirty="0"/>
              <a:t> Resources</a:t>
            </a:r>
            <a:r>
              <a:rPr lang="en-US" dirty="0"/>
              <a:t>	</a:t>
            </a:r>
          </a:p>
        </p:txBody>
      </p:sp>
      <p:sp>
        <p:nvSpPr>
          <p:cNvPr id="3" name="Content Placeholder 2"/>
          <p:cNvSpPr>
            <a:spLocks noGrp="1"/>
          </p:cNvSpPr>
          <p:nvPr>
            <p:ph idx="1"/>
          </p:nvPr>
        </p:nvSpPr>
        <p:spPr>
          <a:xfrm>
            <a:off x="2208146" y="0"/>
            <a:ext cx="9983853" cy="4114800"/>
          </a:xfrm>
        </p:spPr>
        <p:txBody>
          <a:bodyPr/>
          <a:lstStyle/>
          <a:p>
            <a:pPr marL="342900" lvl="1" indent="-342900">
              <a:buFont typeface="Wingdings" panose="05000000000000000000" pitchFamily="2" charset="2"/>
              <a:buChar char="§"/>
            </a:pPr>
            <a:r>
              <a:rPr lang="en-US" sz="2200" b="1" u="sng" dirty="0"/>
              <a:t>http://www.k12tapd.org/</a:t>
            </a:r>
          </a:p>
          <a:p>
            <a:pPr marL="342900" lvl="1" indent="-342900">
              <a:buFont typeface="Wingdings" panose="05000000000000000000" pitchFamily="2" charset="2"/>
              <a:buChar char="§"/>
            </a:pPr>
            <a:r>
              <a:rPr lang="en-US" sz="2200" dirty="0"/>
              <a:t>No-cost program targets IT Professionals for training in Network Management, Security, Procurement, and Diagnostics, and also provides cybersecurity awareness courses for users</a:t>
            </a:r>
          </a:p>
          <a:p>
            <a:pPr marL="342900" lvl="1" indent="-342900">
              <a:buFont typeface="Wingdings" panose="05000000000000000000" pitchFamily="2" charset="2"/>
              <a:buChar char="§"/>
            </a:pPr>
            <a:r>
              <a:rPr lang="en-US" sz="2200" dirty="0"/>
              <a:t>Funded through AB104, as part of the 2015-16 California budget bill, appropriated one-time funds for professional development and technical assistance within K-12 schools</a:t>
            </a:r>
          </a:p>
          <a:p>
            <a:pPr marL="342900" lvl="1" indent="-342900">
              <a:buFont typeface="Wingdings" panose="05000000000000000000" pitchFamily="2" charset="2"/>
              <a:buChar char="§"/>
            </a:pPr>
            <a:r>
              <a:rPr lang="en-US" sz="2200" dirty="0"/>
              <a:t>TAPD program highlights the importance of IT support and network management for schools and districts</a:t>
            </a:r>
          </a:p>
          <a:p>
            <a:pPr marL="342900" lvl="1" indent="-342900">
              <a:buFont typeface="Wingdings" panose="05000000000000000000" pitchFamily="2" charset="2"/>
              <a:buChar char="§"/>
            </a:pPr>
            <a:r>
              <a:rPr lang="en-US" sz="2200" dirty="0"/>
              <a:t>Partnership of CETPA, K12HSN – managed by the Imperial County Office of Education</a:t>
            </a:r>
          </a:p>
        </p:txBody>
      </p:sp>
      <p:sp>
        <p:nvSpPr>
          <p:cNvPr id="5" name="Slide Number Placeholder 4"/>
          <p:cNvSpPr>
            <a:spLocks noGrp="1"/>
          </p:cNvSpPr>
          <p:nvPr>
            <p:ph type="sldNum" sz="quarter" idx="12"/>
          </p:nvPr>
        </p:nvSpPr>
        <p:spPr/>
        <p:txBody>
          <a:bodyPr/>
          <a:lstStyle/>
          <a:p>
            <a:fld id="{9795D464-333A-41AF-8547-666355590BEE}" type="slidenum">
              <a:rPr lang="en-US" smtClean="0"/>
              <a:t>62</a:t>
            </a:fld>
            <a:endParaRPr lang="en-US"/>
          </a:p>
        </p:txBody>
      </p:sp>
    </p:spTree>
    <p:extLst>
      <p:ext uri="{BB962C8B-B14F-4D97-AF65-F5344CB8AC3E}">
        <p14:creationId xmlns:p14="http://schemas.microsoft.com/office/powerpoint/2010/main" val="12887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189" y="3177758"/>
            <a:ext cx="9144000" cy="498953"/>
          </a:xfrm>
        </p:spPr>
        <p:txBody>
          <a:bodyPr/>
          <a:lstStyle/>
          <a:p>
            <a:r>
              <a:rPr lang="en-US" sz="2200" cap="small" dirty="0"/>
              <a:t>Wrap Up </a:t>
            </a:r>
            <a:br>
              <a:rPr lang="en-US" sz="2200" cap="small" dirty="0"/>
            </a:br>
            <a:r>
              <a:rPr lang="en-US" sz="2200" cap="small" dirty="0"/>
              <a:t>Summary</a:t>
            </a:r>
          </a:p>
        </p:txBody>
      </p:sp>
      <p:sp>
        <p:nvSpPr>
          <p:cNvPr id="3" name="Content Placeholder 2"/>
          <p:cNvSpPr>
            <a:spLocks noGrp="1"/>
          </p:cNvSpPr>
          <p:nvPr>
            <p:ph idx="1"/>
          </p:nvPr>
        </p:nvSpPr>
        <p:spPr>
          <a:xfrm>
            <a:off x="2218040" y="0"/>
            <a:ext cx="9973959" cy="5368447"/>
          </a:xfrm>
        </p:spPr>
        <p:txBody>
          <a:bodyPr/>
          <a:lstStyle/>
          <a:p>
            <a:pPr lvl="0">
              <a:buClr>
                <a:srgbClr val="003366"/>
              </a:buClr>
            </a:pPr>
            <a:r>
              <a:rPr lang="en-US" sz="2200" dirty="0"/>
              <a:t>Understand the ideas of Data Governance and Data Stewardship and how they apply to the LEA Admin role</a:t>
            </a:r>
          </a:p>
          <a:p>
            <a:pPr lvl="0">
              <a:buClr>
                <a:srgbClr val="003366"/>
              </a:buClr>
            </a:pPr>
            <a:r>
              <a:rPr lang="en-US" sz="2200" dirty="0"/>
              <a:t>Awareness of LEA obligations under Federal Law, State Law and Local Boards/LEA Policy</a:t>
            </a:r>
          </a:p>
          <a:p>
            <a:pPr lvl="0">
              <a:buClr>
                <a:srgbClr val="003366"/>
              </a:buClr>
            </a:pPr>
            <a:r>
              <a:rPr lang="en-US" sz="2200" dirty="0"/>
              <a:t>Know where to find more information about the intersection of my specific duties and Federal and State laws as well as local policies.</a:t>
            </a:r>
          </a:p>
          <a:p>
            <a:pPr lvl="0">
              <a:buClr>
                <a:srgbClr val="003366"/>
              </a:buClr>
            </a:pPr>
            <a:r>
              <a:rPr lang="en-US" sz="2200" dirty="0"/>
              <a:t>Asses my obligations under the CALPADS LEA Application, including the review of responsibilities with School level and LEA level account holders.</a:t>
            </a:r>
          </a:p>
          <a:p>
            <a:pPr lvl="0">
              <a:buClr>
                <a:srgbClr val="003366"/>
              </a:buClr>
            </a:pPr>
            <a:r>
              <a:rPr lang="en-US" sz="2200" dirty="0"/>
              <a:t>Locate my </a:t>
            </a:r>
            <a:r>
              <a:rPr lang="en-US" sz="2200" u="sng" dirty="0"/>
              <a:t>own position and role </a:t>
            </a:r>
            <a:r>
              <a:rPr lang="en-US" sz="2200" dirty="0"/>
              <a:t>within the LEA Data Privacy Practices. </a:t>
            </a:r>
          </a:p>
          <a:p>
            <a:pPr lvl="0">
              <a:buClr>
                <a:srgbClr val="003366"/>
              </a:buClr>
            </a:pPr>
            <a:r>
              <a:rPr lang="en-US" sz="2200" dirty="0"/>
              <a:t>Locate best practices and industry standards for further training related to overall School Data Privacy </a:t>
            </a:r>
          </a:p>
        </p:txBody>
      </p:sp>
      <p:sp>
        <p:nvSpPr>
          <p:cNvPr id="5" name="Slide Number Placeholder 4"/>
          <p:cNvSpPr>
            <a:spLocks noGrp="1"/>
          </p:cNvSpPr>
          <p:nvPr>
            <p:ph type="sldNum" sz="quarter" idx="12"/>
          </p:nvPr>
        </p:nvSpPr>
        <p:spPr/>
        <p:txBody>
          <a:bodyPr/>
          <a:lstStyle/>
          <a:p>
            <a:fld id="{9795D464-333A-41AF-8547-666355590BEE}" type="slidenum">
              <a:rPr lang="en-US" smtClean="0"/>
              <a:t>63</a:t>
            </a:fld>
            <a:endParaRPr lang="en-US"/>
          </a:p>
        </p:txBody>
      </p:sp>
    </p:spTree>
    <p:extLst>
      <p:ext uri="{BB962C8B-B14F-4D97-AF65-F5344CB8AC3E}">
        <p14:creationId xmlns:p14="http://schemas.microsoft.com/office/powerpoint/2010/main" val="413150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09" y="3121152"/>
            <a:ext cx="3021933" cy="685798"/>
          </a:xfrm>
        </p:spPr>
        <p:txBody>
          <a:bodyPr/>
          <a:lstStyle/>
          <a:p>
            <a:r>
              <a:rPr lang="en-US" sz="2200" cap="small" dirty="0"/>
              <a:t>Reminders</a:t>
            </a:r>
          </a:p>
        </p:txBody>
      </p:sp>
      <p:sp>
        <p:nvSpPr>
          <p:cNvPr id="3" name="Content Placeholder 2"/>
          <p:cNvSpPr>
            <a:spLocks noGrp="1"/>
          </p:cNvSpPr>
          <p:nvPr>
            <p:ph idx="1"/>
          </p:nvPr>
        </p:nvSpPr>
        <p:spPr>
          <a:xfrm>
            <a:off x="2220626" y="0"/>
            <a:ext cx="9971373" cy="5181602"/>
          </a:xfrm>
        </p:spPr>
        <p:txBody>
          <a:bodyPr/>
          <a:lstStyle/>
          <a:p>
            <a:r>
              <a:rPr lang="en-US" sz="2200" dirty="0"/>
              <a:t>LEA Administrators are responsible for awareness and understanding of, and compliance with, applicable data privacy laws</a:t>
            </a:r>
          </a:p>
          <a:p>
            <a:pPr lvl="1"/>
            <a:r>
              <a:rPr lang="en-US" sz="2200" dirty="0"/>
              <a:t>Multiple federal and state laws govern data privacy and confidentiality</a:t>
            </a:r>
          </a:p>
          <a:p>
            <a:r>
              <a:rPr lang="en-US" sz="2200" dirty="0"/>
              <a:t>Beginning in the 2019-20 school year, the LEA Admin will need to complete a new application annually and complete required data privacy training</a:t>
            </a:r>
          </a:p>
          <a:p>
            <a:pPr lvl="1"/>
            <a:r>
              <a:rPr lang="en-US" sz="2200" dirty="0"/>
              <a:t>Superintendent to verify qualifications</a:t>
            </a:r>
          </a:p>
          <a:p>
            <a:pPr lvl="1"/>
            <a:r>
              <a:rPr lang="en-US" sz="2200" dirty="0"/>
              <a:t>Audit users and roles annually</a:t>
            </a:r>
          </a:p>
          <a:p>
            <a:r>
              <a:rPr lang="en-US" sz="2200" dirty="0"/>
              <a:t>As a best practice, LEAs should develop a privacy program and train all data users on relevant policies and procedures</a:t>
            </a:r>
          </a:p>
          <a:p>
            <a:r>
              <a:rPr lang="en-US" sz="2200" dirty="0"/>
              <a:t>Multiple state and federal resources are available to help with understanding relevant laws, compliance, staff development and developing local programs</a:t>
            </a:r>
          </a:p>
        </p:txBody>
      </p:sp>
      <p:sp>
        <p:nvSpPr>
          <p:cNvPr id="5" name="Slide Number Placeholder 4"/>
          <p:cNvSpPr>
            <a:spLocks noGrp="1"/>
          </p:cNvSpPr>
          <p:nvPr>
            <p:ph type="sldNum" sz="quarter" idx="12"/>
          </p:nvPr>
        </p:nvSpPr>
        <p:spPr/>
        <p:txBody>
          <a:bodyPr/>
          <a:lstStyle/>
          <a:p>
            <a:fld id="{9795D464-333A-41AF-8547-666355590BEE}" type="slidenum">
              <a:rPr lang="en-US" smtClean="0"/>
              <a:t>64</a:t>
            </a:fld>
            <a:endParaRPr lang="en-US"/>
          </a:p>
        </p:txBody>
      </p:sp>
    </p:spTree>
    <p:extLst>
      <p:ext uri="{BB962C8B-B14F-4D97-AF65-F5344CB8AC3E}">
        <p14:creationId xmlns:p14="http://schemas.microsoft.com/office/powerpoint/2010/main" val="17880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cap="small" dirty="0"/>
              <a:t>Moving forward:</a:t>
            </a:r>
          </a:p>
        </p:txBody>
      </p:sp>
      <p:sp>
        <p:nvSpPr>
          <p:cNvPr id="5" name="Slide Number Placeholder 4"/>
          <p:cNvSpPr>
            <a:spLocks noGrp="1"/>
          </p:cNvSpPr>
          <p:nvPr>
            <p:ph type="sldNum" sz="quarter" idx="12"/>
          </p:nvPr>
        </p:nvSpPr>
        <p:spPr/>
        <p:txBody>
          <a:bodyPr/>
          <a:lstStyle/>
          <a:p>
            <a:fld id="{9795D464-333A-41AF-8547-666355590BEE}" type="slidenum">
              <a:rPr lang="en-US" smtClean="0"/>
              <a:t>65</a:t>
            </a:fld>
            <a:endParaRPr lang="en-US"/>
          </a:p>
        </p:txBody>
      </p:sp>
      <p:pic>
        <p:nvPicPr>
          <p:cNvPr id="7" name="Content Placeholder 6" descr="Start where you are, Use what you have, Do what you can - Arthur Ashe" title="photo">
            <a:extLst>
              <a:ext uri="{FF2B5EF4-FFF2-40B4-BE49-F238E27FC236}">
                <a16:creationId xmlns:a16="http://schemas.microsoft.com/office/drawing/2014/main" id="{35A28BB6-3DE0-4F0F-B2A4-21901EBD9310}"/>
              </a:ext>
            </a:extLst>
          </p:cNvPr>
          <p:cNvPicPr>
            <a:picLocks noGrp="1" noChangeAspect="1"/>
          </p:cNvPicPr>
          <p:nvPr>
            <p:ph idx="1"/>
          </p:nvPr>
        </p:nvPicPr>
        <p:blipFill>
          <a:blip r:embed="rId3"/>
          <a:stretch>
            <a:fillRect/>
          </a:stretch>
        </p:blipFill>
        <p:spPr>
          <a:xfrm>
            <a:off x="3790922" y="424542"/>
            <a:ext cx="6230902" cy="5064907"/>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97759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AE28DF-6C7A-4F87-BF75-1B1C01B7CF49}"/>
              </a:ext>
            </a:extLst>
          </p:cNvPr>
          <p:cNvSpPr>
            <a:spLocks noGrp="1"/>
          </p:cNvSpPr>
          <p:nvPr>
            <p:ph type="sldNum" sz="quarter" idx="12"/>
          </p:nvPr>
        </p:nvSpPr>
        <p:spPr/>
        <p:txBody>
          <a:bodyPr/>
          <a:lstStyle/>
          <a:p>
            <a:pPr>
              <a:defRPr/>
            </a:pPr>
            <a:fld id="{D6029DA4-09B0-4A2D-AA4B-CC45A202471A}" type="slidenum">
              <a:rPr lang="en-US" altLang="en-US" smtClean="0"/>
              <a:pPr>
                <a:defRPr/>
              </a:pPr>
              <a:t>66</a:t>
            </a:fld>
            <a:endParaRPr lang="en-US" altLang="en-US"/>
          </a:p>
        </p:txBody>
      </p:sp>
      <p:pic>
        <p:nvPicPr>
          <p:cNvPr id="9" name="Content Placeholder 8" descr="www2.cde.ca.gov/calpadshelp/default.aspx&#10;&#10;email: calpads-support@cde.ca.gov" title="image of support contacts ">
            <a:extLst>
              <a:ext uri="{FF2B5EF4-FFF2-40B4-BE49-F238E27FC236}">
                <a16:creationId xmlns:a16="http://schemas.microsoft.com/office/drawing/2014/main" id="{7EA16E5A-B645-46C5-AAE2-C9B476D193AF}"/>
              </a:ext>
            </a:extLst>
          </p:cNvPr>
          <p:cNvPicPr>
            <a:picLocks noGrp="1" noChangeAspect="1"/>
          </p:cNvPicPr>
          <p:nvPr>
            <p:ph idx="1"/>
          </p:nvPr>
        </p:nvPicPr>
        <p:blipFill>
          <a:blip r:embed="rId3"/>
          <a:stretch>
            <a:fillRect/>
          </a:stretch>
        </p:blipFill>
        <p:spPr>
          <a:xfrm>
            <a:off x="2265523" y="-109728"/>
            <a:ext cx="9682637" cy="4914662"/>
          </a:xfrm>
          <a:prstGeom prst="rect">
            <a:avLst/>
          </a:prstGeom>
        </p:spPr>
      </p:pic>
      <p:sp>
        <p:nvSpPr>
          <p:cNvPr id="10" name="TextBox 9">
            <a:extLst>
              <a:ext uri="{FF2B5EF4-FFF2-40B4-BE49-F238E27FC236}">
                <a16:creationId xmlns:a16="http://schemas.microsoft.com/office/drawing/2014/main" id="{8B7B77DF-6AE2-420F-A1C2-2C9727CC3AD2}"/>
              </a:ext>
            </a:extLst>
          </p:cNvPr>
          <p:cNvSpPr txBox="1"/>
          <p:nvPr/>
        </p:nvSpPr>
        <p:spPr>
          <a:xfrm>
            <a:off x="-85345" y="3023616"/>
            <a:ext cx="2265523" cy="1446550"/>
          </a:xfrm>
          <a:prstGeom prst="rect">
            <a:avLst/>
          </a:prstGeom>
          <a:noFill/>
        </p:spPr>
        <p:txBody>
          <a:bodyPr wrap="square" rtlCol="0">
            <a:spAutoFit/>
          </a:bodyPr>
          <a:lstStyle/>
          <a:p>
            <a:pPr algn="ctr"/>
            <a:r>
              <a:rPr lang="en-US" sz="2200" cap="small" dirty="0"/>
              <a:t>CALPADS</a:t>
            </a:r>
          </a:p>
          <a:p>
            <a:pPr algn="ctr"/>
            <a:r>
              <a:rPr lang="en-US" sz="2200" cap="small" dirty="0"/>
              <a:t>Service Desk</a:t>
            </a:r>
          </a:p>
          <a:p>
            <a:pPr algn="ctr"/>
            <a:r>
              <a:rPr lang="en-US" sz="2200" cap="small" dirty="0"/>
              <a:t>Support</a:t>
            </a:r>
          </a:p>
          <a:p>
            <a:pPr algn="ctr"/>
            <a:endParaRPr lang="en-US" sz="2200" cap="small"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 y="341356"/>
            <a:ext cx="9144000" cy="1143000"/>
          </a:xfrm>
        </p:spPr>
        <p:txBody>
          <a:bodyPr/>
          <a:lstStyle/>
          <a:p>
            <a:r>
              <a:rPr lang="en-US" cap="small" dirty="0"/>
              <a:t>Questions?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31099" y="341356"/>
            <a:ext cx="3959251" cy="4367239"/>
          </a:xfrm>
          <a:effectLst>
            <a:glow rad="228600">
              <a:schemeClr val="accent4">
                <a:satMod val="175000"/>
                <a:alpha val="40000"/>
              </a:schemeClr>
            </a:glow>
          </a:effectLst>
        </p:spPr>
      </p:pic>
      <p:sp>
        <p:nvSpPr>
          <p:cNvPr id="5" name="Slide Number Placeholder 4"/>
          <p:cNvSpPr>
            <a:spLocks noGrp="1"/>
          </p:cNvSpPr>
          <p:nvPr>
            <p:ph type="sldNum" sz="quarter" idx="12"/>
          </p:nvPr>
        </p:nvSpPr>
        <p:spPr/>
        <p:txBody>
          <a:bodyPr/>
          <a:lstStyle/>
          <a:p>
            <a:fld id="{9795D464-333A-41AF-8547-666355590BEE}" type="slidenum">
              <a:rPr lang="en-US" smtClean="0"/>
              <a:t>67</a:t>
            </a:fld>
            <a:endParaRPr lang="en-US"/>
          </a:p>
        </p:txBody>
      </p:sp>
    </p:spTree>
    <p:extLst>
      <p:ext uri="{BB962C8B-B14F-4D97-AF65-F5344CB8AC3E}">
        <p14:creationId xmlns:p14="http://schemas.microsoft.com/office/powerpoint/2010/main" val="425511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415822" y="121920"/>
            <a:ext cx="9144000" cy="1143000"/>
          </a:xfrm>
        </p:spPr>
        <p:txBody>
          <a:bodyPr/>
          <a:lstStyle/>
          <a:p>
            <a:r>
              <a:rPr lang="en-US" altLang="en-US" cap="small" dirty="0"/>
              <a:t>Please take our training survey</a:t>
            </a:r>
            <a:br>
              <a:rPr lang="en-US" altLang="en-US" dirty="0"/>
            </a:br>
            <a:endParaRPr lang="en-US" altLang="en-US" dirty="0"/>
          </a:p>
        </p:txBody>
      </p:sp>
      <p:sp>
        <p:nvSpPr>
          <p:cNvPr id="6758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31B833-F25F-4F0E-B051-29CBF7BE4480}" type="slidenum">
              <a:rPr lang="en-US" altLang="en-US" sz="800">
                <a:solidFill>
                  <a:schemeClr val="tx1"/>
                </a:solidFill>
              </a:rPr>
              <a:pPr>
                <a:spcBef>
                  <a:spcPct val="0"/>
                </a:spcBef>
                <a:buFontTx/>
                <a:buNone/>
              </a:pPr>
              <a:t>68</a:t>
            </a:fld>
            <a:endParaRPr lang="en-US" altLang="en-US" sz="800">
              <a:solidFill>
                <a:schemeClr val="tx1"/>
              </a:solidFill>
            </a:endParaRPr>
          </a:p>
        </p:txBody>
      </p:sp>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0157" y="923813"/>
            <a:ext cx="3049153" cy="2031974"/>
          </a:xfrm>
          <a:prstGeom prst="rect">
            <a:avLst/>
          </a:prstGeom>
          <a:effectLst>
            <a:glow rad="228600">
              <a:schemeClr val="accent4">
                <a:satMod val="175000"/>
                <a:alpha val="40000"/>
              </a:schemeClr>
            </a:glow>
          </a:effectLst>
        </p:spPr>
      </p:pic>
      <p:sp>
        <p:nvSpPr>
          <p:cNvPr id="4" name="Left Arrow 3"/>
          <p:cNvSpPr/>
          <p:nvPr/>
        </p:nvSpPr>
        <p:spPr bwMode="auto">
          <a:xfrm>
            <a:off x="5939310" y="1615214"/>
            <a:ext cx="3875250" cy="611033"/>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endParaRPr lang="en-US" dirty="0">
              <a:solidFill>
                <a:schemeClr val="tx1"/>
              </a:solidFill>
              <a:latin typeface="Arial" charset="0"/>
              <a:cs typeface="Arial" charset="0"/>
            </a:endParaRPr>
          </a:p>
        </p:txBody>
      </p:sp>
      <p:sp>
        <p:nvSpPr>
          <p:cNvPr id="6" name="TextBox 5">
            <a:extLst>
              <a:ext uri="{FF2B5EF4-FFF2-40B4-BE49-F238E27FC236}">
                <a16:creationId xmlns:a16="http://schemas.microsoft.com/office/drawing/2014/main" id="{36523901-09BE-4CD5-8F22-248F13A803A2}"/>
              </a:ext>
            </a:extLst>
          </p:cNvPr>
          <p:cNvSpPr txBox="1"/>
          <p:nvPr/>
        </p:nvSpPr>
        <p:spPr>
          <a:xfrm>
            <a:off x="3200399" y="3081450"/>
            <a:ext cx="8131629" cy="1015663"/>
          </a:xfrm>
          <a:prstGeom prst="rect">
            <a:avLst/>
          </a:prstGeom>
          <a:noFill/>
        </p:spPr>
        <p:txBody>
          <a:bodyPr wrap="square" rtlCol="0">
            <a:spAutoFit/>
          </a:bodyPr>
          <a:lstStyle/>
          <a:p>
            <a:r>
              <a:rPr lang="en-US" sz="6000" b="1" u="sng" dirty="0"/>
              <a:t>https://bit.ly/2ulnmbR</a:t>
            </a:r>
          </a:p>
        </p:txBody>
      </p:sp>
    </p:spTree>
    <p:extLst>
      <p:ext uri="{BB962C8B-B14F-4D97-AF65-F5344CB8AC3E}">
        <p14:creationId xmlns:p14="http://schemas.microsoft.com/office/powerpoint/2010/main" val="378308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09057" y="3533102"/>
            <a:ext cx="2477548" cy="429669"/>
          </a:xfrm>
        </p:spPr>
        <p:txBody>
          <a:bodyPr/>
          <a:lstStyle/>
          <a:p>
            <a:r>
              <a:rPr lang="en-US" altLang="en-US" sz="1800" cap="small" dirty="0"/>
              <a:t>FERPA – </a:t>
            </a:r>
            <a:br>
              <a:rPr lang="en-US" altLang="en-US" sz="1800" cap="small" dirty="0"/>
            </a:br>
            <a:r>
              <a:rPr lang="en-US" altLang="en-US" sz="1800" cap="small" dirty="0"/>
              <a:t>Family Educational Rights and Privacy Act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467" y="2462184"/>
            <a:ext cx="1550528" cy="1550528"/>
          </a:xfrm>
          <a:prstGeom prst="rect">
            <a:avLst/>
          </a:prstGeom>
        </p:spPr>
      </p:pic>
      <p:sp>
        <p:nvSpPr>
          <p:cNvPr id="2" name="Slide Number Placeholder 1"/>
          <p:cNvSpPr>
            <a:spLocks noGrp="1"/>
          </p:cNvSpPr>
          <p:nvPr>
            <p:ph type="sldNum" sz="quarter" idx="12"/>
          </p:nvPr>
        </p:nvSpPr>
        <p:spPr/>
        <p:txBody>
          <a:bodyPr/>
          <a:lstStyle/>
          <a:p>
            <a:fld id="{84E91884-CAC6-40C5-8951-05CEBB3430F4}" type="slidenum">
              <a:rPr lang="en-US" smtClean="0"/>
              <a:pPr/>
              <a:t>7</a:t>
            </a:fld>
            <a:endParaRPr lang="en-US"/>
          </a:p>
        </p:txBody>
      </p:sp>
      <p:grpSp>
        <p:nvGrpSpPr>
          <p:cNvPr id="5" name="Group 4" descr="a yellow pages book; two figures standing at a stop light; envelope open showing a page inside; a graphic with red and white backgrous and data binaries running between; icon of a women in military uniform, an icon of a white institutional bulding with a red flag on top of the taller of two structures." title="6 graphics ">
            <a:extLst>
              <a:ext uri="{FF2B5EF4-FFF2-40B4-BE49-F238E27FC236}">
                <a16:creationId xmlns:a16="http://schemas.microsoft.com/office/drawing/2014/main" id="{7C3B628D-4B58-4240-B438-3E724002D686}"/>
              </a:ext>
            </a:extLst>
          </p:cNvPr>
          <p:cNvGrpSpPr/>
          <p:nvPr/>
        </p:nvGrpSpPr>
        <p:grpSpPr>
          <a:xfrm>
            <a:off x="2368491" y="56732"/>
            <a:ext cx="9517631" cy="4942242"/>
            <a:chOff x="2368491" y="56732"/>
            <a:chExt cx="9517631" cy="4942242"/>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299" y="56732"/>
              <a:ext cx="2005883" cy="1526518"/>
            </a:xfrm>
            <a:prstGeom prst="rect">
              <a:avLst/>
            </a:prstGeom>
          </p:spPr>
        </p:pic>
        <p:grpSp>
          <p:nvGrpSpPr>
            <p:cNvPr id="3" name="Group 2">
              <a:extLst>
                <a:ext uri="{FF2B5EF4-FFF2-40B4-BE49-F238E27FC236}">
                  <a16:creationId xmlns:a16="http://schemas.microsoft.com/office/drawing/2014/main" id="{2F6F4495-6188-4468-A735-180EB488EF3C}"/>
                </a:ext>
              </a:extLst>
            </p:cNvPr>
            <p:cNvGrpSpPr/>
            <p:nvPr/>
          </p:nvGrpSpPr>
          <p:grpSpPr>
            <a:xfrm>
              <a:off x="2368491" y="97536"/>
              <a:ext cx="9517631" cy="4901438"/>
              <a:chOff x="2368491" y="97536"/>
              <a:chExt cx="9517631" cy="4901438"/>
            </a:xfrm>
          </p:grpSpPr>
          <p:sp>
            <p:nvSpPr>
              <p:cNvPr id="13" name="TextBox 12"/>
              <p:cNvSpPr txBox="1"/>
              <p:nvPr/>
            </p:nvSpPr>
            <p:spPr>
              <a:xfrm>
                <a:off x="8858832" y="1653456"/>
                <a:ext cx="2760819" cy="895268"/>
              </a:xfrm>
              <a:prstGeom prst="rect">
                <a:avLst/>
              </a:prstGeom>
              <a:noFill/>
            </p:spPr>
            <p:txBody>
              <a:bodyPr wrap="square" rtlCol="0">
                <a:spAutoFit/>
              </a:bodyPr>
              <a:lstStyle/>
              <a:p>
                <a:pPr algn="ctr"/>
                <a:r>
                  <a:rPr lang="en-US" sz="1600" dirty="0"/>
                  <a:t>Schools MUST notify parents and eligible students of their right to opt out of data release</a:t>
                </a:r>
              </a:p>
            </p:txBody>
          </p:sp>
          <p:sp>
            <p:nvSpPr>
              <p:cNvPr id="17" name="TextBox 16"/>
              <p:cNvSpPr txBox="1"/>
              <p:nvPr/>
            </p:nvSpPr>
            <p:spPr>
              <a:xfrm>
                <a:off x="9125303" y="3983369"/>
                <a:ext cx="2760819" cy="690635"/>
              </a:xfrm>
              <a:prstGeom prst="rect">
                <a:avLst/>
              </a:prstGeom>
              <a:noFill/>
            </p:spPr>
            <p:txBody>
              <a:bodyPr wrap="square" rtlCol="0">
                <a:spAutoFit/>
              </a:bodyPr>
              <a:lstStyle/>
              <a:p>
                <a:pPr algn="ctr"/>
                <a:r>
                  <a:rPr lang="en-US" sz="1600" dirty="0"/>
                  <a:t>Records can be shared without consent under specific circumstances</a:t>
                </a:r>
              </a:p>
            </p:txBody>
          </p:sp>
          <p:pic>
            <p:nvPicPr>
              <p:cNvPr id="19" name="Content Placeholder 4">
                <a:extLst>
                  <a:ext uri="{FF2B5EF4-FFF2-40B4-BE49-F238E27FC236}">
                    <a16:creationId xmlns:a16="http://schemas.microsoft.com/office/drawing/2014/main" id="{D474C8B1-C6CE-4B4E-8985-B329457D3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403114" y="2606263"/>
                <a:ext cx="1261133" cy="126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11CEB9B9-DDFE-459C-AF2F-1F132E5964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3408" y="97536"/>
                <a:ext cx="1378614" cy="1166509"/>
              </a:xfrm>
              <a:prstGeom prst="rect">
                <a:avLst/>
              </a:prstGeom>
            </p:spPr>
          </p:pic>
          <p:pic>
            <p:nvPicPr>
              <p:cNvPr id="21" name="Content Placeholder 3">
                <a:extLst>
                  <a:ext uri="{FF2B5EF4-FFF2-40B4-BE49-F238E27FC236}">
                    <a16:creationId xmlns:a16="http://schemas.microsoft.com/office/drawing/2014/main" id="{8CC57DD1-D05A-4C7C-9FAE-4AFBF0C9F5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3049080" y="2698664"/>
                <a:ext cx="1800900" cy="100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63BB01DD-6B55-400B-8344-71BB4CBCF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7630" y="227621"/>
                <a:ext cx="1994193" cy="1162725"/>
              </a:xfrm>
              <a:prstGeom prst="rect">
                <a:avLst/>
              </a:prstGeom>
            </p:spPr>
          </p:pic>
          <p:sp>
            <p:nvSpPr>
              <p:cNvPr id="23" name="TextBox 22">
                <a:extLst>
                  <a:ext uri="{FF2B5EF4-FFF2-40B4-BE49-F238E27FC236}">
                    <a16:creationId xmlns:a16="http://schemas.microsoft.com/office/drawing/2014/main" id="{FD5FB815-860F-482B-877F-661A70E1DE71}"/>
                  </a:ext>
                </a:extLst>
              </p:cNvPr>
              <p:cNvSpPr txBox="1"/>
              <p:nvPr/>
            </p:nvSpPr>
            <p:spPr>
              <a:xfrm>
                <a:off x="2368492" y="1872147"/>
                <a:ext cx="2964592" cy="281370"/>
              </a:xfrm>
              <a:prstGeom prst="rect">
                <a:avLst/>
              </a:prstGeom>
              <a:noFill/>
            </p:spPr>
            <p:txBody>
              <a:bodyPr wrap="square" rtlCol="0">
                <a:spAutoFit/>
              </a:bodyPr>
              <a:lstStyle/>
              <a:p>
                <a:pPr algn="ctr"/>
                <a:r>
                  <a:rPr lang="en-US" sz="1600" dirty="0"/>
                  <a:t>Directory information </a:t>
                </a:r>
              </a:p>
            </p:txBody>
          </p:sp>
          <p:sp>
            <p:nvSpPr>
              <p:cNvPr id="24" name="TextBox 23">
                <a:extLst>
                  <a:ext uri="{FF2B5EF4-FFF2-40B4-BE49-F238E27FC236}">
                    <a16:creationId xmlns:a16="http://schemas.microsoft.com/office/drawing/2014/main" id="{C69B1FCA-B3DB-4118-9ADC-39F6CCCFE263}"/>
                  </a:ext>
                </a:extLst>
              </p:cNvPr>
              <p:cNvSpPr txBox="1"/>
              <p:nvPr/>
            </p:nvSpPr>
            <p:spPr>
              <a:xfrm>
                <a:off x="5516868" y="1653456"/>
                <a:ext cx="3033623" cy="486002"/>
              </a:xfrm>
              <a:prstGeom prst="rect">
                <a:avLst/>
              </a:prstGeom>
              <a:noFill/>
            </p:spPr>
            <p:txBody>
              <a:bodyPr wrap="square" rtlCol="0">
                <a:spAutoFit/>
              </a:bodyPr>
              <a:lstStyle/>
              <a:p>
                <a:pPr algn="ctr"/>
                <a:r>
                  <a:rPr lang="en-US" sz="1600" dirty="0"/>
                  <a:t>Schools MUST develop a directory information policy </a:t>
                </a:r>
              </a:p>
            </p:txBody>
          </p:sp>
          <p:sp>
            <p:nvSpPr>
              <p:cNvPr id="25" name="TextBox 24">
                <a:extLst>
                  <a:ext uri="{FF2B5EF4-FFF2-40B4-BE49-F238E27FC236}">
                    <a16:creationId xmlns:a16="http://schemas.microsoft.com/office/drawing/2014/main" id="{F8595EA4-D8BB-4D52-99BC-30FD24F5466D}"/>
                  </a:ext>
                </a:extLst>
              </p:cNvPr>
              <p:cNvSpPr txBox="1"/>
              <p:nvPr/>
            </p:nvSpPr>
            <p:spPr>
              <a:xfrm>
                <a:off x="2368491" y="4188002"/>
                <a:ext cx="2964592" cy="486002"/>
              </a:xfrm>
              <a:prstGeom prst="rect">
                <a:avLst/>
              </a:prstGeom>
              <a:noFill/>
            </p:spPr>
            <p:txBody>
              <a:bodyPr wrap="square" rtlCol="0">
                <a:spAutoFit/>
              </a:bodyPr>
              <a:lstStyle/>
              <a:p>
                <a:pPr algn="ctr"/>
                <a:r>
                  <a:rPr lang="en-US" sz="1600" dirty="0"/>
                  <a:t>Flag students in SIS whose parents have opted out</a:t>
                </a:r>
              </a:p>
            </p:txBody>
          </p:sp>
          <p:sp>
            <p:nvSpPr>
              <p:cNvPr id="26" name="TextBox 25">
                <a:extLst>
                  <a:ext uri="{FF2B5EF4-FFF2-40B4-BE49-F238E27FC236}">
                    <a16:creationId xmlns:a16="http://schemas.microsoft.com/office/drawing/2014/main" id="{208BD2C8-3E46-41B2-BC65-B3847790DB87}"/>
                  </a:ext>
                </a:extLst>
              </p:cNvPr>
              <p:cNvSpPr txBox="1"/>
              <p:nvPr/>
            </p:nvSpPr>
            <p:spPr>
              <a:xfrm>
                <a:off x="5759897" y="3899074"/>
                <a:ext cx="2760819" cy="1099900"/>
              </a:xfrm>
              <a:prstGeom prst="rect">
                <a:avLst/>
              </a:prstGeom>
              <a:noFill/>
            </p:spPr>
            <p:txBody>
              <a:bodyPr wrap="square" rtlCol="0">
                <a:spAutoFit/>
              </a:bodyPr>
              <a:lstStyle/>
              <a:p>
                <a:pPr algn="ctr"/>
                <a:r>
                  <a:rPr lang="en-US" sz="1600" dirty="0"/>
                  <a:t>EC 49073.5 - districts can't purposefully exclude the military from disclosing per directory policy</a:t>
                </a:r>
              </a:p>
            </p:txBody>
          </p:sp>
        </p:grpSp>
      </p:grpSp>
    </p:spTree>
    <p:extLst>
      <p:ext uri="{BB962C8B-B14F-4D97-AF65-F5344CB8AC3E}">
        <p14:creationId xmlns:p14="http://schemas.microsoft.com/office/powerpoint/2010/main" val="116145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592" y="588608"/>
            <a:ext cx="8329734" cy="1000910"/>
          </a:xfrm>
        </p:spPr>
        <p:txBody>
          <a:bodyPr/>
          <a:lstStyle/>
          <a:p>
            <a:r>
              <a:rPr lang="en-US" sz="2200" cap="small" dirty="0"/>
              <a:t>Legitimate Educational Interest</a:t>
            </a:r>
            <a:br>
              <a:rPr lang="en-US" sz="2200" cap="small" dirty="0"/>
            </a:br>
            <a:r>
              <a:rPr lang="en-US" dirty="0"/>
              <a:t>	</a:t>
            </a:r>
          </a:p>
        </p:txBody>
      </p:sp>
      <p:sp>
        <p:nvSpPr>
          <p:cNvPr id="3" name="Content Placeholder 2" descr="Districts must use “reasonable methods” to assure that school officials have access to only those records in which they have a “legitimate educational interest”&#10;" title="dark blue square with white font"/>
          <p:cNvSpPr>
            <a:spLocks noGrp="1"/>
          </p:cNvSpPr>
          <p:nvPr>
            <p:ph idx="1"/>
          </p:nvPr>
        </p:nvSpPr>
        <p:spPr>
          <a:xfrm>
            <a:off x="2717327" y="1207206"/>
            <a:ext cx="4318740" cy="3148924"/>
          </a:xfr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0" indent="0" algn="ctr">
              <a:buNone/>
            </a:pPr>
            <a:r>
              <a:rPr lang="en-US" sz="2400" dirty="0"/>
              <a:t>Districts must use “reasonable methods” to assure that school officials have access to only those records in which they have a “legitimate educational interest”</a:t>
            </a:r>
          </a:p>
        </p:txBody>
      </p:sp>
      <p:sp>
        <p:nvSpPr>
          <p:cNvPr id="5" name="Slide Number Placeholder 4"/>
          <p:cNvSpPr>
            <a:spLocks noGrp="1"/>
          </p:cNvSpPr>
          <p:nvPr>
            <p:ph type="sldNum" sz="quarter" idx="12"/>
          </p:nvPr>
        </p:nvSpPr>
        <p:spPr/>
        <p:txBody>
          <a:bodyPr/>
          <a:lstStyle/>
          <a:p>
            <a:fld id="{9795D464-333A-41AF-8547-666355590BEE}" type="slidenum">
              <a:rPr lang="en-US" smtClean="0"/>
              <a:t>8</a:t>
            </a:fld>
            <a:endParaRPr lang="en-US"/>
          </a:p>
        </p:txBody>
      </p:sp>
      <p:pic>
        <p:nvPicPr>
          <p:cNvPr id="9" name="Picture 8" descr="restriced access sign; red border and highlighted title - restricted access, autthorized personnel only with a &quot;NO logo&quot; over the icon of a hand" title="warning sign"/>
          <p:cNvPicPr>
            <a:picLocks noChangeAspect="1"/>
          </p:cNvPicPr>
          <p:nvPr/>
        </p:nvPicPr>
        <p:blipFill>
          <a:blip r:embed="rId3"/>
          <a:stretch>
            <a:fillRect/>
          </a:stretch>
        </p:blipFill>
        <p:spPr>
          <a:xfrm>
            <a:off x="7587135" y="1207206"/>
            <a:ext cx="3902688" cy="3148924"/>
          </a:xfrm>
          <a:prstGeom prst="rect">
            <a:avLst/>
          </a:prstGeom>
        </p:spPr>
      </p:pic>
    </p:spTree>
    <p:extLst>
      <p:ext uri="{BB962C8B-B14F-4D97-AF65-F5344CB8AC3E}">
        <p14:creationId xmlns:p14="http://schemas.microsoft.com/office/powerpoint/2010/main" val="326090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351" y="3452822"/>
            <a:ext cx="6224337" cy="533400"/>
          </a:xfrm>
        </p:spPr>
        <p:txBody>
          <a:bodyPr/>
          <a:lstStyle/>
          <a:p>
            <a:r>
              <a:rPr lang="en-US" sz="2200" cap="small" dirty="0"/>
              <a:t>Federal </a:t>
            </a:r>
            <a:br>
              <a:rPr lang="en-US" sz="2200" cap="small" dirty="0"/>
            </a:br>
            <a:r>
              <a:rPr lang="en-US" sz="2200" cap="small" dirty="0"/>
              <a:t>Privacy Laws</a:t>
            </a:r>
          </a:p>
        </p:txBody>
      </p:sp>
      <p:sp>
        <p:nvSpPr>
          <p:cNvPr id="5" name="Slide Number Placeholder 4"/>
          <p:cNvSpPr>
            <a:spLocks noGrp="1"/>
          </p:cNvSpPr>
          <p:nvPr>
            <p:ph type="sldNum" sz="quarter" idx="12"/>
          </p:nvPr>
        </p:nvSpPr>
        <p:spPr/>
        <p:txBody>
          <a:bodyPr/>
          <a:lstStyle/>
          <a:p>
            <a:fld id="{9795D464-333A-41AF-8547-666355590BEE}" type="slidenum">
              <a:rPr lang="en-US" smtClean="0"/>
              <a:t>9</a:t>
            </a:fld>
            <a:endParaRPr lang="en-US" dirty="0"/>
          </a:p>
        </p:txBody>
      </p:sp>
      <p:graphicFrame>
        <p:nvGraphicFramePr>
          <p:cNvPr id="8" name="Diagram 7"/>
          <p:cNvGraphicFramePr/>
          <p:nvPr>
            <p:extLst>
              <p:ext uri="{D42A27DB-BD31-4B8C-83A1-F6EECF244321}">
                <p14:modId xmlns:p14="http://schemas.microsoft.com/office/powerpoint/2010/main" val="3529460548"/>
              </p:ext>
            </p:extLst>
          </p:nvPr>
        </p:nvGraphicFramePr>
        <p:xfrm>
          <a:off x="2964338" y="185003"/>
          <a:ext cx="8290561" cy="5014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38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ocBody xmlns="186db01c-c4a5-44d8-a310-3ab2db9d5f5c">The goal of this session is to introduce participants to the issues related to data privacy, specific responsibilities for safeguarding CALPADS data, resources to address data privacy concerns, and sources that can help when data privacy issues arise.​</DocBody>
    <DocShortBody xmlns="186db01c-c4a5-44d8-a310-3ab2db9d5f5c">This peresentation provides information to introduce participants to the issues related to data privacy, safeguarding CALPADS data, and other privacy related topics.</DocShortBody>
    <DocTitle xmlns="186db01c-c4a5-44d8-a310-3ab2db9d5f5c">CALPADS and Data Privacy Presentation with notes v1.5</DocTitle>
    <_dlc_DocId xmlns="88c68383-87e6-47d9-bddd-bf3f846e2f30">V2FRC72ACC37-661584439-163</_dlc_DocId>
    <_dlc_DocIdUrl xmlns="88c68383-87e6-47d9-bddd-bf3f846e2f30">
      <Url>https://fcmat2.sharepoint.com/sites/intranet/_layouts/15/DocIdRedir.aspx?ID=V2FRC72ACC37-661584439-163</Url>
      <Description>V2FRC72ACC37-661584439-163</Description>
    </_dlc_DocIdUrl>
    <Sign_x002d_off_x0020_status xmlns="186db01c-c4a5-44d8-a310-3ab2db9d5f5c" xsi:nil="true"/>
    <ReportPeriod xmlns="186db01c-c4a5-44d8-a310-3ab2db9d5f5c"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B6189C2C42938499CA13C75961A7ED9" ma:contentTypeVersion="9" ma:contentTypeDescription="Create a new document." ma:contentTypeScope="" ma:versionID="f3e63f8852460bc88314ebeb7b636125">
  <xsd:schema xmlns:xsd="http://www.w3.org/2001/XMLSchema" xmlns:xs="http://www.w3.org/2001/XMLSchema" xmlns:p="http://schemas.microsoft.com/office/2006/metadata/properties" xmlns:ns2="88c68383-87e6-47d9-bddd-bf3f846e2f30" xmlns:ns3="186db01c-c4a5-44d8-a310-3ab2db9d5f5c" targetNamespace="http://schemas.microsoft.com/office/2006/metadata/properties" ma:root="true" ma:fieldsID="5535b41d112710ce7ebd42e200115b07" ns2:_="" ns3:_="">
    <xsd:import namespace="88c68383-87e6-47d9-bddd-bf3f846e2f30"/>
    <xsd:import namespace="186db01c-c4a5-44d8-a310-3ab2db9d5f5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ReportPeriod" minOccurs="0"/>
                <xsd:element ref="ns3:DocBody"/>
                <xsd:element ref="ns3:DocShortBody"/>
                <xsd:element ref="ns3:DocTitle"/>
                <xsd:element ref="ns3:Sign_x002d_off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68383-87e6-47d9-bddd-bf3f846e2f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86db01c-c4a5-44d8-a310-3ab2db9d5f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ReportPeriod" ma:index="15" nillable="true" ma:displayName="ReportingPeriod" ma:format="Dropdown" ma:internalName="ReportPeriod">
      <xsd:simpleType>
        <xsd:restriction base="dms:Choice">
          <xsd:enumeration value="Fall 1"/>
          <xsd:enumeration value="Fall 2"/>
          <xsd:enumeration value="EOY"/>
        </xsd:restriction>
      </xsd:simpleType>
    </xsd:element>
    <xsd:element name="DocBody" ma:index="16" ma:displayName="DocBody" ma:internalName="DocBody">
      <xsd:simpleType>
        <xsd:restriction base="dms:Note"/>
      </xsd:simpleType>
    </xsd:element>
    <xsd:element name="DocShortBody" ma:index="17" ma:displayName="DocShortBody" ma:internalName="DocShortBody">
      <xsd:simpleType>
        <xsd:restriction base="dms:Note"/>
      </xsd:simpleType>
    </xsd:element>
    <xsd:element name="DocTitle" ma:index="18" ma:displayName="DocTitle" ma:internalName="DocTitle">
      <xsd:simpleType>
        <xsd:restriction base="dms:Text">
          <xsd:maxLength value="255"/>
        </xsd:restriction>
      </xsd:simpleType>
    </xsd:element>
    <xsd:element name="Sign_x002d_off_x0020_status" ma:index="19" nillable="true" ma:displayName="Sign-off status" ma:internalName="Sign_x002d_off_x0020_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8B80C8D-461C-4CA8-A641-836A92D7E5D3}"/>
</file>

<file path=customXml/itemProps2.xml><?xml version="1.0" encoding="utf-8"?>
<ds:datastoreItem xmlns:ds="http://schemas.openxmlformats.org/officeDocument/2006/customXml" ds:itemID="{42617B10-957E-4CB3-95C1-7E279113E317}">
  <ds:schemaRefs>
    <ds:schemaRef ds:uri="http://schemas.microsoft.com/sharepoint/events"/>
  </ds:schemaRefs>
</ds:datastoreItem>
</file>

<file path=customXml/itemProps3.xml><?xml version="1.0" encoding="utf-8"?>
<ds:datastoreItem xmlns:ds="http://schemas.openxmlformats.org/officeDocument/2006/customXml" ds:itemID="{B8E5531D-54EA-4C1E-9019-697C818FBB06}"/>
</file>

<file path=customXml/itemProps4.xml><?xml version="1.0" encoding="utf-8"?>
<ds:datastoreItem xmlns:ds="http://schemas.openxmlformats.org/officeDocument/2006/customXml" ds:itemID="{CEF4A649-253D-4244-8A81-F91ABE10962C}"/>
</file>

<file path=customXml/itemProps5.xml><?xml version="1.0" encoding="utf-8"?>
<ds:datastoreItem xmlns:ds="http://schemas.openxmlformats.org/officeDocument/2006/customXml" ds:itemID="{27C70AC7-538C-4D9B-8EA8-EE588B2CBEB0}"/>
</file>

<file path=docProps/app.xml><?xml version="1.0" encoding="utf-8"?>
<Properties xmlns="http://schemas.openxmlformats.org/officeDocument/2006/extended-properties" xmlns:vt="http://schemas.openxmlformats.org/officeDocument/2006/docPropsVTypes">
  <Template/>
  <TotalTime>10226</TotalTime>
  <Words>9009</Words>
  <Application>Microsoft Office PowerPoint</Application>
  <PresentationFormat>Widescreen</PresentationFormat>
  <Paragraphs>948</Paragraphs>
  <Slides>68</Slides>
  <Notes>68</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Franklin Gothic Book</vt:lpstr>
      <vt:lpstr>Perpetua</vt:lpstr>
      <vt:lpstr>Times</vt:lpstr>
      <vt:lpstr>Times New Roman</vt:lpstr>
      <vt:lpstr>Wingdings</vt:lpstr>
      <vt:lpstr>Blank Presentation</vt:lpstr>
      <vt:lpstr>CALPADS and Data Privacy</vt:lpstr>
      <vt:lpstr>Objectives:</vt:lpstr>
      <vt:lpstr>Disclaimer </vt:lpstr>
      <vt:lpstr>K-12 Cyber  Attacks  Jan 2016 to May 2018</vt:lpstr>
      <vt:lpstr>COMMON TYPES  OF SCAMS </vt:lpstr>
      <vt:lpstr>FERPA 101  YouTube</vt:lpstr>
      <vt:lpstr>FERPA –  Family Educational Rights and Privacy Act</vt:lpstr>
      <vt:lpstr>Legitimate Educational Interest  </vt:lpstr>
      <vt:lpstr>Federal  Privacy Laws</vt:lpstr>
      <vt:lpstr>State Level  Response</vt:lpstr>
      <vt:lpstr>CALIFORNIA  EDUCATION  CODES</vt:lpstr>
      <vt:lpstr>State Privacy Laws  Public Records  and Confidentiality</vt:lpstr>
      <vt:lpstr>Recommendations  from the  CA Attorney  General’s Office</vt:lpstr>
      <vt:lpstr>PowerPoint Presentation</vt:lpstr>
      <vt:lpstr>Data Privacy  Policies  and Procedures </vt:lpstr>
      <vt:lpstr>Data Security  Policies  and Procedures</vt:lpstr>
      <vt:lpstr>PowerPoint Presentation</vt:lpstr>
      <vt:lpstr>Data Privacy vs.  Data Security </vt:lpstr>
      <vt:lpstr>Accessing  CALPADS</vt:lpstr>
      <vt:lpstr>Navigation  in CALPADS</vt:lpstr>
      <vt:lpstr>CALPADS  LEA ADMIN  Application process</vt:lpstr>
      <vt:lpstr>CALPADS LEA  Admin Application</vt:lpstr>
      <vt:lpstr>CALPADS LEA  Admin  Application</vt:lpstr>
      <vt:lpstr>Appendix  A &amp; B</vt:lpstr>
      <vt:lpstr>LEA/School  CALPADS Users</vt:lpstr>
      <vt:lpstr>Maintain CALPADS  User Accounts</vt:lpstr>
      <vt:lpstr>What EXACTLY am I agreeing to? </vt:lpstr>
      <vt:lpstr>LEA Admin  Application   Appendix B</vt:lpstr>
      <vt:lpstr>PowerPoint Presentation</vt:lpstr>
      <vt:lpstr>PowerPoint Presentation</vt:lpstr>
      <vt:lpstr>PowerPoint Presentation</vt:lpstr>
      <vt:lpstr>PowerPoint Presentation</vt:lpstr>
      <vt:lpstr>PowerPoint Presentation</vt:lpstr>
      <vt:lpstr>CALPADS  NOTICE  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governance:</vt:lpstr>
      <vt:lpstr>Data  Stewardship</vt:lpstr>
      <vt:lpstr>Questions for Data Stewardship</vt:lpstr>
      <vt:lpstr> Local Privacy Program Guidelines</vt:lpstr>
      <vt:lpstr>Local LEA Data Life Cycle</vt:lpstr>
      <vt:lpstr>PowerPoint Presentation</vt:lpstr>
      <vt:lpstr>PowerPoint Presentation</vt:lpstr>
      <vt:lpstr>PowerPoint Presentation</vt:lpstr>
      <vt:lpstr>PowerPoint Presentation</vt:lpstr>
      <vt:lpstr>CDE: Educational Data Governance</vt:lpstr>
      <vt:lpstr>Model Notification of Rights under FERPA</vt:lpstr>
      <vt:lpstr>Data Privacy Resources</vt:lpstr>
      <vt:lpstr>Data Privacy  Resources</vt:lpstr>
      <vt:lpstr>Technical Assistance and Professional Development- TAPD</vt:lpstr>
      <vt:lpstr>Data Security  Resources </vt:lpstr>
      <vt:lpstr>Wrap Up  Summary</vt:lpstr>
      <vt:lpstr>Reminders</vt:lpstr>
      <vt:lpstr>Moving forward:</vt:lpstr>
      <vt:lpstr>PowerPoint Presentation</vt:lpstr>
      <vt:lpstr>Questions?</vt:lpstr>
      <vt:lpstr>Please take our training survey </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CALPADS and Data Privacy Presentation with notes v1.5</dc:title>
  <dc:creator>Natalie Vice</dc:creator>
  <cp:lastModifiedBy>Marshall Isbell</cp:lastModifiedBy>
  <cp:revision>86</cp:revision>
  <cp:lastPrinted>2018-03-22T16:30:58Z</cp:lastPrinted>
  <dcterms:created xsi:type="dcterms:W3CDTF">2016-12-13T00:20:38Z</dcterms:created>
  <dcterms:modified xsi:type="dcterms:W3CDTF">2018-05-30T23:31:19Z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0x0101003B6189C2C42938499CA13C75961A7ED9</vt:lpwstr>
  </property>
  <property fmtid="{D5CDD505-2E9C-101B-9397-08002B2CF9AE}" pid="3" name="TrainingCourses">
    <vt:lpwstr>400;#</vt:lpwstr>
  </property>
  <property fmtid="{D5CDD505-2E9C-101B-9397-08002B2CF9AE}" pid="4" name="_dlc_DocIdItemGuid">
    <vt:lpwstr>8dc9c83f-d4d3-4a73-8665-cbb82d7268a3</vt:lpwstr>
  </property>
  <property fmtid="{D5CDD505-2E9C-101B-9397-08002B2CF9AE}" pid="5" name="Order">
    <vt:r8>4800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