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02" r:id="rId6"/>
  </p:sldMasterIdLst>
  <p:notesMasterIdLst>
    <p:notesMasterId r:id="rId56"/>
  </p:notesMasterIdLst>
  <p:sldIdLst>
    <p:sldId id="282" r:id="rId7"/>
    <p:sldId id="2445" r:id="rId8"/>
    <p:sldId id="2446" r:id="rId9"/>
    <p:sldId id="2447" r:id="rId10"/>
    <p:sldId id="2448" r:id="rId11"/>
    <p:sldId id="2449" r:id="rId12"/>
    <p:sldId id="2450" r:id="rId13"/>
    <p:sldId id="2470" r:id="rId14"/>
    <p:sldId id="2461" r:id="rId15"/>
    <p:sldId id="2452" r:id="rId16"/>
    <p:sldId id="2451" r:id="rId17"/>
    <p:sldId id="2476" r:id="rId18"/>
    <p:sldId id="264" r:id="rId19"/>
    <p:sldId id="2443" r:id="rId20"/>
    <p:sldId id="1991" r:id="rId21"/>
    <p:sldId id="2471" r:id="rId22"/>
    <p:sldId id="2481" r:id="rId23"/>
    <p:sldId id="2482" r:id="rId24"/>
    <p:sldId id="2123" r:id="rId25"/>
    <p:sldId id="2007" r:id="rId26"/>
    <p:sldId id="2465" r:id="rId27"/>
    <p:sldId id="2478" r:id="rId28"/>
    <p:sldId id="2438" r:id="rId29"/>
    <p:sldId id="2060" r:id="rId30"/>
    <p:sldId id="2064" r:id="rId31"/>
    <p:sldId id="2140" r:id="rId32"/>
    <p:sldId id="2469" r:id="rId33"/>
    <p:sldId id="2473" r:id="rId34"/>
    <p:sldId id="2474" r:id="rId35"/>
    <p:sldId id="2475" r:id="rId36"/>
    <p:sldId id="2167" r:id="rId37"/>
    <p:sldId id="2454" r:id="rId38"/>
    <p:sldId id="2483" r:id="rId39"/>
    <p:sldId id="2472" r:id="rId40"/>
    <p:sldId id="2455" r:id="rId41"/>
    <p:sldId id="2456" r:id="rId42"/>
    <p:sldId id="2462" r:id="rId43"/>
    <p:sldId id="2466" r:id="rId44"/>
    <p:sldId id="2479" r:id="rId45"/>
    <p:sldId id="2480" r:id="rId46"/>
    <p:sldId id="2463" r:id="rId47"/>
    <p:sldId id="2464" r:id="rId48"/>
    <p:sldId id="311" r:id="rId49"/>
    <p:sldId id="2458" r:id="rId50"/>
    <p:sldId id="277" r:id="rId51"/>
    <p:sldId id="312" r:id="rId52"/>
    <p:sldId id="288" r:id="rId53"/>
    <p:sldId id="279" r:id="rId54"/>
    <p:sldId id="27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ry Gerwer" initials="GG" lastIdx="1" clrIdx="0">
    <p:extLst>
      <p:ext uri="{19B8F6BF-5375-455C-9EA6-DF929625EA0E}">
        <p15:presenceInfo xmlns:p15="http://schemas.microsoft.com/office/powerpoint/2012/main" userId="S::ggerwer@fcmat.org::3f1f8136-a714-45a5-b483-bda8b4ad1939" providerId="AD"/>
      </p:ext>
    </p:extLst>
  </p:cmAuthor>
  <p:cmAuthor id="2" name="Alex Manriquez" initials="AM" lastIdx="1" clrIdx="1">
    <p:extLst>
      <p:ext uri="{19B8F6BF-5375-455C-9EA6-DF929625EA0E}">
        <p15:presenceInfo xmlns:p15="http://schemas.microsoft.com/office/powerpoint/2012/main" userId="S::AManriquez@fcmat.org::c7a0ee80-7c19-48c2-8f6e-f56b7937f7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A13043-619B-411E-B45E-68A9C544528D}" v="6" dt="2021-05-20T17:04:54.649"/>
    <p1510:client id="{CFE10C61-0CB4-4487-BBC2-0841F26BB6AE}" v="1" dt="2021-05-20T19:19:36.8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0" autoAdjust="0"/>
    <p:restoredTop sz="73561" autoAdjust="0"/>
  </p:normalViewPr>
  <p:slideViewPr>
    <p:cSldViewPr snapToGrid="0">
      <p:cViewPr varScale="1">
        <p:scale>
          <a:sx n="68" d="100"/>
          <a:sy n="68" d="100"/>
        </p:scale>
        <p:origin x="96" y="540"/>
      </p:cViewPr>
      <p:guideLst/>
    </p:cSldViewPr>
  </p:slideViewPr>
  <p:notesTextViewPr>
    <p:cViewPr>
      <p:scale>
        <a:sx n="3" d="2"/>
        <a:sy n="3" d="2"/>
      </p:scale>
      <p:origin x="0" y="0"/>
    </p:cViewPr>
  </p:notesTextViewPr>
  <p:sorterViewPr>
    <p:cViewPr>
      <p:scale>
        <a:sx n="100" d="100"/>
        <a:sy n="100" d="100"/>
      </p:scale>
      <p:origin x="0" y="-12488"/>
    </p:cViewPr>
  </p:sorter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ry Gerwer" userId="3f1f8136-a714-45a5-b483-bda8b4ad1939" providerId="ADAL" clId="{502AEEC3-6FB1-44D9-AEBD-C12983C5F77C}"/>
    <pc:docChg chg="undo custSel modSld">
      <pc:chgData name="Garry Gerwer" userId="3f1f8136-a714-45a5-b483-bda8b4ad1939" providerId="ADAL" clId="{502AEEC3-6FB1-44D9-AEBD-C12983C5F77C}" dt="2021-05-11T21:32:43.114" v="198" actId="6549"/>
      <pc:docMkLst>
        <pc:docMk/>
      </pc:docMkLst>
      <pc:sldChg chg="modNotesTx">
        <pc:chgData name="Garry Gerwer" userId="3f1f8136-a714-45a5-b483-bda8b4ad1939" providerId="ADAL" clId="{502AEEC3-6FB1-44D9-AEBD-C12983C5F77C}" dt="2021-05-11T21:26:24.209" v="22" actId="20577"/>
        <pc:sldMkLst>
          <pc:docMk/>
          <pc:sldMk cId="3012894894" sldId="1991"/>
        </pc:sldMkLst>
      </pc:sldChg>
      <pc:sldChg chg="modNotesTx">
        <pc:chgData name="Garry Gerwer" userId="3f1f8136-a714-45a5-b483-bda8b4ad1939" providerId="ADAL" clId="{502AEEC3-6FB1-44D9-AEBD-C12983C5F77C}" dt="2021-05-11T21:30:15.363" v="161" actId="6549"/>
        <pc:sldMkLst>
          <pc:docMk/>
          <pc:sldMk cId="697472811" sldId="2007"/>
        </pc:sldMkLst>
      </pc:sldChg>
      <pc:sldChg chg="modNotesTx">
        <pc:chgData name="Garry Gerwer" userId="3f1f8136-a714-45a5-b483-bda8b4ad1939" providerId="ADAL" clId="{502AEEC3-6FB1-44D9-AEBD-C12983C5F77C}" dt="2021-05-11T21:32:18.142" v="194" actId="6549"/>
        <pc:sldMkLst>
          <pc:docMk/>
          <pc:sldMk cId="3705288777" sldId="2060"/>
        </pc:sldMkLst>
      </pc:sldChg>
      <pc:sldChg chg="modNotesTx">
        <pc:chgData name="Garry Gerwer" userId="3f1f8136-a714-45a5-b483-bda8b4ad1939" providerId="ADAL" clId="{502AEEC3-6FB1-44D9-AEBD-C12983C5F77C}" dt="2021-05-11T21:32:43.114" v="198" actId="6549"/>
        <pc:sldMkLst>
          <pc:docMk/>
          <pc:sldMk cId="1359979360" sldId="2064"/>
        </pc:sldMkLst>
      </pc:sldChg>
      <pc:sldChg chg="modNotesTx">
        <pc:chgData name="Garry Gerwer" userId="3f1f8136-a714-45a5-b483-bda8b4ad1939" providerId="ADAL" clId="{502AEEC3-6FB1-44D9-AEBD-C12983C5F77C}" dt="2021-05-11T21:30:05.815" v="160" actId="20577"/>
        <pc:sldMkLst>
          <pc:docMk/>
          <pc:sldMk cId="26721109" sldId="2123"/>
        </pc:sldMkLst>
      </pc:sldChg>
      <pc:sldChg chg="modNotesTx">
        <pc:chgData name="Garry Gerwer" userId="3f1f8136-a714-45a5-b483-bda8b4ad1939" providerId="ADAL" clId="{502AEEC3-6FB1-44D9-AEBD-C12983C5F77C}" dt="2021-05-11T21:32:05.172" v="193" actId="20577"/>
        <pc:sldMkLst>
          <pc:docMk/>
          <pc:sldMk cId="1050480497" sldId="2438"/>
        </pc:sldMkLst>
      </pc:sldChg>
      <pc:sldChg chg="modNotesTx">
        <pc:chgData name="Garry Gerwer" userId="3f1f8136-a714-45a5-b483-bda8b4ad1939" providerId="ADAL" clId="{502AEEC3-6FB1-44D9-AEBD-C12983C5F77C}" dt="2021-05-11T21:26:03.389" v="18" actId="6549"/>
        <pc:sldMkLst>
          <pc:docMk/>
          <pc:sldMk cId="3437601227" sldId="2443"/>
        </pc:sldMkLst>
      </pc:sldChg>
      <pc:sldChg chg="modNotesTx">
        <pc:chgData name="Garry Gerwer" userId="3f1f8136-a714-45a5-b483-bda8b4ad1939" providerId="ADAL" clId="{502AEEC3-6FB1-44D9-AEBD-C12983C5F77C}" dt="2021-05-11T21:30:32.008" v="162" actId="6549"/>
        <pc:sldMkLst>
          <pc:docMk/>
          <pc:sldMk cId="3684166410" sldId="2465"/>
        </pc:sldMkLst>
      </pc:sldChg>
      <pc:sldChg chg="modNotesTx">
        <pc:chgData name="Garry Gerwer" userId="3f1f8136-a714-45a5-b483-bda8b4ad1939" providerId="ADAL" clId="{502AEEC3-6FB1-44D9-AEBD-C12983C5F77C}" dt="2021-05-11T21:27:25.578" v="34" actId="20577"/>
        <pc:sldMkLst>
          <pc:docMk/>
          <pc:sldMk cId="1982060789" sldId="2471"/>
        </pc:sldMkLst>
      </pc:sldChg>
      <pc:sldChg chg="modNotesTx">
        <pc:chgData name="Garry Gerwer" userId="3f1f8136-a714-45a5-b483-bda8b4ad1939" providerId="ADAL" clId="{502AEEC3-6FB1-44D9-AEBD-C12983C5F77C}" dt="2021-05-11T21:30:53.755" v="163" actId="6549"/>
        <pc:sldMkLst>
          <pc:docMk/>
          <pc:sldMk cId="1239430254" sldId="2478"/>
        </pc:sldMkLst>
      </pc:sldChg>
      <pc:sldChg chg="modNotesTx">
        <pc:chgData name="Garry Gerwer" userId="3f1f8136-a714-45a5-b483-bda8b4ad1939" providerId="ADAL" clId="{502AEEC3-6FB1-44D9-AEBD-C12983C5F77C}" dt="2021-05-11T21:27:54.148" v="46" actId="20577"/>
        <pc:sldMkLst>
          <pc:docMk/>
          <pc:sldMk cId="3015286342" sldId="2481"/>
        </pc:sldMkLst>
      </pc:sldChg>
      <pc:sldChg chg="modNotesTx">
        <pc:chgData name="Garry Gerwer" userId="3f1f8136-a714-45a5-b483-bda8b4ad1939" providerId="ADAL" clId="{502AEEC3-6FB1-44D9-AEBD-C12983C5F77C}" dt="2021-05-11T21:29:23.108" v="153" actId="20577"/>
        <pc:sldMkLst>
          <pc:docMk/>
          <pc:sldMk cId="4061713396" sldId="2482"/>
        </pc:sldMkLst>
      </pc:sldChg>
    </pc:docChg>
  </pc:docChgLst>
  <pc:docChgLst>
    <pc:chgData name="Paul Higgins" userId="0fe73924-f06b-470a-92a7-d760c30c9945" providerId="ADAL" clId="{8F0A6C2D-3EFF-4A94-BEA4-22AAE02248AE}"/>
    <pc:docChg chg="custSel modSld">
      <pc:chgData name="Paul Higgins" userId="0fe73924-f06b-470a-92a7-d760c30c9945" providerId="ADAL" clId="{8F0A6C2D-3EFF-4A94-BEA4-22AAE02248AE}" dt="2021-05-13T22:53:13.135" v="8" actId="1076"/>
      <pc:docMkLst>
        <pc:docMk/>
      </pc:docMkLst>
      <pc:sldChg chg="addSp delSp modSp mod">
        <pc:chgData name="Paul Higgins" userId="0fe73924-f06b-470a-92a7-d760c30c9945" providerId="ADAL" clId="{8F0A6C2D-3EFF-4A94-BEA4-22AAE02248AE}" dt="2021-05-13T22:53:13.135" v="8" actId="1076"/>
        <pc:sldMkLst>
          <pc:docMk/>
          <pc:sldMk cId="4061713396" sldId="2482"/>
        </pc:sldMkLst>
        <pc:picChg chg="add del mod">
          <ac:chgData name="Paul Higgins" userId="0fe73924-f06b-470a-92a7-d760c30c9945" providerId="ADAL" clId="{8F0A6C2D-3EFF-4A94-BEA4-22AAE02248AE}" dt="2021-05-13T22:52:32.428" v="4" actId="478"/>
          <ac:picMkLst>
            <pc:docMk/>
            <pc:sldMk cId="4061713396" sldId="2482"/>
            <ac:picMk id="6" creationId="{5DAB12E9-EA4D-40A1-96EE-0C77F7D7AA12}"/>
          </ac:picMkLst>
        </pc:picChg>
        <pc:picChg chg="del">
          <ac:chgData name="Paul Higgins" userId="0fe73924-f06b-470a-92a7-d760c30c9945" providerId="ADAL" clId="{8F0A6C2D-3EFF-4A94-BEA4-22AAE02248AE}" dt="2021-05-13T22:52:22.248" v="0" actId="478"/>
          <ac:picMkLst>
            <pc:docMk/>
            <pc:sldMk cId="4061713396" sldId="2482"/>
            <ac:picMk id="8" creationId="{4402CE31-BCD3-4F58-88BA-EBBC68A1ED12}"/>
          </ac:picMkLst>
        </pc:picChg>
        <pc:picChg chg="add mod">
          <ac:chgData name="Paul Higgins" userId="0fe73924-f06b-470a-92a7-d760c30c9945" providerId="ADAL" clId="{8F0A6C2D-3EFF-4A94-BEA4-22AAE02248AE}" dt="2021-05-13T22:53:13.135" v="8" actId="1076"/>
          <ac:picMkLst>
            <pc:docMk/>
            <pc:sldMk cId="4061713396" sldId="2482"/>
            <ac:picMk id="9" creationId="{4EBE10F9-FC44-4376-A869-D3B9093F745E}"/>
          </ac:picMkLst>
        </pc:picChg>
      </pc:sldChg>
    </pc:docChg>
  </pc:docChgLst>
  <pc:docChgLst>
    <pc:chgData name="Alex Manriquez" userId="c7a0ee80-7c19-48c2-8f6e-f56b7937f7c8" providerId="ADAL" clId="{C9A13043-619B-411E-B45E-68A9C544528D}"/>
    <pc:docChg chg="undo custSel addSld modSld">
      <pc:chgData name="Alex Manriquez" userId="c7a0ee80-7c19-48c2-8f6e-f56b7937f7c8" providerId="ADAL" clId="{C9A13043-619B-411E-B45E-68A9C544528D}" dt="2021-05-20T17:25:01.838" v="489" actId="20577"/>
      <pc:docMkLst>
        <pc:docMk/>
      </pc:docMkLst>
      <pc:sldChg chg="addSp delSp modSp new mod modAnim modNotesTx">
        <pc:chgData name="Alex Manriquez" userId="c7a0ee80-7c19-48c2-8f6e-f56b7937f7c8" providerId="ADAL" clId="{C9A13043-619B-411E-B45E-68A9C544528D}" dt="2021-05-20T17:25:01.838" v="489" actId="20577"/>
        <pc:sldMkLst>
          <pc:docMk/>
          <pc:sldMk cId="1492370164" sldId="2483"/>
        </pc:sldMkLst>
        <pc:spChg chg="add mod">
          <ac:chgData name="Alex Manriquez" userId="c7a0ee80-7c19-48c2-8f6e-f56b7937f7c8" providerId="ADAL" clId="{C9A13043-619B-411E-B45E-68A9C544528D}" dt="2021-05-20T17:04:54.648" v="209" actId="20577"/>
          <ac:spMkLst>
            <pc:docMk/>
            <pc:sldMk cId="1492370164" sldId="2483"/>
            <ac:spMk id="4" creationId="{2548A604-557D-41BC-8A35-3180F148ED12}"/>
          </ac:spMkLst>
        </pc:spChg>
        <pc:spChg chg="add mod">
          <ac:chgData name="Alex Manriquez" userId="c7a0ee80-7c19-48c2-8f6e-f56b7937f7c8" providerId="ADAL" clId="{C9A13043-619B-411E-B45E-68A9C544528D}" dt="2021-05-20T16:58:06.619" v="73" actId="14100"/>
          <ac:spMkLst>
            <pc:docMk/>
            <pc:sldMk cId="1492370164" sldId="2483"/>
            <ac:spMk id="5" creationId="{E3E53CAF-0550-4E34-9DB5-BA90F405DE9B}"/>
          </ac:spMkLst>
        </pc:spChg>
        <pc:spChg chg="add mod">
          <ac:chgData name="Alex Manriquez" userId="c7a0ee80-7c19-48c2-8f6e-f56b7937f7c8" providerId="ADAL" clId="{C9A13043-619B-411E-B45E-68A9C544528D}" dt="2021-05-20T16:58:21.209" v="75" actId="1076"/>
          <ac:spMkLst>
            <pc:docMk/>
            <pc:sldMk cId="1492370164" sldId="2483"/>
            <ac:spMk id="6" creationId="{DDC19475-EAA5-4CF4-8074-14DF628E6FF6}"/>
          </ac:spMkLst>
        </pc:spChg>
        <pc:spChg chg="add mod">
          <ac:chgData name="Alex Manriquez" userId="c7a0ee80-7c19-48c2-8f6e-f56b7937f7c8" providerId="ADAL" clId="{C9A13043-619B-411E-B45E-68A9C544528D}" dt="2021-05-20T17:00:27.142" v="90" actId="208"/>
          <ac:spMkLst>
            <pc:docMk/>
            <pc:sldMk cId="1492370164" sldId="2483"/>
            <ac:spMk id="13" creationId="{575E507D-B679-4A2A-8F2B-7EA9010D7FFD}"/>
          </ac:spMkLst>
        </pc:spChg>
        <pc:picChg chg="add mod">
          <ac:chgData name="Alex Manriquez" userId="c7a0ee80-7c19-48c2-8f6e-f56b7937f7c8" providerId="ADAL" clId="{C9A13043-619B-411E-B45E-68A9C544528D}" dt="2021-05-20T16:58:57.731" v="76" actId="1076"/>
          <ac:picMkLst>
            <pc:docMk/>
            <pc:sldMk cId="1492370164" sldId="2483"/>
            <ac:picMk id="8" creationId="{FB3992AD-3B94-41E0-9F09-2FAE0BDB9861}"/>
          </ac:picMkLst>
        </pc:picChg>
        <pc:picChg chg="add mod">
          <ac:chgData name="Alex Manriquez" userId="c7a0ee80-7c19-48c2-8f6e-f56b7937f7c8" providerId="ADAL" clId="{C9A13043-619B-411E-B45E-68A9C544528D}" dt="2021-05-20T17:00:18.013" v="89" actId="208"/>
          <ac:picMkLst>
            <pc:docMk/>
            <pc:sldMk cId="1492370164" sldId="2483"/>
            <ac:picMk id="10" creationId="{39C1703D-662A-44C7-B6F7-E6529C0602B3}"/>
          </ac:picMkLst>
        </pc:picChg>
        <pc:cxnChg chg="add del mod">
          <ac:chgData name="Alex Manriquez" userId="c7a0ee80-7c19-48c2-8f6e-f56b7937f7c8" providerId="ADAL" clId="{C9A13043-619B-411E-B45E-68A9C544528D}" dt="2021-05-20T16:59:32.701" v="82" actId="11529"/>
          <ac:cxnSpMkLst>
            <pc:docMk/>
            <pc:sldMk cId="1492370164" sldId="2483"/>
            <ac:cxnSpMk id="12" creationId="{C914A453-8463-4AD2-BA7E-E66EEF78AA3A}"/>
          </ac:cxnSpMkLst>
        </pc:cxnChg>
      </pc:sldChg>
    </pc:docChg>
  </pc:docChgLst>
  <pc:docChgLst>
    <pc:chgData name="Alex Manriquez" userId="c7a0ee80-7c19-48c2-8f6e-f56b7937f7c8" providerId="ADAL" clId="{F8A2D446-244B-4D79-9836-5BC3EBE23529}"/>
    <pc:docChg chg="undo custSel modSld">
      <pc:chgData name="Alex Manriquez" userId="c7a0ee80-7c19-48c2-8f6e-f56b7937f7c8" providerId="ADAL" clId="{F8A2D446-244B-4D79-9836-5BC3EBE23529}" dt="2021-05-11T20:58:03.238" v="115" actId="20577"/>
      <pc:docMkLst>
        <pc:docMk/>
      </pc:docMkLst>
      <pc:sldChg chg="modNotesTx">
        <pc:chgData name="Alex Manriquez" userId="c7a0ee80-7c19-48c2-8f6e-f56b7937f7c8" providerId="ADAL" clId="{F8A2D446-244B-4D79-9836-5BC3EBE23529}" dt="2021-05-11T20:57:23.869" v="114" actId="20577"/>
        <pc:sldMkLst>
          <pc:docMk/>
          <pc:sldMk cId="2836894437" sldId="264"/>
        </pc:sldMkLst>
      </pc:sldChg>
      <pc:sldChg chg="modNotesTx">
        <pc:chgData name="Alex Manriquez" userId="c7a0ee80-7c19-48c2-8f6e-f56b7937f7c8" providerId="ADAL" clId="{F8A2D446-244B-4D79-9836-5BC3EBE23529}" dt="2021-05-11T20:54:37.860" v="109" actId="20577"/>
        <pc:sldMkLst>
          <pc:docMk/>
          <pc:sldMk cId="2418857592" sldId="277"/>
        </pc:sldMkLst>
      </pc:sldChg>
      <pc:sldChg chg="modNotesTx">
        <pc:chgData name="Alex Manriquez" userId="c7a0ee80-7c19-48c2-8f6e-f56b7937f7c8" providerId="ADAL" clId="{F8A2D446-244B-4D79-9836-5BC3EBE23529}" dt="2021-05-11T20:56:30.772" v="113" actId="20577"/>
        <pc:sldMkLst>
          <pc:docMk/>
          <pc:sldMk cId="547183384" sldId="288"/>
        </pc:sldMkLst>
      </pc:sldChg>
      <pc:sldChg chg="modNotesTx">
        <pc:chgData name="Alex Manriquez" userId="c7a0ee80-7c19-48c2-8f6e-f56b7937f7c8" providerId="ADAL" clId="{F8A2D446-244B-4D79-9836-5BC3EBE23529}" dt="2021-05-11T20:50:20.065" v="36" actId="20577"/>
        <pc:sldMkLst>
          <pc:docMk/>
          <pc:sldMk cId="3259364457" sldId="311"/>
        </pc:sldMkLst>
      </pc:sldChg>
      <pc:sldChg chg="modNotesTx">
        <pc:chgData name="Alex Manriquez" userId="c7a0ee80-7c19-48c2-8f6e-f56b7937f7c8" providerId="ADAL" clId="{F8A2D446-244B-4D79-9836-5BC3EBE23529}" dt="2021-05-11T20:56:10.247" v="110" actId="20577"/>
        <pc:sldMkLst>
          <pc:docMk/>
          <pc:sldMk cId="781544054" sldId="312"/>
        </pc:sldMkLst>
      </pc:sldChg>
      <pc:sldChg chg="modNotesTx">
        <pc:chgData name="Alex Manriquez" userId="c7a0ee80-7c19-48c2-8f6e-f56b7937f7c8" providerId="ADAL" clId="{F8A2D446-244B-4D79-9836-5BC3EBE23529}" dt="2021-05-11T20:43:34.996" v="24" actId="20577"/>
        <pc:sldMkLst>
          <pc:docMk/>
          <pc:sldMk cId="651428791" sldId="2140"/>
        </pc:sldMkLst>
      </pc:sldChg>
      <pc:sldChg chg="modNotesTx">
        <pc:chgData name="Alex Manriquez" userId="c7a0ee80-7c19-48c2-8f6e-f56b7937f7c8" providerId="ADAL" clId="{F8A2D446-244B-4D79-9836-5BC3EBE23529}" dt="2021-05-11T20:49:19.138" v="34" actId="20577"/>
        <pc:sldMkLst>
          <pc:docMk/>
          <pc:sldMk cId="1152454009" sldId="2167"/>
        </pc:sldMkLst>
      </pc:sldChg>
      <pc:sldChg chg="modNotesTx">
        <pc:chgData name="Alex Manriquez" userId="c7a0ee80-7c19-48c2-8f6e-f56b7937f7c8" providerId="ADAL" clId="{F8A2D446-244B-4D79-9836-5BC3EBE23529}" dt="2021-05-11T20:42:11.380" v="22" actId="20577"/>
        <pc:sldMkLst>
          <pc:docMk/>
          <pc:sldMk cId="3701136658" sldId="2451"/>
        </pc:sldMkLst>
      </pc:sldChg>
      <pc:sldChg chg="modNotesTx">
        <pc:chgData name="Alex Manriquez" userId="c7a0ee80-7c19-48c2-8f6e-f56b7937f7c8" providerId="ADAL" clId="{F8A2D446-244B-4D79-9836-5BC3EBE23529}" dt="2021-05-11T20:35:51.596" v="21" actId="20577"/>
        <pc:sldMkLst>
          <pc:docMk/>
          <pc:sldMk cId="4167803030" sldId="2452"/>
        </pc:sldMkLst>
      </pc:sldChg>
      <pc:sldChg chg="modNotesTx">
        <pc:chgData name="Alex Manriquez" userId="c7a0ee80-7c19-48c2-8f6e-f56b7937f7c8" providerId="ADAL" clId="{F8A2D446-244B-4D79-9836-5BC3EBE23529}" dt="2021-05-11T20:49:34.230" v="35" actId="20577"/>
        <pc:sldMkLst>
          <pc:docMk/>
          <pc:sldMk cId="1500114792" sldId="2454"/>
        </pc:sldMkLst>
      </pc:sldChg>
      <pc:sldChg chg="modNotesTx">
        <pc:chgData name="Alex Manriquez" userId="c7a0ee80-7c19-48c2-8f6e-f56b7937f7c8" providerId="ADAL" clId="{F8A2D446-244B-4D79-9836-5BC3EBE23529}" dt="2021-05-11T20:53:21.149" v="37" actId="20577"/>
        <pc:sldMkLst>
          <pc:docMk/>
          <pc:sldMk cId="1987415383" sldId="2458"/>
        </pc:sldMkLst>
      </pc:sldChg>
      <pc:sldChg chg="modNotesTx">
        <pc:chgData name="Alex Manriquez" userId="c7a0ee80-7c19-48c2-8f6e-f56b7937f7c8" providerId="ADAL" clId="{F8A2D446-244B-4D79-9836-5BC3EBE23529}" dt="2021-05-11T20:45:27.477" v="28" actId="20577"/>
        <pc:sldMkLst>
          <pc:docMk/>
          <pc:sldMk cId="3332196829" sldId="2469"/>
        </pc:sldMkLst>
      </pc:sldChg>
      <pc:sldChg chg="modNotesTx">
        <pc:chgData name="Alex Manriquez" userId="c7a0ee80-7c19-48c2-8f6e-f56b7937f7c8" providerId="ADAL" clId="{F8A2D446-244B-4D79-9836-5BC3EBE23529}" dt="2021-05-11T20:58:03.238" v="115" actId="20577"/>
        <pc:sldMkLst>
          <pc:docMk/>
          <pc:sldMk cId="2711053437" sldId="2472"/>
        </pc:sldMkLst>
      </pc:sldChg>
      <pc:sldChg chg="modNotesTx">
        <pc:chgData name="Alex Manriquez" userId="c7a0ee80-7c19-48c2-8f6e-f56b7937f7c8" providerId="ADAL" clId="{F8A2D446-244B-4D79-9836-5BC3EBE23529}" dt="2021-05-11T20:45:37.038" v="29" actId="20577"/>
        <pc:sldMkLst>
          <pc:docMk/>
          <pc:sldMk cId="2094081238" sldId="2473"/>
        </pc:sldMkLst>
      </pc:sldChg>
      <pc:sldChg chg="modNotesTx">
        <pc:chgData name="Alex Manriquez" userId="c7a0ee80-7c19-48c2-8f6e-f56b7937f7c8" providerId="ADAL" clId="{F8A2D446-244B-4D79-9836-5BC3EBE23529}" dt="2021-05-11T20:46:20.374" v="30" actId="20577"/>
        <pc:sldMkLst>
          <pc:docMk/>
          <pc:sldMk cId="3224463001" sldId="2474"/>
        </pc:sldMkLst>
      </pc:sldChg>
      <pc:sldChg chg="modNotesTx">
        <pc:chgData name="Alex Manriquez" userId="c7a0ee80-7c19-48c2-8f6e-f56b7937f7c8" providerId="ADAL" clId="{F8A2D446-244B-4D79-9836-5BC3EBE23529}" dt="2021-05-11T20:47:51.141" v="33" actId="20577"/>
        <pc:sldMkLst>
          <pc:docMk/>
          <pc:sldMk cId="2858720351" sldId="2475"/>
        </pc:sldMkLst>
      </pc:sldChg>
      <pc:sldChg chg="modNotesTx">
        <pc:chgData name="Alex Manriquez" userId="c7a0ee80-7c19-48c2-8f6e-f56b7937f7c8" providerId="ADAL" clId="{F8A2D446-244B-4D79-9836-5BC3EBE23529}" dt="2021-05-11T20:42:53.866" v="23" actId="20577"/>
        <pc:sldMkLst>
          <pc:docMk/>
          <pc:sldMk cId="3063393962" sldId="247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162E0F-C423-4B46-9121-8F569E4F6A4D}"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6ED51F93-6639-40FB-9C12-5E1258DF4262}">
      <dgm:prSet/>
      <dgm:spPr/>
      <dgm:t>
        <a:bodyPr/>
        <a:lstStyle/>
        <a:p>
          <a:r>
            <a:rPr lang="en-US" b="0" i="0" dirty="0"/>
            <a:t>Review of process and timelines​</a:t>
          </a:r>
          <a:endParaRPr lang="en-US" dirty="0"/>
        </a:p>
      </dgm:t>
    </dgm:pt>
    <dgm:pt modelId="{F1E847E1-579D-4AB5-BF18-A514354809ED}" type="parTrans" cxnId="{FB820E0A-4CA6-40E2-A0F1-6F47717E6BBA}">
      <dgm:prSet/>
      <dgm:spPr/>
      <dgm:t>
        <a:bodyPr/>
        <a:lstStyle/>
        <a:p>
          <a:endParaRPr lang="en-US"/>
        </a:p>
      </dgm:t>
    </dgm:pt>
    <dgm:pt modelId="{AB935F68-9CAC-4CA5-A9FB-2EC279D76DD8}" type="sibTrans" cxnId="{FB820E0A-4CA6-40E2-A0F1-6F47717E6BBA}">
      <dgm:prSet/>
      <dgm:spPr/>
      <dgm:t>
        <a:bodyPr/>
        <a:lstStyle/>
        <a:p>
          <a:endParaRPr lang="en-US"/>
        </a:p>
      </dgm:t>
    </dgm:pt>
    <dgm:pt modelId="{B834D789-9032-4D46-8AE4-C9F5C01DAA79}">
      <dgm:prSet/>
      <dgm:spPr/>
      <dgm:t>
        <a:bodyPr/>
        <a:lstStyle/>
        <a:p>
          <a:r>
            <a:rPr lang="en-US" b="0" i="0"/>
            <a:t>Identify 20-21 changes​</a:t>
          </a:r>
          <a:endParaRPr lang="en-US"/>
        </a:p>
      </dgm:t>
    </dgm:pt>
    <dgm:pt modelId="{742943A4-A25E-4AB5-9478-FF69EF7F0478}" type="parTrans" cxnId="{FBC9266B-00CC-477D-91C1-DA66723F7860}">
      <dgm:prSet/>
      <dgm:spPr/>
      <dgm:t>
        <a:bodyPr/>
        <a:lstStyle/>
        <a:p>
          <a:endParaRPr lang="en-US"/>
        </a:p>
      </dgm:t>
    </dgm:pt>
    <dgm:pt modelId="{CC879384-11EA-40E4-9CEC-E8CAEAAA8190}" type="sibTrans" cxnId="{FBC9266B-00CC-477D-91C1-DA66723F7860}">
      <dgm:prSet/>
      <dgm:spPr/>
      <dgm:t>
        <a:bodyPr/>
        <a:lstStyle/>
        <a:p>
          <a:endParaRPr lang="en-US"/>
        </a:p>
      </dgm:t>
    </dgm:pt>
    <dgm:pt modelId="{8482E2BE-F620-46EC-AF56-77C09364B0EB}">
      <dgm:prSet/>
      <dgm:spPr/>
      <dgm:t>
        <a:bodyPr/>
        <a:lstStyle/>
        <a:p>
          <a:r>
            <a:rPr lang="en-US" b="0" i="0" dirty="0"/>
            <a:t>Analyze case studies</a:t>
          </a:r>
          <a:endParaRPr lang="en-US" dirty="0"/>
        </a:p>
      </dgm:t>
    </dgm:pt>
    <dgm:pt modelId="{DF46B22E-5EAD-4CD3-A616-C3452C23F14F}" type="parTrans" cxnId="{BF60A4B0-5D7B-488A-84E8-A1290EBED489}">
      <dgm:prSet/>
      <dgm:spPr/>
      <dgm:t>
        <a:bodyPr/>
        <a:lstStyle/>
        <a:p>
          <a:endParaRPr lang="en-US"/>
        </a:p>
      </dgm:t>
    </dgm:pt>
    <dgm:pt modelId="{15CFE8C8-DAE6-4C4F-BF94-145065AC2992}" type="sibTrans" cxnId="{BF60A4B0-5D7B-488A-84E8-A1290EBED489}">
      <dgm:prSet/>
      <dgm:spPr/>
      <dgm:t>
        <a:bodyPr/>
        <a:lstStyle/>
        <a:p>
          <a:endParaRPr lang="en-US"/>
        </a:p>
      </dgm:t>
    </dgm:pt>
    <dgm:pt modelId="{B325C171-6644-4BB5-A586-E036BF6336E2}" type="pres">
      <dgm:prSet presAssocID="{1F162E0F-C423-4B46-9121-8F569E4F6A4D}" presName="root" presStyleCnt="0">
        <dgm:presLayoutVars>
          <dgm:dir/>
          <dgm:resizeHandles val="exact"/>
        </dgm:presLayoutVars>
      </dgm:prSet>
      <dgm:spPr/>
    </dgm:pt>
    <dgm:pt modelId="{EE84A172-7C05-4C05-9F33-FDD4FA3D0B4A}" type="pres">
      <dgm:prSet presAssocID="{6ED51F93-6639-40FB-9C12-5E1258DF4262}" presName="compNode" presStyleCnt="0"/>
      <dgm:spPr/>
    </dgm:pt>
    <dgm:pt modelId="{FF046551-CFBF-4F52-8D8B-F51E7F68F13D}" type="pres">
      <dgm:prSet presAssocID="{6ED51F93-6639-40FB-9C12-5E1258DF42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DEC26899-4903-42B6-AD08-A47B3378050C}" type="pres">
      <dgm:prSet presAssocID="{6ED51F93-6639-40FB-9C12-5E1258DF4262}" presName="spaceRect" presStyleCnt="0"/>
      <dgm:spPr/>
    </dgm:pt>
    <dgm:pt modelId="{7DC43A4D-7F65-4B17-A7F0-CD0F905BB519}" type="pres">
      <dgm:prSet presAssocID="{6ED51F93-6639-40FB-9C12-5E1258DF4262}" presName="textRect" presStyleLbl="revTx" presStyleIdx="0" presStyleCnt="3">
        <dgm:presLayoutVars>
          <dgm:chMax val="1"/>
          <dgm:chPref val="1"/>
        </dgm:presLayoutVars>
      </dgm:prSet>
      <dgm:spPr/>
    </dgm:pt>
    <dgm:pt modelId="{BE406DF1-BB64-4C21-8F70-6EC57D2FCFB5}" type="pres">
      <dgm:prSet presAssocID="{AB935F68-9CAC-4CA5-A9FB-2EC279D76DD8}" presName="sibTrans" presStyleCnt="0"/>
      <dgm:spPr/>
    </dgm:pt>
    <dgm:pt modelId="{C482FE9E-4FDA-4752-B8F9-046EBD178ABD}" type="pres">
      <dgm:prSet presAssocID="{B834D789-9032-4D46-8AE4-C9F5C01DAA79}" presName="compNode" presStyleCnt="0"/>
      <dgm:spPr/>
    </dgm:pt>
    <dgm:pt modelId="{98A5702C-BEB2-4BDF-9EFD-73470568EDA3}" type="pres">
      <dgm:prSet presAssocID="{B834D789-9032-4D46-8AE4-C9F5C01DAA7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C56D1AE-90A0-48E1-A524-A4AC7DC49EAB}" type="pres">
      <dgm:prSet presAssocID="{B834D789-9032-4D46-8AE4-C9F5C01DAA79}" presName="spaceRect" presStyleCnt="0"/>
      <dgm:spPr/>
    </dgm:pt>
    <dgm:pt modelId="{5B5F5173-30D9-49D4-BDC4-C4953D188DA2}" type="pres">
      <dgm:prSet presAssocID="{B834D789-9032-4D46-8AE4-C9F5C01DAA79}" presName="textRect" presStyleLbl="revTx" presStyleIdx="1" presStyleCnt="3">
        <dgm:presLayoutVars>
          <dgm:chMax val="1"/>
          <dgm:chPref val="1"/>
        </dgm:presLayoutVars>
      </dgm:prSet>
      <dgm:spPr/>
    </dgm:pt>
    <dgm:pt modelId="{6F89A88A-A42D-423B-AAFB-8F648CE4AA97}" type="pres">
      <dgm:prSet presAssocID="{CC879384-11EA-40E4-9CEC-E8CAEAAA8190}" presName="sibTrans" presStyleCnt="0"/>
      <dgm:spPr/>
    </dgm:pt>
    <dgm:pt modelId="{45D38908-A03D-4411-BBC0-539D78D350AE}" type="pres">
      <dgm:prSet presAssocID="{8482E2BE-F620-46EC-AF56-77C09364B0EB}" presName="compNode" presStyleCnt="0"/>
      <dgm:spPr/>
    </dgm:pt>
    <dgm:pt modelId="{0DD40007-592B-4B33-83E9-ED81035FF3C4}" type="pres">
      <dgm:prSet presAssocID="{8482E2BE-F620-46EC-AF56-77C09364B0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DE5C3918-32B8-4EF6-A018-5787B2E932DE}" type="pres">
      <dgm:prSet presAssocID="{8482E2BE-F620-46EC-AF56-77C09364B0EB}" presName="spaceRect" presStyleCnt="0"/>
      <dgm:spPr/>
    </dgm:pt>
    <dgm:pt modelId="{AF495B0F-EBDA-432E-B73A-C0F3A9D38BD6}" type="pres">
      <dgm:prSet presAssocID="{8482E2BE-F620-46EC-AF56-77C09364B0EB}" presName="textRect" presStyleLbl="revTx" presStyleIdx="2" presStyleCnt="3">
        <dgm:presLayoutVars>
          <dgm:chMax val="1"/>
          <dgm:chPref val="1"/>
        </dgm:presLayoutVars>
      </dgm:prSet>
      <dgm:spPr/>
    </dgm:pt>
  </dgm:ptLst>
  <dgm:cxnLst>
    <dgm:cxn modelId="{FB820E0A-4CA6-40E2-A0F1-6F47717E6BBA}" srcId="{1F162E0F-C423-4B46-9121-8F569E4F6A4D}" destId="{6ED51F93-6639-40FB-9C12-5E1258DF4262}" srcOrd="0" destOrd="0" parTransId="{F1E847E1-579D-4AB5-BF18-A514354809ED}" sibTransId="{AB935F68-9CAC-4CA5-A9FB-2EC279D76DD8}"/>
    <dgm:cxn modelId="{F93C560B-C87A-45FA-8AA9-6A3BC754B8A8}" type="presOf" srcId="{1F162E0F-C423-4B46-9121-8F569E4F6A4D}" destId="{B325C171-6644-4BB5-A586-E036BF6336E2}" srcOrd="0" destOrd="0" presId="urn:microsoft.com/office/officeart/2018/2/layout/IconLabelList"/>
    <dgm:cxn modelId="{FBC9266B-00CC-477D-91C1-DA66723F7860}" srcId="{1F162E0F-C423-4B46-9121-8F569E4F6A4D}" destId="{B834D789-9032-4D46-8AE4-C9F5C01DAA79}" srcOrd="1" destOrd="0" parTransId="{742943A4-A25E-4AB5-9478-FF69EF7F0478}" sibTransId="{CC879384-11EA-40E4-9CEC-E8CAEAAA8190}"/>
    <dgm:cxn modelId="{93E0E79B-9865-47CB-9681-F062C600C815}" type="presOf" srcId="{8482E2BE-F620-46EC-AF56-77C09364B0EB}" destId="{AF495B0F-EBDA-432E-B73A-C0F3A9D38BD6}" srcOrd="0" destOrd="0" presId="urn:microsoft.com/office/officeart/2018/2/layout/IconLabelList"/>
    <dgm:cxn modelId="{BF60A4B0-5D7B-488A-84E8-A1290EBED489}" srcId="{1F162E0F-C423-4B46-9121-8F569E4F6A4D}" destId="{8482E2BE-F620-46EC-AF56-77C09364B0EB}" srcOrd="2" destOrd="0" parTransId="{DF46B22E-5EAD-4CD3-A616-C3452C23F14F}" sibTransId="{15CFE8C8-DAE6-4C4F-BF94-145065AC2992}"/>
    <dgm:cxn modelId="{DD6661D3-20BA-4157-8938-3600B98DFA35}" type="presOf" srcId="{B834D789-9032-4D46-8AE4-C9F5C01DAA79}" destId="{5B5F5173-30D9-49D4-BDC4-C4953D188DA2}" srcOrd="0" destOrd="0" presId="urn:microsoft.com/office/officeart/2018/2/layout/IconLabelList"/>
    <dgm:cxn modelId="{852402E1-23D6-4B02-AE7F-C5B705417902}" type="presOf" srcId="{6ED51F93-6639-40FB-9C12-5E1258DF4262}" destId="{7DC43A4D-7F65-4B17-A7F0-CD0F905BB519}" srcOrd="0" destOrd="0" presId="urn:microsoft.com/office/officeart/2018/2/layout/IconLabelList"/>
    <dgm:cxn modelId="{3375CAD0-E0E5-4398-B0E3-256C9C57185D}" type="presParOf" srcId="{B325C171-6644-4BB5-A586-E036BF6336E2}" destId="{EE84A172-7C05-4C05-9F33-FDD4FA3D0B4A}" srcOrd="0" destOrd="0" presId="urn:microsoft.com/office/officeart/2018/2/layout/IconLabelList"/>
    <dgm:cxn modelId="{6EF740CB-F8AB-4ED3-B2EF-71D56AD6ED6A}" type="presParOf" srcId="{EE84A172-7C05-4C05-9F33-FDD4FA3D0B4A}" destId="{FF046551-CFBF-4F52-8D8B-F51E7F68F13D}" srcOrd="0" destOrd="0" presId="urn:microsoft.com/office/officeart/2018/2/layout/IconLabelList"/>
    <dgm:cxn modelId="{5677E738-1025-4AAD-86E7-F3AD8E26D96C}" type="presParOf" srcId="{EE84A172-7C05-4C05-9F33-FDD4FA3D0B4A}" destId="{DEC26899-4903-42B6-AD08-A47B3378050C}" srcOrd="1" destOrd="0" presId="urn:microsoft.com/office/officeart/2018/2/layout/IconLabelList"/>
    <dgm:cxn modelId="{F8926DFF-67EF-4271-84DD-A2E5BC4BC212}" type="presParOf" srcId="{EE84A172-7C05-4C05-9F33-FDD4FA3D0B4A}" destId="{7DC43A4D-7F65-4B17-A7F0-CD0F905BB519}" srcOrd="2" destOrd="0" presId="urn:microsoft.com/office/officeart/2018/2/layout/IconLabelList"/>
    <dgm:cxn modelId="{262601D6-22A2-4C2F-96F2-62245730F6E3}" type="presParOf" srcId="{B325C171-6644-4BB5-A586-E036BF6336E2}" destId="{BE406DF1-BB64-4C21-8F70-6EC57D2FCFB5}" srcOrd="1" destOrd="0" presId="urn:microsoft.com/office/officeart/2018/2/layout/IconLabelList"/>
    <dgm:cxn modelId="{7C2DE707-B174-43D4-BD5F-920F8CA54B1A}" type="presParOf" srcId="{B325C171-6644-4BB5-A586-E036BF6336E2}" destId="{C482FE9E-4FDA-4752-B8F9-046EBD178ABD}" srcOrd="2" destOrd="0" presId="urn:microsoft.com/office/officeart/2018/2/layout/IconLabelList"/>
    <dgm:cxn modelId="{CE93D0DC-EF53-4867-98FE-0ED9500A56C7}" type="presParOf" srcId="{C482FE9E-4FDA-4752-B8F9-046EBD178ABD}" destId="{98A5702C-BEB2-4BDF-9EFD-73470568EDA3}" srcOrd="0" destOrd="0" presId="urn:microsoft.com/office/officeart/2018/2/layout/IconLabelList"/>
    <dgm:cxn modelId="{ACCFBBB9-A418-4655-A0B7-16E4FA18A13C}" type="presParOf" srcId="{C482FE9E-4FDA-4752-B8F9-046EBD178ABD}" destId="{4C56D1AE-90A0-48E1-A524-A4AC7DC49EAB}" srcOrd="1" destOrd="0" presId="urn:microsoft.com/office/officeart/2018/2/layout/IconLabelList"/>
    <dgm:cxn modelId="{FB1B40E7-AE8F-4F5F-8DD0-942814225C74}" type="presParOf" srcId="{C482FE9E-4FDA-4752-B8F9-046EBD178ABD}" destId="{5B5F5173-30D9-49D4-BDC4-C4953D188DA2}" srcOrd="2" destOrd="0" presId="urn:microsoft.com/office/officeart/2018/2/layout/IconLabelList"/>
    <dgm:cxn modelId="{5F6B3BF9-FD2A-4C20-8253-0BE9D388959A}" type="presParOf" srcId="{B325C171-6644-4BB5-A586-E036BF6336E2}" destId="{6F89A88A-A42D-423B-AAFB-8F648CE4AA97}" srcOrd="3" destOrd="0" presId="urn:microsoft.com/office/officeart/2018/2/layout/IconLabelList"/>
    <dgm:cxn modelId="{23D4DEB2-E41F-4527-8FC8-C9A5B3048F4B}" type="presParOf" srcId="{B325C171-6644-4BB5-A586-E036BF6336E2}" destId="{45D38908-A03D-4411-BBC0-539D78D350AE}" srcOrd="4" destOrd="0" presId="urn:microsoft.com/office/officeart/2018/2/layout/IconLabelList"/>
    <dgm:cxn modelId="{FACBE24A-6FEE-4C5B-BE86-6F53C9607CA1}" type="presParOf" srcId="{45D38908-A03D-4411-BBC0-539D78D350AE}" destId="{0DD40007-592B-4B33-83E9-ED81035FF3C4}" srcOrd="0" destOrd="0" presId="urn:microsoft.com/office/officeart/2018/2/layout/IconLabelList"/>
    <dgm:cxn modelId="{3837AA03-C88F-4840-B23F-293012A51BC7}" type="presParOf" srcId="{45D38908-A03D-4411-BBC0-539D78D350AE}" destId="{DE5C3918-32B8-4EF6-A018-5787B2E932DE}" srcOrd="1" destOrd="0" presId="urn:microsoft.com/office/officeart/2018/2/layout/IconLabelList"/>
    <dgm:cxn modelId="{27CB3889-5834-4ECF-8FF1-EA08CF0CA95D}" type="presParOf" srcId="{45D38908-A03D-4411-BBC0-539D78D350AE}" destId="{AF495B0F-EBDA-432E-B73A-C0F3A9D38BD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46551-CFBF-4F52-8D8B-F51E7F68F13D}">
      <dsp:nvSpPr>
        <dsp:cNvPr id="0" name=""/>
        <dsp:cNvSpPr/>
      </dsp:nvSpPr>
      <dsp:spPr>
        <a:xfrm>
          <a:off x="1063125" y="880997"/>
          <a:ext cx="1480781" cy="14807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C43A4D-7F65-4B17-A7F0-CD0F905BB519}">
      <dsp:nvSpPr>
        <dsp:cNvPr id="0" name=""/>
        <dsp:cNvSpPr/>
      </dsp:nvSpPr>
      <dsp:spPr>
        <a:xfrm>
          <a:off x="158203" y="2750340"/>
          <a:ext cx="32906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b="0" i="0" kern="1200" dirty="0"/>
            <a:t>Review of process and timelines​</a:t>
          </a:r>
          <a:endParaRPr lang="en-US" sz="2600" kern="1200" dirty="0"/>
        </a:p>
      </dsp:txBody>
      <dsp:txXfrm>
        <a:off x="158203" y="2750340"/>
        <a:ext cx="3290625" cy="720000"/>
      </dsp:txXfrm>
    </dsp:sp>
    <dsp:sp modelId="{98A5702C-BEB2-4BDF-9EFD-73470568EDA3}">
      <dsp:nvSpPr>
        <dsp:cNvPr id="0" name=""/>
        <dsp:cNvSpPr/>
      </dsp:nvSpPr>
      <dsp:spPr>
        <a:xfrm>
          <a:off x="4929609" y="880997"/>
          <a:ext cx="1480781" cy="14807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5F5173-30D9-49D4-BDC4-C4953D188DA2}">
      <dsp:nvSpPr>
        <dsp:cNvPr id="0" name=""/>
        <dsp:cNvSpPr/>
      </dsp:nvSpPr>
      <dsp:spPr>
        <a:xfrm>
          <a:off x="4024687" y="2750340"/>
          <a:ext cx="32906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b="0" i="0" kern="1200"/>
            <a:t>Identify 20-21 changes​</a:t>
          </a:r>
          <a:endParaRPr lang="en-US" sz="2600" kern="1200"/>
        </a:p>
      </dsp:txBody>
      <dsp:txXfrm>
        <a:off x="4024687" y="2750340"/>
        <a:ext cx="3290625" cy="720000"/>
      </dsp:txXfrm>
    </dsp:sp>
    <dsp:sp modelId="{0DD40007-592B-4B33-83E9-ED81035FF3C4}">
      <dsp:nvSpPr>
        <dsp:cNvPr id="0" name=""/>
        <dsp:cNvSpPr/>
      </dsp:nvSpPr>
      <dsp:spPr>
        <a:xfrm>
          <a:off x="8796093" y="880997"/>
          <a:ext cx="1480781" cy="14807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495B0F-EBDA-432E-B73A-C0F3A9D38BD6}">
      <dsp:nvSpPr>
        <dsp:cNvPr id="0" name=""/>
        <dsp:cNvSpPr/>
      </dsp:nvSpPr>
      <dsp:spPr>
        <a:xfrm>
          <a:off x="7891171" y="2750340"/>
          <a:ext cx="32906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b="0" i="0" kern="1200" dirty="0"/>
            <a:t>Analyze case studies</a:t>
          </a:r>
          <a:endParaRPr lang="en-US" sz="2600" kern="1200" dirty="0"/>
        </a:p>
      </dsp:txBody>
      <dsp:txXfrm>
        <a:off x="7891171" y="2750340"/>
        <a:ext cx="3290625"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671D5-36F4-46D8-BFC1-E12EE5CED9A9}"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AC3C3-1BC5-4A68-86EA-483FC9C5FC7B}" type="slidenum">
              <a:rPr lang="en-US" smtClean="0"/>
              <a:t>‹#›</a:t>
            </a:fld>
            <a:endParaRPr lang="en-US"/>
          </a:p>
        </p:txBody>
      </p:sp>
    </p:spTree>
    <p:extLst>
      <p:ext uri="{BB962C8B-B14F-4D97-AF65-F5344CB8AC3E}">
        <p14:creationId xmlns:p14="http://schemas.microsoft.com/office/powerpoint/2010/main" val="3856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de.ca.gov/ta/ac/c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a:t>
            </a:r>
          </a:p>
          <a:p>
            <a:r>
              <a:rPr lang="en-US" dirty="0"/>
              <a:t>*Welcome to the Advanced 4-Year Cohort ACGR training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Process starts with data LEA posts to CALPADS. Data posted gets stored in ODS Database. </a:t>
            </a:r>
          </a:p>
          <a:p>
            <a:pPr marL="228600" indent="-228600">
              <a:buAutoNum type="arabicPeriod"/>
            </a:pPr>
            <a:r>
              <a:rPr lang="en-US" dirty="0"/>
              <a:t>CALPADS pulls data from ODS database to generate Cohort reports. </a:t>
            </a:r>
          </a:p>
          <a:p>
            <a:pPr marL="228600" indent="-228600">
              <a:buAutoNum type="arabicPeriod"/>
            </a:pPr>
            <a:r>
              <a:rPr lang="en-US" dirty="0"/>
              <a:t>Expectation is that LEA reviews these reports to determine accuracy. </a:t>
            </a:r>
          </a:p>
          <a:p>
            <a:pPr marL="228600" indent="-228600">
              <a:buAutoNum type="arabicPeriod"/>
            </a:pPr>
            <a:r>
              <a:rPr lang="en-US" dirty="0"/>
              <a:t>If any changes are needed, LEA would make those updates in CALPADS. </a:t>
            </a:r>
          </a:p>
          <a:p>
            <a:pPr marL="228600" indent="-228600">
              <a:buAutoNum type="arabicPeriod"/>
            </a:pPr>
            <a:r>
              <a:rPr lang="en-US" dirty="0"/>
              <a:t>Nightly refresh is required for reports to update. </a:t>
            </a:r>
          </a:p>
          <a:p>
            <a:endParaRPr lang="en-US" dirty="0"/>
          </a:p>
          <a:p>
            <a:r>
              <a:rPr lang="en-US" dirty="0"/>
              <a:t>Note: This processing window is only for 20-21 cohort year. Future cohort years are available year-round, current year has processing End Date = 8/27/21. More information on other cohort processing years in future slides. </a:t>
            </a:r>
          </a:p>
        </p:txBody>
      </p:sp>
      <p:sp>
        <p:nvSpPr>
          <p:cNvPr id="4" name="Slide Number Placeholder 3"/>
          <p:cNvSpPr>
            <a:spLocks noGrp="1"/>
          </p:cNvSpPr>
          <p:nvPr>
            <p:ph type="sldNum" sz="quarter" idx="5"/>
          </p:nvPr>
        </p:nvSpPr>
        <p:spPr/>
        <p:txBody>
          <a:bodyPr/>
          <a:lstStyle/>
          <a:p>
            <a:fld id="{AE0AC3C3-1BC5-4A68-86EA-483FC9C5FC7B}" type="slidenum">
              <a:rPr lang="en-US" smtClean="0"/>
              <a:t>10</a:t>
            </a:fld>
            <a:endParaRPr lang="en-US"/>
          </a:p>
        </p:txBody>
      </p:sp>
    </p:spTree>
    <p:extLst>
      <p:ext uri="{BB962C8B-B14F-4D97-AF65-F5344CB8AC3E}">
        <p14:creationId xmlns:p14="http://schemas.microsoft.com/office/powerpoint/2010/main" val="1036926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anticipated timeline and dates for the 2020/21 Cohort processes in CALPADS.</a:t>
            </a:r>
          </a:p>
          <a:p>
            <a:endParaRPr lang="en-US" dirty="0"/>
          </a:p>
          <a:p>
            <a:r>
              <a:rPr lang="en-US" dirty="0"/>
              <a:t>Please note, if the EOY submissions end date is changed, expect the Cohort processing window to match the EOY processing window. (e.g., if the EOY deadline changes from 8/27/2021 to 9/5/2021, the end of the Cohort processing window will also change to 9/5/2021, and the final date to add/delete/edit data in CALPADS to be included on the Cohort reports to 9/5/2021)</a:t>
            </a:r>
          </a:p>
        </p:txBody>
      </p:sp>
      <p:sp>
        <p:nvSpPr>
          <p:cNvPr id="4" name="Slide Number Placeholder 3"/>
          <p:cNvSpPr>
            <a:spLocks noGrp="1"/>
          </p:cNvSpPr>
          <p:nvPr>
            <p:ph type="sldNum" sz="quarter" idx="5"/>
          </p:nvPr>
        </p:nvSpPr>
        <p:spPr/>
        <p:txBody>
          <a:bodyPr/>
          <a:lstStyle/>
          <a:p>
            <a:fld id="{AE0AC3C3-1BC5-4A68-86EA-483FC9C5FC7B}" type="slidenum">
              <a:rPr lang="en-US" smtClean="0"/>
              <a:t>11</a:t>
            </a:fld>
            <a:endParaRPr lang="en-US"/>
          </a:p>
        </p:txBody>
      </p:sp>
    </p:spTree>
    <p:extLst>
      <p:ext uri="{BB962C8B-B14F-4D97-AF65-F5344CB8AC3E}">
        <p14:creationId xmlns:p14="http://schemas.microsoft.com/office/powerpoint/2010/main" val="1052436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#2</a:t>
            </a:r>
          </a:p>
        </p:txBody>
      </p:sp>
      <p:sp>
        <p:nvSpPr>
          <p:cNvPr id="4" name="Slide Number Placeholder 3"/>
          <p:cNvSpPr>
            <a:spLocks noGrp="1"/>
          </p:cNvSpPr>
          <p:nvPr>
            <p:ph type="sldNum" sz="quarter" idx="5"/>
          </p:nvPr>
        </p:nvSpPr>
        <p:spPr/>
        <p:txBody>
          <a:bodyPr/>
          <a:lstStyle/>
          <a:p>
            <a:fld id="{AE0AC3C3-1BC5-4A68-86EA-483FC9C5FC7B}" type="slidenum">
              <a:rPr lang="en-US" smtClean="0"/>
              <a:t>12</a:t>
            </a:fld>
            <a:endParaRPr lang="en-US"/>
          </a:p>
        </p:txBody>
      </p:sp>
    </p:spTree>
    <p:extLst>
      <p:ext uri="{BB962C8B-B14F-4D97-AF65-F5344CB8AC3E}">
        <p14:creationId xmlns:p14="http://schemas.microsoft.com/office/powerpoint/2010/main" val="392389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62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New filter on both the 15.1 and 15.2</a:t>
            </a:r>
          </a:p>
          <a:p>
            <a:endParaRPr lang="en-US" sz="2500" dirty="0"/>
          </a:p>
          <a:p>
            <a:r>
              <a:rPr lang="en-US" sz="5400" dirty="0"/>
              <a:t>*Postsecondary Transition is now called Adult Age Students with disabilities in Transition</a:t>
            </a:r>
          </a:p>
          <a:p>
            <a:endParaRPr lang="en-US" sz="5400" dirty="0"/>
          </a:p>
          <a:p>
            <a:r>
              <a:rPr lang="en-US" sz="5400" dirty="0"/>
              <a:t>*CTE Completers help for determination of the college and career \CCI on the CA dashboard. They’re now a filter and column on the cohort reports.</a:t>
            </a:r>
          </a:p>
          <a:p>
            <a:r>
              <a:rPr lang="en-US" sz="5400" dirty="0"/>
              <a:t>Along these lines filters and category columns for Work Based Learning have been added. This data is collected in EOY 1 in the new WBLR file as specific codes.</a:t>
            </a:r>
          </a:p>
          <a:p>
            <a:endParaRPr lang="en-US" sz="5400" dirty="0"/>
          </a:p>
          <a:p>
            <a:r>
              <a:rPr lang="en-US" sz="5400" dirty="0"/>
              <a:t>*LEAs can now run up to four years of cohort reports. This year and three future years. </a:t>
            </a:r>
          </a:p>
          <a:p>
            <a:endParaRPr lang="en-US" sz="5400" dirty="0"/>
          </a:p>
          <a:p>
            <a:r>
              <a:rPr lang="en-US" sz="5400" dirty="0"/>
              <a:t>*All terms are defined in the glossary at the back of your workbooks.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80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r>
              <a:rPr lang="en-US" dirty="0"/>
              <a:t>The three Cohort reports. </a:t>
            </a:r>
          </a:p>
          <a:p>
            <a:r>
              <a:rPr lang="en-US" dirty="0"/>
              <a:t>The 15.1 Cohort Outcome – Counts and Rates,</a:t>
            </a:r>
          </a:p>
          <a:p>
            <a:r>
              <a:rPr lang="en-US" dirty="0"/>
              <a:t>The 15.2 Cohort Outcome - Student Detail, and</a:t>
            </a:r>
          </a:p>
          <a:p>
            <a:r>
              <a:rPr lang="en-US" dirty="0"/>
              <a:t>The C/A 15.1 County Authorizing report. </a:t>
            </a:r>
          </a:p>
          <a:p>
            <a:endParaRPr lang="en-US" dirty="0"/>
          </a:p>
          <a:p>
            <a:r>
              <a:rPr lang="en-US" dirty="0"/>
              <a:t>To view these reports go to the Reports dropdown and select Accountability Reports.</a:t>
            </a:r>
          </a:p>
          <a:p>
            <a:endParaRPr lang="en-US" dirty="0"/>
          </a:p>
          <a:p>
            <a:r>
              <a:rPr lang="en-US" dirty="0"/>
              <a:t>Only the SENR View role is needed to view 15.1 and 15.2 is the 'SENR View’.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Once the processing window ends the current year cohort will freeze but future years will still update nightly throughout the year.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3ED38-1172-479D-9074-D00494D4BAA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039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endParaRPr lang="en-US" dirty="0"/>
          </a:p>
          <a:p>
            <a:r>
              <a:rPr lang="en-US" dirty="0"/>
              <a:t>*Users now have the ability to select this year and up to three future years cohort reports.</a:t>
            </a:r>
          </a:p>
          <a:p>
            <a:r>
              <a:rPr lang="en-US" dirty="0"/>
              <a:t>This allows LEA’s to track first time 9</a:t>
            </a:r>
            <a:r>
              <a:rPr lang="en-US" baseline="30000" dirty="0"/>
              <a:t>th</a:t>
            </a:r>
            <a:r>
              <a:rPr lang="en-US" dirty="0"/>
              <a:t> graders and future 10 and 11</a:t>
            </a:r>
            <a:r>
              <a:rPr lang="en-US" baseline="30000" dirty="0"/>
              <a:t>th</a:t>
            </a:r>
            <a:r>
              <a:rPr lang="en-US" dirty="0"/>
              <a:t> graders. So current and future. </a:t>
            </a:r>
          </a:p>
          <a:p>
            <a:r>
              <a:rPr lang="en-US" dirty="0"/>
              <a:t>These reports run consistently and are updated nightly. </a:t>
            </a:r>
          </a:p>
          <a:p>
            <a:r>
              <a:rPr lang="en-US" dirty="0"/>
              <a:t>The current 2020-2021 cohort will stop and be frozen after August 27</a:t>
            </a:r>
            <a:r>
              <a:rPr lang="en-US" baseline="30000" dirty="0"/>
              <a:t>th</a:t>
            </a:r>
            <a:r>
              <a:rPr lang="en-US" dirty="0"/>
              <a:t>. </a:t>
            </a:r>
          </a:p>
          <a:p>
            <a:r>
              <a:rPr lang="en-US" dirty="0"/>
              <a:t>Future reports will continue to run. Each subsequent year will end in late August of that year with the next new year added each year.</a:t>
            </a:r>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8063ED38-1172-479D-9074-D00494D4BAA6}" type="slidenum">
              <a:rPr kumimoji="0" 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66612"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13482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endParaRPr lang="en-US" dirty="0"/>
          </a:p>
          <a:p>
            <a:r>
              <a:rPr lang="en-US" dirty="0"/>
              <a:t>Users will be able to review past , current and future Cohort reports. To select use the Cohort Expected Graduation Year filter.</a:t>
            </a:r>
          </a:p>
          <a:p>
            <a:r>
              <a:rPr lang="en-US" dirty="0"/>
              <a:t>You’ll be able to monitor students during their enrollment rather then waiting for the end of the student’s cohort period to reconcile data after four years.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8063ED38-1172-479D-9074-D00494D4BAA6}" type="slidenum">
              <a:rPr kumimoji="0" 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66612"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698995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endParaRPr lang="en-US" dirty="0"/>
          </a:p>
          <a:p>
            <a:r>
              <a:rPr lang="en-US" dirty="0"/>
              <a:t>By looking at future years as shown in the slide you can see a table identifying some outcomes and examples of what can be verified for each.</a:t>
            </a:r>
          </a:p>
          <a:p>
            <a:endParaRPr lang="en-US" dirty="0"/>
          </a:p>
          <a:p>
            <a:r>
              <a:rPr lang="en-US" dirty="0"/>
              <a:t>THIS IS </a:t>
            </a:r>
            <a:r>
              <a:rPr lang="en-US" b="1" i="1" u="sng" dirty="0"/>
              <a:t>NOT</a:t>
            </a:r>
            <a:r>
              <a:rPr lang="en-US" b="0" i="0" u="none" dirty="0"/>
              <a:t> A COMPLETE LIST of outcomes that can be reviewed proactively.</a:t>
            </a:r>
          </a:p>
          <a:p>
            <a:endParaRPr lang="en-US" b="0" i="0" u="none" dirty="0"/>
          </a:p>
          <a:p>
            <a:endParaRPr lang="en-US" u="sng" dirty="0"/>
          </a:p>
        </p:txBody>
      </p:sp>
      <p:sp>
        <p:nvSpPr>
          <p:cNvPr id="4" name="Slide Number Placeholder 3"/>
          <p:cNvSpPr>
            <a:spLocks noGrp="1"/>
          </p:cNvSpPr>
          <p:nvPr>
            <p:ph type="sldNum" sz="quarter"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8063ED38-1172-479D-9074-D00494D4BAA6}" type="slidenum">
              <a:rPr kumimoji="0" 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66612" rtl="0" eaLnBrk="1" fontAlgn="base" latinLnBrk="0" hangingPunct="1">
                <a:lnSpc>
                  <a:spcPct val="100000"/>
                </a:lnSpc>
                <a:spcBef>
                  <a:spcPct val="0"/>
                </a:spcBef>
                <a:spcAft>
                  <a:spcPct val="0"/>
                </a:spcAft>
                <a:buClrTx/>
                <a:buSzTx/>
                <a:buFontTx/>
                <a:buNone/>
                <a:tabLst/>
                <a:defRPr/>
              </a:pPr>
              <a:t>18</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65754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r>
              <a:rPr lang="en-US" dirty="0"/>
              <a:t>15.1  highlights show the new areas. Selection of years. CTE completers and Adult age students</a:t>
            </a:r>
          </a:p>
          <a:p>
            <a:r>
              <a:rPr lang="en-US" dirty="0"/>
              <a:t>The 15.1 shows the outcomes and percentages. </a:t>
            </a:r>
          </a:p>
          <a:p>
            <a:r>
              <a:rPr lang="en-US" dirty="0"/>
              <a:t>If you want to see just a specific group such as the CTE Completers this is where you can filter for them.</a:t>
            </a:r>
          </a:p>
        </p:txBody>
      </p:sp>
      <p:sp>
        <p:nvSpPr>
          <p:cNvPr id="4" name="Slide Number Placeholder 3"/>
          <p:cNvSpPr>
            <a:spLocks noGrp="1"/>
          </p:cNvSpPr>
          <p:nvPr>
            <p:ph type="sldNum" sz="quarter"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8063ED38-1172-479D-9074-D00494D4BAA6}" type="slidenum">
              <a:rPr kumimoji="0" 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66612"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14583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Introductions</a:t>
            </a:r>
          </a:p>
        </p:txBody>
      </p:sp>
      <p:sp>
        <p:nvSpPr>
          <p:cNvPr id="4" name="Slide Number Placeholder 3"/>
          <p:cNvSpPr>
            <a:spLocks noGrp="1"/>
          </p:cNvSpPr>
          <p:nvPr>
            <p:ph type="sldNum" sz="quarter" idx="5"/>
          </p:nvPr>
        </p:nvSpPr>
        <p:spPr/>
        <p:txBody>
          <a:bodyPr/>
          <a:lstStyle/>
          <a:p>
            <a:fld id="{AE0AC3C3-1BC5-4A68-86EA-483FC9C5FC7B}" type="slidenum">
              <a:rPr lang="en-US" smtClean="0"/>
              <a:t>2</a:t>
            </a:fld>
            <a:endParaRPr lang="en-US"/>
          </a:p>
        </p:txBody>
      </p:sp>
    </p:spTree>
    <p:extLst>
      <p:ext uri="{BB962C8B-B14F-4D97-AF65-F5344CB8AC3E}">
        <p14:creationId xmlns:p14="http://schemas.microsoft.com/office/powerpoint/2010/main" val="2098368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r>
              <a:rPr lang="en-US" baseline="0" dirty="0"/>
              <a:t>The filters are, again, available to limit the scope of the report to specific subgroups like Socio-Economically Disadvantaged, English Learners, or Foster Youth.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the filters for the 15.2 Student list. Highlighting the new Work based learning and other additions. As you’ll see you can filter for specific categories here but because this is a detailed report many of these categories will show under column headings on the report.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2CD10-9143-47A9-9678-EF7DF2CFC94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83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all the exits that are Removed From Cohort, ensure that you have the appropriate documentation that supports the exit code. See more guidance in Data Guide page 216.</a:t>
            </a:r>
          </a:p>
          <a:p>
            <a:r>
              <a:rPr lang="en-US" dirty="0"/>
              <a:t>A new Outcome completion status has also been added for this year.</a:t>
            </a:r>
          </a:p>
          <a:p>
            <a:r>
              <a:rPr lang="en-US" dirty="0"/>
              <a:t>E230/ 485. This is a completer that has Matriculated to a Non CA public school. Such as private or out of state.</a:t>
            </a:r>
          </a:p>
          <a:p>
            <a:r>
              <a:rPr lang="en-US" dirty="0"/>
              <a:t>The result of using this code will put the student in the removed from cohort column. These students are not in the denominator for the adjusted cohort graduation rate (ACGR) calculation.</a:t>
            </a:r>
          </a:p>
          <a:p>
            <a:r>
              <a:rPr lang="en-US" dirty="0"/>
              <a:t>NOTE Documentation for all removed from cohort.</a:t>
            </a:r>
          </a:p>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21</a:t>
            </a:fld>
            <a:endParaRPr lang="en-US"/>
          </a:p>
        </p:txBody>
      </p:sp>
    </p:spTree>
    <p:extLst>
      <p:ext uri="{BB962C8B-B14F-4D97-AF65-F5344CB8AC3E}">
        <p14:creationId xmlns:p14="http://schemas.microsoft.com/office/powerpoint/2010/main" val="3247465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62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*Removed from Cohort and Promoted/Matriculated, are provided to give you the count of each, but, because they are not included in any rate, there is no percentage available for them. </a:t>
            </a:r>
          </a:p>
          <a:p>
            <a:pPr defTabSz="966612">
              <a:defRPr/>
            </a:pPr>
            <a:endParaRPr lang="en-US" sz="1300" dirty="0"/>
          </a:p>
          <a:p>
            <a:r>
              <a:rPr lang="en-US" dirty="0"/>
              <a:t>15.1 is a very wide. The slide has broken it in two, so we can see  all the columns better. </a:t>
            </a:r>
          </a:p>
          <a:p>
            <a:endParaRPr lang="en-US" dirty="0"/>
          </a:p>
          <a:p>
            <a:r>
              <a:rPr lang="en-US" dirty="0"/>
              <a:t>The first thing you can see is each of the outcomes we’ve been discussing has their own sections on the report.</a:t>
            </a:r>
          </a:p>
          <a:p>
            <a:endParaRPr lang="en-US" dirty="0"/>
          </a:p>
          <a:p>
            <a:r>
              <a:rPr lang="en-US" dirty="0"/>
              <a:t>A. The first two Outcome columns, Removed from Cohort and Promoted/Matriculated, are provided to give you the count of each, but, because they are not included in any rate, there is no percentage available for them. </a:t>
            </a:r>
          </a:p>
          <a:p>
            <a:endParaRPr lang="en-US" dirty="0"/>
          </a:p>
          <a:p>
            <a:r>
              <a:rPr lang="en-US" dirty="0"/>
              <a:t>B. The next column, Cohort Students, is the total number of students in your Cohort according to the enrollment data in CALPADS. This is the denominator for all of the rates that follow, so, you should take some time to verify the number agrees with your local data or you may be surprised when the rates you are expecting are different from the ones being generated in CALPADS, which are the ones used for all Cohort Rate reporting to CDE, US Dept. of Ed, </a:t>
            </a:r>
            <a:r>
              <a:rPr lang="en-US" dirty="0" err="1"/>
              <a:t>DataQuest</a:t>
            </a:r>
            <a:r>
              <a:rPr lang="en-US" dirty="0"/>
              <a:t> and </a:t>
            </a:r>
            <a:r>
              <a:rPr lang="en-US" dirty="0" err="1"/>
              <a:t>EdData</a:t>
            </a:r>
            <a:r>
              <a:rPr lang="en-US" dirty="0"/>
              <a:t>.</a:t>
            </a:r>
          </a:p>
          <a:p>
            <a:endParaRPr lang="en-US" dirty="0"/>
          </a:p>
          <a:p>
            <a:r>
              <a:rPr lang="en-US" dirty="0"/>
              <a:t>C. Each of the remaining Outcomes has two columns, a count and a rate.</a:t>
            </a:r>
          </a:p>
          <a:p>
            <a:r>
              <a:rPr lang="en-US" dirty="0"/>
              <a:t>The counts are generated by counting the instances of each Outcome as it appears in CALPADS.</a:t>
            </a:r>
          </a:p>
          <a:p>
            <a:r>
              <a:rPr lang="en-US" dirty="0"/>
              <a:t>The rate is calculated using this (very basic) formula. </a:t>
            </a:r>
          </a:p>
          <a:p>
            <a:endParaRPr lang="en-US" dirty="0"/>
          </a:p>
          <a:p>
            <a:r>
              <a:rPr lang="en-US" dirty="0"/>
              <a:t>So, again, the rate is calculated by using the number in the ‘Cohort Students’ column as the denominator of the equation, because it represents all of the students in each school that,</a:t>
            </a:r>
          </a:p>
          <a:p>
            <a:r>
              <a:rPr lang="en-US" dirty="0"/>
              <a:t>	began their Cohort Membership at the LEA/School and remained there for the entire Cohort,</a:t>
            </a:r>
          </a:p>
          <a:p>
            <a:r>
              <a:rPr lang="en-US" dirty="0"/>
              <a:t>	transferred into the LEA/School during the Cohort and remained through the end of the Cohort.</a:t>
            </a:r>
          </a:p>
          <a:p>
            <a:r>
              <a:rPr lang="en-US" dirty="0"/>
              <a:t> The ‘Cohort Students’ are all the students who will be incorporated into one of the Outcomes.</a:t>
            </a:r>
          </a:p>
          <a:p>
            <a:endParaRPr lang="en-US" dirty="0"/>
          </a:p>
          <a:p>
            <a:r>
              <a:rPr lang="en-US" dirty="0"/>
              <a:t>Each Outcome’s </a:t>
            </a:r>
            <a:r>
              <a:rPr lang="en-US" b="1" u="sng" dirty="0"/>
              <a:t>count </a:t>
            </a:r>
            <a:r>
              <a:rPr lang="en-US" b="0" u="none" dirty="0"/>
              <a:t>is the numerator for its rate.</a:t>
            </a:r>
          </a:p>
          <a:p>
            <a:endParaRPr lang="en-US" b="0" u="none" dirty="0"/>
          </a:p>
          <a:p>
            <a:r>
              <a:rPr lang="en-US" b="0" u="none" dirty="0"/>
              <a:t>When the numerator is divided by the denominator (that is, the Outcome Count divided by the Cohort Population) a decimal is returned, which is the multiplied by 100 to convert it into the displayed percentage.</a:t>
            </a:r>
            <a:endParaRPr lang="en-US" b="1" u="sng" dirty="0"/>
          </a:p>
          <a:p>
            <a:pPr defTabSz="966612">
              <a:defRPr/>
            </a:pPr>
            <a:endParaRPr lang="en-US" sz="13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255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94383" indent="-305531" eaLnBrk="0" hangingPunct="0">
              <a:defRPr>
                <a:solidFill>
                  <a:schemeClr val="tx1"/>
                </a:solidFill>
                <a:latin typeface="Arial" charset="0"/>
                <a:cs typeface="Arial" charset="0"/>
              </a:defRPr>
            </a:lvl2pPr>
            <a:lvl3pPr marL="1222127" indent="-244426" eaLnBrk="0" hangingPunct="0">
              <a:defRPr>
                <a:solidFill>
                  <a:schemeClr val="tx1"/>
                </a:solidFill>
                <a:latin typeface="Arial" charset="0"/>
                <a:cs typeface="Arial" charset="0"/>
              </a:defRPr>
            </a:lvl3pPr>
            <a:lvl4pPr marL="1710979" indent="-244426" eaLnBrk="0" hangingPunct="0">
              <a:defRPr>
                <a:solidFill>
                  <a:schemeClr val="tx1"/>
                </a:solidFill>
                <a:latin typeface="Arial" charset="0"/>
                <a:cs typeface="Arial" charset="0"/>
              </a:defRPr>
            </a:lvl4pPr>
            <a:lvl5pPr marL="2199830" indent="-244426" eaLnBrk="0" hangingPunct="0">
              <a:defRPr>
                <a:solidFill>
                  <a:schemeClr val="tx1"/>
                </a:solidFill>
                <a:latin typeface="Arial" charset="0"/>
                <a:cs typeface="Arial" charset="0"/>
              </a:defRPr>
            </a:lvl5pPr>
            <a:lvl6pPr marL="2688683" indent="-244426" eaLnBrk="0" fontAlgn="base" hangingPunct="0">
              <a:spcBef>
                <a:spcPct val="0"/>
              </a:spcBef>
              <a:spcAft>
                <a:spcPct val="0"/>
              </a:spcAft>
              <a:defRPr>
                <a:solidFill>
                  <a:schemeClr val="tx1"/>
                </a:solidFill>
                <a:latin typeface="Arial" charset="0"/>
                <a:cs typeface="Arial" charset="0"/>
              </a:defRPr>
            </a:lvl6pPr>
            <a:lvl7pPr marL="3177532" indent="-244426" eaLnBrk="0" fontAlgn="base" hangingPunct="0">
              <a:spcBef>
                <a:spcPct val="0"/>
              </a:spcBef>
              <a:spcAft>
                <a:spcPct val="0"/>
              </a:spcAft>
              <a:defRPr>
                <a:solidFill>
                  <a:schemeClr val="tx1"/>
                </a:solidFill>
                <a:latin typeface="Arial" charset="0"/>
                <a:cs typeface="Arial" charset="0"/>
              </a:defRPr>
            </a:lvl7pPr>
            <a:lvl8pPr marL="3666384" indent="-244426" eaLnBrk="0" fontAlgn="base" hangingPunct="0">
              <a:spcBef>
                <a:spcPct val="0"/>
              </a:spcBef>
              <a:spcAft>
                <a:spcPct val="0"/>
              </a:spcAft>
              <a:defRPr>
                <a:solidFill>
                  <a:schemeClr val="tx1"/>
                </a:solidFill>
                <a:latin typeface="Arial" charset="0"/>
                <a:cs typeface="Arial" charset="0"/>
              </a:defRPr>
            </a:lvl8pPr>
            <a:lvl9pPr marL="4155235" indent="-244426"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7C3A0F-0682-46EF-8AB6-6072F5DF6102}" type="slidenum">
              <a:rPr kumimoji="0" lang="en-US"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0899" name="Rectangle 2"/>
          <p:cNvSpPr>
            <a:spLocks noGrp="1" noRot="1" noChangeAspect="1" noChangeArrowheads="1" noTextEdit="1"/>
          </p:cNvSpPr>
          <p:nvPr>
            <p:ph type="sldImg"/>
          </p:nvPr>
        </p:nvSpPr>
        <p:spPr>
          <a:xfrm>
            <a:off x="485775" y="733425"/>
            <a:ext cx="6505575" cy="3659188"/>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eaLnBrk="0" fontAlgn="base" hangingPunct="0">
              <a:spcBef>
                <a:spcPct val="30000"/>
              </a:spcBef>
              <a:spcAft>
                <a:spcPct val="0"/>
              </a:spcAft>
              <a:defRPr/>
            </a:pPr>
            <a:r>
              <a:rPr lang="en-US" baseline="0" dirty="0"/>
              <a:t>For example, remembering the calculation is “outcome divided by population,” </a:t>
            </a:r>
          </a:p>
          <a:p>
            <a:pPr defTabSz="966612" eaLnBrk="0" fontAlgn="base" hangingPunct="0">
              <a:spcBef>
                <a:spcPct val="30000"/>
              </a:spcBef>
              <a:spcAft>
                <a:spcPct val="0"/>
              </a:spcAft>
              <a:defRPr/>
            </a:pPr>
            <a:r>
              <a:rPr lang="en-US" baseline="0" dirty="0"/>
              <a:t>if your HS Diploma recipient outcome count is 295, </a:t>
            </a:r>
          </a:p>
          <a:p>
            <a:pPr defTabSz="966612" eaLnBrk="0" fontAlgn="base" hangingPunct="0">
              <a:spcBef>
                <a:spcPct val="30000"/>
              </a:spcBef>
              <a:spcAft>
                <a:spcPct val="0"/>
              </a:spcAft>
              <a:defRPr/>
            </a:pPr>
            <a:r>
              <a:rPr lang="en-US" baseline="0" dirty="0"/>
              <a:t>and your cohort population is 312 </a:t>
            </a:r>
          </a:p>
          <a:p>
            <a:pPr defTabSz="966612" eaLnBrk="0" fontAlgn="base" hangingPunct="0">
              <a:spcBef>
                <a:spcPct val="30000"/>
              </a:spcBef>
              <a:spcAft>
                <a:spcPct val="0"/>
              </a:spcAft>
              <a:defRPr/>
            </a:pPr>
            <a:r>
              <a:rPr lang="en-US" baseline="0" dirty="0"/>
              <a:t>the calculation to determine the percentage of students in this groups looks like this.</a:t>
            </a:r>
          </a:p>
          <a:p>
            <a:pPr defTabSz="966612" eaLnBrk="0" fontAlgn="base" hangingPunct="0">
              <a:spcBef>
                <a:spcPct val="30000"/>
              </a:spcBef>
              <a:spcAft>
                <a:spcPct val="0"/>
              </a:spcAft>
              <a:defRPr/>
            </a:pPr>
            <a:r>
              <a:rPr lang="en-US" baseline="0" dirty="0"/>
              <a:t>Which also looks like this</a:t>
            </a:r>
          </a:p>
          <a:p>
            <a:pPr defTabSz="966612" eaLnBrk="0" fontAlgn="base" hangingPunct="0">
              <a:spcBef>
                <a:spcPct val="30000"/>
              </a:spcBef>
              <a:spcAft>
                <a:spcPct val="0"/>
              </a:spcAft>
              <a:defRPr/>
            </a:pPr>
            <a:r>
              <a:rPr lang="en-US" baseline="0" dirty="0"/>
              <a:t>295 / 312 = .9455 </a:t>
            </a:r>
          </a:p>
          <a:p>
            <a:pPr defTabSz="966612" eaLnBrk="0" fontAlgn="base" hangingPunct="0">
              <a:spcBef>
                <a:spcPct val="30000"/>
              </a:spcBef>
              <a:spcAft>
                <a:spcPct val="0"/>
              </a:spcAft>
              <a:defRPr/>
            </a:pPr>
            <a:r>
              <a:rPr lang="en-US" baseline="0" dirty="0"/>
              <a:t>Multiply .9455 by 100</a:t>
            </a:r>
          </a:p>
          <a:p>
            <a:pPr defTabSz="966612" eaLnBrk="0" fontAlgn="base" hangingPunct="0">
              <a:spcBef>
                <a:spcPct val="30000"/>
              </a:spcBef>
              <a:spcAft>
                <a:spcPct val="0"/>
              </a:spcAft>
              <a:defRPr/>
            </a:pPr>
            <a:r>
              <a:rPr lang="en-US" baseline="0" dirty="0"/>
              <a:t>Which, when rounded equals 94.6%</a:t>
            </a:r>
          </a:p>
          <a:p>
            <a:pPr defTabSz="966612" eaLnBrk="0" fontAlgn="base" hangingPunct="0">
              <a:spcBef>
                <a:spcPct val="30000"/>
              </a:spcBef>
              <a:spcAft>
                <a:spcPct val="0"/>
              </a:spcAft>
              <a:defRPr/>
            </a:pPr>
            <a:endParaRPr lang="en-US" dirty="0"/>
          </a:p>
          <a:p>
            <a:endParaRPr lang="en-US" dirty="0"/>
          </a:p>
        </p:txBody>
      </p:sp>
    </p:spTree>
    <p:extLst>
      <p:ext uri="{BB962C8B-B14F-4D97-AF65-F5344CB8AC3E}">
        <p14:creationId xmlns:p14="http://schemas.microsoft.com/office/powerpoint/2010/main" val="4112500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r>
              <a:rPr lang="en-US" dirty="0"/>
              <a:t>As we begin to look at the 15.2, it’s important to understand how some of the columns are populated.</a:t>
            </a:r>
          </a:p>
          <a:p>
            <a:endParaRPr lang="en-US" baseline="0" dirty="0"/>
          </a:p>
          <a:p>
            <a:r>
              <a:rPr lang="en-US" baseline="0" dirty="0"/>
              <a:t>The ‘general’ student information (e.g., Ethnicity/Race &amp; Gender) are pulled from the current Student Demographic record.</a:t>
            </a:r>
          </a:p>
          <a:p>
            <a:endParaRPr lang="en-US" baseline="0" dirty="0"/>
          </a:p>
          <a:p>
            <a:r>
              <a:rPr lang="en-US" baseline="0" dirty="0"/>
              <a:t>The subgroups </a:t>
            </a:r>
          </a:p>
          <a:p>
            <a:pPr lvl="1"/>
            <a:r>
              <a:rPr lang="en-US" baseline="0" dirty="0"/>
              <a:t>SED, </a:t>
            </a:r>
          </a:p>
          <a:p>
            <a:pPr lvl="1"/>
            <a:r>
              <a:rPr lang="en-US" baseline="0" dirty="0"/>
              <a:t>Migrant Ed, </a:t>
            </a:r>
          </a:p>
          <a:p>
            <a:pPr lvl="1"/>
            <a:r>
              <a:rPr lang="en-US" baseline="0" dirty="0"/>
              <a:t>EL, </a:t>
            </a:r>
          </a:p>
          <a:p>
            <a:pPr lvl="1"/>
            <a:r>
              <a:rPr lang="en-US" baseline="0" dirty="0"/>
              <a:t>Students with Disabilities, </a:t>
            </a:r>
          </a:p>
          <a:p>
            <a:pPr lvl="1"/>
            <a:r>
              <a:rPr lang="en-US" baseline="0" dirty="0"/>
              <a:t>Foster Youth, and</a:t>
            </a:r>
          </a:p>
          <a:p>
            <a:pPr lvl="1"/>
            <a:r>
              <a:rPr lang="en-US" baseline="0" dirty="0"/>
              <a:t>Homeless</a:t>
            </a:r>
          </a:p>
          <a:p>
            <a:r>
              <a:rPr lang="en-US" baseline="0" dirty="0"/>
              <a:t>Are populated from their respective fields in CALPADS BUT the record does not have to have originated with your LEA or School provided the effective dates of the record spans into the student’s high school enrollment dates.</a:t>
            </a:r>
          </a:p>
          <a:p>
            <a:endParaRPr lang="en-US" baseline="0" dirty="0"/>
          </a:p>
          <a:p>
            <a:r>
              <a:rPr lang="en-US" baseline="0" dirty="0"/>
              <a:t>If a record for any of these elements (SED, Migrant Ed, EL, Students with Disabilities, Foster Youth, and Homeless) has a date crossing into the student’s grade 09, 10, 11, or 12 years, the indicator on the report will trigger to ‘Y’, even if the record was not created by your LEA/School. That’s important, because it’s different from most other reporting logic.</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4F92CD10-9143-47A9-9678-EF7DF2CFC940}" type="slidenum">
              <a:rPr kumimoji="0" 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66612"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74720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Cohort Report 15.2 has 32 columns. The data used in this report is comprised of various data elements from the ODS Database. That’s a lot of data! At first glance, this report can be intimidating, and you may not know where to even begin. </a:t>
            </a:r>
          </a:p>
          <a:p>
            <a:endParaRPr lang="en-US" dirty="0"/>
          </a:p>
          <a:p>
            <a:r>
              <a:rPr lang="en-US" dirty="0"/>
              <a:t>We’ve broken down the report into 4 sections so that we can briefly go over each one and help you know: 1. What you’re looking at and 2. How you can use this report locally. </a:t>
            </a:r>
          </a:p>
          <a:p>
            <a:endParaRPr lang="en-US" dirty="0"/>
          </a:p>
          <a:p>
            <a:r>
              <a:rPr lang="en-US" dirty="0"/>
              <a:t>You don’t have to remember everything we’re about to cover but, hopefully, give you a general understanding of the report and inspire ideas of how you can best utilize this very powerful tool.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3ED38-1172-479D-9074-D00494D4BAA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890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off with basic data elements derived from SENR and SINF data. Important to note, as explained in slide 25, the SINF data elements are pulled from the student’s most recent SINF, based on Effective Start Date that overlaps the cohort period; even if that SINF record was not submitted by your LEA. </a:t>
            </a:r>
          </a:p>
        </p:txBody>
      </p:sp>
      <p:sp>
        <p:nvSpPr>
          <p:cNvPr id="4" name="Slide Number Placeholder 3"/>
          <p:cNvSpPr>
            <a:spLocks noGrp="1"/>
          </p:cNvSpPr>
          <p:nvPr>
            <p:ph type="sldNum" sz="quarter" idx="5"/>
          </p:nvPr>
        </p:nvSpPr>
        <p:spPr/>
        <p:txBody>
          <a:bodyPr/>
          <a:lstStyle/>
          <a:p>
            <a:fld id="{AE0AC3C3-1BC5-4A68-86EA-483FC9C5FC7B}" type="slidenum">
              <a:rPr lang="en-US" smtClean="0"/>
              <a:t>27</a:t>
            </a:fld>
            <a:endParaRPr lang="en-US"/>
          </a:p>
        </p:txBody>
      </p:sp>
    </p:spTree>
    <p:extLst>
      <p:ext uri="{BB962C8B-B14F-4D97-AF65-F5344CB8AC3E}">
        <p14:creationId xmlns:p14="http://schemas.microsoft.com/office/powerpoint/2010/main" val="3876769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colorful slide; these data elements are derived from various file types. Since SPED file collection didn’t start until 19-20 AY, Students with Disabilities can still be identified by SPRG code 144 if within the cohort period. </a:t>
            </a:r>
          </a:p>
        </p:txBody>
      </p:sp>
      <p:sp>
        <p:nvSpPr>
          <p:cNvPr id="4" name="Slide Number Placeholder 3"/>
          <p:cNvSpPr>
            <a:spLocks noGrp="1"/>
          </p:cNvSpPr>
          <p:nvPr>
            <p:ph type="sldNum" sz="quarter" idx="5"/>
          </p:nvPr>
        </p:nvSpPr>
        <p:spPr/>
        <p:txBody>
          <a:bodyPr/>
          <a:lstStyle/>
          <a:p>
            <a:fld id="{AE0AC3C3-1BC5-4A68-86EA-483FC9C5FC7B}" type="slidenum">
              <a:rPr lang="en-US" smtClean="0"/>
              <a:t>28</a:t>
            </a:fld>
            <a:endParaRPr lang="en-US"/>
          </a:p>
        </p:txBody>
      </p:sp>
    </p:spTree>
    <p:extLst>
      <p:ext uri="{BB962C8B-B14F-4D97-AF65-F5344CB8AC3E}">
        <p14:creationId xmlns:p14="http://schemas.microsoft.com/office/powerpoint/2010/main" val="716373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as colorful. All of the data here, even the calculated fields, are all based off SENR data. Emphasizes the importance of SENR data. </a:t>
            </a:r>
          </a:p>
          <a:p>
            <a:endParaRPr lang="en-US" dirty="0"/>
          </a:p>
          <a:p>
            <a:r>
              <a:rPr lang="en-US" dirty="0"/>
              <a:t>Note: These set of data can be extremely powerful when validating. Consider how the Future Year functionality and the availability of the reports throughout the whole year can be beneficial. </a:t>
            </a:r>
          </a:p>
          <a:p>
            <a:endParaRPr lang="en-US" dirty="0"/>
          </a:p>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29</a:t>
            </a:fld>
            <a:endParaRPr lang="en-US"/>
          </a:p>
        </p:txBody>
      </p:sp>
    </p:spTree>
    <p:extLst>
      <p:ext uri="{BB962C8B-B14F-4D97-AF65-F5344CB8AC3E}">
        <p14:creationId xmlns:p14="http://schemas.microsoft.com/office/powerpoint/2010/main" val="103359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3</a:t>
            </a:fld>
            <a:endParaRPr lang="en-US"/>
          </a:p>
        </p:txBody>
      </p:sp>
    </p:spTree>
    <p:extLst>
      <p:ext uri="{BB962C8B-B14F-4D97-AF65-F5344CB8AC3E}">
        <p14:creationId xmlns:p14="http://schemas.microsoft.com/office/powerpoint/2010/main" val="480416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three are same as previous years, derived from SENR. However, last 7 columns are now derived from the new WBLR file. The only exception are the first three work-based learning columns; students will also have a Y in these columns if they had one of these indicators = Y in the SENR records.</a:t>
            </a:r>
          </a:p>
          <a:p>
            <a:endParaRPr lang="en-US" dirty="0"/>
          </a:p>
          <a:p>
            <a:r>
              <a:rPr lang="en-US" dirty="0"/>
              <a:t>Note: CTE Completer is not a column on the report, yet it is also a factor in the CCI indicator. There is now a filter available for CTE Completer that should be used for validating. Also, consider how the Future Years functionality can help keep track of CCI metrics for your LEA.</a:t>
            </a:r>
          </a:p>
        </p:txBody>
      </p:sp>
      <p:sp>
        <p:nvSpPr>
          <p:cNvPr id="4" name="Slide Number Placeholder 3"/>
          <p:cNvSpPr>
            <a:spLocks noGrp="1"/>
          </p:cNvSpPr>
          <p:nvPr>
            <p:ph type="sldNum" sz="quarter" idx="5"/>
          </p:nvPr>
        </p:nvSpPr>
        <p:spPr/>
        <p:txBody>
          <a:bodyPr/>
          <a:lstStyle/>
          <a:p>
            <a:fld id="{AE0AC3C3-1BC5-4A68-86EA-483FC9C5FC7B}" type="slidenum">
              <a:rPr lang="en-US" smtClean="0"/>
              <a:t>30</a:t>
            </a:fld>
            <a:endParaRPr lang="en-US"/>
          </a:p>
        </p:txBody>
      </p:sp>
    </p:spTree>
    <p:extLst>
      <p:ext uri="{BB962C8B-B14F-4D97-AF65-F5344CB8AC3E}">
        <p14:creationId xmlns:p14="http://schemas.microsoft.com/office/powerpoint/2010/main" val="1087203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3425"/>
            <a:ext cx="6505575" cy="3659188"/>
          </a:xfrm>
        </p:spPr>
      </p:sp>
      <p:sp>
        <p:nvSpPr>
          <p:cNvPr id="3" name="Notes Placeholder 2"/>
          <p:cNvSpPr>
            <a:spLocks noGrp="1"/>
          </p:cNvSpPr>
          <p:nvPr>
            <p:ph type="body" idx="1"/>
          </p:nvPr>
        </p:nvSpPr>
        <p:spPr/>
        <p:txBody>
          <a:bodyPr/>
          <a:lstStyle/>
          <a:p>
            <a:r>
              <a:rPr lang="en-US" dirty="0"/>
              <a:t>Don’t worry about memorizing these rules or frantically scribbling them in your notes. </a:t>
            </a:r>
          </a:p>
          <a:p>
            <a:endParaRPr lang="en-US" dirty="0"/>
          </a:p>
          <a:p>
            <a:r>
              <a:rPr lang="en-US" dirty="0"/>
              <a:t>When working with the 15.1, 15.2 the CALPADS User Manual provides the report mapping guide that describes the report logic and the origin of each data element. It is truly a great tool. </a:t>
            </a:r>
          </a:p>
          <a:p>
            <a:endParaRPr lang="en-US" baseline="0" dirty="0"/>
          </a:p>
          <a:p>
            <a:r>
              <a:rPr lang="en-US" baseline="0" dirty="0"/>
              <a:t>To access the report mapping guides, open the User Manual from the Help menu in CALPADS. Type ‘15.2’ into the search bar and the report mapping will be presented to select. Link: https://documentation.calpads.org/Reports/Accountability/Accountability/</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4F92CD10-9143-47A9-9678-EF7DF2CFC940}" type="slidenum">
              <a:rPr kumimoji="0" 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66612"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07503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CALPADS doesn’t have a 1-1 report with the CA Dashboard. The Dashboard does its own calculations based on the data posted in CALPADS as of August 27</a:t>
            </a:r>
            <a:r>
              <a:rPr lang="en-US" baseline="30000" dirty="0"/>
              <a:t>th</a:t>
            </a:r>
            <a:r>
              <a:rPr lang="en-US" dirty="0"/>
              <a:t>, 2021. To get more information on CA Dashboard business rules you can look at their technical guide and to get specific information on DASS Grad Rate you can you look visit CDE’s link. Additional information on Graduation Rates is also available in Flash #205. </a:t>
            </a:r>
          </a:p>
        </p:txBody>
      </p:sp>
      <p:sp>
        <p:nvSpPr>
          <p:cNvPr id="4" name="Slide Number Placeholder 3"/>
          <p:cNvSpPr>
            <a:spLocks noGrp="1"/>
          </p:cNvSpPr>
          <p:nvPr>
            <p:ph type="sldNum" sz="quarter" idx="5"/>
          </p:nvPr>
        </p:nvSpPr>
        <p:spPr/>
        <p:txBody>
          <a:bodyPr/>
          <a:lstStyle/>
          <a:p>
            <a:fld id="{AE0AC3C3-1BC5-4A68-86EA-483FC9C5FC7B}" type="slidenum">
              <a:rPr lang="en-US" smtClean="0"/>
              <a:t>32</a:t>
            </a:fld>
            <a:endParaRPr lang="en-US"/>
          </a:p>
        </p:txBody>
      </p:sp>
    </p:spTree>
    <p:extLst>
      <p:ext uri="{BB962C8B-B14F-4D97-AF65-F5344CB8AC3E}">
        <p14:creationId xmlns:p14="http://schemas.microsoft.com/office/powerpoint/2010/main" val="2761452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Accountability Office at CDE has created the 2020-21 Handbook Connecting CALPADS to </a:t>
            </a:r>
            <a:r>
              <a:rPr lang="en-US"/>
              <a:t>the Dashboard. </a:t>
            </a:r>
            <a:r>
              <a:rPr lang="en-US" b="0" i="0" dirty="0">
                <a:solidFill>
                  <a:srgbClr val="212121"/>
                </a:solidFill>
                <a:effectLst/>
                <a:latin typeface="Arial" panose="020B0604020202020204" pitchFamily="34" charset="0"/>
              </a:rPr>
              <a:t>The 2020–21 Handbook is available on the CDE California School Dashboard and System of Support web page at </a:t>
            </a:r>
            <a:r>
              <a:rPr lang="en-US" b="0" i="0" u="sng" dirty="0">
                <a:solidFill>
                  <a:srgbClr val="0000FF"/>
                </a:solidFill>
                <a:effectLst/>
                <a:latin typeface="Arial" panose="020B0604020202020204" pitchFamily="34" charset="0"/>
                <a:hlinkClick r:id="rId3"/>
              </a:rPr>
              <a:t>https://www.cde.ca.gov/ta/ac/cm/</a:t>
            </a:r>
            <a:r>
              <a:rPr lang="en-US" b="0" i="0" dirty="0">
                <a:solidFill>
                  <a:srgbClr val="212121"/>
                </a:solidFill>
                <a:effectLst/>
                <a:latin typeface="Arial" panose="020B0604020202020204" pitchFamily="34" charset="0"/>
              </a:rPr>
              <a:t> (select Data Files and Guides tab). </a:t>
            </a:r>
          </a:p>
          <a:p>
            <a:endParaRPr lang="en-US" b="0" i="0" dirty="0">
              <a:solidFill>
                <a:srgbClr val="212121"/>
              </a:solidFill>
              <a:effectLst/>
              <a:latin typeface="Arial" panose="020B0604020202020204" pitchFamily="34" charset="0"/>
            </a:endParaRPr>
          </a:p>
          <a:p>
            <a:r>
              <a:rPr lang="en-US" b="0" i="0" dirty="0">
                <a:solidFill>
                  <a:srgbClr val="212121"/>
                </a:solidFill>
                <a:effectLst/>
                <a:latin typeface="Arial" panose="020B0604020202020204" pitchFamily="34" charset="0"/>
              </a:rPr>
              <a:t>Direct link to the Handbook: </a:t>
            </a:r>
            <a:r>
              <a:rPr lang="en-US" b="0" i="0" dirty="0">
                <a:solidFill>
                  <a:srgbClr val="0070C0"/>
                </a:solidFill>
                <a:effectLst/>
                <a:latin typeface="Arial" panose="020B0604020202020204" pitchFamily="34" charset="0"/>
              </a:rPr>
              <a:t>https://www.cde.ca.gov/ta/ac/cm/documents/caldashhandbook21.pdf</a:t>
            </a:r>
          </a:p>
          <a:p>
            <a:endParaRPr lang="en-US" b="0" i="0" dirty="0">
              <a:solidFill>
                <a:srgbClr val="212121"/>
              </a:solidFill>
              <a:effectLst/>
              <a:latin typeface="Arial" panose="020B0604020202020204" pitchFamily="34" charset="0"/>
            </a:endParaRPr>
          </a:p>
          <a:p>
            <a:r>
              <a:rPr lang="en-US" b="0" i="0" dirty="0">
                <a:solidFill>
                  <a:srgbClr val="212121"/>
                </a:solidFill>
                <a:effectLst/>
                <a:latin typeface="Arial" panose="020B0604020202020204" pitchFamily="34" charset="0"/>
              </a:rPr>
              <a:t>Powerful tool that can help LEAs be proactive and understand how to validate/analyze the reports in CALPADS that will impact the CA Dashboard.</a:t>
            </a:r>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33</a:t>
            </a:fld>
            <a:endParaRPr lang="en-US"/>
          </a:p>
        </p:txBody>
      </p:sp>
    </p:spTree>
    <p:extLst>
      <p:ext uri="{BB962C8B-B14F-4D97-AF65-F5344CB8AC3E}">
        <p14:creationId xmlns:p14="http://schemas.microsoft.com/office/powerpoint/2010/main" val="3788185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294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AE0AC3C3-1BC5-4A68-86EA-483FC9C5FC7B}" type="slidenum">
              <a:rPr lang="en-US" smtClean="0"/>
              <a:t>35</a:t>
            </a:fld>
            <a:endParaRPr lang="en-US"/>
          </a:p>
        </p:txBody>
      </p:sp>
    </p:spTree>
    <p:extLst>
      <p:ext uri="{BB962C8B-B14F-4D97-AF65-F5344CB8AC3E}">
        <p14:creationId xmlns:p14="http://schemas.microsoft.com/office/powerpoint/2010/main" val="400446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AE0AC3C3-1BC5-4A68-86EA-483FC9C5FC7B}" type="slidenum">
              <a:rPr lang="en-US" smtClean="0"/>
              <a:t>36</a:t>
            </a:fld>
            <a:endParaRPr lang="en-US"/>
          </a:p>
        </p:txBody>
      </p:sp>
    </p:spTree>
    <p:extLst>
      <p:ext uri="{BB962C8B-B14F-4D97-AF65-F5344CB8AC3E}">
        <p14:creationId xmlns:p14="http://schemas.microsoft.com/office/powerpoint/2010/main" val="3444295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link to workbook in chat again and point out to the page # in the workbook </a:t>
            </a:r>
          </a:p>
        </p:txBody>
      </p:sp>
      <p:sp>
        <p:nvSpPr>
          <p:cNvPr id="4" name="Slide Number Placeholder 3"/>
          <p:cNvSpPr>
            <a:spLocks noGrp="1"/>
          </p:cNvSpPr>
          <p:nvPr>
            <p:ph type="sldNum" sz="quarter" idx="5"/>
          </p:nvPr>
        </p:nvSpPr>
        <p:spPr/>
        <p:txBody>
          <a:bodyPr/>
          <a:lstStyle/>
          <a:p>
            <a:fld id="{AE0AC3C3-1BC5-4A68-86EA-483FC9C5FC7B}" type="slidenum">
              <a:rPr lang="en-US" smtClean="0"/>
              <a:t>37</a:t>
            </a:fld>
            <a:endParaRPr lang="en-US"/>
          </a:p>
        </p:txBody>
      </p:sp>
    </p:spTree>
    <p:extLst>
      <p:ext uri="{BB962C8B-B14F-4D97-AF65-F5344CB8AC3E}">
        <p14:creationId xmlns:p14="http://schemas.microsoft.com/office/powerpoint/2010/main" val="13509712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38</a:t>
            </a:fld>
            <a:endParaRPr lang="en-US"/>
          </a:p>
        </p:txBody>
      </p:sp>
    </p:spTree>
    <p:extLst>
      <p:ext uri="{BB962C8B-B14F-4D97-AF65-F5344CB8AC3E}">
        <p14:creationId xmlns:p14="http://schemas.microsoft.com/office/powerpoint/2010/main" val="4141601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39</a:t>
            </a:fld>
            <a:endParaRPr lang="en-US"/>
          </a:p>
        </p:txBody>
      </p:sp>
    </p:spTree>
    <p:extLst>
      <p:ext uri="{BB962C8B-B14F-4D97-AF65-F5344CB8AC3E}">
        <p14:creationId xmlns:p14="http://schemas.microsoft.com/office/powerpoint/2010/main" val="90323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out / download workbook – will be required throughout session</a:t>
            </a:r>
          </a:p>
          <a:p>
            <a:endParaRPr lang="en-US" dirty="0"/>
          </a:p>
          <a:p>
            <a:r>
              <a:rPr lang="en-US" dirty="0"/>
              <a:t>So before we jump into the training session today, we want to first make sure everyone is prepared, and you understand the expectations for today.</a:t>
            </a:r>
          </a:p>
          <a:p>
            <a:endParaRPr lang="en-US" dirty="0"/>
          </a:p>
          <a:p>
            <a:r>
              <a:rPr lang="en-US" dirty="0"/>
              <a:t>Those of you who have taken any training sessions from us before realize that our format has changed quite a bit, and this is due to an effort to enhance the learning process.  Rather than us lecturing to you for 2 ½ hours we have asked that you first  complete the Initial Four-Year Cohort (ACGR) training, which includes pre-work (2 videos – Membership and Outcomes) and a broader, more complete version of Cohort training.  We will utilize the skills learned in these activities during our advanced session today</a:t>
            </a:r>
          </a:p>
          <a:p>
            <a:endParaRPr lang="en-US" dirty="0"/>
          </a:p>
          <a:p>
            <a:r>
              <a:rPr lang="en-US" dirty="0"/>
              <a:t>Expectation: go over slide</a:t>
            </a:r>
          </a:p>
          <a:p>
            <a:endParaRPr lang="en-US" dirty="0"/>
          </a:p>
          <a:p>
            <a:r>
              <a:rPr lang="en-US" dirty="0"/>
              <a:t>Possible poll results/outcomes:</a:t>
            </a:r>
          </a:p>
          <a:p>
            <a:endParaRPr lang="en-US" dirty="0"/>
          </a:p>
          <a:p>
            <a:r>
              <a:rPr lang="en-US" dirty="0"/>
              <a:t>All attendees have complete initial ACGR training – no action</a:t>
            </a:r>
          </a:p>
          <a:p>
            <a:r>
              <a:rPr lang="en-US" dirty="0"/>
              <a:t>Some attendees have not completed initial ACGR training – encourage to leave and attend initial ACGR training</a:t>
            </a:r>
          </a:p>
          <a:p>
            <a:r>
              <a:rPr lang="en-US" dirty="0"/>
              <a:t>No attendees have completed initial ACGR training – stop session.</a:t>
            </a:r>
          </a:p>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4</a:t>
            </a:fld>
            <a:endParaRPr lang="en-US"/>
          </a:p>
        </p:txBody>
      </p:sp>
    </p:spTree>
    <p:extLst>
      <p:ext uri="{BB962C8B-B14F-4D97-AF65-F5344CB8AC3E}">
        <p14:creationId xmlns:p14="http://schemas.microsoft.com/office/powerpoint/2010/main" val="1867229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40</a:t>
            </a:fld>
            <a:endParaRPr lang="en-US"/>
          </a:p>
        </p:txBody>
      </p:sp>
    </p:spTree>
    <p:extLst>
      <p:ext uri="{BB962C8B-B14F-4D97-AF65-F5344CB8AC3E}">
        <p14:creationId xmlns:p14="http://schemas.microsoft.com/office/powerpoint/2010/main" val="2668875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41</a:t>
            </a:fld>
            <a:endParaRPr lang="en-US"/>
          </a:p>
        </p:txBody>
      </p:sp>
    </p:spTree>
    <p:extLst>
      <p:ext uri="{BB962C8B-B14F-4D97-AF65-F5344CB8AC3E}">
        <p14:creationId xmlns:p14="http://schemas.microsoft.com/office/powerpoint/2010/main" val="3112749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42</a:t>
            </a:fld>
            <a:endParaRPr lang="en-US"/>
          </a:p>
        </p:txBody>
      </p:sp>
    </p:spTree>
    <p:extLst>
      <p:ext uri="{BB962C8B-B14F-4D97-AF65-F5344CB8AC3E}">
        <p14:creationId xmlns:p14="http://schemas.microsoft.com/office/powerpoint/2010/main" val="235923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Work-Based Learning is new this year, make sure that you’re communicating now with your WBLR SME’s to determine how this data is being collected/entered in your SIS. </a:t>
            </a:r>
          </a:p>
          <a:p>
            <a:endParaRPr lang="en-US" dirty="0"/>
          </a:p>
          <a:p>
            <a:r>
              <a:rPr lang="en-US" dirty="0"/>
              <a:t>Internal deadlines are so important to establish. There are so many moving parts during this submission – EOY submissions are also happening at this time. </a:t>
            </a:r>
          </a:p>
        </p:txBody>
      </p:sp>
      <p:sp>
        <p:nvSpPr>
          <p:cNvPr id="4" name="Slide Number Placeholder 3"/>
          <p:cNvSpPr>
            <a:spLocks noGrp="1"/>
          </p:cNvSpPr>
          <p:nvPr>
            <p:ph type="sldNum" sz="quarter" idx="5"/>
          </p:nvPr>
        </p:nvSpPr>
        <p:spPr/>
        <p:txBody>
          <a:bodyPr/>
          <a:lstStyle/>
          <a:p>
            <a:fld id="{AE0AC3C3-1BC5-4A68-86EA-483FC9C5FC7B}" type="slidenum">
              <a:rPr lang="en-US" smtClean="0"/>
              <a:t>44</a:t>
            </a:fld>
            <a:endParaRPr lang="en-US"/>
          </a:p>
        </p:txBody>
      </p:sp>
    </p:spTree>
    <p:extLst>
      <p:ext uri="{BB962C8B-B14F-4D97-AF65-F5344CB8AC3E}">
        <p14:creationId xmlns:p14="http://schemas.microsoft.com/office/powerpoint/2010/main" val="1312028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recap the objectives we hope you’ve learned throughout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available on your workbook, page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always, we are here to support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01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training has three objectives:</a:t>
            </a:r>
          </a:p>
          <a:p>
            <a:endParaRPr lang="en-US" dirty="0"/>
          </a:p>
          <a:p>
            <a:pPr marL="228600" indent="-228600">
              <a:buAutoNum type="arabicPeriod"/>
            </a:pPr>
            <a:r>
              <a:rPr lang="en-US" dirty="0"/>
              <a:t>To review the process and timelines associated to the 4-year cohort data,,</a:t>
            </a:r>
          </a:p>
          <a:p>
            <a:pPr marL="228600" indent="-228600">
              <a:buAutoNum type="arabicPeriod"/>
            </a:pPr>
            <a:r>
              <a:rPr lang="en-US" dirty="0"/>
              <a:t>To identify the changes in the 4-year cohort process in CALPADS, and</a:t>
            </a:r>
          </a:p>
          <a:p>
            <a:pPr marL="228600" indent="-228600">
              <a:buAutoNum type="arabicPeriod"/>
            </a:pPr>
            <a:r>
              <a:rPr lang="en-US" dirty="0"/>
              <a:t>To analyze and discuss case studies intended to challenge your understanding of the process.</a:t>
            </a:r>
          </a:p>
        </p:txBody>
      </p:sp>
      <p:sp>
        <p:nvSpPr>
          <p:cNvPr id="4" name="Slide Number Placeholder 3"/>
          <p:cNvSpPr>
            <a:spLocks noGrp="1"/>
          </p:cNvSpPr>
          <p:nvPr>
            <p:ph type="sldNum" sz="quarter" idx="5"/>
          </p:nvPr>
        </p:nvSpPr>
        <p:spPr/>
        <p:txBody>
          <a:bodyPr/>
          <a:lstStyle/>
          <a:p>
            <a:fld id="{AE0AC3C3-1BC5-4A68-86EA-483FC9C5FC7B}" type="slidenum">
              <a:rPr lang="en-US" smtClean="0"/>
              <a:t>5</a:t>
            </a:fld>
            <a:endParaRPr lang="en-US"/>
          </a:p>
        </p:txBody>
      </p:sp>
    </p:spTree>
    <p:extLst>
      <p:ext uri="{BB962C8B-B14F-4D97-AF65-F5344CB8AC3E}">
        <p14:creationId xmlns:p14="http://schemas.microsoft.com/office/powerpoint/2010/main" val="397192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4 of the Advanced Workbook</a:t>
            </a:r>
          </a:p>
          <a:p>
            <a:endParaRPr lang="en-US" dirty="0"/>
          </a:p>
          <a:p>
            <a:r>
              <a:rPr lang="en-US" dirty="0"/>
              <a:t>Quick overview of the Cohort Membership</a:t>
            </a:r>
          </a:p>
          <a:p>
            <a:endParaRPr lang="en-US" dirty="0"/>
          </a:p>
          <a:p>
            <a:r>
              <a:rPr lang="en-US" dirty="0"/>
              <a:t>The Cohort Membership is determined by the first instance of a high school enrollment in CALPADS that was either</a:t>
            </a:r>
          </a:p>
          <a:p>
            <a:r>
              <a:rPr lang="en-US" dirty="0"/>
              <a:t>	1. a Primary enrollment, or</a:t>
            </a:r>
          </a:p>
          <a:p>
            <a:r>
              <a:rPr lang="en-US" dirty="0"/>
              <a:t>	2. a Short-Term enrollment that exceeds 30 days in duration</a:t>
            </a:r>
          </a:p>
          <a:p>
            <a:endParaRPr lang="en-US" dirty="0"/>
          </a:p>
          <a:p>
            <a:r>
              <a:rPr lang="en-US" dirty="0"/>
              <a:t>The Cohort Membership is the foundation of all else that follows for the student. </a:t>
            </a:r>
          </a:p>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6</a:t>
            </a:fld>
            <a:endParaRPr lang="en-US"/>
          </a:p>
        </p:txBody>
      </p:sp>
    </p:spTree>
    <p:extLst>
      <p:ext uri="{BB962C8B-B14F-4D97-AF65-F5344CB8AC3E}">
        <p14:creationId xmlns:p14="http://schemas.microsoft.com/office/powerpoint/2010/main" val="4252604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5 of the Advanced Workbook</a:t>
            </a:r>
          </a:p>
          <a:p>
            <a:endParaRPr lang="en-US" dirty="0"/>
          </a:p>
          <a:p>
            <a:endParaRPr lang="en-US" dirty="0"/>
          </a:p>
          <a:p>
            <a:r>
              <a:rPr lang="en-US" dirty="0"/>
              <a:t>Here are the Cohort Membership job aids. </a:t>
            </a:r>
          </a:p>
          <a:p>
            <a:r>
              <a:rPr lang="en-US" dirty="0"/>
              <a:t>They have ben modified from previous years to be more complete.</a:t>
            </a:r>
          </a:p>
        </p:txBody>
      </p:sp>
      <p:sp>
        <p:nvSpPr>
          <p:cNvPr id="4" name="Slide Number Placeholder 3"/>
          <p:cNvSpPr>
            <a:spLocks noGrp="1"/>
          </p:cNvSpPr>
          <p:nvPr>
            <p:ph type="sldNum" sz="quarter" idx="5"/>
          </p:nvPr>
        </p:nvSpPr>
        <p:spPr/>
        <p:txBody>
          <a:bodyPr/>
          <a:lstStyle/>
          <a:p>
            <a:fld id="{AE0AC3C3-1BC5-4A68-86EA-483FC9C5FC7B}" type="slidenum">
              <a:rPr lang="en-US" smtClean="0"/>
              <a:t>7</a:t>
            </a:fld>
            <a:endParaRPr lang="en-US"/>
          </a:p>
        </p:txBody>
      </p:sp>
    </p:spTree>
    <p:extLst>
      <p:ext uri="{BB962C8B-B14F-4D97-AF65-F5344CB8AC3E}">
        <p14:creationId xmlns:p14="http://schemas.microsoft.com/office/powerpoint/2010/main" val="1079504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 of the Advanced Workbook</a:t>
            </a:r>
          </a:p>
          <a:p>
            <a:endParaRPr lang="en-US" dirty="0"/>
          </a:p>
          <a:p>
            <a:endParaRPr lang="en-US" dirty="0"/>
          </a:p>
          <a:p>
            <a:r>
              <a:rPr lang="en-US" dirty="0"/>
              <a:t>The next step in the Cohort process is to establish the students’ Cohort Outcomes.</a:t>
            </a:r>
          </a:p>
          <a:p>
            <a:endParaRPr lang="en-US" dirty="0"/>
          </a:p>
          <a:p>
            <a:r>
              <a:rPr lang="en-US" dirty="0"/>
              <a:t>This first requires users to know the Cohort Membership.</a:t>
            </a:r>
          </a:p>
          <a:p>
            <a:endParaRPr lang="en-US" dirty="0"/>
          </a:p>
          <a:p>
            <a:r>
              <a:rPr lang="en-US" dirty="0"/>
              <a:t>Then, because we know the reporting year for the Cohort Membership the student belongs to, we can look for the last exit coding posted to CALPADS using a date prior to 8/15/2021 and use the Cohort Outcome job aid to match the exit coding to the Outcome ‘bucket’ in which it will be counted.</a:t>
            </a:r>
          </a:p>
          <a:p>
            <a:endParaRPr lang="en-US" dirty="0"/>
          </a:p>
          <a:p>
            <a:r>
              <a:rPr lang="en-US" dirty="0"/>
              <a:t>As a very important side note, ALL data entry related to the 4-year cohort MUST be complete by 8/27/2021 or it will NEVER (NOT EVER) to included in the 4year cohort data in CALPADS and reported outward.</a:t>
            </a:r>
          </a:p>
          <a:p>
            <a:endParaRPr lang="en-US" dirty="0"/>
          </a:p>
          <a:p>
            <a:r>
              <a:rPr lang="en-US" dirty="0"/>
              <a:t>And, with that, let’s shift gears to the process that the data follows in the 4-year cohort reporting in CALPADS. To explain this, here’s Alex.</a:t>
            </a:r>
          </a:p>
        </p:txBody>
      </p:sp>
      <p:sp>
        <p:nvSpPr>
          <p:cNvPr id="4" name="Slide Number Placeholder 3"/>
          <p:cNvSpPr>
            <a:spLocks noGrp="1"/>
          </p:cNvSpPr>
          <p:nvPr>
            <p:ph type="sldNum" sz="quarter" idx="5"/>
          </p:nvPr>
        </p:nvSpPr>
        <p:spPr/>
        <p:txBody>
          <a:bodyPr/>
          <a:lstStyle/>
          <a:p>
            <a:fld id="{AE0AC3C3-1BC5-4A68-86EA-483FC9C5FC7B}" type="slidenum">
              <a:rPr lang="en-US" smtClean="0"/>
              <a:t>8</a:t>
            </a:fld>
            <a:endParaRPr lang="en-US"/>
          </a:p>
        </p:txBody>
      </p:sp>
    </p:spTree>
    <p:extLst>
      <p:ext uri="{BB962C8B-B14F-4D97-AF65-F5344CB8AC3E}">
        <p14:creationId xmlns:p14="http://schemas.microsoft.com/office/powerpoint/2010/main" val="3472647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7 of the Advanced Workbook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Outcome job aid modified to include new E230/485</a:t>
            </a:r>
          </a:p>
          <a:p>
            <a:endParaRPr lang="en-US" dirty="0"/>
          </a:p>
        </p:txBody>
      </p:sp>
      <p:sp>
        <p:nvSpPr>
          <p:cNvPr id="4" name="Slide Number Placeholder 3"/>
          <p:cNvSpPr>
            <a:spLocks noGrp="1"/>
          </p:cNvSpPr>
          <p:nvPr>
            <p:ph type="sldNum" sz="quarter" idx="5"/>
          </p:nvPr>
        </p:nvSpPr>
        <p:spPr/>
        <p:txBody>
          <a:bodyPr/>
          <a:lstStyle/>
          <a:p>
            <a:fld id="{AE0AC3C3-1BC5-4A68-86EA-483FC9C5FC7B}" type="slidenum">
              <a:rPr lang="en-US" smtClean="0"/>
              <a:t>9</a:t>
            </a:fld>
            <a:endParaRPr lang="en-US"/>
          </a:p>
        </p:txBody>
      </p:sp>
    </p:spTree>
    <p:extLst>
      <p:ext uri="{BB962C8B-B14F-4D97-AF65-F5344CB8AC3E}">
        <p14:creationId xmlns:p14="http://schemas.microsoft.com/office/powerpoint/2010/main" val="62122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8692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49652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35272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5744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692892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05374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12296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026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501733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55249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950034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dirty="0"/>
              <a:t>Click to edit Master title style</a:t>
            </a:r>
            <a:br>
              <a:rPr lang="en-US" noProof="0" dirty="0"/>
            </a:b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3778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70982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537754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2206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171693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76116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89721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46396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Tree>
    <p:extLst>
      <p:ext uri="{BB962C8B-B14F-4D97-AF65-F5344CB8AC3E}">
        <p14:creationId xmlns:p14="http://schemas.microsoft.com/office/powerpoint/2010/main" val="1225611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Four Year Adjusted Cohort (ACGR) Advanced Processing and Reporting v.1.3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21085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Four Year Adjusted Cohort (ACGR) Advanced Processing and Reporting v.1.3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7040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Tree>
    <p:extLst>
      <p:ext uri="{BB962C8B-B14F-4D97-AF65-F5344CB8AC3E}">
        <p14:creationId xmlns:p14="http://schemas.microsoft.com/office/powerpoint/2010/main" val="3221735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91647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79087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Tree>
    <p:extLst>
      <p:ext uri="{BB962C8B-B14F-4D97-AF65-F5344CB8AC3E}">
        <p14:creationId xmlns:p14="http://schemas.microsoft.com/office/powerpoint/2010/main" val="4235870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Four Year Adjusted Cohort (ACGR) Advanced Processing and Reporting v.1.3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983218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512165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644205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23568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80491928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34137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41646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Four Year Adjusted Cohort (ACGR) Advanced Processing and Reporting v.1.3</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562046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59107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945752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906767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836763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184249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2469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404468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018172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989817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43795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19967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458745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153984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19978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825022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188046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68356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Tree>
    <p:extLst>
      <p:ext uri="{BB962C8B-B14F-4D97-AF65-F5344CB8AC3E}">
        <p14:creationId xmlns:p14="http://schemas.microsoft.com/office/powerpoint/2010/main" val="24518509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Four Year Adjusted Cohort (ACGR) Advanced Processing and Reporting v.1.3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91444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Four Year Adjusted Cohort (ACGR) Advanced Processing and Reporting v.1.3</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1780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279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310954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72057981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8986288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image" Target="../media/image3.sv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6.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Four Year Adjusted Cohort (ACGR) Advanced Processing and Reporting v.1.3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839352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Four Year Adjusted Cohort (ACGR) Advanced Processing and Reporting v.1.3</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180473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e.ca.gov/ta/ac/cm/"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s://www.cde.ca.gov/TA/ac/dass.as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32.xml"/><Relationship Id="rId5" Type="http://schemas.openxmlformats.org/officeDocument/2006/relationships/image" Target="../media/image51.sv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3.xml"/><Relationship Id="rId1" Type="http://schemas.openxmlformats.org/officeDocument/2006/relationships/slideLayout" Target="../slideLayouts/slideLayout32.xml"/><Relationship Id="rId5" Type="http://schemas.openxmlformats.org/officeDocument/2006/relationships/image" Target="../media/image64.sv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hyperlink" Target="http://www.dighub.net/assignmen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7.png"/><Relationship Id="rId7" Type="http://schemas.openxmlformats.org/officeDocument/2006/relationships/image" Target="../media/image68.png"/><Relationship Id="rId12"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37.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ta/ac/cm/documents/dashboardguide19.pdf" TargetMode="External"/><Relationship Id="rId5" Type="http://schemas.openxmlformats.org/officeDocument/2006/relationships/hyperlink" Target="http://www.cde.ca.gov/ds/sp/cl/systemdocs.asp" TargetMode="External"/><Relationship Id="rId10" Type="http://schemas.openxmlformats.org/officeDocument/2006/relationships/image" Target="../media/image69.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36.xml"/><Relationship Id="rId6" Type="http://schemas.openxmlformats.org/officeDocument/2006/relationships/image" Target="../media/image73.svg"/><Relationship Id="rId11" Type="http://schemas.openxmlformats.org/officeDocument/2006/relationships/image" Target="../media/image78.jp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hyperlink" Target="https://forms.office.com/r/3brkkj8UDk" TargetMode="External"/><Relationship Id="rId2" Type="http://schemas.openxmlformats.org/officeDocument/2006/relationships/notesSlide" Target="../notesSlides/notesSlide48.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79.jpg"/><Relationship Id="rId7" Type="http://schemas.openxmlformats.org/officeDocument/2006/relationships/image" Target="../media/image83.svg"/><Relationship Id="rId12" Type="http://schemas.openxmlformats.org/officeDocument/2006/relationships/hyperlink" Target="https://csis.fcmat.org/" TargetMode="External"/><Relationship Id="rId2" Type="http://schemas.openxmlformats.org/officeDocument/2006/relationships/notesSlide" Target="../notesSlides/notesSlide49.xml"/><Relationship Id="rId1" Type="http://schemas.openxmlformats.org/officeDocument/2006/relationships/slideLayout" Target="../slideLayouts/slideLayout52.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89.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52519"/>
            <a:ext cx="3979575" cy="6858000"/>
          </a:xfrm>
          <a:prstGeom prst="rect">
            <a:avLst/>
          </a:prstGeom>
          <a:solidFill>
            <a:schemeClr val="bg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dirty="0">
                <a:solidFill>
                  <a:srgbClr val="FF715B"/>
                </a:solidFill>
              </a:rPr>
              <a:t>Four Year Adjusted Cohort (ACGR) </a:t>
            </a:r>
            <a:br>
              <a:rPr lang="en-US" dirty="0"/>
            </a:br>
            <a:br>
              <a:rPr lang="en-US" dirty="0"/>
            </a:br>
            <a:r>
              <a:rPr lang="en-US" dirty="0">
                <a:solidFill>
                  <a:srgbClr val="555FAD"/>
                </a:solidFill>
              </a:rPr>
              <a:t>Advanced</a:t>
            </a:r>
            <a:r>
              <a:rPr lang="en-US" dirty="0"/>
              <a:t> </a:t>
            </a:r>
            <a:r>
              <a:rPr lang="en-US" dirty="0">
                <a:solidFill>
                  <a:srgbClr val="555FAD"/>
                </a:solidFill>
              </a:rPr>
              <a:t>Processing and Reporting</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294195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6F21-266D-4E81-B933-68340602AB93}"/>
              </a:ext>
            </a:extLst>
          </p:cNvPr>
          <p:cNvSpPr>
            <a:spLocks noGrp="1"/>
          </p:cNvSpPr>
          <p:nvPr>
            <p:ph type="title"/>
          </p:nvPr>
        </p:nvSpPr>
        <p:spPr/>
        <p:txBody>
          <a:bodyPr/>
          <a:lstStyle/>
          <a:p>
            <a:r>
              <a:rPr lang="en-US" dirty="0"/>
              <a:t>Process - Overview</a:t>
            </a:r>
          </a:p>
        </p:txBody>
      </p:sp>
      <p:sp>
        <p:nvSpPr>
          <p:cNvPr id="4" name="Footer Placeholder 3">
            <a:extLst>
              <a:ext uri="{FF2B5EF4-FFF2-40B4-BE49-F238E27FC236}">
                <a16:creationId xmlns:a16="http://schemas.microsoft.com/office/drawing/2014/main" id="{A93995D9-7ECC-4A32-A680-CB549A295743}"/>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a:extLst>
              <a:ext uri="{FF2B5EF4-FFF2-40B4-BE49-F238E27FC236}">
                <a16:creationId xmlns:a16="http://schemas.microsoft.com/office/drawing/2014/main" id="{D0888664-7FC0-45F8-B559-1FC2DAA7C748}"/>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pic>
        <p:nvPicPr>
          <p:cNvPr id="1026" name="Picture 2">
            <a:extLst>
              <a:ext uri="{FF2B5EF4-FFF2-40B4-BE49-F238E27FC236}">
                <a16:creationId xmlns:a16="http://schemas.microsoft.com/office/drawing/2014/main" id="{DC1F193C-98C1-4FC0-965C-F65A27264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84" y="1722256"/>
            <a:ext cx="2009013" cy="18781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C41384-2C48-4C71-9182-F767E6355861}"/>
              </a:ext>
            </a:extLst>
          </p:cNvPr>
          <p:cNvSpPr txBox="1"/>
          <p:nvPr/>
        </p:nvSpPr>
        <p:spPr>
          <a:xfrm>
            <a:off x="702386" y="2674569"/>
            <a:ext cx="1903911" cy="369332"/>
          </a:xfrm>
          <a:prstGeom prst="rect">
            <a:avLst/>
          </a:prstGeom>
          <a:noFill/>
        </p:spPr>
        <p:txBody>
          <a:bodyPr wrap="square">
            <a:spAutoFit/>
          </a:bodyPr>
          <a:lstStyle/>
          <a:p>
            <a:r>
              <a:rPr lang="en-US" b="1" i="0" u="none" strike="noStrike" dirty="0">
                <a:solidFill>
                  <a:srgbClr val="000000"/>
                </a:solidFill>
                <a:effectLst/>
                <a:latin typeface="Tahoma" panose="020B0604030504040204" pitchFamily="34" charset="0"/>
              </a:rPr>
              <a:t>CALPADS ODS</a:t>
            </a:r>
            <a:r>
              <a:rPr lang="en-US" b="0" i="0" dirty="0">
                <a:solidFill>
                  <a:srgbClr val="000000"/>
                </a:solidFill>
                <a:effectLst/>
                <a:latin typeface="Tahoma" panose="020B0604030504040204" pitchFamily="34" charset="0"/>
              </a:rPr>
              <a:t>​</a:t>
            </a:r>
            <a:endParaRPr lang="en-US" dirty="0"/>
          </a:p>
        </p:txBody>
      </p:sp>
      <p:pic>
        <p:nvPicPr>
          <p:cNvPr id="2050" name="Picture 2">
            <a:extLst>
              <a:ext uri="{FF2B5EF4-FFF2-40B4-BE49-F238E27FC236}">
                <a16:creationId xmlns:a16="http://schemas.microsoft.com/office/drawing/2014/main" id="{7C1EA663-3D06-41D1-A85F-19179A903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12" y="1530672"/>
            <a:ext cx="657225" cy="6762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6CF9242-B570-4B2C-A0D8-1AD16359C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079" y="1868303"/>
            <a:ext cx="657225" cy="6762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4A1BDAFD-1D21-4CA1-86E2-03A0A1467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84924">
            <a:off x="9301933" y="2090312"/>
            <a:ext cx="657225" cy="6762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3E4127F-FE54-4A35-B5EA-B930F92A0397}"/>
              </a:ext>
            </a:extLst>
          </p:cNvPr>
          <p:cNvSpPr txBox="1"/>
          <p:nvPr/>
        </p:nvSpPr>
        <p:spPr>
          <a:xfrm>
            <a:off x="3664813" y="1690100"/>
            <a:ext cx="2415067" cy="707886"/>
          </a:xfrm>
          <a:prstGeom prst="rect">
            <a:avLst/>
          </a:prstGeom>
          <a:noFill/>
        </p:spPr>
        <p:txBody>
          <a:bodyPr wrap="square">
            <a:spAutoFit/>
          </a:bodyPr>
          <a:lstStyle/>
          <a:p>
            <a:r>
              <a:rPr lang="en-US" sz="2000" b="1" i="0" u="none" strike="noStrike" dirty="0">
                <a:solidFill>
                  <a:srgbClr val="000000"/>
                </a:solidFill>
                <a:effectLst/>
                <a:latin typeface="Tahoma" panose="020B0604030504040204" pitchFamily="34" charset="0"/>
              </a:rPr>
              <a:t>Generate Cohort reports</a:t>
            </a:r>
            <a:endParaRPr lang="en-US" sz="2000" dirty="0"/>
          </a:p>
        </p:txBody>
      </p:sp>
      <p:sp>
        <p:nvSpPr>
          <p:cNvPr id="15" name="TextBox 14">
            <a:extLst>
              <a:ext uri="{FF2B5EF4-FFF2-40B4-BE49-F238E27FC236}">
                <a16:creationId xmlns:a16="http://schemas.microsoft.com/office/drawing/2014/main" id="{8AB6F22A-A8BD-4077-BAC5-655F83E3D30A}"/>
              </a:ext>
            </a:extLst>
          </p:cNvPr>
          <p:cNvSpPr txBox="1"/>
          <p:nvPr/>
        </p:nvSpPr>
        <p:spPr>
          <a:xfrm>
            <a:off x="7338662" y="1692552"/>
            <a:ext cx="2199863" cy="400110"/>
          </a:xfrm>
          <a:prstGeom prst="rect">
            <a:avLst/>
          </a:prstGeom>
          <a:noFill/>
        </p:spPr>
        <p:txBody>
          <a:bodyPr wrap="square">
            <a:spAutoFit/>
          </a:bodyPr>
          <a:lstStyle/>
          <a:p>
            <a:r>
              <a:rPr lang="en-US" sz="2000" b="1" i="0" u="none" strike="noStrike" dirty="0">
                <a:solidFill>
                  <a:srgbClr val="000000"/>
                </a:solidFill>
                <a:effectLst/>
                <a:latin typeface="Tahoma" panose="020B0604030504040204" pitchFamily="34" charset="0"/>
              </a:rPr>
              <a:t>Review results</a:t>
            </a:r>
            <a:endParaRPr lang="en-US" sz="2000" dirty="0"/>
          </a:p>
        </p:txBody>
      </p:sp>
      <p:sp>
        <p:nvSpPr>
          <p:cNvPr id="17" name="TextBox 16">
            <a:extLst>
              <a:ext uri="{FF2B5EF4-FFF2-40B4-BE49-F238E27FC236}">
                <a16:creationId xmlns:a16="http://schemas.microsoft.com/office/drawing/2014/main" id="{865A2F45-9949-4747-8C45-9C0453AEA1A9}"/>
              </a:ext>
            </a:extLst>
          </p:cNvPr>
          <p:cNvSpPr txBox="1"/>
          <p:nvPr/>
        </p:nvSpPr>
        <p:spPr>
          <a:xfrm>
            <a:off x="8950910" y="3244334"/>
            <a:ext cx="3241090" cy="400110"/>
          </a:xfrm>
          <a:prstGeom prst="rect">
            <a:avLst/>
          </a:prstGeom>
          <a:noFill/>
        </p:spPr>
        <p:txBody>
          <a:bodyPr wrap="square">
            <a:spAutoFit/>
          </a:bodyPr>
          <a:lstStyle/>
          <a:p>
            <a:r>
              <a:rPr lang="en-US" sz="2000" b="1" i="0" u="none" strike="noStrike" dirty="0">
                <a:solidFill>
                  <a:srgbClr val="000000"/>
                </a:solidFill>
                <a:effectLst/>
                <a:latin typeface="Tahoma" panose="020B0604030504040204" pitchFamily="34" charset="0"/>
              </a:rPr>
              <a:t>Update if needed</a:t>
            </a:r>
            <a:endParaRPr lang="en-US" sz="2000" dirty="0"/>
          </a:p>
        </p:txBody>
      </p:sp>
      <p:pic>
        <p:nvPicPr>
          <p:cNvPr id="7170" name="Picture 2">
            <a:extLst>
              <a:ext uri="{FF2B5EF4-FFF2-40B4-BE49-F238E27FC236}">
                <a16:creationId xmlns:a16="http://schemas.microsoft.com/office/drawing/2014/main" id="{FB1CB89D-17E1-412D-B751-86E775F21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5271" y="3668341"/>
            <a:ext cx="9497083" cy="21698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6F7BA27-250B-4D07-B6DD-0EEF0689847A}"/>
              </a:ext>
            </a:extLst>
          </p:cNvPr>
          <p:cNvSpPr txBox="1"/>
          <p:nvPr/>
        </p:nvSpPr>
        <p:spPr>
          <a:xfrm>
            <a:off x="3917941" y="4775822"/>
            <a:ext cx="4072345" cy="369332"/>
          </a:xfrm>
          <a:prstGeom prst="rect">
            <a:avLst/>
          </a:prstGeom>
          <a:noFill/>
        </p:spPr>
        <p:txBody>
          <a:bodyPr wrap="square">
            <a:spAutoFit/>
          </a:bodyPr>
          <a:lstStyle/>
          <a:p>
            <a:r>
              <a:rPr lang="en-US" b="0" i="0" u="none" strike="noStrike" dirty="0">
                <a:solidFill>
                  <a:srgbClr val="000000"/>
                </a:solidFill>
                <a:effectLst/>
                <a:latin typeface="Tahoma" panose="020B0604030504040204" pitchFamily="34" charset="0"/>
              </a:rPr>
              <a:t>Reports update nightly during window</a:t>
            </a:r>
            <a:endParaRPr lang="en-US" dirty="0"/>
          </a:p>
        </p:txBody>
      </p:sp>
      <p:sp>
        <p:nvSpPr>
          <p:cNvPr id="19" name="TextBox 18">
            <a:extLst>
              <a:ext uri="{FF2B5EF4-FFF2-40B4-BE49-F238E27FC236}">
                <a16:creationId xmlns:a16="http://schemas.microsoft.com/office/drawing/2014/main" id="{1850CDCF-BE10-40CF-BAF5-F9A639488355}"/>
              </a:ext>
            </a:extLst>
          </p:cNvPr>
          <p:cNvSpPr txBox="1"/>
          <p:nvPr/>
        </p:nvSpPr>
        <p:spPr>
          <a:xfrm>
            <a:off x="3793845" y="2759334"/>
            <a:ext cx="4320539" cy="1323439"/>
          </a:xfrm>
          <a:prstGeom prst="rect">
            <a:avLst/>
          </a:prstGeom>
          <a:noFill/>
        </p:spPr>
        <p:txBody>
          <a:bodyPr wrap="square">
            <a:spAutoFit/>
          </a:bodyPr>
          <a:lstStyle/>
          <a:p>
            <a:pPr algn="ctr" rtl="0" fontAlgn="base"/>
            <a:r>
              <a:rPr lang="en-US" sz="2000" b="1" i="0" u="none" strike="noStrike" dirty="0">
                <a:solidFill>
                  <a:srgbClr val="C00000"/>
                </a:solidFill>
                <a:effectLst/>
                <a:latin typeface="+mj-lt"/>
              </a:rPr>
              <a:t>20/21 Nightly Processing  Window</a:t>
            </a:r>
            <a:r>
              <a:rPr lang="en-US" sz="2000" b="1" i="0" dirty="0">
                <a:solidFill>
                  <a:srgbClr val="000000"/>
                </a:solidFill>
                <a:effectLst/>
                <a:latin typeface="+mj-lt"/>
              </a:rPr>
              <a:t>​</a:t>
            </a:r>
          </a:p>
          <a:p>
            <a:pPr algn="ctr" rtl="0" fontAlgn="base"/>
            <a:r>
              <a:rPr lang="en-US" sz="2000" b="1" i="0" u="none" strike="noStrike" dirty="0">
                <a:solidFill>
                  <a:srgbClr val="C00000"/>
                </a:solidFill>
                <a:effectLst/>
                <a:latin typeface="+mj-lt"/>
              </a:rPr>
              <a:t>April 12, 2021 – August 27, 2021</a:t>
            </a:r>
            <a:endParaRPr lang="en-US" sz="2000" b="1" i="0" dirty="0">
              <a:solidFill>
                <a:srgbClr val="000000"/>
              </a:solidFill>
              <a:effectLst/>
              <a:latin typeface="+mj-lt"/>
            </a:endParaRPr>
          </a:p>
        </p:txBody>
      </p:sp>
    </p:spTree>
    <p:extLst>
      <p:ext uri="{BB962C8B-B14F-4D97-AF65-F5344CB8AC3E}">
        <p14:creationId xmlns:p14="http://schemas.microsoft.com/office/powerpoint/2010/main" val="41678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heel(1)">
                                      <p:cBhvr>
                                        <p:cTn id="15" dur="2000"/>
                                        <p:tgtEl>
                                          <p:spTgt spid="205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heel(1)">
                                      <p:cBhvr>
                                        <p:cTn id="23" dur="2000"/>
                                        <p:tgtEl>
                                          <p:spTgt spid="512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heel(1)">
                                      <p:cBhvr>
                                        <p:cTn id="31"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D7E7-8C68-4133-8103-EBF345AFF541}"/>
              </a:ext>
            </a:extLst>
          </p:cNvPr>
          <p:cNvSpPr>
            <a:spLocks noGrp="1"/>
          </p:cNvSpPr>
          <p:nvPr>
            <p:ph type="title"/>
          </p:nvPr>
        </p:nvSpPr>
        <p:spPr>
          <a:xfrm>
            <a:off x="117566" y="255164"/>
            <a:ext cx="11340000" cy="432000"/>
          </a:xfrm>
        </p:spPr>
        <p:txBody>
          <a:bodyPr/>
          <a:lstStyle/>
          <a:p>
            <a:r>
              <a:rPr lang="en-US" dirty="0"/>
              <a:t>Timelines​ 2020-21 Cohort</a:t>
            </a:r>
          </a:p>
        </p:txBody>
      </p:sp>
      <p:sp>
        <p:nvSpPr>
          <p:cNvPr id="3" name="Content Placeholder 2">
            <a:extLst>
              <a:ext uri="{FF2B5EF4-FFF2-40B4-BE49-F238E27FC236}">
                <a16:creationId xmlns:a16="http://schemas.microsoft.com/office/drawing/2014/main" id="{CCB7EE36-F9A1-4701-B022-3726632CEE5F}"/>
              </a:ext>
            </a:extLst>
          </p:cNvPr>
          <p:cNvSpPr>
            <a:spLocks noGrp="1"/>
          </p:cNvSpPr>
          <p:nvPr>
            <p:ph idx="1"/>
          </p:nvPr>
        </p:nvSpPr>
        <p:spPr>
          <a:xfrm>
            <a:off x="1062990" y="915543"/>
            <a:ext cx="10709010" cy="5221440"/>
          </a:xfrm>
        </p:spPr>
        <p:txBody>
          <a:bodyPr/>
          <a:lstStyle/>
          <a:p>
            <a:pPr marL="0" indent="0" algn="l" rtl="0" fontAlgn="base">
              <a:buNone/>
            </a:pPr>
            <a:r>
              <a:rPr lang="en-US" sz="2000" b="1" i="0" u="sng" dirty="0">
                <a:solidFill>
                  <a:srgbClr val="000000"/>
                </a:solidFill>
                <a:effectLst/>
                <a:latin typeface="Calibri" panose="020F0502020204030204" pitchFamily="34" charset="0"/>
              </a:rPr>
              <a:t>Cohort Date Range</a:t>
            </a:r>
            <a:r>
              <a:rPr lang="en-US" sz="2000" b="1" i="0" u="none" strike="noStrike" dirty="0">
                <a:solidFill>
                  <a:srgbClr val="000000"/>
                </a:solidFill>
                <a:effectLst/>
                <a:latin typeface="Calibri" panose="020F0502020204030204" pitchFamily="34" charset="0"/>
              </a:rPr>
              <a:t>  </a:t>
            </a:r>
            <a:r>
              <a:rPr lang="en-US" sz="2000" b="1" i="0" dirty="0">
                <a:solidFill>
                  <a:srgbClr val="000000"/>
                </a:solidFill>
                <a:effectLst/>
                <a:latin typeface="Calibri" panose="020F0502020204030204" pitchFamily="34" charset="0"/>
              </a:rPr>
              <a:t>​</a:t>
            </a:r>
            <a:endParaRPr lang="en-US" sz="2000" b="1" i="0" dirty="0">
              <a:solidFill>
                <a:srgbClr val="000000"/>
              </a:solidFill>
              <a:effectLst/>
              <a:latin typeface="Arial" panose="020B0604020202020204" pitchFamily="34" charset="0"/>
            </a:endParaRPr>
          </a:p>
          <a:p>
            <a:pPr marL="276225" lvl="1" indent="0" fontAlgn="base">
              <a:buNone/>
            </a:pPr>
            <a:r>
              <a:rPr lang="en-US" b="1" dirty="0">
                <a:solidFill>
                  <a:srgbClr val="FF0000"/>
                </a:solidFill>
                <a:latin typeface="Calibri" panose="020F0502020204030204" pitchFamily="34" charset="0"/>
              </a:rPr>
              <a:t>July 1, 2017 – August 15, 2021</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marL="276225" lvl="1" indent="0" fontAlgn="base">
              <a:buNone/>
            </a:pPr>
            <a:r>
              <a:rPr lang="en-US" sz="1200" dirty="0">
                <a:solidFill>
                  <a:srgbClr val="000000"/>
                </a:solidFill>
                <a:latin typeface="Calibri" panose="020F0502020204030204" pitchFamily="34" charset="0"/>
              </a:rPr>
              <a:t>Enrollment date range used to determine membership and outcome​​</a:t>
            </a:r>
            <a:endParaRPr lang="en-US" sz="2000" b="1" i="0" u="sng" dirty="0">
              <a:solidFill>
                <a:srgbClr val="000000"/>
              </a:solidFill>
              <a:effectLst/>
              <a:latin typeface="Calibri" panose="020F0502020204030204" pitchFamily="34" charset="0"/>
            </a:endParaRPr>
          </a:p>
          <a:p>
            <a:pPr marL="0" indent="0" fontAlgn="base">
              <a:buNone/>
            </a:pPr>
            <a:r>
              <a:rPr lang="en-US" sz="2000" b="1" i="0" u="sng" dirty="0">
                <a:solidFill>
                  <a:srgbClr val="000000"/>
                </a:solidFill>
                <a:effectLst/>
                <a:latin typeface="Calibri" panose="020F0502020204030204" pitchFamily="34" charset="0"/>
              </a:rPr>
              <a:t>Cohort Report and Outcome Processing Period</a:t>
            </a:r>
            <a:r>
              <a:rPr lang="en-US" sz="2000" b="1" i="0" u="none" strike="noStrike" dirty="0">
                <a:solidFill>
                  <a:srgbClr val="000000"/>
                </a:solidFill>
                <a:effectLst/>
                <a:latin typeface="Calibri" panose="020F0502020204030204" pitchFamily="34" charset="0"/>
              </a:rPr>
              <a:t>  </a:t>
            </a:r>
            <a:r>
              <a:rPr lang="en-US" sz="2000" b="1" i="0" dirty="0">
                <a:solidFill>
                  <a:srgbClr val="000000"/>
                </a:solidFill>
                <a:effectLst/>
                <a:latin typeface="Calibri" panose="020F0502020204030204" pitchFamily="34" charset="0"/>
              </a:rPr>
              <a:t>​</a:t>
            </a:r>
            <a:endParaRPr lang="en-US" sz="2000" b="1" i="0" dirty="0">
              <a:solidFill>
                <a:srgbClr val="000000"/>
              </a:solidFill>
              <a:effectLst/>
              <a:latin typeface="Arial" panose="020B0604020202020204" pitchFamily="34" charset="0"/>
            </a:endParaRPr>
          </a:p>
          <a:p>
            <a:pPr marL="276225" lvl="1" indent="0" fontAlgn="base">
              <a:buNone/>
            </a:pPr>
            <a:r>
              <a:rPr lang="en-US" b="1" i="0" u="none" strike="noStrike" dirty="0">
                <a:solidFill>
                  <a:srgbClr val="FF0000"/>
                </a:solidFill>
                <a:effectLst/>
                <a:latin typeface="Calibri" panose="020F0502020204030204" pitchFamily="34" charset="0"/>
              </a:rPr>
              <a:t>April 12, 2021 – August 27, 2021</a:t>
            </a:r>
            <a:endParaRPr lang="en-US" b="1" i="0" dirty="0">
              <a:solidFill>
                <a:srgbClr val="000000"/>
              </a:solidFill>
              <a:effectLst/>
              <a:latin typeface="Arial" panose="020B0604020202020204" pitchFamily="34" charset="0"/>
            </a:endParaRPr>
          </a:p>
          <a:p>
            <a:pPr marL="276225" lvl="1" indent="0" fontAlgn="base">
              <a:buNone/>
            </a:pPr>
            <a:r>
              <a:rPr lang="en-US" sz="1200" b="0" i="0" u="none" strike="noStrike" dirty="0">
                <a:solidFill>
                  <a:srgbClr val="000000"/>
                </a:solidFill>
                <a:effectLst/>
                <a:latin typeface="Calibri" panose="020F0502020204030204" pitchFamily="34" charset="0"/>
              </a:rPr>
              <a:t>This is the period in which the nightly process will run.  Reports will generate based on the data in the ODS.  This is also the time the LEA can make corrections if needed to the ODS data to update the cohort results</a:t>
            </a:r>
            <a:r>
              <a:rPr lang="en-US" sz="1200" b="0" i="0" dirty="0">
                <a:solidFill>
                  <a:srgbClr val="000000"/>
                </a:solidFill>
                <a:effectLst/>
                <a:latin typeface="Calibri" panose="020F0502020204030204" pitchFamily="34" charset="0"/>
              </a:rPr>
              <a:t>​</a:t>
            </a:r>
            <a:endParaRPr lang="en-US" sz="1200" b="0" i="0" dirty="0">
              <a:solidFill>
                <a:srgbClr val="000000"/>
              </a:solidFill>
              <a:effectLst/>
              <a:latin typeface="Arial" panose="020B0604020202020204" pitchFamily="34" charset="0"/>
            </a:endParaRPr>
          </a:p>
          <a:p>
            <a:pPr marL="0" indent="0" fontAlgn="base">
              <a:buNone/>
            </a:pPr>
            <a:r>
              <a:rPr lang="en-US" sz="2000" b="1" u="sng" dirty="0">
                <a:solidFill>
                  <a:srgbClr val="000000"/>
                </a:solidFill>
                <a:latin typeface="Calibri" panose="020F0502020204030204" pitchFamily="34" charset="0"/>
              </a:rPr>
              <a:t>Last Date to Enter Data to be Included in the 2020/21 Cohort</a:t>
            </a:r>
          </a:p>
          <a:p>
            <a:pPr marL="276225" lvl="1" indent="0" fontAlgn="base">
              <a:buNone/>
            </a:pPr>
            <a:r>
              <a:rPr lang="en-US" b="1" dirty="0">
                <a:solidFill>
                  <a:srgbClr val="FF0000"/>
                </a:solidFill>
                <a:latin typeface="Calibri" panose="020F0502020204030204" pitchFamily="34" charset="0"/>
              </a:rPr>
              <a:t>August 27, 2021</a:t>
            </a:r>
          </a:p>
          <a:p>
            <a:pPr marL="276225" lvl="1" indent="0" fontAlgn="base">
              <a:buNone/>
            </a:pPr>
            <a:r>
              <a:rPr lang="en-US" sz="1200" dirty="0">
                <a:solidFill>
                  <a:srgbClr val="000000"/>
                </a:solidFill>
                <a:latin typeface="Calibri" panose="020F0502020204030204" pitchFamily="34" charset="0"/>
              </a:rPr>
              <a:t>Data committed to CALPADS​ after this date will NOT be included in the 2020/21 Cohort reporting</a:t>
            </a:r>
          </a:p>
          <a:p>
            <a:pPr marL="0" indent="0" algn="l" rtl="0" fontAlgn="base">
              <a:buNone/>
            </a:pPr>
            <a:r>
              <a:rPr lang="en-US" sz="2000" b="1" i="0" u="sng" dirty="0">
                <a:solidFill>
                  <a:srgbClr val="000000"/>
                </a:solidFill>
                <a:effectLst/>
                <a:latin typeface="Calibri" panose="020F0502020204030204" pitchFamily="34" charset="0"/>
              </a:rPr>
              <a:t>Date Cohort is considered Final </a:t>
            </a:r>
            <a:r>
              <a:rPr lang="en-US" sz="2400" b="1" i="0" u="none" strike="noStrike" dirty="0">
                <a:solidFill>
                  <a:srgbClr val="000000"/>
                </a:solidFill>
                <a:effectLst/>
                <a:latin typeface="Calibri" panose="020F0502020204030204" pitchFamily="34" charset="0"/>
              </a:rPr>
              <a:t>   </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Arial" panose="020B0604020202020204" pitchFamily="34" charset="0"/>
            </a:endParaRPr>
          </a:p>
          <a:p>
            <a:pPr marL="276225" lvl="1" indent="0" fontAlgn="base">
              <a:buNone/>
            </a:pPr>
            <a:r>
              <a:rPr lang="en-US" b="1" dirty="0">
                <a:solidFill>
                  <a:srgbClr val="FF0000"/>
                </a:solidFill>
                <a:latin typeface="Calibri" panose="020F0502020204030204" pitchFamily="34" charset="0"/>
              </a:rPr>
              <a:t>August 28, 2021</a:t>
            </a:r>
          </a:p>
          <a:p>
            <a:pPr marL="276225" lvl="1" indent="0" fontAlgn="base">
              <a:buNone/>
            </a:pPr>
            <a:r>
              <a:rPr lang="en-US" sz="1200" dirty="0">
                <a:solidFill>
                  <a:srgbClr val="000000"/>
                </a:solidFill>
                <a:latin typeface="Calibri" panose="020F0502020204030204" pitchFamily="34" charset="0"/>
              </a:rPr>
              <a:t>One day following the close of processing.  Once final, the reports will no longer refresh, and students are flagged belonging to that specific cohort permanently​</a:t>
            </a:r>
          </a:p>
          <a:p>
            <a:pPr marL="0" indent="0">
              <a:buNone/>
            </a:pPr>
            <a:endParaRPr lang="en-US" dirty="0"/>
          </a:p>
        </p:txBody>
      </p:sp>
      <p:sp>
        <p:nvSpPr>
          <p:cNvPr id="4" name="Footer Placeholder 3">
            <a:extLst>
              <a:ext uri="{FF2B5EF4-FFF2-40B4-BE49-F238E27FC236}">
                <a16:creationId xmlns:a16="http://schemas.microsoft.com/office/drawing/2014/main" id="{EBA6A6C5-517A-495F-B048-8A0AA5D5EFC1}"/>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a:extLst>
              <a:ext uri="{FF2B5EF4-FFF2-40B4-BE49-F238E27FC236}">
                <a16:creationId xmlns:a16="http://schemas.microsoft.com/office/drawing/2014/main" id="{65F58CA3-5693-4335-B4EA-F8A7122045CB}"/>
              </a:ext>
            </a:extLst>
          </p:cNvPr>
          <p:cNvSpPr>
            <a:spLocks noGrp="1"/>
          </p:cNvSpPr>
          <p:nvPr>
            <p:ph type="sldNum" sz="quarter" idx="11"/>
          </p:nvPr>
        </p:nvSpPr>
        <p:spPr/>
        <p:txBody>
          <a:bodyPr/>
          <a:lstStyle/>
          <a:p>
            <a:fld id="{4B73C415-D670-4716-A5EC-CC4D52CA2BAC}" type="slidenum">
              <a:rPr lang="en-US" noProof="0" smtClean="0"/>
              <a:pPr/>
              <a:t>11</a:t>
            </a:fld>
            <a:endParaRPr lang="en-US" noProof="0" dirty="0"/>
          </a:p>
        </p:txBody>
      </p:sp>
    </p:spTree>
    <p:extLst>
      <p:ext uri="{BB962C8B-B14F-4D97-AF65-F5344CB8AC3E}">
        <p14:creationId xmlns:p14="http://schemas.microsoft.com/office/powerpoint/2010/main" val="370113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4CAF1-C82E-4A5B-8756-238E6181256C}"/>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1BF3E006-FDF7-4EEE-9491-72DA9D6353E1}"/>
              </a:ext>
            </a:extLst>
          </p:cNvPr>
          <p:cNvSpPr>
            <a:spLocks noGrp="1"/>
          </p:cNvSpPr>
          <p:nvPr>
            <p:ph type="sldNum" sz="quarter" idx="11"/>
          </p:nvPr>
        </p:nvSpPr>
        <p:spPr/>
        <p:txBody>
          <a:bodyPr/>
          <a:lstStyle/>
          <a:p>
            <a:fld id="{4B73C415-D670-4716-A5EC-CC4D52CA2BAC}" type="slidenum">
              <a:rPr lang="en-US" noProof="0" smtClean="0"/>
              <a:pPr/>
              <a:t>12</a:t>
            </a:fld>
            <a:endParaRPr lang="en-US" noProof="0" dirty="0"/>
          </a:p>
        </p:txBody>
      </p:sp>
      <p:pic>
        <p:nvPicPr>
          <p:cNvPr id="5" name="Picture 4" descr="A picture containing person, computer&#10;&#10;Description automatically generated">
            <a:extLst>
              <a:ext uri="{FF2B5EF4-FFF2-40B4-BE49-F238E27FC236}">
                <a16:creationId xmlns:a16="http://schemas.microsoft.com/office/drawing/2014/main" id="{54009ED1-F0A4-4C16-A3C8-27D6E1A0E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217" y="1255594"/>
            <a:ext cx="7181566" cy="4787711"/>
          </a:xfrm>
          <a:prstGeom prst="rect">
            <a:avLst/>
          </a:prstGeom>
        </p:spPr>
      </p:pic>
      <p:sp>
        <p:nvSpPr>
          <p:cNvPr id="7" name="Title 1">
            <a:extLst>
              <a:ext uri="{FF2B5EF4-FFF2-40B4-BE49-F238E27FC236}">
                <a16:creationId xmlns:a16="http://schemas.microsoft.com/office/drawing/2014/main" id="{C931700F-F760-4A40-A288-0F6BCD2205BE}"/>
              </a:ext>
            </a:extLst>
          </p:cNvPr>
          <p:cNvSpPr txBox="1">
            <a:spLocks/>
          </p:cNvSpPr>
          <p:nvPr/>
        </p:nvSpPr>
        <p:spPr>
          <a:xfrm>
            <a:off x="432000" y="432000"/>
            <a:ext cx="11340000"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dirty="0"/>
              <a:t>Pop Quiz!</a:t>
            </a:r>
          </a:p>
        </p:txBody>
      </p:sp>
    </p:spTree>
    <p:extLst>
      <p:ext uri="{BB962C8B-B14F-4D97-AF65-F5344CB8AC3E}">
        <p14:creationId xmlns:p14="http://schemas.microsoft.com/office/powerpoint/2010/main" val="3063393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bg1">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Changes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Lightbulb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373369" y="383115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
        <p:nvSpPr>
          <p:cNvPr id="7" name="Subtitle 6">
            <a:extLst>
              <a:ext uri="{FF2B5EF4-FFF2-40B4-BE49-F238E27FC236}">
                <a16:creationId xmlns:a16="http://schemas.microsoft.com/office/drawing/2014/main" id="{A0947E24-E172-4E23-9E7D-24C930D51F3D}"/>
              </a:ext>
            </a:extLst>
          </p:cNvPr>
          <p:cNvSpPr>
            <a:spLocks noGrp="1"/>
          </p:cNvSpPr>
          <p:nvPr>
            <p:ph type="subTitle" idx="1"/>
          </p:nvPr>
        </p:nvSpPr>
        <p:spPr/>
        <p:txBody>
          <a:bodyPr/>
          <a:lstStyle/>
          <a:p>
            <a:endParaRPr lang="en-US"/>
          </a:p>
        </p:txBody>
      </p:sp>
      <p:sp>
        <p:nvSpPr>
          <p:cNvPr id="8" name="Slide Number Placeholder 7">
            <a:extLst>
              <a:ext uri="{FF2B5EF4-FFF2-40B4-BE49-F238E27FC236}">
                <a16:creationId xmlns:a16="http://schemas.microsoft.com/office/drawing/2014/main" id="{72F976D1-F2FE-4F96-867B-16C94DFBF36B}"/>
              </a:ext>
            </a:extLst>
          </p:cNvPr>
          <p:cNvSpPr>
            <a:spLocks noGrp="1"/>
          </p:cNvSpPr>
          <p:nvPr>
            <p:ph type="sldNum" sz="quarter" idx="12"/>
          </p:nvPr>
        </p:nvSpPr>
        <p:spPr/>
        <p:txBody>
          <a:bodyPr/>
          <a:lstStyle/>
          <a:p>
            <a:fld id="{4B73C415-D670-4716-A5EC-CC4D52CA2BAC}" type="slidenum">
              <a:rPr lang="en-US" noProof="0" smtClean="0"/>
              <a:pPr/>
              <a:t>13</a:t>
            </a:fld>
            <a:endParaRPr lang="en-US" noProof="0" dirty="0"/>
          </a:p>
        </p:txBody>
      </p:sp>
    </p:spTree>
    <p:extLst>
      <p:ext uri="{BB962C8B-B14F-4D97-AF65-F5344CB8AC3E}">
        <p14:creationId xmlns:p14="http://schemas.microsoft.com/office/powerpoint/2010/main" val="28368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531836" y="15983"/>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531836" y="200018"/>
            <a:ext cx="6299682" cy="546330"/>
          </a:xfrm>
        </p:spPr>
        <p:txBody>
          <a:bodyPr/>
          <a:lstStyle/>
          <a:p>
            <a:r>
              <a:rPr lang="en-US" dirty="0">
                <a:solidFill>
                  <a:srgbClr val="FD7C62"/>
                </a:solidFill>
              </a:rPr>
              <a:t>New Filters &amp; Columns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20571" y="746349"/>
            <a:ext cx="6299682" cy="5007530"/>
          </a:xfrm>
        </p:spPr>
        <p:txBody>
          <a:bodyPr/>
          <a:lstStyle/>
          <a:p>
            <a:pPr marL="342900" indent="-342900">
              <a:buFont typeface="Arial" panose="020B0604020202020204" pitchFamily="34" charset="0"/>
              <a:buChar char="•"/>
            </a:pPr>
            <a:r>
              <a:rPr lang="en-US" dirty="0"/>
              <a:t>Adult Age Students with Disabilities in Transition Status</a:t>
            </a:r>
          </a:p>
          <a:p>
            <a:pPr marL="342900" indent="-342900">
              <a:buFont typeface="Arial" panose="020B0604020202020204" pitchFamily="34" charset="0"/>
              <a:buChar char="•"/>
            </a:pPr>
            <a:r>
              <a:rPr lang="en-US" dirty="0"/>
              <a:t>CTE Completer</a:t>
            </a:r>
          </a:p>
          <a:p>
            <a:pPr marL="342900" indent="-342900">
              <a:buFont typeface="Arial" panose="020B0604020202020204" pitchFamily="34" charset="0"/>
              <a:buChar char="•"/>
            </a:pPr>
            <a:r>
              <a:rPr lang="en-US" dirty="0"/>
              <a:t>State of Federal Job Completion</a:t>
            </a:r>
          </a:p>
          <a:p>
            <a:pPr marL="342900" indent="-342900">
              <a:buFont typeface="Arial" panose="020B0604020202020204" pitchFamily="34" charset="0"/>
              <a:buChar char="•"/>
            </a:pPr>
            <a:r>
              <a:rPr lang="en-US" dirty="0"/>
              <a:t>Simulated Work Based Learning</a:t>
            </a:r>
          </a:p>
          <a:p>
            <a:pPr marL="342900" indent="-342900">
              <a:buFont typeface="Arial" panose="020B0604020202020204" pitchFamily="34" charset="0"/>
              <a:buChar char="•"/>
            </a:pPr>
            <a:r>
              <a:rPr lang="en-US" dirty="0"/>
              <a:t>Work Based Learning Internship</a:t>
            </a:r>
          </a:p>
          <a:p>
            <a:pPr marL="342900" indent="-342900">
              <a:buFont typeface="Arial" panose="020B0604020202020204" pitchFamily="34" charset="0"/>
              <a:buChar char="•"/>
            </a:pPr>
            <a:r>
              <a:rPr lang="en-US" dirty="0"/>
              <a:t>Transition Work Based Learning</a:t>
            </a:r>
          </a:p>
          <a:p>
            <a:pPr marL="342900" indent="-342900">
              <a:buFont typeface="Arial" panose="020B0604020202020204" pitchFamily="34" charset="0"/>
              <a:buChar char="•"/>
            </a:pPr>
            <a:r>
              <a:rPr lang="en-US" dirty="0"/>
              <a:t>Work Based Learning through Student Enterprise</a:t>
            </a:r>
          </a:p>
          <a:p>
            <a:pPr marL="342900" indent="-342900">
              <a:buFont typeface="Arial" panose="020B0604020202020204" pitchFamily="34" charset="0"/>
              <a:buChar char="•"/>
            </a:pPr>
            <a:r>
              <a:rPr lang="en-US" dirty="0"/>
              <a:t>Cohort Expected Graduation Year up to four  years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05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5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Four Year Adjusted Cohort (ACGR) Advanced Processing and Reporting v.1.3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716250" y="5285874"/>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6542" y="15983"/>
            <a:ext cx="914400" cy="914400"/>
          </a:xfrm>
          <a:prstGeom prst="rect">
            <a:avLst/>
          </a:prstGeom>
        </p:spPr>
      </p:pic>
    </p:spTree>
    <p:extLst>
      <p:ext uri="{BB962C8B-B14F-4D97-AF65-F5344CB8AC3E}">
        <p14:creationId xmlns:p14="http://schemas.microsoft.com/office/powerpoint/2010/main" val="34376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685800" rtl="0" eaLnBrk="1" fontAlgn="auto" latinLnBrk="0" hangingPunct="1">
                <a:lnSpc>
                  <a:spcPct val="100000"/>
                </a:lnSpc>
                <a:spcBef>
                  <a:spcPts val="0"/>
                </a:spcBef>
                <a:spcAft>
                  <a:spcPts val="0"/>
                </a:spcAft>
                <a:buClrTx/>
                <a:buSzTx/>
                <a:buFontTx/>
                <a:buNone/>
                <a:tabLst/>
                <a:defRPr/>
              </a:pPr>
              <a:t>15</a:t>
            </a:fld>
            <a:endParaRPr kumimoji="0" lang="en-US" sz="1050" b="1"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7" name="TextBox 6"/>
          <p:cNvSpPr txBox="1"/>
          <p:nvPr/>
        </p:nvSpPr>
        <p:spPr>
          <a:xfrm>
            <a:off x="4797136" y="3155010"/>
            <a:ext cx="5041829" cy="3693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mn-cs"/>
              </a:rPr>
              <a:t>15.1 C/A Cohort Outcome – Counts and Rates </a:t>
            </a:r>
            <a:r>
              <a:rPr kumimoji="0" lang="en-US" sz="1350" b="0" i="0" u="none" strike="noStrike" kern="1200" cap="none" spc="0" normalizeH="0" baseline="0" noProof="0" dirty="0">
                <a:ln>
                  <a:noFill/>
                </a:ln>
                <a:solidFill>
                  <a:srgbClr val="003366"/>
                </a:solidFill>
                <a:effectLst/>
                <a:uLnTx/>
                <a:uFillTx/>
                <a:latin typeface="Arial"/>
                <a:ea typeface="+mn-ea"/>
                <a:cs typeface="+mn-cs"/>
              </a:rPr>
              <a:t> </a:t>
            </a:r>
          </a:p>
        </p:txBody>
      </p:sp>
      <p:sp>
        <p:nvSpPr>
          <p:cNvPr id="3" name="TextBox 2"/>
          <p:cNvSpPr txBox="1"/>
          <p:nvPr/>
        </p:nvSpPr>
        <p:spPr>
          <a:xfrm>
            <a:off x="4797136" y="2549881"/>
            <a:ext cx="4256293" cy="5770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mn-cs"/>
              </a:rPr>
              <a:t>15.2 Cohort Outcome - Student Details</a:t>
            </a:r>
            <a:r>
              <a:rPr kumimoji="0" lang="en-US" sz="1350" b="0" i="0" u="none" strike="noStrike" kern="1200" cap="none" spc="0" normalizeH="0" baseline="0" noProof="0" dirty="0">
                <a:ln>
                  <a:noFill/>
                </a:ln>
                <a:solidFill>
                  <a:srgbClr val="003366"/>
                </a:solidFill>
                <a:effectLst/>
                <a:uLnTx/>
                <a:uFillTx/>
                <a:latin typeface="Arial"/>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3366"/>
              </a:solidFill>
              <a:effectLst/>
              <a:uLnTx/>
              <a:uFillTx/>
              <a:latin typeface="Arial"/>
              <a:ea typeface="+mn-ea"/>
              <a:cs typeface="+mn-cs"/>
            </a:endParaRPr>
          </a:p>
        </p:txBody>
      </p:sp>
      <p:sp>
        <p:nvSpPr>
          <p:cNvPr id="5" name="TextBox 4"/>
          <p:cNvSpPr txBox="1"/>
          <p:nvPr/>
        </p:nvSpPr>
        <p:spPr>
          <a:xfrm>
            <a:off x="4800600" y="2058442"/>
            <a:ext cx="4431021" cy="60016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mn-cs"/>
              </a:rPr>
              <a:t>15.1 Cohort Outcome- Counts and Rates</a:t>
            </a:r>
            <a:r>
              <a:rPr kumimoji="0" lang="en-US" sz="1500" b="0" i="0" u="none" strike="noStrike" kern="1200" cap="none" spc="0" normalizeH="0" baseline="0" noProof="0" dirty="0">
                <a:ln>
                  <a:noFill/>
                </a:ln>
                <a:solidFill>
                  <a:srgbClr val="003366"/>
                </a:solidFill>
                <a:effectLst/>
                <a:uLnTx/>
                <a:uFillTx/>
                <a:latin typeface="Arial"/>
                <a:ea typeface="+mn-ea"/>
                <a:cs typeface="+mn-cs"/>
              </a:rPr>
              <a:t> </a:t>
            </a:r>
            <a:endParaRPr kumimoji="0" lang="en-US" sz="1800" b="0" i="0" u="none" strike="noStrike" kern="1200" cap="none" spc="0" normalizeH="0" baseline="0" noProof="0" dirty="0">
              <a:ln>
                <a:noFill/>
              </a:ln>
              <a:solidFill>
                <a:srgbClr val="003366"/>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3366"/>
              </a:solidFill>
              <a:effectLst/>
              <a:uLnTx/>
              <a:uFillTx/>
              <a:latin typeface="Arial"/>
              <a:ea typeface="+mn-ea"/>
              <a:cs typeface="+mn-cs"/>
            </a:endParaRPr>
          </a:p>
        </p:txBody>
      </p:sp>
      <p:sp>
        <p:nvSpPr>
          <p:cNvPr id="10" name="TextBox 9"/>
          <p:cNvSpPr txBox="1"/>
          <p:nvPr/>
        </p:nvSpPr>
        <p:spPr>
          <a:xfrm>
            <a:off x="5916977" y="923006"/>
            <a:ext cx="3262432"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366"/>
                </a:solidFill>
                <a:effectLst/>
                <a:uLnTx/>
                <a:uFillTx/>
                <a:latin typeface="Arial"/>
                <a:ea typeface="+mn-ea"/>
                <a:cs typeface="+mn-cs"/>
              </a:rPr>
              <a:t>Three Cohort reports</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32848" y="951462"/>
            <a:ext cx="2727190" cy="4976894"/>
          </a:xfrm>
          <a:prstGeom prst="rect">
            <a:avLst/>
          </a:prstGeom>
          <a:effectLst>
            <a:outerShdw blurRad="50800" dist="38100" dir="13500000" algn="br" rotWithShape="0">
              <a:prstClr val="black">
                <a:alpha val="40000"/>
              </a:prstClr>
            </a:outerShdw>
          </a:effectLst>
        </p:spPr>
      </p:pic>
      <p:sp>
        <p:nvSpPr>
          <p:cNvPr id="9" name="Rectangle 8"/>
          <p:cNvSpPr/>
          <p:nvPr/>
        </p:nvSpPr>
        <p:spPr bwMode="auto">
          <a:xfrm>
            <a:off x="990953" y="5293894"/>
            <a:ext cx="3210979" cy="308109"/>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Rectangle 13"/>
          <p:cNvSpPr/>
          <p:nvPr/>
        </p:nvSpPr>
        <p:spPr>
          <a:xfrm>
            <a:off x="4940610" y="4623072"/>
            <a:ext cx="4480714" cy="369332"/>
          </a:xfrm>
          <a:prstGeom prst="rect">
            <a:avLst/>
          </a:prstGeom>
        </p:spPr>
        <p:txBody>
          <a:bodyPr wrap="non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Tahoma"/>
                <a:ea typeface="+mn-ea"/>
                <a:cs typeface="+mn-cs"/>
              </a:rPr>
              <a:t>Access Reports with the SENR Role</a:t>
            </a:r>
          </a:p>
        </p:txBody>
      </p:sp>
      <p:sp>
        <p:nvSpPr>
          <p:cNvPr id="8" name="Title 1">
            <a:extLst>
              <a:ext uri="{FF2B5EF4-FFF2-40B4-BE49-F238E27FC236}">
                <a16:creationId xmlns:a16="http://schemas.microsoft.com/office/drawing/2014/main" id="{5274D691-B295-4356-AE57-097545CE66A5}"/>
              </a:ext>
            </a:extLst>
          </p:cNvPr>
          <p:cNvSpPr txBox="1">
            <a:spLocks/>
          </p:cNvSpPr>
          <p:nvPr/>
        </p:nvSpPr>
        <p:spPr>
          <a:xfrm>
            <a:off x="437101" y="244681"/>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Reports and Calculations</a:t>
            </a:r>
          </a:p>
        </p:txBody>
      </p:sp>
    </p:spTree>
    <p:extLst>
      <p:ext uri="{BB962C8B-B14F-4D97-AF65-F5344CB8AC3E}">
        <p14:creationId xmlns:p14="http://schemas.microsoft.com/office/powerpoint/2010/main" val="3012894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050" b="1"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2" name="Title 1">
            <a:extLst>
              <a:ext uri="{FF2B5EF4-FFF2-40B4-BE49-F238E27FC236}">
                <a16:creationId xmlns:a16="http://schemas.microsoft.com/office/drawing/2014/main" id="{FC6961C2-B2B3-4825-92C7-03046A5A32C6}"/>
              </a:ext>
            </a:extLst>
          </p:cNvPr>
          <p:cNvSpPr txBox="1">
            <a:spLocks/>
          </p:cNvSpPr>
          <p:nvPr/>
        </p:nvSpPr>
        <p:spPr>
          <a:xfrm>
            <a:off x="432000" y="365538"/>
            <a:ext cx="9416143"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Progression Reports starting in 2021</a:t>
            </a:r>
          </a:p>
        </p:txBody>
      </p:sp>
      <p:sp>
        <p:nvSpPr>
          <p:cNvPr id="19" name="Rectangle 18">
            <a:extLst>
              <a:ext uri="{FF2B5EF4-FFF2-40B4-BE49-F238E27FC236}">
                <a16:creationId xmlns:a16="http://schemas.microsoft.com/office/drawing/2014/main" id="{CC836065-F5B1-467E-8140-A45A12358BA7}"/>
              </a:ext>
            </a:extLst>
          </p:cNvPr>
          <p:cNvSpPr/>
          <p:nvPr/>
        </p:nvSpPr>
        <p:spPr>
          <a:xfrm>
            <a:off x="648629" y="1198858"/>
            <a:ext cx="8606068" cy="1193472"/>
          </a:xfrm>
          <a:prstGeom prst="rect">
            <a:avLst/>
          </a:prstGeom>
          <a:solidFill>
            <a:srgbClr val="FF715B">
              <a:lumMod val="40000"/>
              <a:lumOff val="60000"/>
            </a:srgbClr>
          </a:solidFill>
          <a:ln w="12700" cap="flat" cmpd="sng" algn="ctr">
            <a:solidFill>
              <a:srgbClr val="FF715B">
                <a:shade val="50000"/>
              </a:srgbClr>
            </a:solidFill>
            <a:prstDash val="solid"/>
            <a:miter lim="800000"/>
          </a:ln>
          <a:effectLst/>
        </p:spPr>
        <p:txBody>
          <a:bodyPr rtlCol="0" anchor="t" anchorCtr="0"/>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30119">
                    <a:lumMod val="90000"/>
                    <a:lumOff val="10000"/>
                  </a:srgbClr>
                </a:solidFill>
                <a:effectLst/>
                <a:uLnTx/>
                <a:uFillTx/>
                <a:latin typeface="Arial" panose="020B0604020202020204"/>
                <a:ea typeface="+mn-ea"/>
                <a:cs typeface="+mn-cs"/>
              </a:rPr>
              <a:t>2020-2021 Cohort – Frozen Aug. 2021</a:t>
            </a:r>
          </a:p>
        </p:txBody>
      </p:sp>
      <p:graphicFrame>
        <p:nvGraphicFramePr>
          <p:cNvPr id="20" name="Table 5">
            <a:extLst>
              <a:ext uri="{FF2B5EF4-FFF2-40B4-BE49-F238E27FC236}">
                <a16:creationId xmlns:a16="http://schemas.microsoft.com/office/drawing/2014/main" id="{060FC43A-2862-4505-BA0F-AB74A97D9392}"/>
              </a:ext>
            </a:extLst>
          </p:cNvPr>
          <p:cNvGraphicFramePr>
            <a:graphicFrameLocks noGrp="1"/>
          </p:cNvGraphicFramePr>
          <p:nvPr>
            <p:extLst>
              <p:ext uri="{D42A27DB-BD31-4B8C-83A1-F6EECF244321}">
                <p14:modId xmlns:p14="http://schemas.microsoft.com/office/powerpoint/2010/main" val="2028834108"/>
              </p:ext>
            </p:extLst>
          </p:nvPr>
        </p:nvGraphicFramePr>
        <p:xfrm>
          <a:off x="1160132" y="1527944"/>
          <a:ext cx="8096544" cy="736600"/>
        </p:xfrm>
        <a:graphic>
          <a:graphicData uri="http://schemas.openxmlformats.org/drawingml/2006/table">
            <a:tbl>
              <a:tblPr firstRow="1" bandRow="1"/>
              <a:tblGrid>
                <a:gridCol w="2024136">
                  <a:extLst>
                    <a:ext uri="{9D8B030D-6E8A-4147-A177-3AD203B41FA5}">
                      <a16:colId xmlns:a16="http://schemas.microsoft.com/office/drawing/2014/main" val="3358482461"/>
                    </a:ext>
                  </a:extLst>
                </a:gridCol>
                <a:gridCol w="2024136">
                  <a:extLst>
                    <a:ext uri="{9D8B030D-6E8A-4147-A177-3AD203B41FA5}">
                      <a16:colId xmlns:a16="http://schemas.microsoft.com/office/drawing/2014/main" val="468814794"/>
                    </a:ext>
                  </a:extLst>
                </a:gridCol>
                <a:gridCol w="2024136">
                  <a:extLst>
                    <a:ext uri="{9D8B030D-6E8A-4147-A177-3AD203B41FA5}">
                      <a16:colId xmlns:a16="http://schemas.microsoft.com/office/drawing/2014/main" val="987909574"/>
                    </a:ext>
                  </a:extLst>
                </a:gridCol>
                <a:gridCol w="2024136">
                  <a:extLst>
                    <a:ext uri="{9D8B030D-6E8A-4147-A177-3AD203B41FA5}">
                      <a16:colId xmlns:a16="http://schemas.microsoft.com/office/drawing/2014/main" val="1121711691"/>
                    </a:ext>
                  </a:extLst>
                </a:gridCol>
              </a:tblGrid>
              <a:tr h="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9</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10</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11</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12</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extLst>
                  <a:ext uri="{0D108BD9-81ED-4DB2-BD59-A6C34878D82A}">
                    <a16:rowId xmlns:a16="http://schemas.microsoft.com/office/drawing/2014/main" val="391102271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2017-18</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2018-19</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2019-20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2020-2021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extLst>
                  <a:ext uri="{0D108BD9-81ED-4DB2-BD59-A6C34878D82A}">
                    <a16:rowId xmlns:a16="http://schemas.microsoft.com/office/drawing/2014/main" val="384234487"/>
                  </a:ext>
                </a:extLst>
              </a:tr>
            </a:tbl>
          </a:graphicData>
        </a:graphic>
      </p:graphicFrame>
      <p:sp>
        <p:nvSpPr>
          <p:cNvPr id="21" name="Rectangle 20">
            <a:extLst>
              <a:ext uri="{FF2B5EF4-FFF2-40B4-BE49-F238E27FC236}">
                <a16:creationId xmlns:a16="http://schemas.microsoft.com/office/drawing/2014/main" id="{B6A59952-2C3E-450F-8AE7-94A6624E664C}"/>
              </a:ext>
            </a:extLst>
          </p:cNvPr>
          <p:cNvSpPr/>
          <p:nvPr/>
        </p:nvSpPr>
        <p:spPr>
          <a:xfrm>
            <a:off x="648629" y="2395235"/>
            <a:ext cx="9416143" cy="1193472"/>
          </a:xfrm>
          <a:prstGeom prst="rect">
            <a:avLst/>
          </a:prstGeom>
          <a:solidFill>
            <a:srgbClr val="3CC1BD">
              <a:lumMod val="20000"/>
              <a:lumOff val="80000"/>
            </a:srgbClr>
          </a:solidFill>
          <a:ln w="12700" cap="flat" cmpd="sng" algn="ctr">
            <a:solidFill>
              <a:srgbClr val="FF715B">
                <a:shade val="50000"/>
              </a:srgbClr>
            </a:solidFill>
            <a:prstDash val="solid"/>
            <a:miter lim="800000"/>
          </a:ln>
          <a:effectLst/>
        </p:spPr>
        <p:txBody>
          <a:bodyPr rtlCol="0" anchor="t" anchorCtr="0"/>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30119">
                    <a:lumMod val="90000"/>
                    <a:lumOff val="10000"/>
                  </a:srgbClr>
                </a:solidFill>
                <a:effectLst/>
                <a:uLnTx/>
                <a:uFillTx/>
                <a:latin typeface="Arial" panose="020B0604020202020204"/>
                <a:ea typeface="+mn-ea"/>
                <a:cs typeface="+mn-cs"/>
              </a:rPr>
              <a:t>2021-2022 Cohort- Processing window Ends August 2022</a:t>
            </a:r>
          </a:p>
        </p:txBody>
      </p:sp>
      <p:graphicFrame>
        <p:nvGraphicFramePr>
          <p:cNvPr id="22" name="Table 5">
            <a:extLst>
              <a:ext uri="{FF2B5EF4-FFF2-40B4-BE49-F238E27FC236}">
                <a16:creationId xmlns:a16="http://schemas.microsoft.com/office/drawing/2014/main" id="{1875B290-0AAF-4B64-8DC1-8C3EA03DF59A}"/>
              </a:ext>
            </a:extLst>
          </p:cNvPr>
          <p:cNvGraphicFramePr>
            <a:graphicFrameLocks noGrp="1"/>
          </p:cNvGraphicFramePr>
          <p:nvPr>
            <p:extLst>
              <p:ext uri="{D42A27DB-BD31-4B8C-83A1-F6EECF244321}">
                <p14:modId xmlns:p14="http://schemas.microsoft.com/office/powerpoint/2010/main" val="2643369744"/>
              </p:ext>
            </p:extLst>
          </p:nvPr>
        </p:nvGraphicFramePr>
        <p:xfrm>
          <a:off x="1158153" y="2724321"/>
          <a:ext cx="8096544" cy="736600"/>
        </p:xfrm>
        <a:graphic>
          <a:graphicData uri="http://schemas.openxmlformats.org/drawingml/2006/table">
            <a:tbl>
              <a:tblPr firstRow="1" bandRow="1"/>
              <a:tblGrid>
                <a:gridCol w="2024136">
                  <a:extLst>
                    <a:ext uri="{9D8B030D-6E8A-4147-A177-3AD203B41FA5}">
                      <a16:colId xmlns:a16="http://schemas.microsoft.com/office/drawing/2014/main" val="3358482461"/>
                    </a:ext>
                  </a:extLst>
                </a:gridCol>
                <a:gridCol w="2024136">
                  <a:extLst>
                    <a:ext uri="{9D8B030D-6E8A-4147-A177-3AD203B41FA5}">
                      <a16:colId xmlns:a16="http://schemas.microsoft.com/office/drawing/2014/main" val="468814794"/>
                    </a:ext>
                  </a:extLst>
                </a:gridCol>
                <a:gridCol w="1620624">
                  <a:extLst>
                    <a:ext uri="{9D8B030D-6E8A-4147-A177-3AD203B41FA5}">
                      <a16:colId xmlns:a16="http://schemas.microsoft.com/office/drawing/2014/main" val="987909574"/>
                    </a:ext>
                  </a:extLst>
                </a:gridCol>
                <a:gridCol w="2427648">
                  <a:extLst>
                    <a:ext uri="{9D8B030D-6E8A-4147-A177-3AD203B41FA5}">
                      <a16:colId xmlns:a16="http://schemas.microsoft.com/office/drawing/2014/main" val="1121711691"/>
                    </a:ext>
                  </a:extLst>
                </a:gridCol>
              </a:tblGrid>
              <a:tr h="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9</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10</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11</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12</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2F5FF">
                        <a:lumMod val="90000"/>
                      </a:srgbClr>
                    </a:solidFill>
                  </a:tcPr>
                </a:tc>
                <a:extLst>
                  <a:ext uri="{0D108BD9-81ED-4DB2-BD59-A6C34878D82A}">
                    <a16:rowId xmlns:a16="http://schemas.microsoft.com/office/drawing/2014/main" val="391102271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2018-19</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2019-20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2020-2021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2021-2022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2F5FF">
                        <a:lumMod val="90000"/>
                      </a:srgbClr>
                    </a:solidFill>
                  </a:tcPr>
                </a:tc>
                <a:extLst>
                  <a:ext uri="{0D108BD9-81ED-4DB2-BD59-A6C34878D82A}">
                    <a16:rowId xmlns:a16="http://schemas.microsoft.com/office/drawing/2014/main" val="384234487"/>
                  </a:ext>
                </a:extLst>
              </a:tr>
            </a:tbl>
          </a:graphicData>
        </a:graphic>
      </p:graphicFrame>
      <p:sp>
        <p:nvSpPr>
          <p:cNvPr id="23" name="Rectangle 22">
            <a:extLst>
              <a:ext uri="{FF2B5EF4-FFF2-40B4-BE49-F238E27FC236}">
                <a16:creationId xmlns:a16="http://schemas.microsoft.com/office/drawing/2014/main" id="{14CD6858-23B1-4653-BEC5-D74A4F77A09D}"/>
              </a:ext>
            </a:extLst>
          </p:cNvPr>
          <p:cNvSpPr/>
          <p:nvPr/>
        </p:nvSpPr>
        <p:spPr>
          <a:xfrm>
            <a:off x="648629" y="3573174"/>
            <a:ext cx="10151706" cy="1193472"/>
          </a:xfrm>
          <a:prstGeom prst="rect">
            <a:avLst/>
          </a:prstGeom>
          <a:solidFill>
            <a:srgbClr val="4948A1">
              <a:lumMod val="20000"/>
              <a:lumOff val="80000"/>
            </a:srgbClr>
          </a:solidFill>
          <a:ln w="12700" cap="flat" cmpd="sng" algn="ctr">
            <a:solidFill>
              <a:srgbClr val="FF715B">
                <a:shade val="50000"/>
              </a:srgbClr>
            </a:solidFill>
            <a:prstDash val="solid"/>
            <a:miter lim="800000"/>
          </a:ln>
          <a:effectLst/>
        </p:spPr>
        <p:txBody>
          <a:bodyPr rtlCol="0" anchor="t" anchorCtr="0"/>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30119">
                    <a:lumMod val="90000"/>
                    <a:lumOff val="10000"/>
                  </a:srgbClr>
                </a:solidFill>
                <a:effectLst/>
                <a:uLnTx/>
                <a:uFillTx/>
                <a:latin typeface="Arial" panose="020B0604020202020204"/>
                <a:ea typeface="+mn-ea"/>
                <a:cs typeface="+mn-cs"/>
              </a:rPr>
              <a:t>2022-2023 Cohort- Processing window Ends August 2023</a:t>
            </a:r>
          </a:p>
        </p:txBody>
      </p:sp>
      <p:graphicFrame>
        <p:nvGraphicFramePr>
          <p:cNvPr id="24" name="Table 5">
            <a:extLst>
              <a:ext uri="{FF2B5EF4-FFF2-40B4-BE49-F238E27FC236}">
                <a16:creationId xmlns:a16="http://schemas.microsoft.com/office/drawing/2014/main" id="{B9306AC6-0E62-41FD-A9E0-ECE0AA11DC61}"/>
              </a:ext>
            </a:extLst>
          </p:cNvPr>
          <p:cNvGraphicFramePr>
            <a:graphicFrameLocks noGrp="1"/>
          </p:cNvGraphicFramePr>
          <p:nvPr>
            <p:extLst>
              <p:ext uri="{D42A27DB-BD31-4B8C-83A1-F6EECF244321}">
                <p14:modId xmlns:p14="http://schemas.microsoft.com/office/powerpoint/2010/main" val="4185899111"/>
              </p:ext>
            </p:extLst>
          </p:nvPr>
        </p:nvGraphicFramePr>
        <p:xfrm>
          <a:off x="1158153" y="3902260"/>
          <a:ext cx="8096544" cy="736600"/>
        </p:xfrm>
        <a:graphic>
          <a:graphicData uri="http://schemas.openxmlformats.org/drawingml/2006/table">
            <a:tbl>
              <a:tblPr firstRow="1" bandRow="1"/>
              <a:tblGrid>
                <a:gridCol w="2024136">
                  <a:extLst>
                    <a:ext uri="{9D8B030D-6E8A-4147-A177-3AD203B41FA5}">
                      <a16:colId xmlns:a16="http://schemas.microsoft.com/office/drawing/2014/main" val="3358482461"/>
                    </a:ext>
                  </a:extLst>
                </a:gridCol>
                <a:gridCol w="2024136">
                  <a:extLst>
                    <a:ext uri="{9D8B030D-6E8A-4147-A177-3AD203B41FA5}">
                      <a16:colId xmlns:a16="http://schemas.microsoft.com/office/drawing/2014/main" val="468814794"/>
                    </a:ext>
                  </a:extLst>
                </a:gridCol>
                <a:gridCol w="1620624">
                  <a:extLst>
                    <a:ext uri="{9D8B030D-6E8A-4147-A177-3AD203B41FA5}">
                      <a16:colId xmlns:a16="http://schemas.microsoft.com/office/drawing/2014/main" val="987909574"/>
                    </a:ext>
                  </a:extLst>
                </a:gridCol>
                <a:gridCol w="2427648">
                  <a:extLst>
                    <a:ext uri="{9D8B030D-6E8A-4147-A177-3AD203B41FA5}">
                      <a16:colId xmlns:a16="http://schemas.microsoft.com/office/drawing/2014/main" val="1121711691"/>
                    </a:ext>
                  </a:extLst>
                </a:gridCol>
              </a:tblGrid>
              <a:tr h="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9</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10</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11</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2F5FF">
                        <a:lumMod val="90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12</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2F5FF">
                        <a:lumMod val="90000"/>
                      </a:srgbClr>
                    </a:solidFill>
                  </a:tcPr>
                </a:tc>
                <a:extLst>
                  <a:ext uri="{0D108BD9-81ED-4DB2-BD59-A6C34878D82A}">
                    <a16:rowId xmlns:a16="http://schemas.microsoft.com/office/drawing/2014/main" val="391102271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2019-20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2020-2021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2021-2022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2F5FF">
                        <a:lumMod val="9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2022-2023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2F5FF">
                        <a:lumMod val="90000"/>
                      </a:srgbClr>
                    </a:solidFill>
                  </a:tcPr>
                </a:tc>
                <a:extLst>
                  <a:ext uri="{0D108BD9-81ED-4DB2-BD59-A6C34878D82A}">
                    <a16:rowId xmlns:a16="http://schemas.microsoft.com/office/drawing/2014/main" val="384234487"/>
                  </a:ext>
                </a:extLst>
              </a:tr>
            </a:tbl>
          </a:graphicData>
        </a:graphic>
      </p:graphicFrame>
      <p:sp>
        <p:nvSpPr>
          <p:cNvPr id="25" name="Rectangle 24">
            <a:extLst>
              <a:ext uri="{FF2B5EF4-FFF2-40B4-BE49-F238E27FC236}">
                <a16:creationId xmlns:a16="http://schemas.microsoft.com/office/drawing/2014/main" id="{03D93D62-A258-48F0-9DD3-EECEF3C716D1}"/>
              </a:ext>
            </a:extLst>
          </p:cNvPr>
          <p:cNvSpPr/>
          <p:nvPr/>
        </p:nvSpPr>
        <p:spPr>
          <a:xfrm>
            <a:off x="648629" y="4751113"/>
            <a:ext cx="10983686" cy="1193472"/>
          </a:xfrm>
          <a:prstGeom prst="rect">
            <a:avLst/>
          </a:prstGeom>
          <a:solidFill>
            <a:srgbClr val="FFFFFF">
              <a:lumMod val="95000"/>
            </a:srgbClr>
          </a:solidFill>
          <a:ln w="12700" cap="flat" cmpd="sng" algn="ctr">
            <a:solidFill>
              <a:srgbClr val="FF715B">
                <a:shade val="50000"/>
              </a:srgbClr>
            </a:solidFill>
            <a:prstDash val="solid"/>
            <a:miter lim="800000"/>
          </a:ln>
          <a:effectLst/>
        </p:spPr>
        <p:txBody>
          <a:bodyPr rtlCol="0" anchor="t" anchorCtr="0"/>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30119">
                    <a:lumMod val="90000"/>
                    <a:lumOff val="10000"/>
                  </a:srgbClr>
                </a:solidFill>
                <a:effectLst/>
                <a:uLnTx/>
                <a:uFillTx/>
                <a:latin typeface="Arial" panose="020B0604020202020204"/>
                <a:ea typeface="+mn-ea"/>
                <a:cs typeface="+mn-cs"/>
              </a:rPr>
              <a:t>2023-2024 Cohort- Processing window Ends August 2024</a:t>
            </a:r>
          </a:p>
        </p:txBody>
      </p:sp>
      <p:graphicFrame>
        <p:nvGraphicFramePr>
          <p:cNvPr id="26" name="Table 5">
            <a:extLst>
              <a:ext uri="{FF2B5EF4-FFF2-40B4-BE49-F238E27FC236}">
                <a16:creationId xmlns:a16="http://schemas.microsoft.com/office/drawing/2014/main" id="{5C219BE5-E338-492A-B7F3-063C73111523}"/>
              </a:ext>
            </a:extLst>
          </p:cNvPr>
          <p:cNvGraphicFramePr>
            <a:graphicFrameLocks noGrp="1"/>
          </p:cNvGraphicFramePr>
          <p:nvPr>
            <p:extLst>
              <p:ext uri="{D42A27DB-BD31-4B8C-83A1-F6EECF244321}">
                <p14:modId xmlns:p14="http://schemas.microsoft.com/office/powerpoint/2010/main" val="1089510786"/>
              </p:ext>
            </p:extLst>
          </p:nvPr>
        </p:nvGraphicFramePr>
        <p:xfrm>
          <a:off x="1158153" y="5095732"/>
          <a:ext cx="8096544" cy="736600"/>
        </p:xfrm>
        <a:graphic>
          <a:graphicData uri="http://schemas.openxmlformats.org/drawingml/2006/table">
            <a:tbl>
              <a:tblPr firstRow="1" bandRow="1"/>
              <a:tblGrid>
                <a:gridCol w="2024136">
                  <a:extLst>
                    <a:ext uri="{9D8B030D-6E8A-4147-A177-3AD203B41FA5}">
                      <a16:colId xmlns:a16="http://schemas.microsoft.com/office/drawing/2014/main" val="3358482461"/>
                    </a:ext>
                  </a:extLst>
                </a:gridCol>
                <a:gridCol w="2024136">
                  <a:extLst>
                    <a:ext uri="{9D8B030D-6E8A-4147-A177-3AD203B41FA5}">
                      <a16:colId xmlns:a16="http://schemas.microsoft.com/office/drawing/2014/main" val="468814794"/>
                    </a:ext>
                  </a:extLst>
                </a:gridCol>
                <a:gridCol w="1620624">
                  <a:extLst>
                    <a:ext uri="{9D8B030D-6E8A-4147-A177-3AD203B41FA5}">
                      <a16:colId xmlns:a16="http://schemas.microsoft.com/office/drawing/2014/main" val="987909574"/>
                    </a:ext>
                  </a:extLst>
                </a:gridCol>
                <a:gridCol w="2427648">
                  <a:extLst>
                    <a:ext uri="{9D8B030D-6E8A-4147-A177-3AD203B41FA5}">
                      <a16:colId xmlns:a16="http://schemas.microsoft.com/office/drawing/2014/main" val="1121711691"/>
                    </a:ext>
                  </a:extLst>
                </a:gridCol>
              </a:tblGrid>
              <a:tr h="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9</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715B"/>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10</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2F5FF">
                        <a:lumMod val="90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11</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2F5FF">
                        <a:lumMod val="90000"/>
                      </a:srgb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a:t>Grade 12</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2F5FF">
                        <a:lumMod val="90000"/>
                      </a:srgbClr>
                    </a:solidFill>
                  </a:tcPr>
                </a:tc>
                <a:extLst>
                  <a:ext uri="{0D108BD9-81ED-4DB2-BD59-A6C34878D82A}">
                    <a16:rowId xmlns:a16="http://schemas.microsoft.com/office/drawing/2014/main" val="391102271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2020-2021</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715B">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2021-2022</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2F5FF">
                        <a:lumMod val="9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2022-2023</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2F5FF">
                        <a:lumMod val="9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dirty="0"/>
                        <a:t>2023-2024</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2F5FF">
                        <a:lumMod val="90000"/>
                      </a:srgbClr>
                    </a:solidFill>
                  </a:tcPr>
                </a:tc>
                <a:extLst>
                  <a:ext uri="{0D108BD9-81ED-4DB2-BD59-A6C34878D82A}">
                    <a16:rowId xmlns:a16="http://schemas.microsoft.com/office/drawing/2014/main" val="384234487"/>
                  </a:ext>
                </a:extLst>
              </a:tr>
            </a:tbl>
          </a:graphicData>
        </a:graphic>
      </p:graphicFrame>
    </p:spTree>
    <p:extLst>
      <p:ext uri="{BB962C8B-B14F-4D97-AF65-F5344CB8AC3E}">
        <p14:creationId xmlns:p14="http://schemas.microsoft.com/office/powerpoint/2010/main" val="1982060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sz="1050" b="1"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2" name="Title 1">
            <a:extLst>
              <a:ext uri="{FF2B5EF4-FFF2-40B4-BE49-F238E27FC236}">
                <a16:creationId xmlns:a16="http://schemas.microsoft.com/office/drawing/2014/main" id="{FC6961C2-B2B3-4825-92C7-03046A5A32C6}"/>
              </a:ext>
            </a:extLst>
          </p:cNvPr>
          <p:cNvSpPr txBox="1">
            <a:spLocks/>
          </p:cNvSpPr>
          <p:nvPr/>
        </p:nvSpPr>
        <p:spPr>
          <a:xfrm>
            <a:off x="432000" y="365538"/>
            <a:ext cx="9416143"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Using the 15.x Reports Proactively</a:t>
            </a:r>
          </a:p>
        </p:txBody>
      </p:sp>
      <p:sp>
        <p:nvSpPr>
          <p:cNvPr id="7" name="TextBox 6">
            <a:extLst>
              <a:ext uri="{FF2B5EF4-FFF2-40B4-BE49-F238E27FC236}">
                <a16:creationId xmlns:a16="http://schemas.microsoft.com/office/drawing/2014/main" id="{6B0D0AD1-92BB-4042-8A7A-57A1A3BB6E19}"/>
              </a:ext>
            </a:extLst>
          </p:cNvPr>
          <p:cNvSpPr txBox="1"/>
          <p:nvPr/>
        </p:nvSpPr>
        <p:spPr>
          <a:xfrm>
            <a:off x="542774" y="1331430"/>
            <a:ext cx="7175155" cy="3108543"/>
          </a:xfrm>
          <a:prstGeom prst="rect">
            <a:avLst/>
          </a:prstGeom>
          <a:noFill/>
        </p:spPr>
        <p:txBody>
          <a:bodyPr wrap="square" rtlCol="0">
            <a:spAutoFit/>
          </a:bodyPr>
          <a:lstStyle/>
          <a:p>
            <a:r>
              <a:rPr lang="en-US" sz="2800" dirty="0"/>
              <a:t>The Four-Year ACGR (Cohort) reports in CALPADS (15.1 &amp; 15.2) can now look at four separate Cohort Memberships to assist in monitoring these groups during their enrollment period rather than attempting to reconcile the data after the fact up to four years later</a:t>
            </a:r>
            <a:r>
              <a:rPr lang="en-US" sz="2000" dirty="0"/>
              <a:t>.</a:t>
            </a:r>
          </a:p>
        </p:txBody>
      </p:sp>
      <p:pic>
        <p:nvPicPr>
          <p:cNvPr id="1026" name="Picture 2">
            <a:extLst>
              <a:ext uri="{FF2B5EF4-FFF2-40B4-BE49-F238E27FC236}">
                <a16:creationId xmlns:a16="http://schemas.microsoft.com/office/drawing/2014/main" id="{C0591FE0-CD9F-4B97-A777-ABA561B8F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8339" y="3429000"/>
            <a:ext cx="2009775" cy="2038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E59FEF-11F0-4AED-BEF8-498CBC3DEB91}"/>
              </a:ext>
            </a:extLst>
          </p:cNvPr>
          <p:cNvSpPr txBox="1"/>
          <p:nvPr/>
        </p:nvSpPr>
        <p:spPr>
          <a:xfrm>
            <a:off x="8014454" y="1948979"/>
            <a:ext cx="4177546" cy="1323439"/>
          </a:xfrm>
          <a:prstGeom prst="rect">
            <a:avLst/>
          </a:prstGeom>
          <a:noFill/>
        </p:spPr>
        <p:txBody>
          <a:bodyPr wrap="square" rtlCol="0">
            <a:spAutoFit/>
          </a:bodyPr>
          <a:lstStyle/>
          <a:p>
            <a:pPr algn="r"/>
            <a:r>
              <a:rPr lang="en-US" sz="2000" dirty="0"/>
              <a:t>This is done by using the ‘Cohort Expected Graduation Year’ filter to select the Cohort Membership to generate the reports for</a:t>
            </a:r>
          </a:p>
        </p:txBody>
      </p:sp>
    </p:spTree>
    <p:extLst>
      <p:ext uri="{BB962C8B-B14F-4D97-AF65-F5344CB8AC3E}">
        <p14:creationId xmlns:p14="http://schemas.microsoft.com/office/powerpoint/2010/main" val="3015286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en-US" sz="1050" b="1"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2" name="Title 1">
            <a:extLst>
              <a:ext uri="{FF2B5EF4-FFF2-40B4-BE49-F238E27FC236}">
                <a16:creationId xmlns:a16="http://schemas.microsoft.com/office/drawing/2014/main" id="{FC6961C2-B2B3-4825-92C7-03046A5A32C6}"/>
              </a:ext>
            </a:extLst>
          </p:cNvPr>
          <p:cNvSpPr txBox="1">
            <a:spLocks/>
          </p:cNvSpPr>
          <p:nvPr/>
        </p:nvSpPr>
        <p:spPr>
          <a:xfrm>
            <a:off x="432000" y="365538"/>
            <a:ext cx="9416143"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Using the 15.x Reports Proactively (cont’d)</a:t>
            </a:r>
          </a:p>
        </p:txBody>
      </p:sp>
      <p:pic>
        <p:nvPicPr>
          <p:cNvPr id="9" name="Picture 8">
            <a:extLst>
              <a:ext uri="{FF2B5EF4-FFF2-40B4-BE49-F238E27FC236}">
                <a16:creationId xmlns:a16="http://schemas.microsoft.com/office/drawing/2014/main" id="{4EBE10F9-FC44-4376-A869-D3B9093F745E}"/>
              </a:ext>
            </a:extLst>
          </p:cNvPr>
          <p:cNvPicPr>
            <a:picLocks noChangeAspect="1"/>
          </p:cNvPicPr>
          <p:nvPr/>
        </p:nvPicPr>
        <p:blipFill>
          <a:blip r:embed="rId3"/>
          <a:stretch>
            <a:fillRect/>
          </a:stretch>
        </p:blipFill>
        <p:spPr>
          <a:xfrm>
            <a:off x="402586" y="1230758"/>
            <a:ext cx="11369414" cy="4654226"/>
          </a:xfrm>
          <a:prstGeom prst="rect">
            <a:avLst/>
          </a:prstGeom>
        </p:spPr>
      </p:pic>
    </p:spTree>
    <p:extLst>
      <p:ext uri="{BB962C8B-B14F-4D97-AF65-F5344CB8AC3E}">
        <p14:creationId xmlns:p14="http://schemas.microsoft.com/office/powerpoint/2010/main" val="4061713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sz="1050" b="1"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6" name="TextBox 5"/>
          <p:cNvSpPr txBox="1"/>
          <p:nvPr/>
        </p:nvSpPr>
        <p:spPr>
          <a:xfrm>
            <a:off x="8541284" y="1182411"/>
            <a:ext cx="23134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pitchFamily="34" charset="0"/>
                <a:ea typeface="+mn-ea"/>
                <a:cs typeface="Arial" pitchFamily="34" charset="0"/>
              </a:rPr>
              <a:t>Report Filter Options</a:t>
            </a:r>
          </a:p>
        </p:txBody>
      </p:sp>
      <p:sp>
        <p:nvSpPr>
          <p:cNvPr id="5" name="TextBox 4"/>
          <p:cNvSpPr txBox="1"/>
          <p:nvPr/>
        </p:nvSpPr>
        <p:spPr>
          <a:xfrm>
            <a:off x="4343400" y="1182411"/>
            <a:ext cx="350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15B"/>
                </a:solidFill>
                <a:effectLst/>
                <a:uLnTx/>
                <a:uFillTx/>
                <a:latin typeface="Tahoma"/>
                <a:ea typeface="+mn-ea"/>
                <a:cs typeface="+mn-cs"/>
              </a:rPr>
              <a:t>15.1 Report</a:t>
            </a:r>
          </a:p>
        </p:txBody>
      </p:sp>
      <p:sp>
        <p:nvSpPr>
          <p:cNvPr id="2" name="Title 1">
            <a:extLst>
              <a:ext uri="{FF2B5EF4-FFF2-40B4-BE49-F238E27FC236}">
                <a16:creationId xmlns:a16="http://schemas.microsoft.com/office/drawing/2014/main" id="{FC6961C2-B2B3-4825-92C7-03046A5A32C6}"/>
              </a:ext>
            </a:extLst>
          </p:cNvPr>
          <p:cNvSpPr txBox="1">
            <a:spLocks/>
          </p:cNvSpPr>
          <p:nvPr/>
        </p:nvSpPr>
        <p:spPr>
          <a:xfrm>
            <a:off x="437101" y="244681"/>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Reports and Calculations</a:t>
            </a:r>
          </a:p>
        </p:txBody>
      </p:sp>
      <p:sp>
        <p:nvSpPr>
          <p:cNvPr id="9" name="TextBox 8">
            <a:extLst>
              <a:ext uri="{FF2B5EF4-FFF2-40B4-BE49-F238E27FC236}">
                <a16:creationId xmlns:a16="http://schemas.microsoft.com/office/drawing/2014/main" id="{4468FFCD-0A34-4910-B358-C74B66065B40}"/>
              </a:ext>
            </a:extLst>
          </p:cNvPr>
          <p:cNvSpPr txBox="1"/>
          <p:nvPr/>
        </p:nvSpPr>
        <p:spPr>
          <a:xfrm>
            <a:off x="8963526" y="2562726"/>
            <a:ext cx="2616807"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10" name="Picture 9" descr="Graphical user interface, application, table&#10;&#10;Description automatically generated">
            <a:extLst>
              <a:ext uri="{FF2B5EF4-FFF2-40B4-BE49-F238E27FC236}">
                <a16:creationId xmlns:a16="http://schemas.microsoft.com/office/drawing/2014/main" id="{081E11AF-B285-4970-97D6-28641C9CF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2031682"/>
            <a:ext cx="10557892" cy="1792035"/>
          </a:xfrm>
          <a:prstGeom prst="rect">
            <a:avLst/>
          </a:prstGeom>
        </p:spPr>
      </p:pic>
    </p:spTree>
    <p:extLst>
      <p:ext uri="{BB962C8B-B14F-4D97-AF65-F5344CB8AC3E}">
        <p14:creationId xmlns:p14="http://schemas.microsoft.com/office/powerpoint/2010/main" val="26721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44C73B-A05B-4620-8427-AB5844B7F06F}"/>
              </a:ext>
            </a:extLst>
          </p:cNvPr>
          <p:cNvSpPr>
            <a:spLocks noGrp="1"/>
          </p:cNvSpPr>
          <p:nvPr>
            <p:ph type="title"/>
          </p:nvPr>
        </p:nvSpPr>
        <p:spPr>
          <a:xfrm>
            <a:off x="432000" y="432000"/>
            <a:ext cx="11340000" cy="432000"/>
          </a:xfrm>
        </p:spPr>
        <p:txBody>
          <a:bodyPr/>
          <a:lstStyle/>
          <a:p>
            <a:r>
              <a:rPr lang="en-US" dirty="0"/>
              <a:t>About Us</a:t>
            </a:r>
            <a:br>
              <a:rPr lang="en-US" dirty="0"/>
            </a:br>
            <a:endParaRPr lang="en-US" dirty="0"/>
          </a:p>
        </p:txBody>
      </p:sp>
      <p:sp>
        <p:nvSpPr>
          <p:cNvPr id="7" name="TextBox 6">
            <a:extLst>
              <a:ext uri="{FF2B5EF4-FFF2-40B4-BE49-F238E27FC236}">
                <a16:creationId xmlns:a16="http://schemas.microsoft.com/office/drawing/2014/main" id="{37C24F26-9714-417E-9591-295FF3B0822B}"/>
              </a:ext>
            </a:extLst>
          </p:cNvPr>
          <p:cNvSpPr txBox="1"/>
          <p:nvPr/>
        </p:nvSpPr>
        <p:spPr>
          <a:xfrm>
            <a:off x="432000" y="3073417"/>
            <a:ext cx="3974900" cy="2465913"/>
          </a:xfrm>
          <a:prstGeom prst="rect">
            <a:avLst/>
          </a:prstGeom>
        </p:spPr>
        <p:txBody>
          <a:bodyPr vert="horz" lIns="0" tIns="0" rIns="0" bIns="0" rtlCol="0">
            <a:normAutofit/>
          </a:bodyPr>
          <a:lstStyle/>
          <a:p>
            <a:pPr>
              <a:spcAft>
                <a:spcPts val="500"/>
              </a:spcAft>
              <a:buFont typeface="Arial" panose="020B0604020202020204" pitchFamily="34" charset="0"/>
            </a:pPr>
            <a:r>
              <a:rPr lang="en-US" dirty="0">
                <a:solidFill>
                  <a:schemeClr val="tx2"/>
                </a:solidFill>
              </a:rPr>
              <a:t>Here is our team that will be interacting with you today:</a:t>
            </a:r>
          </a:p>
          <a:p>
            <a:pPr>
              <a:spcAft>
                <a:spcPts val="500"/>
              </a:spcAft>
              <a:buFont typeface="Arial" panose="020B0604020202020204" pitchFamily="34" charset="0"/>
            </a:pPr>
            <a:endParaRPr lang="en-US" dirty="0">
              <a:solidFill>
                <a:schemeClr val="tx2"/>
              </a:solidFill>
            </a:endParaRPr>
          </a:p>
          <a:p>
            <a:pPr>
              <a:spcAft>
                <a:spcPts val="500"/>
              </a:spcAft>
              <a:buFont typeface="Arial" panose="020B0604020202020204" pitchFamily="34" charset="0"/>
            </a:pPr>
            <a:r>
              <a:rPr lang="en-US" dirty="0">
                <a:solidFill>
                  <a:schemeClr val="tx2"/>
                </a:solidFill>
              </a:rPr>
              <a:t>Paul Higgins</a:t>
            </a:r>
          </a:p>
          <a:p>
            <a:pPr>
              <a:spcAft>
                <a:spcPts val="500"/>
              </a:spcAft>
              <a:buFont typeface="Arial" panose="020B0604020202020204" pitchFamily="34" charset="0"/>
            </a:pPr>
            <a:r>
              <a:rPr lang="en-US" dirty="0">
                <a:solidFill>
                  <a:schemeClr val="tx2"/>
                </a:solidFill>
              </a:rPr>
              <a:t>Alex Manriquez</a:t>
            </a:r>
          </a:p>
          <a:p>
            <a:pPr>
              <a:spcAft>
                <a:spcPts val="500"/>
              </a:spcAft>
              <a:buFont typeface="Arial" panose="020B0604020202020204" pitchFamily="34" charset="0"/>
            </a:pPr>
            <a:r>
              <a:rPr lang="en-US" dirty="0">
                <a:solidFill>
                  <a:schemeClr val="tx2"/>
                </a:solidFill>
              </a:rPr>
              <a:t>Garry </a:t>
            </a:r>
            <a:r>
              <a:rPr lang="en-US" dirty="0" err="1">
                <a:solidFill>
                  <a:schemeClr val="tx2"/>
                </a:solidFill>
              </a:rPr>
              <a:t>Gerwer</a:t>
            </a:r>
            <a:endParaRPr lang="en-US" dirty="0">
              <a:solidFill>
                <a:schemeClr val="tx2"/>
              </a:solidFill>
            </a:endParaRPr>
          </a:p>
        </p:txBody>
      </p:sp>
      <p:sp>
        <p:nvSpPr>
          <p:cNvPr id="2" name="Footer Placeholder 1">
            <a:extLst>
              <a:ext uri="{FF2B5EF4-FFF2-40B4-BE49-F238E27FC236}">
                <a16:creationId xmlns:a16="http://schemas.microsoft.com/office/drawing/2014/main" id="{AB8ADBFC-B6F5-4B56-BC52-F1190EC3FED1}"/>
              </a:ext>
            </a:extLst>
          </p:cNvPr>
          <p:cNvSpPr>
            <a:spLocks noGrp="1"/>
          </p:cNvSpPr>
          <p:nvPr>
            <p:ph type="ftr" sz="quarter" idx="10"/>
          </p:nvPr>
        </p:nvSpPr>
        <p:spPr>
          <a:xfrm>
            <a:off x="432000" y="6365363"/>
            <a:ext cx="5472000" cy="412431"/>
          </a:xfrm>
        </p:spPr>
        <p:txBody>
          <a:bodyPr vert="horz" lIns="0" tIns="0" rIns="0" bIns="0" rtlCol="0" anchor="ctr">
            <a:normAutofit/>
          </a:bodyPr>
          <a:lstStyle/>
          <a:p>
            <a:pPr>
              <a:spcAft>
                <a:spcPts val="600"/>
              </a:spcAft>
            </a:pPr>
            <a:r>
              <a:rPr lang="en-US" kern="1200">
                <a:latin typeface="+mn-lt"/>
                <a:ea typeface="+mn-ea"/>
                <a:cs typeface="+mn-cs"/>
              </a:rPr>
              <a:t>Four Year Adjusted Cohort (ACGR) Advanced Processing and Reporting v.1.3</a:t>
            </a:r>
          </a:p>
        </p:txBody>
      </p:sp>
      <p:sp>
        <p:nvSpPr>
          <p:cNvPr id="3" name="Slide Number Placeholder 2">
            <a:extLst>
              <a:ext uri="{FF2B5EF4-FFF2-40B4-BE49-F238E27FC236}">
                <a16:creationId xmlns:a16="http://schemas.microsoft.com/office/drawing/2014/main" id="{DB558A8D-B9AE-4F2D-9BCB-A523F1CDFA34}"/>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2</a:t>
            </a:fld>
            <a:endParaRPr lang="en-US"/>
          </a:p>
        </p:txBody>
      </p:sp>
      <p:sp>
        <p:nvSpPr>
          <p:cNvPr id="5" name="TextBox 4">
            <a:extLst>
              <a:ext uri="{FF2B5EF4-FFF2-40B4-BE49-F238E27FC236}">
                <a16:creationId xmlns:a16="http://schemas.microsoft.com/office/drawing/2014/main" id="{2A6F7F00-C7F8-4284-ABA7-86DCA1062146}"/>
              </a:ext>
            </a:extLst>
          </p:cNvPr>
          <p:cNvSpPr txBox="1"/>
          <p:nvPr/>
        </p:nvSpPr>
        <p:spPr>
          <a:xfrm>
            <a:off x="431800" y="1582738"/>
            <a:ext cx="3975100" cy="1744662"/>
          </a:xfrm>
          <a:prstGeom prst="rect">
            <a:avLst/>
          </a:prstGeom>
        </p:spPr>
        <p:txBody>
          <a:bodyPr vert="horz" lIns="0" tIns="0" rIns="0" bIns="0" rtlCol="0" anchor="b">
            <a:normAutofit/>
          </a:bodyPr>
          <a:lstStyle/>
          <a:p>
            <a:pPr>
              <a:spcBef>
                <a:spcPts val="1000"/>
              </a:spcBef>
              <a:spcAft>
                <a:spcPts val="500"/>
              </a:spcAft>
              <a:buClr>
                <a:schemeClr val="accent1"/>
              </a:buClr>
            </a:pPr>
            <a:endParaRPr lang="en-US" sz="3200" kern="1200" dirty="0">
              <a:solidFill>
                <a:schemeClr val="tx1">
                  <a:lumMod val="75000"/>
                  <a:lumOff val="25000"/>
                </a:schemeClr>
              </a:solidFill>
              <a:latin typeface="+mn-lt"/>
              <a:ea typeface="+mn-ea"/>
              <a:cs typeface="+mn-cs"/>
            </a:endParaRPr>
          </a:p>
        </p:txBody>
      </p:sp>
      <p:pic>
        <p:nvPicPr>
          <p:cNvPr id="8" name="Picture 7" descr="A couple of people posing for the camera&#10;&#10;Description automatically generated">
            <a:extLst>
              <a:ext uri="{FF2B5EF4-FFF2-40B4-BE49-F238E27FC236}">
                <a16:creationId xmlns:a16="http://schemas.microsoft.com/office/drawing/2014/main" id="{F0DB6D24-5CC1-4307-9D12-FC20D67341B9}"/>
              </a:ext>
            </a:extLst>
          </p:cNvPr>
          <p:cNvPicPr>
            <a:picLocks noChangeAspect="1"/>
          </p:cNvPicPr>
          <p:nvPr/>
        </p:nvPicPr>
        <p:blipFill rotWithShape="1">
          <a:blip r:embed="rId3">
            <a:extLst>
              <a:ext uri="{28A0092B-C50C-407E-A947-70E740481C1C}">
                <a14:useLocalDpi xmlns:a14="http://schemas.microsoft.com/office/drawing/2010/main" val="0"/>
              </a:ext>
            </a:extLst>
          </a:blip>
          <a:srcRect r="2" b="4771"/>
          <a:stretch/>
        </p:blipFill>
        <p:spPr>
          <a:xfrm>
            <a:off x="5217319" y="1450975"/>
            <a:ext cx="6974680" cy="3935414"/>
          </a:xfrm>
          <a:prstGeom prst="rect">
            <a:avLst/>
          </a:prstGeom>
          <a:noFill/>
          <a:ln w="95250" cap="sq">
            <a:noFill/>
          </a:ln>
          <a:effectLst>
            <a:softEdge rad="0"/>
          </a:effectLst>
        </p:spPr>
      </p:pic>
    </p:spTree>
    <p:extLst>
      <p:ext uri="{BB962C8B-B14F-4D97-AF65-F5344CB8AC3E}">
        <p14:creationId xmlns:p14="http://schemas.microsoft.com/office/powerpoint/2010/main" val="1228121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0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TextBox 4"/>
          <p:cNvSpPr txBox="1"/>
          <p:nvPr/>
        </p:nvSpPr>
        <p:spPr>
          <a:xfrm>
            <a:off x="325787" y="834267"/>
            <a:ext cx="62440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715B"/>
                </a:solidFill>
                <a:effectLst/>
                <a:uLnTx/>
                <a:uFillTx/>
                <a:latin typeface="Tahoma"/>
                <a:ea typeface="+mn-ea"/>
                <a:cs typeface="+mn-cs"/>
              </a:rPr>
              <a:t>15.2 Cohort Outcome – Student Details</a:t>
            </a:r>
          </a:p>
        </p:txBody>
      </p:sp>
      <p:sp>
        <p:nvSpPr>
          <p:cNvPr id="2" name="Title 1">
            <a:extLst>
              <a:ext uri="{FF2B5EF4-FFF2-40B4-BE49-F238E27FC236}">
                <a16:creationId xmlns:a16="http://schemas.microsoft.com/office/drawing/2014/main" id="{2996250F-2278-4A30-8E89-C55560DBAC28}"/>
              </a:ext>
            </a:extLst>
          </p:cNvPr>
          <p:cNvSpPr txBox="1">
            <a:spLocks/>
          </p:cNvSpPr>
          <p:nvPr/>
        </p:nvSpPr>
        <p:spPr>
          <a:xfrm>
            <a:off x="437101" y="244681"/>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Reports and Calculations</a:t>
            </a:r>
          </a:p>
        </p:txBody>
      </p:sp>
      <p:sp>
        <p:nvSpPr>
          <p:cNvPr id="8" name="TextBox 7">
            <a:extLst>
              <a:ext uri="{FF2B5EF4-FFF2-40B4-BE49-F238E27FC236}">
                <a16:creationId xmlns:a16="http://schemas.microsoft.com/office/drawing/2014/main" id="{681C6B8D-9C46-4BCB-A002-D2152644F1A0}"/>
              </a:ext>
            </a:extLst>
          </p:cNvPr>
          <p:cNvSpPr txBox="1"/>
          <p:nvPr/>
        </p:nvSpPr>
        <p:spPr>
          <a:xfrm>
            <a:off x="8746958" y="2382253"/>
            <a:ext cx="2566357"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9" name="Picture 8" descr="Graphical user interface, application, table&#10;&#10;Description automatically generated">
            <a:extLst>
              <a:ext uri="{FF2B5EF4-FFF2-40B4-BE49-F238E27FC236}">
                <a16:creationId xmlns:a16="http://schemas.microsoft.com/office/drawing/2014/main" id="{EDC823A4-755F-45D9-B8D4-C3D9B4539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47" y="1967735"/>
            <a:ext cx="10723706" cy="2922530"/>
          </a:xfrm>
          <a:prstGeom prst="rect">
            <a:avLst/>
          </a:prstGeom>
        </p:spPr>
      </p:pic>
    </p:spTree>
    <p:extLst>
      <p:ext uri="{BB962C8B-B14F-4D97-AF65-F5344CB8AC3E}">
        <p14:creationId xmlns:p14="http://schemas.microsoft.com/office/powerpoint/2010/main" val="697472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D20E6C-AED4-4F71-9463-4693E280F78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609C035A-1D1F-4BF0-A49B-0D59FCC953D0}"/>
              </a:ext>
            </a:extLst>
          </p:cNvPr>
          <p:cNvSpPr>
            <a:spLocks noGrp="1"/>
          </p:cNvSpPr>
          <p:nvPr>
            <p:ph type="sldNum" sz="quarter" idx="11"/>
          </p:nvPr>
        </p:nvSpPr>
        <p:spPr/>
        <p:txBody>
          <a:bodyPr/>
          <a:lstStyle/>
          <a:p>
            <a:fld id="{4B73C415-D670-4716-A5EC-CC4D52CA2BAC}" type="slidenum">
              <a:rPr lang="en-US" noProof="0" smtClean="0"/>
              <a:pPr/>
              <a:t>21</a:t>
            </a:fld>
            <a:endParaRPr lang="en-US" noProof="0" dirty="0"/>
          </a:p>
        </p:txBody>
      </p:sp>
      <p:sp>
        <p:nvSpPr>
          <p:cNvPr id="4" name="Title 1">
            <a:extLst>
              <a:ext uri="{FF2B5EF4-FFF2-40B4-BE49-F238E27FC236}">
                <a16:creationId xmlns:a16="http://schemas.microsoft.com/office/drawing/2014/main" id="{7F37A7ED-4C7E-4843-9968-58329EEE26F5}"/>
              </a:ext>
            </a:extLst>
          </p:cNvPr>
          <p:cNvSpPr txBox="1">
            <a:spLocks/>
          </p:cNvSpPr>
          <p:nvPr/>
        </p:nvSpPr>
        <p:spPr>
          <a:xfrm>
            <a:off x="437100" y="244681"/>
            <a:ext cx="10390733"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Outcome Changes – New Completion Status</a:t>
            </a:r>
          </a:p>
        </p:txBody>
      </p:sp>
      <p:sp>
        <p:nvSpPr>
          <p:cNvPr id="5" name="TextBox 4">
            <a:extLst>
              <a:ext uri="{FF2B5EF4-FFF2-40B4-BE49-F238E27FC236}">
                <a16:creationId xmlns:a16="http://schemas.microsoft.com/office/drawing/2014/main" id="{34D9A3B8-E699-45DE-BA29-6A8EB0682B43}"/>
              </a:ext>
            </a:extLst>
          </p:cNvPr>
          <p:cNvSpPr txBox="1"/>
          <p:nvPr/>
        </p:nvSpPr>
        <p:spPr>
          <a:xfrm>
            <a:off x="1712595" y="1654939"/>
            <a:ext cx="8766810" cy="646331"/>
          </a:xfrm>
          <a:prstGeom prst="rect">
            <a:avLst/>
          </a:prstGeom>
          <a:noFill/>
        </p:spPr>
        <p:txBody>
          <a:bodyPr wrap="square" rtlCol="0">
            <a:spAutoFit/>
          </a:bodyPr>
          <a:lstStyle/>
          <a:p>
            <a:endParaRPr lang="en-US" dirty="0"/>
          </a:p>
          <a:p>
            <a:endParaRPr lang="en-US" dirty="0"/>
          </a:p>
        </p:txBody>
      </p:sp>
      <p:sp>
        <p:nvSpPr>
          <p:cNvPr id="6" name="TextBox 5">
            <a:extLst>
              <a:ext uri="{FF2B5EF4-FFF2-40B4-BE49-F238E27FC236}">
                <a16:creationId xmlns:a16="http://schemas.microsoft.com/office/drawing/2014/main" id="{81B829D9-ADCF-4018-BC06-5B047BDB57F2}"/>
              </a:ext>
            </a:extLst>
          </p:cNvPr>
          <p:cNvSpPr txBox="1"/>
          <p:nvPr/>
        </p:nvSpPr>
        <p:spPr>
          <a:xfrm>
            <a:off x="432000" y="4766310"/>
            <a:ext cx="11340000" cy="923330"/>
          </a:xfrm>
          <a:prstGeom prst="rect">
            <a:avLst/>
          </a:prstGeom>
          <a:noFill/>
        </p:spPr>
        <p:txBody>
          <a:bodyPr wrap="square" rtlCol="0">
            <a:spAutoFit/>
          </a:bodyPr>
          <a:lstStyle/>
          <a:p>
            <a:pPr algn="ctr"/>
            <a:r>
              <a:rPr lang="en-US" b="1" dirty="0"/>
              <a:t>The Cohort Outcome ‘bucket’ for the 485 (Matriculated Non-</a:t>
            </a:r>
            <a:r>
              <a:rPr lang="en-US" b="1" dirty="0" err="1"/>
              <a:t>CASchl</a:t>
            </a:r>
            <a:r>
              <a:rPr lang="en-US" b="1" dirty="0"/>
              <a:t>) completion code is ‘Removed From Cohort”. </a:t>
            </a:r>
          </a:p>
          <a:p>
            <a:pPr algn="ctr"/>
            <a:r>
              <a:rPr lang="en-US" b="1" dirty="0"/>
              <a:t>Students in this bucket are removed from the denominator of the ACGR calculation. </a:t>
            </a:r>
          </a:p>
        </p:txBody>
      </p:sp>
      <p:graphicFrame>
        <p:nvGraphicFramePr>
          <p:cNvPr id="8" name="Table 8">
            <a:extLst>
              <a:ext uri="{FF2B5EF4-FFF2-40B4-BE49-F238E27FC236}">
                <a16:creationId xmlns:a16="http://schemas.microsoft.com/office/drawing/2014/main" id="{A11834B6-5E2B-4D93-92DA-8992E778311A}"/>
              </a:ext>
            </a:extLst>
          </p:cNvPr>
          <p:cNvGraphicFramePr>
            <a:graphicFrameLocks noGrp="1"/>
          </p:cNvGraphicFramePr>
          <p:nvPr>
            <p:extLst>
              <p:ext uri="{D42A27DB-BD31-4B8C-83A1-F6EECF244321}">
                <p14:modId xmlns:p14="http://schemas.microsoft.com/office/powerpoint/2010/main" val="1904248859"/>
              </p:ext>
            </p:extLst>
          </p:nvPr>
        </p:nvGraphicFramePr>
        <p:xfrm>
          <a:off x="1039495" y="778081"/>
          <a:ext cx="6059805" cy="3749040"/>
        </p:xfrm>
        <a:graphic>
          <a:graphicData uri="http://schemas.openxmlformats.org/drawingml/2006/table">
            <a:tbl>
              <a:tblPr firstRow="1" bandRow="1">
                <a:tableStyleId>{5C22544A-7EE6-4342-B048-85BDC9FD1C3A}</a:tableStyleId>
              </a:tblPr>
              <a:tblGrid>
                <a:gridCol w="6059805">
                  <a:extLst>
                    <a:ext uri="{9D8B030D-6E8A-4147-A177-3AD203B41FA5}">
                      <a16:colId xmlns:a16="http://schemas.microsoft.com/office/drawing/2014/main" val="142457024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E230 / 485 (Completer/Matriculated Non-</a:t>
                      </a:r>
                      <a:r>
                        <a:rPr lang="en-US" b="1" dirty="0" err="1"/>
                        <a:t>CASchl</a:t>
                      </a:r>
                      <a:r>
                        <a:rPr lang="en-US" b="1" dirty="0"/>
                        <a:t>)</a:t>
                      </a:r>
                    </a:p>
                    <a:p>
                      <a:endParaRPr lang="en-US" dirty="0"/>
                    </a:p>
                  </a:txBody>
                  <a:tcPr/>
                </a:tc>
                <a:extLst>
                  <a:ext uri="{0D108BD9-81ED-4DB2-BD59-A6C34878D82A}">
                    <a16:rowId xmlns:a16="http://schemas.microsoft.com/office/drawing/2014/main" val="450976612"/>
                  </a:ext>
                </a:extLst>
              </a:tr>
              <a:tr h="370840">
                <a:tc>
                  <a:txBody>
                    <a:bodyPr/>
                    <a:lstStyle/>
                    <a:p>
                      <a:pPr lvl="1"/>
                      <a:r>
                        <a:rPr lang="en-US" dirty="0"/>
                        <a:t>Definition: The student completed the highest grade level offered at a school (excluding high school completion), left the school, and was expected to attend another school outside of the California public school system (i.e., private school, school outside of California). </a:t>
                      </a:r>
                    </a:p>
                    <a:p>
                      <a:pPr lvl="1"/>
                      <a:r>
                        <a:rPr lang="en-US" dirty="0"/>
                        <a:t>Note. If the student has matriculated but is expected to return to another California public school, use the exit code most representative of the student's final status (i.e., 480).</a:t>
                      </a:r>
                    </a:p>
                    <a:p>
                      <a:endParaRPr lang="en-US" dirty="0"/>
                    </a:p>
                  </a:txBody>
                  <a:tcPr/>
                </a:tc>
                <a:extLst>
                  <a:ext uri="{0D108BD9-81ED-4DB2-BD59-A6C34878D82A}">
                    <a16:rowId xmlns:a16="http://schemas.microsoft.com/office/drawing/2014/main" val="2242933922"/>
                  </a:ext>
                </a:extLst>
              </a:tr>
            </a:tbl>
          </a:graphicData>
        </a:graphic>
      </p:graphicFrame>
      <p:sp>
        <p:nvSpPr>
          <p:cNvPr id="7" name="Oval 6">
            <a:extLst>
              <a:ext uri="{FF2B5EF4-FFF2-40B4-BE49-F238E27FC236}">
                <a16:creationId xmlns:a16="http://schemas.microsoft.com/office/drawing/2014/main" id="{EA129B20-88CD-47D4-8712-D30A598298A3}"/>
              </a:ext>
            </a:extLst>
          </p:cNvPr>
          <p:cNvSpPr/>
          <p:nvPr/>
        </p:nvSpPr>
        <p:spPr>
          <a:xfrm>
            <a:off x="8026400" y="1168360"/>
            <a:ext cx="3302000" cy="30226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solidFill>
                  <a:srgbClr val="FF0000"/>
                </a:solidFill>
              </a:rPr>
              <a:t>REMINDER</a:t>
            </a:r>
            <a:r>
              <a:rPr lang="en-US" dirty="0"/>
              <a:t>: All exit/completion codes that remove students from the Cohort require written documentation</a:t>
            </a:r>
          </a:p>
        </p:txBody>
      </p:sp>
    </p:spTree>
    <p:extLst>
      <p:ext uri="{BB962C8B-B14F-4D97-AF65-F5344CB8AC3E}">
        <p14:creationId xmlns:p14="http://schemas.microsoft.com/office/powerpoint/2010/main" val="36841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bg1">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Review of Reports and Calculations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
        <p:nvSpPr>
          <p:cNvPr id="7" name="Subtitle 6">
            <a:extLst>
              <a:ext uri="{FF2B5EF4-FFF2-40B4-BE49-F238E27FC236}">
                <a16:creationId xmlns:a16="http://schemas.microsoft.com/office/drawing/2014/main" id="{A0947E24-E172-4E23-9E7D-24C930D51F3D}"/>
              </a:ext>
            </a:extLst>
          </p:cNvPr>
          <p:cNvSpPr>
            <a:spLocks noGrp="1"/>
          </p:cNvSpPr>
          <p:nvPr>
            <p:ph type="subTitle" idx="1"/>
          </p:nvPr>
        </p:nvSpPr>
        <p:spPr/>
        <p:txBody>
          <a:bodyPr/>
          <a:lstStyle/>
          <a:p>
            <a:endParaRPr lang="en-US"/>
          </a:p>
        </p:txBody>
      </p:sp>
      <p:sp>
        <p:nvSpPr>
          <p:cNvPr id="8" name="Slide Number Placeholder 7">
            <a:extLst>
              <a:ext uri="{FF2B5EF4-FFF2-40B4-BE49-F238E27FC236}">
                <a16:creationId xmlns:a16="http://schemas.microsoft.com/office/drawing/2014/main" id="{72F976D1-F2FE-4F96-867B-16C94DFBF36B}"/>
              </a:ext>
            </a:extLst>
          </p:cNvPr>
          <p:cNvSpPr>
            <a:spLocks noGrp="1"/>
          </p:cNvSpPr>
          <p:nvPr>
            <p:ph type="sldNum" sz="quarter" idx="12"/>
          </p:nvPr>
        </p:nvSpPr>
        <p:spPr/>
        <p:txBody>
          <a:bodyPr/>
          <a:lstStyle/>
          <a:p>
            <a:fld id="{4B73C415-D670-4716-A5EC-CC4D52CA2BAC}" type="slidenum">
              <a:rPr lang="en-US" noProof="0" smtClean="0"/>
              <a:pPr/>
              <a:t>22</a:t>
            </a:fld>
            <a:endParaRPr lang="en-US" noProof="0" dirty="0"/>
          </a:p>
        </p:txBody>
      </p:sp>
    </p:spTree>
    <p:extLst>
      <p:ext uri="{BB962C8B-B14F-4D97-AF65-F5344CB8AC3E}">
        <p14:creationId xmlns:p14="http://schemas.microsoft.com/office/powerpoint/2010/main" val="123943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07FE6704-08D2-4B3D-8F54-6E1E41D1BD91}"/>
              </a:ext>
            </a:extLst>
          </p:cNvPr>
          <p:cNvSpPr/>
          <p:nvPr/>
        </p:nvSpPr>
        <p:spPr>
          <a:xfrm>
            <a:off x="17334545" y="512643"/>
            <a:ext cx="312549" cy="321714"/>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CBF69FD7-888E-42D3-938E-DED418578A38}"/>
              </a:ext>
            </a:extLst>
          </p:cNvPr>
          <p:cNvSpPr/>
          <p:nvPr/>
        </p:nvSpPr>
        <p:spPr>
          <a:xfrm>
            <a:off x="17334544" y="1086620"/>
            <a:ext cx="312549" cy="321714"/>
          </a:xfrm>
          <a:prstGeom prst="ellipse">
            <a:avLst/>
          </a:prstGeom>
          <a:solidFill>
            <a:srgbClr val="FF66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9B3F27-F5D0-412B-B9F1-D0C1595014BA}"/>
              </a:ext>
            </a:extLst>
          </p:cNvPr>
          <p:cNvSpPr>
            <a:spLocks noGrp="1"/>
          </p:cNvSpPr>
          <p:nvPr>
            <p:ph type="title"/>
          </p:nvPr>
        </p:nvSpPr>
        <p:spPr>
          <a:xfrm>
            <a:off x="432000" y="241500"/>
            <a:ext cx="2796979" cy="432000"/>
          </a:xfrm>
        </p:spPr>
        <p:txBody>
          <a:bodyPr/>
          <a:lstStyle/>
          <a:p>
            <a:r>
              <a:rPr lang="en-US" dirty="0"/>
              <a:t>15.1 Details</a:t>
            </a:r>
          </a:p>
        </p:txBody>
      </p:sp>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05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5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AAE0F271-8292-4652-B52A-BF8C627C027D}"/>
              </a:ext>
            </a:extLst>
          </p:cNvPr>
          <p:cNvPicPr>
            <a:picLocks noChangeAspect="1"/>
          </p:cNvPicPr>
          <p:nvPr/>
        </p:nvPicPr>
        <p:blipFill rotWithShape="1">
          <a:blip r:embed="rId3">
            <a:extLst>
              <a:ext uri="{28A0092B-C50C-407E-A947-70E740481C1C}">
                <a14:useLocalDpi xmlns:a14="http://schemas.microsoft.com/office/drawing/2010/main" val="0"/>
              </a:ext>
            </a:extLst>
          </a:blip>
          <a:srcRect b="47372"/>
          <a:stretch/>
        </p:blipFill>
        <p:spPr>
          <a:xfrm>
            <a:off x="605024" y="801707"/>
            <a:ext cx="10776849" cy="2306423"/>
          </a:xfrm>
          <a:prstGeom prst="rect">
            <a:avLst/>
          </a:prstGeom>
          <a:ln>
            <a:noFill/>
          </a:ln>
          <a:effectLst>
            <a:outerShdw blurRad="190500" algn="tl" rotWithShape="0">
              <a:srgbClr val="000000">
                <a:alpha val="40000"/>
              </a:srgbClr>
            </a:outerShdw>
          </a:effectLst>
        </p:spPr>
      </p:pic>
      <p:grpSp>
        <p:nvGrpSpPr>
          <p:cNvPr id="13" name="Group 12">
            <a:extLst>
              <a:ext uri="{FF2B5EF4-FFF2-40B4-BE49-F238E27FC236}">
                <a16:creationId xmlns:a16="http://schemas.microsoft.com/office/drawing/2014/main" id="{9461B077-0647-4F9E-B813-AFA1BFFF2644}"/>
              </a:ext>
            </a:extLst>
          </p:cNvPr>
          <p:cNvGrpSpPr>
            <a:grpSpLocks noChangeAspect="1"/>
          </p:cNvGrpSpPr>
          <p:nvPr/>
        </p:nvGrpSpPr>
        <p:grpSpPr>
          <a:xfrm>
            <a:off x="1415511" y="947952"/>
            <a:ext cx="333821" cy="354003"/>
            <a:chOff x="9666313" y="257996"/>
            <a:chExt cx="261948" cy="293820"/>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DFC86895-EFF9-414A-B4E6-6179D8341077}"/>
                </a:ext>
              </a:extLst>
            </p:cNvPr>
            <p:cNvSpPr/>
            <p:nvPr/>
          </p:nvSpPr>
          <p:spPr>
            <a:xfrm>
              <a:off x="9680611" y="274818"/>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7505D79-163E-4547-AFC4-02E7BA85F101}"/>
                </a:ext>
              </a:extLst>
            </p:cNvPr>
            <p:cNvSpPr txBox="1"/>
            <p:nvPr/>
          </p:nvSpPr>
          <p:spPr>
            <a:xfrm>
              <a:off x="9666313" y="25799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A</a:t>
              </a:r>
            </a:p>
          </p:txBody>
        </p:sp>
      </p:grpSp>
      <p:grpSp>
        <p:nvGrpSpPr>
          <p:cNvPr id="14" name="Group 13">
            <a:extLst>
              <a:ext uri="{FF2B5EF4-FFF2-40B4-BE49-F238E27FC236}">
                <a16:creationId xmlns:a16="http://schemas.microsoft.com/office/drawing/2014/main" id="{97CA883C-A97E-42D3-BCF8-0DDEF2588B1F}"/>
              </a:ext>
            </a:extLst>
          </p:cNvPr>
          <p:cNvGrpSpPr>
            <a:grpSpLocks noChangeAspect="1"/>
          </p:cNvGrpSpPr>
          <p:nvPr/>
        </p:nvGrpSpPr>
        <p:grpSpPr>
          <a:xfrm>
            <a:off x="312064" y="3550080"/>
            <a:ext cx="315601" cy="359102"/>
            <a:chOff x="3266243" y="1783156"/>
            <a:chExt cx="247650" cy="298053"/>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B331D6C-D161-4846-90A5-E4B57C996864}"/>
                </a:ext>
              </a:extLst>
            </p:cNvPr>
            <p:cNvSpPr/>
            <p:nvPr/>
          </p:nvSpPr>
          <p:spPr>
            <a:xfrm>
              <a:off x="3266243" y="1804211"/>
              <a:ext cx="247650" cy="276998"/>
            </a:xfrm>
            <a:prstGeom prst="ellipse">
              <a:avLst/>
            </a:prstGeom>
            <a:solidFill>
              <a:srgbClr val="95C9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052E21A-57F9-42DD-9481-F9D50AEF199E}"/>
                </a:ext>
              </a:extLst>
            </p:cNvPr>
            <p:cNvSpPr txBox="1"/>
            <p:nvPr/>
          </p:nvSpPr>
          <p:spPr>
            <a:xfrm>
              <a:off x="3266243" y="1783156"/>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A</a:t>
              </a:r>
            </a:p>
          </p:txBody>
        </p:sp>
      </p:grpSp>
      <p:grpSp>
        <p:nvGrpSpPr>
          <p:cNvPr id="19" name="Group 18">
            <a:extLst>
              <a:ext uri="{FF2B5EF4-FFF2-40B4-BE49-F238E27FC236}">
                <a16:creationId xmlns:a16="http://schemas.microsoft.com/office/drawing/2014/main" id="{E8283CFB-4C14-4DBC-AE6D-B626AD650176}"/>
              </a:ext>
            </a:extLst>
          </p:cNvPr>
          <p:cNvGrpSpPr/>
          <p:nvPr/>
        </p:nvGrpSpPr>
        <p:grpSpPr>
          <a:xfrm>
            <a:off x="275730" y="938907"/>
            <a:ext cx="4607418" cy="4457254"/>
            <a:chOff x="275730" y="1186557"/>
            <a:chExt cx="4607418" cy="4457254"/>
          </a:xfrm>
        </p:grpSpPr>
        <p:sp>
          <p:nvSpPr>
            <p:cNvPr id="20" name="TextBox 19">
              <a:extLst>
                <a:ext uri="{FF2B5EF4-FFF2-40B4-BE49-F238E27FC236}">
                  <a16:creationId xmlns:a16="http://schemas.microsoft.com/office/drawing/2014/main" id="{D256EAB4-AF8D-4A6C-B68B-5FADD2268D7B}"/>
                </a:ext>
              </a:extLst>
            </p:cNvPr>
            <p:cNvSpPr txBox="1"/>
            <p:nvPr/>
          </p:nvSpPr>
          <p:spPr>
            <a:xfrm>
              <a:off x="665095" y="4689704"/>
              <a:ext cx="4218053" cy="954107"/>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Cohort Students, is the total number of students in your Cohort according to the enrollment data in CALPADS. </a:t>
              </a:r>
              <a:r>
                <a:rPr kumimoji="0" lang="en-US" sz="1400" b="1" i="0" u="sng" strike="noStrike" kern="1200" cap="none" spc="0" normalizeH="0" baseline="0" noProof="0" dirty="0">
                  <a:ln>
                    <a:noFill/>
                  </a:ln>
                  <a:solidFill>
                    <a:srgbClr val="FF715B"/>
                  </a:solidFill>
                  <a:effectLst/>
                  <a:uLnTx/>
                  <a:uFillTx/>
                  <a:latin typeface="Tahoma"/>
                  <a:ea typeface="+mn-ea"/>
                  <a:cs typeface="+mn-cs"/>
                </a:rPr>
                <a:t>This is the denominator for all of the rates that follow</a:t>
              </a:r>
            </a:p>
          </p:txBody>
        </p:sp>
        <p:grpSp>
          <p:nvGrpSpPr>
            <p:cNvPr id="21" name="Group 20">
              <a:extLst>
                <a:ext uri="{FF2B5EF4-FFF2-40B4-BE49-F238E27FC236}">
                  <a16:creationId xmlns:a16="http://schemas.microsoft.com/office/drawing/2014/main" id="{DD30F056-5B13-4641-BB11-7842B23C5AB6}"/>
                </a:ext>
              </a:extLst>
            </p:cNvPr>
            <p:cNvGrpSpPr>
              <a:grpSpLocks noChangeAspect="1"/>
            </p:cNvGrpSpPr>
            <p:nvPr/>
          </p:nvGrpSpPr>
          <p:grpSpPr>
            <a:xfrm>
              <a:off x="2900720" y="1186557"/>
              <a:ext cx="328259" cy="321716"/>
              <a:chOff x="11169771" y="-1183579"/>
              <a:chExt cx="260097" cy="276998"/>
            </a:xfrm>
            <a:effectLst>
              <a:outerShdw blurRad="50800" dist="38100" dir="2700000" algn="tl" rotWithShape="0">
                <a:prstClr val="black">
                  <a:alpha val="40000"/>
                </a:prstClr>
              </a:outerShdw>
            </a:effectLst>
          </p:grpSpPr>
          <p:sp>
            <p:nvSpPr>
              <p:cNvPr id="25" name="Oval 24">
                <a:extLst>
                  <a:ext uri="{FF2B5EF4-FFF2-40B4-BE49-F238E27FC236}">
                    <a16:creationId xmlns:a16="http://schemas.microsoft.com/office/drawing/2014/main" id="{270EC8E2-13BC-41A2-88B2-EF401507501D}"/>
                  </a:ext>
                </a:extLst>
              </p:cNvPr>
              <p:cNvSpPr/>
              <p:nvPr/>
            </p:nvSpPr>
            <p:spPr>
              <a:xfrm>
                <a:off x="11169771" y="-1183579"/>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9BB6BC5-6C5F-475E-A5C6-1BBB92570C09}"/>
                  </a:ext>
                </a:extLst>
              </p:cNvPr>
              <p:cNvSpPr txBox="1"/>
              <p:nvPr/>
            </p:nvSpPr>
            <p:spPr>
              <a:xfrm>
                <a:off x="11182218" y="-1178795"/>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B</a:t>
                </a:r>
              </a:p>
            </p:txBody>
          </p:sp>
        </p:grpSp>
        <p:grpSp>
          <p:nvGrpSpPr>
            <p:cNvPr id="22" name="Group 21">
              <a:extLst>
                <a:ext uri="{FF2B5EF4-FFF2-40B4-BE49-F238E27FC236}">
                  <a16:creationId xmlns:a16="http://schemas.microsoft.com/office/drawing/2014/main" id="{91D2B5CC-0026-478E-A31B-FC16BF86BADE}"/>
                </a:ext>
              </a:extLst>
            </p:cNvPr>
            <p:cNvGrpSpPr>
              <a:grpSpLocks noChangeAspect="1"/>
            </p:cNvGrpSpPr>
            <p:nvPr/>
          </p:nvGrpSpPr>
          <p:grpSpPr>
            <a:xfrm>
              <a:off x="275730" y="4882436"/>
              <a:ext cx="329301" cy="321716"/>
              <a:chOff x="3550728" y="2084251"/>
              <a:chExt cx="260923" cy="276998"/>
            </a:xfrm>
            <a:effectLst>
              <a:outerShdw blurRad="50800" dist="38100" dir="2700000" algn="tl" rotWithShape="0">
                <a:prstClr val="black">
                  <a:alpha val="40000"/>
                </a:prstClr>
              </a:outerShdw>
            </a:effectLst>
          </p:grpSpPr>
          <p:sp>
            <p:nvSpPr>
              <p:cNvPr id="23" name="Oval 22">
                <a:extLst>
                  <a:ext uri="{FF2B5EF4-FFF2-40B4-BE49-F238E27FC236}">
                    <a16:creationId xmlns:a16="http://schemas.microsoft.com/office/drawing/2014/main" id="{DB13E9D4-D0CB-469B-BC67-FA255CAA9C37}"/>
                  </a:ext>
                </a:extLst>
              </p:cNvPr>
              <p:cNvSpPr/>
              <p:nvPr/>
            </p:nvSpPr>
            <p:spPr>
              <a:xfrm>
                <a:off x="3550728" y="2084251"/>
                <a:ext cx="247650" cy="276998"/>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E71787A-3AA2-4C31-93FA-512F3F3A74D0}"/>
                  </a:ext>
                </a:extLst>
              </p:cNvPr>
              <p:cNvSpPr txBox="1"/>
              <p:nvPr/>
            </p:nvSpPr>
            <p:spPr>
              <a:xfrm>
                <a:off x="3564001" y="2090251"/>
                <a:ext cx="247650" cy="264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B</a:t>
                </a:r>
              </a:p>
            </p:txBody>
          </p:sp>
        </p:grpSp>
      </p:grpSp>
      <p:pic>
        <p:nvPicPr>
          <p:cNvPr id="51" name="Picture 50">
            <a:extLst>
              <a:ext uri="{FF2B5EF4-FFF2-40B4-BE49-F238E27FC236}">
                <a16:creationId xmlns:a16="http://schemas.microsoft.com/office/drawing/2014/main" id="{CA7A814A-1F51-4D16-8A49-EE3A430DCFE8}"/>
              </a:ext>
            </a:extLst>
          </p:cNvPr>
          <p:cNvPicPr>
            <a:picLocks noChangeAspect="1"/>
          </p:cNvPicPr>
          <p:nvPr/>
        </p:nvPicPr>
        <p:blipFill>
          <a:blip r:embed="rId4"/>
          <a:stretch>
            <a:fillRect/>
          </a:stretch>
        </p:blipFill>
        <p:spPr>
          <a:xfrm>
            <a:off x="5071256" y="3156475"/>
            <a:ext cx="7135780" cy="2663495"/>
          </a:xfrm>
          <a:prstGeom prst="rect">
            <a:avLst/>
          </a:prstGeom>
          <a:effectLst>
            <a:outerShdw blurRad="50800" dist="38100" dir="5400000" algn="t" rotWithShape="0">
              <a:prstClr val="black">
                <a:alpha val="40000"/>
              </a:prstClr>
            </a:outerShdw>
          </a:effectLst>
        </p:spPr>
      </p:pic>
      <p:grpSp>
        <p:nvGrpSpPr>
          <p:cNvPr id="108" name="Group 107">
            <a:extLst>
              <a:ext uri="{FF2B5EF4-FFF2-40B4-BE49-F238E27FC236}">
                <a16:creationId xmlns:a16="http://schemas.microsoft.com/office/drawing/2014/main" id="{00131864-0764-4176-8082-91E3B924AF66}"/>
              </a:ext>
            </a:extLst>
          </p:cNvPr>
          <p:cNvGrpSpPr/>
          <p:nvPr/>
        </p:nvGrpSpPr>
        <p:grpSpPr>
          <a:xfrm>
            <a:off x="11381873" y="3601659"/>
            <a:ext cx="322042" cy="323661"/>
            <a:chOff x="-3934429" y="3513581"/>
            <a:chExt cx="322042" cy="323661"/>
          </a:xfrm>
        </p:grpSpPr>
        <p:sp>
          <p:nvSpPr>
            <p:cNvPr id="39" name="Oval 38">
              <a:extLst>
                <a:ext uri="{FF2B5EF4-FFF2-40B4-BE49-F238E27FC236}">
                  <a16:creationId xmlns:a16="http://schemas.microsoft.com/office/drawing/2014/main" id="{C426C67B-9D14-4130-82F7-0EADBD2580D5}"/>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6631E02B-A240-47F2-B84E-58A3D0C0664D}"/>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sp>
        <p:nvSpPr>
          <p:cNvPr id="36" name="TextBox 35">
            <a:extLst>
              <a:ext uri="{FF2B5EF4-FFF2-40B4-BE49-F238E27FC236}">
                <a16:creationId xmlns:a16="http://schemas.microsoft.com/office/drawing/2014/main" id="{128E8D39-892F-4FA3-8CF4-764BD76BD567}"/>
              </a:ext>
            </a:extLst>
          </p:cNvPr>
          <p:cNvSpPr txBox="1"/>
          <p:nvPr/>
        </p:nvSpPr>
        <p:spPr>
          <a:xfrm>
            <a:off x="676928" y="5673272"/>
            <a:ext cx="4194389" cy="307777"/>
          </a:xfrm>
          <a:prstGeom prst="rect">
            <a:avLst/>
          </a:prstGeom>
          <a:solidFill>
            <a:srgbClr val="FAF4F6"/>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Reported Outcomes</a:t>
            </a:r>
          </a:p>
        </p:txBody>
      </p:sp>
      <p:sp>
        <p:nvSpPr>
          <p:cNvPr id="59" name="TextBox 58">
            <a:extLst>
              <a:ext uri="{FF2B5EF4-FFF2-40B4-BE49-F238E27FC236}">
                <a16:creationId xmlns:a16="http://schemas.microsoft.com/office/drawing/2014/main" id="{BEC0A9D7-607A-4DDC-8658-A9B9FAC22B8F}"/>
              </a:ext>
            </a:extLst>
          </p:cNvPr>
          <p:cNvSpPr txBox="1"/>
          <p:nvPr/>
        </p:nvSpPr>
        <p:spPr>
          <a:xfrm>
            <a:off x="16609125" y="886400"/>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sp>
        <p:nvSpPr>
          <p:cNvPr id="83" name="TextBox 82">
            <a:extLst>
              <a:ext uri="{FF2B5EF4-FFF2-40B4-BE49-F238E27FC236}">
                <a16:creationId xmlns:a16="http://schemas.microsoft.com/office/drawing/2014/main" id="{CA7FA3D1-4814-4128-AB2E-50CA65489DA7}"/>
              </a:ext>
            </a:extLst>
          </p:cNvPr>
          <p:cNvSpPr txBox="1"/>
          <p:nvPr/>
        </p:nvSpPr>
        <p:spPr>
          <a:xfrm>
            <a:off x="15051337" y="1954918"/>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nvGrpSpPr>
          <p:cNvPr id="105" name="Group 104">
            <a:extLst>
              <a:ext uri="{FF2B5EF4-FFF2-40B4-BE49-F238E27FC236}">
                <a16:creationId xmlns:a16="http://schemas.microsoft.com/office/drawing/2014/main" id="{26CDBB92-4961-4187-B6D0-F0A0EF14EAA9}"/>
              </a:ext>
            </a:extLst>
          </p:cNvPr>
          <p:cNvGrpSpPr/>
          <p:nvPr/>
        </p:nvGrpSpPr>
        <p:grpSpPr>
          <a:xfrm>
            <a:off x="6896110" y="4320344"/>
            <a:ext cx="3822119" cy="1212839"/>
            <a:chOff x="13088865" y="3338269"/>
            <a:chExt cx="4107779" cy="1303485"/>
          </a:xfrm>
        </p:grpSpPr>
        <p:pic>
          <p:nvPicPr>
            <p:cNvPr id="98" name="Picture 97">
              <a:extLst>
                <a:ext uri="{FF2B5EF4-FFF2-40B4-BE49-F238E27FC236}">
                  <a16:creationId xmlns:a16="http://schemas.microsoft.com/office/drawing/2014/main" id="{2C9966A0-6088-4486-9D70-AA614C0684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8865" y="3338269"/>
              <a:ext cx="4107779" cy="1303485"/>
            </a:xfrm>
            <a:prstGeom prst="rect">
              <a:avLst/>
            </a:prstGeom>
          </p:spPr>
        </p:pic>
        <p:sp>
          <p:nvSpPr>
            <p:cNvPr id="65" name="Oval 64">
              <a:extLst>
                <a:ext uri="{FF2B5EF4-FFF2-40B4-BE49-F238E27FC236}">
                  <a16:creationId xmlns:a16="http://schemas.microsoft.com/office/drawing/2014/main" id="{7142D47E-CD55-49C9-915F-D591D2438CBF}"/>
                </a:ext>
              </a:extLst>
            </p:cNvPr>
            <p:cNvSpPr/>
            <p:nvPr/>
          </p:nvSpPr>
          <p:spPr>
            <a:xfrm>
              <a:off x="13644412" y="4281197"/>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BAAA5BC0-EA82-40EC-A9B8-10B2D4DCD3D4}"/>
                </a:ext>
              </a:extLst>
            </p:cNvPr>
            <p:cNvSpPr txBox="1"/>
            <p:nvPr/>
          </p:nvSpPr>
          <p:spPr>
            <a:xfrm>
              <a:off x="13644412" y="4295184"/>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sp>
          <p:nvSpPr>
            <p:cNvPr id="102" name="Oval 101">
              <a:extLst>
                <a:ext uri="{FF2B5EF4-FFF2-40B4-BE49-F238E27FC236}">
                  <a16:creationId xmlns:a16="http://schemas.microsoft.com/office/drawing/2014/main" id="{9209F56E-8A37-4DC8-96F3-E76776224C39}"/>
                </a:ext>
              </a:extLst>
            </p:cNvPr>
            <p:cNvSpPr/>
            <p:nvPr/>
          </p:nvSpPr>
          <p:spPr>
            <a:xfrm>
              <a:off x="16335441" y="4284754"/>
              <a:ext cx="312549" cy="321716"/>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9F439AAF-3553-42B7-8CD3-3B8BAE03BA0C}"/>
                </a:ext>
              </a:extLst>
            </p:cNvPr>
            <p:cNvSpPr txBox="1"/>
            <p:nvPr/>
          </p:nvSpPr>
          <p:spPr>
            <a:xfrm>
              <a:off x="16335441" y="4295134"/>
              <a:ext cx="31254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B</a:t>
              </a:r>
            </a:p>
          </p:txBody>
        </p:sp>
      </p:grpSp>
      <p:sp>
        <p:nvSpPr>
          <p:cNvPr id="107" name="TextBox 106">
            <a:extLst>
              <a:ext uri="{FF2B5EF4-FFF2-40B4-BE49-F238E27FC236}">
                <a16:creationId xmlns:a16="http://schemas.microsoft.com/office/drawing/2014/main" id="{E82A0615-4A8E-4EAD-B722-E17320ED6539}"/>
              </a:ext>
            </a:extLst>
          </p:cNvPr>
          <p:cNvSpPr txBox="1"/>
          <p:nvPr/>
        </p:nvSpPr>
        <p:spPr>
          <a:xfrm>
            <a:off x="665095" y="3274643"/>
            <a:ext cx="4194389" cy="9541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Removed from Cohort and Promoted/Matriculated, are provided to give you the count of each, but, because they are not included in any rate, there is no percentage available for them. </a:t>
            </a:r>
          </a:p>
        </p:txBody>
      </p:sp>
      <p:grpSp>
        <p:nvGrpSpPr>
          <p:cNvPr id="112" name="Group 111">
            <a:extLst>
              <a:ext uri="{FF2B5EF4-FFF2-40B4-BE49-F238E27FC236}">
                <a16:creationId xmlns:a16="http://schemas.microsoft.com/office/drawing/2014/main" id="{4AE3E154-AF10-4B6B-AC2F-A8063FAF68D6}"/>
              </a:ext>
            </a:extLst>
          </p:cNvPr>
          <p:cNvGrpSpPr/>
          <p:nvPr/>
        </p:nvGrpSpPr>
        <p:grpSpPr>
          <a:xfrm>
            <a:off x="9924996" y="3598489"/>
            <a:ext cx="322042" cy="323661"/>
            <a:chOff x="-3934429" y="3513581"/>
            <a:chExt cx="322042" cy="323661"/>
          </a:xfrm>
        </p:grpSpPr>
        <p:sp>
          <p:nvSpPr>
            <p:cNvPr id="110" name="Oval 109">
              <a:extLst>
                <a:ext uri="{FF2B5EF4-FFF2-40B4-BE49-F238E27FC236}">
                  <a16:creationId xmlns:a16="http://schemas.microsoft.com/office/drawing/2014/main" id="{CAF06839-FB6D-4DF5-976F-6A1D7D1D6F92}"/>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0232EF87-E08C-4ED0-8373-1F0254321790}"/>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116" name="Group 115">
            <a:extLst>
              <a:ext uri="{FF2B5EF4-FFF2-40B4-BE49-F238E27FC236}">
                <a16:creationId xmlns:a16="http://schemas.microsoft.com/office/drawing/2014/main" id="{D8A87B6B-FDB5-4136-9D0F-4BD5B682CE02}"/>
              </a:ext>
            </a:extLst>
          </p:cNvPr>
          <p:cNvGrpSpPr/>
          <p:nvPr/>
        </p:nvGrpSpPr>
        <p:grpSpPr>
          <a:xfrm>
            <a:off x="8494621" y="3598927"/>
            <a:ext cx="322042" cy="323661"/>
            <a:chOff x="-3934429" y="3513581"/>
            <a:chExt cx="322042" cy="323661"/>
          </a:xfrm>
        </p:grpSpPr>
        <p:sp>
          <p:nvSpPr>
            <p:cNvPr id="114" name="Oval 113">
              <a:extLst>
                <a:ext uri="{FF2B5EF4-FFF2-40B4-BE49-F238E27FC236}">
                  <a16:creationId xmlns:a16="http://schemas.microsoft.com/office/drawing/2014/main" id="{7D725D85-3AD2-449A-8072-A62CA1FFFD1D}"/>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53F3B957-FEFD-4980-BE4E-FEF76AB80FE6}"/>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120" name="Group 119">
            <a:extLst>
              <a:ext uri="{FF2B5EF4-FFF2-40B4-BE49-F238E27FC236}">
                <a16:creationId xmlns:a16="http://schemas.microsoft.com/office/drawing/2014/main" id="{BC199D6B-DA94-44E6-B1BC-FB8900A246C5}"/>
              </a:ext>
            </a:extLst>
          </p:cNvPr>
          <p:cNvGrpSpPr/>
          <p:nvPr/>
        </p:nvGrpSpPr>
        <p:grpSpPr>
          <a:xfrm>
            <a:off x="7070536" y="3584521"/>
            <a:ext cx="322042" cy="323661"/>
            <a:chOff x="-3934429" y="3513581"/>
            <a:chExt cx="322042" cy="323661"/>
          </a:xfrm>
        </p:grpSpPr>
        <p:sp>
          <p:nvSpPr>
            <p:cNvPr id="118" name="Oval 117">
              <a:extLst>
                <a:ext uri="{FF2B5EF4-FFF2-40B4-BE49-F238E27FC236}">
                  <a16:creationId xmlns:a16="http://schemas.microsoft.com/office/drawing/2014/main" id="{46D6CDDE-E358-4FEC-AEEA-8004B76FAA2B}"/>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E5514BFF-6338-46B9-B29F-65404D2BC1E8}"/>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124" name="Group 123">
            <a:extLst>
              <a:ext uri="{FF2B5EF4-FFF2-40B4-BE49-F238E27FC236}">
                <a16:creationId xmlns:a16="http://schemas.microsoft.com/office/drawing/2014/main" id="{40D62E38-DC1B-459F-8112-DEABB70953D4}"/>
              </a:ext>
            </a:extLst>
          </p:cNvPr>
          <p:cNvGrpSpPr/>
          <p:nvPr/>
        </p:nvGrpSpPr>
        <p:grpSpPr>
          <a:xfrm>
            <a:off x="9937455" y="1292066"/>
            <a:ext cx="322042" cy="323661"/>
            <a:chOff x="-3934429" y="3513581"/>
            <a:chExt cx="322042" cy="323661"/>
          </a:xfrm>
        </p:grpSpPr>
        <p:sp>
          <p:nvSpPr>
            <p:cNvPr id="122" name="Oval 121">
              <a:extLst>
                <a:ext uri="{FF2B5EF4-FFF2-40B4-BE49-F238E27FC236}">
                  <a16:creationId xmlns:a16="http://schemas.microsoft.com/office/drawing/2014/main" id="{47E3B48E-0DD2-4F3E-A118-A8304D6ED5FD}"/>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52E24F0A-013A-4545-B7E2-CB3ED5F0A9EC}"/>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128" name="Group 127">
            <a:extLst>
              <a:ext uri="{FF2B5EF4-FFF2-40B4-BE49-F238E27FC236}">
                <a16:creationId xmlns:a16="http://schemas.microsoft.com/office/drawing/2014/main" id="{123F82CC-5630-454B-876B-E6440A432D4B}"/>
              </a:ext>
            </a:extLst>
          </p:cNvPr>
          <p:cNvGrpSpPr/>
          <p:nvPr/>
        </p:nvGrpSpPr>
        <p:grpSpPr>
          <a:xfrm>
            <a:off x="7392266" y="1300009"/>
            <a:ext cx="322042" cy="323661"/>
            <a:chOff x="-3934429" y="3513581"/>
            <a:chExt cx="322042" cy="323661"/>
          </a:xfrm>
        </p:grpSpPr>
        <p:sp>
          <p:nvSpPr>
            <p:cNvPr id="126" name="Oval 125">
              <a:extLst>
                <a:ext uri="{FF2B5EF4-FFF2-40B4-BE49-F238E27FC236}">
                  <a16:creationId xmlns:a16="http://schemas.microsoft.com/office/drawing/2014/main" id="{C5DC02DD-5477-46BD-9B9D-DEBE76D4C65D}"/>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3B87771C-187E-4485-B0FA-5CAA3F947628}"/>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132" name="Group 131">
            <a:extLst>
              <a:ext uri="{FF2B5EF4-FFF2-40B4-BE49-F238E27FC236}">
                <a16:creationId xmlns:a16="http://schemas.microsoft.com/office/drawing/2014/main" id="{E01DA506-B8D8-4CBB-859C-1F642B093288}"/>
              </a:ext>
            </a:extLst>
          </p:cNvPr>
          <p:cNvGrpSpPr/>
          <p:nvPr/>
        </p:nvGrpSpPr>
        <p:grpSpPr>
          <a:xfrm>
            <a:off x="281210" y="5666303"/>
            <a:ext cx="346455" cy="321714"/>
            <a:chOff x="-3934429" y="3515528"/>
            <a:chExt cx="346455" cy="321714"/>
          </a:xfrm>
        </p:grpSpPr>
        <p:sp>
          <p:nvSpPr>
            <p:cNvPr id="130" name="Oval 129">
              <a:extLst>
                <a:ext uri="{FF2B5EF4-FFF2-40B4-BE49-F238E27FC236}">
                  <a16:creationId xmlns:a16="http://schemas.microsoft.com/office/drawing/2014/main" id="{3543D32B-5070-4D2E-853E-C776E0AA1B11}"/>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0DE62268-07D8-437D-9808-69DCBE69A23D}"/>
                </a:ext>
              </a:extLst>
            </p:cNvPr>
            <p:cNvSpPr txBox="1"/>
            <p:nvPr/>
          </p:nvSpPr>
          <p:spPr>
            <a:xfrm>
              <a:off x="-3900522" y="3526859"/>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136" name="Group 135">
            <a:extLst>
              <a:ext uri="{FF2B5EF4-FFF2-40B4-BE49-F238E27FC236}">
                <a16:creationId xmlns:a16="http://schemas.microsoft.com/office/drawing/2014/main" id="{E2A73050-62EF-4EC5-90E3-A01EB4474CEA}"/>
              </a:ext>
            </a:extLst>
          </p:cNvPr>
          <p:cNvGrpSpPr/>
          <p:nvPr/>
        </p:nvGrpSpPr>
        <p:grpSpPr>
          <a:xfrm>
            <a:off x="4856571" y="1300009"/>
            <a:ext cx="322042" cy="323661"/>
            <a:chOff x="-3934429" y="3513581"/>
            <a:chExt cx="322042" cy="323661"/>
          </a:xfrm>
        </p:grpSpPr>
        <p:sp>
          <p:nvSpPr>
            <p:cNvPr id="134" name="Oval 133">
              <a:extLst>
                <a:ext uri="{FF2B5EF4-FFF2-40B4-BE49-F238E27FC236}">
                  <a16:creationId xmlns:a16="http://schemas.microsoft.com/office/drawing/2014/main" id="{7740C999-F380-4836-9DE0-15A392A275B1}"/>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TextBox 134">
              <a:extLst>
                <a:ext uri="{FF2B5EF4-FFF2-40B4-BE49-F238E27FC236}">
                  <a16:creationId xmlns:a16="http://schemas.microsoft.com/office/drawing/2014/main" id="{BAFB0C8A-B139-4D43-A0DA-60E48C0492F5}"/>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grpSp>
        <p:nvGrpSpPr>
          <p:cNvPr id="140" name="Group 139">
            <a:extLst>
              <a:ext uri="{FF2B5EF4-FFF2-40B4-BE49-F238E27FC236}">
                <a16:creationId xmlns:a16="http://schemas.microsoft.com/office/drawing/2014/main" id="{807EFE7D-D3B2-4349-A450-01CD50160F57}"/>
              </a:ext>
            </a:extLst>
          </p:cNvPr>
          <p:cNvGrpSpPr/>
          <p:nvPr/>
        </p:nvGrpSpPr>
        <p:grpSpPr>
          <a:xfrm>
            <a:off x="5611271" y="3583548"/>
            <a:ext cx="322042" cy="323661"/>
            <a:chOff x="-3934429" y="3513581"/>
            <a:chExt cx="322042" cy="323661"/>
          </a:xfrm>
        </p:grpSpPr>
        <p:sp>
          <p:nvSpPr>
            <p:cNvPr id="138" name="Oval 137">
              <a:extLst>
                <a:ext uri="{FF2B5EF4-FFF2-40B4-BE49-F238E27FC236}">
                  <a16:creationId xmlns:a16="http://schemas.microsoft.com/office/drawing/2014/main" id="{56003EAC-134F-480A-B113-3D92A84C6BD0}"/>
                </a:ext>
              </a:extLst>
            </p:cNvPr>
            <p:cNvSpPr/>
            <p:nvPr/>
          </p:nvSpPr>
          <p:spPr>
            <a:xfrm>
              <a:off x="-3934429" y="3515528"/>
              <a:ext cx="312549" cy="321714"/>
            </a:xfrm>
            <a:prstGeom prst="ellipse">
              <a:avLst/>
            </a:prstGeom>
            <a:solidFill>
              <a:srgbClr val="FF66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E1BE27DB-E199-4644-B3FD-61FB0AED62C9}"/>
                </a:ext>
              </a:extLst>
            </p:cNvPr>
            <p:cNvSpPr txBox="1"/>
            <p:nvPr/>
          </p:nvSpPr>
          <p:spPr>
            <a:xfrm>
              <a:off x="-3924935" y="3513581"/>
              <a:ext cx="312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366"/>
                  </a:solidFill>
                  <a:effectLst/>
                  <a:uLnTx/>
                  <a:uFillTx/>
                  <a:latin typeface="Calibri" panose="020F0502020204030204"/>
                  <a:ea typeface="+mn-ea"/>
                  <a:cs typeface="+mn-cs"/>
                </a:rPr>
                <a:t>C</a:t>
              </a:r>
            </a:p>
          </p:txBody>
        </p:sp>
      </p:grpSp>
    </p:spTree>
    <p:extLst>
      <p:ext uri="{BB962C8B-B14F-4D97-AF65-F5344CB8AC3E}">
        <p14:creationId xmlns:p14="http://schemas.microsoft.com/office/powerpoint/2010/main" val="10504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132"/>
                                        </p:tgtEl>
                                        <p:attrNameLst>
                                          <p:attrName>style.visibility</p:attrName>
                                        </p:attrNameLst>
                                      </p:cBhvr>
                                      <p:to>
                                        <p:strVal val="visible"/>
                                      </p:to>
                                    </p:set>
                                    <p:animEffect transition="in" filter="fade">
                                      <p:cBhvr>
                                        <p:cTn id="26" dur="500"/>
                                        <p:tgtEl>
                                          <p:spTgt spid="132"/>
                                        </p:tgtEl>
                                      </p:cBhvr>
                                    </p:animEffect>
                                  </p:childTnLst>
                                </p:cTn>
                              </p:par>
                              <p:par>
                                <p:cTn id="27" presetID="10" presetClass="entr" presetSubtype="0"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animEffect transition="in" filter="fade">
                                      <p:cBhvr>
                                        <p:cTn id="29" dur="500"/>
                                        <p:tgtEl>
                                          <p:spTgt spid="136"/>
                                        </p:tgtEl>
                                      </p:cBhvr>
                                    </p:animEffect>
                                  </p:childTnLst>
                                </p:cTn>
                              </p:par>
                              <p:par>
                                <p:cTn id="30" presetID="10" presetClass="entr" presetSubtype="0" fill="hold" nodeType="with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fade">
                                      <p:cBhvr>
                                        <p:cTn id="32" dur="500"/>
                                        <p:tgtEl>
                                          <p:spTgt spid="128"/>
                                        </p:tgtEl>
                                      </p:cBhvr>
                                    </p:animEffect>
                                  </p:childTnLst>
                                </p:cTn>
                              </p:par>
                              <p:par>
                                <p:cTn id="33" presetID="10" presetClass="entr" presetSubtype="0" fill="hold" nodeType="with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500"/>
                                        <p:tgtEl>
                                          <p:spTgt spid="124"/>
                                        </p:tgtEl>
                                      </p:cBhvr>
                                    </p:animEffect>
                                  </p:childTnLst>
                                </p:cTn>
                              </p:par>
                              <p:par>
                                <p:cTn id="36" presetID="10" presetClass="entr" presetSubtype="0" fill="hold" nodeType="withEffect">
                                  <p:stCondLst>
                                    <p:cond delay="0"/>
                                  </p:stCondLst>
                                  <p:childTnLst>
                                    <p:set>
                                      <p:cBhvr>
                                        <p:cTn id="37" dur="1" fill="hold">
                                          <p:stCondLst>
                                            <p:cond delay="0"/>
                                          </p:stCondLst>
                                        </p:cTn>
                                        <p:tgtEl>
                                          <p:spTgt spid="140"/>
                                        </p:tgtEl>
                                        <p:attrNameLst>
                                          <p:attrName>style.visibility</p:attrName>
                                        </p:attrNameLst>
                                      </p:cBhvr>
                                      <p:to>
                                        <p:strVal val="visible"/>
                                      </p:to>
                                    </p:set>
                                    <p:animEffect transition="in" filter="fade">
                                      <p:cBhvr>
                                        <p:cTn id="38" dur="500"/>
                                        <p:tgtEl>
                                          <p:spTgt spid="140"/>
                                        </p:tgtEl>
                                      </p:cBhvr>
                                    </p:animEffect>
                                  </p:childTnLst>
                                </p:cTn>
                              </p:par>
                              <p:par>
                                <p:cTn id="39" presetID="10"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animEffect transition="in" filter="fade">
                                      <p:cBhvr>
                                        <p:cTn id="41" dur="500"/>
                                        <p:tgtEl>
                                          <p:spTgt spid="120"/>
                                        </p:tgtEl>
                                      </p:cBhvr>
                                    </p:animEffect>
                                  </p:childTnLst>
                                </p:cTn>
                              </p:par>
                              <p:par>
                                <p:cTn id="42" presetID="10" presetClass="entr" presetSubtype="0" fill="hold" nodeType="withEffect">
                                  <p:stCondLst>
                                    <p:cond delay="0"/>
                                  </p:stCondLst>
                                  <p:childTnLst>
                                    <p:set>
                                      <p:cBhvr>
                                        <p:cTn id="43" dur="1" fill="hold">
                                          <p:stCondLst>
                                            <p:cond delay="0"/>
                                          </p:stCondLst>
                                        </p:cTn>
                                        <p:tgtEl>
                                          <p:spTgt spid="116"/>
                                        </p:tgtEl>
                                        <p:attrNameLst>
                                          <p:attrName>style.visibility</p:attrName>
                                        </p:attrNameLst>
                                      </p:cBhvr>
                                      <p:to>
                                        <p:strVal val="visible"/>
                                      </p:to>
                                    </p:set>
                                    <p:animEffect transition="in" filter="fade">
                                      <p:cBhvr>
                                        <p:cTn id="44" dur="500"/>
                                        <p:tgtEl>
                                          <p:spTgt spid="116"/>
                                        </p:tgtEl>
                                      </p:cBhvr>
                                    </p:animEffect>
                                  </p:childTnLst>
                                </p:cTn>
                              </p:par>
                              <p:par>
                                <p:cTn id="45" presetID="10" presetClass="entr" presetSubtype="0" fill="hold" nodeType="with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500"/>
                                        <p:tgtEl>
                                          <p:spTgt spid="112"/>
                                        </p:tgtEl>
                                      </p:cBhvr>
                                    </p:animEffect>
                                  </p:childTnLst>
                                </p:cTn>
                              </p:par>
                              <p:par>
                                <p:cTn id="48" presetID="10" presetClass="entr" presetSubtype="0"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fade">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5"/>
                                        </p:tgtEl>
                                        <p:attrNameLst>
                                          <p:attrName>style.visibility</p:attrName>
                                        </p:attrNameLst>
                                      </p:cBhvr>
                                      <p:to>
                                        <p:strVal val="visible"/>
                                      </p:to>
                                    </p:set>
                                    <p:animEffect transition="in" filter="fade">
                                      <p:cBhvr>
                                        <p:cTn id="55"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2" name="Slide Number Placeholder 1"/>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sz="10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9" name="TextBox 8"/>
          <p:cNvSpPr txBox="1"/>
          <p:nvPr/>
        </p:nvSpPr>
        <p:spPr>
          <a:xfrm>
            <a:off x="1889647" y="979205"/>
            <a:ext cx="71806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715B"/>
                </a:solidFill>
                <a:effectLst/>
                <a:uLnTx/>
                <a:uFillTx/>
                <a:latin typeface="Tahoma"/>
                <a:ea typeface="+mn-ea"/>
                <a:cs typeface="+mn-cs"/>
              </a:rPr>
              <a:t>Calculating the Final Outcomes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399" y="1659045"/>
            <a:ext cx="5029063" cy="1310505"/>
          </a:xfrm>
          <a:prstGeom prst="rect">
            <a:avLst/>
          </a:prstGeom>
        </p:spPr>
      </p:pic>
      <p:sp>
        <p:nvSpPr>
          <p:cNvPr id="7" name="TextBox 6"/>
          <p:cNvSpPr txBox="1"/>
          <p:nvPr/>
        </p:nvSpPr>
        <p:spPr>
          <a:xfrm>
            <a:off x="2670049" y="3341734"/>
            <a:ext cx="23362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Graduate Completer: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High School Diploma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295</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943" y="3429000"/>
            <a:ext cx="1185974" cy="976360"/>
          </a:xfrm>
          <a:prstGeom prst="rect">
            <a:avLst/>
          </a:prstGeom>
        </p:spPr>
      </p:pic>
      <p:sp>
        <p:nvSpPr>
          <p:cNvPr id="10" name="TextBox 9"/>
          <p:cNvSpPr txBox="1"/>
          <p:nvPr/>
        </p:nvSpPr>
        <p:spPr>
          <a:xfrm>
            <a:off x="7531507" y="3547161"/>
            <a:ext cx="23362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Cohort 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312</a:t>
            </a:r>
          </a:p>
        </p:txBody>
      </p:sp>
      <p:sp>
        <p:nvSpPr>
          <p:cNvPr id="11" name="TextBox 10"/>
          <p:cNvSpPr txBox="1"/>
          <p:nvPr/>
        </p:nvSpPr>
        <p:spPr>
          <a:xfrm>
            <a:off x="4674267" y="4783935"/>
            <a:ext cx="31393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295 / 312 = .9455</a:t>
            </a:r>
          </a:p>
        </p:txBody>
      </p:sp>
      <p:sp>
        <p:nvSpPr>
          <p:cNvPr id="12" name="TextBox 11"/>
          <p:cNvSpPr txBox="1"/>
          <p:nvPr/>
        </p:nvSpPr>
        <p:spPr>
          <a:xfrm>
            <a:off x="4622130" y="5735253"/>
            <a:ext cx="31393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94.55%</a:t>
            </a:r>
          </a:p>
        </p:txBody>
      </p:sp>
      <p:sp>
        <p:nvSpPr>
          <p:cNvPr id="13" name="TextBox 12">
            <a:extLst>
              <a:ext uri="{FF2B5EF4-FFF2-40B4-BE49-F238E27FC236}">
                <a16:creationId xmlns:a16="http://schemas.microsoft.com/office/drawing/2014/main" id="{0E040C9A-B93B-4965-A3D8-24D87671991B}"/>
              </a:ext>
            </a:extLst>
          </p:cNvPr>
          <p:cNvSpPr txBox="1"/>
          <p:nvPr/>
        </p:nvSpPr>
        <p:spPr>
          <a:xfrm>
            <a:off x="4674267" y="5232650"/>
            <a:ext cx="31393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.9455  x  100</a:t>
            </a:r>
          </a:p>
        </p:txBody>
      </p:sp>
      <p:sp>
        <p:nvSpPr>
          <p:cNvPr id="5" name="Title 1">
            <a:extLst>
              <a:ext uri="{FF2B5EF4-FFF2-40B4-BE49-F238E27FC236}">
                <a16:creationId xmlns:a16="http://schemas.microsoft.com/office/drawing/2014/main" id="{689EBA7A-E20D-4792-B530-2F51F2B31650}"/>
              </a:ext>
            </a:extLst>
          </p:cNvPr>
          <p:cNvSpPr txBox="1">
            <a:spLocks/>
          </p:cNvSpPr>
          <p:nvPr/>
        </p:nvSpPr>
        <p:spPr>
          <a:xfrm>
            <a:off x="437101" y="244681"/>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Reports and Calculations</a:t>
            </a:r>
          </a:p>
        </p:txBody>
      </p:sp>
    </p:spTree>
    <p:extLst>
      <p:ext uri="{BB962C8B-B14F-4D97-AF65-F5344CB8AC3E}">
        <p14:creationId xmlns:p14="http://schemas.microsoft.com/office/powerpoint/2010/main" val="370528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050" b="1"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7" name="TextBox 6"/>
          <p:cNvSpPr txBox="1"/>
          <p:nvPr/>
        </p:nvSpPr>
        <p:spPr>
          <a:xfrm>
            <a:off x="858319" y="5391888"/>
            <a:ext cx="1040475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Tahoma"/>
                <a:ea typeface="+mn-ea"/>
                <a:cs typeface="+mn-cs"/>
              </a:rPr>
              <a:t>Note:  </a:t>
            </a:r>
            <a:r>
              <a:rPr kumimoji="0" lang="en-US" sz="1600" b="0" i="0" u="none" strike="noStrike" kern="1200" cap="none" spc="0" normalizeH="0" baseline="0" noProof="0" dirty="0">
                <a:ln>
                  <a:noFill/>
                </a:ln>
                <a:solidFill>
                  <a:srgbClr val="C00000"/>
                </a:solidFill>
                <a:effectLst/>
                <a:uLnTx/>
                <a:uFillTx/>
                <a:latin typeface="Tahoma"/>
                <a:ea typeface="+mn-ea"/>
                <a:cs typeface="+mn-cs"/>
              </a:rPr>
              <a:t>Socioeconomically Disadvantaged is determined if ANY one of the following meet the criteria during the time period:  Parent Highest Education Level = 14(Not a HS Graduate), Program 181 or 182 (FRPM), Program 135 (Title I Part C Migrant), Program 191 (Homeless), Foster Youth and/or Directly Certified</a:t>
            </a:r>
          </a:p>
        </p:txBody>
      </p:sp>
      <p:cxnSp>
        <p:nvCxnSpPr>
          <p:cNvPr id="8" name="Straight Connector 7"/>
          <p:cNvCxnSpPr>
            <a:cxnSpLocks/>
          </p:cNvCxnSpPr>
          <p:nvPr/>
        </p:nvCxnSpPr>
        <p:spPr bwMode="auto">
          <a:xfrm>
            <a:off x="565160" y="4241409"/>
            <a:ext cx="11061681" cy="1"/>
          </a:xfrm>
          <a:prstGeom prst="line">
            <a:avLst/>
          </a:prstGeom>
          <a:solidFill>
            <a:schemeClr val="accent1"/>
          </a:solidFill>
          <a:ln w="28575" cap="flat" cmpd="sng" algn="ctr">
            <a:solidFill>
              <a:srgbClr val="C00000"/>
            </a:solidFill>
            <a:prstDash val="sysDash"/>
            <a:round/>
            <a:headEnd type="none" w="med" len="med"/>
            <a:tailEnd type="none" w="med" len="med"/>
          </a:ln>
          <a:effectLst/>
        </p:spPr>
      </p:cxnSp>
      <p:sp>
        <p:nvSpPr>
          <p:cNvPr id="3" name="Title 1">
            <a:extLst>
              <a:ext uri="{FF2B5EF4-FFF2-40B4-BE49-F238E27FC236}">
                <a16:creationId xmlns:a16="http://schemas.microsoft.com/office/drawing/2014/main" id="{76B8D5B4-FA5C-46CA-BBAE-E2B5121552D5}"/>
              </a:ext>
            </a:extLst>
          </p:cNvPr>
          <p:cNvSpPr txBox="1">
            <a:spLocks/>
          </p:cNvSpPr>
          <p:nvPr/>
        </p:nvSpPr>
        <p:spPr>
          <a:xfrm>
            <a:off x="437101" y="244681"/>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Reports and Calculations</a:t>
            </a:r>
          </a:p>
        </p:txBody>
      </p:sp>
      <p:pic>
        <p:nvPicPr>
          <p:cNvPr id="9" name="Picture 8">
            <a:extLst>
              <a:ext uri="{FF2B5EF4-FFF2-40B4-BE49-F238E27FC236}">
                <a16:creationId xmlns:a16="http://schemas.microsoft.com/office/drawing/2014/main" id="{C5DECA5B-C7D9-4134-A237-5154EE38977E}"/>
              </a:ext>
            </a:extLst>
          </p:cNvPr>
          <p:cNvPicPr>
            <a:picLocks noChangeAspect="1"/>
          </p:cNvPicPr>
          <p:nvPr/>
        </p:nvPicPr>
        <p:blipFill>
          <a:blip r:embed="rId3"/>
          <a:stretch>
            <a:fillRect/>
          </a:stretch>
        </p:blipFill>
        <p:spPr>
          <a:xfrm>
            <a:off x="532623" y="800614"/>
            <a:ext cx="11126753" cy="4448796"/>
          </a:xfrm>
          <a:prstGeom prst="rect">
            <a:avLst/>
          </a:prstGeom>
        </p:spPr>
      </p:pic>
    </p:spTree>
    <p:extLst>
      <p:ext uri="{BB962C8B-B14F-4D97-AF65-F5344CB8AC3E}">
        <p14:creationId xmlns:p14="http://schemas.microsoft.com/office/powerpoint/2010/main" val="1359979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4" name="Slide Number Placeholder 3"/>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en-US" sz="10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8" name="TextBox 7"/>
          <p:cNvSpPr txBox="1"/>
          <p:nvPr/>
        </p:nvSpPr>
        <p:spPr>
          <a:xfrm>
            <a:off x="322062" y="877963"/>
            <a:ext cx="78758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715B"/>
                </a:solidFill>
                <a:effectLst/>
                <a:uLnTx/>
                <a:uFillTx/>
                <a:latin typeface="Tahoma"/>
                <a:ea typeface="+mn-ea"/>
                <a:cs typeface="+mn-cs"/>
              </a:rPr>
              <a:t>15.2 Cohort Outcome – Student Details continued</a:t>
            </a:r>
          </a:p>
        </p:txBody>
      </p:sp>
      <p:pic>
        <p:nvPicPr>
          <p:cNvPr id="10" name="Picture 9">
            <a:extLst>
              <a:ext uri="{FF2B5EF4-FFF2-40B4-BE49-F238E27FC236}">
                <a16:creationId xmlns:a16="http://schemas.microsoft.com/office/drawing/2014/main" id="{E57C0F26-5D86-4136-A87B-A53C842B353A}"/>
              </a:ext>
            </a:extLst>
          </p:cNvPr>
          <p:cNvPicPr>
            <a:picLocks noChangeAspect="1"/>
          </p:cNvPicPr>
          <p:nvPr/>
        </p:nvPicPr>
        <p:blipFill>
          <a:blip r:embed="rId3"/>
          <a:stretch>
            <a:fillRect/>
          </a:stretch>
        </p:blipFill>
        <p:spPr>
          <a:xfrm>
            <a:off x="322062" y="1463467"/>
            <a:ext cx="6638095" cy="685714"/>
          </a:xfrm>
          <a:prstGeom prst="rect">
            <a:avLst/>
          </a:prstGeom>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77C472BE-459D-428A-A76B-6CE519448371}"/>
              </a:ext>
            </a:extLst>
          </p:cNvPr>
          <p:cNvPicPr>
            <a:picLocks noChangeAspect="1"/>
          </p:cNvPicPr>
          <p:nvPr/>
        </p:nvPicPr>
        <p:blipFill>
          <a:blip r:embed="rId4"/>
          <a:stretch>
            <a:fillRect/>
          </a:stretch>
        </p:blipFill>
        <p:spPr>
          <a:xfrm>
            <a:off x="5084639" y="3914415"/>
            <a:ext cx="6495238" cy="685714"/>
          </a:xfrm>
          <a:prstGeom prst="rect">
            <a:avLst/>
          </a:prstGeom>
          <a:effectLst>
            <a:outerShdw blurRad="50800" dist="38100" dir="5400000" algn="t" rotWithShape="0">
              <a:prstClr val="black">
                <a:alpha val="40000"/>
              </a:prstClr>
            </a:outerShdw>
          </a:effectLst>
        </p:spPr>
      </p:pic>
      <p:sp>
        <p:nvSpPr>
          <p:cNvPr id="15" name="TextBox 14">
            <a:extLst>
              <a:ext uri="{FF2B5EF4-FFF2-40B4-BE49-F238E27FC236}">
                <a16:creationId xmlns:a16="http://schemas.microsoft.com/office/drawing/2014/main" id="{AD9BC818-45E9-46D5-853B-5E4C4B70C9E9}"/>
              </a:ext>
            </a:extLst>
          </p:cNvPr>
          <p:cNvSpPr txBox="1"/>
          <p:nvPr/>
        </p:nvSpPr>
        <p:spPr>
          <a:xfrm>
            <a:off x="7086600" y="1648556"/>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General Student Information</a:t>
            </a:r>
          </a:p>
        </p:txBody>
      </p:sp>
      <p:sp>
        <p:nvSpPr>
          <p:cNvPr id="16" name="TextBox 15">
            <a:extLst>
              <a:ext uri="{FF2B5EF4-FFF2-40B4-BE49-F238E27FC236}">
                <a16:creationId xmlns:a16="http://schemas.microsoft.com/office/drawing/2014/main" id="{CC906537-23C7-41BB-9C66-405FBAC68D4B}"/>
              </a:ext>
            </a:extLst>
          </p:cNvPr>
          <p:cNvSpPr txBox="1"/>
          <p:nvPr/>
        </p:nvSpPr>
        <p:spPr>
          <a:xfrm>
            <a:off x="7086600" y="2768276"/>
            <a:ext cx="333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Subgroup Attributes</a:t>
            </a:r>
          </a:p>
        </p:txBody>
      </p:sp>
      <p:sp>
        <p:nvSpPr>
          <p:cNvPr id="17" name="TextBox 16">
            <a:extLst>
              <a:ext uri="{FF2B5EF4-FFF2-40B4-BE49-F238E27FC236}">
                <a16:creationId xmlns:a16="http://schemas.microsoft.com/office/drawing/2014/main" id="{5B610F66-178F-403D-B7AE-A5B124DC7083}"/>
              </a:ext>
            </a:extLst>
          </p:cNvPr>
          <p:cNvSpPr txBox="1"/>
          <p:nvPr/>
        </p:nvSpPr>
        <p:spPr>
          <a:xfrm>
            <a:off x="1620073" y="4072606"/>
            <a:ext cx="321063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Cohort-specific Attributes</a:t>
            </a:r>
          </a:p>
        </p:txBody>
      </p:sp>
      <p:sp>
        <p:nvSpPr>
          <p:cNvPr id="18" name="TextBox 17">
            <a:extLst>
              <a:ext uri="{FF2B5EF4-FFF2-40B4-BE49-F238E27FC236}">
                <a16:creationId xmlns:a16="http://schemas.microsoft.com/office/drawing/2014/main" id="{CB95A55E-9DCE-4196-AEFC-A3B0EFAED38D}"/>
              </a:ext>
            </a:extLst>
          </p:cNvPr>
          <p:cNvSpPr txBox="1"/>
          <p:nvPr/>
        </p:nvSpPr>
        <p:spPr>
          <a:xfrm>
            <a:off x="-186203" y="5371144"/>
            <a:ext cx="422946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Completer-specific Attributes</a:t>
            </a:r>
          </a:p>
        </p:txBody>
      </p:sp>
      <p:pic>
        <p:nvPicPr>
          <p:cNvPr id="5" name="Picture 4">
            <a:extLst>
              <a:ext uri="{FF2B5EF4-FFF2-40B4-BE49-F238E27FC236}">
                <a16:creationId xmlns:a16="http://schemas.microsoft.com/office/drawing/2014/main" id="{9F784FEF-B3A6-47DF-8AAC-8CBD7A1D4C32}"/>
              </a:ext>
            </a:extLst>
          </p:cNvPr>
          <p:cNvPicPr>
            <a:picLocks noChangeAspect="1"/>
          </p:cNvPicPr>
          <p:nvPr/>
        </p:nvPicPr>
        <p:blipFill>
          <a:blip r:embed="rId5"/>
          <a:stretch>
            <a:fillRect/>
          </a:stretch>
        </p:blipFill>
        <p:spPr>
          <a:xfrm>
            <a:off x="1219200" y="2569129"/>
            <a:ext cx="5496111" cy="767514"/>
          </a:xfrm>
          <a:prstGeom prst="rect">
            <a:avLst/>
          </a:prstGeom>
          <a:effectLst>
            <a:outerShdw blurRad="50800" dist="38100" dir="5400000" algn="t" rotWithShape="0">
              <a:prstClr val="black">
                <a:alpha val="40000"/>
              </a:prstClr>
            </a:outerShdw>
          </a:effectLst>
        </p:spPr>
      </p:pic>
      <p:sp>
        <p:nvSpPr>
          <p:cNvPr id="6" name="Title 1">
            <a:extLst>
              <a:ext uri="{FF2B5EF4-FFF2-40B4-BE49-F238E27FC236}">
                <a16:creationId xmlns:a16="http://schemas.microsoft.com/office/drawing/2014/main" id="{7CBF3B4C-3675-47D1-999E-135FCBACA624}"/>
              </a:ext>
            </a:extLst>
          </p:cNvPr>
          <p:cNvSpPr txBox="1">
            <a:spLocks/>
          </p:cNvSpPr>
          <p:nvPr/>
        </p:nvSpPr>
        <p:spPr>
          <a:xfrm>
            <a:off x="437101" y="244681"/>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Reports and Calculations</a:t>
            </a:r>
          </a:p>
        </p:txBody>
      </p:sp>
      <p:pic>
        <p:nvPicPr>
          <p:cNvPr id="21" name="Picture 20">
            <a:extLst>
              <a:ext uri="{FF2B5EF4-FFF2-40B4-BE49-F238E27FC236}">
                <a16:creationId xmlns:a16="http://schemas.microsoft.com/office/drawing/2014/main" id="{C383A99E-9CCA-4978-AFF3-30F6F679D84C}"/>
              </a:ext>
            </a:extLst>
          </p:cNvPr>
          <p:cNvPicPr>
            <a:picLocks noChangeAspect="1"/>
          </p:cNvPicPr>
          <p:nvPr/>
        </p:nvPicPr>
        <p:blipFill>
          <a:blip r:embed="rId6"/>
          <a:stretch>
            <a:fillRect/>
          </a:stretch>
        </p:blipFill>
        <p:spPr>
          <a:xfrm>
            <a:off x="4437456" y="5154510"/>
            <a:ext cx="7520960" cy="898409"/>
          </a:xfrm>
          <a:prstGeom prst="rect">
            <a:avLst/>
          </a:prstGeom>
        </p:spPr>
      </p:pic>
    </p:spTree>
    <p:extLst>
      <p:ext uri="{BB962C8B-B14F-4D97-AF65-F5344CB8AC3E}">
        <p14:creationId xmlns:p14="http://schemas.microsoft.com/office/powerpoint/2010/main" val="651428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FF2D5B-3813-456D-8FF3-C2F751CFF13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6F8140A-010E-49E7-8885-0874522CECFE}"/>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pic>
        <p:nvPicPr>
          <p:cNvPr id="4" name="Picture 3">
            <a:extLst>
              <a:ext uri="{FF2B5EF4-FFF2-40B4-BE49-F238E27FC236}">
                <a16:creationId xmlns:a16="http://schemas.microsoft.com/office/drawing/2014/main" id="{AA2A6E60-214B-4514-9A22-32B97C79DA21}"/>
              </a:ext>
            </a:extLst>
          </p:cNvPr>
          <p:cNvPicPr>
            <a:picLocks noChangeAspect="1"/>
          </p:cNvPicPr>
          <p:nvPr/>
        </p:nvPicPr>
        <p:blipFill>
          <a:blip r:embed="rId3"/>
          <a:stretch>
            <a:fillRect/>
          </a:stretch>
        </p:blipFill>
        <p:spPr>
          <a:xfrm>
            <a:off x="298185" y="1024075"/>
            <a:ext cx="8713830" cy="900137"/>
          </a:xfrm>
          <a:prstGeom prst="rect">
            <a:avLst/>
          </a:prstGeom>
          <a:effectLst>
            <a:outerShdw blurRad="50800" dist="38100" dir="5400000" algn="t" rotWithShape="0">
              <a:prstClr val="black">
                <a:alpha val="40000"/>
              </a:prstClr>
            </a:outerShdw>
          </a:effectLst>
        </p:spPr>
      </p:pic>
      <p:graphicFrame>
        <p:nvGraphicFramePr>
          <p:cNvPr id="5" name="Table 4">
            <a:extLst>
              <a:ext uri="{FF2B5EF4-FFF2-40B4-BE49-F238E27FC236}">
                <a16:creationId xmlns:a16="http://schemas.microsoft.com/office/drawing/2014/main" id="{7CA06342-93FE-4EBB-A80F-9A0EBDC9245F}"/>
              </a:ext>
            </a:extLst>
          </p:cNvPr>
          <p:cNvGraphicFramePr>
            <a:graphicFrameLocks noGrp="1"/>
          </p:cNvGraphicFramePr>
          <p:nvPr>
            <p:extLst>
              <p:ext uri="{D42A27DB-BD31-4B8C-83A1-F6EECF244321}">
                <p14:modId xmlns:p14="http://schemas.microsoft.com/office/powerpoint/2010/main" val="52033327"/>
              </p:ext>
            </p:extLst>
          </p:nvPr>
        </p:nvGraphicFramePr>
        <p:xfrm>
          <a:off x="530841" y="1998538"/>
          <a:ext cx="10746317" cy="4218174"/>
        </p:xfrm>
        <a:graphic>
          <a:graphicData uri="http://schemas.openxmlformats.org/drawingml/2006/table">
            <a:tbl>
              <a:tblPr firstRow="1" bandRow="1">
                <a:effectLst>
                  <a:outerShdw blurRad="50800" dist="38100" dir="5400000" algn="t" rotWithShape="0">
                    <a:prstClr val="black">
                      <a:alpha val="40000"/>
                    </a:prstClr>
                  </a:outerShdw>
                </a:effectLst>
                <a:tableStyleId>{1E171933-4619-4E11-9A3F-F7608DF75F80}</a:tableStyleId>
              </a:tblPr>
              <a:tblGrid>
                <a:gridCol w="5064642">
                  <a:extLst>
                    <a:ext uri="{9D8B030D-6E8A-4147-A177-3AD203B41FA5}">
                      <a16:colId xmlns:a16="http://schemas.microsoft.com/office/drawing/2014/main" val="2263452863"/>
                    </a:ext>
                  </a:extLst>
                </a:gridCol>
                <a:gridCol w="5681675">
                  <a:extLst>
                    <a:ext uri="{9D8B030D-6E8A-4147-A177-3AD203B41FA5}">
                      <a16:colId xmlns:a16="http://schemas.microsoft.com/office/drawing/2014/main" val="4168864138"/>
                    </a:ext>
                  </a:extLst>
                </a:gridCol>
              </a:tblGrid>
              <a:tr h="513120">
                <a:tc>
                  <a:txBody>
                    <a:bodyPr/>
                    <a:lstStyle/>
                    <a:p>
                      <a:pPr algn="l"/>
                      <a:r>
                        <a:rPr lang="en-US" sz="1800" dirty="0"/>
                        <a:t>Column Header</a:t>
                      </a:r>
                    </a:p>
                  </a:txBody>
                  <a:tcPr anchor="ctr"/>
                </a:tc>
                <a:tc>
                  <a:txBody>
                    <a:bodyPr/>
                    <a:lstStyle/>
                    <a:p>
                      <a:pPr algn="ctr"/>
                      <a:r>
                        <a:rPr lang="en-US" sz="1800" dirty="0"/>
                        <a:t>ODS Data derived from</a:t>
                      </a:r>
                    </a:p>
                  </a:txBody>
                  <a:tcPr anchor="ctr"/>
                </a:tc>
                <a:extLst>
                  <a:ext uri="{0D108BD9-81ED-4DB2-BD59-A6C34878D82A}">
                    <a16:rowId xmlns:a16="http://schemas.microsoft.com/office/drawing/2014/main" val="4125188448"/>
                  </a:ext>
                </a:extLst>
              </a:tr>
              <a:tr h="455890">
                <a:tc>
                  <a:txBody>
                    <a:bodyPr/>
                    <a:lstStyle/>
                    <a:p>
                      <a:r>
                        <a:rPr lang="en-US" sz="1600" dirty="0"/>
                        <a:t>School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4141248804"/>
                  </a:ext>
                </a:extLst>
              </a:tr>
              <a:tr h="455890">
                <a:tc>
                  <a:txBody>
                    <a:bodyPr/>
                    <a:lstStyle/>
                    <a:p>
                      <a:r>
                        <a:rPr lang="en-US" sz="1600" dirty="0"/>
                        <a:t>School Name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C00000"/>
                        </a:solidFill>
                      </a:endParaRPr>
                    </a:p>
                  </a:txBody>
                  <a:tcPr/>
                </a:tc>
                <a:extLst>
                  <a:ext uri="{0D108BD9-81ED-4DB2-BD59-A6C34878D82A}">
                    <a16:rowId xmlns:a16="http://schemas.microsoft.com/office/drawing/2014/main" val="2910358514"/>
                  </a:ext>
                </a:extLst>
              </a:tr>
              <a:tr h="455890">
                <a:tc>
                  <a:txBody>
                    <a:bodyPr/>
                    <a:lstStyle/>
                    <a:p>
                      <a:r>
                        <a:rPr lang="en-US" sz="1600" dirty="0"/>
                        <a:t>SSID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1802772064"/>
                  </a:ext>
                </a:extLst>
              </a:tr>
              <a:tr h="455890">
                <a:tc>
                  <a:txBody>
                    <a:bodyPr/>
                    <a:lstStyle/>
                    <a:p>
                      <a:r>
                        <a:rPr lang="en-US" sz="1600" dirty="0"/>
                        <a:t>Student Name</a:t>
                      </a:r>
                    </a:p>
                  </a:txBody>
                  <a:tcPr/>
                </a:tc>
                <a:tc>
                  <a:txBody>
                    <a:bodyPr/>
                    <a:lstStyle/>
                    <a:p>
                      <a:pPr algn="l"/>
                      <a:endParaRPr lang="en-US" sz="2000" b="1" dirty="0">
                        <a:solidFill>
                          <a:schemeClr val="accent2"/>
                        </a:solidFill>
                        <a:latin typeface="+mn-lt"/>
                      </a:endParaRPr>
                    </a:p>
                  </a:txBody>
                  <a:tcPr/>
                </a:tc>
                <a:extLst>
                  <a:ext uri="{0D108BD9-81ED-4DB2-BD59-A6C34878D82A}">
                    <a16:rowId xmlns:a16="http://schemas.microsoft.com/office/drawing/2014/main" val="3943373266"/>
                  </a:ext>
                </a:extLst>
              </a:tr>
              <a:tr h="513824">
                <a:tc>
                  <a:txBody>
                    <a:bodyPr/>
                    <a:lstStyle/>
                    <a:p>
                      <a:r>
                        <a:rPr lang="en-US" sz="1600" dirty="0"/>
                        <a:t>Local 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1065912213"/>
                  </a:ext>
                </a:extLst>
              </a:tr>
              <a:tr h="455890">
                <a:tc>
                  <a:txBody>
                    <a:bodyPr/>
                    <a:lstStyle/>
                    <a:p>
                      <a:r>
                        <a:rPr lang="en-US" sz="1600" dirty="0"/>
                        <a:t>Gender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accent2"/>
                        </a:solidFill>
                        <a:latin typeface="+mn-lt"/>
                      </a:endParaRPr>
                    </a:p>
                  </a:txBody>
                  <a:tcPr/>
                </a:tc>
                <a:extLst>
                  <a:ext uri="{0D108BD9-81ED-4DB2-BD59-A6C34878D82A}">
                    <a16:rowId xmlns:a16="http://schemas.microsoft.com/office/drawing/2014/main" val="3764160672"/>
                  </a:ext>
                </a:extLst>
              </a:tr>
              <a:tr h="455890">
                <a:tc>
                  <a:txBody>
                    <a:bodyPr/>
                    <a:lstStyle/>
                    <a:p>
                      <a:r>
                        <a:rPr lang="en-US" sz="1600" dirty="0"/>
                        <a:t>Ethnicity/Race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b="1" dirty="0">
                        <a:solidFill>
                          <a:schemeClr val="accent2"/>
                        </a:solidFill>
                        <a:latin typeface="+mn-lt"/>
                      </a:endParaRPr>
                    </a:p>
                  </a:txBody>
                  <a:tcPr/>
                </a:tc>
                <a:extLst>
                  <a:ext uri="{0D108BD9-81ED-4DB2-BD59-A6C34878D82A}">
                    <a16:rowId xmlns:a16="http://schemas.microsoft.com/office/drawing/2014/main" val="848690100"/>
                  </a:ext>
                </a:extLst>
              </a:tr>
              <a:tr h="455890">
                <a:tc>
                  <a:txBody>
                    <a:bodyPr/>
                    <a:lstStyle/>
                    <a:p>
                      <a:r>
                        <a:rPr lang="en-US" sz="1600" dirty="0"/>
                        <a:t>Birth Date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chemeClr val="accent2"/>
                        </a:solidFill>
                        <a:latin typeface="+mn-lt"/>
                      </a:endParaRPr>
                    </a:p>
                  </a:txBody>
                  <a:tcPr/>
                </a:tc>
                <a:extLst>
                  <a:ext uri="{0D108BD9-81ED-4DB2-BD59-A6C34878D82A}">
                    <a16:rowId xmlns:a16="http://schemas.microsoft.com/office/drawing/2014/main" val="4258988185"/>
                  </a:ext>
                </a:extLst>
              </a:tr>
            </a:tbl>
          </a:graphicData>
        </a:graphic>
      </p:graphicFrame>
      <p:sp>
        <p:nvSpPr>
          <p:cNvPr id="7" name="TextBox 6">
            <a:extLst>
              <a:ext uri="{FF2B5EF4-FFF2-40B4-BE49-F238E27FC236}">
                <a16:creationId xmlns:a16="http://schemas.microsoft.com/office/drawing/2014/main" id="{30404424-6356-4461-8019-4914053CA041}"/>
              </a:ext>
            </a:extLst>
          </p:cNvPr>
          <p:cNvSpPr txBox="1"/>
          <p:nvPr/>
        </p:nvSpPr>
        <p:spPr>
          <a:xfrm>
            <a:off x="298184" y="411651"/>
            <a:ext cx="913574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a:ea typeface="+mn-ea"/>
                <a:cs typeface="+mn-cs"/>
              </a:rPr>
              <a:t>15.2 - General Student Information</a:t>
            </a:r>
          </a:p>
        </p:txBody>
      </p:sp>
      <p:sp>
        <p:nvSpPr>
          <p:cNvPr id="13" name="TextBox 12">
            <a:extLst>
              <a:ext uri="{FF2B5EF4-FFF2-40B4-BE49-F238E27FC236}">
                <a16:creationId xmlns:a16="http://schemas.microsoft.com/office/drawing/2014/main" id="{E3A0E2C0-5C05-47C1-AD69-6E83B96B9D94}"/>
              </a:ext>
            </a:extLst>
          </p:cNvPr>
          <p:cNvSpPr txBox="1"/>
          <p:nvPr/>
        </p:nvSpPr>
        <p:spPr>
          <a:xfrm>
            <a:off x="7237140" y="3923925"/>
            <a:ext cx="1550018" cy="369332"/>
          </a:xfrm>
          <a:prstGeom prst="rect">
            <a:avLst/>
          </a:prstGeom>
          <a:noFill/>
        </p:spPr>
        <p:txBody>
          <a:bodyPr wrap="square" rtlCol="0">
            <a:spAutoFit/>
          </a:bodyPr>
          <a:lstStyle/>
          <a:p>
            <a:r>
              <a:rPr lang="en-US" sz="1800" b="1" dirty="0">
                <a:solidFill>
                  <a:schemeClr val="accent2"/>
                </a:solidFill>
                <a:latin typeface="+mn-lt"/>
              </a:rPr>
              <a:t>SINF File</a:t>
            </a:r>
          </a:p>
        </p:txBody>
      </p:sp>
      <p:sp>
        <p:nvSpPr>
          <p:cNvPr id="14" name="TextBox 13">
            <a:extLst>
              <a:ext uri="{FF2B5EF4-FFF2-40B4-BE49-F238E27FC236}">
                <a16:creationId xmlns:a16="http://schemas.microsoft.com/office/drawing/2014/main" id="{D18A7AC2-93A7-4F08-8244-9AA61C5E63DB}"/>
              </a:ext>
            </a:extLst>
          </p:cNvPr>
          <p:cNvSpPr txBox="1"/>
          <p:nvPr/>
        </p:nvSpPr>
        <p:spPr>
          <a:xfrm>
            <a:off x="7237141" y="4920347"/>
            <a:ext cx="1460809" cy="369332"/>
          </a:xfrm>
          <a:prstGeom prst="rect">
            <a:avLst/>
          </a:prstGeom>
          <a:noFill/>
        </p:spPr>
        <p:txBody>
          <a:bodyPr wrap="square" rtlCol="0">
            <a:spAutoFit/>
          </a:bodyPr>
          <a:lstStyle/>
          <a:p>
            <a:r>
              <a:rPr lang="en-US" sz="1800" b="1" dirty="0">
                <a:solidFill>
                  <a:schemeClr val="accent2"/>
                </a:solidFill>
                <a:latin typeface="+mn-lt"/>
              </a:rPr>
              <a:t>SINF File</a:t>
            </a:r>
          </a:p>
        </p:txBody>
      </p:sp>
      <p:sp>
        <p:nvSpPr>
          <p:cNvPr id="15" name="TextBox 14">
            <a:extLst>
              <a:ext uri="{FF2B5EF4-FFF2-40B4-BE49-F238E27FC236}">
                <a16:creationId xmlns:a16="http://schemas.microsoft.com/office/drawing/2014/main" id="{05406BC5-91A8-468E-9BDC-E98F971EC890}"/>
              </a:ext>
            </a:extLst>
          </p:cNvPr>
          <p:cNvSpPr txBox="1"/>
          <p:nvPr/>
        </p:nvSpPr>
        <p:spPr>
          <a:xfrm>
            <a:off x="7237141" y="5302932"/>
            <a:ext cx="1628078" cy="369332"/>
          </a:xfrm>
          <a:prstGeom prst="rect">
            <a:avLst/>
          </a:prstGeom>
          <a:noFill/>
        </p:spPr>
        <p:txBody>
          <a:bodyPr wrap="square" rtlCol="0">
            <a:spAutoFit/>
          </a:bodyPr>
          <a:lstStyle/>
          <a:p>
            <a:r>
              <a:rPr lang="en-US" sz="1800" b="1" dirty="0">
                <a:solidFill>
                  <a:schemeClr val="accent2"/>
                </a:solidFill>
                <a:latin typeface="+mn-lt"/>
              </a:rPr>
              <a:t>SINF File</a:t>
            </a:r>
          </a:p>
        </p:txBody>
      </p:sp>
      <p:sp>
        <p:nvSpPr>
          <p:cNvPr id="16" name="TextBox 15">
            <a:extLst>
              <a:ext uri="{FF2B5EF4-FFF2-40B4-BE49-F238E27FC236}">
                <a16:creationId xmlns:a16="http://schemas.microsoft.com/office/drawing/2014/main" id="{8BFD5040-0C60-412C-9065-2245B1E4806B}"/>
              </a:ext>
            </a:extLst>
          </p:cNvPr>
          <p:cNvSpPr txBox="1"/>
          <p:nvPr/>
        </p:nvSpPr>
        <p:spPr>
          <a:xfrm>
            <a:off x="7237140" y="5845076"/>
            <a:ext cx="1460809" cy="369332"/>
          </a:xfrm>
          <a:prstGeom prst="rect">
            <a:avLst/>
          </a:prstGeom>
          <a:noFill/>
        </p:spPr>
        <p:txBody>
          <a:bodyPr wrap="square" rtlCol="0">
            <a:spAutoFit/>
          </a:bodyPr>
          <a:lstStyle/>
          <a:p>
            <a:r>
              <a:rPr lang="en-US" sz="1800" b="1" dirty="0">
                <a:solidFill>
                  <a:schemeClr val="accent2"/>
                </a:solidFill>
                <a:latin typeface="+mn-lt"/>
              </a:rPr>
              <a:t>SINF File</a:t>
            </a:r>
          </a:p>
        </p:txBody>
      </p:sp>
      <p:sp>
        <p:nvSpPr>
          <p:cNvPr id="20" name="TextBox 19">
            <a:extLst>
              <a:ext uri="{FF2B5EF4-FFF2-40B4-BE49-F238E27FC236}">
                <a16:creationId xmlns:a16="http://schemas.microsoft.com/office/drawing/2014/main" id="{5770BD1B-3537-4BBC-A565-1477AD295909}"/>
              </a:ext>
            </a:extLst>
          </p:cNvPr>
          <p:cNvSpPr txBox="1"/>
          <p:nvPr/>
        </p:nvSpPr>
        <p:spPr>
          <a:xfrm>
            <a:off x="7237140" y="2551302"/>
            <a:ext cx="1460811" cy="369332"/>
          </a:xfrm>
          <a:prstGeom prst="rect">
            <a:avLst/>
          </a:prstGeom>
          <a:noFill/>
        </p:spPr>
        <p:txBody>
          <a:bodyPr wrap="square" rtlCol="0">
            <a:spAutoFit/>
          </a:bodyPr>
          <a:lstStyle/>
          <a:p>
            <a:r>
              <a:rPr lang="en-US" b="1" dirty="0">
                <a:solidFill>
                  <a:srgbClr val="C00000"/>
                </a:solidFill>
              </a:rPr>
              <a:t>SENR File</a:t>
            </a:r>
          </a:p>
        </p:txBody>
      </p:sp>
      <p:sp>
        <p:nvSpPr>
          <p:cNvPr id="21" name="TextBox 20">
            <a:extLst>
              <a:ext uri="{FF2B5EF4-FFF2-40B4-BE49-F238E27FC236}">
                <a16:creationId xmlns:a16="http://schemas.microsoft.com/office/drawing/2014/main" id="{52E35B62-CF99-4F94-A516-542478D9F132}"/>
              </a:ext>
            </a:extLst>
          </p:cNvPr>
          <p:cNvSpPr txBox="1"/>
          <p:nvPr/>
        </p:nvSpPr>
        <p:spPr>
          <a:xfrm>
            <a:off x="7237140" y="2987879"/>
            <a:ext cx="1460811" cy="369332"/>
          </a:xfrm>
          <a:prstGeom prst="rect">
            <a:avLst/>
          </a:prstGeom>
          <a:noFill/>
        </p:spPr>
        <p:txBody>
          <a:bodyPr wrap="square" rtlCol="0">
            <a:spAutoFit/>
          </a:bodyPr>
          <a:lstStyle/>
          <a:p>
            <a:r>
              <a:rPr lang="en-US" b="1" dirty="0">
                <a:solidFill>
                  <a:srgbClr val="C00000"/>
                </a:solidFill>
              </a:rPr>
              <a:t>SENR File</a:t>
            </a:r>
          </a:p>
        </p:txBody>
      </p:sp>
      <p:sp>
        <p:nvSpPr>
          <p:cNvPr id="22" name="TextBox 21">
            <a:extLst>
              <a:ext uri="{FF2B5EF4-FFF2-40B4-BE49-F238E27FC236}">
                <a16:creationId xmlns:a16="http://schemas.microsoft.com/office/drawing/2014/main" id="{F282553D-8E12-44E4-97A9-AE73CB7E4640}"/>
              </a:ext>
            </a:extLst>
          </p:cNvPr>
          <p:cNvSpPr txBox="1"/>
          <p:nvPr/>
        </p:nvSpPr>
        <p:spPr>
          <a:xfrm>
            <a:off x="7237142" y="3478052"/>
            <a:ext cx="1460809" cy="369332"/>
          </a:xfrm>
          <a:prstGeom prst="rect">
            <a:avLst/>
          </a:prstGeom>
          <a:noFill/>
        </p:spPr>
        <p:txBody>
          <a:bodyPr wrap="square" rtlCol="0">
            <a:spAutoFit/>
          </a:bodyPr>
          <a:lstStyle/>
          <a:p>
            <a:r>
              <a:rPr lang="en-US" b="1" dirty="0">
                <a:solidFill>
                  <a:srgbClr val="C00000"/>
                </a:solidFill>
              </a:rPr>
              <a:t>SENR File</a:t>
            </a:r>
          </a:p>
        </p:txBody>
      </p:sp>
      <p:sp>
        <p:nvSpPr>
          <p:cNvPr id="23" name="TextBox 22">
            <a:extLst>
              <a:ext uri="{FF2B5EF4-FFF2-40B4-BE49-F238E27FC236}">
                <a16:creationId xmlns:a16="http://schemas.microsoft.com/office/drawing/2014/main" id="{E561BF14-7027-40B8-B4D6-268F6C33C3DD}"/>
              </a:ext>
            </a:extLst>
          </p:cNvPr>
          <p:cNvSpPr txBox="1"/>
          <p:nvPr/>
        </p:nvSpPr>
        <p:spPr>
          <a:xfrm>
            <a:off x="7237139" y="4401767"/>
            <a:ext cx="1460809" cy="369332"/>
          </a:xfrm>
          <a:prstGeom prst="rect">
            <a:avLst/>
          </a:prstGeom>
          <a:noFill/>
        </p:spPr>
        <p:txBody>
          <a:bodyPr wrap="square" rtlCol="0">
            <a:spAutoFit/>
          </a:bodyPr>
          <a:lstStyle/>
          <a:p>
            <a:r>
              <a:rPr lang="en-US" b="1" dirty="0">
                <a:solidFill>
                  <a:srgbClr val="C00000"/>
                </a:solidFill>
              </a:rPr>
              <a:t>SENR File</a:t>
            </a:r>
          </a:p>
        </p:txBody>
      </p:sp>
    </p:spTree>
    <p:extLst>
      <p:ext uri="{BB962C8B-B14F-4D97-AF65-F5344CB8AC3E}">
        <p14:creationId xmlns:p14="http://schemas.microsoft.com/office/powerpoint/2010/main" val="333219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FF2D5B-3813-456D-8FF3-C2F751CFF13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6F8140A-010E-49E7-8885-0874522CECFE}"/>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graphicFrame>
        <p:nvGraphicFramePr>
          <p:cNvPr id="5" name="Table 4">
            <a:extLst>
              <a:ext uri="{FF2B5EF4-FFF2-40B4-BE49-F238E27FC236}">
                <a16:creationId xmlns:a16="http://schemas.microsoft.com/office/drawing/2014/main" id="{7CA06342-93FE-4EBB-A80F-9A0EBDC9245F}"/>
              </a:ext>
            </a:extLst>
          </p:cNvPr>
          <p:cNvGraphicFramePr>
            <a:graphicFrameLocks noGrp="1"/>
          </p:cNvGraphicFramePr>
          <p:nvPr>
            <p:extLst>
              <p:ext uri="{D42A27DB-BD31-4B8C-83A1-F6EECF244321}">
                <p14:modId xmlns:p14="http://schemas.microsoft.com/office/powerpoint/2010/main" val="228441168"/>
              </p:ext>
            </p:extLst>
          </p:nvPr>
        </p:nvGraphicFramePr>
        <p:xfrm>
          <a:off x="722841" y="2426179"/>
          <a:ext cx="10746317" cy="3306394"/>
        </p:xfrm>
        <a:graphic>
          <a:graphicData uri="http://schemas.openxmlformats.org/drawingml/2006/table">
            <a:tbl>
              <a:tblPr firstRow="1" bandRow="1">
                <a:effectLst>
                  <a:outerShdw blurRad="50800" dist="38100" dir="5400000" algn="t" rotWithShape="0">
                    <a:prstClr val="black">
                      <a:alpha val="40000"/>
                    </a:prstClr>
                  </a:outerShdw>
                </a:effectLst>
                <a:tableStyleId>{1E171933-4619-4E11-9A3F-F7608DF75F80}</a:tableStyleId>
              </a:tblPr>
              <a:tblGrid>
                <a:gridCol w="5064642">
                  <a:extLst>
                    <a:ext uri="{9D8B030D-6E8A-4147-A177-3AD203B41FA5}">
                      <a16:colId xmlns:a16="http://schemas.microsoft.com/office/drawing/2014/main" val="2263452863"/>
                    </a:ext>
                  </a:extLst>
                </a:gridCol>
                <a:gridCol w="5681675">
                  <a:extLst>
                    <a:ext uri="{9D8B030D-6E8A-4147-A177-3AD203B41FA5}">
                      <a16:colId xmlns:a16="http://schemas.microsoft.com/office/drawing/2014/main" val="4168864138"/>
                    </a:ext>
                  </a:extLst>
                </a:gridCol>
              </a:tblGrid>
              <a:tr h="513120">
                <a:tc>
                  <a:txBody>
                    <a:bodyPr/>
                    <a:lstStyle/>
                    <a:p>
                      <a:pPr algn="l"/>
                      <a:r>
                        <a:rPr lang="en-US" sz="1800" dirty="0"/>
                        <a:t>Column Header</a:t>
                      </a:r>
                    </a:p>
                  </a:txBody>
                  <a:tcPr anchor="ctr"/>
                </a:tc>
                <a:tc>
                  <a:txBody>
                    <a:bodyPr/>
                    <a:lstStyle/>
                    <a:p>
                      <a:pPr algn="ctr"/>
                      <a:r>
                        <a:rPr lang="en-US" sz="1800" dirty="0"/>
                        <a:t>ODS Data derived from</a:t>
                      </a:r>
                    </a:p>
                  </a:txBody>
                  <a:tcPr anchor="ctr"/>
                </a:tc>
                <a:extLst>
                  <a:ext uri="{0D108BD9-81ED-4DB2-BD59-A6C34878D82A}">
                    <a16:rowId xmlns:a16="http://schemas.microsoft.com/office/drawing/2014/main" val="4125188448"/>
                  </a:ext>
                </a:extLst>
              </a:tr>
              <a:tr h="455890">
                <a:tc>
                  <a:txBody>
                    <a:bodyPr/>
                    <a:lstStyle/>
                    <a:p>
                      <a:r>
                        <a:rPr lang="en-US" sz="1600" dirty="0"/>
                        <a:t>Migrant 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6"/>
                        </a:solidFill>
                        <a:effectLst/>
                        <a:uLnTx/>
                        <a:uFillTx/>
                        <a:latin typeface="+mn-lt"/>
                        <a:ea typeface="+mn-ea"/>
                        <a:cs typeface="+mn-cs"/>
                      </a:endParaRPr>
                    </a:p>
                  </a:txBody>
                  <a:tcPr/>
                </a:tc>
                <a:extLst>
                  <a:ext uri="{0D108BD9-81ED-4DB2-BD59-A6C34878D82A}">
                    <a16:rowId xmlns:a16="http://schemas.microsoft.com/office/drawing/2014/main" val="4141248804"/>
                  </a:ext>
                </a:extLst>
              </a:tr>
              <a:tr h="455890">
                <a:tc>
                  <a:txBody>
                    <a:bodyPr/>
                    <a:lstStyle/>
                    <a:p>
                      <a:r>
                        <a:rPr lang="en-US" sz="1600" dirty="0"/>
                        <a:t>Students with Disabilities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50"/>
                        </a:solidFill>
                        <a:effectLst/>
                        <a:uLnTx/>
                        <a:uFillTx/>
                        <a:latin typeface="+mn-lt"/>
                        <a:ea typeface="+mn-ea"/>
                        <a:cs typeface="+mn-cs"/>
                      </a:endParaRPr>
                    </a:p>
                  </a:txBody>
                  <a:tcPr/>
                </a:tc>
                <a:extLst>
                  <a:ext uri="{0D108BD9-81ED-4DB2-BD59-A6C34878D82A}">
                    <a16:rowId xmlns:a16="http://schemas.microsoft.com/office/drawing/2014/main" val="2910358514"/>
                  </a:ext>
                </a:extLst>
              </a:tr>
              <a:tr h="455890">
                <a:tc>
                  <a:txBody>
                    <a:bodyPr/>
                    <a:lstStyle/>
                    <a:p>
                      <a:r>
                        <a:rPr lang="en-US" sz="1600" dirty="0"/>
                        <a:t>Socio-economically Disadvantaged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F0"/>
                        </a:solidFill>
                        <a:effectLst/>
                        <a:uLnTx/>
                        <a:uFillTx/>
                        <a:latin typeface="+mn-lt"/>
                        <a:ea typeface="+mn-ea"/>
                        <a:cs typeface="+mn-cs"/>
                      </a:endParaRPr>
                    </a:p>
                  </a:txBody>
                  <a:tcPr/>
                </a:tc>
                <a:extLst>
                  <a:ext uri="{0D108BD9-81ED-4DB2-BD59-A6C34878D82A}">
                    <a16:rowId xmlns:a16="http://schemas.microsoft.com/office/drawing/2014/main" val="1802772064"/>
                  </a:ext>
                </a:extLst>
              </a:tr>
              <a:tr h="455890">
                <a:tc>
                  <a:txBody>
                    <a:bodyPr/>
                    <a:lstStyle/>
                    <a:p>
                      <a:r>
                        <a:rPr lang="en-US" sz="1600" dirty="0"/>
                        <a:t>English Learner</a:t>
                      </a:r>
                    </a:p>
                  </a:txBody>
                  <a:tcPr/>
                </a:tc>
                <a:tc>
                  <a:txBody>
                    <a:bodyPr/>
                    <a:lstStyle/>
                    <a:p>
                      <a:pPr algn="l"/>
                      <a:endParaRPr lang="en-US" sz="2000" b="1" dirty="0">
                        <a:solidFill>
                          <a:srgbClr val="0070C0"/>
                        </a:solidFill>
                        <a:latin typeface="+mn-lt"/>
                      </a:endParaRPr>
                    </a:p>
                  </a:txBody>
                  <a:tcPr/>
                </a:tc>
                <a:extLst>
                  <a:ext uri="{0D108BD9-81ED-4DB2-BD59-A6C34878D82A}">
                    <a16:rowId xmlns:a16="http://schemas.microsoft.com/office/drawing/2014/main" val="3943373266"/>
                  </a:ext>
                </a:extLst>
              </a:tr>
              <a:tr h="513824">
                <a:tc>
                  <a:txBody>
                    <a:bodyPr/>
                    <a:lstStyle/>
                    <a:p>
                      <a:r>
                        <a:rPr lang="en-US" sz="1600" dirty="0"/>
                        <a:t>Foster Youth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F0"/>
                        </a:solidFill>
                        <a:effectLst/>
                        <a:uLnTx/>
                        <a:uFillTx/>
                        <a:latin typeface="+mn-lt"/>
                        <a:ea typeface="+mn-ea"/>
                        <a:cs typeface="+mn-cs"/>
                      </a:endParaRPr>
                    </a:p>
                  </a:txBody>
                  <a:tcPr/>
                </a:tc>
                <a:extLst>
                  <a:ext uri="{0D108BD9-81ED-4DB2-BD59-A6C34878D82A}">
                    <a16:rowId xmlns:a16="http://schemas.microsoft.com/office/drawing/2014/main" val="1065912213"/>
                  </a:ext>
                </a:extLst>
              </a:tr>
              <a:tr h="455890">
                <a:tc>
                  <a:txBody>
                    <a:bodyPr/>
                    <a:lstStyle/>
                    <a:p>
                      <a:r>
                        <a:rPr lang="en-US" sz="1600" dirty="0"/>
                        <a:t>Homeless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6"/>
                        </a:solidFill>
                        <a:effectLst/>
                        <a:uLnTx/>
                        <a:uFillTx/>
                        <a:latin typeface="+mn-lt"/>
                        <a:ea typeface="+mn-ea"/>
                        <a:cs typeface="+mn-cs"/>
                      </a:endParaRPr>
                    </a:p>
                  </a:txBody>
                  <a:tcPr/>
                </a:tc>
                <a:extLst>
                  <a:ext uri="{0D108BD9-81ED-4DB2-BD59-A6C34878D82A}">
                    <a16:rowId xmlns:a16="http://schemas.microsoft.com/office/drawing/2014/main" val="3764160672"/>
                  </a:ext>
                </a:extLst>
              </a:tr>
            </a:tbl>
          </a:graphicData>
        </a:graphic>
      </p:graphicFrame>
      <p:sp>
        <p:nvSpPr>
          <p:cNvPr id="7" name="TextBox 6">
            <a:extLst>
              <a:ext uri="{FF2B5EF4-FFF2-40B4-BE49-F238E27FC236}">
                <a16:creationId xmlns:a16="http://schemas.microsoft.com/office/drawing/2014/main" id="{30404424-6356-4461-8019-4914053CA041}"/>
              </a:ext>
            </a:extLst>
          </p:cNvPr>
          <p:cNvSpPr txBox="1"/>
          <p:nvPr/>
        </p:nvSpPr>
        <p:spPr>
          <a:xfrm>
            <a:off x="298185" y="430304"/>
            <a:ext cx="6094140" cy="984885"/>
          </a:xfrm>
          <a:prstGeom prst="rect">
            <a:avLst/>
          </a:prstGeom>
          <a:noFill/>
        </p:spPr>
        <p:txBody>
          <a:bodyPr wrap="square">
            <a:spAutoFit/>
          </a:bodyPr>
          <a:lstStyle/>
          <a:p>
            <a:pPr>
              <a:defRPr/>
            </a:pPr>
            <a:r>
              <a:rPr kumimoji="0" lang="en-US" sz="3200" b="1" i="0" u="none" strike="noStrike" kern="1200" cap="none" spc="0" normalizeH="0" baseline="0" noProof="0" dirty="0">
                <a:ln>
                  <a:noFill/>
                </a:ln>
                <a:solidFill>
                  <a:prstClr val="black"/>
                </a:solidFill>
                <a:effectLst/>
                <a:uLnTx/>
                <a:uFillTx/>
                <a:latin typeface="Tahoma"/>
                <a:ea typeface="+mn-ea"/>
                <a:cs typeface="+mn-cs"/>
              </a:rPr>
              <a:t>15.2 - Subgroup Attributes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ahoma"/>
              <a:ea typeface="+mn-ea"/>
              <a:cs typeface="+mn-cs"/>
            </a:endParaRPr>
          </a:p>
        </p:txBody>
      </p:sp>
      <p:pic>
        <p:nvPicPr>
          <p:cNvPr id="8" name="Picture 7">
            <a:extLst>
              <a:ext uri="{FF2B5EF4-FFF2-40B4-BE49-F238E27FC236}">
                <a16:creationId xmlns:a16="http://schemas.microsoft.com/office/drawing/2014/main" id="{033A0731-C203-4EEE-866D-BBDE60F903D5}"/>
              </a:ext>
            </a:extLst>
          </p:cNvPr>
          <p:cNvPicPr>
            <a:picLocks noChangeAspect="1"/>
          </p:cNvPicPr>
          <p:nvPr/>
        </p:nvPicPr>
        <p:blipFill>
          <a:blip r:embed="rId3"/>
          <a:stretch>
            <a:fillRect/>
          </a:stretch>
        </p:blipFill>
        <p:spPr>
          <a:xfrm>
            <a:off x="298185" y="1306552"/>
            <a:ext cx="6972410" cy="973674"/>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AF2F3F5E-3782-4BC7-BB0B-18EBDF2F1E16}"/>
              </a:ext>
            </a:extLst>
          </p:cNvPr>
          <p:cNvSpPr txBox="1"/>
          <p:nvPr/>
        </p:nvSpPr>
        <p:spPr>
          <a:xfrm>
            <a:off x="7593980" y="2977376"/>
            <a:ext cx="23752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solidFill>
                <a:effectLst/>
                <a:uLnTx/>
                <a:uFillTx/>
                <a:latin typeface="+mn-lt"/>
                <a:ea typeface="+mn-ea"/>
                <a:cs typeface="+mn-cs"/>
              </a:rPr>
              <a:t>SPRG File</a:t>
            </a:r>
          </a:p>
        </p:txBody>
      </p:sp>
      <p:sp>
        <p:nvSpPr>
          <p:cNvPr id="9" name="TextBox 8">
            <a:extLst>
              <a:ext uri="{FF2B5EF4-FFF2-40B4-BE49-F238E27FC236}">
                <a16:creationId xmlns:a16="http://schemas.microsoft.com/office/drawing/2014/main" id="{E112AAD7-ADA5-49C0-9627-F0FB2A7E1BDF}"/>
              </a:ext>
            </a:extLst>
          </p:cNvPr>
          <p:cNvSpPr txBox="1"/>
          <p:nvPr/>
        </p:nvSpPr>
        <p:spPr>
          <a:xfrm>
            <a:off x="7593980" y="5258471"/>
            <a:ext cx="1806498"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chemeClr val="accent6"/>
                </a:solidFill>
                <a:effectLst/>
                <a:uLnTx/>
                <a:uFillTx/>
                <a:latin typeface="+mn-lt"/>
                <a:ea typeface="+mn-ea"/>
                <a:cs typeface="+mn-cs"/>
              </a:rPr>
              <a:t>SPRG File</a:t>
            </a:r>
          </a:p>
        </p:txBody>
      </p:sp>
      <p:sp>
        <p:nvSpPr>
          <p:cNvPr id="10" name="TextBox 9">
            <a:extLst>
              <a:ext uri="{FF2B5EF4-FFF2-40B4-BE49-F238E27FC236}">
                <a16:creationId xmlns:a16="http://schemas.microsoft.com/office/drawing/2014/main" id="{D276E284-F2E6-4469-B3CE-777923342959}"/>
              </a:ext>
            </a:extLst>
          </p:cNvPr>
          <p:cNvSpPr txBox="1"/>
          <p:nvPr/>
        </p:nvSpPr>
        <p:spPr>
          <a:xfrm>
            <a:off x="7593979" y="3429000"/>
            <a:ext cx="2709747"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B050"/>
                </a:solidFill>
                <a:effectLst/>
                <a:uLnTx/>
                <a:uFillTx/>
                <a:latin typeface="+mn-lt"/>
                <a:ea typeface="+mn-ea"/>
                <a:cs typeface="+mn-cs"/>
              </a:rPr>
              <a:t>SPED File </a:t>
            </a:r>
            <a:r>
              <a:rPr kumimoji="0" lang="en-US" sz="1800" b="1" i="0" u="none" strike="noStrike" kern="1200" cap="none" spc="0" normalizeH="0" baseline="0" noProof="0" dirty="0">
                <a:ln>
                  <a:noFill/>
                </a:ln>
                <a:effectLst/>
                <a:uLnTx/>
                <a:uFillTx/>
                <a:latin typeface="+mn-lt"/>
                <a:ea typeface="+mn-ea"/>
                <a:cs typeface="+mn-cs"/>
              </a:rPr>
              <a:t>/</a:t>
            </a:r>
            <a:r>
              <a:rPr kumimoji="0" lang="en-US" sz="1800" b="1" i="0" u="none" strike="noStrike" kern="1200" cap="none" spc="0" normalizeH="0" baseline="0" noProof="0" dirty="0">
                <a:ln>
                  <a:noFill/>
                </a:ln>
                <a:solidFill>
                  <a:srgbClr val="00B050"/>
                </a:solidFill>
                <a:effectLst/>
                <a:uLnTx/>
                <a:uFillTx/>
                <a:latin typeface="+mn-lt"/>
                <a:ea typeface="+mn-ea"/>
                <a:cs typeface="+mn-cs"/>
              </a:rPr>
              <a:t> </a:t>
            </a:r>
            <a:r>
              <a:rPr lang="en-US" b="1" dirty="0">
                <a:solidFill>
                  <a:schemeClr val="accent6"/>
                </a:solidFill>
              </a:rPr>
              <a:t>SPRG File</a:t>
            </a:r>
          </a:p>
        </p:txBody>
      </p:sp>
      <p:sp>
        <p:nvSpPr>
          <p:cNvPr id="11" name="TextBox 10">
            <a:extLst>
              <a:ext uri="{FF2B5EF4-FFF2-40B4-BE49-F238E27FC236}">
                <a16:creationId xmlns:a16="http://schemas.microsoft.com/office/drawing/2014/main" id="{48F164A5-0244-4B75-8153-958691F63516}"/>
              </a:ext>
            </a:extLst>
          </p:cNvPr>
          <p:cNvSpPr txBox="1"/>
          <p:nvPr/>
        </p:nvSpPr>
        <p:spPr>
          <a:xfrm>
            <a:off x="7593980" y="3893309"/>
            <a:ext cx="2375210" cy="646331"/>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B0F0"/>
                </a:solidFill>
                <a:effectLst/>
                <a:uLnTx/>
                <a:uFillTx/>
                <a:latin typeface="+mn-lt"/>
                <a:ea typeface="+mn-ea"/>
                <a:cs typeface="+mn-cs"/>
              </a:rPr>
              <a:t>Calculated field </a:t>
            </a:r>
          </a:p>
          <a:p>
            <a:endParaRPr lang="en-US" dirty="0"/>
          </a:p>
        </p:txBody>
      </p:sp>
      <p:sp>
        <p:nvSpPr>
          <p:cNvPr id="12" name="TextBox 11">
            <a:extLst>
              <a:ext uri="{FF2B5EF4-FFF2-40B4-BE49-F238E27FC236}">
                <a16:creationId xmlns:a16="http://schemas.microsoft.com/office/drawing/2014/main" id="{109F22F3-3EE5-42D5-884E-FBD4F5463C69}"/>
              </a:ext>
            </a:extLst>
          </p:cNvPr>
          <p:cNvSpPr txBox="1"/>
          <p:nvPr/>
        </p:nvSpPr>
        <p:spPr>
          <a:xfrm>
            <a:off x="7593980" y="4839629"/>
            <a:ext cx="2273939"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B0F0"/>
                </a:solidFill>
                <a:effectLst/>
                <a:uLnTx/>
                <a:uFillTx/>
                <a:latin typeface="+mn-lt"/>
                <a:ea typeface="+mn-ea"/>
                <a:cs typeface="+mn-cs"/>
              </a:rPr>
              <a:t>Calculated field </a:t>
            </a:r>
          </a:p>
        </p:txBody>
      </p:sp>
      <p:sp>
        <p:nvSpPr>
          <p:cNvPr id="14" name="TextBox 13">
            <a:extLst>
              <a:ext uri="{FF2B5EF4-FFF2-40B4-BE49-F238E27FC236}">
                <a16:creationId xmlns:a16="http://schemas.microsoft.com/office/drawing/2014/main" id="{AC2425BB-4069-4F46-A64E-A85D5853735F}"/>
              </a:ext>
            </a:extLst>
          </p:cNvPr>
          <p:cNvSpPr txBox="1"/>
          <p:nvPr/>
        </p:nvSpPr>
        <p:spPr>
          <a:xfrm>
            <a:off x="7593980" y="4379729"/>
            <a:ext cx="1996068" cy="369332"/>
          </a:xfrm>
          <a:prstGeom prst="rect">
            <a:avLst/>
          </a:prstGeom>
          <a:noFill/>
        </p:spPr>
        <p:txBody>
          <a:bodyPr wrap="square" rtlCol="0">
            <a:spAutoFit/>
          </a:bodyPr>
          <a:lstStyle/>
          <a:p>
            <a:r>
              <a:rPr lang="en-US" sz="1800" b="1" dirty="0">
                <a:solidFill>
                  <a:srgbClr val="0070C0"/>
                </a:solidFill>
                <a:latin typeface="+mn-lt"/>
              </a:rPr>
              <a:t>SELA File</a:t>
            </a:r>
          </a:p>
        </p:txBody>
      </p:sp>
    </p:spTree>
    <p:extLst>
      <p:ext uri="{BB962C8B-B14F-4D97-AF65-F5344CB8AC3E}">
        <p14:creationId xmlns:p14="http://schemas.microsoft.com/office/powerpoint/2010/main" val="20940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FF2D5B-3813-456D-8FF3-C2F751CFF13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6F8140A-010E-49E7-8885-0874522CECFE}"/>
              </a:ext>
            </a:extLst>
          </p:cNvPr>
          <p:cNvSpPr>
            <a:spLocks noGrp="1"/>
          </p:cNvSpPr>
          <p:nvPr>
            <p:ph type="sldNum" sz="quarter" idx="11"/>
          </p:nvPr>
        </p:nvSpPr>
        <p:spPr/>
        <p:txBody>
          <a:bodyPr/>
          <a:lstStyle/>
          <a:p>
            <a:fld id="{4B73C415-D670-4716-A5EC-CC4D52CA2BAC}" type="slidenum">
              <a:rPr lang="en-US" noProof="0" smtClean="0"/>
              <a:pPr/>
              <a:t>29</a:t>
            </a:fld>
            <a:endParaRPr lang="en-US" noProof="0" dirty="0"/>
          </a:p>
        </p:txBody>
      </p:sp>
      <p:graphicFrame>
        <p:nvGraphicFramePr>
          <p:cNvPr id="5" name="Table 4">
            <a:extLst>
              <a:ext uri="{FF2B5EF4-FFF2-40B4-BE49-F238E27FC236}">
                <a16:creationId xmlns:a16="http://schemas.microsoft.com/office/drawing/2014/main" id="{7CA06342-93FE-4EBB-A80F-9A0EBDC9245F}"/>
              </a:ext>
            </a:extLst>
          </p:cNvPr>
          <p:cNvGraphicFramePr>
            <a:graphicFrameLocks noGrp="1"/>
          </p:cNvGraphicFramePr>
          <p:nvPr>
            <p:extLst>
              <p:ext uri="{D42A27DB-BD31-4B8C-83A1-F6EECF244321}">
                <p14:modId xmlns:p14="http://schemas.microsoft.com/office/powerpoint/2010/main" val="1896142673"/>
              </p:ext>
            </p:extLst>
          </p:nvPr>
        </p:nvGraphicFramePr>
        <p:xfrm>
          <a:off x="530841" y="2047601"/>
          <a:ext cx="10746317" cy="4218174"/>
        </p:xfrm>
        <a:graphic>
          <a:graphicData uri="http://schemas.openxmlformats.org/drawingml/2006/table">
            <a:tbl>
              <a:tblPr firstRow="1" bandRow="1">
                <a:effectLst>
                  <a:outerShdw blurRad="50800" dist="38100" dir="5400000" algn="t" rotWithShape="0">
                    <a:prstClr val="black">
                      <a:alpha val="40000"/>
                    </a:prstClr>
                  </a:outerShdw>
                </a:effectLst>
                <a:tableStyleId>{1E171933-4619-4E11-9A3F-F7608DF75F80}</a:tableStyleId>
              </a:tblPr>
              <a:tblGrid>
                <a:gridCol w="5064642">
                  <a:extLst>
                    <a:ext uri="{9D8B030D-6E8A-4147-A177-3AD203B41FA5}">
                      <a16:colId xmlns:a16="http://schemas.microsoft.com/office/drawing/2014/main" val="2263452863"/>
                    </a:ext>
                  </a:extLst>
                </a:gridCol>
                <a:gridCol w="5681675">
                  <a:extLst>
                    <a:ext uri="{9D8B030D-6E8A-4147-A177-3AD203B41FA5}">
                      <a16:colId xmlns:a16="http://schemas.microsoft.com/office/drawing/2014/main" val="4168864138"/>
                    </a:ext>
                  </a:extLst>
                </a:gridCol>
              </a:tblGrid>
              <a:tr h="513120">
                <a:tc>
                  <a:txBody>
                    <a:bodyPr/>
                    <a:lstStyle/>
                    <a:p>
                      <a:pPr algn="l"/>
                      <a:r>
                        <a:rPr lang="en-US" sz="1800" dirty="0"/>
                        <a:t>Column Header</a:t>
                      </a:r>
                    </a:p>
                  </a:txBody>
                  <a:tcPr anchor="ctr"/>
                </a:tc>
                <a:tc>
                  <a:txBody>
                    <a:bodyPr/>
                    <a:lstStyle/>
                    <a:p>
                      <a:pPr algn="ctr"/>
                      <a:r>
                        <a:rPr lang="en-US" sz="1800" dirty="0"/>
                        <a:t>ODS Data derived from</a:t>
                      </a:r>
                    </a:p>
                  </a:txBody>
                  <a:tcPr anchor="ctr"/>
                </a:tc>
                <a:extLst>
                  <a:ext uri="{0D108BD9-81ED-4DB2-BD59-A6C34878D82A}">
                    <a16:rowId xmlns:a16="http://schemas.microsoft.com/office/drawing/2014/main" val="4125188448"/>
                  </a:ext>
                </a:extLst>
              </a:tr>
              <a:tr h="455890">
                <a:tc>
                  <a:txBody>
                    <a:bodyPr/>
                    <a:lstStyle/>
                    <a:p>
                      <a:r>
                        <a:rPr lang="en-US" sz="1600" dirty="0"/>
                        <a:t>Entry Grade in Cohort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F0"/>
                        </a:solidFill>
                        <a:effectLst/>
                        <a:uLnTx/>
                        <a:uFillTx/>
                        <a:latin typeface="+mn-lt"/>
                        <a:ea typeface="+mn-ea"/>
                        <a:cs typeface="+mn-cs"/>
                      </a:endParaRPr>
                    </a:p>
                  </a:txBody>
                  <a:tcPr/>
                </a:tc>
                <a:extLst>
                  <a:ext uri="{0D108BD9-81ED-4DB2-BD59-A6C34878D82A}">
                    <a16:rowId xmlns:a16="http://schemas.microsoft.com/office/drawing/2014/main" val="4141248804"/>
                  </a:ext>
                </a:extLst>
              </a:tr>
              <a:tr h="455890">
                <a:tc>
                  <a:txBody>
                    <a:bodyPr/>
                    <a:lstStyle/>
                    <a:p>
                      <a:r>
                        <a:rPr lang="en-US" sz="1600" dirty="0"/>
                        <a:t>Entry Year in Cohort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F0"/>
                        </a:solidFill>
                        <a:effectLst/>
                        <a:uLnTx/>
                        <a:uFillTx/>
                        <a:latin typeface="+mn-lt"/>
                        <a:ea typeface="+mn-ea"/>
                        <a:cs typeface="+mn-cs"/>
                      </a:endParaRPr>
                    </a:p>
                  </a:txBody>
                  <a:tcPr/>
                </a:tc>
                <a:extLst>
                  <a:ext uri="{0D108BD9-81ED-4DB2-BD59-A6C34878D82A}">
                    <a16:rowId xmlns:a16="http://schemas.microsoft.com/office/drawing/2014/main" val="2910358514"/>
                  </a:ext>
                </a:extLst>
              </a:tr>
              <a:tr h="455890">
                <a:tc>
                  <a:txBody>
                    <a:bodyPr/>
                    <a:lstStyle/>
                    <a:p>
                      <a:r>
                        <a:rPr lang="en-US" sz="1600" dirty="0"/>
                        <a:t>Cohort Category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B0F0"/>
                        </a:solidFill>
                        <a:effectLst/>
                        <a:uLnTx/>
                        <a:uFillTx/>
                        <a:latin typeface="+mn-lt"/>
                        <a:ea typeface="+mn-ea"/>
                        <a:cs typeface="+mn-cs"/>
                      </a:endParaRPr>
                    </a:p>
                  </a:txBody>
                  <a:tcPr/>
                </a:tc>
                <a:extLst>
                  <a:ext uri="{0D108BD9-81ED-4DB2-BD59-A6C34878D82A}">
                    <a16:rowId xmlns:a16="http://schemas.microsoft.com/office/drawing/2014/main" val="1802772064"/>
                  </a:ext>
                </a:extLst>
              </a:tr>
              <a:tr h="455890">
                <a:tc>
                  <a:txBody>
                    <a:bodyPr/>
                    <a:lstStyle/>
                    <a:p>
                      <a:r>
                        <a:rPr lang="en-US" sz="1600" dirty="0"/>
                        <a:t>Enrollment Status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3943373266"/>
                  </a:ext>
                </a:extLst>
              </a:tr>
              <a:tr h="513824">
                <a:tc>
                  <a:txBody>
                    <a:bodyPr/>
                    <a:lstStyle/>
                    <a:p>
                      <a:r>
                        <a:rPr lang="en-US" sz="1600" dirty="0"/>
                        <a:t>Student Enrollment Start Date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1065912213"/>
                  </a:ext>
                </a:extLst>
              </a:tr>
              <a:tr h="455890">
                <a:tc>
                  <a:txBody>
                    <a:bodyPr/>
                    <a:lstStyle/>
                    <a:p>
                      <a:r>
                        <a:rPr lang="en-US" sz="1600" dirty="0"/>
                        <a:t>Student Enrollment Exit Date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3764160672"/>
                  </a:ext>
                </a:extLst>
              </a:tr>
              <a:tr h="455890">
                <a:tc>
                  <a:txBody>
                    <a:bodyPr/>
                    <a:lstStyle/>
                    <a:p>
                      <a:r>
                        <a:rPr lang="en-US" sz="1600" dirty="0"/>
                        <a:t>Student Exit Reason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2896148780"/>
                  </a:ext>
                </a:extLst>
              </a:tr>
              <a:tr h="455890">
                <a:tc>
                  <a:txBody>
                    <a:bodyPr/>
                    <a:lstStyle/>
                    <a:p>
                      <a:r>
                        <a:rPr lang="en-US" sz="1600" dirty="0"/>
                        <a:t>Student Completion Status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3980624528"/>
                  </a:ext>
                </a:extLst>
              </a:tr>
            </a:tbl>
          </a:graphicData>
        </a:graphic>
      </p:graphicFrame>
      <p:sp>
        <p:nvSpPr>
          <p:cNvPr id="7" name="TextBox 6">
            <a:extLst>
              <a:ext uri="{FF2B5EF4-FFF2-40B4-BE49-F238E27FC236}">
                <a16:creationId xmlns:a16="http://schemas.microsoft.com/office/drawing/2014/main" id="{30404424-6356-4461-8019-4914053CA041}"/>
              </a:ext>
            </a:extLst>
          </p:cNvPr>
          <p:cNvSpPr txBox="1"/>
          <p:nvPr/>
        </p:nvSpPr>
        <p:spPr>
          <a:xfrm>
            <a:off x="298185" y="430304"/>
            <a:ext cx="8120986" cy="1477328"/>
          </a:xfrm>
          <a:prstGeom prst="rect">
            <a:avLst/>
          </a:prstGeom>
          <a:noFill/>
        </p:spPr>
        <p:txBody>
          <a:bodyPr wrap="square">
            <a:spAutoFit/>
          </a:bodyPr>
          <a:lstStyle/>
          <a:p>
            <a:pPr>
              <a:defRPr/>
            </a:pPr>
            <a:r>
              <a:rPr kumimoji="0" lang="en-US" sz="3200" b="1" i="0" u="none" strike="noStrike" kern="1200" cap="none" spc="0" normalizeH="0" baseline="0" noProof="0" dirty="0">
                <a:ln>
                  <a:noFill/>
                </a:ln>
                <a:solidFill>
                  <a:prstClr val="black"/>
                </a:solidFill>
                <a:effectLst/>
                <a:uLnTx/>
                <a:uFillTx/>
                <a:latin typeface="Tahoma"/>
                <a:ea typeface="+mn-ea"/>
                <a:cs typeface="+mn-cs"/>
              </a:rPr>
              <a:t>15.2 - Cohort-specific Attributes</a:t>
            </a:r>
          </a:p>
          <a:p>
            <a:pPr>
              <a:defRPr/>
            </a:pPr>
            <a:endParaRPr kumimoji="0" lang="en-US" sz="3200" b="1"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ahoma"/>
              <a:ea typeface="+mn-ea"/>
              <a:cs typeface="+mn-cs"/>
            </a:endParaRPr>
          </a:p>
        </p:txBody>
      </p:sp>
      <p:pic>
        <p:nvPicPr>
          <p:cNvPr id="9" name="Picture 8">
            <a:extLst>
              <a:ext uri="{FF2B5EF4-FFF2-40B4-BE49-F238E27FC236}">
                <a16:creationId xmlns:a16="http://schemas.microsoft.com/office/drawing/2014/main" id="{CAC8992D-35DA-4167-8EC9-1EB3133F262A}"/>
              </a:ext>
            </a:extLst>
          </p:cNvPr>
          <p:cNvPicPr>
            <a:picLocks noChangeAspect="1"/>
          </p:cNvPicPr>
          <p:nvPr/>
        </p:nvPicPr>
        <p:blipFill>
          <a:blip r:embed="rId3"/>
          <a:stretch>
            <a:fillRect/>
          </a:stretch>
        </p:blipFill>
        <p:spPr>
          <a:xfrm>
            <a:off x="298185" y="995500"/>
            <a:ext cx="9492586" cy="1002149"/>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D2C39981-AD5F-475F-B02A-B2C305F05FF5}"/>
              </a:ext>
            </a:extLst>
          </p:cNvPr>
          <p:cNvSpPr txBox="1"/>
          <p:nvPr/>
        </p:nvSpPr>
        <p:spPr>
          <a:xfrm>
            <a:off x="7694341" y="2653990"/>
            <a:ext cx="2932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mn-lt"/>
                <a:ea typeface="+mn-ea"/>
                <a:cs typeface="+mn-cs"/>
              </a:rPr>
              <a:t>Calculated field </a:t>
            </a:r>
          </a:p>
        </p:txBody>
      </p:sp>
      <p:sp>
        <p:nvSpPr>
          <p:cNvPr id="6" name="TextBox 5">
            <a:extLst>
              <a:ext uri="{FF2B5EF4-FFF2-40B4-BE49-F238E27FC236}">
                <a16:creationId xmlns:a16="http://schemas.microsoft.com/office/drawing/2014/main" id="{C08014D9-9AFE-42E7-86A0-D18735B6762E}"/>
              </a:ext>
            </a:extLst>
          </p:cNvPr>
          <p:cNvSpPr txBox="1"/>
          <p:nvPr/>
        </p:nvSpPr>
        <p:spPr>
          <a:xfrm>
            <a:off x="7694340" y="3087631"/>
            <a:ext cx="1996069"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B0F0"/>
                </a:solidFill>
                <a:effectLst/>
                <a:uLnTx/>
                <a:uFillTx/>
                <a:latin typeface="+mn-lt"/>
                <a:ea typeface="+mn-ea"/>
                <a:cs typeface="+mn-cs"/>
              </a:rPr>
              <a:t>Calculated field </a:t>
            </a:r>
          </a:p>
        </p:txBody>
      </p:sp>
      <p:sp>
        <p:nvSpPr>
          <p:cNvPr id="10" name="TextBox 9">
            <a:extLst>
              <a:ext uri="{FF2B5EF4-FFF2-40B4-BE49-F238E27FC236}">
                <a16:creationId xmlns:a16="http://schemas.microsoft.com/office/drawing/2014/main" id="{7CA68AD3-E495-4A82-AA20-A3B6643E6205}"/>
              </a:ext>
            </a:extLst>
          </p:cNvPr>
          <p:cNvSpPr txBox="1"/>
          <p:nvPr/>
        </p:nvSpPr>
        <p:spPr>
          <a:xfrm>
            <a:off x="7679249" y="3519592"/>
            <a:ext cx="1996069" cy="646331"/>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B0F0"/>
                </a:solidFill>
                <a:effectLst/>
                <a:uLnTx/>
                <a:uFillTx/>
                <a:latin typeface="+mn-lt"/>
                <a:ea typeface="+mn-ea"/>
                <a:cs typeface="+mn-cs"/>
              </a:rPr>
              <a:t>Calculated field </a:t>
            </a:r>
          </a:p>
          <a:p>
            <a:endParaRPr lang="en-US" dirty="0"/>
          </a:p>
        </p:txBody>
      </p:sp>
      <p:sp>
        <p:nvSpPr>
          <p:cNvPr id="11" name="TextBox 10">
            <a:extLst>
              <a:ext uri="{FF2B5EF4-FFF2-40B4-BE49-F238E27FC236}">
                <a16:creationId xmlns:a16="http://schemas.microsoft.com/office/drawing/2014/main" id="{C8733CA0-E645-44D8-9C1A-C788B73F81CE}"/>
              </a:ext>
            </a:extLst>
          </p:cNvPr>
          <p:cNvSpPr txBox="1"/>
          <p:nvPr/>
        </p:nvSpPr>
        <p:spPr>
          <a:xfrm>
            <a:off x="7694340" y="3955678"/>
            <a:ext cx="2509024" cy="369332"/>
          </a:xfrm>
          <a:prstGeom prst="rect">
            <a:avLst/>
          </a:prstGeom>
          <a:noFill/>
        </p:spPr>
        <p:txBody>
          <a:bodyPr wrap="square" rtlCol="0" anchor="ctr">
            <a:spAutoFit/>
          </a:bodyPr>
          <a:lstStyle/>
          <a:p>
            <a:pPr lvl="0">
              <a:defRPr/>
            </a:pPr>
            <a:r>
              <a:rPr lang="en-US" b="1" dirty="0">
                <a:solidFill>
                  <a:srgbClr val="C00000"/>
                </a:solidFill>
              </a:rPr>
              <a:t>SENR File</a:t>
            </a:r>
          </a:p>
        </p:txBody>
      </p:sp>
      <p:sp>
        <p:nvSpPr>
          <p:cNvPr id="12" name="TextBox 11">
            <a:extLst>
              <a:ext uri="{FF2B5EF4-FFF2-40B4-BE49-F238E27FC236}">
                <a16:creationId xmlns:a16="http://schemas.microsoft.com/office/drawing/2014/main" id="{C8F87E6B-2EFA-42B9-A2F0-33B7B5C65BDC}"/>
              </a:ext>
            </a:extLst>
          </p:cNvPr>
          <p:cNvSpPr txBox="1"/>
          <p:nvPr/>
        </p:nvSpPr>
        <p:spPr>
          <a:xfrm>
            <a:off x="7683190" y="4494100"/>
            <a:ext cx="2520174" cy="369332"/>
          </a:xfrm>
          <a:prstGeom prst="rect">
            <a:avLst/>
          </a:prstGeom>
          <a:noFill/>
        </p:spPr>
        <p:txBody>
          <a:bodyPr wrap="square" rtlCol="0" anchor="ctr">
            <a:spAutoFit/>
          </a:bodyPr>
          <a:lstStyle/>
          <a:p>
            <a:pPr lvl="0">
              <a:defRPr/>
            </a:pPr>
            <a:r>
              <a:rPr lang="en-US" b="1" dirty="0">
                <a:solidFill>
                  <a:srgbClr val="C00000"/>
                </a:solidFill>
              </a:rPr>
              <a:t>SENR File</a:t>
            </a:r>
          </a:p>
        </p:txBody>
      </p:sp>
      <p:sp>
        <p:nvSpPr>
          <p:cNvPr id="13" name="TextBox 12">
            <a:extLst>
              <a:ext uri="{FF2B5EF4-FFF2-40B4-BE49-F238E27FC236}">
                <a16:creationId xmlns:a16="http://schemas.microsoft.com/office/drawing/2014/main" id="{3F5722A0-4D0F-421E-928C-F51A3EDC17FA}"/>
              </a:ext>
            </a:extLst>
          </p:cNvPr>
          <p:cNvSpPr txBox="1"/>
          <p:nvPr/>
        </p:nvSpPr>
        <p:spPr>
          <a:xfrm>
            <a:off x="7694340" y="4926061"/>
            <a:ext cx="2509024" cy="369332"/>
          </a:xfrm>
          <a:prstGeom prst="rect">
            <a:avLst/>
          </a:prstGeom>
          <a:noFill/>
        </p:spPr>
        <p:txBody>
          <a:bodyPr wrap="square" rtlCol="0" anchor="ctr">
            <a:spAutoFit/>
          </a:bodyPr>
          <a:lstStyle/>
          <a:p>
            <a:pPr lvl="0">
              <a:defRPr/>
            </a:pPr>
            <a:r>
              <a:rPr lang="en-US" b="1" dirty="0">
                <a:solidFill>
                  <a:srgbClr val="C00000"/>
                </a:solidFill>
              </a:rPr>
              <a:t>SENR File</a:t>
            </a:r>
          </a:p>
        </p:txBody>
      </p:sp>
      <p:sp>
        <p:nvSpPr>
          <p:cNvPr id="14" name="TextBox 13">
            <a:extLst>
              <a:ext uri="{FF2B5EF4-FFF2-40B4-BE49-F238E27FC236}">
                <a16:creationId xmlns:a16="http://schemas.microsoft.com/office/drawing/2014/main" id="{08777897-410B-4BB2-B182-68D096712E0B}"/>
              </a:ext>
            </a:extLst>
          </p:cNvPr>
          <p:cNvSpPr txBox="1"/>
          <p:nvPr/>
        </p:nvSpPr>
        <p:spPr>
          <a:xfrm>
            <a:off x="7694340" y="5370023"/>
            <a:ext cx="2509024" cy="369332"/>
          </a:xfrm>
          <a:prstGeom prst="rect">
            <a:avLst/>
          </a:prstGeom>
          <a:noFill/>
        </p:spPr>
        <p:txBody>
          <a:bodyPr wrap="square" rtlCol="0" anchor="ctr">
            <a:spAutoFit/>
          </a:bodyPr>
          <a:lstStyle/>
          <a:p>
            <a:pPr lvl="0">
              <a:defRPr/>
            </a:pPr>
            <a:r>
              <a:rPr lang="en-US" b="1" dirty="0">
                <a:solidFill>
                  <a:srgbClr val="C00000"/>
                </a:solidFill>
              </a:rPr>
              <a:t>SENR File</a:t>
            </a:r>
          </a:p>
        </p:txBody>
      </p:sp>
      <p:sp>
        <p:nvSpPr>
          <p:cNvPr id="15" name="TextBox 14">
            <a:extLst>
              <a:ext uri="{FF2B5EF4-FFF2-40B4-BE49-F238E27FC236}">
                <a16:creationId xmlns:a16="http://schemas.microsoft.com/office/drawing/2014/main" id="{B67297F9-20FC-48ED-8843-E3829285ED58}"/>
              </a:ext>
            </a:extLst>
          </p:cNvPr>
          <p:cNvSpPr txBox="1"/>
          <p:nvPr/>
        </p:nvSpPr>
        <p:spPr>
          <a:xfrm>
            <a:off x="7694340" y="5864614"/>
            <a:ext cx="2509024" cy="369332"/>
          </a:xfrm>
          <a:prstGeom prst="rect">
            <a:avLst/>
          </a:prstGeom>
          <a:noFill/>
        </p:spPr>
        <p:txBody>
          <a:bodyPr wrap="square" rtlCol="0" anchor="ctr">
            <a:spAutoFit/>
          </a:bodyPr>
          <a:lstStyle/>
          <a:p>
            <a:pPr lvl="0">
              <a:defRPr/>
            </a:pPr>
            <a:r>
              <a:rPr lang="en-US" b="1" dirty="0">
                <a:solidFill>
                  <a:srgbClr val="C00000"/>
                </a:solidFill>
              </a:rPr>
              <a:t>SENR File</a:t>
            </a:r>
          </a:p>
        </p:txBody>
      </p:sp>
    </p:spTree>
    <p:extLst>
      <p:ext uri="{BB962C8B-B14F-4D97-AF65-F5344CB8AC3E}">
        <p14:creationId xmlns:p14="http://schemas.microsoft.com/office/powerpoint/2010/main" val="322446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C15807-C01A-46C9-AD66-A7EE9D16B821}"/>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Four Year Adjusted Cohort (ACGR) Advanced Processing and Reporting v.1.3</a:t>
            </a:r>
          </a:p>
        </p:txBody>
      </p:sp>
      <p:sp>
        <p:nvSpPr>
          <p:cNvPr id="3" name="Slide Number Placeholder 2">
            <a:extLst>
              <a:ext uri="{FF2B5EF4-FFF2-40B4-BE49-F238E27FC236}">
                <a16:creationId xmlns:a16="http://schemas.microsoft.com/office/drawing/2014/main" id="{0E9D3AB8-506E-4D2E-AC7D-DE4596E7E189}"/>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3</a:t>
            </a:fld>
            <a:endParaRPr lang="en-US" noProof="0"/>
          </a:p>
        </p:txBody>
      </p:sp>
      <p:pic>
        <p:nvPicPr>
          <p:cNvPr id="7" name="Picture 6">
            <a:extLst>
              <a:ext uri="{FF2B5EF4-FFF2-40B4-BE49-F238E27FC236}">
                <a16:creationId xmlns:a16="http://schemas.microsoft.com/office/drawing/2014/main" id="{A631432F-5A26-473C-A9D6-4BC6E1CB7069}"/>
              </a:ext>
            </a:extLst>
          </p:cNvPr>
          <p:cNvPicPr>
            <a:picLocks noChangeAspect="1"/>
          </p:cNvPicPr>
          <p:nvPr/>
        </p:nvPicPr>
        <p:blipFill>
          <a:blip r:embed="rId3"/>
          <a:stretch>
            <a:fillRect/>
          </a:stretch>
        </p:blipFill>
        <p:spPr>
          <a:xfrm>
            <a:off x="183985" y="227507"/>
            <a:ext cx="6088731" cy="1066892"/>
          </a:xfrm>
          <a:prstGeom prst="rect">
            <a:avLst/>
          </a:prstGeom>
        </p:spPr>
      </p:pic>
      <p:sp>
        <p:nvSpPr>
          <p:cNvPr id="15" name="TextBox 14">
            <a:extLst>
              <a:ext uri="{FF2B5EF4-FFF2-40B4-BE49-F238E27FC236}">
                <a16:creationId xmlns:a16="http://schemas.microsoft.com/office/drawing/2014/main" id="{46C90F16-7CD2-4EDA-91EE-6EBC8AE24F6C}"/>
              </a:ext>
            </a:extLst>
          </p:cNvPr>
          <p:cNvSpPr txBox="1"/>
          <p:nvPr/>
        </p:nvSpPr>
        <p:spPr>
          <a:xfrm>
            <a:off x="632650" y="1294399"/>
            <a:ext cx="2796351" cy="646331"/>
          </a:xfrm>
          <a:prstGeom prst="rect">
            <a:avLst/>
          </a:prstGeom>
          <a:noFill/>
        </p:spPr>
        <p:txBody>
          <a:bodyPr wrap="square">
            <a:spAutoFit/>
          </a:bodyPr>
          <a:lstStyle/>
          <a:p>
            <a:r>
              <a:rPr lang="en-US" dirty="0"/>
              <a:t>A short poll to get a feel for who is with us today</a:t>
            </a:r>
          </a:p>
        </p:txBody>
      </p:sp>
      <p:pic>
        <p:nvPicPr>
          <p:cNvPr id="6" name="Picture 5" descr="A person holding a phone&#10;&#10;Description automatically generated with low confidence">
            <a:extLst>
              <a:ext uri="{FF2B5EF4-FFF2-40B4-BE49-F238E27FC236}">
                <a16:creationId xmlns:a16="http://schemas.microsoft.com/office/drawing/2014/main" id="{F72AD480-3CF2-4941-B13E-CB6775505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1" y="1294399"/>
            <a:ext cx="8343000" cy="4824675"/>
          </a:xfrm>
          <a:prstGeom prst="rect">
            <a:avLst/>
          </a:prstGeom>
        </p:spPr>
      </p:pic>
    </p:spTree>
    <p:extLst>
      <p:ext uri="{BB962C8B-B14F-4D97-AF65-F5344CB8AC3E}">
        <p14:creationId xmlns:p14="http://schemas.microsoft.com/office/powerpoint/2010/main" val="665739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3026D-A6CC-4229-82DF-E47A796FFDE9}"/>
              </a:ext>
            </a:extLst>
          </p:cNvPr>
          <p:cNvSpPr/>
          <p:nvPr/>
        </p:nvSpPr>
        <p:spPr>
          <a:xfrm>
            <a:off x="7794697" y="3429000"/>
            <a:ext cx="3977303" cy="1230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AFFF2D5B-3813-456D-8FF3-C2F751CFF13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6F8140A-010E-49E7-8885-0874522CECFE}"/>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graphicFrame>
        <p:nvGraphicFramePr>
          <p:cNvPr id="5" name="Table 4">
            <a:extLst>
              <a:ext uri="{FF2B5EF4-FFF2-40B4-BE49-F238E27FC236}">
                <a16:creationId xmlns:a16="http://schemas.microsoft.com/office/drawing/2014/main" id="{7CA06342-93FE-4EBB-A80F-9A0EBDC9245F}"/>
              </a:ext>
            </a:extLst>
          </p:cNvPr>
          <p:cNvGraphicFramePr>
            <a:graphicFrameLocks noGrp="1"/>
          </p:cNvGraphicFramePr>
          <p:nvPr>
            <p:extLst>
              <p:ext uri="{D42A27DB-BD31-4B8C-83A1-F6EECF244321}">
                <p14:modId xmlns:p14="http://schemas.microsoft.com/office/powerpoint/2010/main" val="1970189956"/>
              </p:ext>
            </p:extLst>
          </p:nvPr>
        </p:nvGraphicFramePr>
        <p:xfrm>
          <a:off x="432000" y="1577064"/>
          <a:ext cx="10532257" cy="4779099"/>
        </p:xfrm>
        <a:graphic>
          <a:graphicData uri="http://schemas.openxmlformats.org/drawingml/2006/table">
            <a:tbl>
              <a:tblPr firstRow="1" bandRow="1">
                <a:effectLst>
                  <a:outerShdw blurRad="50800" dist="38100" dir="5400000" algn="t" rotWithShape="0">
                    <a:prstClr val="black">
                      <a:alpha val="40000"/>
                    </a:prstClr>
                  </a:outerShdw>
                </a:effectLst>
                <a:tableStyleId>{1E171933-4619-4E11-9A3F-F7608DF75F80}</a:tableStyleId>
              </a:tblPr>
              <a:tblGrid>
                <a:gridCol w="5489298">
                  <a:extLst>
                    <a:ext uri="{9D8B030D-6E8A-4147-A177-3AD203B41FA5}">
                      <a16:colId xmlns:a16="http://schemas.microsoft.com/office/drawing/2014/main" val="2263452863"/>
                    </a:ext>
                  </a:extLst>
                </a:gridCol>
                <a:gridCol w="5042959">
                  <a:extLst>
                    <a:ext uri="{9D8B030D-6E8A-4147-A177-3AD203B41FA5}">
                      <a16:colId xmlns:a16="http://schemas.microsoft.com/office/drawing/2014/main" val="4168864138"/>
                    </a:ext>
                  </a:extLst>
                </a:gridCol>
              </a:tblGrid>
              <a:tr h="463002">
                <a:tc>
                  <a:txBody>
                    <a:bodyPr/>
                    <a:lstStyle/>
                    <a:p>
                      <a:pPr algn="l"/>
                      <a:r>
                        <a:rPr lang="en-US" sz="1800" dirty="0"/>
                        <a:t>Column Header</a:t>
                      </a:r>
                    </a:p>
                  </a:txBody>
                  <a:tcPr anchor="ctr"/>
                </a:tc>
                <a:tc>
                  <a:txBody>
                    <a:bodyPr/>
                    <a:lstStyle/>
                    <a:p>
                      <a:pPr algn="ctr"/>
                      <a:r>
                        <a:rPr lang="en-US" sz="1800" dirty="0"/>
                        <a:t>ODS Data derived from</a:t>
                      </a:r>
                    </a:p>
                  </a:txBody>
                  <a:tcPr anchor="ctr"/>
                </a:tc>
                <a:extLst>
                  <a:ext uri="{0D108BD9-81ED-4DB2-BD59-A6C34878D82A}">
                    <a16:rowId xmlns:a16="http://schemas.microsoft.com/office/drawing/2014/main" val="4125188448"/>
                  </a:ext>
                </a:extLst>
              </a:tr>
              <a:tr h="428051">
                <a:tc>
                  <a:txBody>
                    <a:bodyPr/>
                    <a:lstStyle/>
                    <a:p>
                      <a:r>
                        <a:rPr lang="en-US" sz="1600" dirty="0"/>
                        <a:t>Seal of Biliteracy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4141248804"/>
                  </a:ext>
                </a:extLst>
              </a:tr>
              <a:tr h="428051">
                <a:tc>
                  <a:txBody>
                    <a:bodyPr/>
                    <a:lstStyle/>
                    <a:p>
                      <a:r>
                        <a:rPr lang="en-US" sz="1600" dirty="0"/>
                        <a:t>UC/CSU Requirements Met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2910358514"/>
                  </a:ext>
                </a:extLst>
              </a:tr>
              <a:tr h="428051">
                <a:tc>
                  <a:txBody>
                    <a:bodyPr/>
                    <a:lstStyle/>
                    <a:p>
                      <a:r>
                        <a:rPr lang="en-US" sz="1600" dirty="0"/>
                        <a:t>Adult Age Student with Disabilities Transition Status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mn-lt"/>
                        <a:ea typeface="+mn-ea"/>
                        <a:cs typeface="+mn-cs"/>
                      </a:endParaRPr>
                    </a:p>
                  </a:txBody>
                  <a:tcPr/>
                </a:tc>
                <a:extLst>
                  <a:ext uri="{0D108BD9-81ED-4DB2-BD59-A6C34878D82A}">
                    <a16:rowId xmlns:a16="http://schemas.microsoft.com/office/drawing/2014/main" val="1802772064"/>
                  </a:ext>
                </a:extLst>
              </a:tr>
              <a:tr h="428051">
                <a:tc>
                  <a:txBody>
                    <a:bodyPr/>
                    <a:lstStyle/>
                    <a:p>
                      <a:r>
                        <a:rPr lang="en-US" sz="1600" dirty="0"/>
                        <a:t>Pre-Apprenticeship Certification Program Completions</a:t>
                      </a:r>
                      <a:endParaRPr lang="en-US" sz="1600"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3"/>
                        </a:solidFill>
                        <a:effectLst/>
                        <a:uLnTx/>
                        <a:uFillTx/>
                        <a:latin typeface="+mn-lt"/>
                        <a:ea typeface="+mn-ea"/>
                        <a:cs typeface="+mn-cs"/>
                      </a:endParaRPr>
                    </a:p>
                  </a:txBody>
                  <a:tcPr/>
                </a:tc>
                <a:extLst>
                  <a:ext uri="{0D108BD9-81ED-4DB2-BD59-A6C34878D82A}">
                    <a16:rowId xmlns:a16="http://schemas.microsoft.com/office/drawing/2014/main" val="3943373266"/>
                  </a:ext>
                </a:extLst>
              </a:tr>
              <a:tr h="463638">
                <a:tc>
                  <a:txBody>
                    <a:bodyPr/>
                    <a:lstStyle/>
                    <a:p>
                      <a:r>
                        <a:rPr lang="en-US" sz="1600" dirty="0"/>
                        <a:t>Pre-Apprenticeship Program (non-registered) Completion</a:t>
                      </a:r>
                      <a:endParaRPr lang="en-US" sz="1600"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3"/>
                        </a:solidFill>
                        <a:effectLst/>
                        <a:uLnTx/>
                        <a:uFillTx/>
                        <a:latin typeface="+mn-lt"/>
                        <a:ea typeface="+mn-ea"/>
                        <a:cs typeface="+mn-cs"/>
                      </a:endParaRPr>
                    </a:p>
                  </a:txBody>
                  <a:tcPr/>
                </a:tc>
                <a:extLst>
                  <a:ext uri="{0D108BD9-81ED-4DB2-BD59-A6C34878D82A}">
                    <a16:rowId xmlns:a16="http://schemas.microsoft.com/office/drawing/2014/main" val="1065912213"/>
                  </a:ext>
                </a:extLst>
              </a:tr>
              <a:tr h="428051">
                <a:tc>
                  <a:txBody>
                    <a:bodyPr/>
                    <a:lstStyle/>
                    <a:p>
                      <a:r>
                        <a:rPr lang="en-US" sz="1600" dirty="0"/>
                        <a:t>State or Federal Job Program Completion</a:t>
                      </a:r>
                      <a:endParaRPr lang="en-US" sz="1600"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3"/>
                        </a:solidFill>
                        <a:effectLst/>
                        <a:uLnTx/>
                        <a:uFillTx/>
                        <a:latin typeface="+mn-lt"/>
                        <a:ea typeface="+mn-ea"/>
                        <a:cs typeface="+mn-cs"/>
                      </a:endParaRPr>
                    </a:p>
                  </a:txBody>
                  <a:tcPr/>
                </a:tc>
                <a:extLst>
                  <a:ext uri="{0D108BD9-81ED-4DB2-BD59-A6C34878D82A}">
                    <a16:rowId xmlns:a16="http://schemas.microsoft.com/office/drawing/2014/main" val="3764160672"/>
                  </a:ext>
                </a:extLst>
              </a:tr>
              <a:tr h="428051">
                <a:tc>
                  <a:txBody>
                    <a:bodyPr/>
                    <a:lstStyle/>
                    <a:p>
                      <a:r>
                        <a:rPr lang="en-US" sz="1600" dirty="0"/>
                        <a:t>Work-based Learning Internship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3"/>
                        </a:solidFill>
                        <a:effectLst/>
                        <a:uLnTx/>
                        <a:uFillTx/>
                        <a:latin typeface="+mn-lt"/>
                        <a:ea typeface="+mn-ea"/>
                        <a:cs typeface="+mn-cs"/>
                      </a:endParaRPr>
                    </a:p>
                  </a:txBody>
                  <a:tcPr/>
                </a:tc>
                <a:extLst>
                  <a:ext uri="{0D108BD9-81ED-4DB2-BD59-A6C34878D82A}">
                    <a16:rowId xmlns:a16="http://schemas.microsoft.com/office/drawing/2014/main" val="2896148780"/>
                  </a:ext>
                </a:extLst>
              </a:tr>
              <a:tr h="428051">
                <a:tc>
                  <a:txBody>
                    <a:bodyPr/>
                    <a:lstStyle/>
                    <a:p>
                      <a:r>
                        <a:rPr lang="en-US" sz="1600" dirty="0"/>
                        <a:t>Work-based Learning through Student Enterprise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3"/>
                        </a:solidFill>
                        <a:effectLst/>
                        <a:uLnTx/>
                        <a:uFillTx/>
                        <a:latin typeface="+mn-lt"/>
                        <a:ea typeface="+mn-ea"/>
                        <a:cs typeface="+mn-cs"/>
                      </a:endParaRPr>
                    </a:p>
                  </a:txBody>
                  <a:tcPr/>
                </a:tc>
                <a:extLst>
                  <a:ext uri="{0D108BD9-81ED-4DB2-BD59-A6C34878D82A}">
                    <a16:rowId xmlns:a16="http://schemas.microsoft.com/office/drawing/2014/main" val="3980624528"/>
                  </a:ext>
                </a:extLst>
              </a:tr>
              <a:tr h="428051">
                <a:tc>
                  <a:txBody>
                    <a:bodyPr/>
                    <a:lstStyle/>
                    <a:p>
                      <a:r>
                        <a:rPr lang="en-US" sz="1600" dirty="0"/>
                        <a:t>Simulated Work-based Learning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3"/>
                        </a:solidFill>
                        <a:effectLst/>
                        <a:uLnTx/>
                        <a:uFillTx/>
                        <a:latin typeface="+mn-lt"/>
                        <a:ea typeface="+mn-ea"/>
                        <a:cs typeface="+mn-cs"/>
                      </a:endParaRPr>
                    </a:p>
                  </a:txBody>
                  <a:tcPr/>
                </a:tc>
                <a:extLst>
                  <a:ext uri="{0D108BD9-81ED-4DB2-BD59-A6C34878D82A}">
                    <a16:rowId xmlns:a16="http://schemas.microsoft.com/office/drawing/2014/main" val="371563103"/>
                  </a:ext>
                </a:extLst>
              </a:tr>
              <a:tr h="428051">
                <a:tc>
                  <a:txBody>
                    <a:bodyPr/>
                    <a:lstStyle/>
                    <a:p>
                      <a:r>
                        <a:rPr lang="en-US" sz="1600" dirty="0"/>
                        <a:t>Transition Work-based Learning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3"/>
                        </a:solidFill>
                        <a:effectLst/>
                        <a:uLnTx/>
                        <a:uFillTx/>
                        <a:latin typeface="+mn-lt"/>
                        <a:ea typeface="+mn-ea"/>
                        <a:cs typeface="+mn-cs"/>
                      </a:endParaRPr>
                    </a:p>
                  </a:txBody>
                  <a:tcPr/>
                </a:tc>
                <a:extLst>
                  <a:ext uri="{0D108BD9-81ED-4DB2-BD59-A6C34878D82A}">
                    <a16:rowId xmlns:a16="http://schemas.microsoft.com/office/drawing/2014/main" val="1812685351"/>
                  </a:ext>
                </a:extLst>
              </a:tr>
            </a:tbl>
          </a:graphicData>
        </a:graphic>
      </p:graphicFrame>
      <p:sp>
        <p:nvSpPr>
          <p:cNvPr id="7" name="TextBox 6">
            <a:extLst>
              <a:ext uri="{FF2B5EF4-FFF2-40B4-BE49-F238E27FC236}">
                <a16:creationId xmlns:a16="http://schemas.microsoft.com/office/drawing/2014/main" id="{30404424-6356-4461-8019-4914053CA041}"/>
              </a:ext>
            </a:extLst>
          </p:cNvPr>
          <p:cNvSpPr txBox="1"/>
          <p:nvPr/>
        </p:nvSpPr>
        <p:spPr>
          <a:xfrm>
            <a:off x="298184" y="80206"/>
            <a:ext cx="10746317" cy="1969770"/>
          </a:xfrm>
          <a:prstGeom prst="rect">
            <a:avLst/>
          </a:prstGeom>
          <a:noFill/>
        </p:spPr>
        <p:txBody>
          <a:bodyPr wrap="square">
            <a:spAutoFit/>
          </a:bodyPr>
          <a:lstStyle/>
          <a:p>
            <a:pPr>
              <a:defRPr/>
            </a:pPr>
            <a:r>
              <a:rPr kumimoji="0" lang="en-US" sz="2800" b="1" i="0" u="none" strike="noStrike" kern="1200" cap="none" spc="0" normalizeH="0" baseline="0" noProof="0" dirty="0">
                <a:ln>
                  <a:noFill/>
                </a:ln>
                <a:solidFill>
                  <a:prstClr val="black"/>
                </a:solidFill>
                <a:effectLst/>
                <a:uLnTx/>
                <a:uFillTx/>
                <a:latin typeface="Tahoma"/>
                <a:ea typeface="+mn-ea"/>
                <a:cs typeface="+mn-cs"/>
              </a:rPr>
              <a:t>15.2 - Completer-specific Attributes</a:t>
            </a:r>
          </a:p>
          <a:p>
            <a:pPr>
              <a:defRPr/>
            </a:pPr>
            <a:endParaRPr kumimoji="0" lang="en-US" sz="3200" b="1" i="0" u="none" strike="noStrike" kern="1200" cap="none" spc="0" normalizeH="0" baseline="0" noProof="0" dirty="0">
              <a:ln>
                <a:noFill/>
              </a:ln>
              <a:solidFill>
                <a:prstClr val="black"/>
              </a:solidFill>
              <a:effectLst/>
              <a:uLnTx/>
              <a:uFillTx/>
              <a:latin typeface="Tahoma"/>
              <a:ea typeface="+mn-ea"/>
              <a:cs typeface="+mn-cs"/>
            </a:endParaRPr>
          </a:p>
          <a:p>
            <a:pPr>
              <a:defRPr/>
            </a:pPr>
            <a:endParaRPr kumimoji="0" lang="en-US" sz="3200" b="1" i="0" u="none" strike="noStrike" kern="1200" cap="none" spc="0" normalizeH="0" baseline="0" noProof="0" dirty="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ahoma"/>
              <a:ea typeface="+mn-ea"/>
              <a:cs typeface="+mn-cs"/>
            </a:endParaRPr>
          </a:p>
        </p:txBody>
      </p:sp>
      <p:pic>
        <p:nvPicPr>
          <p:cNvPr id="8" name="Picture 7">
            <a:extLst>
              <a:ext uri="{FF2B5EF4-FFF2-40B4-BE49-F238E27FC236}">
                <a16:creationId xmlns:a16="http://schemas.microsoft.com/office/drawing/2014/main" id="{FECA1FD1-A762-460E-B39D-65994375671E}"/>
              </a:ext>
            </a:extLst>
          </p:cNvPr>
          <p:cNvPicPr>
            <a:picLocks noChangeAspect="1"/>
          </p:cNvPicPr>
          <p:nvPr/>
        </p:nvPicPr>
        <p:blipFill>
          <a:blip r:embed="rId3"/>
          <a:stretch>
            <a:fillRect/>
          </a:stretch>
        </p:blipFill>
        <p:spPr>
          <a:xfrm>
            <a:off x="432000" y="574408"/>
            <a:ext cx="9592946" cy="981366"/>
          </a:xfrm>
          <a:prstGeom prst="rect">
            <a:avLst/>
          </a:prstGeom>
        </p:spPr>
      </p:pic>
      <p:sp>
        <p:nvSpPr>
          <p:cNvPr id="10" name="TextBox 9">
            <a:extLst>
              <a:ext uri="{FF2B5EF4-FFF2-40B4-BE49-F238E27FC236}">
                <a16:creationId xmlns:a16="http://schemas.microsoft.com/office/drawing/2014/main" id="{61092607-ADC1-4A31-BEEF-B3CB528AE43E}"/>
              </a:ext>
            </a:extLst>
          </p:cNvPr>
          <p:cNvSpPr txBox="1"/>
          <p:nvPr/>
        </p:nvSpPr>
        <p:spPr>
          <a:xfrm>
            <a:off x="7794701" y="2049976"/>
            <a:ext cx="2509024" cy="369332"/>
          </a:xfrm>
          <a:prstGeom prst="rect">
            <a:avLst/>
          </a:prstGeom>
          <a:noFill/>
        </p:spPr>
        <p:txBody>
          <a:bodyPr wrap="square" rtlCol="0" anchor="ctr">
            <a:spAutoFit/>
          </a:bodyPr>
          <a:lstStyle/>
          <a:p>
            <a:pPr lvl="0">
              <a:defRPr/>
            </a:pPr>
            <a:r>
              <a:rPr lang="en-US" b="1" dirty="0">
                <a:solidFill>
                  <a:srgbClr val="C00000"/>
                </a:solidFill>
              </a:rPr>
              <a:t>SENR File</a:t>
            </a:r>
          </a:p>
        </p:txBody>
      </p:sp>
      <p:sp>
        <p:nvSpPr>
          <p:cNvPr id="11" name="TextBox 10">
            <a:extLst>
              <a:ext uri="{FF2B5EF4-FFF2-40B4-BE49-F238E27FC236}">
                <a16:creationId xmlns:a16="http://schemas.microsoft.com/office/drawing/2014/main" id="{36BD58B4-A274-4948-8619-8A279001F01C}"/>
              </a:ext>
            </a:extLst>
          </p:cNvPr>
          <p:cNvSpPr txBox="1"/>
          <p:nvPr/>
        </p:nvSpPr>
        <p:spPr>
          <a:xfrm>
            <a:off x="7794701" y="2436103"/>
            <a:ext cx="2509024" cy="369332"/>
          </a:xfrm>
          <a:prstGeom prst="rect">
            <a:avLst/>
          </a:prstGeom>
          <a:noFill/>
        </p:spPr>
        <p:txBody>
          <a:bodyPr wrap="square" rtlCol="0" anchor="ctr">
            <a:spAutoFit/>
          </a:bodyPr>
          <a:lstStyle/>
          <a:p>
            <a:pPr lvl="0">
              <a:defRPr/>
            </a:pPr>
            <a:r>
              <a:rPr lang="en-US" b="1" dirty="0">
                <a:solidFill>
                  <a:srgbClr val="C00000"/>
                </a:solidFill>
              </a:rPr>
              <a:t>SENR File</a:t>
            </a:r>
          </a:p>
        </p:txBody>
      </p:sp>
      <p:sp>
        <p:nvSpPr>
          <p:cNvPr id="12" name="TextBox 11">
            <a:extLst>
              <a:ext uri="{FF2B5EF4-FFF2-40B4-BE49-F238E27FC236}">
                <a16:creationId xmlns:a16="http://schemas.microsoft.com/office/drawing/2014/main" id="{E016AA1D-7005-4203-B963-140AD7FAC044}"/>
              </a:ext>
            </a:extLst>
          </p:cNvPr>
          <p:cNvSpPr txBox="1"/>
          <p:nvPr/>
        </p:nvSpPr>
        <p:spPr>
          <a:xfrm>
            <a:off x="7794701" y="2922002"/>
            <a:ext cx="2509024" cy="369332"/>
          </a:xfrm>
          <a:prstGeom prst="rect">
            <a:avLst/>
          </a:prstGeom>
          <a:noFill/>
        </p:spPr>
        <p:txBody>
          <a:bodyPr wrap="square" rtlCol="0" anchor="ctr">
            <a:spAutoFit/>
          </a:bodyPr>
          <a:lstStyle/>
          <a:p>
            <a:pPr lvl="0">
              <a:defRPr/>
            </a:pPr>
            <a:r>
              <a:rPr lang="en-US" b="1" dirty="0">
                <a:solidFill>
                  <a:srgbClr val="C00000"/>
                </a:solidFill>
              </a:rPr>
              <a:t>SENR File</a:t>
            </a:r>
          </a:p>
        </p:txBody>
      </p:sp>
      <p:sp>
        <p:nvSpPr>
          <p:cNvPr id="4" name="TextBox 3">
            <a:extLst>
              <a:ext uri="{FF2B5EF4-FFF2-40B4-BE49-F238E27FC236}">
                <a16:creationId xmlns:a16="http://schemas.microsoft.com/office/drawing/2014/main" id="{ED0AC492-765D-438B-80B5-6F802E556D01}"/>
              </a:ext>
            </a:extLst>
          </p:cNvPr>
          <p:cNvSpPr txBox="1"/>
          <p:nvPr/>
        </p:nvSpPr>
        <p:spPr>
          <a:xfrm>
            <a:off x="7794700" y="3308129"/>
            <a:ext cx="1628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3"/>
                </a:solidFill>
                <a:effectLst/>
                <a:uLnTx/>
                <a:uFillTx/>
                <a:latin typeface="+mn-lt"/>
                <a:ea typeface="+mn-ea"/>
                <a:cs typeface="+mn-cs"/>
              </a:rPr>
              <a:t>WBLR File</a:t>
            </a:r>
            <a:endParaRPr kumimoji="0" lang="en-US" sz="1800" b="1" i="0" u="none" strike="noStrike" kern="1200" cap="none" spc="0" normalizeH="0" baseline="0" noProof="0" dirty="0">
              <a:ln>
                <a:noFill/>
              </a:ln>
              <a:solidFill>
                <a:schemeClr val="accent3"/>
              </a:solidFill>
              <a:effectLst/>
              <a:uLnTx/>
              <a:uFillTx/>
              <a:latin typeface="+mn-lt"/>
              <a:ea typeface="+mn-ea"/>
              <a:cs typeface="+mn-cs"/>
            </a:endParaRPr>
          </a:p>
        </p:txBody>
      </p:sp>
      <p:sp>
        <p:nvSpPr>
          <p:cNvPr id="13" name="TextBox 12">
            <a:extLst>
              <a:ext uri="{FF2B5EF4-FFF2-40B4-BE49-F238E27FC236}">
                <a16:creationId xmlns:a16="http://schemas.microsoft.com/office/drawing/2014/main" id="{0A1E76FE-5393-4CF4-9517-CC73883A59AC}"/>
              </a:ext>
            </a:extLst>
          </p:cNvPr>
          <p:cNvSpPr txBox="1"/>
          <p:nvPr/>
        </p:nvSpPr>
        <p:spPr>
          <a:xfrm>
            <a:off x="7794699" y="3762375"/>
            <a:ext cx="1628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solidFill>
                <a:effectLst/>
                <a:uLnTx/>
                <a:uFillTx/>
                <a:latin typeface="+mn-lt"/>
                <a:ea typeface="+mn-ea"/>
                <a:cs typeface="+mn-cs"/>
              </a:rPr>
              <a:t>WBLR File</a:t>
            </a:r>
          </a:p>
        </p:txBody>
      </p:sp>
      <p:sp>
        <p:nvSpPr>
          <p:cNvPr id="14" name="TextBox 13">
            <a:extLst>
              <a:ext uri="{FF2B5EF4-FFF2-40B4-BE49-F238E27FC236}">
                <a16:creationId xmlns:a16="http://schemas.microsoft.com/office/drawing/2014/main" id="{405F9F1D-10CE-4CA9-BA79-566DA0444F74}"/>
              </a:ext>
            </a:extLst>
          </p:cNvPr>
          <p:cNvSpPr txBox="1"/>
          <p:nvPr/>
        </p:nvSpPr>
        <p:spPr>
          <a:xfrm>
            <a:off x="7794700" y="4274883"/>
            <a:ext cx="1628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3"/>
                </a:solidFill>
                <a:effectLst/>
                <a:uLnTx/>
                <a:uFillTx/>
                <a:latin typeface="+mn-lt"/>
                <a:ea typeface="+mn-ea"/>
                <a:cs typeface="+mn-cs"/>
              </a:rPr>
              <a:t>WBLR File</a:t>
            </a:r>
            <a:endParaRPr kumimoji="0" lang="en-US" sz="1800" b="1" i="0" u="none" strike="noStrike" kern="1200" cap="none" spc="0" normalizeH="0" baseline="0" noProof="0" dirty="0">
              <a:ln>
                <a:noFill/>
              </a:ln>
              <a:solidFill>
                <a:schemeClr val="accent3"/>
              </a:solidFill>
              <a:effectLst/>
              <a:uLnTx/>
              <a:uFillTx/>
              <a:latin typeface="+mn-lt"/>
              <a:ea typeface="+mn-ea"/>
              <a:cs typeface="+mn-cs"/>
            </a:endParaRPr>
          </a:p>
        </p:txBody>
      </p:sp>
      <p:sp>
        <p:nvSpPr>
          <p:cNvPr id="15" name="TextBox 14">
            <a:extLst>
              <a:ext uri="{FF2B5EF4-FFF2-40B4-BE49-F238E27FC236}">
                <a16:creationId xmlns:a16="http://schemas.microsoft.com/office/drawing/2014/main" id="{9D14FEC4-46ED-4817-B761-A8771F7E4C15}"/>
              </a:ext>
            </a:extLst>
          </p:cNvPr>
          <p:cNvSpPr txBox="1"/>
          <p:nvPr/>
        </p:nvSpPr>
        <p:spPr>
          <a:xfrm>
            <a:off x="7794699" y="4731983"/>
            <a:ext cx="1628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solidFill>
                <a:effectLst/>
                <a:uLnTx/>
                <a:uFillTx/>
                <a:latin typeface="+mn-lt"/>
                <a:ea typeface="+mn-ea"/>
                <a:cs typeface="+mn-cs"/>
              </a:rPr>
              <a:t>WBLR File</a:t>
            </a:r>
          </a:p>
        </p:txBody>
      </p:sp>
      <p:sp>
        <p:nvSpPr>
          <p:cNvPr id="16" name="TextBox 15">
            <a:extLst>
              <a:ext uri="{FF2B5EF4-FFF2-40B4-BE49-F238E27FC236}">
                <a16:creationId xmlns:a16="http://schemas.microsoft.com/office/drawing/2014/main" id="{28866DE4-197F-4EF3-B05D-41B28D12EF49}"/>
              </a:ext>
            </a:extLst>
          </p:cNvPr>
          <p:cNvSpPr txBox="1"/>
          <p:nvPr/>
        </p:nvSpPr>
        <p:spPr>
          <a:xfrm>
            <a:off x="7794699" y="5168805"/>
            <a:ext cx="1628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solidFill>
                <a:effectLst/>
                <a:uLnTx/>
                <a:uFillTx/>
                <a:latin typeface="+mn-lt"/>
                <a:ea typeface="+mn-ea"/>
                <a:cs typeface="+mn-cs"/>
              </a:rPr>
              <a:t>WBLR File</a:t>
            </a:r>
          </a:p>
        </p:txBody>
      </p:sp>
      <p:sp>
        <p:nvSpPr>
          <p:cNvPr id="17" name="TextBox 16">
            <a:extLst>
              <a:ext uri="{FF2B5EF4-FFF2-40B4-BE49-F238E27FC236}">
                <a16:creationId xmlns:a16="http://schemas.microsoft.com/office/drawing/2014/main" id="{D9A46C66-2B86-4AD8-8F5E-5A4C3530D766}"/>
              </a:ext>
            </a:extLst>
          </p:cNvPr>
          <p:cNvSpPr txBox="1"/>
          <p:nvPr/>
        </p:nvSpPr>
        <p:spPr>
          <a:xfrm>
            <a:off x="7794698" y="5581641"/>
            <a:ext cx="1628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3"/>
                </a:solidFill>
                <a:effectLst/>
                <a:uLnTx/>
                <a:uFillTx/>
                <a:latin typeface="+mn-lt"/>
                <a:ea typeface="+mn-ea"/>
                <a:cs typeface="+mn-cs"/>
              </a:rPr>
              <a:t>WBLR File</a:t>
            </a:r>
            <a:endParaRPr kumimoji="0" lang="en-US" sz="1800" b="1" i="0" u="none" strike="noStrike" kern="1200" cap="none" spc="0" normalizeH="0" baseline="0" noProof="0" dirty="0">
              <a:ln>
                <a:noFill/>
              </a:ln>
              <a:solidFill>
                <a:schemeClr val="accent3"/>
              </a:solidFill>
              <a:effectLst/>
              <a:uLnTx/>
              <a:uFillTx/>
              <a:latin typeface="+mn-lt"/>
              <a:ea typeface="+mn-ea"/>
              <a:cs typeface="+mn-cs"/>
            </a:endParaRPr>
          </a:p>
        </p:txBody>
      </p:sp>
      <p:sp>
        <p:nvSpPr>
          <p:cNvPr id="18" name="TextBox 17">
            <a:extLst>
              <a:ext uri="{FF2B5EF4-FFF2-40B4-BE49-F238E27FC236}">
                <a16:creationId xmlns:a16="http://schemas.microsoft.com/office/drawing/2014/main" id="{F9A40D62-4A11-41C8-AC91-D0B52E684E6A}"/>
              </a:ext>
            </a:extLst>
          </p:cNvPr>
          <p:cNvSpPr txBox="1"/>
          <p:nvPr/>
        </p:nvSpPr>
        <p:spPr>
          <a:xfrm>
            <a:off x="7794697" y="6047035"/>
            <a:ext cx="16280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3"/>
                </a:solidFill>
                <a:effectLst/>
                <a:uLnTx/>
                <a:uFillTx/>
                <a:latin typeface="+mn-lt"/>
                <a:ea typeface="+mn-ea"/>
                <a:cs typeface="+mn-cs"/>
              </a:rPr>
              <a:t>WBLR File</a:t>
            </a:r>
            <a:endParaRPr kumimoji="0" lang="en-US" sz="1800" b="1" i="0" u="none" strike="noStrike" kern="1200" cap="none" spc="0" normalizeH="0" baseline="0" noProof="0" dirty="0">
              <a:ln>
                <a:noFill/>
              </a:ln>
              <a:solidFill>
                <a:schemeClr val="accent3"/>
              </a:solidFill>
              <a:effectLst/>
              <a:uLnTx/>
              <a:uFillTx/>
              <a:latin typeface="+mn-lt"/>
              <a:ea typeface="+mn-ea"/>
              <a:cs typeface="+mn-cs"/>
            </a:endParaRPr>
          </a:p>
        </p:txBody>
      </p:sp>
      <p:sp>
        <p:nvSpPr>
          <p:cNvPr id="6" name="TextBox 5">
            <a:extLst>
              <a:ext uri="{FF2B5EF4-FFF2-40B4-BE49-F238E27FC236}">
                <a16:creationId xmlns:a16="http://schemas.microsoft.com/office/drawing/2014/main" id="{05C1372A-2FF2-49A0-BC68-DFFB1CD5AF63}"/>
              </a:ext>
            </a:extLst>
          </p:cNvPr>
          <p:cNvSpPr txBox="1"/>
          <p:nvPr/>
        </p:nvSpPr>
        <p:spPr>
          <a:xfrm>
            <a:off x="9472976" y="3291334"/>
            <a:ext cx="2509024" cy="1354217"/>
          </a:xfrm>
          <a:prstGeom prst="rect">
            <a:avLst/>
          </a:prstGeom>
          <a:solidFill>
            <a:schemeClr val="accent1">
              <a:lumMod val="20000"/>
              <a:lumOff val="80000"/>
            </a:schemeClr>
          </a:solidFill>
        </p:spPr>
        <p:txBody>
          <a:bodyPr wrap="square" rtlCol="0">
            <a:spAutoFit/>
          </a:bodyPr>
          <a:lstStyle/>
          <a:p>
            <a:r>
              <a:rPr lang="en-US" b="1" dirty="0">
                <a:solidFill>
                  <a:srgbClr val="FF0000"/>
                </a:solidFill>
              </a:rPr>
              <a:t>*</a:t>
            </a:r>
            <a:r>
              <a:rPr lang="en-US" sz="1600" i="1" dirty="0"/>
              <a:t>These data elements were previously collected in SENR. Report will also include if any SENR within cohort period = Y </a:t>
            </a:r>
          </a:p>
        </p:txBody>
      </p:sp>
      <p:sp>
        <p:nvSpPr>
          <p:cNvPr id="22" name="Rectangle 21">
            <a:extLst>
              <a:ext uri="{FF2B5EF4-FFF2-40B4-BE49-F238E27FC236}">
                <a16:creationId xmlns:a16="http://schemas.microsoft.com/office/drawing/2014/main" id="{BD2AD98D-5600-411E-819C-3247D4F16E7E}"/>
              </a:ext>
            </a:extLst>
          </p:cNvPr>
          <p:cNvSpPr/>
          <p:nvPr/>
        </p:nvSpPr>
        <p:spPr>
          <a:xfrm>
            <a:off x="9472976" y="3291334"/>
            <a:ext cx="2509024" cy="1352881"/>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6661005-C57C-4EAF-9F3F-E49841315EA4}"/>
              </a:ext>
            </a:extLst>
          </p:cNvPr>
          <p:cNvSpPr txBox="1"/>
          <p:nvPr/>
        </p:nvSpPr>
        <p:spPr>
          <a:xfrm flipH="1">
            <a:off x="5228473" y="3308129"/>
            <a:ext cx="246638" cy="369332"/>
          </a:xfrm>
          <a:prstGeom prst="rect">
            <a:avLst/>
          </a:prstGeom>
          <a:noFill/>
        </p:spPr>
        <p:txBody>
          <a:bodyPr wrap="square" rtlCol="0">
            <a:spAutoFit/>
          </a:bodyPr>
          <a:lstStyle/>
          <a:p>
            <a:r>
              <a:rPr lang="en-US" b="1" dirty="0">
                <a:solidFill>
                  <a:srgbClr val="FF0000"/>
                </a:solidFill>
              </a:rPr>
              <a:t>*</a:t>
            </a:r>
          </a:p>
        </p:txBody>
      </p:sp>
      <p:sp>
        <p:nvSpPr>
          <p:cNvPr id="24" name="TextBox 23">
            <a:extLst>
              <a:ext uri="{FF2B5EF4-FFF2-40B4-BE49-F238E27FC236}">
                <a16:creationId xmlns:a16="http://schemas.microsoft.com/office/drawing/2014/main" id="{91D2D769-41FB-4C75-AA9C-5C788A9B5435}"/>
              </a:ext>
            </a:extLst>
          </p:cNvPr>
          <p:cNvSpPr txBox="1"/>
          <p:nvPr/>
        </p:nvSpPr>
        <p:spPr>
          <a:xfrm flipH="1">
            <a:off x="5533185" y="3747911"/>
            <a:ext cx="242622" cy="383796"/>
          </a:xfrm>
          <a:prstGeom prst="rect">
            <a:avLst/>
          </a:prstGeom>
          <a:noFill/>
        </p:spPr>
        <p:txBody>
          <a:bodyPr wrap="square" rtlCol="0">
            <a:spAutoFit/>
          </a:bodyPr>
          <a:lstStyle/>
          <a:p>
            <a:r>
              <a:rPr lang="en-US" b="1" dirty="0">
                <a:solidFill>
                  <a:srgbClr val="FF0000"/>
                </a:solidFill>
              </a:rPr>
              <a:t>*</a:t>
            </a:r>
          </a:p>
        </p:txBody>
      </p:sp>
      <p:sp>
        <p:nvSpPr>
          <p:cNvPr id="25" name="TextBox 24">
            <a:extLst>
              <a:ext uri="{FF2B5EF4-FFF2-40B4-BE49-F238E27FC236}">
                <a16:creationId xmlns:a16="http://schemas.microsoft.com/office/drawing/2014/main" id="{15B377A2-B7A7-4351-BA42-6851747754AD}"/>
              </a:ext>
            </a:extLst>
          </p:cNvPr>
          <p:cNvSpPr txBox="1"/>
          <p:nvPr/>
        </p:nvSpPr>
        <p:spPr>
          <a:xfrm flipH="1">
            <a:off x="4138030" y="4208351"/>
            <a:ext cx="242622" cy="383796"/>
          </a:xfrm>
          <a:prstGeom prst="rect">
            <a:avLst/>
          </a:prstGeom>
          <a:noFill/>
        </p:spPr>
        <p:txBody>
          <a:bodyPr wrap="square" rtlCol="0">
            <a:spAutoFit/>
          </a:bodyPr>
          <a:lstStyle/>
          <a:p>
            <a:r>
              <a:rPr lang="en-US" b="1" dirty="0">
                <a:solidFill>
                  <a:srgbClr val="FF0000"/>
                </a:solidFill>
              </a:rPr>
              <a:t>*</a:t>
            </a:r>
          </a:p>
        </p:txBody>
      </p:sp>
    </p:spTree>
    <p:extLst>
      <p:ext uri="{BB962C8B-B14F-4D97-AF65-F5344CB8AC3E}">
        <p14:creationId xmlns:p14="http://schemas.microsoft.com/office/powerpoint/2010/main" val="285872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randombar(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4" grpId="0"/>
      <p:bldP spid="13" grpId="0"/>
      <p:bldP spid="14" grpId="0"/>
      <p:bldP spid="15" grpId="0"/>
      <p:bldP spid="16" grpId="0"/>
      <p:bldP spid="17" grpId="0"/>
      <p:bldP spid="18" grpId="0"/>
      <p:bldP spid="6" grpId="0" animBg="1"/>
      <p:bldP spid="22" grpId="0" animBg="1"/>
      <p:bldP spid="23" grpId="0"/>
      <p:bldP spid="24"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p:cNvSpPr>
            <a:spLocks noGrp="1"/>
          </p:cNvSpPr>
          <p:nvPr>
            <p:ph type="sldNum" sz="quarter" idx="11"/>
          </p:nvPr>
        </p:nvSpPr>
        <p:spPr bwMode="auto">
          <a:xfrm>
            <a:off x="12261282" y="7694945"/>
            <a:ext cx="350493" cy="3039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050" b="1"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201DAA-39F9-4413-A258-721B4BBBB683}" type="slidenum">
              <a:rPr kumimoji="0" lang="en-US" sz="1050" b="1"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en-US" sz="1050" b="1"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2" name="Title 1">
            <a:extLst>
              <a:ext uri="{FF2B5EF4-FFF2-40B4-BE49-F238E27FC236}">
                <a16:creationId xmlns:a16="http://schemas.microsoft.com/office/drawing/2014/main" id="{428488EF-F85A-46D6-8772-4FFEB9ABE4A7}"/>
              </a:ext>
            </a:extLst>
          </p:cNvPr>
          <p:cNvSpPr txBox="1">
            <a:spLocks/>
          </p:cNvSpPr>
          <p:nvPr/>
        </p:nvSpPr>
        <p:spPr>
          <a:xfrm>
            <a:off x="437101" y="244681"/>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prstClr val="black">
                    <a:lumMod val="75000"/>
                    <a:lumOff val="25000"/>
                  </a:prstClr>
                </a:solidFill>
                <a:effectLst/>
                <a:uLnTx/>
                <a:uFillTx/>
                <a:latin typeface="Arial Black"/>
                <a:ea typeface="+mj-ea"/>
                <a:cs typeface="+mj-cs"/>
              </a:rPr>
              <a:t>Reports and Calculations</a:t>
            </a:r>
          </a:p>
        </p:txBody>
      </p:sp>
      <p:sp>
        <p:nvSpPr>
          <p:cNvPr id="8" name="TextBox 7">
            <a:extLst>
              <a:ext uri="{FF2B5EF4-FFF2-40B4-BE49-F238E27FC236}">
                <a16:creationId xmlns:a16="http://schemas.microsoft.com/office/drawing/2014/main" id="{A6E3631C-6BCE-4F66-B4E7-13B6A5C5A100}"/>
              </a:ext>
            </a:extLst>
          </p:cNvPr>
          <p:cNvSpPr txBox="1"/>
          <p:nvPr/>
        </p:nvSpPr>
        <p:spPr>
          <a:xfrm>
            <a:off x="351789" y="750891"/>
            <a:ext cx="7180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715B"/>
                </a:solidFill>
                <a:effectLst/>
                <a:uLnTx/>
                <a:uFillTx/>
                <a:latin typeface="Tahoma"/>
                <a:ea typeface="+mn-ea"/>
                <a:cs typeface="+mn-cs"/>
              </a:rPr>
              <a:t>Report Mapping Guides</a:t>
            </a:r>
          </a:p>
        </p:txBody>
      </p:sp>
      <p:sp>
        <p:nvSpPr>
          <p:cNvPr id="9" name="Slide Number Placeholder 2">
            <a:extLst>
              <a:ext uri="{FF2B5EF4-FFF2-40B4-BE49-F238E27FC236}">
                <a16:creationId xmlns:a16="http://schemas.microsoft.com/office/drawing/2014/main" id="{1D69AD8F-1D13-4FAB-9BF8-098254CDB92B}"/>
              </a:ext>
            </a:extLst>
          </p:cNvPr>
          <p:cNvSpPr txBox="1">
            <a:spLocks/>
          </p:cNvSpPr>
          <p:nvPr/>
        </p:nvSpPr>
        <p:spPr>
          <a:xfrm>
            <a:off x="11760000" y="6356594"/>
            <a:ext cx="420000" cy="421200"/>
          </a:xfrm>
          <a:prstGeom prst="rect">
            <a:avLst/>
          </a:prstGeom>
          <a:no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050" b="1"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5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EE9FFC15-400A-4490-B044-728D935125AA}"/>
              </a:ext>
            </a:extLst>
          </p:cNvPr>
          <p:cNvPicPr>
            <a:picLocks noChangeAspect="1"/>
          </p:cNvPicPr>
          <p:nvPr/>
        </p:nvPicPr>
        <p:blipFill>
          <a:blip r:embed="rId3"/>
          <a:stretch>
            <a:fillRect/>
          </a:stretch>
        </p:blipFill>
        <p:spPr>
          <a:xfrm>
            <a:off x="2472267" y="1302274"/>
            <a:ext cx="6694311" cy="4804835"/>
          </a:xfrm>
          <a:prstGeom prst="rect">
            <a:avLst/>
          </a:prstGeom>
        </p:spPr>
      </p:pic>
    </p:spTree>
    <p:extLst>
      <p:ext uri="{BB962C8B-B14F-4D97-AF65-F5344CB8AC3E}">
        <p14:creationId xmlns:p14="http://schemas.microsoft.com/office/powerpoint/2010/main" val="115245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E76A81-CB54-4F2D-95E5-AC14A5901E27}"/>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C6217181-2B47-4FE8-8BC2-6B4CA02112EE}"/>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
        <p:nvSpPr>
          <p:cNvPr id="5" name="TextBox 4">
            <a:extLst>
              <a:ext uri="{FF2B5EF4-FFF2-40B4-BE49-F238E27FC236}">
                <a16:creationId xmlns:a16="http://schemas.microsoft.com/office/drawing/2014/main" id="{76BEE295-C522-45AC-8D4D-440B8422AF01}"/>
              </a:ext>
            </a:extLst>
          </p:cNvPr>
          <p:cNvSpPr txBox="1"/>
          <p:nvPr/>
        </p:nvSpPr>
        <p:spPr>
          <a:xfrm>
            <a:off x="432000" y="368424"/>
            <a:ext cx="8288254" cy="923330"/>
          </a:xfrm>
          <a:prstGeom prst="rect">
            <a:avLst/>
          </a:prstGeom>
          <a:noFill/>
        </p:spPr>
        <p:txBody>
          <a:bodyPr wrap="square">
            <a:spAutoFit/>
          </a:bodyPr>
          <a:lstStyle/>
          <a:p>
            <a:r>
              <a:rPr lang="en-US" sz="5400" b="1" i="0" dirty="0">
                <a:solidFill>
                  <a:srgbClr val="000000"/>
                </a:solidFill>
                <a:effectLst/>
                <a:latin typeface="Calibri Light" panose="020F0302020204030204" pitchFamily="34" charset="0"/>
              </a:rPr>
              <a:t>Accountability</a:t>
            </a:r>
            <a:endParaRPr lang="en-US" sz="5400" b="1" dirty="0"/>
          </a:p>
        </p:txBody>
      </p:sp>
      <p:sp>
        <p:nvSpPr>
          <p:cNvPr id="7" name="TextBox 6">
            <a:extLst>
              <a:ext uri="{FF2B5EF4-FFF2-40B4-BE49-F238E27FC236}">
                <a16:creationId xmlns:a16="http://schemas.microsoft.com/office/drawing/2014/main" id="{78CA0859-EAA8-48DF-8B8B-00D4FB061001}"/>
              </a:ext>
            </a:extLst>
          </p:cNvPr>
          <p:cNvSpPr txBox="1"/>
          <p:nvPr/>
        </p:nvSpPr>
        <p:spPr>
          <a:xfrm>
            <a:off x="324205" y="1610281"/>
            <a:ext cx="3333395" cy="1569660"/>
          </a:xfrm>
          <a:prstGeom prst="rect">
            <a:avLst/>
          </a:prstGeom>
          <a:noFill/>
        </p:spPr>
        <p:txBody>
          <a:bodyPr wrap="square">
            <a:spAutoFit/>
          </a:bodyPr>
          <a:lstStyle/>
          <a:p>
            <a:pPr algn="l" rtl="0" fontAlgn="base"/>
            <a:r>
              <a:rPr lang="en-US" sz="2400" b="1" i="0" u="none" strike="noStrike" dirty="0">
                <a:solidFill>
                  <a:srgbClr val="000000"/>
                </a:solidFill>
                <a:effectLst/>
                <a:latin typeface="Calibri" panose="020F0502020204030204" pitchFamily="34" charset="0"/>
              </a:rPr>
              <a:t>CA Dashboard Technical Guide</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l" rtl="0" fontAlgn="base"/>
            <a:r>
              <a:rPr lang="en-US" sz="2400" b="0" i="0" u="sng" strike="noStrike" dirty="0">
                <a:solidFill>
                  <a:srgbClr val="0563C1"/>
                </a:solidFill>
                <a:effectLst/>
                <a:latin typeface="Calibri" panose="020F0502020204030204" pitchFamily="34" charset="0"/>
                <a:hlinkClick r:id="rId3"/>
              </a:rPr>
              <a:t>https://www.cde.ca.gov/ta/ac/cm/</a:t>
            </a:r>
            <a:endParaRPr lang="en-US" sz="2400" b="0" i="0" dirty="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9994D966-1B99-4FE5-B566-7BD65434D2CD}"/>
              </a:ext>
            </a:extLst>
          </p:cNvPr>
          <p:cNvSpPr txBox="1"/>
          <p:nvPr/>
        </p:nvSpPr>
        <p:spPr>
          <a:xfrm>
            <a:off x="324205" y="3606635"/>
            <a:ext cx="5352094" cy="1569660"/>
          </a:xfrm>
          <a:prstGeom prst="rect">
            <a:avLst/>
          </a:prstGeom>
          <a:noFill/>
        </p:spPr>
        <p:txBody>
          <a:bodyPr wrap="square">
            <a:spAutoFit/>
          </a:bodyPr>
          <a:lstStyle/>
          <a:p>
            <a:pPr algn="l" rtl="0" fontAlgn="base"/>
            <a:r>
              <a:rPr lang="en-US" sz="2400" b="1" i="0" u="none" strike="noStrike" dirty="0">
                <a:solidFill>
                  <a:srgbClr val="000000"/>
                </a:solidFill>
                <a:effectLst/>
                <a:latin typeface="Calibri" panose="020F0502020204030204" pitchFamily="34" charset="0"/>
              </a:rPr>
              <a:t>Dashboard Alternative School Status (DASS) - for schools that serve high-risk students.</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l" rtl="0" fontAlgn="base"/>
            <a:r>
              <a:rPr lang="en-US" sz="2400" b="1" i="0" u="none" strike="noStrike" dirty="0">
                <a:solidFill>
                  <a:srgbClr val="000000"/>
                </a:solidFill>
                <a:effectLst/>
                <a:latin typeface="Calibri" panose="020F0502020204030204" pitchFamily="34" charset="0"/>
              </a:rPr>
              <a:t> </a:t>
            </a:r>
            <a:r>
              <a:rPr lang="en-US" sz="2400" b="0" i="0" u="sng" strike="noStrike" dirty="0">
                <a:solidFill>
                  <a:srgbClr val="0563C1"/>
                </a:solidFill>
                <a:effectLst/>
                <a:latin typeface="Calibri" panose="020F0502020204030204" pitchFamily="34" charset="0"/>
                <a:hlinkClick r:id="rId4"/>
              </a:rPr>
              <a:t>https://www.cde.ca.gov/TA/ac/dass.asp</a:t>
            </a:r>
            <a:endParaRPr lang="en-US" sz="2400" b="0" i="0" dirty="0">
              <a:solidFill>
                <a:srgbClr val="000000"/>
              </a:solidFill>
              <a:effectLst/>
              <a:latin typeface="Segoe UI" panose="020B0502040204020203" pitchFamily="34" charset="0"/>
            </a:endParaRPr>
          </a:p>
        </p:txBody>
      </p:sp>
      <p:pic>
        <p:nvPicPr>
          <p:cNvPr id="8194" name="Picture 2">
            <a:extLst>
              <a:ext uri="{FF2B5EF4-FFF2-40B4-BE49-F238E27FC236}">
                <a16:creationId xmlns:a16="http://schemas.microsoft.com/office/drawing/2014/main" id="{1A79DDE0-783C-4344-911A-1D152A5124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883" y="1291754"/>
            <a:ext cx="7780298" cy="170792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A26E2061-CE92-4EE8-B6E4-B62F3E90A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8634" y="3565801"/>
            <a:ext cx="4826361" cy="276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14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9493F0-3DBB-4DEF-B884-227313445024}"/>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4081F6AA-FFC4-4755-96FA-89421B5AB211}"/>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
        <p:nvSpPr>
          <p:cNvPr id="4" name="TextBox 3">
            <a:extLst>
              <a:ext uri="{FF2B5EF4-FFF2-40B4-BE49-F238E27FC236}">
                <a16:creationId xmlns:a16="http://schemas.microsoft.com/office/drawing/2014/main" id="{2548A604-557D-41BC-8A35-3180F148ED12}"/>
              </a:ext>
            </a:extLst>
          </p:cNvPr>
          <p:cNvSpPr txBox="1"/>
          <p:nvPr/>
        </p:nvSpPr>
        <p:spPr>
          <a:xfrm>
            <a:off x="149704" y="80206"/>
            <a:ext cx="8491654" cy="1754326"/>
          </a:xfrm>
          <a:prstGeom prst="rect">
            <a:avLst/>
          </a:prstGeom>
          <a:noFill/>
        </p:spPr>
        <p:txBody>
          <a:bodyPr wrap="square">
            <a:spAutoFit/>
          </a:bodyPr>
          <a:lstStyle/>
          <a:p>
            <a:r>
              <a:rPr lang="en-US" sz="5400" b="1" i="0" dirty="0">
                <a:solidFill>
                  <a:srgbClr val="000000"/>
                </a:solidFill>
                <a:effectLst/>
                <a:latin typeface="Calibri Light" panose="020F0302020204030204" pitchFamily="34" charset="0"/>
              </a:rPr>
              <a:t>Handbook Connecting CALPADS to the Dashboard</a:t>
            </a:r>
            <a:endParaRPr lang="en-US" sz="5400" b="1" dirty="0"/>
          </a:p>
        </p:txBody>
      </p:sp>
      <p:sp>
        <p:nvSpPr>
          <p:cNvPr id="5" name="Explosion: 8 Points 4">
            <a:extLst>
              <a:ext uri="{FF2B5EF4-FFF2-40B4-BE49-F238E27FC236}">
                <a16:creationId xmlns:a16="http://schemas.microsoft.com/office/drawing/2014/main" id="{E3E53CAF-0550-4E34-9DB5-BA90F405DE9B}"/>
              </a:ext>
            </a:extLst>
          </p:cNvPr>
          <p:cNvSpPr/>
          <p:nvPr/>
        </p:nvSpPr>
        <p:spPr>
          <a:xfrm rot="11923422">
            <a:off x="7627261" y="195549"/>
            <a:ext cx="4232426" cy="1836933"/>
          </a:xfrm>
          <a:prstGeom prst="irregularSeal1">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TextBox 5">
            <a:extLst>
              <a:ext uri="{FF2B5EF4-FFF2-40B4-BE49-F238E27FC236}">
                <a16:creationId xmlns:a16="http://schemas.microsoft.com/office/drawing/2014/main" id="{DDC19475-EAA5-4CF4-8074-14DF628E6FF6}"/>
              </a:ext>
            </a:extLst>
          </p:cNvPr>
          <p:cNvSpPr txBox="1"/>
          <p:nvPr/>
        </p:nvSpPr>
        <p:spPr>
          <a:xfrm rot="1126111">
            <a:off x="9051723" y="807110"/>
            <a:ext cx="1772486" cy="707886"/>
          </a:xfrm>
          <a:prstGeom prst="rect">
            <a:avLst/>
          </a:prstGeom>
          <a:noFill/>
        </p:spPr>
        <p:txBody>
          <a:bodyPr wrap="square" rtlCol="0">
            <a:spAutoFit/>
          </a:bodyPr>
          <a:lstStyle/>
          <a:p>
            <a:r>
              <a:rPr lang="en-US" sz="4000" b="1" dirty="0"/>
              <a:t>NEW</a:t>
            </a:r>
          </a:p>
        </p:txBody>
      </p:sp>
      <p:pic>
        <p:nvPicPr>
          <p:cNvPr id="8" name="Picture 7">
            <a:extLst>
              <a:ext uri="{FF2B5EF4-FFF2-40B4-BE49-F238E27FC236}">
                <a16:creationId xmlns:a16="http://schemas.microsoft.com/office/drawing/2014/main" id="{FB3992AD-3B94-41E0-9F09-2FAE0BDB9861}"/>
              </a:ext>
            </a:extLst>
          </p:cNvPr>
          <p:cNvPicPr>
            <a:picLocks noChangeAspect="1"/>
          </p:cNvPicPr>
          <p:nvPr/>
        </p:nvPicPr>
        <p:blipFill>
          <a:blip r:embed="rId3"/>
          <a:stretch>
            <a:fillRect/>
          </a:stretch>
        </p:blipFill>
        <p:spPr>
          <a:xfrm>
            <a:off x="145159" y="1962597"/>
            <a:ext cx="5309569" cy="4139089"/>
          </a:xfrm>
          <a:prstGeom prst="rect">
            <a:avLst/>
          </a:prstGeom>
        </p:spPr>
      </p:pic>
      <p:pic>
        <p:nvPicPr>
          <p:cNvPr id="10" name="Picture 9">
            <a:extLst>
              <a:ext uri="{FF2B5EF4-FFF2-40B4-BE49-F238E27FC236}">
                <a16:creationId xmlns:a16="http://schemas.microsoft.com/office/drawing/2014/main" id="{39C1703D-662A-44C7-B6F7-E6529C0602B3}"/>
              </a:ext>
            </a:extLst>
          </p:cNvPr>
          <p:cNvPicPr>
            <a:picLocks noChangeAspect="1"/>
          </p:cNvPicPr>
          <p:nvPr/>
        </p:nvPicPr>
        <p:blipFill>
          <a:blip r:embed="rId4"/>
          <a:stretch>
            <a:fillRect/>
          </a:stretch>
        </p:blipFill>
        <p:spPr>
          <a:xfrm>
            <a:off x="4207990" y="1953683"/>
            <a:ext cx="6039160" cy="4496031"/>
          </a:xfrm>
          <a:prstGeom prst="rect">
            <a:avLst/>
          </a:prstGeom>
          <a:ln>
            <a:solidFill>
              <a:schemeClr val="tx1"/>
            </a:solidFill>
          </a:ln>
        </p:spPr>
      </p:pic>
      <p:sp>
        <p:nvSpPr>
          <p:cNvPr id="13" name="Arrow: Right 12">
            <a:extLst>
              <a:ext uri="{FF2B5EF4-FFF2-40B4-BE49-F238E27FC236}">
                <a16:creationId xmlns:a16="http://schemas.microsoft.com/office/drawing/2014/main" id="{575E507D-B679-4A2A-8F2B-7EA9010D7FFD}"/>
              </a:ext>
            </a:extLst>
          </p:cNvPr>
          <p:cNvSpPr/>
          <p:nvPr/>
        </p:nvSpPr>
        <p:spPr>
          <a:xfrm rot="20031222">
            <a:off x="3220605" y="3502216"/>
            <a:ext cx="1004954" cy="716529"/>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14923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0"/>
            <a:ext cx="11760000" cy="6365363"/>
          </a:xfrm>
          <a:prstGeom prst="rect">
            <a:avLst/>
          </a:prstGeom>
          <a:gradFill>
            <a:gsLst>
              <a:gs pos="36000">
                <a:schemeClr val="bg1">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Scenarios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Signpost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373369" y="3831150"/>
            <a:ext cx="914400" cy="914400"/>
          </a:xfrm>
          <a:prstGeom prst="rect">
            <a:avLst/>
          </a:prstGeom>
        </p:spPr>
      </p:pic>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
        <p:nvSpPr>
          <p:cNvPr id="7" name="Subtitle 6">
            <a:extLst>
              <a:ext uri="{FF2B5EF4-FFF2-40B4-BE49-F238E27FC236}">
                <a16:creationId xmlns:a16="http://schemas.microsoft.com/office/drawing/2014/main" id="{A0947E24-E172-4E23-9E7D-24C930D51F3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E58749C9-C279-42CF-A1CD-06FA5E73E9DD}"/>
              </a:ext>
            </a:extLst>
          </p:cNvPr>
          <p:cNvSpPr>
            <a:spLocks noGrp="1"/>
          </p:cNvSpPr>
          <p:nvPr>
            <p:ph type="sldNum" sz="quarter" idx="12"/>
          </p:nvPr>
        </p:nvSpPr>
        <p:spPr/>
        <p:txBody>
          <a:bodyPr/>
          <a:lstStyle/>
          <a:p>
            <a:fld id="{4B73C415-D670-4716-A5EC-CC4D52CA2BAC}" type="slidenum">
              <a:rPr lang="en-US" noProof="0" smtClean="0"/>
              <a:pPr/>
              <a:t>34</a:t>
            </a:fld>
            <a:endParaRPr lang="en-US" noProof="0" dirty="0"/>
          </a:p>
        </p:txBody>
      </p:sp>
    </p:spTree>
    <p:extLst>
      <p:ext uri="{BB962C8B-B14F-4D97-AF65-F5344CB8AC3E}">
        <p14:creationId xmlns:p14="http://schemas.microsoft.com/office/powerpoint/2010/main" val="27110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6FABAB-4F23-4906-8675-120FCB7003E5}"/>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84194D3D-E0A3-40B8-A017-95520E6D635D}"/>
              </a:ext>
            </a:extLst>
          </p:cNvPr>
          <p:cNvSpPr>
            <a:spLocks noGrp="1"/>
          </p:cNvSpPr>
          <p:nvPr>
            <p:ph type="sldNum" sz="quarter" idx="11"/>
          </p:nvPr>
        </p:nvSpPr>
        <p:spPr/>
        <p:txBody>
          <a:bodyPr/>
          <a:lstStyle/>
          <a:p>
            <a:fld id="{4B73C415-D670-4716-A5EC-CC4D52CA2BAC}" type="slidenum">
              <a:rPr lang="en-US" noProof="0" smtClean="0"/>
              <a:pPr/>
              <a:t>35</a:t>
            </a:fld>
            <a:endParaRPr lang="en-US" noProof="0" dirty="0"/>
          </a:p>
        </p:txBody>
      </p:sp>
      <p:sp>
        <p:nvSpPr>
          <p:cNvPr id="5" name="TextBox 4">
            <a:extLst>
              <a:ext uri="{FF2B5EF4-FFF2-40B4-BE49-F238E27FC236}">
                <a16:creationId xmlns:a16="http://schemas.microsoft.com/office/drawing/2014/main" id="{D79C9677-DFEA-4522-9888-88838CCFDE1A}"/>
              </a:ext>
            </a:extLst>
          </p:cNvPr>
          <p:cNvSpPr txBox="1"/>
          <p:nvPr/>
        </p:nvSpPr>
        <p:spPr>
          <a:xfrm>
            <a:off x="634426" y="525030"/>
            <a:ext cx="5978247" cy="584775"/>
          </a:xfrm>
          <a:prstGeom prst="rect">
            <a:avLst/>
          </a:prstGeom>
          <a:noFill/>
        </p:spPr>
        <p:txBody>
          <a:bodyPr wrap="square">
            <a:spAutoFit/>
          </a:bodyPr>
          <a:lstStyle/>
          <a:p>
            <a:r>
              <a:rPr lang="en-US" sz="3200" b="1" i="0" dirty="0">
                <a:solidFill>
                  <a:srgbClr val="000000"/>
                </a:solidFill>
                <a:effectLst/>
                <a:latin typeface="+mj-lt"/>
              </a:rPr>
              <a:t>Case Studies &amp; the Rules</a:t>
            </a:r>
            <a:endParaRPr lang="en-US" sz="3200" b="1" dirty="0">
              <a:latin typeface="+mj-lt"/>
            </a:endParaRPr>
          </a:p>
        </p:txBody>
      </p:sp>
      <p:sp>
        <p:nvSpPr>
          <p:cNvPr id="7" name="TextBox 6">
            <a:extLst>
              <a:ext uri="{FF2B5EF4-FFF2-40B4-BE49-F238E27FC236}">
                <a16:creationId xmlns:a16="http://schemas.microsoft.com/office/drawing/2014/main" id="{C53F29D3-03EB-4759-9782-48F06927A1B4}"/>
              </a:ext>
            </a:extLst>
          </p:cNvPr>
          <p:cNvSpPr txBox="1"/>
          <p:nvPr/>
        </p:nvSpPr>
        <p:spPr>
          <a:xfrm>
            <a:off x="899887" y="1585436"/>
            <a:ext cx="8405947" cy="2585323"/>
          </a:xfrm>
          <a:prstGeom prst="rect">
            <a:avLst/>
          </a:prstGeom>
          <a:noFill/>
        </p:spPr>
        <p:txBody>
          <a:bodyPr wrap="square">
            <a:spAutoFit/>
          </a:bodyPr>
          <a:lstStyle/>
          <a:p>
            <a:pPr algn="l" rtl="0" fontAlgn="base">
              <a:buFont typeface="Arial" panose="020B0604020202020204" pitchFamily="34" charset="0"/>
              <a:buChar char="•"/>
            </a:pPr>
            <a:r>
              <a:rPr lang="en-US" b="0" i="0" u="none" strike="noStrike" dirty="0">
                <a:solidFill>
                  <a:srgbClr val="000000"/>
                </a:solidFill>
                <a:effectLst/>
              </a:rPr>
              <a:t>To work through the Cohort case studies, you will be placed into a breakout room with other attendees,</a:t>
            </a:r>
          </a:p>
          <a:p>
            <a:pPr algn="l" rtl="0" fontAlgn="base"/>
            <a:endParaRPr lang="en-US" b="0" i="0" u="none" strike="noStrike" dirty="0">
              <a:solidFill>
                <a:srgbClr val="000000"/>
              </a:solidFill>
              <a:effectLst/>
            </a:endParaRPr>
          </a:p>
          <a:p>
            <a:pPr algn="l" rtl="0" fontAlgn="base">
              <a:buFont typeface="Arial" panose="020B0604020202020204" pitchFamily="34" charset="0"/>
              <a:buChar char="•"/>
            </a:pPr>
            <a:r>
              <a:rPr lang="en-US" b="0" i="0" u="none" strike="noStrike" dirty="0">
                <a:solidFill>
                  <a:srgbClr val="000000"/>
                </a:solidFill>
                <a:effectLst/>
              </a:rPr>
              <a:t>We will have two (2) breakout sessions, each with two (2) case studies,</a:t>
            </a:r>
          </a:p>
          <a:p>
            <a:pPr algn="l" rtl="0" fontAlgn="base">
              <a:buFont typeface="Arial" panose="020B0604020202020204" pitchFamily="34" charset="0"/>
              <a:buChar char="•"/>
            </a:pPr>
            <a:endParaRPr lang="en-US" b="0" i="0" u="none" strike="noStrike" dirty="0">
              <a:solidFill>
                <a:srgbClr val="000000"/>
              </a:solidFill>
              <a:effectLst/>
            </a:endParaRPr>
          </a:p>
          <a:p>
            <a:pPr algn="l" rtl="0" fontAlgn="base">
              <a:buFont typeface="Arial" panose="020B0604020202020204" pitchFamily="34" charset="0"/>
              <a:buChar char="•"/>
            </a:pPr>
            <a:r>
              <a:rPr lang="en-US" b="0" i="0" u="none" strike="noStrike" dirty="0">
                <a:solidFill>
                  <a:srgbClr val="000000"/>
                </a:solidFill>
                <a:effectLst/>
              </a:rPr>
              <a:t>The breakout rooms will be randomly assigned,</a:t>
            </a:r>
          </a:p>
          <a:p>
            <a:pPr algn="l" rtl="0" fontAlgn="base"/>
            <a:endParaRPr lang="en-US" b="0" i="0" u="none" strike="noStrike" dirty="0">
              <a:solidFill>
                <a:srgbClr val="000000"/>
              </a:solidFill>
              <a:effectLst/>
            </a:endParaRPr>
          </a:p>
          <a:p>
            <a:pPr algn="l" rtl="0" fontAlgn="base">
              <a:buFont typeface="Arial" panose="020B0604020202020204" pitchFamily="34" charset="0"/>
              <a:buChar char="•"/>
            </a:pPr>
            <a:r>
              <a:rPr lang="en-US" b="0" i="0" u="none" strike="noStrike" dirty="0">
                <a:solidFill>
                  <a:srgbClr val="000000"/>
                </a:solidFill>
                <a:effectLst/>
              </a:rPr>
              <a:t>You may </a:t>
            </a:r>
            <a:r>
              <a:rPr lang="en-US" dirty="0">
                <a:solidFill>
                  <a:srgbClr val="000000"/>
                </a:solidFill>
              </a:rPr>
              <a:t>‘see’ one of us loitering in your rooms; we are flies on the wall monitoring that each group is working through the case studies</a:t>
            </a:r>
          </a:p>
        </p:txBody>
      </p:sp>
    </p:spTree>
    <p:extLst>
      <p:ext uri="{BB962C8B-B14F-4D97-AF65-F5344CB8AC3E}">
        <p14:creationId xmlns:p14="http://schemas.microsoft.com/office/powerpoint/2010/main" val="285854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1444DC-B507-48B6-8897-9A6F27F71741}"/>
              </a:ext>
            </a:extLst>
          </p:cNvPr>
          <p:cNvPicPr>
            <a:picLocks noChangeAspect="1"/>
          </p:cNvPicPr>
          <p:nvPr/>
        </p:nvPicPr>
        <p:blipFill rotWithShape="1">
          <a:blip r:embed="rId3"/>
          <a:srcRect r="2" b="23228"/>
          <a:stretch/>
        </p:blipFill>
        <p:spPr>
          <a:xfrm>
            <a:off x="398701" y="1426805"/>
            <a:ext cx="2299812" cy="2319833"/>
          </a:xfrm>
          <a:prstGeom prst="rect">
            <a:avLst/>
          </a:prstGeom>
          <a:noFill/>
          <a:ln>
            <a:solidFill>
              <a:schemeClr val="bg1">
                <a:lumMod val="85000"/>
              </a:schemeClr>
            </a:solidFill>
          </a:ln>
        </p:spPr>
      </p:pic>
      <p:sp>
        <p:nvSpPr>
          <p:cNvPr id="2" name="Footer Placeholder 1">
            <a:extLst>
              <a:ext uri="{FF2B5EF4-FFF2-40B4-BE49-F238E27FC236}">
                <a16:creationId xmlns:a16="http://schemas.microsoft.com/office/drawing/2014/main" id="{51EAA8B6-CA83-4196-AC18-F76718C12D86}"/>
              </a:ext>
            </a:extLst>
          </p:cNvPr>
          <p:cNvSpPr>
            <a:spLocks noGrp="1"/>
          </p:cNvSpPr>
          <p:nvPr>
            <p:ph type="ftr" sz="quarter" idx="10"/>
          </p:nvPr>
        </p:nvSpPr>
        <p:spPr/>
        <p:txBody>
          <a:bodyPr vert="horz" lIns="0" tIns="0" rIns="0" bIns="0" rtlCol="0" anchor="ctr">
            <a:normAutofit/>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527D0E9-3B37-48B5-8A49-38F4E3292C49}"/>
              </a:ext>
            </a:extLst>
          </p:cNvPr>
          <p:cNvSpPr>
            <a:spLocks noGrp="1"/>
          </p:cNvSpPr>
          <p:nvPr>
            <p:ph type="sldNum" sz="quarter" idx="11"/>
          </p:nvPr>
        </p:nvSpPr>
        <p:spPr/>
        <p:txBody>
          <a:bodyPr vert="horz" lIns="0" tIns="0" rIns="0" bIns="0" rtlCol="0" anchor="ctr">
            <a:normAutofit/>
          </a:bodyPr>
          <a:lstStyle/>
          <a:p>
            <a:pPr>
              <a:spcAft>
                <a:spcPts val="600"/>
              </a:spcAft>
            </a:pPr>
            <a:fld id="{4B73C415-D670-4716-A5EC-CC4D52CA2BAC}" type="slidenum">
              <a:rPr lang="en-US" smtClean="0"/>
              <a:pPr>
                <a:spcAft>
                  <a:spcPts val="600"/>
                </a:spcAft>
              </a:pPr>
              <a:t>36</a:t>
            </a:fld>
            <a:endParaRPr lang="en-US"/>
          </a:p>
        </p:txBody>
      </p:sp>
      <p:sp>
        <p:nvSpPr>
          <p:cNvPr id="16" name="Content Placeholder 2">
            <a:extLst>
              <a:ext uri="{FF2B5EF4-FFF2-40B4-BE49-F238E27FC236}">
                <a16:creationId xmlns:a16="http://schemas.microsoft.com/office/drawing/2014/main" id="{A8B78D5E-06C6-4821-9B6B-4A3EE7F41040}"/>
              </a:ext>
            </a:extLst>
          </p:cNvPr>
          <p:cNvSpPr>
            <a:spLocks noGrp="1"/>
          </p:cNvSpPr>
          <p:nvPr>
            <p:ph idx="4294967295"/>
          </p:nvPr>
        </p:nvSpPr>
        <p:spPr>
          <a:xfrm>
            <a:off x="290513" y="3883025"/>
            <a:ext cx="11901487" cy="2543175"/>
          </a:xfrm>
        </p:spPr>
        <p:txBody>
          <a:bodyPr/>
          <a:lstStyle/>
          <a:p>
            <a:r>
              <a:rPr lang="en-US" dirty="0"/>
              <a:t>Pam is good at anything she puts effort into.</a:t>
            </a:r>
          </a:p>
          <a:p>
            <a:r>
              <a:rPr lang="en-US" dirty="0"/>
              <a:t>Pam put minimal effort into high school, preferring to dedicate her time to things that interested her, personally.</a:t>
            </a:r>
          </a:p>
          <a:p>
            <a:r>
              <a:rPr lang="en-US" dirty="0"/>
              <a:t>Taking care to pass all her courses; she maintained a 2.85 GPA throughout her HS career, coincidentally, the same minimum GPA to be accepted to any Pennsylvania public university.</a:t>
            </a:r>
          </a:p>
          <a:p>
            <a:r>
              <a:rPr lang="en-US" dirty="0"/>
              <a:t>Pam’s HS career had one issue with her Calculus teacher requiring Pam to attend Summer school to complete the second semester of her Senior year.</a:t>
            </a:r>
          </a:p>
          <a:p>
            <a:endParaRPr lang="en-US" dirty="0"/>
          </a:p>
        </p:txBody>
      </p:sp>
      <p:pic>
        <p:nvPicPr>
          <p:cNvPr id="13" name="Content Placeholder 12" descr="A screenshot of a computer&#10;&#10;Description automatically generated with medium confidence">
            <a:extLst>
              <a:ext uri="{FF2B5EF4-FFF2-40B4-BE49-F238E27FC236}">
                <a16:creationId xmlns:a16="http://schemas.microsoft.com/office/drawing/2014/main" id="{89A411F2-5F59-4E2A-BAC1-5005F28F053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2806700" y="260163"/>
            <a:ext cx="9385300" cy="3514725"/>
          </a:xfrm>
        </p:spPr>
      </p:pic>
      <p:sp>
        <p:nvSpPr>
          <p:cNvPr id="20" name="Content Placeholder 5">
            <a:extLst>
              <a:ext uri="{FF2B5EF4-FFF2-40B4-BE49-F238E27FC236}">
                <a16:creationId xmlns:a16="http://schemas.microsoft.com/office/drawing/2014/main" id="{95F48D71-62C0-4C3D-98A3-92BCE2E3CE56}"/>
              </a:ext>
            </a:extLst>
          </p:cNvPr>
          <p:cNvSpPr>
            <a:spLocks noGrp="1"/>
          </p:cNvSpPr>
          <p:nvPr>
            <p:ph idx="4294967295"/>
          </p:nvPr>
        </p:nvSpPr>
        <p:spPr>
          <a:xfrm>
            <a:off x="393767" y="1052371"/>
            <a:ext cx="2516188" cy="412750"/>
          </a:xfrm>
        </p:spPr>
        <p:txBody>
          <a:bodyPr/>
          <a:lstStyle/>
          <a:p>
            <a:pPr marL="0" indent="0">
              <a:buNone/>
            </a:pPr>
            <a:r>
              <a:rPr lang="en-US" b="1" dirty="0"/>
              <a:t>Pam Beesly</a:t>
            </a:r>
          </a:p>
        </p:txBody>
      </p:sp>
      <p:sp>
        <p:nvSpPr>
          <p:cNvPr id="5" name="TextBox 4">
            <a:extLst>
              <a:ext uri="{FF2B5EF4-FFF2-40B4-BE49-F238E27FC236}">
                <a16:creationId xmlns:a16="http://schemas.microsoft.com/office/drawing/2014/main" id="{A0D1DAE1-F5C7-40DB-8B1D-5880DDBD0B4B}"/>
              </a:ext>
            </a:extLst>
          </p:cNvPr>
          <p:cNvSpPr txBox="1"/>
          <p:nvPr/>
        </p:nvSpPr>
        <p:spPr>
          <a:xfrm>
            <a:off x="432000" y="432000"/>
            <a:ext cx="2025450" cy="432000"/>
          </a:xfrm>
          <a:prstGeom prst="rect">
            <a:avLst/>
          </a:prstGeom>
        </p:spPr>
        <p:txBody>
          <a:bodyPr vert="horz" lIns="0" tIns="0" rIns="0" bIns="0" rtlCol="0" anchor="t">
            <a:normAutofit fontScale="62500" lnSpcReduction="20000"/>
          </a:bodyPr>
          <a:lstStyle/>
          <a:p>
            <a:pPr>
              <a:lnSpc>
                <a:spcPct val="90000"/>
              </a:lnSpc>
              <a:spcBef>
                <a:spcPct val="0"/>
              </a:spcBef>
              <a:spcAft>
                <a:spcPts val="600"/>
              </a:spcAft>
            </a:pPr>
            <a:r>
              <a:rPr lang="en-US" sz="3000" b="1" i="0" u="none" strike="noStrike" kern="1200" spc="-150" dirty="0">
                <a:solidFill>
                  <a:schemeClr val="tx1">
                    <a:lumMod val="75000"/>
                    <a:lumOff val="25000"/>
                  </a:schemeClr>
                </a:solidFill>
                <a:effectLst/>
                <a:latin typeface="+mj-lt"/>
                <a:ea typeface="+mj-ea"/>
                <a:cs typeface="+mj-cs"/>
              </a:rPr>
              <a:t>Pam Case Study </a:t>
            </a:r>
            <a:r>
              <a:rPr lang="en-US" sz="3000" b="0" i="0" kern="1200" spc="-150" dirty="0">
                <a:solidFill>
                  <a:schemeClr val="tx1">
                    <a:lumMod val="75000"/>
                    <a:lumOff val="25000"/>
                  </a:schemeClr>
                </a:solidFill>
                <a:effectLst/>
                <a:latin typeface="+mj-lt"/>
                <a:ea typeface="+mj-ea"/>
                <a:cs typeface="+mj-cs"/>
              </a:rPr>
              <a:t>​</a:t>
            </a:r>
            <a:endParaRPr lang="en-US" sz="3000" kern="1200" spc="-150" dirty="0">
              <a:solidFill>
                <a:schemeClr val="tx1">
                  <a:lumMod val="75000"/>
                  <a:lumOff val="25000"/>
                </a:schemeClr>
              </a:solidFill>
              <a:latin typeface="+mj-lt"/>
              <a:ea typeface="+mj-ea"/>
              <a:cs typeface="+mj-cs"/>
            </a:endParaRPr>
          </a:p>
        </p:txBody>
      </p:sp>
    </p:spTree>
    <p:extLst>
      <p:ext uri="{BB962C8B-B14F-4D97-AF65-F5344CB8AC3E}">
        <p14:creationId xmlns:p14="http://schemas.microsoft.com/office/powerpoint/2010/main" val="159885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5C8FD2-B9A5-4BB0-A213-5D77AB620E44}"/>
              </a:ext>
            </a:extLst>
          </p:cNvPr>
          <p:cNvSpPr>
            <a:spLocks noGrp="1"/>
          </p:cNvSpPr>
          <p:nvPr>
            <p:ph type="title"/>
          </p:nvPr>
        </p:nvSpPr>
        <p:spPr/>
        <p:txBody>
          <a:bodyPr/>
          <a:lstStyle/>
          <a:p>
            <a:r>
              <a:rPr lang="en-US" dirty="0"/>
              <a:t>Case Study - Pam (cont’d) - Instructions</a:t>
            </a:r>
          </a:p>
        </p:txBody>
      </p:sp>
      <p:sp>
        <p:nvSpPr>
          <p:cNvPr id="2" name="Footer Placeholder 1">
            <a:extLst>
              <a:ext uri="{FF2B5EF4-FFF2-40B4-BE49-F238E27FC236}">
                <a16:creationId xmlns:a16="http://schemas.microsoft.com/office/drawing/2014/main" id="{51EAA8B6-CA83-4196-AC18-F76718C12D8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527D0E9-3B37-48B5-8A49-38F4E3292C49}"/>
              </a:ext>
            </a:extLst>
          </p:cNvPr>
          <p:cNvSpPr>
            <a:spLocks noGrp="1"/>
          </p:cNvSpPr>
          <p:nvPr>
            <p:ph type="sldNum" sz="quarter" idx="11"/>
          </p:nvPr>
        </p:nvSpPr>
        <p:spPr/>
        <p:txBody>
          <a:bodyPr/>
          <a:lstStyle/>
          <a:p>
            <a:fld id="{4B73C415-D670-4716-A5EC-CC4D52CA2BAC}" type="slidenum">
              <a:rPr lang="en-US" noProof="0" smtClean="0"/>
              <a:pPr/>
              <a:t>37</a:t>
            </a:fld>
            <a:endParaRPr lang="en-US" noProof="0" dirty="0"/>
          </a:p>
        </p:txBody>
      </p:sp>
      <p:sp>
        <p:nvSpPr>
          <p:cNvPr id="7" name="TextBox 6">
            <a:extLst>
              <a:ext uri="{FF2B5EF4-FFF2-40B4-BE49-F238E27FC236}">
                <a16:creationId xmlns:a16="http://schemas.microsoft.com/office/drawing/2014/main" id="{773DACA2-4947-480B-A93F-2AEC5017946B}"/>
              </a:ext>
            </a:extLst>
          </p:cNvPr>
          <p:cNvSpPr txBox="1"/>
          <p:nvPr/>
        </p:nvSpPr>
        <p:spPr>
          <a:xfrm>
            <a:off x="631932" y="1906695"/>
            <a:ext cx="11140068" cy="2308324"/>
          </a:xfrm>
          <a:prstGeom prst="rect">
            <a:avLst/>
          </a:prstGeom>
          <a:noFill/>
        </p:spPr>
        <p:txBody>
          <a:bodyPr wrap="square">
            <a:spAutoFit/>
          </a:bodyPr>
          <a:lstStyle/>
          <a:p>
            <a:pPr algn="l" rtl="0" fontAlgn="base">
              <a:buFont typeface="Arial" panose="020B0604020202020204" pitchFamily="34" charset="0"/>
              <a:buChar char="•"/>
            </a:pPr>
            <a:r>
              <a:rPr lang="en-US" b="0" i="0" u="none" strike="noStrike" dirty="0">
                <a:solidFill>
                  <a:srgbClr val="000000"/>
                </a:solidFill>
                <a:effectLst/>
              </a:rPr>
              <a:t>Each case study will require you – as a group – to answer the questions for each student </a:t>
            </a:r>
            <a:r>
              <a:rPr lang="en-US" dirty="0">
                <a:solidFill>
                  <a:srgbClr val="000000"/>
                </a:solidFill>
              </a:rPr>
              <a:t>case study</a:t>
            </a:r>
            <a:r>
              <a:rPr lang="en-US" b="0" i="0" u="none" strike="noStrike" dirty="0">
                <a:solidFill>
                  <a:srgbClr val="000000"/>
                </a:solidFill>
                <a:effectLst/>
              </a:rPr>
              <a:t> presented.</a:t>
            </a:r>
          </a:p>
          <a:p>
            <a:pPr algn="l" rtl="0" fontAlgn="base">
              <a:buFont typeface="Arial" panose="020B0604020202020204" pitchFamily="34" charset="0"/>
              <a:buChar char="•"/>
            </a:pPr>
            <a:r>
              <a:rPr lang="en-US" dirty="0">
                <a:solidFill>
                  <a:srgbClr val="000000"/>
                </a:solidFill>
              </a:rPr>
              <a:t>The questions will be based on the narrative, the SENR history, and any other element presented in the scenario.</a:t>
            </a:r>
          </a:p>
          <a:p>
            <a:pPr algn="l" rtl="0" fontAlgn="base">
              <a:buFont typeface="Arial" panose="020B0604020202020204" pitchFamily="34" charset="0"/>
              <a:buChar char="•"/>
            </a:pPr>
            <a:r>
              <a:rPr lang="en-US" b="0" i="0" u="none" strike="noStrike" dirty="0">
                <a:solidFill>
                  <a:srgbClr val="000000"/>
                </a:solidFill>
                <a:effectLst/>
              </a:rPr>
              <a:t>The answers can be arrived at by applying the skills and knowledge obtained in the previous Cohort training and using the job aides provided.</a:t>
            </a:r>
          </a:p>
          <a:p>
            <a:pPr algn="l" rtl="0" fontAlgn="base">
              <a:buFont typeface="Arial" panose="020B0604020202020204" pitchFamily="34" charset="0"/>
              <a:buChar char="•"/>
            </a:pPr>
            <a:r>
              <a:rPr lang="en-US" b="0" i="0" u="none" strike="noStrike" dirty="0">
                <a:solidFill>
                  <a:srgbClr val="000000"/>
                </a:solidFill>
                <a:effectLst/>
              </a:rPr>
              <a:t> The questions to be answered are included in the workbook.</a:t>
            </a:r>
          </a:p>
          <a:p>
            <a:pPr algn="l" rtl="0" fontAlgn="base">
              <a:buFont typeface="Arial" panose="020B0604020202020204" pitchFamily="34" charset="0"/>
              <a:buChar char="•"/>
            </a:pPr>
            <a:r>
              <a:rPr lang="en-US" dirty="0">
                <a:solidFill>
                  <a:srgbClr val="000000"/>
                </a:solidFill>
              </a:rPr>
              <a:t>The answers will be discussed when all groups are brought back into the training.</a:t>
            </a:r>
          </a:p>
        </p:txBody>
      </p:sp>
    </p:spTree>
    <p:extLst>
      <p:ext uri="{BB962C8B-B14F-4D97-AF65-F5344CB8AC3E}">
        <p14:creationId xmlns:p14="http://schemas.microsoft.com/office/powerpoint/2010/main" val="525171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AA8B6-CA83-4196-AC18-F76718C12D8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527D0E9-3B37-48B5-8A49-38F4E3292C49}"/>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sp>
        <p:nvSpPr>
          <p:cNvPr id="5" name="TextBox 4">
            <a:extLst>
              <a:ext uri="{FF2B5EF4-FFF2-40B4-BE49-F238E27FC236}">
                <a16:creationId xmlns:a16="http://schemas.microsoft.com/office/drawing/2014/main" id="{A0D1DAE1-F5C7-40DB-8B1D-5880DDBD0B4B}"/>
              </a:ext>
            </a:extLst>
          </p:cNvPr>
          <p:cNvSpPr txBox="1"/>
          <p:nvPr/>
        </p:nvSpPr>
        <p:spPr>
          <a:xfrm>
            <a:off x="432000" y="521206"/>
            <a:ext cx="9628201" cy="584775"/>
          </a:xfrm>
          <a:prstGeom prst="rect">
            <a:avLst/>
          </a:prstGeom>
          <a:noFill/>
        </p:spPr>
        <p:txBody>
          <a:bodyPr wrap="square">
            <a:spAutoFit/>
          </a:bodyPr>
          <a:lstStyle/>
          <a:p>
            <a:r>
              <a:rPr lang="en-US" sz="3200" b="1" i="0" u="none" strike="noStrike" dirty="0">
                <a:solidFill>
                  <a:srgbClr val="000000"/>
                </a:solidFill>
                <a:effectLst/>
                <a:latin typeface="+mj-lt"/>
              </a:rPr>
              <a:t>Case Study - Pam (cont’d) - Questions</a:t>
            </a:r>
            <a:r>
              <a:rPr lang="en-US" sz="3200" b="0" i="0" dirty="0">
                <a:solidFill>
                  <a:srgbClr val="000000"/>
                </a:solidFill>
                <a:effectLst/>
                <a:latin typeface="+mj-lt"/>
              </a:rPr>
              <a:t>​</a:t>
            </a:r>
            <a:endParaRPr lang="en-US" sz="3200" dirty="0">
              <a:latin typeface="+mj-lt"/>
            </a:endParaRPr>
          </a:p>
        </p:txBody>
      </p:sp>
      <p:sp>
        <p:nvSpPr>
          <p:cNvPr id="7" name="TextBox 6">
            <a:extLst>
              <a:ext uri="{FF2B5EF4-FFF2-40B4-BE49-F238E27FC236}">
                <a16:creationId xmlns:a16="http://schemas.microsoft.com/office/drawing/2014/main" id="{773DACA2-4947-480B-A93F-2AEC5017946B}"/>
              </a:ext>
            </a:extLst>
          </p:cNvPr>
          <p:cNvSpPr txBox="1"/>
          <p:nvPr/>
        </p:nvSpPr>
        <p:spPr>
          <a:xfrm>
            <a:off x="326571" y="1739427"/>
            <a:ext cx="10371909" cy="1754326"/>
          </a:xfrm>
          <a:prstGeom prst="rect">
            <a:avLst/>
          </a:prstGeom>
          <a:noFill/>
        </p:spPr>
        <p:txBody>
          <a:bodyPr wrap="square">
            <a:spAutoFit/>
          </a:bodyPr>
          <a:lstStyle/>
          <a:p>
            <a:pPr algn="l" rtl="0" fontAlgn="base">
              <a:buFont typeface="Arial" panose="020B0604020202020204" pitchFamily="34" charset="0"/>
              <a:buChar char="•"/>
            </a:pPr>
            <a:r>
              <a:rPr lang="en-US" b="0" i="0" u="none" strike="noStrike" dirty="0">
                <a:solidFill>
                  <a:srgbClr val="000000"/>
                </a:solidFill>
                <a:effectLst/>
              </a:rPr>
              <a:t>What is Pam’s Cohort Membership?</a:t>
            </a:r>
          </a:p>
          <a:p>
            <a:pPr lvl="1" fontAlgn="base">
              <a:buFont typeface="Arial" panose="020B0604020202020204" pitchFamily="34" charset="0"/>
              <a:buChar char="•"/>
            </a:pPr>
            <a:r>
              <a:rPr lang="en-US" dirty="0">
                <a:solidFill>
                  <a:srgbClr val="000000"/>
                </a:solidFill>
              </a:rPr>
              <a:t>Identify the Cohort Membership using the Ending (reporting) Year described on the Cohort membership job aide</a:t>
            </a:r>
          </a:p>
          <a:p>
            <a:pPr lvl="1" fontAlgn="base"/>
            <a:endParaRPr lang="en-US" dirty="0">
              <a:solidFill>
                <a:srgbClr val="000000"/>
              </a:solidFill>
            </a:endParaRPr>
          </a:p>
          <a:p>
            <a:pPr algn="l" rtl="0" fontAlgn="base">
              <a:buFont typeface="Arial" panose="020B0604020202020204" pitchFamily="34" charset="0"/>
              <a:buChar char="•"/>
            </a:pPr>
            <a:r>
              <a:rPr lang="en-US" dirty="0">
                <a:solidFill>
                  <a:srgbClr val="000000"/>
                </a:solidFill>
              </a:rPr>
              <a:t>What is Pam’s Cohort Outcome?</a:t>
            </a:r>
          </a:p>
          <a:p>
            <a:pPr algn="l" rtl="0" fontAlgn="base">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476794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AA8B6-CA83-4196-AC18-F76718C12D8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527D0E9-3B37-48B5-8A49-38F4E3292C49}"/>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sp>
        <p:nvSpPr>
          <p:cNvPr id="5" name="TextBox 4">
            <a:extLst>
              <a:ext uri="{FF2B5EF4-FFF2-40B4-BE49-F238E27FC236}">
                <a16:creationId xmlns:a16="http://schemas.microsoft.com/office/drawing/2014/main" id="{A0D1DAE1-F5C7-40DB-8B1D-5880DDBD0B4B}"/>
              </a:ext>
            </a:extLst>
          </p:cNvPr>
          <p:cNvSpPr txBox="1"/>
          <p:nvPr/>
        </p:nvSpPr>
        <p:spPr>
          <a:xfrm>
            <a:off x="314442" y="291706"/>
            <a:ext cx="6355448" cy="1077218"/>
          </a:xfrm>
          <a:prstGeom prst="rect">
            <a:avLst/>
          </a:prstGeom>
          <a:noFill/>
        </p:spPr>
        <p:txBody>
          <a:bodyPr wrap="square">
            <a:spAutoFit/>
          </a:bodyPr>
          <a:lstStyle/>
          <a:p>
            <a:r>
              <a:rPr lang="en-US" sz="3200" b="1" i="0" u="none" strike="noStrike" dirty="0">
                <a:solidFill>
                  <a:srgbClr val="000000"/>
                </a:solidFill>
                <a:effectLst/>
                <a:latin typeface="+mj-lt"/>
              </a:rPr>
              <a:t>Case Study – Pam (cont’d) - Process</a:t>
            </a:r>
            <a:endParaRPr lang="en-US" sz="3200" dirty="0">
              <a:latin typeface="+mj-lt"/>
            </a:endParaRPr>
          </a:p>
        </p:txBody>
      </p:sp>
      <p:sp>
        <p:nvSpPr>
          <p:cNvPr id="7" name="TextBox 6">
            <a:extLst>
              <a:ext uri="{FF2B5EF4-FFF2-40B4-BE49-F238E27FC236}">
                <a16:creationId xmlns:a16="http://schemas.microsoft.com/office/drawing/2014/main" id="{773DACA2-4947-480B-A93F-2AEC5017946B}"/>
              </a:ext>
            </a:extLst>
          </p:cNvPr>
          <p:cNvSpPr txBox="1"/>
          <p:nvPr/>
        </p:nvSpPr>
        <p:spPr>
          <a:xfrm>
            <a:off x="946201" y="1368924"/>
            <a:ext cx="6236275" cy="461665"/>
          </a:xfrm>
          <a:prstGeom prst="rect">
            <a:avLst/>
          </a:prstGeom>
          <a:noFill/>
        </p:spPr>
        <p:txBody>
          <a:bodyPr wrap="square">
            <a:spAutoFit/>
          </a:bodyPr>
          <a:lstStyle/>
          <a:p>
            <a:pPr algn="l" rtl="0" fontAlgn="base">
              <a:buFont typeface="Arial" panose="020B0604020202020204" pitchFamily="34" charset="0"/>
              <a:buChar char="•"/>
            </a:pPr>
            <a:r>
              <a:rPr lang="en-US" sz="2400" b="1" i="0" u="none" strike="noStrike" dirty="0">
                <a:solidFill>
                  <a:srgbClr val="000000"/>
                </a:solidFill>
                <a:effectLst/>
              </a:rPr>
              <a:t>What is Pam’s Cohort Membership?</a:t>
            </a:r>
          </a:p>
        </p:txBody>
      </p:sp>
      <p:sp>
        <p:nvSpPr>
          <p:cNvPr id="4" name="TextBox 3">
            <a:extLst>
              <a:ext uri="{FF2B5EF4-FFF2-40B4-BE49-F238E27FC236}">
                <a16:creationId xmlns:a16="http://schemas.microsoft.com/office/drawing/2014/main" id="{CF93D642-DBA4-4AED-A7E3-934E075B6B2C}"/>
              </a:ext>
            </a:extLst>
          </p:cNvPr>
          <p:cNvSpPr txBox="1"/>
          <p:nvPr/>
        </p:nvSpPr>
        <p:spPr>
          <a:xfrm>
            <a:off x="1543320" y="1997839"/>
            <a:ext cx="4823668" cy="2862322"/>
          </a:xfrm>
          <a:prstGeom prst="rect">
            <a:avLst/>
          </a:prstGeom>
          <a:noFill/>
        </p:spPr>
        <p:txBody>
          <a:bodyPr wrap="square" rtlCol="0">
            <a:spAutoFit/>
          </a:bodyPr>
          <a:lstStyle/>
          <a:p>
            <a:r>
              <a:rPr lang="en-US" dirty="0"/>
              <a:t>Process to identify a student’s Cohort Membership:</a:t>
            </a:r>
          </a:p>
          <a:p>
            <a:endParaRPr lang="en-US" dirty="0"/>
          </a:p>
          <a:p>
            <a:pPr marL="342900" indent="-342900">
              <a:buAutoNum type="arabicPeriod"/>
            </a:pPr>
            <a:r>
              <a:rPr lang="en-US" dirty="0"/>
              <a:t>Identify the first high school grade level reported in CALPADS (primary enrollment or short-term exceeding 30 days)</a:t>
            </a:r>
          </a:p>
          <a:p>
            <a:pPr marL="342900" indent="-342900">
              <a:buAutoNum type="arabicPeriod"/>
            </a:pPr>
            <a:r>
              <a:rPr lang="en-US" dirty="0"/>
              <a:t>Use the Cohort Membership job Aid to place the student in their Cohort Membership</a:t>
            </a:r>
          </a:p>
          <a:p>
            <a:endParaRPr lang="en-US" dirty="0"/>
          </a:p>
        </p:txBody>
      </p:sp>
      <p:pic>
        <p:nvPicPr>
          <p:cNvPr id="8" name="Picture 7" descr="Chart&#10;&#10;Description automatically generated">
            <a:extLst>
              <a:ext uri="{FF2B5EF4-FFF2-40B4-BE49-F238E27FC236}">
                <a16:creationId xmlns:a16="http://schemas.microsoft.com/office/drawing/2014/main" id="{4113C736-6A9B-4555-B56D-5873DCD7E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476" y="71437"/>
            <a:ext cx="5009524" cy="640000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2458D482-9CDC-4A6C-827A-3E3951BCA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92" y="4939235"/>
            <a:ext cx="7076884" cy="917374"/>
          </a:xfrm>
          <a:prstGeom prst="rect">
            <a:avLst/>
          </a:prstGeom>
        </p:spPr>
      </p:pic>
    </p:spTree>
    <p:extLst>
      <p:ext uri="{BB962C8B-B14F-4D97-AF65-F5344CB8AC3E}">
        <p14:creationId xmlns:p14="http://schemas.microsoft.com/office/powerpoint/2010/main" val="1260708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7892831-017D-4245-BE7B-70AE6FD27A4C}"/>
              </a:ext>
            </a:extLst>
          </p:cNvPr>
          <p:cNvSpPr>
            <a:spLocks noGrp="1"/>
          </p:cNvSpPr>
          <p:nvPr>
            <p:ph sz="half" idx="2"/>
          </p:nvPr>
        </p:nvSpPr>
        <p:spPr>
          <a:xfrm>
            <a:off x="5904000" y="1253331"/>
            <a:ext cx="5868000" cy="4351338"/>
          </a:xfrm>
        </p:spPr>
        <p:txBody>
          <a:bodyPr/>
          <a:lstStyle/>
          <a:p>
            <a:r>
              <a:rPr lang="en-US" b="0" i="0" u="none" strike="noStrike" dirty="0">
                <a:solidFill>
                  <a:srgbClr val="000000"/>
                </a:solidFill>
                <a:effectLst/>
              </a:rPr>
              <a:t>Completed the initial self-paced cohort trainings in Bridge (i.e. the two videos: membership and outcomes)</a:t>
            </a:r>
          </a:p>
          <a:p>
            <a:r>
              <a:rPr lang="en-US" b="0" i="0" u="none" strike="noStrike" dirty="0">
                <a:solidFill>
                  <a:srgbClr val="000000"/>
                </a:solidFill>
                <a:effectLst/>
              </a:rPr>
              <a:t>Attended or watched recording of 19-20 ACGR live training on CSIS YouTube channel</a:t>
            </a:r>
            <a:endParaRPr lang="en-US" dirty="0">
              <a:solidFill>
                <a:srgbClr val="000000"/>
              </a:solidFill>
            </a:endParaRPr>
          </a:p>
          <a:p>
            <a:r>
              <a:rPr lang="en-US" b="0" i="0" u="none" strike="noStrike" dirty="0">
                <a:solidFill>
                  <a:srgbClr val="000000"/>
                </a:solidFill>
                <a:effectLst/>
              </a:rPr>
              <a:t>Downloaded </a:t>
            </a:r>
            <a:r>
              <a:rPr lang="en-US" b="0" i="1" u="none" strike="noStrike" dirty="0">
                <a:solidFill>
                  <a:srgbClr val="000000"/>
                </a:solidFill>
                <a:effectLst/>
              </a:rPr>
              <a:t>Advanced ACGR Training Workbook (provide link to handbook in chat)</a:t>
            </a:r>
          </a:p>
          <a:p>
            <a:r>
              <a:rPr lang="en-US" b="0" i="0" dirty="0">
                <a:solidFill>
                  <a:srgbClr val="000000"/>
                </a:solidFill>
                <a:effectLst/>
              </a:rPr>
              <a:t>Pencil/Pen</a:t>
            </a:r>
            <a:endParaRPr lang="en-US" dirty="0"/>
          </a:p>
        </p:txBody>
      </p:sp>
      <p:sp>
        <p:nvSpPr>
          <p:cNvPr id="5" name="Footer Placeholder 4">
            <a:extLst>
              <a:ext uri="{FF2B5EF4-FFF2-40B4-BE49-F238E27FC236}">
                <a16:creationId xmlns:a16="http://schemas.microsoft.com/office/drawing/2014/main" id="{1B037E6B-AD45-48DB-AE39-972652AB6EF0}"/>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6" name="Slide Number Placeholder 5">
            <a:extLst>
              <a:ext uri="{FF2B5EF4-FFF2-40B4-BE49-F238E27FC236}">
                <a16:creationId xmlns:a16="http://schemas.microsoft.com/office/drawing/2014/main" id="{F89488A4-6610-410F-9E42-6B452C8C627D}"/>
              </a:ext>
            </a:extLst>
          </p:cNvPr>
          <p:cNvSpPr>
            <a:spLocks noGrp="1"/>
          </p:cNvSpPr>
          <p:nvPr>
            <p:ph type="sldNum" sz="quarter" idx="11"/>
          </p:nvPr>
        </p:nvSpPr>
        <p:spPr/>
        <p:txBody>
          <a:bodyPr/>
          <a:lstStyle/>
          <a:p>
            <a:fld id="{4B73C415-D670-4716-A5EC-CC4D52CA2BAC}" type="slidenum">
              <a:rPr lang="en-US" noProof="0" smtClean="0"/>
              <a:pPr/>
              <a:t>4</a:t>
            </a:fld>
            <a:endParaRPr lang="en-US" noProof="0" dirty="0"/>
          </a:p>
        </p:txBody>
      </p:sp>
      <p:pic>
        <p:nvPicPr>
          <p:cNvPr id="9" name="Content Placeholder 8" descr="fit360 Blog: fit360 Preparación mental: ¿Estás listo para cambiar?">
            <a:extLst>
              <a:ext uri="{FF2B5EF4-FFF2-40B4-BE49-F238E27FC236}">
                <a16:creationId xmlns:a16="http://schemas.microsoft.com/office/drawing/2014/main" id="{7FD7DCD4-7284-4002-BF21-D01A3C94910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52712" y="910687"/>
            <a:ext cx="4133687" cy="4199005"/>
          </a:xfrm>
          <a:prstGeom prst="rect">
            <a:avLst/>
          </a:prstGeom>
        </p:spPr>
      </p:pic>
    </p:spTree>
    <p:extLst>
      <p:ext uri="{BB962C8B-B14F-4D97-AF65-F5344CB8AC3E}">
        <p14:creationId xmlns:p14="http://schemas.microsoft.com/office/powerpoint/2010/main" val="2187388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AA8B6-CA83-4196-AC18-F76718C12D8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527D0E9-3B37-48B5-8A49-38F4E3292C49}"/>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sp>
        <p:nvSpPr>
          <p:cNvPr id="5" name="TextBox 4">
            <a:extLst>
              <a:ext uri="{FF2B5EF4-FFF2-40B4-BE49-F238E27FC236}">
                <a16:creationId xmlns:a16="http://schemas.microsoft.com/office/drawing/2014/main" id="{A0D1DAE1-F5C7-40DB-8B1D-5880DDBD0B4B}"/>
              </a:ext>
            </a:extLst>
          </p:cNvPr>
          <p:cNvSpPr txBox="1"/>
          <p:nvPr/>
        </p:nvSpPr>
        <p:spPr>
          <a:xfrm>
            <a:off x="432001" y="521206"/>
            <a:ext cx="4116850" cy="1077218"/>
          </a:xfrm>
          <a:prstGeom prst="rect">
            <a:avLst/>
          </a:prstGeom>
          <a:noFill/>
        </p:spPr>
        <p:txBody>
          <a:bodyPr wrap="square">
            <a:spAutoFit/>
          </a:bodyPr>
          <a:lstStyle/>
          <a:p>
            <a:r>
              <a:rPr lang="en-US" sz="3200" b="1" i="0" u="none" strike="noStrike" dirty="0">
                <a:solidFill>
                  <a:srgbClr val="000000"/>
                </a:solidFill>
                <a:effectLst/>
                <a:latin typeface="+mj-lt"/>
              </a:rPr>
              <a:t>Case Study - Pam (cont’d) - Process</a:t>
            </a:r>
            <a:endParaRPr lang="en-US" sz="3200" dirty="0">
              <a:latin typeface="+mj-lt"/>
            </a:endParaRPr>
          </a:p>
        </p:txBody>
      </p:sp>
      <p:sp>
        <p:nvSpPr>
          <p:cNvPr id="7" name="TextBox 6">
            <a:extLst>
              <a:ext uri="{FF2B5EF4-FFF2-40B4-BE49-F238E27FC236}">
                <a16:creationId xmlns:a16="http://schemas.microsoft.com/office/drawing/2014/main" id="{773DACA2-4947-480B-A93F-2AEC5017946B}"/>
              </a:ext>
            </a:extLst>
          </p:cNvPr>
          <p:cNvSpPr txBox="1"/>
          <p:nvPr/>
        </p:nvSpPr>
        <p:spPr>
          <a:xfrm>
            <a:off x="491587" y="2151061"/>
            <a:ext cx="6236275" cy="461665"/>
          </a:xfrm>
          <a:prstGeom prst="rect">
            <a:avLst/>
          </a:prstGeom>
          <a:noFill/>
        </p:spPr>
        <p:txBody>
          <a:bodyPr wrap="square">
            <a:spAutoFit/>
          </a:bodyPr>
          <a:lstStyle/>
          <a:p>
            <a:pPr algn="l" rtl="0" fontAlgn="base">
              <a:buFont typeface="Arial" panose="020B0604020202020204" pitchFamily="34" charset="0"/>
              <a:buChar char="•"/>
            </a:pPr>
            <a:r>
              <a:rPr lang="en-US" sz="2400" b="1" i="0" u="none" strike="noStrike" dirty="0">
                <a:solidFill>
                  <a:srgbClr val="000000"/>
                </a:solidFill>
                <a:effectLst/>
              </a:rPr>
              <a:t>What is Pam’s Cohort Outcome?</a:t>
            </a:r>
          </a:p>
        </p:txBody>
      </p:sp>
      <p:sp>
        <p:nvSpPr>
          <p:cNvPr id="4" name="TextBox 3">
            <a:extLst>
              <a:ext uri="{FF2B5EF4-FFF2-40B4-BE49-F238E27FC236}">
                <a16:creationId xmlns:a16="http://schemas.microsoft.com/office/drawing/2014/main" id="{CF93D642-DBA4-4AED-A7E3-934E075B6B2C}"/>
              </a:ext>
            </a:extLst>
          </p:cNvPr>
          <p:cNvSpPr txBox="1"/>
          <p:nvPr/>
        </p:nvSpPr>
        <p:spPr>
          <a:xfrm>
            <a:off x="432000" y="3165363"/>
            <a:ext cx="4209448" cy="3416320"/>
          </a:xfrm>
          <a:prstGeom prst="rect">
            <a:avLst/>
          </a:prstGeom>
          <a:noFill/>
        </p:spPr>
        <p:txBody>
          <a:bodyPr wrap="square" rtlCol="0">
            <a:spAutoFit/>
          </a:bodyPr>
          <a:lstStyle/>
          <a:p>
            <a:r>
              <a:rPr lang="en-US" dirty="0"/>
              <a:t>Process to identify a student’s Cohort Outcome:</a:t>
            </a:r>
          </a:p>
          <a:p>
            <a:endParaRPr lang="en-US" dirty="0"/>
          </a:p>
          <a:p>
            <a:pPr marL="342900" indent="-342900">
              <a:buAutoNum type="arabicPeriod"/>
            </a:pPr>
            <a:r>
              <a:rPr lang="en-US" dirty="0"/>
              <a:t>Identify the student’s membership,</a:t>
            </a:r>
          </a:p>
          <a:p>
            <a:pPr marL="342900" indent="-342900">
              <a:buAutoNum type="arabicPeriod"/>
            </a:pPr>
            <a:r>
              <a:rPr lang="en-US" dirty="0"/>
              <a:t>Use the Cohort Membership job Aid to see the reporting year,</a:t>
            </a:r>
          </a:p>
          <a:p>
            <a:pPr marL="342900" indent="-342900">
              <a:buAutoNum type="arabicPeriod"/>
            </a:pPr>
            <a:r>
              <a:rPr lang="en-US" dirty="0"/>
              <a:t>Identify the last exit coding prior to 8/15 of the reporting year,</a:t>
            </a:r>
          </a:p>
          <a:p>
            <a:pPr marL="342900" indent="-342900">
              <a:buAutoNum type="arabicPeriod"/>
            </a:pPr>
            <a:r>
              <a:rPr lang="en-US" dirty="0"/>
              <a:t>Use the Cohort Outcome job aid to match the exit coding to the Cohort ‘bucket’ it is aggregated in.</a:t>
            </a:r>
          </a:p>
          <a:p>
            <a:endParaRPr lang="en-US" dirty="0"/>
          </a:p>
        </p:txBody>
      </p:sp>
      <p:pic>
        <p:nvPicPr>
          <p:cNvPr id="11" name="Picture 10" descr="Table&#10;&#10;Description automatically generated">
            <a:extLst>
              <a:ext uri="{FF2B5EF4-FFF2-40B4-BE49-F238E27FC236}">
                <a16:creationId xmlns:a16="http://schemas.microsoft.com/office/drawing/2014/main" id="{9ABCC04D-9BBC-46E4-8B47-3D7A1AD5F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048" y="1473010"/>
            <a:ext cx="5780952" cy="5000000"/>
          </a:xfrm>
          <a:prstGeom prst="rect">
            <a:avLst/>
          </a:prstGeom>
        </p:spPr>
      </p:pic>
      <p:pic>
        <p:nvPicPr>
          <p:cNvPr id="13" name="Picture 12" descr="Calendar&#10;&#10;Description automatically generated with low confidence">
            <a:extLst>
              <a:ext uri="{FF2B5EF4-FFF2-40B4-BE49-F238E27FC236}">
                <a16:creationId xmlns:a16="http://schemas.microsoft.com/office/drawing/2014/main" id="{4BBD2ABE-1A0A-48C9-AD6E-6D12FC053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524" y="-1447"/>
            <a:ext cx="7790476" cy="1876190"/>
          </a:xfrm>
          <a:prstGeom prst="rect">
            <a:avLst/>
          </a:prstGeom>
        </p:spPr>
      </p:pic>
    </p:spTree>
    <p:extLst>
      <p:ext uri="{BB962C8B-B14F-4D97-AF65-F5344CB8AC3E}">
        <p14:creationId xmlns:p14="http://schemas.microsoft.com/office/powerpoint/2010/main" val="2659289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D1DAE1-F5C7-40DB-8B1D-5880DDBD0B4B}"/>
              </a:ext>
            </a:extLst>
          </p:cNvPr>
          <p:cNvSpPr txBox="1"/>
          <p:nvPr/>
        </p:nvSpPr>
        <p:spPr>
          <a:xfrm>
            <a:off x="330000" y="366087"/>
            <a:ext cx="11340000" cy="432000"/>
          </a:xfrm>
          <a:prstGeom prst="rect">
            <a:avLst/>
          </a:prstGeom>
        </p:spPr>
        <p:txBody>
          <a:bodyPr vert="horz" lIns="0" tIns="0" rIns="0" bIns="0" rtlCol="0" anchor="t">
            <a:normAutofit/>
          </a:bodyPr>
          <a:lstStyle/>
          <a:p>
            <a:pPr>
              <a:lnSpc>
                <a:spcPct val="90000"/>
              </a:lnSpc>
              <a:spcBef>
                <a:spcPct val="0"/>
              </a:spcBef>
              <a:spcAft>
                <a:spcPts val="600"/>
              </a:spcAft>
            </a:pPr>
            <a:r>
              <a:rPr lang="en-US" sz="3000" b="1" kern="1200" spc="-150" dirty="0">
                <a:solidFill>
                  <a:schemeClr val="tx1">
                    <a:lumMod val="75000"/>
                    <a:lumOff val="25000"/>
                  </a:schemeClr>
                </a:solidFill>
                <a:latin typeface="+mj-lt"/>
                <a:ea typeface="+mj-ea"/>
                <a:cs typeface="+mj-cs"/>
              </a:rPr>
              <a:t>Case Studies 1 and 2 – Dwight &amp; Creed​</a:t>
            </a:r>
          </a:p>
        </p:txBody>
      </p:sp>
      <p:pic>
        <p:nvPicPr>
          <p:cNvPr id="9" name="Picture 8" descr="A person wearing glasses&#10;&#10;Description automatically generated with medium confidence">
            <a:extLst>
              <a:ext uri="{FF2B5EF4-FFF2-40B4-BE49-F238E27FC236}">
                <a16:creationId xmlns:a16="http://schemas.microsoft.com/office/drawing/2014/main" id="{54092889-F2CC-4458-B7F9-DD9A5106FC06}"/>
              </a:ext>
            </a:extLst>
          </p:cNvPr>
          <p:cNvPicPr>
            <a:picLocks noChangeAspect="1"/>
          </p:cNvPicPr>
          <p:nvPr/>
        </p:nvPicPr>
        <p:blipFill rotWithShape="1">
          <a:blip r:embed="rId3">
            <a:extLst>
              <a:ext uri="{28A0092B-C50C-407E-A947-70E740481C1C}">
                <a14:useLocalDpi xmlns:a14="http://schemas.microsoft.com/office/drawing/2010/main" val="0"/>
              </a:ext>
            </a:extLst>
          </a:blip>
          <a:srcRect r="15483" b="-1"/>
          <a:stretch/>
        </p:blipFill>
        <p:spPr>
          <a:xfrm>
            <a:off x="353941" y="2044034"/>
            <a:ext cx="5472000" cy="3868486"/>
          </a:xfrm>
          <a:prstGeom prst="rect">
            <a:avLst/>
          </a:prstGeom>
          <a:noFill/>
        </p:spPr>
      </p:pic>
      <p:pic>
        <p:nvPicPr>
          <p:cNvPr id="6" name="Picture 5" descr="A person in a suit&#10;&#10;Description automatically generated with medium confidence">
            <a:extLst>
              <a:ext uri="{FF2B5EF4-FFF2-40B4-BE49-F238E27FC236}">
                <a16:creationId xmlns:a16="http://schemas.microsoft.com/office/drawing/2014/main" id="{386A98C3-FCD2-400C-809F-7ABB4EAE5B24}"/>
              </a:ext>
            </a:extLst>
          </p:cNvPr>
          <p:cNvPicPr>
            <a:picLocks noChangeAspect="1"/>
          </p:cNvPicPr>
          <p:nvPr/>
        </p:nvPicPr>
        <p:blipFill rotWithShape="1">
          <a:blip r:embed="rId4">
            <a:extLst>
              <a:ext uri="{28A0092B-C50C-407E-A947-70E740481C1C}">
                <a14:useLocalDpi xmlns:a14="http://schemas.microsoft.com/office/drawing/2010/main" val="0"/>
              </a:ext>
            </a:extLst>
          </a:blip>
          <a:srcRect r="17605"/>
          <a:stretch/>
        </p:blipFill>
        <p:spPr>
          <a:xfrm>
            <a:off x="6198000" y="2044034"/>
            <a:ext cx="5472000" cy="3868486"/>
          </a:xfrm>
          <a:prstGeom prst="rect">
            <a:avLst/>
          </a:prstGeom>
          <a:noFill/>
        </p:spPr>
      </p:pic>
      <p:sp>
        <p:nvSpPr>
          <p:cNvPr id="2" name="Footer Placeholder 1">
            <a:extLst>
              <a:ext uri="{FF2B5EF4-FFF2-40B4-BE49-F238E27FC236}">
                <a16:creationId xmlns:a16="http://schemas.microsoft.com/office/drawing/2014/main" id="{51EAA8B6-CA83-4196-AC18-F76718C12D86}"/>
              </a:ext>
            </a:extLst>
          </p:cNvPr>
          <p:cNvSpPr>
            <a:spLocks noGrp="1"/>
          </p:cNvSpPr>
          <p:nvPr>
            <p:ph type="ftr" sz="quarter" idx="10"/>
          </p:nvPr>
        </p:nvSpPr>
        <p:spPr>
          <a:xfrm>
            <a:off x="432000" y="6365363"/>
            <a:ext cx="5472000" cy="412431"/>
          </a:xfrm>
        </p:spPr>
        <p:txBody>
          <a:bodyPr vert="horz" lIns="0" tIns="0" rIns="0" bIns="0" rtlCol="0" anchor="ctr">
            <a:normAutofit/>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527D0E9-3B37-48B5-8A49-38F4E3292C49}"/>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41</a:t>
            </a:fld>
            <a:endParaRPr lang="en-US"/>
          </a:p>
        </p:txBody>
      </p:sp>
      <p:sp>
        <p:nvSpPr>
          <p:cNvPr id="7" name="TextBox 6">
            <a:extLst>
              <a:ext uri="{FF2B5EF4-FFF2-40B4-BE49-F238E27FC236}">
                <a16:creationId xmlns:a16="http://schemas.microsoft.com/office/drawing/2014/main" id="{773DACA2-4947-480B-A93F-2AEC5017946B}"/>
              </a:ext>
            </a:extLst>
          </p:cNvPr>
          <p:cNvSpPr txBox="1"/>
          <p:nvPr/>
        </p:nvSpPr>
        <p:spPr>
          <a:xfrm>
            <a:off x="4361485" y="984568"/>
            <a:ext cx="3469029" cy="1092443"/>
          </a:xfrm>
          <a:prstGeom prst="rect">
            <a:avLst/>
          </a:prstGeom>
        </p:spPr>
        <p:txBody>
          <a:bodyPr vert="horz" lIns="0" tIns="0" rIns="0" bIns="0" rtlCol="0" anchor="b">
            <a:normAutofit/>
          </a:bodyPr>
          <a:lstStyle/>
          <a:p>
            <a:pPr algn="l" rtl="0" fontAlgn="base">
              <a:buFont typeface="Arial" panose="020B0604020202020204" pitchFamily="34" charset="0"/>
              <a:buChar char="•"/>
            </a:pPr>
            <a:r>
              <a:rPr lang="en-US" b="0" i="0" u="none" strike="noStrike" dirty="0">
                <a:solidFill>
                  <a:srgbClr val="000000"/>
                </a:solidFill>
                <a:effectLst/>
              </a:rPr>
              <a:t> </a:t>
            </a:r>
            <a:r>
              <a:rPr lang="en-US" b="1" i="0" u="none" strike="noStrike" dirty="0">
                <a:solidFill>
                  <a:srgbClr val="000000"/>
                </a:solidFill>
                <a:effectLst/>
              </a:rPr>
              <a:t>Pages 9 – 11 on Workbook</a:t>
            </a:r>
          </a:p>
          <a:p>
            <a:pPr algn="l" rtl="0" fontAlgn="base">
              <a:buFont typeface="Arial" panose="020B0604020202020204" pitchFamily="34" charset="0"/>
              <a:buChar char="•"/>
            </a:pPr>
            <a:r>
              <a:rPr lang="en-US" b="1" i="0" u="none" strike="noStrike" dirty="0">
                <a:solidFill>
                  <a:srgbClr val="000000"/>
                </a:solidFill>
                <a:effectLst/>
              </a:rPr>
              <a:t> 8 minutes on the clock</a:t>
            </a:r>
          </a:p>
          <a:p>
            <a:pPr fontAlgn="base">
              <a:buFont typeface="Arial" panose="020B0604020202020204" pitchFamily="34" charset="0"/>
              <a:buChar char="•"/>
            </a:pPr>
            <a:r>
              <a:rPr lang="en-US" b="1" dirty="0">
                <a:solidFill>
                  <a:srgbClr val="000000"/>
                </a:solidFill>
              </a:rPr>
              <a:t> Write down your answers </a:t>
            </a:r>
          </a:p>
          <a:p>
            <a:pPr algn="l" rtl="0" fontAlgn="base">
              <a:buFont typeface="Arial" panose="020B0604020202020204" pitchFamily="34" charset="0"/>
              <a:buChar char="•"/>
            </a:pPr>
            <a:endParaRPr lang="en-US" b="1" i="0" kern="1200" dirty="0">
              <a:effectLst/>
              <a:latin typeface="+mj-lt"/>
              <a:ea typeface="+mn-ea"/>
              <a:cs typeface="+mn-cs"/>
            </a:endParaRPr>
          </a:p>
        </p:txBody>
      </p:sp>
    </p:spTree>
    <p:extLst>
      <p:ext uri="{BB962C8B-B14F-4D97-AF65-F5344CB8AC3E}">
        <p14:creationId xmlns:p14="http://schemas.microsoft.com/office/powerpoint/2010/main" val="3636460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EAA8B6-CA83-4196-AC18-F76718C12D86}"/>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527D0E9-3B37-48B5-8A49-38F4E3292C49}"/>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sp>
        <p:nvSpPr>
          <p:cNvPr id="5" name="TextBox 4">
            <a:extLst>
              <a:ext uri="{FF2B5EF4-FFF2-40B4-BE49-F238E27FC236}">
                <a16:creationId xmlns:a16="http://schemas.microsoft.com/office/drawing/2014/main" id="{A0D1DAE1-F5C7-40DB-8B1D-5880DDBD0B4B}"/>
              </a:ext>
            </a:extLst>
          </p:cNvPr>
          <p:cNvSpPr txBox="1"/>
          <p:nvPr/>
        </p:nvSpPr>
        <p:spPr>
          <a:xfrm>
            <a:off x="787038" y="409694"/>
            <a:ext cx="8433162" cy="584775"/>
          </a:xfrm>
          <a:prstGeom prst="rect">
            <a:avLst/>
          </a:prstGeom>
          <a:noFill/>
        </p:spPr>
        <p:txBody>
          <a:bodyPr wrap="square">
            <a:spAutoFit/>
          </a:bodyPr>
          <a:lstStyle/>
          <a:p>
            <a:r>
              <a:rPr lang="en-US" sz="3200" b="1" dirty="0">
                <a:solidFill>
                  <a:srgbClr val="000000"/>
                </a:solidFill>
                <a:latin typeface="+mj-lt"/>
              </a:rPr>
              <a:t>Case Studies 3 &amp; 4 – Andy and Kelly</a:t>
            </a:r>
            <a:endParaRPr lang="en-US" sz="3200" dirty="0">
              <a:latin typeface="+mj-lt"/>
            </a:endParaRPr>
          </a:p>
        </p:txBody>
      </p:sp>
      <p:pic>
        <p:nvPicPr>
          <p:cNvPr id="1026" name="Picture 2" descr="Andy Bernard">
            <a:extLst>
              <a:ext uri="{FF2B5EF4-FFF2-40B4-BE49-F238E27FC236}">
                <a16:creationId xmlns:a16="http://schemas.microsoft.com/office/drawing/2014/main" id="{0E2A00C0-BA67-4E3B-8E72-5504104E4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9" y="1693676"/>
            <a:ext cx="460375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5D96EA-FD18-4BFA-ADE9-4028884D27F4}"/>
              </a:ext>
            </a:extLst>
          </p:cNvPr>
          <p:cNvPicPr>
            <a:picLocks noChangeAspect="1"/>
          </p:cNvPicPr>
          <p:nvPr/>
        </p:nvPicPr>
        <p:blipFill>
          <a:blip r:embed="rId4"/>
          <a:stretch>
            <a:fillRect/>
          </a:stretch>
        </p:blipFill>
        <p:spPr>
          <a:xfrm>
            <a:off x="6457952" y="1693676"/>
            <a:ext cx="3867148" cy="2651310"/>
          </a:xfrm>
          <a:prstGeom prst="rect">
            <a:avLst/>
          </a:prstGeom>
        </p:spPr>
      </p:pic>
      <p:sp>
        <p:nvSpPr>
          <p:cNvPr id="7" name="TextBox 6">
            <a:extLst>
              <a:ext uri="{FF2B5EF4-FFF2-40B4-BE49-F238E27FC236}">
                <a16:creationId xmlns:a16="http://schemas.microsoft.com/office/drawing/2014/main" id="{CA162327-F9B8-4B68-A5AD-2A01EAE96959}"/>
              </a:ext>
            </a:extLst>
          </p:cNvPr>
          <p:cNvSpPr txBox="1"/>
          <p:nvPr/>
        </p:nvSpPr>
        <p:spPr>
          <a:xfrm>
            <a:off x="4269943" y="4826323"/>
            <a:ext cx="3652114" cy="1092443"/>
          </a:xfrm>
          <a:prstGeom prst="rect">
            <a:avLst/>
          </a:prstGeom>
        </p:spPr>
        <p:txBody>
          <a:bodyPr vert="horz" lIns="0" tIns="0" rIns="0" bIns="0" rtlCol="0" anchor="b">
            <a:normAutofit/>
          </a:bodyPr>
          <a:lstStyle/>
          <a:p>
            <a:pPr algn="l" rtl="0" fontAlgn="base">
              <a:buFont typeface="Arial" panose="020B0604020202020204" pitchFamily="34" charset="0"/>
              <a:buChar char="•"/>
            </a:pPr>
            <a:r>
              <a:rPr lang="en-US" b="0" i="0" u="none" strike="noStrike" dirty="0">
                <a:solidFill>
                  <a:srgbClr val="000000"/>
                </a:solidFill>
                <a:effectLst/>
              </a:rPr>
              <a:t> </a:t>
            </a:r>
            <a:r>
              <a:rPr lang="en-US" b="1" i="0" u="none" strike="noStrike" dirty="0">
                <a:solidFill>
                  <a:srgbClr val="000000"/>
                </a:solidFill>
                <a:effectLst/>
              </a:rPr>
              <a:t>Pages 12 – 15 in Workbook</a:t>
            </a:r>
          </a:p>
          <a:p>
            <a:pPr algn="l" rtl="0" fontAlgn="base">
              <a:buFont typeface="Arial" panose="020B0604020202020204" pitchFamily="34" charset="0"/>
              <a:buChar char="•"/>
            </a:pPr>
            <a:r>
              <a:rPr lang="en-US" b="1" i="0" u="none" strike="noStrike" dirty="0">
                <a:solidFill>
                  <a:srgbClr val="000000"/>
                </a:solidFill>
                <a:effectLst/>
              </a:rPr>
              <a:t> 8 minutes on the clock</a:t>
            </a:r>
          </a:p>
          <a:p>
            <a:pPr fontAlgn="base">
              <a:buFont typeface="Arial" panose="020B0604020202020204" pitchFamily="34" charset="0"/>
              <a:buChar char="•"/>
            </a:pPr>
            <a:r>
              <a:rPr lang="en-US" b="1" dirty="0">
                <a:solidFill>
                  <a:srgbClr val="000000"/>
                </a:solidFill>
              </a:rPr>
              <a:t> Write down your answers </a:t>
            </a:r>
          </a:p>
          <a:p>
            <a:pPr algn="l" rtl="0" fontAlgn="base">
              <a:buFont typeface="Arial" panose="020B0604020202020204" pitchFamily="34" charset="0"/>
              <a:buChar char="•"/>
            </a:pPr>
            <a:endParaRPr lang="en-US" b="1" i="0" kern="1200" dirty="0">
              <a:effectLst/>
              <a:latin typeface="+mj-lt"/>
              <a:ea typeface="+mn-ea"/>
              <a:cs typeface="+mn-cs"/>
            </a:endParaRPr>
          </a:p>
        </p:txBody>
      </p:sp>
    </p:spTree>
    <p:extLst>
      <p:ext uri="{BB962C8B-B14F-4D97-AF65-F5344CB8AC3E}">
        <p14:creationId xmlns:p14="http://schemas.microsoft.com/office/powerpoint/2010/main" val="215379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
        <p:nvSpPr>
          <p:cNvPr id="9" name="Rectangle 8">
            <a:extLst>
              <a:ext uri="{FF2B5EF4-FFF2-40B4-BE49-F238E27FC236}">
                <a16:creationId xmlns:a16="http://schemas.microsoft.com/office/drawing/2014/main" id="{2EAD896F-11CF-42B4-9BDA-FC6BBC053BB8}"/>
              </a:ext>
              <a:ext uri="{C183D7F6-B498-43B3-948B-1728B52AA6E4}">
                <adec:decorative xmlns:adec="http://schemas.microsoft.com/office/drawing/2017/decorative" val="1"/>
              </a:ext>
            </a:extLst>
          </p:cNvPr>
          <p:cNvSpPr/>
          <p:nvPr/>
        </p:nvSpPr>
        <p:spPr bwMode="gray">
          <a:xfrm>
            <a:off x="457200" y="0"/>
            <a:ext cx="11734800" cy="6365363"/>
          </a:xfrm>
          <a:prstGeom prst="rect">
            <a:avLst/>
          </a:prstGeom>
          <a:gradFill flip="none" rotWithShape="1">
            <a:gsLst>
              <a:gs pos="44000">
                <a:schemeClr val="bg1">
                  <a:lumMod val="100000"/>
                  <a:alpha val="30000"/>
                </a:schemeClr>
              </a:gs>
              <a:gs pos="100000">
                <a:schemeClr val="bg1"/>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65261"/>
            <a:ext cx="6299682" cy="2387600"/>
          </a:xfrm>
        </p:spPr>
        <p:txBody>
          <a:bodyPr/>
          <a:lstStyle/>
          <a:p>
            <a:r>
              <a:rPr lang="en-US" dirty="0"/>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
        <p:nvSpPr>
          <p:cNvPr id="5" name="Slide Number Placeholder 4">
            <a:extLst>
              <a:ext uri="{FF2B5EF4-FFF2-40B4-BE49-F238E27FC236}">
                <a16:creationId xmlns:a16="http://schemas.microsoft.com/office/drawing/2014/main" id="{E953A088-1EFF-40E1-B4A8-52832570BFD7}"/>
              </a:ext>
            </a:extLst>
          </p:cNvPr>
          <p:cNvSpPr>
            <a:spLocks noGrp="1"/>
          </p:cNvSpPr>
          <p:nvPr>
            <p:ph type="sldNum" sz="quarter" idx="12"/>
          </p:nvPr>
        </p:nvSpPr>
        <p:spPr/>
        <p:txBody>
          <a:bodyPr/>
          <a:lstStyle/>
          <a:p>
            <a:fld id="{4B73C415-D670-4716-A5EC-CC4D52CA2BAC}" type="slidenum">
              <a:rPr lang="en-US" noProof="0" smtClean="0"/>
              <a:pPr/>
              <a:t>43</a:t>
            </a:fld>
            <a:endParaRPr lang="en-US" noProof="0" dirty="0"/>
          </a:p>
        </p:txBody>
      </p:sp>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4"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ppt_x"/>
                                          </p:val>
                                        </p:tav>
                                      </p:tavLst>
                                    </p:anim>
                                    <p:anim calcmode="lin" valueType="num">
                                      <p:cBhvr additive="base">
                                        <p:cTn id="12" dur="500"/>
                                        <p:tgtEl>
                                          <p:spTgt spid="30"/>
                                        </p:tgtEl>
                                        <p:attrNameLst>
                                          <p:attrName>ppt_y</p:attrName>
                                        </p:attrNameLst>
                                      </p:cBhvr>
                                      <p:tavLst>
                                        <p:tav tm="0">
                                          <p:val>
                                            <p:strVal val="ppt_y"/>
                                          </p:val>
                                        </p:tav>
                                        <p:tav tm="100000">
                                          <p:val>
                                            <p:strVal val="1+ppt_h/2"/>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0AAB07-0E77-44A8-B045-0E810ADF8428}"/>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BB98F3F0-43FE-4EF5-A7F2-5C966749A99B}"/>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sp>
        <p:nvSpPr>
          <p:cNvPr id="6" name="Title 1">
            <a:extLst>
              <a:ext uri="{FF2B5EF4-FFF2-40B4-BE49-F238E27FC236}">
                <a16:creationId xmlns:a16="http://schemas.microsoft.com/office/drawing/2014/main" id="{2D6E2F62-6404-4BEF-BB35-6802111A3E60}"/>
              </a:ext>
            </a:extLst>
          </p:cNvPr>
          <p:cNvSpPr txBox="1">
            <a:spLocks/>
          </p:cNvSpPr>
          <p:nvPr/>
        </p:nvSpPr>
        <p:spPr>
          <a:xfrm>
            <a:off x="234244" y="191169"/>
            <a:ext cx="11339512" cy="4318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a:t>Key Points &amp; Best Practices</a:t>
            </a:r>
            <a:endParaRPr lang="en-US" dirty="0"/>
          </a:p>
        </p:txBody>
      </p:sp>
      <p:sp>
        <p:nvSpPr>
          <p:cNvPr id="8" name="TextBox 7">
            <a:extLst>
              <a:ext uri="{FF2B5EF4-FFF2-40B4-BE49-F238E27FC236}">
                <a16:creationId xmlns:a16="http://schemas.microsoft.com/office/drawing/2014/main" id="{F84CF44A-D6D6-4DF3-8651-D682ECE00C89}"/>
              </a:ext>
            </a:extLst>
          </p:cNvPr>
          <p:cNvSpPr txBox="1"/>
          <p:nvPr/>
        </p:nvSpPr>
        <p:spPr>
          <a:xfrm>
            <a:off x="614276" y="1338184"/>
            <a:ext cx="6530607" cy="3801041"/>
          </a:xfrm>
          <a:prstGeom prst="rect">
            <a:avLst/>
          </a:prstGeom>
          <a:noFill/>
        </p:spPr>
        <p:txBody>
          <a:bodyPr wrap="square" rtlCol="0">
            <a:spAutoFit/>
          </a:bodyPr>
          <a:lstStyle/>
          <a:p>
            <a:pPr marL="342900" indent="-342900">
              <a:spcAft>
                <a:spcPts val="1800"/>
              </a:spcAft>
              <a:buFont typeface="Wingdings" panose="05000000000000000000" pitchFamily="2" charset="2"/>
              <a:buChar char="ü"/>
            </a:pPr>
            <a:r>
              <a:rPr lang="en-US" sz="2000" dirty="0"/>
              <a:t>Identify your Cohort Team</a:t>
            </a:r>
          </a:p>
          <a:p>
            <a:pPr marL="342900" indent="-342900">
              <a:spcAft>
                <a:spcPts val="1800"/>
              </a:spcAft>
              <a:buFont typeface="Wingdings" panose="05000000000000000000" pitchFamily="2" charset="2"/>
              <a:buChar char="ü"/>
            </a:pPr>
            <a:r>
              <a:rPr lang="en-US" sz="2000" dirty="0"/>
              <a:t>Document a plan including a Calendar or Timeline</a:t>
            </a:r>
          </a:p>
          <a:p>
            <a:pPr marL="342900" indent="-342900">
              <a:spcAft>
                <a:spcPts val="1800"/>
              </a:spcAft>
              <a:buFont typeface="Wingdings" panose="05000000000000000000" pitchFamily="2" charset="2"/>
              <a:buChar char="ü"/>
            </a:pPr>
            <a:r>
              <a:rPr lang="en-US" sz="2000" dirty="0"/>
              <a:t>Share what you learned today in this training with your team – remember to communicate</a:t>
            </a:r>
          </a:p>
          <a:p>
            <a:pPr marL="342900" indent="-342900">
              <a:spcAft>
                <a:spcPts val="1800"/>
              </a:spcAft>
              <a:buFont typeface="Wingdings" panose="05000000000000000000" pitchFamily="2" charset="2"/>
              <a:buChar char="ü"/>
            </a:pPr>
            <a:r>
              <a:rPr lang="en-US" sz="2000" dirty="0"/>
              <a:t>Debrief when it is complete – learn from experience</a:t>
            </a:r>
          </a:p>
          <a:p>
            <a:pPr>
              <a:spcAft>
                <a:spcPts val="1800"/>
              </a:spcAft>
            </a:pPr>
            <a:endParaRPr lang="en-US" sz="2000" dirty="0"/>
          </a:p>
          <a:p>
            <a:pPr marL="285750" indent="-285750">
              <a:spcAft>
                <a:spcPts val="1200"/>
              </a:spcAft>
              <a:buFont typeface="Arial" panose="020B0604020202020204" pitchFamily="34" charset="0"/>
              <a:buChar char="•"/>
            </a:pPr>
            <a:endParaRPr lang="en-US" dirty="0"/>
          </a:p>
          <a:p>
            <a:r>
              <a:rPr lang="en-US" dirty="0"/>
              <a:t> </a:t>
            </a:r>
          </a:p>
        </p:txBody>
      </p:sp>
      <p:pic>
        <p:nvPicPr>
          <p:cNvPr id="9" name="Picture 8">
            <a:extLst>
              <a:ext uri="{FF2B5EF4-FFF2-40B4-BE49-F238E27FC236}">
                <a16:creationId xmlns:a16="http://schemas.microsoft.com/office/drawing/2014/main" id="{B41137C4-0DF5-4355-9435-071E3C26626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8368"/>
          <a:stretch/>
        </p:blipFill>
        <p:spPr>
          <a:xfrm>
            <a:off x="6917154" y="1430876"/>
            <a:ext cx="4517164" cy="4323153"/>
          </a:xfrm>
          <a:prstGeom prst="rect">
            <a:avLst/>
          </a:prstGeom>
        </p:spPr>
      </p:pic>
    </p:spTree>
    <p:extLst>
      <p:ext uri="{BB962C8B-B14F-4D97-AF65-F5344CB8AC3E}">
        <p14:creationId xmlns:p14="http://schemas.microsoft.com/office/powerpoint/2010/main" val="1987415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Image of a summary board.">
            <a:extLst>
              <a:ext uri="{FF2B5EF4-FFF2-40B4-BE49-F238E27FC236}">
                <a16:creationId xmlns:a16="http://schemas.microsoft.com/office/drawing/2014/main" id="{63D0FEB3-F96C-4F94-AAAE-551110E820F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5353050" y="0"/>
            <a:ext cx="6406950" cy="4322041"/>
          </a:xfrm>
        </p:spPr>
      </p:pic>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584410" y="932011"/>
            <a:ext cx="4416226" cy="4559152"/>
          </a:xfrm>
        </p:spPr>
        <p:txBody>
          <a:bodyPr/>
          <a:lstStyle/>
          <a:p>
            <a:pPr>
              <a:defRPr/>
            </a:pPr>
            <a:r>
              <a:rPr lang="en-US" sz="1600" dirty="0">
                <a:latin typeface="Arial" panose="020B0604020202020204" pitchFamily="34" charset="0"/>
                <a:ea typeface="Calibri" panose="020F0502020204030204" pitchFamily="34" charset="0"/>
                <a:cs typeface="Arial" panose="020B0604020202020204" pitchFamily="34" charset="0"/>
              </a:rPr>
              <a:t>The 20-21 Cohort Processing window </a:t>
            </a:r>
            <a:r>
              <a:rPr lang="en-US" sz="1600" b="1" u="sng" dirty="0">
                <a:solidFill>
                  <a:schemeClr val="accent2"/>
                </a:solidFill>
                <a:latin typeface="Arial" panose="020B0604020202020204" pitchFamily="34" charset="0"/>
                <a:ea typeface="Calibri" panose="020F0502020204030204" pitchFamily="34" charset="0"/>
                <a:cs typeface="Arial" panose="020B0604020202020204" pitchFamily="34" charset="0"/>
              </a:rPr>
              <a:t>April 12 thru August 27</a:t>
            </a:r>
          </a:p>
          <a:p>
            <a:pPr>
              <a:defRPr/>
            </a:pPr>
            <a:r>
              <a:rPr lang="en-US" sz="1600" dirty="0">
                <a:latin typeface="Arial" panose="020B0604020202020204" pitchFamily="34" charset="0"/>
                <a:ea typeface="Calibri" panose="020F0502020204030204" pitchFamily="34" charset="0"/>
                <a:cs typeface="Arial" panose="020B0604020202020204" pitchFamily="34" charset="0"/>
              </a:rPr>
              <a:t>Last day to make edits in CALPADS </a:t>
            </a:r>
            <a:r>
              <a:rPr lang="en-US" sz="1600" b="1" u="sng" dirty="0">
                <a:solidFill>
                  <a:schemeClr val="accent2"/>
                </a:solidFill>
                <a:latin typeface="Arial" panose="020B0604020202020204" pitchFamily="34" charset="0"/>
                <a:ea typeface="Calibri" panose="020F0502020204030204" pitchFamily="34" charset="0"/>
                <a:cs typeface="Arial" panose="020B0604020202020204" pitchFamily="34" charset="0"/>
              </a:rPr>
              <a:t>August 27</a:t>
            </a:r>
          </a:p>
          <a:p>
            <a:pPr>
              <a:defRPr/>
            </a:pPr>
            <a:r>
              <a:rPr lang="en-US" sz="1600" b="1" dirty="0">
                <a:solidFill>
                  <a:schemeClr val="accent2"/>
                </a:solidFill>
                <a:latin typeface="Arial" panose="020B0604020202020204" pitchFamily="34" charset="0"/>
                <a:ea typeface="Calibri" panose="020F0502020204030204" pitchFamily="34" charset="0"/>
                <a:cs typeface="Arial" panose="020B0604020202020204" pitchFamily="34" charset="0"/>
              </a:rPr>
              <a:t>Analyze</a:t>
            </a:r>
            <a:r>
              <a:rPr lang="en-US" sz="1600" dirty="0">
                <a:latin typeface="Arial" panose="020B0604020202020204" pitchFamily="34" charset="0"/>
                <a:ea typeface="Calibri" panose="020F0502020204030204" pitchFamily="34" charset="0"/>
                <a:cs typeface="Arial" panose="020B0604020202020204" pitchFamily="34" charset="0"/>
              </a:rPr>
              <a:t> and validate reports for accuracy</a:t>
            </a:r>
          </a:p>
          <a:p>
            <a:pPr>
              <a:defRPr/>
            </a:pPr>
            <a:r>
              <a:rPr lang="en-US" sz="1600" dirty="0">
                <a:latin typeface="Arial" panose="020B0604020202020204" pitchFamily="34" charset="0"/>
                <a:cs typeface="Arial" panose="020B0604020202020204" pitchFamily="34" charset="0"/>
              </a:rPr>
              <a:t>New </a:t>
            </a:r>
            <a:r>
              <a:rPr lang="en-US" sz="1600" b="1" dirty="0">
                <a:solidFill>
                  <a:schemeClr val="accent2"/>
                </a:solidFill>
                <a:latin typeface="Arial" panose="020B0604020202020204" pitchFamily="34" charset="0"/>
                <a:cs typeface="Arial" panose="020B0604020202020204" pitchFamily="34" charset="0"/>
              </a:rPr>
              <a:t>CTE</a:t>
            </a:r>
            <a:r>
              <a:rPr lang="en-US" sz="1600" dirty="0">
                <a:latin typeface="Arial" panose="020B0604020202020204" pitchFamily="34" charset="0"/>
                <a:cs typeface="Arial" panose="020B0604020202020204" pitchFamily="34" charset="0"/>
              </a:rPr>
              <a:t> and </a:t>
            </a:r>
            <a:r>
              <a:rPr lang="en-US" sz="1600" b="1" dirty="0">
                <a:solidFill>
                  <a:schemeClr val="accent2"/>
                </a:solidFill>
                <a:latin typeface="Arial" panose="020B0604020202020204" pitchFamily="34" charset="0"/>
                <a:cs typeface="Arial" panose="020B0604020202020204" pitchFamily="34" charset="0"/>
              </a:rPr>
              <a:t>WBLR filters</a:t>
            </a:r>
          </a:p>
          <a:p>
            <a:pPr>
              <a:defRPr/>
            </a:pPr>
            <a:r>
              <a:rPr lang="en-US" sz="1600" dirty="0">
                <a:latin typeface="Arial" panose="020B0604020202020204" pitchFamily="34" charset="0"/>
                <a:cs typeface="Arial" panose="020B0604020202020204" pitchFamily="34" charset="0"/>
              </a:rPr>
              <a:t>Take advantage of new </a:t>
            </a:r>
            <a:r>
              <a:rPr lang="en-US" sz="1600" b="1" dirty="0">
                <a:solidFill>
                  <a:schemeClr val="accent2"/>
                </a:solidFill>
                <a:latin typeface="Arial" panose="020B0604020202020204" pitchFamily="34" charset="0"/>
                <a:cs typeface="Arial" panose="020B0604020202020204" pitchFamily="34" charset="0"/>
              </a:rPr>
              <a:t>Future Year functionality </a:t>
            </a:r>
            <a:r>
              <a:rPr lang="en-US" sz="1600" dirty="0">
                <a:latin typeface="Arial" panose="020B0604020202020204" pitchFamily="34" charset="0"/>
                <a:cs typeface="Arial" panose="020B0604020202020204" pitchFamily="34" charset="0"/>
              </a:rPr>
              <a:t>and </a:t>
            </a:r>
            <a:r>
              <a:rPr lang="en-US" sz="1600" b="1" dirty="0">
                <a:solidFill>
                  <a:schemeClr val="accent2"/>
                </a:solidFill>
                <a:latin typeface="Arial" panose="020B0604020202020204" pitchFamily="34" charset="0"/>
                <a:cs typeface="Arial" panose="020B0604020202020204" pitchFamily="34" charset="0"/>
              </a:rPr>
              <a:t>accessibility throughout the year</a:t>
            </a:r>
          </a:p>
          <a:p>
            <a:pPr>
              <a:defRPr/>
            </a:pPr>
            <a:r>
              <a:rPr lang="en-US" sz="1600" b="1" dirty="0">
                <a:solidFill>
                  <a:schemeClr val="accent2"/>
                </a:solidFill>
                <a:latin typeface="Arial" panose="020B0604020202020204" pitchFamily="34" charset="0"/>
                <a:cs typeface="Arial" panose="020B0604020202020204" pitchFamily="34" charset="0"/>
              </a:rPr>
              <a:t>Best practices </a:t>
            </a:r>
            <a:r>
              <a:rPr lang="en-US" sz="1600" dirty="0">
                <a:latin typeface="Arial" panose="020B0604020202020204" pitchFamily="34" charset="0"/>
                <a:cs typeface="Arial" panose="020B0604020202020204" pitchFamily="34" charset="0"/>
              </a:rPr>
              <a:t>and building your local </a:t>
            </a:r>
            <a:r>
              <a:rPr lang="en-US" sz="1600" b="1" dirty="0">
                <a:solidFill>
                  <a:schemeClr val="accent2"/>
                </a:solidFill>
                <a:latin typeface="Arial" panose="020B0604020202020204" pitchFamily="34" charset="0"/>
                <a:cs typeface="Arial" panose="020B0604020202020204" pitchFamily="34" charset="0"/>
              </a:rPr>
              <a:t>Dream Team</a:t>
            </a:r>
          </a:p>
        </p:txBody>
      </p:sp>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p:txBody>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0A0A993D-4EEE-43CD-98C4-DCFFDF9F325D}"/>
              </a:ext>
            </a:extLst>
          </p:cNvPr>
          <p:cNvSpPr>
            <a:spLocks noGrp="1"/>
          </p:cNvSpPr>
          <p:nvPr>
            <p:ph type="sldNum" sz="quarter" idx="11"/>
          </p:nvPr>
        </p:nvSpPr>
        <p:spPr/>
        <p:txBody>
          <a:bodyPr/>
          <a:lstStyle/>
          <a:p>
            <a:fld id="{4B73C415-D670-4716-A5EC-CC4D52CA2BAC}" type="slidenum">
              <a:rPr lang="en-US" noProof="0" smtClean="0"/>
              <a:pPr/>
              <a:t>45</a:t>
            </a:fld>
            <a:endParaRPr lang="en-US" noProof="0" dirty="0"/>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lstStyle/>
          <a:p>
            <a:r>
              <a:rPr lang="en-US" dirty="0"/>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dirty="0"/>
              <a:t>Here are some important 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11" name="Rectangle: Rounded Corners 10" descr="Square shape white background used as a text box.">
            <a:extLst>
              <a:ext uri="{FF2B5EF4-FFF2-40B4-BE49-F238E27FC236}">
                <a16:creationId xmlns:a16="http://schemas.microsoft.com/office/drawing/2014/main" id="{9F69524E-5D65-4CCF-A82F-1147E1AEAD32}"/>
              </a:ext>
            </a:extLst>
          </p:cNvPr>
          <p:cNvSpPr/>
          <p:nvPr/>
        </p:nvSpPr>
        <p:spPr>
          <a:xfrm>
            <a:off x="5202102" y="1361440"/>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a:ea typeface="+mn-ea"/>
                <a:cs typeface="+mn-cs"/>
                <a:hlinkClick r:id="rId4"/>
              </a:rPr>
              <a:t>https://learn.fcmat.org/</a:t>
            </a:r>
            <a:endParaRPr kumimoji="0" lang="en-US" sz="1600" b="0" i="0" u="none" strike="noStrike" kern="1200" cap="none" spc="0" normalizeH="0" baseline="0" noProof="0" dirty="0">
              <a:ln>
                <a:noFill/>
              </a:ln>
              <a:solidFill>
                <a:prstClr val="black"/>
              </a:solidFill>
              <a:effectLst/>
              <a:uLnTx/>
              <a:uFillTx/>
              <a:latin typeface="Tahoma"/>
              <a:ea typeface="+mn-ea"/>
              <a:cs typeface="+mn-cs"/>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6"/>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pic>
        <p:nvPicPr>
          <p:cNvPr id="23" name="Picture 22" descr="Bridge LMS logo.">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5" y="4501802"/>
            <a:ext cx="468723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ahoma"/>
                <a:ea typeface="+mn-ea"/>
                <a:cs typeface="+mn-cs"/>
                <a:hlinkClick r:id="rId11"/>
              </a:rPr>
              <a:t>https://www.cde.ca.gov/ta/ac/cm/documents/dashboardguide19.pdf</a:t>
            </a:r>
            <a:endParaRPr kumimoji="0" lang="en-US" sz="1400" b="0" i="0" u="none" strike="noStrike" kern="1200" cap="none" spc="0" normalizeH="0" baseline="0" noProof="0" dirty="0">
              <a:ln>
                <a:noFill/>
              </a:ln>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9D8B82A1-1D2C-497C-82DC-2D9277BACE10}"/>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19" name="Picture 2">
            <a:extLst>
              <a:ext uri="{FF2B5EF4-FFF2-40B4-BE49-F238E27FC236}">
                <a16:creationId xmlns:a16="http://schemas.microsoft.com/office/drawing/2014/main" id="{70EF0B6B-BCF8-4E0F-83DB-02653BF67C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42840" y="4471273"/>
            <a:ext cx="1842414" cy="57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44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grpSp>
        <p:nvGrpSpPr>
          <p:cNvPr id="22" name="Group 21" descr="Computer screen icon.">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dirty="0"/>
              <a:t>https://csis.fcmat.org/ListServ</a:t>
            </a:r>
            <a:endParaRPr lang="en-US" sz="1600" dirty="0">
              <a:solidFill>
                <a:schemeClr val="tx1">
                  <a:lumMod val="75000"/>
                  <a:lumOff val="25000"/>
                </a:schemeClr>
              </a:solidFill>
            </a:endParaRPr>
          </a:p>
        </p:txBody>
      </p:sp>
      <p:pic>
        <p:nvPicPr>
          <p:cNvPr id="29" name="Picture Placeholder 28" descr="image of an agenda.">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tretch>
            <a:fillRect/>
          </a:stretch>
        </p:blipFill>
        <p:spPr>
          <a:xfrm>
            <a:off x="432000" y="36802"/>
            <a:ext cx="5472000" cy="3641142"/>
          </a:xfrm>
        </p:spPr>
      </p:pic>
      <p:sp>
        <p:nvSpPr>
          <p:cNvPr id="3" name="Slide Number Placeholder 2">
            <a:extLst>
              <a:ext uri="{FF2B5EF4-FFF2-40B4-BE49-F238E27FC236}">
                <a16:creationId xmlns:a16="http://schemas.microsoft.com/office/drawing/2014/main" id="{B508916C-732A-4E92-AF1A-8013F898F22F}"/>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Tree>
    <p:extLst>
      <p:ext uri="{BB962C8B-B14F-4D97-AF65-F5344CB8AC3E}">
        <p14:creationId xmlns:p14="http://schemas.microsoft.com/office/powerpoint/2010/main" val="547183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dirty="0">
                <a:solidFill>
                  <a:schemeClr val="tx1">
                    <a:lumMod val="75000"/>
                    <a:lumOff val="25000"/>
                  </a:schemeClr>
                </a:solidFill>
              </a:rPr>
              <a:t>I have a question…</a:t>
            </a:r>
            <a:endParaRPr lang="en-US" i="1" dirty="0">
              <a:latin typeface="Calibri" pitchFamily="34" charset="0"/>
            </a:endParaRPr>
          </a:p>
          <a:p>
            <a:endParaRPr lang="en-US" dirty="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184900" y="2905850"/>
            <a:ext cx="4318000" cy="2580549"/>
          </a:xfrm>
        </p:spPr>
        <p:txBody>
          <a:bodyPr/>
          <a:lstStyle/>
          <a:p>
            <a:r>
              <a:rPr lang="en-US" b="1" dirty="0">
                <a:solidFill>
                  <a:schemeClr val="tx1">
                    <a:lumMod val="75000"/>
                    <a:lumOff val="25000"/>
                  </a:schemeClr>
                </a:solidFill>
              </a:rPr>
              <a:t>Please complete survey…</a:t>
            </a:r>
          </a:p>
          <a:p>
            <a:r>
              <a:rPr lang="en-US" b="1" dirty="0">
                <a:solidFill>
                  <a:schemeClr val="tx1">
                    <a:lumMod val="75000"/>
                    <a:lumOff val="25000"/>
                  </a:schemeClr>
                </a:solidFill>
                <a:hlinkClick r:id="rId3"/>
              </a:rPr>
              <a:t>https://forms.office.com/r/3brkkj8UDk</a:t>
            </a:r>
            <a:endParaRPr lang="en-US" b="1" dirty="0">
              <a:solidFill>
                <a:schemeClr val="tx1">
                  <a:lumMod val="75000"/>
                  <a:lumOff val="25000"/>
                </a:schemeClr>
              </a:solidFill>
            </a:endParaRPr>
          </a:p>
          <a:p>
            <a:endParaRPr lang="en-US" b="1" dirty="0">
              <a:solidFill>
                <a:schemeClr val="tx1">
                  <a:lumMod val="75000"/>
                  <a:lumOff val="25000"/>
                </a:schemeClr>
              </a:solidFill>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Four Year Adjusted Cohort (ACGR) Advanced Processing and Reporting v.1.3</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D307FA97-315B-40F9-B34D-19DDA3967EDC}"/>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Tree>
    <p:extLst>
      <p:ext uri="{BB962C8B-B14F-4D97-AF65-F5344CB8AC3E}">
        <p14:creationId xmlns:p14="http://schemas.microsoft.com/office/powerpoint/2010/main" val="2811499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Image of graduates.">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006078" y="0"/>
            <a:ext cx="1017984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a:t>calpads-support@cde.ca.gov</a:t>
            </a:r>
            <a:endParaRPr lang="en-US" dirty="0">
              <a:solidFill>
                <a:schemeClr val="tx1">
                  <a:lumMod val="75000"/>
                  <a:lumOff val="25000"/>
                </a:schemeClr>
              </a:solidFill>
            </a:endParaRP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6E16A8-498F-4E41-8563-02C362B597B8}"/>
              </a:ext>
            </a:extLst>
          </p:cNvPr>
          <p:cNvSpPr txBox="1"/>
          <p:nvPr/>
        </p:nvSpPr>
        <p:spPr>
          <a:xfrm>
            <a:off x="432000" y="432000"/>
            <a:ext cx="11340000" cy="432000"/>
          </a:xfrm>
          <a:prstGeom prst="rect">
            <a:avLst/>
          </a:prstGeom>
        </p:spPr>
        <p:txBody>
          <a:bodyPr vert="horz" lIns="0" tIns="0" rIns="0" bIns="0" rtlCol="0" anchor="t">
            <a:noAutofit/>
          </a:bodyPr>
          <a:lstStyle/>
          <a:p>
            <a:pPr>
              <a:lnSpc>
                <a:spcPct val="90000"/>
              </a:lnSpc>
              <a:spcBef>
                <a:spcPct val="0"/>
              </a:spcBef>
              <a:spcAft>
                <a:spcPts val="600"/>
              </a:spcAft>
            </a:pPr>
            <a:r>
              <a:rPr lang="en-US" sz="3600" b="0" i="0" kern="1200" spc="-150" dirty="0">
                <a:solidFill>
                  <a:schemeClr val="tx1">
                    <a:lumMod val="75000"/>
                    <a:lumOff val="25000"/>
                  </a:schemeClr>
                </a:solidFill>
                <a:effectLst/>
                <a:latin typeface="+mj-lt"/>
                <a:ea typeface="+mj-ea"/>
                <a:cs typeface="+mj-cs"/>
              </a:rPr>
              <a:t>Objectives</a:t>
            </a:r>
            <a:endParaRPr lang="en-US" sz="3600" kern="1200" spc="-150" dirty="0">
              <a:solidFill>
                <a:schemeClr val="tx1">
                  <a:lumMod val="75000"/>
                  <a:lumOff val="25000"/>
                </a:schemeClr>
              </a:solidFill>
              <a:latin typeface="+mj-lt"/>
              <a:ea typeface="+mj-ea"/>
              <a:cs typeface="+mj-cs"/>
            </a:endParaRPr>
          </a:p>
        </p:txBody>
      </p:sp>
      <p:sp>
        <p:nvSpPr>
          <p:cNvPr id="2" name="Footer Placeholder 1">
            <a:extLst>
              <a:ext uri="{FF2B5EF4-FFF2-40B4-BE49-F238E27FC236}">
                <a16:creationId xmlns:a16="http://schemas.microsoft.com/office/drawing/2014/main" id="{E6A66119-CB33-479A-BEF0-0F0785D05278}"/>
              </a:ext>
            </a:extLst>
          </p:cNvPr>
          <p:cNvSpPr>
            <a:spLocks noGrp="1"/>
          </p:cNvSpPr>
          <p:nvPr>
            <p:ph type="ftr" sz="quarter" idx="10"/>
          </p:nvPr>
        </p:nvSpPr>
        <p:spPr>
          <a:xfrm>
            <a:off x="432000" y="6365363"/>
            <a:ext cx="5472000" cy="412431"/>
          </a:xfrm>
        </p:spPr>
        <p:txBody>
          <a:bodyPr vert="horz" lIns="0" tIns="0" rIns="0" bIns="0" rtlCol="0" anchor="ctr">
            <a:normAutofit/>
          </a:bodyPr>
          <a:lstStyle/>
          <a:p>
            <a:r>
              <a:rPr lang="en-US" noProof="0"/>
              <a:t>Four Year Adjusted Cohort (ACGR) Advanced Processing and Reporting v.1.3</a:t>
            </a:r>
            <a:endParaRPr lang="en-US" noProof="0" dirty="0"/>
          </a:p>
        </p:txBody>
      </p:sp>
      <p:sp>
        <p:nvSpPr>
          <p:cNvPr id="3" name="Slide Number Placeholder 2">
            <a:extLst>
              <a:ext uri="{FF2B5EF4-FFF2-40B4-BE49-F238E27FC236}">
                <a16:creationId xmlns:a16="http://schemas.microsoft.com/office/drawing/2014/main" id="{3BA29717-640F-4D9B-9C92-CCE1809A0E94}"/>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5</a:t>
            </a:fld>
            <a:endParaRPr lang="en-US"/>
          </a:p>
        </p:txBody>
      </p:sp>
      <p:graphicFrame>
        <p:nvGraphicFramePr>
          <p:cNvPr id="9" name="TextBox 6">
            <a:extLst>
              <a:ext uri="{FF2B5EF4-FFF2-40B4-BE49-F238E27FC236}">
                <a16:creationId xmlns:a16="http://schemas.microsoft.com/office/drawing/2014/main" id="{5D18319C-93EF-4851-BC1F-7DA650124928}"/>
              </a:ext>
            </a:extLst>
          </p:cNvPr>
          <p:cNvGraphicFramePr/>
          <p:nvPr>
            <p:extLst>
              <p:ext uri="{D42A27DB-BD31-4B8C-83A1-F6EECF244321}">
                <p14:modId xmlns:p14="http://schemas.microsoft.com/office/powerpoint/2010/main" val="3814840095"/>
              </p:ext>
            </p:extLst>
          </p:nvPr>
        </p:nvGraphicFramePr>
        <p:xfrm>
          <a:off x="234000" y="864000"/>
          <a:ext cx="1134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022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3398-DC13-4360-808F-D50D57F435BF}"/>
              </a:ext>
            </a:extLst>
          </p:cNvPr>
          <p:cNvSpPr>
            <a:spLocks noGrp="1"/>
          </p:cNvSpPr>
          <p:nvPr>
            <p:ph type="title"/>
          </p:nvPr>
        </p:nvSpPr>
        <p:spPr/>
        <p:txBody>
          <a:bodyPr/>
          <a:lstStyle/>
          <a:p>
            <a:r>
              <a:rPr lang="en-US" b="0" i="0" u="none" strike="noStrike" dirty="0">
                <a:solidFill>
                  <a:srgbClr val="000000"/>
                </a:solidFill>
                <a:effectLst/>
              </a:rPr>
              <a:t>Membership - Overview</a:t>
            </a:r>
            <a:endParaRPr lang="en-US" dirty="0"/>
          </a:p>
        </p:txBody>
      </p:sp>
      <p:sp>
        <p:nvSpPr>
          <p:cNvPr id="4" name="Footer Placeholder 3">
            <a:extLst>
              <a:ext uri="{FF2B5EF4-FFF2-40B4-BE49-F238E27FC236}">
                <a16:creationId xmlns:a16="http://schemas.microsoft.com/office/drawing/2014/main" id="{B922916B-DBF4-429A-9FB4-419923DBC015}"/>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a:extLst>
              <a:ext uri="{FF2B5EF4-FFF2-40B4-BE49-F238E27FC236}">
                <a16:creationId xmlns:a16="http://schemas.microsoft.com/office/drawing/2014/main" id="{07648A42-96FF-45CB-A12B-116666401AC3}"/>
              </a:ext>
            </a:extLst>
          </p:cNvPr>
          <p:cNvSpPr>
            <a:spLocks noGrp="1"/>
          </p:cNvSpPr>
          <p:nvPr>
            <p:ph type="sldNum" sz="quarter" idx="11"/>
          </p:nvPr>
        </p:nvSpPr>
        <p:spPr/>
        <p:txBody>
          <a:bodyPr/>
          <a:lstStyle/>
          <a:p>
            <a:fld id="{4B73C415-D670-4716-A5EC-CC4D52CA2BAC}" type="slidenum">
              <a:rPr lang="en-US" noProof="0" smtClean="0"/>
              <a:pPr/>
              <a:t>6</a:t>
            </a:fld>
            <a:endParaRPr lang="en-US" noProof="0" dirty="0"/>
          </a:p>
        </p:txBody>
      </p:sp>
      <p:sp>
        <p:nvSpPr>
          <p:cNvPr id="3" name="Content Placeholder 2">
            <a:extLst>
              <a:ext uri="{FF2B5EF4-FFF2-40B4-BE49-F238E27FC236}">
                <a16:creationId xmlns:a16="http://schemas.microsoft.com/office/drawing/2014/main" id="{7F71737E-8AB9-415A-9D33-FC54C4C630CB}"/>
              </a:ext>
            </a:extLst>
          </p:cNvPr>
          <p:cNvSpPr>
            <a:spLocks noGrp="1"/>
          </p:cNvSpPr>
          <p:nvPr>
            <p:ph idx="4294967295"/>
          </p:nvPr>
        </p:nvSpPr>
        <p:spPr>
          <a:xfrm>
            <a:off x="852488" y="1728788"/>
            <a:ext cx="11339512" cy="4351337"/>
          </a:xfrm>
        </p:spPr>
        <p:txBody>
          <a:bodyPr/>
          <a:lstStyle/>
          <a:p>
            <a:pPr algn="l" rtl="0" fontAlgn="base">
              <a:buFont typeface="Arial" panose="020B0604020202020204" pitchFamily="34" charset="0"/>
              <a:buChar char="•"/>
            </a:pPr>
            <a:r>
              <a:rPr lang="en-US" sz="2000" b="1" i="0" dirty="0">
                <a:solidFill>
                  <a:srgbClr val="444444"/>
                </a:solidFill>
                <a:effectLst/>
                <a:latin typeface="Arial" panose="020B0604020202020204" pitchFamily="34" charset="0"/>
                <a:cs typeface="Arial" panose="020B0604020202020204" pitchFamily="34" charset="0"/>
              </a:rPr>
              <a:t>Locate first instance of high school enrollment – grade levels 09, 10, 11, or 12​</a:t>
            </a:r>
          </a:p>
          <a:p>
            <a:pPr algn="l" rtl="0" fontAlgn="base">
              <a:buFont typeface="Arial" panose="020B0604020202020204" pitchFamily="34" charset="0"/>
              <a:buChar char="•"/>
            </a:pPr>
            <a:r>
              <a:rPr lang="en-US" sz="2000" b="1" i="0" dirty="0">
                <a:solidFill>
                  <a:srgbClr val="444444"/>
                </a:solidFill>
                <a:effectLst/>
                <a:latin typeface="Arial" panose="020B0604020202020204" pitchFamily="34" charset="0"/>
                <a:cs typeface="Arial" panose="020B0604020202020204" pitchFamily="34" charset="0"/>
              </a:rPr>
              <a:t>Verify enrollment status Primary (10) or Short-Term (30) </a:t>
            </a:r>
          </a:p>
          <a:p>
            <a:pPr lvl="1" fontAlgn="base"/>
            <a:r>
              <a:rPr lang="en-US" sz="2000" b="1" i="0" dirty="0">
                <a:solidFill>
                  <a:srgbClr val="444444"/>
                </a:solidFill>
                <a:effectLst/>
                <a:latin typeface="Arial" panose="020B0604020202020204" pitchFamily="34" charset="0"/>
                <a:cs typeface="Arial" panose="020B0604020202020204" pitchFamily="34" charset="0"/>
              </a:rPr>
              <a:t>(status 30 enroll requires &gt; 30 days enrollment to be used to establish the Cohort Memberships)​</a:t>
            </a:r>
          </a:p>
          <a:p>
            <a:pPr algn="l" rtl="0" fontAlgn="base">
              <a:buFont typeface="Arial" panose="020B0604020202020204" pitchFamily="34" charset="0"/>
              <a:buChar char="•"/>
            </a:pPr>
            <a:r>
              <a:rPr lang="en-US" sz="2000" b="1" i="0" dirty="0">
                <a:solidFill>
                  <a:srgbClr val="444444"/>
                </a:solidFill>
                <a:effectLst/>
                <a:latin typeface="Arial" panose="020B0604020202020204" pitchFamily="34" charset="0"/>
                <a:cs typeface="Arial" panose="020B0604020202020204" pitchFamily="34" charset="0"/>
              </a:rPr>
              <a:t>Check enrollment start date against Cohort Membership Job Aid to determine expected completion year</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50092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3A7426-AC48-4302-A06F-676094C51228}"/>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a:extLst>
              <a:ext uri="{FF2B5EF4-FFF2-40B4-BE49-F238E27FC236}">
                <a16:creationId xmlns:a16="http://schemas.microsoft.com/office/drawing/2014/main" id="{3B0331A4-9FDA-494B-B309-7F160B7CD406}"/>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sp>
        <p:nvSpPr>
          <p:cNvPr id="9" name="Title 8">
            <a:extLst>
              <a:ext uri="{FF2B5EF4-FFF2-40B4-BE49-F238E27FC236}">
                <a16:creationId xmlns:a16="http://schemas.microsoft.com/office/drawing/2014/main" id="{1FB3F916-C3A5-4E75-9F40-454178F50167}"/>
              </a:ext>
            </a:extLst>
          </p:cNvPr>
          <p:cNvSpPr>
            <a:spLocks noGrp="1"/>
          </p:cNvSpPr>
          <p:nvPr>
            <p:ph type="title"/>
          </p:nvPr>
        </p:nvSpPr>
        <p:spPr>
          <a:xfrm>
            <a:off x="386601" y="276636"/>
            <a:ext cx="11340000" cy="432000"/>
          </a:xfrm>
        </p:spPr>
        <p:txBody>
          <a:bodyPr/>
          <a:lstStyle/>
          <a:p>
            <a:r>
              <a:rPr lang="en-US" dirty="0"/>
              <a:t>Membership - Overview (cont’d)</a:t>
            </a:r>
          </a:p>
        </p:txBody>
      </p:sp>
      <p:pic>
        <p:nvPicPr>
          <p:cNvPr id="11" name="Picture 10">
            <a:extLst>
              <a:ext uri="{FF2B5EF4-FFF2-40B4-BE49-F238E27FC236}">
                <a16:creationId xmlns:a16="http://schemas.microsoft.com/office/drawing/2014/main" id="{BA045857-81A8-423F-8689-54358C156B42}"/>
              </a:ext>
            </a:extLst>
          </p:cNvPr>
          <p:cNvPicPr>
            <a:picLocks noChangeAspect="1"/>
          </p:cNvPicPr>
          <p:nvPr/>
        </p:nvPicPr>
        <p:blipFill>
          <a:blip r:embed="rId3"/>
          <a:stretch>
            <a:fillRect/>
          </a:stretch>
        </p:blipFill>
        <p:spPr>
          <a:xfrm>
            <a:off x="353202" y="1240346"/>
            <a:ext cx="11418798" cy="4377307"/>
          </a:xfrm>
          <a:prstGeom prst="rect">
            <a:avLst/>
          </a:prstGeom>
        </p:spPr>
      </p:pic>
      <p:sp>
        <p:nvSpPr>
          <p:cNvPr id="13" name="TextBox 12">
            <a:extLst>
              <a:ext uri="{FF2B5EF4-FFF2-40B4-BE49-F238E27FC236}">
                <a16:creationId xmlns:a16="http://schemas.microsoft.com/office/drawing/2014/main" id="{0C9F10B5-4475-4279-8CFD-B95AC44A31CA}"/>
              </a:ext>
            </a:extLst>
          </p:cNvPr>
          <p:cNvSpPr txBox="1"/>
          <p:nvPr/>
        </p:nvSpPr>
        <p:spPr>
          <a:xfrm>
            <a:off x="432000" y="789825"/>
            <a:ext cx="6094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Membership Job Aids</a:t>
            </a:r>
          </a:p>
        </p:txBody>
      </p:sp>
    </p:spTree>
    <p:extLst>
      <p:ext uri="{BB962C8B-B14F-4D97-AF65-F5344CB8AC3E}">
        <p14:creationId xmlns:p14="http://schemas.microsoft.com/office/powerpoint/2010/main" val="426600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32DE-442C-4C99-BA61-57740D0EFE6E}"/>
              </a:ext>
            </a:extLst>
          </p:cNvPr>
          <p:cNvSpPr>
            <a:spLocks noGrp="1"/>
          </p:cNvSpPr>
          <p:nvPr>
            <p:ph type="title"/>
          </p:nvPr>
        </p:nvSpPr>
        <p:spPr/>
        <p:txBody>
          <a:bodyPr/>
          <a:lstStyle/>
          <a:p>
            <a:r>
              <a:rPr lang="en-US" b="0" i="0" u="none" strike="noStrike" dirty="0">
                <a:solidFill>
                  <a:srgbClr val="000000"/>
                </a:solidFill>
                <a:effectLst/>
              </a:rPr>
              <a:t>Outcome - Overview</a:t>
            </a:r>
            <a:endParaRPr lang="en-US" dirty="0"/>
          </a:p>
        </p:txBody>
      </p:sp>
      <p:sp>
        <p:nvSpPr>
          <p:cNvPr id="3" name="Content Placeholder 2">
            <a:extLst>
              <a:ext uri="{FF2B5EF4-FFF2-40B4-BE49-F238E27FC236}">
                <a16:creationId xmlns:a16="http://schemas.microsoft.com/office/drawing/2014/main" id="{B78F62A9-3CA8-42B3-B406-F028F639D64B}"/>
              </a:ext>
            </a:extLst>
          </p:cNvPr>
          <p:cNvSpPr>
            <a:spLocks noGrp="1"/>
          </p:cNvSpPr>
          <p:nvPr>
            <p:ph idx="1"/>
          </p:nvPr>
        </p:nvSpPr>
        <p:spPr/>
        <p:txBody>
          <a:bodyPr/>
          <a:lstStyle/>
          <a:p>
            <a:pPr algn="l" rtl="0" fontAlgn="base">
              <a:buFont typeface="Arial" panose="020B0604020202020204" pitchFamily="34" charset="0"/>
              <a:buChar char="•"/>
            </a:pPr>
            <a:r>
              <a:rPr lang="en-US" sz="2000" b="1" i="0" dirty="0">
                <a:solidFill>
                  <a:srgbClr val="444444"/>
                </a:solidFill>
                <a:effectLst/>
                <a:latin typeface="Arial" panose="020B0604020202020204" pitchFamily="34" charset="0"/>
                <a:cs typeface="Arial" panose="020B0604020202020204" pitchFamily="34" charset="0"/>
              </a:rPr>
              <a:t>Establish Cohort Membership using the Membership job aid and CALPADS enrollment data​</a:t>
            </a:r>
          </a:p>
          <a:p>
            <a:pPr algn="l" rtl="0" fontAlgn="base">
              <a:buFont typeface="Arial" panose="020B0604020202020204" pitchFamily="34" charset="0"/>
              <a:buChar char="•"/>
            </a:pPr>
            <a:r>
              <a:rPr lang="en-US" sz="2000" b="1" i="0" dirty="0">
                <a:solidFill>
                  <a:srgbClr val="444444"/>
                </a:solidFill>
                <a:effectLst/>
                <a:latin typeface="Arial" panose="020B0604020202020204" pitchFamily="34" charset="0"/>
                <a:cs typeface="Arial" panose="020B0604020202020204" pitchFamily="34" charset="0"/>
              </a:rPr>
              <a:t>Locate the last exit coding dated on, or before, 8/15/2021​</a:t>
            </a:r>
          </a:p>
          <a:p>
            <a:pPr algn="l" rtl="0" fontAlgn="base">
              <a:buFont typeface="Arial" panose="020B0604020202020204" pitchFamily="34" charset="0"/>
              <a:buChar char="•"/>
            </a:pPr>
            <a:r>
              <a:rPr lang="en-US" sz="2000" b="1" i="0" dirty="0">
                <a:solidFill>
                  <a:srgbClr val="444444"/>
                </a:solidFill>
                <a:effectLst/>
                <a:latin typeface="Arial" panose="020B0604020202020204" pitchFamily="34" charset="0"/>
                <a:cs typeface="Arial" panose="020B0604020202020204" pitchFamily="34" charset="0"/>
              </a:rPr>
              <a:t>Using the Cohort Outcome job aid, match the exit coding and identify the associated Outcome​</a:t>
            </a:r>
          </a:p>
          <a:p>
            <a:pPr algn="l" rtl="0" fontAlgn="base">
              <a:buFont typeface="Arial" panose="020B0604020202020204" pitchFamily="34" charset="0"/>
              <a:buChar char="•"/>
            </a:pPr>
            <a:r>
              <a:rPr lang="en-US" sz="2000" b="1" dirty="0">
                <a:solidFill>
                  <a:srgbClr val="444444"/>
                </a:solidFill>
                <a:latin typeface="Arial" panose="020B0604020202020204" pitchFamily="34" charset="0"/>
                <a:cs typeface="Arial" panose="020B0604020202020204" pitchFamily="34" charset="0"/>
              </a:rPr>
              <a:t>All data entry needs to be COMPLETE by the last day the Cohort process will run (8/27/2021) for the entry to be captured and displayed in the Cohort reports (15.1 / 15.2); data entered after this point will not be included in the Cohort reports – EVER.</a:t>
            </a:r>
            <a:endParaRPr lang="en-US" sz="2000" b="1" i="0" dirty="0">
              <a:solidFill>
                <a:srgbClr val="444444"/>
              </a:solidFill>
              <a:effectLst/>
              <a:latin typeface="Arial" panose="020B060402020202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273A7426-AC48-4302-A06F-676094C51228}"/>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a:extLst>
              <a:ext uri="{FF2B5EF4-FFF2-40B4-BE49-F238E27FC236}">
                <a16:creationId xmlns:a16="http://schemas.microsoft.com/office/drawing/2014/main" id="{3B0331A4-9FDA-494B-B309-7F160B7CD406}"/>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spTree>
    <p:extLst>
      <p:ext uri="{BB962C8B-B14F-4D97-AF65-F5344CB8AC3E}">
        <p14:creationId xmlns:p14="http://schemas.microsoft.com/office/powerpoint/2010/main" val="432530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32DE-442C-4C99-BA61-57740D0EFE6E}"/>
              </a:ext>
            </a:extLst>
          </p:cNvPr>
          <p:cNvSpPr>
            <a:spLocks noGrp="1"/>
          </p:cNvSpPr>
          <p:nvPr>
            <p:ph type="title"/>
          </p:nvPr>
        </p:nvSpPr>
        <p:spPr>
          <a:xfrm>
            <a:off x="307951" y="277318"/>
            <a:ext cx="3240590" cy="801090"/>
          </a:xfrm>
        </p:spPr>
        <p:txBody>
          <a:bodyPr/>
          <a:lstStyle/>
          <a:p>
            <a:r>
              <a:rPr lang="en-US" b="0" i="0" u="none" strike="noStrike" dirty="0">
                <a:solidFill>
                  <a:srgbClr val="000000"/>
                </a:solidFill>
                <a:effectLst/>
              </a:rPr>
              <a:t>Outcome - Overview (cont’d)</a:t>
            </a:r>
            <a:endParaRPr lang="en-US" dirty="0"/>
          </a:p>
        </p:txBody>
      </p:sp>
      <p:pic>
        <p:nvPicPr>
          <p:cNvPr id="8" name="Content Placeholder 7">
            <a:extLst>
              <a:ext uri="{FF2B5EF4-FFF2-40B4-BE49-F238E27FC236}">
                <a16:creationId xmlns:a16="http://schemas.microsoft.com/office/drawing/2014/main" id="{51793F2F-16D6-4222-B178-E3DC85C4D89F}"/>
              </a:ext>
            </a:extLst>
          </p:cNvPr>
          <p:cNvPicPr>
            <a:picLocks noGrp="1" noChangeAspect="1"/>
          </p:cNvPicPr>
          <p:nvPr>
            <p:ph idx="1"/>
          </p:nvPr>
        </p:nvPicPr>
        <p:blipFill>
          <a:blip r:embed="rId3"/>
          <a:stretch>
            <a:fillRect/>
          </a:stretch>
        </p:blipFill>
        <p:spPr>
          <a:xfrm>
            <a:off x="3552669" y="8572"/>
            <a:ext cx="8639331" cy="6446271"/>
          </a:xfrm>
        </p:spPr>
      </p:pic>
      <p:sp>
        <p:nvSpPr>
          <p:cNvPr id="4" name="Footer Placeholder 3">
            <a:extLst>
              <a:ext uri="{FF2B5EF4-FFF2-40B4-BE49-F238E27FC236}">
                <a16:creationId xmlns:a16="http://schemas.microsoft.com/office/drawing/2014/main" id="{273A7426-AC48-4302-A06F-676094C51228}"/>
              </a:ext>
            </a:extLst>
          </p:cNvPr>
          <p:cNvSpPr>
            <a:spLocks noGrp="1"/>
          </p:cNvSpPr>
          <p:nvPr>
            <p:ph type="ftr" sz="quarter" idx="10"/>
          </p:nvPr>
        </p:nvSpPr>
        <p:spPr/>
        <p:txBody>
          <a:bodyPr/>
          <a:lstStyle/>
          <a:p>
            <a:r>
              <a:rPr lang="en-US" noProof="0"/>
              <a:t>Four Year Adjusted Cohort (ACGR) Advanced Processing and Reporting v.1.3</a:t>
            </a:r>
            <a:endParaRPr lang="en-US" noProof="0" dirty="0"/>
          </a:p>
        </p:txBody>
      </p:sp>
      <p:sp>
        <p:nvSpPr>
          <p:cNvPr id="5" name="Slide Number Placeholder 4">
            <a:extLst>
              <a:ext uri="{FF2B5EF4-FFF2-40B4-BE49-F238E27FC236}">
                <a16:creationId xmlns:a16="http://schemas.microsoft.com/office/drawing/2014/main" id="{3B0331A4-9FDA-494B-B309-7F160B7CD406}"/>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sp>
        <p:nvSpPr>
          <p:cNvPr id="6" name="Text Placeholder 10">
            <a:extLst>
              <a:ext uri="{FF2B5EF4-FFF2-40B4-BE49-F238E27FC236}">
                <a16:creationId xmlns:a16="http://schemas.microsoft.com/office/drawing/2014/main" id="{65833087-B3B0-47C9-9192-7426C94122E2}"/>
              </a:ext>
            </a:extLst>
          </p:cNvPr>
          <p:cNvSpPr txBox="1">
            <a:spLocks/>
          </p:cNvSpPr>
          <p:nvPr/>
        </p:nvSpPr>
        <p:spPr>
          <a:xfrm>
            <a:off x="217971" y="2014944"/>
            <a:ext cx="324059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Outcome Job Aid</a:t>
            </a:r>
          </a:p>
        </p:txBody>
      </p:sp>
      <p:sp>
        <p:nvSpPr>
          <p:cNvPr id="9" name="Content Placeholder 3">
            <a:extLst>
              <a:ext uri="{FF2B5EF4-FFF2-40B4-BE49-F238E27FC236}">
                <a16:creationId xmlns:a16="http://schemas.microsoft.com/office/drawing/2014/main" id="{B0A08275-38F0-404B-B590-3AEC5E2CC72F}"/>
              </a:ext>
            </a:extLst>
          </p:cNvPr>
          <p:cNvSpPr txBox="1">
            <a:spLocks/>
          </p:cNvSpPr>
          <p:nvPr/>
        </p:nvSpPr>
        <p:spPr>
          <a:xfrm>
            <a:off x="307951" y="2575477"/>
            <a:ext cx="3060631" cy="360466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Outcome Job Aid – illustrates the ‘bucket’ each exit code is assigned to for ACGR (Cohort) reporting.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NOTE: Only the E230/100 (Completer / HS Diploma) exit coding is counted as a Graduate Completer for the Four-Year Cohort Reporting.</a:t>
            </a:r>
          </a:p>
        </p:txBody>
      </p:sp>
    </p:spTree>
    <p:extLst>
      <p:ext uri="{BB962C8B-B14F-4D97-AF65-F5344CB8AC3E}">
        <p14:creationId xmlns:p14="http://schemas.microsoft.com/office/powerpoint/2010/main" val="2545957124"/>
      </p:ext>
    </p:extLst>
  </p:cSld>
  <p:clrMapOvr>
    <a:masterClrMapping/>
  </p:clrMapOvr>
</p:sld>
</file>

<file path=ppt/theme/theme1.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8c68383-87e6-47d9-bddd-bf3f846e2f30">V2FRC72ACC37-661584439-244</_dlc_DocId>
    <_dlc_DocIdUrl xmlns="88c68383-87e6-47d9-bddd-bf3f846e2f30">
      <Url>https://fcmat2.sharepoint.com/sites/intranet/_layouts/15/DocIdRedir.aspx?ID=V2FRC72ACC37-661584439-244</Url>
      <Description>V2FRC72ACC37-661584439-244</Description>
    </_dlc_DocIdUrl>
    <DocBody xmlns="186db01c-c4a5-44d8-a310-3ab2db9d5f5c">The goal of this session is to prepare participants to use the new cohort reports and verify the accuracy of the cohort groupings.  The business rules will be explained including cohort inclusions, cohort outcomes, and cohort report processing window.</DocBody>
    <DocShortBody xmlns="186db01c-c4a5-44d8-a310-3ab2db9d5f5c">This presentation provides information to prepare participants to use the new cohort reports and verify the accuracy of the cohort groupings.</DocShortBody>
    <DocTitle xmlns="186db01c-c4a5-44d8-a310-3ab2db9d5f5c">CALPADS Four Year Adjusted Cohort Report PowerPoint v1.2</DocTitle>
    <Sign_x002d_off_x0020_status xmlns="186db01c-c4a5-44d8-a310-3ab2db9d5f5c" xsi:nil="true"/>
    <ReportPeriod xmlns="186db01c-c4a5-44d8-a310-3ab2db9d5f5c"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0597D7-09E5-4822-9107-6CBCF8794DA9}">
  <ds:schemaRefs>
    <ds:schemaRef ds:uri="http://www.w3.org/XML/1998/namespace"/>
    <ds:schemaRef ds:uri="http://purl.org/dc/terms/"/>
    <ds:schemaRef ds:uri="http://schemas.microsoft.com/office/infopath/2007/PartnerControl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8555b6f1-725f-46c5-b1ab-8a06ff3ec0fa"/>
    <ds:schemaRef ds:uri="3a02d6da-6e2a-47e9-8a46-3410cd2005e7"/>
    <ds:schemaRef ds:uri="http://purl.org/dc/elements/1.1/"/>
  </ds:schemaRefs>
</ds:datastoreItem>
</file>

<file path=customXml/itemProps2.xml><?xml version="1.0" encoding="utf-8"?>
<ds:datastoreItem xmlns:ds="http://schemas.openxmlformats.org/officeDocument/2006/customXml" ds:itemID="{325CA17B-32F6-437D-A31C-7D44A24892CC}">
  <ds:schemaRefs>
    <ds:schemaRef ds:uri="http://schemas.microsoft.com/sharepoint/events"/>
  </ds:schemaRefs>
</ds:datastoreItem>
</file>

<file path=customXml/itemProps3.xml><?xml version="1.0" encoding="utf-8"?>
<ds:datastoreItem xmlns:ds="http://schemas.openxmlformats.org/officeDocument/2006/customXml" ds:itemID="{9394583B-BEA6-405A-BCDA-1B89C08438C7}">
  <ds:schemaRefs>
    <ds:schemaRef ds:uri="http://schemas.microsoft.com/sharepoint/v3/contenttype/forms"/>
  </ds:schemaRefs>
</ds:datastoreItem>
</file>

<file path=customXml/itemProps4.xml><?xml version="1.0" encoding="utf-8"?>
<ds:datastoreItem xmlns:ds="http://schemas.openxmlformats.org/officeDocument/2006/customXml" ds:itemID="{C1EAB17C-17F1-4BCA-8511-1324965C4E05}"/>
</file>

<file path=docProps/app.xml><?xml version="1.0" encoding="utf-8"?>
<Properties xmlns="http://schemas.openxmlformats.org/officeDocument/2006/extended-properties" xmlns:vt="http://schemas.openxmlformats.org/officeDocument/2006/docPropsVTypes">
  <TotalTime>9789</TotalTime>
  <Words>5774</Words>
  <Application>Microsoft Office PowerPoint</Application>
  <PresentationFormat>Widescreen</PresentationFormat>
  <Paragraphs>689</Paragraphs>
  <Slides>49</Slides>
  <Notes>49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Arial</vt:lpstr>
      <vt:lpstr>Arial Black</vt:lpstr>
      <vt:lpstr>Calibri</vt:lpstr>
      <vt:lpstr>Calibri Light</vt:lpstr>
      <vt:lpstr>Segoe UI</vt:lpstr>
      <vt:lpstr>Tahoma</vt:lpstr>
      <vt:lpstr>Times New Roman</vt:lpstr>
      <vt:lpstr>Wingdings</vt:lpstr>
      <vt:lpstr>1_Office Theme</vt:lpstr>
      <vt:lpstr>Office Theme</vt:lpstr>
      <vt:lpstr>Four Year Adjusted Cohort (ACGR)   Advanced Processing and Reporting</vt:lpstr>
      <vt:lpstr>About Us </vt:lpstr>
      <vt:lpstr>PowerPoint Presentation</vt:lpstr>
      <vt:lpstr>PowerPoint Presentation</vt:lpstr>
      <vt:lpstr>PowerPoint Presentation</vt:lpstr>
      <vt:lpstr>Membership - Overview</vt:lpstr>
      <vt:lpstr>Membership - Overview (cont’d)</vt:lpstr>
      <vt:lpstr>Outcome - Overview</vt:lpstr>
      <vt:lpstr>Outcome - Overview (cont’d)</vt:lpstr>
      <vt:lpstr>Process - Overview</vt:lpstr>
      <vt:lpstr>Timelines​ 2020-21 Cohort</vt:lpstr>
      <vt:lpstr>PowerPoint Presentation</vt:lpstr>
      <vt:lpstr>Changes</vt:lpstr>
      <vt:lpstr>New Filters &amp; 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of Reports and Calculations</vt:lpstr>
      <vt:lpstr>15.1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Scenarios</vt:lpstr>
      <vt:lpstr>PowerPoint Presentation</vt:lpstr>
      <vt:lpstr>PowerPoint Presentation</vt:lpstr>
      <vt:lpstr>Case Study - Pam (cont’d) - Instructions</vt:lpstr>
      <vt:lpstr>PowerPoint Presentation</vt:lpstr>
      <vt:lpstr>PowerPoint Presentation</vt:lpstr>
      <vt:lpstr>PowerPoint Presentation</vt:lpstr>
      <vt:lpstr>PowerPoint Presentation</vt:lpstr>
      <vt:lpstr>PowerPoint Presentation</vt:lpstr>
      <vt:lpstr>Wrap Up</vt:lpstr>
      <vt:lpstr>PowerPoint Presentation</vt:lpstr>
      <vt:lpstr>Summary</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Garry Gerwer</dc:creator>
  <cp:lastModifiedBy>Marshall Isbell</cp:lastModifiedBy>
  <cp:revision>6</cp:revision>
  <dcterms:created xsi:type="dcterms:W3CDTF">2021-04-09T16:06:38Z</dcterms:created>
  <dcterms:modified xsi:type="dcterms:W3CDTF">2021-05-20T19:19:59Z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9fb4a710-e52f-4ba9-8a76-fe821dd06cca</vt:lpwstr>
  </property>
  <property fmtid="{D5CDD505-2E9C-101B-9397-08002B2CF9AE}" pid="4" name="Order">
    <vt:lpwstr>4294800.00000000</vt:lpwstr>
  </property>
  <property fmtid="{D5CDD505-2E9C-101B-9397-08002B2CF9AE}" pid="5" name="TrainingCourses">
    <vt:lpwstr>108;#;#123;#</vt:lpwstr>
  </property>
  <property fmtid="{D5CDD505-2E9C-101B-9397-08002B2CF9AE}" pid="6" name="Status">
    <vt:lpwstr>Draft</vt:lpwstr>
  </property>
  <property fmtid="{D5CDD505-2E9C-101B-9397-08002B2CF9AE}" pid="7" name="SPSDescription">
    <vt:lpwstr/>
  </property>
  <property fmtid="{D5CDD505-2E9C-101B-9397-08002B2CF9AE}" pid="8" name="Owner">
    <vt:lpwstr/>
  </property>
  <property fmtid="{D5CDD505-2E9C-101B-9397-08002B2CF9AE}" pid="9" name="xd_ProgID">
    <vt:lpwstr/>
  </property>
  <property fmtid="{D5CDD505-2E9C-101B-9397-08002B2CF9AE}" pid="10" name="_SourceUrl">
    <vt:lpwstr/>
  </property>
  <property fmtid="{D5CDD505-2E9C-101B-9397-08002B2CF9AE}" pid="11" name="_SharedFileIndex">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