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6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authors.xml" ContentType="application/vnd.ms-powerpoint.authors+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7">
  <p:sldMasterIdLst>
    <p:sldMasterId id="2147483829" r:id="rId4"/>
    <p:sldMasterId id="2147483669" r:id="rId5"/>
    <p:sldMasterId id="2147483674" r:id="rId6"/>
    <p:sldMasterId id="2147483695" r:id="rId7"/>
    <p:sldMasterId id="2147483741" r:id="rId8"/>
    <p:sldMasterId id="2147483855" r:id="rId9"/>
  </p:sldMasterIdLst>
  <p:notesMasterIdLst>
    <p:notesMasterId r:id="rId80"/>
  </p:notesMasterIdLst>
  <p:handoutMasterIdLst>
    <p:handoutMasterId r:id="rId81"/>
  </p:handoutMasterIdLst>
  <p:sldIdLst>
    <p:sldId id="261" r:id="rId10"/>
    <p:sldId id="2824" r:id="rId11"/>
    <p:sldId id="5170" r:id="rId12"/>
    <p:sldId id="2826" r:id="rId13"/>
    <p:sldId id="3334" r:id="rId14"/>
    <p:sldId id="258" r:id="rId15"/>
    <p:sldId id="3333" r:id="rId16"/>
    <p:sldId id="2806" r:id="rId17"/>
    <p:sldId id="3486" r:id="rId18"/>
    <p:sldId id="3484" r:id="rId19"/>
    <p:sldId id="5161" r:id="rId20"/>
    <p:sldId id="5162" r:id="rId21"/>
    <p:sldId id="5158" r:id="rId22"/>
    <p:sldId id="5144" r:id="rId23"/>
    <p:sldId id="5145" r:id="rId24"/>
    <p:sldId id="5146" r:id="rId25"/>
    <p:sldId id="5147" r:id="rId26"/>
    <p:sldId id="5148" r:id="rId27"/>
    <p:sldId id="5149" r:id="rId28"/>
    <p:sldId id="5159" r:id="rId29"/>
    <p:sldId id="5189" r:id="rId30"/>
    <p:sldId id="5190" r:id="rId31"/>
    <p:sldId id="5187" r:id="rId32"/>
    <p:sldId id="5192" r:id="rId33"/>
    <p:sldId id="5191" r:id="rId34"/>
    <p:sldId id="5164" r:id="rId35"/>
    <p:sldId id="5178" r:id="rId36"/>
    <p:sldId id="5203" r:id="rId37"/>
    <p:sldId id="5206" r:id="rId38"/>
    <p:sldId id="5199" r:id="rId39"/>
    <p:sldId id="5196" r:id="rId40"/>
    <p:sldId id="5197" r:id="rId41"/>
    <p:sldId id="5175" r:id="rId42"/>
    <p:sldId id="5183" r:id="rId43"/>
    <p:sldId id="5209" r:id="rId44"/>
    <p:sldId id="5184" r:id="rId45"/>
    <p:sldId id="5201" r:id="rId46"/>
    <p:sldId id="5180" r:id="rId47"/>
    <p:sldId id="5179" r:id="rId48"/>
    <p:sldId id="5193" r:id="rId49"/>
    <p:sldId id="5195" r:id="rId50"/>
    <p:sldId id="5194" r:id="rId51"/>
    <p:sldId id="5202" r:id="rId52"/>
    <p:sldId id="5210" r:id="rId53"/>
    <p:sldId id="3480" r:id="rId54"/>
    <p:sldId id="5167" r:id="rId55"/>
    <p:sldId id="5204" r:id="rId56"/>
    <p:sldId id="5207" r:id="rId57"/>
    <p:sldId id="5208" r:id="rId58"/>
    <p:sldId id="5174" r:id="rId59"/>
    <p:sldId id="5153" r:id="rId60"/>
    <p:sldId id="3461" r:id="rId61"/>
    <p:sldId id="3420" r:id="rId62"/>
    <p:sldId id="3490" r:id="rId63"/>
    <p:sldId id="5185" r:id="rId64"/>
    <p:sldId id="5186" r:id="rId65"/>
    <p:sldId id="3491" r:id="rId66"/>
    <p:sldId id="3482" r:id="rId67"/>
    <p:sldId id="5143" r:id="rId68"/>
    <p:sldId id="4488" r:id="rId69"/>
    <p:sldId id="5151" r:id="rId70"/>
    <p:sldId id="2407" r:id="rId71"/>
    <p:sldId id="5157" r:id="rId72"/>
    <p:sldId id="1307" r:id="rId73"/>
    <p:sldId id="288" r:id="rId74"/>
    <p:sldId id="5152" r:id="rId75"/>
    <p:sldId id="3460" r:id="rId76"/>
    <p:sldId id="346" r:id="rId77"/>
    <p:sldId id="3394" r:id="rId78"/>
    <p:sldId id="2631" r:id="rId7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F06254-4544-3DD8-B81F-6A211DBED774}" name="Paula Mishima" initials="PM" userId="S::PMishima@cde.ca.gov::dcdd30ce-bf5d-4bd3-a899-995682d0c030" providerId="AD"/>
  <p188:author id="{7C47A89B-0040-9E00-7FF1-5C51F419255D}" name="Shaun Walker" initials="SW" userId="S::SWalker@cde.ca.gov::d0b8b6cf-4af0-452c-a9ee-0bc7d307c566" providerId="AD"/>
  <p188:author id="{3ADEE5A8-849A-31C0-4BE3-413FA1DF70E4}" name="Dominic Johnson" initials="" userId="S::DJohnson@cde.ca.gov::868f0752-42ff-407a-8f18-ec7097ba8be2" providerId="AD"/>
  <p188:author id="{1DDB16BC-EA3C-98FD-9ECE-4D2474B6D83E}" name="Heather Cota" initials="HC" userId="S::hcota@fcmat.org::5a65663a-ed98-4a26-981c-22d5e97f33ce" providerId="AD"/>
  <p188:author id="{B45539C2-DB90-415C-9AB5-69DC275CDF3C}" name="Angela Ratty" initials="AR" userId="S::ARatty@fcmat.org::bed44079-dc74-4b79-b0bf-479c83142e0a" providerId="AD"/>
  <p188:author id="{F1A260C3-BED5-28B7-CE88-D35BBBE9A0F2}" name="Matthew Clark" initials="MC" userId="S::mclark@fcmat.org::d0db6025-9759-4244-9bf5-a81bacf12e10" providerId="AD"/>
  <p188:author id="{4C8272E6-8943-1B3B-E42D-E946C8A8618B}" name="Rima Mendez" initials="RM" userId="S::rimamendez@fcmat.org::fad7c138-c15c-45bd-b399-ebfbed35cb0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andi Jauregui" initials="BJ" lastIdx="4" clrIdx="6">
    <p:extLst>
      <p:ext uri="{19B8F6BF-5375-455C-9EA6-DF929625EA0E}">
        <p15:presenceInfo xmlns:p15="http://schemas.microsoft.com/office/powerpoint/2012/main" userId="Brandi Jauregui" providerId="None"/>
      </p:ext>
    </p:extLst>
  </p:cmAuthor>
  <p:cmAuthor id="1" name="Angela Ratty" initials="AR" lastIdx="1" clrIdx="0">
    <p:extLst>
      <p:ext uri="{19B8F6BF-5375-455C-9EA6-DF929625EA0E}">
        <p15:presenceInfo xmlns:p15="http://schemas.microsoft.com/office/powerpoint/2012/main" userId="S-1-5-21-425754832-693484589-3081748659-1871" providerId="AD"/>
      </p:ext>
    </p:extLst>
  </p:cmAuthor>
  <p:cmAuthor id="8" name="Brandi Jauregui" initials="BJ [2]" lastIdx="3" clrIdx="7">
    <p:extLst>
      <p:ext uri="{19B8F6BF-5375-455C-9EA6-DF929625EA0E}">
        <p15:presenceInfo xmlns:p15="http://schemas.microsoft.com/office/powerpoint/2012/main" userId="S-1-5-21-2608872058-1432505909-2668327341-1264" providerId="AD"/>
      </p:ext>
    </p:extLst>
  </p:cmAuthor>
  <p:cmAuthor id="2" name="Rima Mendez" initials="RM" lastIdx="7" clrIdx="1">
    <p:extLst>
      <p:ext uri="{19B8F6BF-5375-455C-9EA6-DF929625EA0E}">
        <p15:presenceInfo xmlns:p15="http://schemas.microsoft.com/office/powerpoint/2012/main" userId="S::rimamendez@fcmat.org::fad7c138-c15c-45bd-b399-ebfbed35cb09" providerId="AD"/>
      </p:ext>
    </p:extLst>
  </p:cmAuthor>
  <p:cmAuthor id="3" name="Martha Friedrich" initials="MF" lastIdx="9" clrIdx="2">
    <p:extLst>
      <p:ext uri="{19B8F6BF-5375-455C-9EA6-DF929625EA0E}">
        <p15:presenceInfo xmlns:p15="http://schemas.microsoft.com/office/powerpoint/2012/main" userId="S::MFriedrich@fcmat.org::76ff614c-6f23-40f3-b099-5c5cc431d3f0" providerId="AD"/>
      </p:ext>
    </p:extLst>
  </p:cmAuthor>
  <p:cmAuthor id="4" name="Angela Ratty" initials="AR [2]" lastIdx="12" clrIdx="3">
    <p:extLst>
      <p:ext uri="{19B8F6BF-5375-455C-9EA6-DF929625EA0E}">
        <p15:presenceInfo xmlns:p15="http://schemas.microsoft.com/office/powerpoint/2012/main" userId="S::ARatty@fcmat.org::bed44079-dc74-4b79-b0bf-479c83142e0a" providerId="AD"/>
      </p:ext>
    </p:extLst>
  </p:cmAuthor>
  <p:cmAuthor id="5" name="Paula Mishima" initials="PM" lastIdx="34" clrIdx="4">
    <p:extLst>
      <p:ext uri="{19B8F6BF-5375-455C-9EA6-DF929625EA0E}">
        <p15:presenceInfo xmlns:p15="http://schemas.microsoft.com/office/powerpoint/2012/main" userId="S-1-5-21-2608872058-1432505909-2668327341-2990" providerId="AD"/>
      </p:ext>
    </p:extLst>
  </p:cmAuthor>
  <p:cmAuthor id="6" name="Keith" initials="K" lastIdx="18"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a:srgbClr val="3F60C9"/>
    <a:srgbClr val="4472C4"/>
    <a:srgbClr val="CCCCFF"/>
    <a:srgbClr val="F7EDF0"/>
    <a:srgbClr val="F9F2F4"/>
    <a:srgbClr val="F0EBF4"/>
    <a:srgbClr val="EBEBF9"/>
    <a:srgbClr val="F3F3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60" autoAdjust="0"/>
    <p:restoredTop sz="66223" autoAdjust="0"/>
  </p:normalViewPr>
  <p:slideViewPr>
    <p:cSldViewPr snapToGrid="0">
      <p:cViewPr varScale="1">
        <p:scale>
          <a:sx n="84" d="100"/>
          <a:sy n="84" d="100"/>
        </p:scale>
        <p:origin x="702" y="78"/>
      </p:cViewPr>
      <p:guideLst>
        <p:guide orient="horz" pos="2160"/>
        <p:guide pos="3840"/>
      </p:guideLst>
    </p:cSldViewPr>
  </p:slideViewPr>
  <p:outlineViewPr>
    <p:cViewPr>
      <p:scale>
        <a:sx n="33" d="100"/>
        <a:sy n="33" d="100"/>
      </p:scale>
      <p:origin x="0" y="-11208"/>
    </p:cViewPr>
  </p:outlineViewPr>
  <p:notesTextViewPr>
    <p:cViewPr>
      <p:scale>
        <a:sx n="125" d="100"/>
        <a:sy n="125" d="100"/>
      </p:scale>
      <p:origin x="0" y="0"/>
    </p:cViewPr>
  </p:notesTextViewPr>
  <p:sorterViewPr>
    <p:cViewPr>
      <p:scale>
        <a:sx n="75" d="100"/>
        <a:sy n="75" d="100"/>
      </p:scale>
      <p:origin x="0" y="-3384"/>
    </p:cViewPr>
  </p:sorterViewPr>
  <p:notesViewPr>
    <p:cSldViewPr snapToGrid="0">
      <p:cViewPr varScale="1">
        <p:scale>
          <a:sx n="95" d="100"/>
          <a:sy n="95" d="100"/>
        </p:scale>
        <p:origin x="361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viewProps" Target="view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presProps" Target="presProps.xml"/><Relationship Id="rId88"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microsoft.com/office/2018/10/relationships/authors" Target="authors.xml"/><Relationship Id="rId61" Type="http://schemas.openxmlformats.org/officeDocument/2006/relationships/slide" Target="slides/slide52.xml"/><Relationship Id="rId8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6A4EB6-79EB-44AF-9F64-B2A9876FC268}"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A485095F-3ABE-4156-A840-17F5FFC05DEC}">
      <dgm:prSet phldrT="[Text]" custT="1"/>
      <dgm:spPr/>
      <dgm:t>
        <a:bodyPr/>
        <a:lstStyle/>
        <a:p>
          <a:r>
            <a:rPr lang="en-US" sz="2400" dirty="0"/>
            <a:t>2023-24</a:t>
          </a:r>
        </a:p>
        <a:p>
          <a:r>
            <a:rPr lang="en-US" sz="2400" dirty="0"/>
            <a:t>Certified</a:t>
          </a:r>
        </a:p>
        <a:p>
          <a:r>
            <a:rPr lang="en-US" sz="2400" dirty="0"/>
            <a:t>Data</a:t>
          </a:r>
        </a:p>
      </dgm:t>
    </dgm:pt>
    <dgm:pt modelId="{2417759F-47DA-41BC-B748-D4E16B478CBD}" type="parTrans" cxnId="{D9FFAF84-68AC-483D-8515-BE53E49DE461}">
      <dgm:prSet/>
      <dgm:spPr/>
      <dgm:t>
        <a:bodyPr/>
        <a:lstStyle/>
        <a:p>
          <a:endParaRPr lang="en-US"/>
        </a:p>
      </dgm:t>
    </dgm:pt>
    <dgm:pt modelId="{6A7C5C75-397E-440D-8A25-4A5C8112E349}" type="sibTrans" cxnId="{D9FFAF84-68AC-483D-8515-BE53E49DE461}">
      <dgm:prSet/>
      <dgm:spPr/>
      <dgm:t>
        <a:bodyPr/>
        <a:lstStyle/>
        <a:p>
          <a:endParaRPr lang="en-US"/>
        </a:p>
      </dgm:t>
    </dgm:pt>
    <dgm:pt modelId="{8F180F3F-16CD-44A0-9C76-2394B149204C}">
      <dgm:prSet phldrT="[Text]" custT="1"/>
      <dgm:spPr/>
      <dgm:t>
        <a:bodyPr/>
        <a:lstStyle/>
        <a:p>
          <a:r>
            <a:rPr lang="en-US" sz="2400" dirty="0"/>
            <a:t>2024-25</a:t>
          </a:r>
        </a:p>
        <a:p>
          <a:r>
            <a:rPr lang="en-US" sz="2400" dirty="0"/>
            <a:t>Submission Deadlines</a:t>
          </a:r>
        </a:p>
      </dgm:t>
    </dgm:pt>
    <dgm:pt modelId="{4506AFC6-A150-4C1B-B426-724C44A76EBC}" type="parTrans" cxnId="{70434B12-85B1-4CDB-9EA5-0FCA760F2B63}">
      <dgm:prSet/>
      <dgm:spPr/>
      <dgm:t>
        <a:bodyPr/>
        <a:lstStyle/>
        <a:p>
          <a:endParaRPr lang="en-US"/>
        </a:p>
      </dgm:t>
    </dgm:pt>
    <dgm:pt modelId="{61935D45-6DED-4E5C-9F2B-6F94C7949938}" type="sibTrans" cxnId="{70434B12-85B1-4CDB-9EA5-0FCA760F2B63}">
      <dgm:prSet/>
      <dgm:spPr/>
      <dgm:t>
        <a:bodyPr/>
        <a:lstStyle/>
        <a:p>
          <a:endParaRPr lang="en-US"/>
        </a:p>
      </dgm:t>
    </dgm:pt>
    <dgm:pt modelId="{7809343D-D809-4B5D-86AF-569F0616C17C}">
      <dgm:prSet phldrT="[Text]" custT="1"/>
      <dgm:spPr/>
      <dgm:t>
        <a:bodyPr/>
        <a:lstStyle/>
        <a:p>
          <a:r>
            <a:rPr lang="en-US" sz="2400" dirty="0"/>
            <a:t>2025-26</a:t>
          </a:r>
        </a:p>
        <a:p>
          <a:r>
            <a:rPr lang="en-US" sz="2400" dirty="0"/>
            <a:t>Accurate Data</a:t>
          </a:r>
        </a:p>
      </dgm:t>
    </dgm:pt>
    <dgm:pt modelId="{6A4B8C58-6762-4360-91FE-CD434F718EDB}" type="parTrans" cxnId="{E38EA657-BFD8-4E06-A997-1108A2EDE964}">
      <dgm:prSet/>
      <dgm:spPr/>
      <dgm:t>
        <a:bodyPr/>
        <a:lstStyle/>
        <a:p>
          <a:endParaRPr lang="en-US"/>
        </a:p>
      </dgm:t>
    </dgm:pt>
    <dgm:pt modelId="{118E5796-4018-46CA-93D3-572E2C25E7D9}" type="sibTrans" cxnId="{E38EA657-BFD8-4E06-A997-1108A2EDE964}">
      <dgm:prSet/>
      <dgm:spPr/>
      <dgm:t>
        <a:bodyPr/>
        <a:lstStyle/>
        <a:p>
          <a:endParaRPr lang="en-US"/>
        </a:p>
      </dgm:t>
    </dgm:pt>
    <dgm:pt modelId="{7CB6C6E7-3CA0-4D96-81DF-729A74BDFA82}" type="pres">
      <dgm:prSet presAssocID="{C86A4EB6-79EB-44AF-9F64-B2A9876FC268}" presName="CompostProcess" presStyleCnt="0">
        <dgm:presLayoutVars>
          <dgm:dir/>
          <dgm:resizeHandles val="exact"/>
        </dgm:presLayoutVars>
      </dgm:prSet>
      <dgm:spPr/>
    </dgm:pt>
    <dgm:pt modelId="{FF87AFF4-42D1-4084-85F5-A5B9603A982D}" type="pres">
      <dgm:prSet presAssocID="{C86A4EB6-79EB-44AF-9F64-B2A9876FC268}" presName="arrow" presStyleLbl="bgShp" presStyleIdx="0" presStyleCnt="1" custLinFactNeighborY="614"/>
      <dgm:spPr/>
    </dgm:pt>
    <dgm:pt modelId="{15AE7927-58FC-4E3E-BA4D-6736508016E1}" type="pres">
      <dgm:prSet presAssocID="{C86A4EB6-79EB-44AF-9F64-B2A9876FC268}" presName="linearProcess" presStyleCnt="0"/>
      <dgm:spPr/>
    </dgm:pt>
    <dgm:pt modelId="{7B730ABA-3B02-4825-9B20-7DCFFA68726F}" type="pres">
      <dgm:prSet presAssocID="{A485095F-3ABE-4156-A840-17F5FFC05DEC}" presName="textNode" presStyleLbl="node1" presStyleIdx="0" presStyleCnt="3" custScaleX="83984" custScaleY="105832">
        <dgm:presLayoutVars>
          <dgm:bulletEnabled val="1"/>
        </dgm:presLayoutVars>
      </dgm:prSet>
      <dgm:spPr/>
    </dgm:pt>
    <dgm:pt modelId="{C74DC765-9742-46EB-A4BA-B980FC2D1291}" type="pres">
      <dgm:prSet presAssocID="{6A7C5C75-397E-440D-8A25-4A5C8112E349}" presName="sibTrans" presStyleCnt="0"/>
      <dgm:spPr/>
    </dgm:pt>
    <dgm:pt modelId="{9C0F4F97-FA27-4F97-A385-4570D58EBC6B}" type="pres">
      <dgm:prSet presAssocID="{8F180F3F-16CD-44A0-9C76-2394B149204C}" presName="textNode" presStyleLbl="node1" presStyleIdx="1" presStyleCnt="3" custScaleX="129023" custScaleY="105832">
        <dgm:presLayoutVars>
          <dgm:bulletEnabled val="1"/>
        </dgm:presLayoutVars>
      </dgm:prSet>
      <dgm:spPr/>
    </dgm:pt>
    <dgm:pt modelId="{E55B5BCF-A666-43F7-ADC9-EC733FF3D7EC}" type="pres">
      <dgm:prSet presAssocID="{61935D45-6DED-4E5C-9F2B-6F94C7949938}" presName="sibTrans" presStyleCnt="0"/>
      <dgm:spPr/>
    </dgm:pt>
    <dgm:pt modelId="{49FC79EA-3801-4AB4-AACD-20228E938B28}" type="pres">
      <dgm:prSet presAssocID="{7809343D-D809-4B5D-86AF-569F0616C17C}" presName="textNode" presStyleLbl="node1" presStyleIdx="2" presStyleCnt="3" custScaleY="105832">
        <dgm:presLayoutVars>
          <dgm:bulletEnabled val="1"/>
        </dgm:presLayoutVars>
      </dgm:prSet>
      <dgm:spPr/>
    </dgm:pt>
  </dgm:ptLst>
  <dgm:cxnLst>
    <dgm:cxn modelId="{589DFC0C-9D34-478D-BF23-479D64412DEC}" type="presOf" srcId="{7809343D-D809-4B5D-86AF-569F0616C17C}" destId="{49FC79EA-3801-4AB4-AACD-20228E938B28}" srcOrd="0" destOrd="0" presId="urn:microsoft.com/office/officeart/2005/8/layout/hProcess9"/>
    <dgm:cxn modelId="{70434B12-85B1-4CDB-9EA5-0FCA760F2B63}" srcId="{C86A4EB6-79EB-44AF-9F64-B2A9876FC268}" destId="{8F180F3F-16CD-44A0-9C76-2394B149204C}" srcOrd="1" destOrd="0" parTransId="{4506AFC6-A150-4C1B-B426-724C44A76EBC}" sibTransId="{61935D45-6DED-4E5C-9F2B-6F94C7949938}"/>
    <dgm:cxn modelId="{E38EA657-BFD8-4E06-A997-1108A2EDE964}" srcId="{C86A4EB6-79EB-44AF-9F64-B2A9876FC268}" destId="{7809343D-D809-4B5D-86AF-569F0616C17C}" srcOrd="2" destOrd="0" parTransId="{6A4B8C58-6762-4360-91FE-CD434F718EDB}" sibTransId="{118E5796-4018-46CA-93D3-572E2C25E7D9}"/>
    <dgm:cxn modelId="{D9FFAF84-68AC-483D-8515-BE53E49DE461}" srcId="{C86A4EB6-79EB-44AF-9F64-B2A9876FC268}" destId="{A485095F-3ABE-4156-A840-17F5FFC05DEC}" srcOrd="0" destOrd="0" parTransId="{2417759F-47DA-41BC-B748-D4E16B478CBD}" sibTransId="{6A7C5C75-397E-440D-8A25-4A5C8112E349}"/>
    <dgm:cxn modelId="{79C158BC-4C90-44BE-ADD8-C288380718D1}" type="presOf" srcId="{8F180F3F-16CD-44A0-9C76-2394B149204C}" destId="{9C0F4F97-FA27-4F97-A385-4570D58EBC6B}" srcOrd="0" destOrd="0" presId="urn:microsoft.com/office/officeart/2005/8/layout/hProcess9"/>
    <dgm:cxn modelId="{6523BAD1-1F0A-4CBB-A557-3DC398CCAF0D}" type="presOf" srcId="{C86A4EB6-79EB-44AF-9F64-B2A9876FC268}" destId="{7CB6C6E7-3CA0-4D96-81DF-729A74BDFA82}" srcOrd="0" destOrd="0" presId="urn:microsoft.com/office/officeart/2005/8/layout/hProcess9"/>
    <dgm:cxn modelId="{B54B02FF-B9CC-4995-ACCC-770EB3E00163}" type="presOf" srcId="{A485095F-3ABE-4156-A840-17F5FFC05DEC}" destId="{7B730ABA-3B02-4825-9B20-7DCFFA68726F}" srcOrd="0" destOrd="0" presId="urn:microsoft.com/office/officeart/2005/8/layout/hProcess9"/>
    <dgm:cxn modelId="{BE56B6BE-4169-4887-A485-207B00264EEA}" type="presParOf" srcId="{7CB6C6E7-3CA0-4D96-81DF-729A74BDFA82}" destId="{FF87AFF4-42D1-4084-85F5-A5B9603A982D}" srcOrd="0" destOrd="0" presId="urn:microsoft.com/office/officeart/2005/8/layout/hProcess9"/>
    <dgm:cxn modelId="{EE919FEA-60AE-428A-8CE9-4306DA3FA0F8}" type="presParOf" srcId="{7CB6C6E7-3CA0-4D96-81DF-729A74BDFA82}" destId="{15AE7927-58FC-4E3E-BA4D-6736508016E1}" srcOrd="1" destOrd="0" presId="urn:microsoft.com/office/officeart/2005/8/layout/hProcess9"/>
    <dgm:cxn modelId="{98C3A8B0-7420-48C7-89E9-392FC209B60B}" type="presParOf" srcId="{15AE7927-58FC-4E3E-BA4D-6736508016E1}" destId="{7B730ABA-3B02-4825-9B20-7DCFFA68726F}" srcOrd="0" destOrd="0" presId="urn:microsoft.com/office/officeart/2005/8/layout/hProcess9"/>
    <dgm:cxn modelId="{58409C3F-77D6-4DD2-83EB-6C4DF87855DD}" type="presParOf" srcId="{15AE7927-58FC-4E3E-BA4D-6736508016E1}" destId="{C74DC765-9742-46EB-A4BA-B980FC2D1291}" srcOrd="1" destOrd="0" presId="urn:microsoft.com/office/officeart/2005/8/layout/hProcess9"/>
    <dgm:cxn modelId="{66D1AA66-8C3E-499C-BE56-65792844C5D0}" type="presParOf" srcId="{15AE7927-58FC-4E3E-BA4D-6736508016E1}" destId="{9C0F4F97-FA27-4F97-A385-4570D58EBC6B}" srcOrd="2" destOrd="0" presId="urn:microsoft.com/office/officeart/2005/8/layout/hProcess9"/>
    <dgm:cxn modelId="{E490CA7D-F1B8-44B4-AAF7-40D45EF43F54}" type="presParOf" srcId="{15AE7927-58FC-4E3E-BA4D-6736508016E1}" destId="{E55B5BCF-A666-43F7-ADC9-EC733FF3D7EC}" srcOrd="3" destOrd="0" presId="urn:microsoft.com/office/officeart/2005/8/layout/hProcess9"/>
    <dgm:cxn modelId="{39B45102-36A2-4630-81B8-56A2267B1D81}" type="presParOf" srcId="{15AE7927-58FC-4E3E-BA4D-6736508016E1}" destId="{49FC79EA-3801-4AB4-AACD-20228E938B28}"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7AFF4-42D1-4084-85F5-A5B9603A982D}">
      <dsp:nvSpPr>
        <dsp:cNvPr id="0" name=""/>
        <dsp:cNvSpPr/>
      </dsp:nvSpPr>
      <dsp:spPr>
        <a:xfrm>
          <a:off x="872903" y="0"/>
          <a:ext cx="9892906" cy="3620123"/>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730ABA-3B02-4825-9B20-7DCFFA68726F}">
      <dsp:nvSpPr>
        <dsp:cNvPr id="0" name=""/>
        <dsp:cNvSpPr/>
      </dsp:nvSpPr>
      <dsp:spPr>
        <a:xfrm>
          <a:off x="55" y="1043811"/>
          <a:ext cx="2830032" cy="15324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2023-24</a:t>
          </a:r>
        </a:p>
        <a:p>
          <a:pPr marL="0" lvl="0" indent="0" algn="ctr" defTabSz="1066800">
            <a:lnSpc>
              <a:spcPct val="90000"/>
            </a:lnSpc>
            <a:spcBef>
              <a:spcPct val="0"/>
            </a:spcBef>
            <a:spcAft>
              <a:spcPct val="35000"/>
            </a:spcAft>
            <a:buNone/>
          </a:pPr>
          <a:r>
            <a:rPr lang="en-US" sz="2400" kern="1200" dirty="0"/>
            <a:t>Certified</a:t>
          </a:r>
        </a:p>
        <a:p>
          <a:pPr marL="0" lvl="0" indent="0" algn="ctr" defTabSz="1066800">
            <a:lnSpc>
              <a:spcPct val="90000"/>
            </a:lnSpc>
            <a:spcBef>
              <a:spcPct val="0"/>
            </a:spcBef>
            <a:spcAft>
              <a:spcPct val="35000"/>
            </a:spcAft>
            <a:buNone/>
          </a:pPr>
          <a:r>
            <a:rPr lang="en-US" sz="2400" kern="1200" dirty="0"/>
            <a:t>Data</a:t>
          </a:r>
        </a:p>
      </dsp:txBody>
      <dsp:txXfrm>
        <a:off x="74865" y="1118621"/>
        <a:ext cx="2680412" cy="1382879"/>
      </dsp:txXfrm>
    </dsp:sp>
    <dsp:sp modelId="{9C0F4F97-FA27-4F97-A385-4570D58EBC6B}">
      <dsp:nvSpPr>
        <dsp:cNvPr id="0" name=""/>
        <dsp:cNvSpPr/>
      </dsp:nvSpPr>
      <dsp:spPr>
        <a:xfrm>
          <a:off x="3375647" y="1043811"/>
          <a:ext cx="4347724" cy="1532499"/>
        </a:xfrm>
        <a:prstGeom prst="roundRect">
          <a:avLst/>
        </a:prstGeom>
        <a:solidFill>
          <a:schemeClr val="accent5">
            <a:hueOff val="-20305"/>
            <a:satOff val="14233"/>
            <a:lumOff val="-10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2024-25</a:t>
          </a:r>
        </a:p>
        <a:p>
          <a:pPr marL="0" lvl="0" indent="0" algn="ctr" defTabSz="1066800">
            <a:lnSpc>
              <a:spcPct val="90000"/>
            </a:lnSpc>
            <a:spcBef>
              <a:spcPct val="0"/>
            </a:spcBef>
            <a:spcAft>
              <a:spcPct val="35000"/>
            </a:spcAft>
            <a:buNone/>
          </a:pPr>
          <a:r>
            <a:rPr lang="en-US" sz="2400" kern="1200" dirty="0"/>
            <a:t>Submission Deadlines</a:t>
          </a:r>
        </a:p>
      </dsp:txBody>
      <dsp:txXfrm>
        <a:off x="3450457" y="1118621"/>
        <a:ext cx="4198104" cy="1382879"/>
      </dsp:txXfrm>
    </dsp:sp>
    <dsp:sp modelId="{49FC79EA-3801-4AB4-AACD-20228E938B28}">
      <dsp:nvSpPr>
        <dsp:cNvPr id="0" name=""/>
        <dsp:cNvSpPr/>
      </dsp:nvSpPr>
      <dsp:spPr>
        <a:xfrm>
          <a:off x="8268930" y="1043811"/>
          <a:ext cx="3369727" cy="1532499"/>
        </a:xfrm>
        <a:prstGeom prst="roundRect">
          <a:avLst/>
        </a:prstGeom>
        <a:solidFill>
          <a:schemeClr val="accent5">
            <a:hueOff val="-40611"/>
            <a:satOff val="28466"/>
            <a:lumOff val="-20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2025-26</a:t>
          </a:r>
        </a:p>
        <a:p>
          <a:pPr marL="0" lvl="0" indent="0" algn="ctr" defTabSz="1066800">
            <a:lnSpc>
              <a:spcPct val="90000"/>
            </a:lnSpc>
            <a:spcBef>
              <a:spcPct val="0"/>
            </a:spcBef>
            <a:spcAft>
              <a:spcPct val="35000"/>
            </a:spcAft>
            <a:buNone/>
          </a:pPr>
          <a:r>
            <a:rPr lang="en-US" sz="2400" kern="1200" dirty="0"/>
            <a:t>Accurate Data</a:t>
          </a:r>
        </a:p>
      </dsp:txBody>
      <dsp:txXfrm>
        <a:off x="8343740" y="1118621"/>
        <a:ext cx="3220107" cy="138287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3A7D9E-7AC5-FEB0-BE16-273C86E71F5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4720D0-9AA5-1F6D-710F-25BE9ADB412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4515040-CD26-43E9-96D7-4A851F748381}" type="datetimeFigureOut">
              <a:rPr lang="en-US" smtClean="0"/>
              <a:t>9/10/2025</a:t>
            </a:fld>
            <a:endParaRPr lang="en-US" dirty="0"/>
          </a:p>
        </p:txBody>
      </p:sp>
      <p:sp>
        <p:nvSpPr>
          <p:cNvPr id="4" name="Footer Placeholder 3">
            <a:extLst>
              <a:ext uri="{FF2B5EF4-FFF2-40B4-BE49-F238E27FC236}">
                <a16:creationId xmlns:a16="http://schemas.microsoft.com/office/drawing/2014/main" id="{9A0CE955-0D9F-5302-799D-DE3B41E69A5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09494C0-00FA-4F02-BAEC-72189F19886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DED556E-C992-40FA-B6C0-D6C9C3E75F10}" type="slidenum">
              <a:rPr lang="en-US" smtClean="0"/>
              <a:t>‹#›</a:t>
            </a:fld>
            <a:endParaRPr lang="en-US" dirty="0"/>
          </a:p>
        </p:txBody>
      </p:sp>
    </p:spTree>
    <p:extLst>
      <p:ext uri="{BB962C8B-B14F-4D97-AF65-F5344CB8AC3E}">
        <p14:creationId xmlns:p14="http://schemas.microsoft.com/office/powerpoint/2010/main" val="361801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EE14714-E1E3-4184-8E8A-E3955964FD1E}" type="datetimeFigureOut">
              <a:rPr lang="en-US" smtClean="0"/>
              <a:pPr/>
              <a:t>9/10/2025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24F8FCD-FE5E-4E00-822F-1B19EA298FC9}" type="slidenum">
              <a:rPr lang="en-US" smtClean="0"/>
              <a:pPr/>
              <a:t>‹#›</a:t>
            </a:fld>
            <a:endParaRPr lang="en-US" dirty="0"/>
          </a:p>
        </p:txBody>
      </p:sp>
    </p:spTree>
    <p:extLst>
      <p:ext uri="{BB962C8B-B14F-4D97-AF65-F5344CB8AC3E}">
        <p14:creationId xmlns:p14="http://schemas.microsoft.com/office/powerpoint/2010/main" val="1581340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csis.fcmat.org/csis-training"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documentation.calpads.org/Support/References" TargetMode="External"/><Relationship Id="rId4" Type="http://schemas.openxmlformats.org/officeDocument/2006/relationships/hyperlink" Target="https://www.youtube.com/channel/UCA9oRTiyVECCCzOxpmJheZw"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2.cde.ca.gov/calpadshelp/default.aspx"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www.cde.ca.gov/ds/sp/cl/listservs.asp" TargetMode="External"/><Relationship Id="rId4" Type="http://schemas.openxmlformats.org/officeDocument/2006/relationships/hyperlink" Target="https://csis.fcmat.org/ListServ"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EBBEE-3E72-46B6-8C65-241104244568}" type="slidenum">
              <a:rPr lang="en-US" smtClean="0"/>
              <a:pPr/>
              <a:t>1</a:t>
            </a:fld>
            <a:endParaRPr lang="en-US" dirty="0"/>
          </a:p>
        </p:txBody>
      </p:sp>
    </p:spTree>
    <p:extLst>
      <p:ext uri="{BB962C8B-B14F-4D97-AF65-F5344CB8AC3E}">
        <p14:creationId xmlns:p14="http://schemas.microsoft.com/office/powerpoint/2010/main" val="584628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10</a:t>
            </a:fld>
            <a:endParaRPr lang="en-US" dirty="0"/>
          </a:p>
        </p:txBody>
      </p:sp>
    </p:spTree>
    <p:extLst>
      <p:ext uri="{BB962C8B-B14F-4D97-AF65-F5344CB8AC3E}">
        <p14:creationId xmlns:p14="http://schemas.microsoft.com/office/powerpoint/2010/main" val="1093950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47EE4-0ABB-B92B-458E-44ED918621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CCB8C-BF66-0442-5F6F-CD52E66B9A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B5590-DC96-D427-628D-785BA2DC83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C86712-08CC-0663-CB7A-C59CA5AE9F0A}"/>
              </a:ext>
            </a:extLst>
          </p:cNvPr>
          <p:cNvSpPr>
            <a:spLocks noGrp="1"/>
          </p:cNvSpPr>
          <p:nvPr>
            <p:ph type="sldNum" sz="quarter" idx="5"/>
          </p:nvPr>
        </p:nvSpPr>
        <p:spPr/>
        <p:txBody>
          <a:bodyPr/>
          <a:lstStyle/>
          <a:p>
            <a:fld id="{424F8FCD-FE5E-4E00-822F-1B19EA298FC9}" type="slidenum">
              <a:rPr lang="en-US" smtClean="0"/>
              <a:pPr/>
              <a:t>11</a:t>
            </a:fld>
            <a:endParaRPr lang="en-US" dirty="0"/>
          </a:p>
        </p:txBody>
      </p:sp>
    </p:spTree>
    <p:extLst>
      <p:ext uri="{BB962C8B-B14F-4D97-AF65-F5344CB8AC3E}">
        <p14:creationId xmlns:p14="http://schemas.microsoft.com/office/powerpoint/2010/main" val="4054719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EF1D3-7DAB-A637-F79C-56A426198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7708E-CCC9-2EC0-A6CA-4FD6A5A81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05E38-DCA9-AC67-9F19-2A23CB188D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BBF1E5-A03D-1EBF-AAE1-38A91706C1F5}"/>
              </a:ext>
            </a:extLst>
          </p:cNvPr>
          <p:cNvSpPr>
            <a:spLocks noGrp="1"/>
          </p:cNvSpPr>
          <p:nvPr>
            <p:ph type="sldNum" sz="quarter" idx="5"/>
          </p:nvPr>
        </p:nvSpPr>
        <p:spPr/>
        <p:txBody>
          <a:bodyPr/>
          <a:lstStyle/>
          <a:p>
            <a:fld id="{424F8FCD-FE5E-4E00-822F-1B19EA298FC9}" type="slidenum">
              <a:rPr lang="en-US" smtClean="0"/>
              <a:pPr/>
              <a:t>12</a:t>
            </a:fld>
            <a:endParaRPr lang="en-US" dirty="0"/>
          </a:p>
        </p:txBody>
      </p:sp>
    </p:spTree>
    <p:extLst>
      <p:ext uri="{BB962C8B-B14F-4D97-AF65-F5344CB8AC3E}">
        <p14:creationId xmlns:p14="http://schemas.microsoft.com/office/powerpoint/2010/main" val="2528328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13</a:t>
            </a:fld>
            <a:endParaRPr lang="en-US" dirty="0"/>
          </a:p>
        </p:txBody>
      </p:sp>
    </p:spTree>
    <p:extLst>
      <p:ext uri="{BB962C8B-B14F-4D97-AF65-F5344CB8AC3E}">
        <p14:creationId xmlns:p14="http://schemas.microsoft.com/office/powerpoint/2010/main" val="3758175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14</a:t>
            </a:fld>
            <a:endParaRPr lang="en-US" dirty="0"/>
          </a:p>
        </p:txBody>
      </p:sp>
    </p:spTree>
    <p:extLst>
      <p:ext uri="{BB962C8B-B14F-4D97-AF65-F5344CB8AC3E}">
        <p14:creationId xmlns:p14="http://schemas.microsoft.com/office/powerpoint/2010/main" val="434531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15</a:t>
            </a:fld>
            <a:endParaRPr lang="en-US" dirty="0"/>
          </a:p>
        </p:txBody>
      </p:sp>
    </p:spTree>
    <p:extLst>
      <p:ext uri="{BB962C8B-B14F-4D97-AF65-F5344CB8AC3E}">
        <p14:creationId xmlns:p14="http://schemas.microsoft.com/office/powerpoint/2010/main" val="2818353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16</a:t>
            </a:fld>
            <a:endParaRPr lang="en-US" dirty="0"/>
          </a:p>
        </p:txBody>
      </p:sp>
    </p:spTree>
    <p:extLst>
      <p:ext uri="{BB962C8B-B14F-4D97-AF65-F5344CB8AC3E}">
        <p14:creationId xmlns:p14="http://schemas.microsoft.com/office/powerpoint/2010/main" val="220957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17</a:t>
            </a:fld>
            <a:endParaRPr lang="en-US" dirty="0"/>
          </a:p>
        </p:txBody>
      </p:sp>
    </p:spTree>
    <p:extLst>
      <p:ext uri="{BB962C8B-B14F-4D97-AF65-F5344CB8AC3E}">
        <p14:creationId xmlns:p14="http://schemas.microsoft.com/office/powerpoint/2010/main" val="3870098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18</a:t>
            </a:fld>
            <a:endParaRPr lang="en-US" dirty="0"/>
          </a:p>
        </p:txBody>
      </p:sp>
    </p:spTree>
    <p:extLst>
      <p:ext uri="{BB962C8B-B14F-4D97-AF65-F5344CB8AC3E}">
        <p14:creationId xmlns:p14="http://schemas.microsoft.com/office/powerpoint/2010/main" val="3426818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19</a:t>
            </a:fld>
            <a:endParaRPr lang="en-US" dirty="0"/>
          </a:p>
        </p:txBody>
      </p:sp>
    </p:spTree>
    <p:extLst>
      <p:ext uri="{BB962C8B-B14F-4D97-AF65-F5344CB8AC3E}">
        <p14:creationId xmlns:p14="http://schemas.microsoft.com/office/powerpoint/2010/main" val="178502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a:t>
            </a:fld>
            <a:endParaRPr lang="en-US" dirty="0"/>
          </a:p>
        </p:txBody>
      </p:sp>
    </p:spTree>
    <p:extLst>
      <p:ext uri="{BB962C8B-B14F-4D97-AF65-F5344CB8AC3E}">
        <p14:creationId xmlns:p14="http://schemas.microsoft.com/office/powerpoint/2010/main" val="2140449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7645B-9970-3253-D7E9-73093BF23C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11FBF-2B76-9E00-E160-0C46C2EB3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C8278-097B-F22A-14DD-71AE80DBE8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04DE75-0750-4CA3-1F67-1E0761AFD4F0}"/>
              </a:ext>
            </a:extLst>
          </p:cNvPr>
          <p:cNvSpPr>
            <a:spLocks noGrp="1"/>
          </p:cNvSpPr>
          <p:nvPr>
            <p:ph type="sldNum" sz="quarter" idx="5"/>
          </p:nvPr>
        </p:nvSpPr>
        <p:spPr/>
        <p:txBody>
          <a:bodyPr/>
          <a:lstStyle/>
          <a:p>
            <a:fld id="{424F8FCD-FE5E-4E00-822F-1B19EA298FC9}" type="slidenum">
              <a:rPr lang="en-US" smtClean="0"/>
              <a:pPr/>
              <a:t>20</a:t>
            </a:fld>
            <a:endParaRPr lang="en-US" dirty="0"/>
          </a:p>
        </p:txBody>
      </p:sp>
    </p:spTree>
    <p:extLst>
      <p:ext uri="{BB962C8B-B14F-4D97-AF65-F5344CB8AC3E}">
        <p14:creationId xmlns:p14="http://schemas.microsoft.com/office/powerpoint/2010/main" val="2833860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21</a:t>
            </a:fld>
            <a:endParaRPr lang="en-US" dirty="0"/>
          </a:p>
        </p:txBody>
      </p:sp>
    </p:spTree>
    <p:extLst>
      <p:ext uri="{BB962C8B-B14F-4D97-AF65-F5344CB8AC3E}">
        <p14:creationId xmlns:p14="http://schemas.microsoft.com/office/powerpoint/2010/main" val="2666089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22</a:t>
            </a:fld>
            <a:endParaRPr lang="en-US" dirty="0"/>
          </a:p>
        </p:txBody>
      </p:sp>
    </p:spTree>
    <p:extLst>
      <p:ext uri="{BB962C8B-B14F-4D97-AF65-F5344CB8AC3E}">
        <p14:creationId xmlns:p14="http://schemas.microsoft.com/office/powerpoint/2010/main" val="2780740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23</a:t>
            </a:fld>
            <a:endParaRPr lang="en-US" dirty="0"/>
          </a:p>
        </p:txBody>
      </p:sp>
    </p:spTree>
    <p:extLst>
      <p:ext uri="{BB962C8B-B14F-4D97-AF65-F5344CB8AC3E}">
        <p14:creationId xmlns:p14="http://schemas.microsoft.com/office/powerpoint/2010/main" val="2195020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24</a:t>
            </a:fld>
            <a:endParaRPr lang="en-US" dirty="0"/>
          </a:p>
        </p:txBody>
      </p:sp>
    </p:spTree>
    <p:extLst>
      <p:ext uri="{BB962C8B-B14F-4D97-AF65-F5344CB8AC3E}">
        <p14:creationId xmlns:p14="http://schemas.microsoft.com/office/powerpoint/2010/main" val="1721124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25</a:t>
            </a:fld>
            <a:endParaRPr lang="en-US" dirty="0"/>
          </a:p>
        </p:txBody>
      </p:sp>
    </p:spTree>
    <p:extLst>
      <p:ext uri="{BB962C8B-B14F-4D97-AF65-F5344CB8AC3E}">
        <p14:creationId xmlns:p14="http://schemas.microsoft.com/office/powerpoint/2010/main" val="1320859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26</a:t>
            </a:fld>
            <a:endParaRPr lang="en-US" dirty="0"/>
          </a:p>
        </p:txBody>
      </p:sp>
    </p:spTree>
    <p:extLst>
      <p:ext uri="{BB962C8B-B14F-4D97-AF65-F5344CB8AC3E}">
        <p14:creationId xmlns:p14="http://schemas.microsoft.com/office/powerpoint/2010/main" val="3801019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27</a:t>
            </a:fld>
            <a:endParaRPr lang="en-US" dirty="0"/>
          </a:p>
        </p:txBody>
      </p:sp>
    </p:spTree>
    <p:extLst>
      <p:ext uri="{BB962C8B-B14F-4D97-AF65-F5344CB8AC3E}">
        <p14:creationId xmlns:p14="http://schemas.microsoft.com/office/powerpoint/2010/main" val="1453695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A59F9-E44A-3F6D-7B6B-FB6E158C6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AE483-B94A-B401-7FBA-A97247D07A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7C985B-98CF-608C-F63D-EB45C2CAE9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4C4E52-650C-16BD-5B3C-44061B0C0969}"/>
              </a:ext>
            </a:extLst>
          </p:cNvPr>
          <p:cNvSpPr>
            <a:spLocks noGrp="1"/>
          </p:cNvSpPr>
          <p:nvPr>
            <p:ph type="sldNum" sz="quarter" idx="5"/>
          </p:nvPr>
        </p:nvSpPr>
        <p:spPr/>
        <p:txBody>
          <a:bodyPr/>
          <a:lstStyle/>
          <a:p>
            <a:fld id="{424F8FCD-FE5E-4E00-822F-1B19EA298FC9}" type="slidenum">
              <a:rPr lang="en-US" smtClean="0"/>
              <a:pPr/>
              <a:t>28</a:t>
            </a:fld>
            <a:endParaRPr lang="en-US" dirty="0"/>
          </a:p>
        </p:txBody>
      </p:sp>
    </p:spTree>
    <p:extLst>
      <p:ext uri="{BB962C8B-B14F-4D97-AF65-F5344CB8AC3E}">
        <p14:creationId xmlns:p14="http://schemas.microsoft.com/office/powerpoint/2010/main" val="2199690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D8E5B-A5ED-F218-8EC4-C80CEB8D7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907E6-C0E4-9CF3-AF72-7B6D00C4D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8574B-119C-EB5B-F86F-A02A77549B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6A4F2D-4930-4F11-833F-DC2FAF12C6A4}"/>
              </a:ext>
            </a:extLst>
          </p:cNvPr>
          <p:cNvSpPr>
            <a:spLocks noGrp="1"/>
          </p:cNvSpPr>
          <p:nvPr>
            <p:ph type="sldNum" sz="quarter" idx="5"/>
          </p:nvPr>
        </p:nvSpPr>
        <p:spPr/>
        <p:txBody>
          <a:bodyPr/>
          <a:lstStyle/>
          <a:p>
            <a:fld id="{424F8FCD-FE5E-4E00-822F-1B19EA298FC9}" type="slidenum">
              <a:rPr lang="en-US" smtClean="0"/>
              <a:pPr/>
              <a:t>29</a:t>
            </a:fld>
            <a:endParaRPr lang="en-US" dirty="0"/>
          </a:p>
        </p:txBody>
      </p:sp>
    </p:spTree>
    <p:extLst>
      <p:ext uri="{BB962C8B-B14F-4D97-AF65-F5344CB8AC3E}">
        <p14:creationId xmlns:p14="http://schemas.microsoft.com/office/powerpoint/2010/main" val="1760894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Helvetica Neue"/>
            </a:endParaRPr>
          </a:p>
        </p:txBody>
      </p:sp>
      <p:sp>
        <p:nvSpPr>
          <p:cNvPr id="4" name="Slide Number Placeholder 3"/>
          <p:cNvSpPr>
            <a:spLocks noGrp="1"/>
          </p:cNvSpPr>
          <p:nvPr>
            <p:ph type="sldNum" sz="quarter" idx="5"/>
          </p:nvPr>
        </p:nvSpPr>
        <p:spPr/>
        <p:txBody>
          <a:bodyPr/>
          <a:lstStyle/>
          <a:p>
            <a:fld id="{424F8FCD-FE5E-4E00-822F-1B19EA298FC9}" type="slidenum">
              <a:rPr lang="en-US" smtClean="0"/>
              <a:pPr/>
              <a:t>3</a:t>
            </a:fld>
            <a:endParaRPr lang="en-US" dirty="0"/>
          </a:p>
        </p:txBody>
      </p:sp>
    </p:spTree>
    <p:extLst>
      <p:ext uri="{BB962C8B-B14F-4D97-AF65-F5344CB8AC3E}">
        <p14:creationId xmlns:p14="http://schemas.microsoft.com/office/powerpoint/2010/main" val="3236341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E4236-9F3C-7A5D-5791-9A056D953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9B97E-222F-6775-B71C-FD314FD05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BCCB7-2F24-2897-96AA-3694899C5A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79B042-BEF9-1F75-5F59-B0D1DD746106}"/>
              </a:ext>
            </a:extLst>
          </p:cNvPr>
          <p:cNvSpPr>
            <a:spLocks noGrp="1"/>
          </p:cNvSpPr>
          <p:nvPr>
            <p:ph type="sldNum" sz="quarter" idx="5"/>
          </p:nvPr>
        </p:nvSpPr>
        <p:spPr/>
        <p:txBody>
          <a:bodyPr/>
          <a:lstStyle/>
          <a:p>
            <a:fld id="{424F8FCD-FE5E-4E00-822F-1B19EA298FC9}" type="slidenum">
              <a:rPr lang="en-US" smtClean="0"/>
              <a:pPr/>
              <a:t>30</a:t>
            </a:fld>
            <a:endParaRPr lang="en-US" dirty="0"/>
          </a:p>
        </p:txBody>
      </p:sp>
    </p:spTree>
    <p:extLst>
      <p:ext uri="{BB962C8B-B14F-4D97-AF65-F5344CB8AC3E}">
        <p14:creationId xmlns:p14="http://schemas.microsoft.com/office/powerpoint/2010/main" val="2039358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D8E5B-A5ED-F218-8EC4-C80CEB8D7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907E6-C0E4-9CF3-AF72-7B6D00C4D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8574B-119C-EB5B-F86F-A02A77549B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6A4F2D-4930-4F11-833F-DC2FAF12C6A4}"/>
              </a:ext>
            </a:extLst>
          </p:cNvPr>
          <p:cNvSpPr>
            <a:spLocks noGrp="1"/>
          </p:cNvSpPr>
          <p:nvPr>
            <p:ph type="sldNum" sz="quarter" idx="5"/>
          </p:nvPr>
        </p:nvSpPr>
        <p:spPr/>
        <p:txBody>
          <a:bodyPr/>
          <a:lstStyle/>
          <a:p>
            <a:fld id="{424F8FCD-FE5E-4E00-822F-1B19EA298FC9}" type="slidenum">
              <a:rPr lang="en-US" smtClean="0"/>
              <a:pPr/>
              <a:t>31</a:t>
            </a:fld>
            <a:endParaRPr lang="en-US" dirty="0"/>
          </a:p>
        </p:txBody>
      </p:sp>
    </p:spTree>
    <p:extLst>
      <p:ext uri="{BB962C8B-B14F-4D97-AF65-F5344CB8AC3E}">
        <p14:creationId xmlns:p14="http://schemas.microsoft.com/office/powerpoint/2010/main" val="3207153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28495-AAAF-7368-19CD-9DF921E6E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B62C0-D953-3CC9-C6F0-4D4907E8CE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7429E-AE9C-D3D7-9CBF-1CD3175DAC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62FB9E-2489-651F-C478-816CE5BCAB8D}"/>
              </a:ext>
            </a:extLst>
          </p:cNvPr>
          <p:cNvSpPr>
            <a:spLocks noGrp="1"/>
          </p:cNvSpPr>
          <p:nvPr>
            <p:ph type="sldNum" sz="quarter" idx="5"/>
          </p:nvPr>
        </p:nvSpPr>
        <p:spPr/>
        <p:txBody>
          <a:bodyPr/>
          <a:lstStyle/>
          <a:p>
            <a:fld id="{424F8FCD-FE5E-4E00-822F-1B19EA298FC9}" type="slidenum">
              <a:rPr lang="en-US" smtClean="0"/>
              <a:pPr/>
              <a:t>32</a:t>
            </a:fld>
            <a:endParaRPr lang="en-US" dirty="0"/>
          </a:p>
        </p:txBody>
      </p:sp>
    </p:spTree>
    <p:extLst>
      <p:ext uri="{BB962C8B-B14F-4D97-AF65-F5344CB8AC3E}">
        <p14:creationId xmlns:p14="http://schemas.microsoft.com/office/powerpoint/2010/main" val="2497016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33</a:t>
            </a:fld>
            <a:endParaRPr lang="en-US" dirty="0"/>
          </a:p>
        </p:txBody>
      </p:sp>
    </p:spTree>
    <p:extLst>
      <p:ext uri="{BB962C8B-B14F-4D97-AF65-F5344CB8AC3E}">
        <p14:creationId xmlns:p14="http://schemas.microsoft.com/office/powerpoint/2010/main" val="1669046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34</a:t>
            </a:fld>
            <a:endParaRPr lang="en-US" dirty="0"/>
          </a:p>
        </p:txBody>
      </p:sp>
    </p:spTree>
    <p:extLst>
      <p:ext uri="{BB962C8B-B14F-4D97-AF65-F5344CB8AC3E}">
        <p14:creationId xmlns:p14="http://schemas.microsoft.com/office/powerpoint/2010/main" val="2695281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7C23E-E99D-34A8-D856-219698EF9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40F94-1E81-1839-65B8-7D9686F32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C52B22-B3CD-8597-6A59-6421DC8EF7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687A01-FB07-A598-6AD6-EDEEC9040FC5}"/>
              </a:ext>
            </a:extLst>
          </p:cNvPr>
          <p:cNvSpPr>
            <a:spLocks noGrp="1"/>
          </p:cNvSpPr>
          <p:nvPr>
            <p:ph type="sldNum" sz="quarter" idx="5"/>
          </p:nvPr>
        </p:nvSpPr>
        <p:spPr/>
        <p:txBody>
          <a:bodyPr/>
          <a:lstStyle/>
          <a:p>
            <a:fld id="{424F8FCD-FE5E-4E00-822F-1B19EA298FC9}" type="slidenum">
              <a:rPr lang="en-US" smtClean="0"/>
              <a:pPr/>
              <a:t>35</a:t>
            </a:fld>
            <a:endParaRPr lang="en-US" dirty="0"/>
          </a:p>
        </p:txBody>
      </p:sp>
    </p:spTree>
    <p:extLst>
      <p:ext uri="{BB962C8B-B14F-4D97-AF65-F5344CB8AC3E}">
        <p14:creationId xmlns:p14="http://schemas.microsoft.com/office/powerpoint/2010/main" val="1181340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36</a:t>
            </a:fld>
            <a:endParaRPr lang="en-US" dirty="0"/>
          </a:p>
        </p:txBody>
      </p:sp>
    </p:spTree>
    <p:extLst>
      <p:ext uri="{BB962C8B-B14F-4D97-AF65-F5344CB8AC3E}">
        <p14:creationId xmlns:p14="http://schemas.microsoft.com/office/powerpoint/2010/main" val="3927221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2B3CA-529F-CE84-31AE-724723781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2FA6F-AC1A-4564-3DCF-0FB014C08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F4B8A-478A-BF13-6E21-65EA0F3897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98A682-9EDC-8BD1-861C-CFAC02E975D2}"/>
              </a:ext>
            </a:extLst>
          </p:cNvPr>
          <p:cNvSpPr>
            <a:spLocks noGrp="1"/>
          </p:cNvSpPr>
          <p:nvPr>
            <p:ph type="sldNum" sz="quarter" idx="5"/>
          </p:nvPr>
        </p:nvSpPr>
        <p:spPr/>
        <p:txBody>
          <a:bodyPr/>
          <a:lstStyle/>
          <a:p>
            <a:fld id="{424F8FCD-FE5E-4E00-822F-1B19EA298FC9}" type="slidenum">
              <a:rPr lang="en-US" smtClean="0"/>
              <a:pPr/>
              <a:t>37</a:t>
            </a:fld>
            <a:endParaRPr lang="en-US" dirty="0"/>
          </a:p>
        </p:txBody>
      </p:sp>
    </p:spTree>
    <p:extLst>
      <p:ext uri="{BB962C8B-B14F-4D97-AF65-F5344CB8AC3E}">
        <p14:creationId xmlns:p14="http://schemas.microsoft.com/office/powerpoint/2010/main" val="3437269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38</a:t>
            </a:fld>
            <a:endParaRPr lang="en-US" dirty="0"/>
          </a:p>
        </p:txBody>
      </p:sp>
    </p:spTree>
    <p:extLst>
      <p:ext uri="{BB962C8B-B14F-4D97-AF65-F5344CB8AC3E}">
        <p14:creationId xmlns:p14="http://schemas.microsoft.com/office/powerpoint/2010/main" val="2979525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39</a:t>
            </a:fld>
            <a:endParaRPr lang="en-US" dirty="0"/>
          </a:p>
        </p:txBody>
      </p:sp>
    </p:spTree>
    <p:extLst>
      <p:ext uri="{BB962C8B-B14F-4D97-AF65-F5344CB8AC3E}">
        <p14:creationId xmlns:p14="http://schemas.microsoft.com/office/powerpoint/2010/main" val="3833647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424F8FCD-FE5E-4E00-822F-1B19EA298FC9}" type="slidenum">
              <a:rPr lang="en-US" smtClean="0"/>
              <a:pPr/>
              <a:t>4</a:t>
            </a:fld>
            <a:endParaRPr lang="en-US" dirty="0"/>
          </a:p>
        </p:txBody>
      </p:sp>
    </p:spTree>
    <p:extLst>
      <p:ext uri="{BB962C8B-B14F-4D97-AF65-F5344CB8AC3E}">
        <p14:creationId xmlns:p14="http://schemas.microsoft.com/office/powerpoint/2010/main" val="2893686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40</a:t>
            </a:fld>
            <a:endParaRPr lang="en-US" dirty="0"/>
          </a:p>
        </p:txBody>
      </p:sp>
    </p:spTree>
    <p:extLst>
      <p:ext uri="{BB962C8B-B14F-4D97-AF65-F5344CB8AC3E}">
        <p14:creationId xmlns:p14="http://schemas.microsoft.com/office/powerpoint/2010/main" val="1072849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41</a:t>
            </a:fld>
            <a:endParaRPr lang="en-US" dirty="0"/>
          </a:p>
        </p:txBody>
      </p:sp>
    </p:spTree>
    <p:extLst>
      <p:ext uri="{BB962C8B-B14F-4D97-AF65-F5344CB8AC3E}">
        <p14:creationId xmlns:p14="http://schemas.microsoft.com/office/powerpoint/2010/main" val="29186952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42</a:t>
            </a:fld>
            <a:endParaRPr lang="en-US" dirty="0"/>
          </a:p>
        </p:txBody>
      </p:sp>
    </p:spTree>
    <p:extLst>
      <p:ext uri="{BB962C8B-B14F-4D97-AF65-F5344CB8AC3E}">
        <p14:creationId xmlns:p14="http://schemas.microsoft.com/office/powerpoint/2010/main" val="3798453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43</a:t>
            </a:fld>
            <a:endParaRPr lang="en-US" dirty="0"/>
          </a:p>
        </p:txBody>
      </p:sp>
    </p:spTree>
    <p:extLst>
      <p:ext uri="{BB962C8B-B14F-4D97-AF65-F5344CB8AC3E}">
        <p14:creationId xmlns:p14="http://schemas.microsoft.com/office/powerpoint/2010/main" val="3156396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44</a:t>
            </a:fld>
            <a:endParaRPr lang="en-US" dirty="0"/>
          </a:p>
        </p:txBody>
      </p:sp>
    </p:spTree>
    <p:extLst>
      <p:ext uri="{BB962C8B-B14F-4D97-AF65-F5344CB8AC3E}">
        <p14:creationId xmlns:p14="http://schemas.microsoft.com/office/powerpoint/2010/main" val="2641920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45</a:t>
            </a:fld>
            <a:endParaRPr lang="en-US" dirty="0"/>
          </a:p>
        </p:txBody>
      </p:sp>
    </p:spTree>
    <p:extLst>
      <p:ext uri="{BB962C8B-B14F-4D97-AF65-F5344CB8AC3E}">
        <p14:creationId xmlns:p14="http://schemas.microsoft.com/office/powerpoint/2010/main" val="24966470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46</a:t>
            </a:fld>
            <a:endParaRPr lang="en-US" dirty="0"/>
          </a:p>
        </p:txBody>
      </p:sp>
    </p:spTree>
    <p:extLst>
      <p:ext uri="{BB962C8B-B14F-4D97-AF65-F5344CB8AC3E}">
        <p14:creationId xmlns:p14="http://schemas.microsoft.com/office/powerpoint/2010/main" val="958932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47</a:t>
            </a:fld>
            <a:endParaRPr lang="en-US" dirty="0"/>
          </a:p>
        </p:txBody>
      </p:sp>
    </p:spTree>
    <p:extLst>
      <p:ext uri="{BB962C8B-B14F-4D97-AF65-F5344CB8AC3E}">
        <p14:creationId xmlns:p14="http://schemas.microsoft.com/office/powerpoint/2010/main" val="22879272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C7549-C541-B6AB-D5FB-AC5076294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29C11-D5BC-FEB2-CC5A-66CE4406A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3DE9B2-E9C3-5096-ED75-E0244E40A0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A691E2-AE10-2023-47BA-53D096D805FB}"/>
              </a:ext>
            </a:extLst>
          </p:cNvPr>
          <p:cNvSpPr>
            <a:spLocks noGrp="1"/>
          </p:cNvSpPr>
          <p:nvPr>
            <p:ph type="sldNum" sz="quarter" idx="5"/>
          </p:nvPr>
        </p:nvSpPr>
        <p:spPr/>
        <p:txBody>
          <a:bodyPr/>
          <a:lstStyle/>
          <a:p>
            <a:fld id="{424F8FCD-FE5E-4E00-822F-1B19EA298FC9}" type="slidenum">
              <a:rPr lang="en-US" smtClean="0"/>
              <a:pPr/>
              <a:t>48</a:t>
            </a:fld>
            <a:endParaRPr lang="en-US" dirty="0"/>
          </a:p>
        </p:txBody>
      </p:sp>
    </p:spTree>
    <p:extLst>
      <p:ext uri="{BB962C8B-B14F-4D97-AF65-F5344CB8AC3E}">
        <p14:creationId xmlns:p14="http://schemas.microsoft.com/office/powerpoint/2010/main" val="3424837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EFD64-9844-1246-2EFD-7783DA8CD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4DF95-CAD6-7A19-A313-0536CDEF9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605BC-F2D7-9A74-E410-CBEBC8B698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3FC7E8-B2F2-FB36-80D7-B99F463A9418}"/>
              </a:ext>
            </a:extLst>
          </p:cNvPr>
          <p:cNvSpPr>
            <a:spLocks noGrp="1"/>
          </p:cNvSpPr>
          <p:nvPr>
            <p:ph type="sldNum" sz="quarter" idx="5"/>
          </p:nvPr>
        </p:nvSpPr>
        <p:spPr/>
        <p:txBody>
          <a:bodyPr/>
          <a:lstStyle/>
          <a:p>
            <a:fld id="{424F8FCD-FE5E-4E00-822F-1B19EA298FC9}" type="slidenum">
              <a:rPr lang="en-US" smtClean="0"/>
              <a:pPr/>
              <a:t>49</a:t>
            </a:fld>
            <a:endParaRPr lang="en-US" dirty="0"/>
          </a:p>
        </p:txBody>
      </p:sp>
    </p:spTree>
    <p:extLst>
      <p:ext uri="{BB962C8B-B14F-4D97-AF65-F5344CB8AC3E}">
        <p14:creationId xmlns:p14="http://schemas.microsoft.com/office/powerpoint/2010/main" val="25477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a:t>
            </a:fld>
            <a:endParaRPr lang="en-US" dirty="0"/>
          </a:p>
        </p:txBody>
      </p:sp>
    </p:spTree>
    <p:extLst>
      <p:ext uri="{BB962C8B-B14F-4D97-AF65-F5344CB8AC3E}">
        <p14:creationId xmlns:p14="http://schemas.microsoft.com/office/powerpoint/2010/main" val="38860866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50</a:t>
            </a:fld>
            <a:endParaRPr lang="en-US" dirty="0"/>
          </a:p>
        </p:txBody>
      </p:sp>
    </p:spTree>
    <p:extLst>
      <p:ext uri="{BB962C8B-B14F-4D97-AF65-F5344CB8AC3E}">
        <p14:creationId xmlns:p14="http://schemas.microsoft.com/office/powerpoint/2010/main" val="1963846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51</a:t>
            </a:fld>
            <a:endParaRPr lang="en-US" dirty="0"/>
          </a:p>
        </p:txBody>
      </p:sp>
    </p:spTree>
    <p:extLst>
      <p:ext uri="{BB962C8B-B14F-4D97-AF65-F5344CB8AC3E}">
        <p14:creationId xmlns:p14="http://schemas.microsoft.com/office/powerpoint/2010/main" val="17118349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DABDC-48CE-9542-89F3-14F7E33F6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BEEC7-9D56-CC4D-9CC4-AFEC6252CA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1B696-3577-8D8D-9637-D76B4298A5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423077-A08F-F1AF-6F30-F2F706F363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24846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5"/>
          </p:nvPr>
        </p:nvSpPr>
        <p:spPr/>
        <p:txBody>
          <a:bodyPr/>
          <a:lstStyle/>
          <a:p>
            <a:fld id="{424F8FCD-FE5E-4E00-822F-1B19EA298FC9}" type="slidenum">
              <a:rPr lang="en-US" smtClean="0"/>
              <a:pPr/>
              <a:t>53</a:t>
            </a:fld>
            <a:endParaRPr lang="en-US" dirty="0"/>
          </a:p>
        </p:txBody>
      </p:sp>
    </p:spTree>
    <p:extLst>
      <p:ext uri="{BB962C8B-B14F-4D97-AF65-F5344CB8AC3E}">
        <p14:creationId xmlns:p14="http://schemas.microsoft.com/office/powerpoint/2010/main" val="10287587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54</a:t>
            </a:fld>
            <a:endParaRPr lang="en-US" dirty="0"/>
          </a:p>
        </p:txBody>
      </p:sp>
    </p:spTree>
    <p:extLst>
      <p:ext uri="{BB962C8B-B14F-4D97-AF65-F5344CB8AC3E}">
        <p14:creationId xmlns:p14="http://schemas.microsoft.com/office/powerpoint/2010/main" val="13643147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55</a:t>
            </a:fld>
            <a:endParaRPr lang="en-US" dirty="0"/>
          </a:p>
        </p:txBody>
      </p:sp>
    </p:spTree>
    <p:extLst>
      <p:ext uri="{BB962C8B-B14F-4D97-AF65-F5344CB8AC3E}">
        <p14:creationId xmlns:p14="http://schemas.microsoft.com/office/powerpoint/2010/main" val="35891701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56</a:t>
            </a:fld>
            <a:endParaRPr lang="en-US" dirty="0"/>
          </a:p>
        </p:txBody>
      </p:sp>
    </p:spTree>
    <p:extLst>
      <p:ext uri="{BB962C8B-B14F-4D97-AF65-F5344CB8AC3E}">
        <p14:creationId xmlns:p14="http://schemas.microsoft.com/office/powerpoint/2010/main" val="28831947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57</a:t>
            </a:fld>
            <a:endParaRPr lang="en-US" dirty="0"/>
          </a:p>
        </p:txBody>
      </p:sp>
    </p:spTree>
    <p:extLst>
      <p:ext uri="{BB962C8B-B14F-4D97-AF65-F5344CB8AC3E}">
        <p14:creationId xmlns:p14="http://schemas.microsoft.com/office/powerpoint/2010/main" val="28190309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58</a:t>
            </a:fld>
            <a:endParaRPr lang="en-US" dirty="0"/>
          </a:p>
        </p:txBody>
      </p:sp>
    </p:spTree>
    <p:extLst>
      <p:ext uri="{BB962C8B-B14F-4D97-AF65-F5344CB8AC3E}">
        <p14:creationId xmlns:p14="http://schemas.microsoft.com/office/powerpoint/2010/main" val="16388239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321B1-FC9C-40E3-9197-67EEB0D3604D}" type="slidenum">
              <a:rPr lang="en-US" smtClean="0"/>
              <a:t>59</a:t>
            </a:fld>
            <a:endParaRPr lang="en-US" dirty="0"/>
          </a:p>
        </p:txBody>
      </p:sp>
    </p:spTree>
    <p:extLst>
      <p:ext uri="{BB962C8B-B14F-4D97-AF65-F5344CB8AC3E}">
        <p14:creationId xmlns:p14="http://schemas.microsoft.com/office/powerpoint/2010/main" val="3823488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6</a:t>
            </a:fld>
            <a:endParaRPr lang="en-US" dirty="0"/>
          </a:p>
        </p:txBody>
      </p:sp>
    </p:spTree>
    <p:extLst>
      <p:ext uri="{BB962C8B-B14F-4D97-AF65-F5344CB8AC3E}">
        <p14:creationId xmlns:p14="http://schemas.microsoft.com/office/powerpoint/2010/main" val="22752130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880A6EA-523F-4276-AB30-8D49924A52DC}" type="slidenum">
              <a:rPr lang="en-US" smtClean="0"/>
              <a:t>60</a:t>
            </a:fld>
            <a:endParaRPr lang="en-US" dirty="0"/>
          </a:p>
        </p:txBody>
      </p:sp>
    </p:spTree>
    <p:extLst>
      <p:ext uri="{BB962C8B-B14F-4D97-AF65-F5344CB8AC3E}">
        <p14:creationId xmlns:p14="http://schemas.microsoft.com/office/powerpoint/2010/main" val="40437538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A6321B1-FC9C-40E3-9197-67EEB0D3604D}" type="slidenum">
              <a:rPr lang="en-US" smtClean="0"/>
              <a:t>61</a:t>
            </a:fld>
            <a:endParaRPr lang="en-US" dirty="0"/>
          </a:p>
        </p:txBody>
      </p:sp>
    </p:spTree>
    <p:extLst>
      <p:ext uri="{BB962C8B-B14F-4D97-AF65-F5344CB8AC3E}">
        <p14:creationId xmlns:p14="http://schemas.microsoft.com/office/powerpoint/2010/main" val="40419219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62</a:t>
            </a:fld>
            <a:endParaRPr lang="en-US" dirty="0"/>
          </a:p>
        </p:txBody>
      </p:sp>
    </p:spTree>
    <p:extLst>
      <p:ext uri="{BB962C8B-B14F-4D97-AF65-F5344CB8AC3E}">
        <p14:creationId xmlns:p14="http://schemas.microsoft.com/office/powerpoint/2010/main" val="10811309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on new </a:t>
            </a:r>
            <a:r>
              <a:rPr lang="en-US"/>
              <a:t>MID functionality: https://www.youtube.com/watch?v=5k6wE4ExNpQ</a:t>
            </a:r>
          </a:p>
          <a:p>
            <a:endParaRPr lang="en-US" dirty="0"/>
          </a:p>
          <a:p>
            <a:endParaRPr lang="en-US" dirty="0"/>
          </a:p>
          <a:p>
            <a:r>
              <a:rPr lang="en-US" dirty="0"/>
              <a:t>Fall 1 Roadmap: https://documentation.calpads.org/Training/Fall1ReportingRoadmap/</a:t>
            </a:r>
          </a:p>
          <a:p>
            <a:r>
              <a:rPr lang="en-US" dirty="0"/>
              <a:t>Fall 1 Checklist: https://documentation.calpads.org/Training/doc/2025-26Fall1ChecklistwithCertificationReportSummary.xlsx</a:t>
            </a:r>
          </a:p>
          <a:p>
            <a:endParaRPr lang="en-US" dirty="0"/>
          </a:p>
          <a:p>
            <a:r>
              <a:rPr lang="en-US" dirty="0"/>
              <a:t>Fall 1 Report Mapping Guides - https://documentation.calpads.org/Reports/Certification_Real_TimeReports/#fall-1-report-mapping-guides</a:t>
            </a:r>
          </a:p>
          <a:p>
            <a:endParaRPr lang="en-US" dirty="0"/>
          </a:p>
          <a:p>
            <a:r>
              <a:rPr lang="en-US" dirty="0"/>
              <a:t>Fall 2 Roadmap: https://documentation.calpads.org/Training/Fall2ReportingRoadmap/</a:t>
            </a:r>
          </a:p>
          <a:p>
            <a:r>
              <a:rPr lang="en-US" dirty="0"/>
              <a:t>Fall 2 Checklist: https://documentation.calpads.org/Training/doc/2025-26Fall2ChecklistwithCertificationReportSummary.xlsx</a:t>
            </a:r>
          </a:p>
          <a:p>
            <a:endParaRPr lang="en-US" dirty="0"/>
          </a:p>
          <a:p>
            <a:r>
              <a:rPr lang="en-US" dirty="0"/>
              <a:t>Fall 2 Report Mapping Guides - https://documentation.calpads.org/Reports/Certification_Real_TimeReports/#fall-2-report-mapping-guides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63</a:t>
            </a:fld>
            <a:endParaRPr lang="en-US" dirty="0"/>
          </a:p>
        </p:txBody>
      </p:sp>
    </p:spTree>
    <p:extLst>
      <p:ext uri="{BB962C8B-B14F-4D97-AF65-F5344CB8AC3E}">
        <p14:creationId xmlns:p14="http://schemas.microsoft.com/office/powerpoint/2010/main" val="37025582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CSIS Training Registration: </a:t>
            </a:r>
            <a:r>
              <a:rPr lang="en-US" sz="1200" dirty="0">
                <a:solidFill>
                  <a:prstClr val="black"/>
                </a:solidFill>
                <a:latin typeface="Arial" charset="0"/>
                <a:cs typeface="Arial" charset="0"/>
                <a:hlinkClick r:id="rId3"/>
              </a:rPr>
              <a:t>https://csis.fcmat.org/csis-training</a:t>
            </a:r>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CSIS YouTube: </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4"/>
              </a:rPr>
              <a:t>https://www.youtube.com/channel/UCA9oRTiyVECCCzOxpmJheZw</a:t>
            </a:r>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a:p>
            <a:endParaRPr lang="en-US" dirty="0"/>
          </a:p>
          <a:p>
            <a:r>
              <a:rPr lang="en-US" dirty="0"/>
              <a:t>CALPADS documentation (CFS, Valid Codes, etc.): </a:t>
            </a:r>
            <a:r>
              <a:rPr lang="en-US" dirty="0">
                <a:hlinkClick r:id="rId5"/>
              </a:rPr>
              <a:t>https://documentation.calpads.org/Support/References</a:t>
            </a:r>
            <a:endParaRPr lang="en-US" dirty="0"/>
          </a:p>
          <a:p>
            <a:endParaRPr lang="en-US" dirty="0"/>
          </a:p>
          <a:p>
            <a:r>
              <a:rPr lang="en-US" dirty="0"/>
              <a:t>CSIS Resources (training PPT presentations, Key Roles template, How CALPADS Data are Used, etc.): </a:t>
            </a:r>
          </a:p>
          <a:p>
            <a:r>
              <a:rPr lang="en-US" dirty="0"/>
              <a:t>https://csis.fcmat.org/resources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999674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Service Desk Request - </a:t>
            </a:r>
            <a:r>
              <a:rPr lang="en-US" sz="1200" dirty="0">
                <a:hlinkClick r:id="rId3"/>
              </a:rPr>
              <a:t>http://www2.cde.ca.gov/calpadshelp/default.aspx</a:t>
            </a:r>
            <a:endParaRPr lang="en-US" sz="1200" dirty="0"/>
          </a:p>
          <a:p>
            <a:endParaRPr lang="en-US" dirty="0"/>
          </a:p>
          <a:p>
            <a:pPr algn="l"/>
            <a:r>
              <a:rPr lang="en-US" dirty="0"/>
              <a:t>CSIS two-way listserv registration - </a:t>
            </a:r>
            <a:r>
              <a:rPr lang="en-US" sz="1200" dirty="0">
                <a:hlinkClick r:id="rId4"/>
              </a:rPr>
              <a:t>https://csis.fcmat.org/ListServ</a:t>
            </a:r>
            <a:endParaRPr lang="en-US" sz="1200" dirty="0"/>
          </a:p>
          <a:p>
            <a:pPr algn="l"/>
            <a:endParaRPr lang="en-US" sz="1200" dirty="0">
              <a:hlinkClick r:id="rId5"/>
            </a:endParaRPr>
          </a:p>
          <a:p>
            <a:pPr algn="l"/>
            <a:r>
              <a:rPr lang="en-US" sz="1200" kern="1200" dirty="0">
                <a:solidFill>
                  <a:schemeClr val="tx1"/>
                </a:solidFill>
                <a:latin typeface="+mn-lt"/>
                <a:ea typeface="+mn-ea"/>
                <a:cs typeface="+mn-cs"/>
                <a:hlinkClick r:id="rId5">
                  <a:extLst>
                    <a:ext uri="{A12FA001-AC4F-418D-AE19-62706E023703}">
                      <ahyp:hlinkClr xmlns:ahyp="http://schemas.microsoft.com/office/drawing/2018/hyperlinkcolor" val="tx"/>
                    </a:ext>
                  </a:extLst>
                </a:hlinkClick>
              </a:rPr>
              <a:t>CALPADS one-way listserv </a:t>
            </a:r>
            <a:r>
              <a:rPr lang="en-US" sz="1200" dirty="0">
                <a:hlinkClick r:id="rId5"/>
              </a:rPr>
              <a:t>- https://www.cde.ca.gov/ds/sp/cl/listservs.asp</a:t>
            </a:r>
            <a:endParaRPr lang="en-US" sz="120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342010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66</a:t>
            </a:fld>
            <a:endParaRPr lang="en-US" dirty="0"/>
          </a:p>
        </p:txBody>
      </p:sp>
    </p:spTree>
    <p:extLst>
      <p:ext uri="{BB962C8B-B14F-4D97-AF65-F5344CB8AC3E}">
        <p14:creationId xmlns:p14="http://schemas.microsoft.com/office/powerpoint/2010/main" val="39405659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78FEE-79AD-A518-821A-2CBFFAECE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1EDEF-1F98-C33B-E9CD-861FE97A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E43596-D100-6896-4F3C-2750ECA14C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FD28B9-5F9B-8AE6-A518-04FABED77181}"/>
              </a:ext>
            </a:extLst>
          </p:cNvPr>
          <p:cNvSpPr>
            <a:spLocks noGrp="1"/>
          </p:cNvSpPr>
          <p:nvPr>
            <p:ph type="sldNum" sz="quarter" idx="5"/>
          </p:nvPr>
        </p:nvSpPr>
        <p:spPr/>
        <p:txBody>
          <a:bodyPr/>
          <a:lstStyle/>
          <a:p>
            <a:fld id="{424F8FCD-FE5E-4E00-822F-1B19EA298FC9}" type="slidenum">
              <a:rPr lang="en-US" smtClean="0"/>
              <a:pPr/>
              <a:t>67</a:t>
            </a:fld>
            <a:endParaRPr lang="en-US" dirty="0"/>
          </a:p>
        </p:txBody>
      </p:sp>
    </p:spTree>
    <p:extLst>
      <p:ext uri="{BB962C8B-B14F-4D97-AF65-F5344CB8AC3E}">
        <p14:creationId xmlns:p14="http://schemas.microsoft.com/office/powerpoint/2010/main" val="31219417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68</a:t>
            </a:fld>
            <a:endParaRPr lang="en-US" dirty="0"/>
          </a:p>
        </p:txBody>
      </p:sp>
    </p:spTree>
    <p:extLst>
      <p:ext uri="{BB962C8B-B14F-4D97-AF65-F5344CB8AC3E}">
        <p14:creationId xmlns:p14="http://schemas.microsoft.com/office/powerpoint/2010/main" val="13246919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1C206-F9C7-3C87-C929-0F7D438FC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B9FBD-2DA4-1724-4A19-BE2D0923DB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CD717-E957-86FC-9DFE-0858F2E130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F53F52-988C-8BEC-1E66-0AFB189D74B2}"/>
              </a:ext>
            </a:extLst>
          </p:cNvPr>
          <p:cNvSpPr>
            <a:spLocks noGrp="1"/>
          </p:cNvSpPr>
          <p:nvPr>
            <p:ph type="sldNum" sz="quarter" idx="5"/>
          </p:nvPr>
        </p:nvSpPr>
        <p:spPr/>
        <p:txBody>
          <a:bodyPr/>
          <a:lstStyle/>
          <a:p>
            <a:fld id="{424F8FCD-FE5E-4E00-822F-1B19EA298FC9}" type="slidenum">
              <a:rPr lang="en-US" smtClean="0"/>
              <a:pPr/>
              <a:t>69</a:t>
            </a:fld>
            <a:endParaRPr lang="en-US" dirty="0"/>
          </a:p>
        </p:txBody>
      </p:sp>
    </p:spTree>
    <p:extLst>
      <p:ext uri="{BB962C8B-B14F-4D97-AF65-F5344CB8AC3E}">
        <p14:creationId xmlns:p14="http://schemas.microsoft.com/office/powerpoint/2010/main" val="2762980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22010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70</a:t>
            </a:fld>
            <a:endParaRPr lang="en-US" dirty="0"/>
          </a:p>
        </p:txBody>
      </p:sp>
    </p:spTree>
    <p:extLst>
      <p:ext uri="{BB962C8B-B14F-4D97-AF65-F5344CB8AC3E}">
        <p14:creationId xmlns:p14="http://schemas.microsoft.com/office/powerpoint/2010/main" val="529972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8</a:t>
            </a:fld>
            <a:endParaRPr lang="en-US" dirty="0"/>
          </a:p>
        </p:txBody>
      </p:sp>
    </p:spTree>
    <p:extLst>
      <p:ext uri="{BB962C8B-B14F-4D97-AF65-F5344CB8AC3E}">
        <p14:creationId xmlns:p14="http://schemas.microsoft.com/office/powerpoint/2010/main" val="2426159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9</a:t>
            </a:fld>
            <a:endParaRPr lang="en-US" dirty="0"/>
          </a:p>
        </p:txBody>
      </p:sp>
    </p:spTree>
    <p:extLst>
      <p:ext uri="{BB962C8B-B14F-4D97-AF65-F5344CB8AC3E}">
        <p14:creationId xmlns:p14="http://schemas.microsoft.com/office/powerpoint/2010/main" val="339337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4000"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Tom Torlakson</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pic>
        <p:nvPicPr>
          <p:cNvPr id="5" name="Picture 4" descr="A picture containing object&#10;&#10;Description automatically generated">
            <a:extLst>
              <a:ext uri="{FF2B5EF4-FFF2-40B4-BE49-F238E27FC236}">
                <a16:creationId xmlns:a16="http://schemas.microsoft.com/office/drawing/2014/main" id="{0D5E3DFF-26AE-4B06-8863-73F16FE8F6EA}"/>
              </a:ext>
            </a:extLst>
          </p:cNvPr>
          <p:cNvPicPr>
            <a:picLocks noChangeAspect="1"/>
          </p:cNvPicPr>
          <p:nvPr/>
        </p:nvPicPr>
        <p:blipFill>
          <a:blip r:embed="rId2" cstate="print">
            <a:alphaModFix amt="41000"/>
            <a:extLst>
              <a:ext uri="{28A0092B-C50C-407E-A947-70E740481C1C}">
                <a14:useLocalDpi xmlns:a14="http://schemas.microsoft.com/office/drawing/2010/main" val="0"/>
              </a:ext>
            </a:extLst>
          </a:blip>
          <a:stretch>
            <a:fillRect/>
          </a:stretch>
        </p:blipFill>
        <p:spPr>
          <a:xfrm>
            <a:off x="11437604" y="6211757"/>
            <a:ext cx="666750" cy="666750"/>
          </a:xfrm>
          <a:prstGeom prst="rect">
            <a:avLst/>
          </a:prstGeom>
        </p:spPr>
      </p:pic>
    </p:spTree>
    <p:extLst>
      <p:ext uri="{BB962C8B-B14F-4D97-AF65-F5344CB8AC3E}">
        <p14:creationId xmlns:p14="http://schemas.microsoft.com/office/powerpoint/2010/main" val="69730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2 Columns Content Centered">
    <p:spTree>
      <p:nvGrpSpPr>
        <p:cNvPr id="1" name=""/>
        <p:cNvGrpSpPr/>
        <p:nvPr/>
      </p:nvGrpSpPr>
      <p:grpSpPr>
        <a:xfrm>
          <a:off x="0" y="0"/>
          <a:ext cx="0" cy="0"/>
          <a:chOff x="0" y="0"/>
          <a:chExt cx="0" cy="0"/>
        </a:xfrm>
      </p:grpSpPr>
      <p:sp>
        <p:nvSpPr>
          <p:cNvPr id="2" name="Title 1"/>
          <p:cNvSpPr>
            <a:spLocks noGrp="1"/>
          </p:cNvSpPr>
          <p:nvPr>
            <p:ph type="title"/>
          </p:nvPr>
        </p:nvSpPr>
        <p:spPr>
          <a:xfrm>
            <a:off x="2447925" y="1562100"/>
            <a:ext cx="9134475" cy="1143000"/>
          </a:xfrm>
        </p:spPr>
        <p:txBody>
          <a:bodyPr/>
          <a:lstStyle/>
          <a:p>
            <a:r>
              <a:rPr lang="en-US"/>
              <a:t>Click to edit Master title style</a:t>
            </a:r>
          </a:p>
        </p:txBody>
      </p:sp>
      <p:sp>
        <p:nvSpPr>
          <p:cNvPr id="3" name="Slide Number Placeholder 2"/>
          <p:cNvSpPr>
            <a:spLocks noGrp="1"/>
          </p:cNvSpPr>
          <p:nvPr>
            <p:ph type="sldNum" sz="quarter" idx="10"/>
          </p:nvPr>
        </p:nvSpPr>
        <p:spPr>
          <a:xfrm>
            <a:off x="11091041" y="6351442"/>
            <a:ext cx="491359" cy="447581"/>
          </a:xfrm>
          <a:prstGeom prst="rect">
            <a:avLst/>
          </a:prstGeom>
        </p:spPr>
        <p:txBody>
          <a:bodyPr/>
          <a:lstStyle/>
          <a:p>
            <a:pPr>
              <a:defRPr/>
            </a:pPr>
            <a:fld id="{845CA088-98AF-4DF2-8493-E1610DC2B74C}" type="slidenum">
              <a:rPr lang="en-US" altLang="en-US" smtClean="0"/>
              <a:pPr>
                <a:defRPr/>
              </a:pPr>
              <a:t>‹#›</a:t>
            </a:fld>
            <a:endParaRPr lang="en-US" altLang="en-US" dirty="0"/>
          </a:p>
        </p:txBody>
      </p:sp>
      <p:sp>
        <p:nvSpPr>
          <p:cNvPr id="5" name="Content Placeholder 4"/>
          <p:cNvSpPr>
            <a:spLocks noGrp="1"/>
          </p:cNvSpPr>
          <p:nvPr>
            <p:ph sz="quarter" idx="11"/>
          </p:nvPr>
        </p:nvSpPr>
        <p:spPr>
          <a:xfrm>
            <a:off x="2447925" y="2933700"/>
            <a:ext cx="4452936" cy="25431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4"/>
          <p:cNvSpPr>
            <a:spLocks noGrp="1"/>
          </p:cNvSpPr>
          <p:nvPr>
            <p:ph sz="quarter" idx="12"/>
          </p:nvPr>
        </p:nvSpPr>
        <p:spPr>
          <a:xfrm>
            <a:off x="7129463" y="2933699"/>
            <a:ext cx="4452938" cy="2543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36F7393D-C209-4877-A325-211C2A592E60}"/>
              </a:ext>
            </a:extLst>
          </p:cNvPr>
          <p:cNvPicPr>
            <a:picLocks noChangeAspect="1"/>
          </p:cNvPicPr>
          <p:nvPr userDrawn="1"/>
        </p:nvPicPr>
        <p:blipFill>
          <a:blip r:embed="rId2" cstate="print"/>
          <a:stretch>
            <a:fillRect/>
          </a:stretch>
        </p:blipFill>
        <p:spPr>
          <a:xfrm>
            <a:off x="4038421" y="3246104"/>
            <a:ext cx="4115157" cy="365792"/>
          </a:xfrm>
          <a:prstGeom prst="rect">
            <a:avLst/>
          </a:prstGeom>
        </p:spPr>
      </p:pic>
      <p:sp>
        <p:nvSpPr>
          <p:cNvPr id="7" name="Footer Placeholder 5">
            <a:extLst>
              <a:ext uri="{FF2B5EF4-FFF2-40B4-BE49-F238E27FC236}">
                <a16:creationId xmlns:a16="http://schemas.microsoft.com/office/drawing/2014/main" id="{77456665-0F0B-4AC5-B9AA-D20591CC0520}"/>
              </a:ext>
            </a:extLst>
          </p:cNvPr>
          <p:cNvSpPr>
            <a:spLocks noGrp="1"/>
          </p:cNvSpPr>
          <p:nvPr>
            <p:ph type="ftr" sz="quarter" idx="13"/>
          </p:nvPr>
        </p:nvSpPr>
        <p:spPr>
          <a:xfrm>
            <a:off x="4038600" y="6356351"/>
            <a:ext cx="4114800" cy="365125"/>
          </a:xfrm>
        </p:spPr>
        <p:txBody>
          <a:bodyPr/>
          <a:lstStyle/>
          <a:p>
            <a:r>
              <a:rPr lang="en-US" dirty="0"/>
              <a:t>CALPADS Regional Update May 2025</a:t>
            </a:r>
          </a:p>
        </p:txBody>
      </p:sp>
    </p:spTree>
    <p:extLst>
      <p:ext uri="{BB962C8B-B14F-4D97-AF65-F5344CB8AC3E}">
        <p14:creationId xmlns:p14="http://schemas.microsoft.com/office/powerpoint/2010/main" val="1210189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Centered">
    <p:spTree>
      <p:nvGrpSpPr>
        <p:cNvPr id="1" name=""/>
        <p:cNvGrpSpPr/>
        <p:nvPr/>
      </p:nvGrpSpPr>
      <p:grpSpPr>
        <a:xfrm>
          <a:off x="0" y="0"/>
          <a:ext cx="0" cy="0"/>
          <a:chOff x="0" y="0"/>
          <a:chExt cx="0" cy="0"/>
        </a:xfrm>
      </p:grpSpPr>
      <p:sp>
        <p:nvSpPr>
          <p:cNvPr id="2" name="Title 1"/>
          <p:cNvSpPr>
            <a:spLocks noGrp="1"/>
          </p:cNvSpPr>
          <p:nvPr>
            <p:ph type="title"/>
          </p:nvPr>
        </p:nvSpPr>
        <p:spPr>
          <a:xfrm>
            <a:off x="2447925" y="1562100"/>
            <a:ext cx="9134475" cy="1143000"/>
          </a:xfrm>
        </p:spPr>
        <p:txBody>
          <a:bodyPr/>
          <a:lstStyle/>
          <a:p>
            <a:r>
              <a:rPr lang="en-US"/>
              <a:t>Click to edit Master title style</a:t>
            </a:r>
          </a:p>
        </p:txBody>
      </p:sp>
      <p:sp>
        <p:nvSpPr>
          <p:cNvPr id="3" name="Slide Number Placeholder 2"/>
          <p:cNvSpPr>
            <a:spLocks noGrp="1"/>
          </p:cNvSpPr>
          <p:nvPr>
            <p:ph type="sldNum" sz="quarter" idx="10"/>
          </p:nvPr>
        </p:nvSpPr>
        <p:spPr>
          <a:xfrm>
            <a:off x="11154103" y="6351442"/>
            <a:ext cx="428297" cy="447581"/>
          </a:xfrm>
          <a:prstGeom prst="rect">
            <a:avLst/>
          </a:prstGeom>
        </p:spPr>
        <p:txBody>
          <a:bodyPr/>
          <a:lstStyle/>
          <a:p>
            <a:pPr>
              <a:defRPr/>
            </a:pPr>
            <a:fld id="{845CA088-98AF-4DF2-8493-E1610DC2B74C}" type="slidenum">
              <a:rPr lang="en-US" altLang="en-US" smtClean="0"/>
              <a:pPr>
                <a:defRPr/>
              </a:pPr>
              <a:t>‹#›</a:t>
            </a:fld>
            <a:endParaRPr lang="en-US" altLang="en-US" dirty="0"/>
          </a:p>
        </p:txBody>
      </p:sp>
      <p:sp>
        <p:nvSpPr>
          <p:cNvPr id="5" name="Content Placeholder 4"/>
          <p:cNvSpPr>
            <a:spLocks noGrp="1"/>
          </p:cNvSpPr>
          <p:nvPr>
            <p:ph sz="quarter" idx="11"/>
          </p:nvPr>
        </p:nvSpPr>
        <p:spPr>
          <a:xfrm>
            <a:off x="2447925" y="2933700"/>
            <a:ext cx="9134475" cy="123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6E0D39E4-57E4-4BE2-AE16-36F154CDB0B3}"/>
              </a:ext>
            </a:extLst>
          </p:cNvPr>
          <p:cNvSpPr>
            <a:spLocks noGrp="1"/>
          </p:cNvSpPr>
          <p:nvPr>
            <p:ph type="ftr" sz="quarter" idx="12"/>
          </p:nvPr>
        </p:nvSpPr>
        <p:spPr>
          <a:xfrm>
            <a:off x="4655198" y="6351442"/>
            <a:ext cx="2881604" cy="365125"/>
          </a:xfrm>
        </p:spPr>
        <p:txBody>
          <a:bodyPr/>
          <a:lstStyle/>
          <a:p>
            <a:r>
              <a:rPr lang="en-US" dirty="0"/>
              <a:t>CALPADS Regional Update May 2025</a:t>
            </a:r>
          </a:p>
        </p:txBody>
      </p:sp>
    </p:spTree>
    <p:extLst>
      <p:ext uri="{BB962C8B-B14F-4D97-AF65-F5344CB8AC3E}">
        <p14:creationId xmlns:p14="http://schemas.microsoft.com/office/powerpoint/2010/main" val="2141878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wo Row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a:xfrm>
            <a:off x="2447925" y="1604172"/>
            <a:ext cx="9134475" cy="14438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12"/>
          </p:nvPr>
        </p:nvSpPr>
        <p:spPr>
          <a:xfrm>
            <a:off x="11043745" y="6347357"/>
            <a:ext cx="475593" cy="447581"/>
          </a:xfrm>
          <a:prstGeom prst="rect">
            <a:avLst/>
          </a:prstGeom>
        </p:spPr>
        <p:txBody>
          <a:bodyPr/>
          <a:lstStyle>
            <a:lvl1pPr eaLnBrk="1" fontAlgn="auto" hangingPunct="1">
              <a:spcBef>
                <a:spcPts val="0"/>
              </a:spcBef>
              <a:spcAft>
                <a:spcPts val="0"/>
              </a:spcAft>
              <a:defRPr/>
            </a:lvl1pPr>
          </a:lstStyle>
          <a:p>
            <a:pPr>
              <a:defRPr/>
            </a:pPr>
            <a:fld id="{D6029DA4-09B0-4A2D-AA4B-CC45A202471A}" type="slidenum">
              <a:rPr lang="en-US" altLang="en-US" smtClean="0"/>
              <a:pPr>
                <a:defRPr/>
              </a:pPr>
              <a:t>‹#›</a:t>
            </a:fld>
            <a:endParaRPr lang="en-US" altLang="en-US" dirty="0"/>
          </a:p>
        </p:txBody>
      </p:sp>
      <p:sp>
        <p:nvSpPr>
          <p:cNvPr id="5" name="Content Placeholder 2"/>
          <p:cNvSpPr>
            <a:spLocks noGrp="1"/>
          </p:cNvSpPr>
          <p:nvPr>
            <p:ph idx="13"/>
          </p:nvPr>
        </p:nvSpPr>
        <p:spPr>
          <a:xfrm>
            <a:off x="2447925" y="3283746"/>
            <a:ext cx="9134475" cy="21931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5">
            <a:extLst>
              <a:ext uri="{FF2B5EF4-FFF2-40B4-BE49-F238E27FC236}">
                <a16:creationId xmlns:a16="http://schemas.microsoft.com/office/drawing/2014/main" id="{87C56211-ACE4-4404-B777-60444B7E5278}"/>
              </a:ext>
            </a:extLst>
          </p:cNvPr>
          <p:cNvSpPr>
            <a:spLocks noGrp="1"/>
          </p:cNvSpPr>
          <p:nvPr>
            <p:ph type="ftr" sz="quarter" idx="11"/>
          </p:nvPr>
        </p:nvSpPr>
        <p:spPr>
          <a:xfrm>
            <a:off x="3973285" y="6349898"/>
            <a:ext cx="4114800" cy="365125"/>
          </a:xfrm>
        </p:spPr>
        <p:txBody>
          <a:bodyPr/>
          <a:lstStyle/>
          <a:p>
            <a:r>
              <a:rPr lang="en-US" dirty="0"/>
              <a:t>CALPADS Regional Update May 2025</a:t>
            </a:r>
          </a:p>
        </p:txBody>
      </p:sp>
    </p:spTree>
    <p:extLst>
      <p:ext uri="{BB962C8B-B14F-4D97-AF65-F5344CB8AC3E}">
        <p14:creationId xmlns:p14="http://schemas.microsoft.com/office/powerpoint/2010/main" val="3032311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2540000" y="6254750"/>
            <a:ext cx="2235200" cy="457200"/>
          </a:xfrm>
          <a:prstGeom prst="rect">
            <a:avLst/>
          </a:prstGeom>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dirty="0"/>
              <a:t>CALPADS Regional Update May 2025</a:t>
            </a:r>
          </a:p>
        </p:txBody>
      </p:sp>
      <p:sp>
        <p:nvSpPr>
          <p:cNvPr id="6" name="Rectangle 6"/>
          <p:cNvSpPr>
            <a:spLocks noGrp="1" noChangeArrowheads="1"/>
          </p:cNvSpPr>
          <p:nvPr>
            <p:ph type="sldNum" sz="quarter" idx="12"/>
          </p:nvPr>
        </p:nvSpPr>
        <p:spPr>
          <a:ln/>
        </p:spPr>
        <p:txBody>
          <a:bodyPr/>
          <a:lstStyle>
            <a:lvl1pPr>
              <a:defRPr/>
            </a:lvl1pPr>
          </a:lstStyle>
          <a:p>
            <a:pPr>
              <a:defRPr/>
            </a:pPr>
            <a:fld id="{FF274300-4450-45A9-9F19-01221D882E9C}" type="slidenum">
              <a:rPr lang="en-US" altLang="en-US"/>
              <a:pPr>
                <a:defRPr/>
              </a:pPr>
              <a:t>‹#›</a:t>
            </a:fld>
            <a:endParaRPr lang="en-US" altLang="en-US" dirty="0"/>
          </a:p>
        </p:txBody>
      </p:sp>
    </p:spTree>
    <p:extLst>
      <p:ext uri="{BB962C8B-B14F-4D97-AF65-F5344CB8AC3E}">
        <p14:creationId xmlns:p14="http://schemas.microsoft.com/office/powerpoint/2010/main" val="3613903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8DDBD57F-794F-49C4-8219-BDB0DE5F1D55}"/>
              </a:ext>
            </a:extLst>
          </p:cNvPr>
          <p:cNvSpPr>
            <a:spLocks noGrp="1"/>
          </p:cNvSpPr>
          <p:nvPr>
            <p:ph type="ftr" sz="quarter" idx="12"/>
          </p:nvPr>
        </p:nvSpPr>
        <p:spPr>
          <a:xfrm>
            <a:off x="5550160" y="6383066"/>
            <a:ext cx="2128935" cy="365125"/>
          </a:xfrm>
        </p:spPr>
        <p:txBody>
          <a:bodyPr/>
          <a:lstStyle/>
          <a:p>
            <a:r>
              <a:rPr lang="en-US" dirty="0"/>
              <a:t>CALPADS Regional Update May 2025</a:t>
            </a:r>
          </a:p>
        </p:txBody>
      </p:sp>
    </p:spTree>
    <p:extLst>
      <p:ext uri="{BB962C8B-B14F-4D97-AF65-F5344CB8AC3E}">
        <p14:creationId xmlns:p14="http://schemas.microsoft.com/office/powerpoint/2010/main" val="2553887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97314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2712" y="1825625"/>
            <a:ext cx="56083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2301" y="1825625"/>
            <a:ext cx="56083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5077966" y="6356350"/>
            <a:ext cx="1786131" cy="365125"/>
          </a:xfrm>
          <a:prstGeom prst="rect">
            <a:avLst/>
          </a:prstGeom>
        </p:spPr>
        <p:txBody>
          <a:bodyPr/>
          <a:lstStyle/>
          <a:p>
            <a:r>
              <a:rPr lang="en-US" dirty="0">
                <a:solidFill>
                  <a:prstClr val="black"/>
                </a:solidFill>
              </a:rPr>
              <a:t>CALPADS Regional Update May 2025</a:t>
            </a:r>
          </a:p>
        </p:txBody>
      </p:sp>
    </p:spTree>
    <p:extLst>
      <p:ext uri="{BB962C8B-B14F-4D97-AF65-F5344CB8AC3E}">
        <p14:creationId xmlns:p14="http://schemas.microsoft.com/office/powerpoint/2010/main" val="525512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5171924" y="6324433"/>
            <a:ext cx="1839686" cy="365125"/>
          </a:xfrm>
          <a:prstGeom prst="rect">
            <a:avLst/>
          </a:prstGeom>
        </p:spPr>
        <p:txBody>
          <a:bodyPr/>
          <a:lstStyle/>
          <a:p>
            <a:r>
              <a:rPr lang="en-US" dirty="0">
                <a:solidFill>
                  <a:prstClr val="black"/>
                </a:solidFill>
              </a:rPr>
              <a:t>CALPADS Regional Update May 2025</a:t>
            </a:r>
          </a:p>
        </p:txBody>
      </p:sp>
    </p:spTree>
    <p:extLst>
      <p:ext uri="{BB962C8B-B14F-4D97-AF65-F5344CB8AC3E}">
        <p14:creationId xmlns:p14="http://schemas.microsoft.com/office/powerpoint/2010/main" val="2520526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a:t>CALPADS Regional Update May 2025</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142464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3600" baseline="0"/>
            </a:lvl1pPr>
          </a:lstStyle>
          <a:p>
            <a:r>
              <a:rPr lang="en-US"/>
              <a:t>Click to edit Master title style</a:t>
            </a:r>
            <a:endParaRPr lang="en-US" dirty="0"/>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0940459" y="6382961"/>
            <a:ext cx="544719"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Tom Torlakson</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pic>
        <p:nvPicPr>
          <p:cNvPr id="10" name="Picture 9" descr="A picture containing object&#10;&#10;Description automatically generated">
            <a:extLst>
              <a:ext uri="{FF2B5EF4-FFF2-40B4-BE49-F238E27FC236}">
                <a16:creationId xmlns:a16="http://schemas.microsoft.com/office/drawing/2014/main" id="{AEBB9C96-8A52-4F08-BEA5-EEF814903C74}"/>
              </a:ext>
            </a:extLst>
          </p:cNvPr>
          <p:cNvPicPr>
            <a:picLocks noChangeAspect="1"/>
          </p:cNvPicPr>
          <p:nvPr userDrawn="1"/>
        </p:nvPicPr>
        <p:blipFill>
          <a:blip r:embed="rId3" cstate="print">
            <a:alphaModFix amt="41000"/>
            <a:extLst>
              <a:ext uri="{28A0092B-C50C-407E-A947-70E740481C1C}">
                <a14:useLocalDpi xmlns:a14="http://schemas.microsoft.com/office/drawing/2010/main" val="0"/>
              </a:ext>
            </a:extLst>
          </a:blip>
          <a:stretch>
            <a:fillRect/>
          </a:stretch>
        </p:blipFill>
        <p:spPr>
          <a:xfrm>
            <a:off x="11485178" y="6259331"/>
            <a:ext cx="619175" cy="619175"/>
          </a:xfrm>
          <a:prstGeom prst="rect">
            <a:avLst/>
          </a:prstGeom>
        </p:spPr>
      </p:pic>
    </p:spTree>
    <p:extLst>
      <p:ext uri="{BB962C8B-B14F-4D97-AF65-F5344CB8AC3E}">
        <p14:creationId xmlns:p14="http://schemas.microsoft.com/office/powerpoint/2010/main" val="4090016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
        <p:nvSpPr>
          <p:cNvPr id="6" name="Footer Placeholder 5">
            <a:extLst>
              <a:ext uri="{FF2B5EF4-FFF2-40B4-BE49-F238E27FC236}">
                <a16:creationId xmlns:a16="http://schemas.microsoft.com/office/drawing/2014/main" id="{7D153380-840F-4D77-97A8-77FBEDD8E0C7}"/>
              </a:ext>
            </a:extLst>
          </p:cNvPr>
          <p:cNvSpPr>
            <a:spLocks noGrp="1"/>
          </p:cNvSpPr>
          <p:nvPr>
            <p:ph type="ftr" sz="quarter" idx="11"/>
          </p:nvPr>
        </p:nvSpPr>
        <p:spPr>
          <a:xfrm>
            <a:off x="4038600" y="6356351"/>
            <a:ext cx="4114800" cy="365125"/>
          </a:xfrm>
        </p:spPr>
        <p:txBody>
          <a:bodyPr/>
          <a:lstStyle/>
          <a:p>
            <a:r>
              <a:rPr lang="en-US" dirty="0"/>
              <a:t>CALPADS Regional Update May 2025</a:t>
            </a:r>
          </a:p>
        </p:txBody>
      </p:sp>
    </p:spTree>
    <p:extLst>
      <p:ext uri="{BB962C8B-B14F-4D97-AF65-F5344CB8AC3E}">
        <p14:creationId xmlns:p14="http://schemas.microsoft.com/office/powerpoint/2010/main" val="753676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11016" y="6540140"/>
            <a:ext cx="2922917" cy="181336"/>
          </a:xfrm>
        </p:spPr>
        <p:txBody>
          <a:bodyPr/>
          <a:lstStyle/>
          <a:p>
            <a:r>
              <a:rPr lang="en-US" dirty="0"/>
              <a:t>CALPADS Regional Update May 2025</a:t>
            </a:r>
          </a:p>
        </p:txBody>
      </p:sp>
      <p:sp>
        <p:nvSpPr>
          <p:cNvPr id="6" name="Slide Number Placeholder 5"/>
          <p:cNvSpPr>
            <a:spLocks noGrp="1"/>
          </p:cNvSpPr>
          <p:nvPr>
            <p:ph type="sldNum" sz="quarter" idx="12"/>
          </p:nvPr>
        </p:nvSpPr>
        <p:spPr>
          <a:xfrm>
            <a:off x="11359055"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A769AE72-AF21-0FE3-BE6B-F8AE324ADB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3934" y="6373084"/>
            <a:ext cx="2136806" cy="348392"/>
          </a:xfrm>
          <a:prstGeom prst="rect">
            <a:avLst/>
          </a:prstGeom>
        </p:spPr>
      </p:pic>
    </p:spTree>
    <p:extLst>
      <p:ext uri="{BB962C8B-B14F-4D97-AF65-F5344CB8AC3E}">
        <p14:creationId xmlns:p14="http://schemas.microsoft.com/office/powerpoint/2010/main" val="2930178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2712"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2301"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CALPADS Regional Update May 2025</a:t>
            </a:r>
          </a:p>
        </p:txBody>
      </p:sp>
      <p:sp>
        <p:nvSpPr>
          <p:cNvPr id="7" name="Slide Number Placeholder 6"/>
          <p:cNvSpPr>
            <a:spLocks noGrp="1"/>
          </p:cNvSpPr>
          <p:nvPr>
            <p:ph type="sldNum" sz="quarter" idx="12"/>
          </p:nvPr>
        </p:nvSpPr>
        <p:spPr>
          <a:xfrm>
            <a:off x="11416259"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4798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9646" y="-1"/>
            <a:ext cx="11400973" cy="16002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49645" y="1638301"/>
            <a:ext cx="5157787" cy="823912"/>
          </a:xfrm>
        </p:spPr>
        <p:txBody>
          <a:bodyPr anchor="b">
            <a:noAutofit/>
          </a:bodyPr>
          <a:lstStyle>
            <a:lvl1pPr marL="0" indent="0">
              <a:lnSpc>
                <a:spcPct val="100000"/>
              </a:lnSpc>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49645"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7433" y="1638301"/>
            <a:ext cx="5183188" cy="823912"/>
          </a:xfrm>
        </p:spPr>
        <p:txBody>
          <a:bodyPr anchor="b">
            <a:noAutofit/>
          </a:bodyPr>
          <a:lstStyle>
            <a:lvl1pPr marL="0" indent="0">
              <a:lnSpc>
                <a:spcPct val="100000"/>
              </a:lnSpc>
              <a:spcBef>
                <a:spcPts val="1000"/>
              </a:spcBef>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7434"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CALPADS Regional Update May 2025</a:t>
            </a:r>
          </a:p>
        </p:txBody>
      </p:sp>
      <p:sp>
        <p:nvSpPr>
          <p:cNvPr id="9" name="Slide Number Placeholder 8"/>
          <p:cNvSpPr>
            <a:spLocks noGrp="1"/>
          </p:cNvSpPr>
          <p:nvPr>
            <p:ph type="sldNum" sz="quarter" idx="12"/>
          </p:nvPr>
        </p:nvSpPr>
        <p:spPr>
          <a:xfrm>
            <a:off x="11416257"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9545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CALPADS Regional Update May 2025</a:t>
            </a:r>
          </a:p>
        </p:txBody>
      </p:sp>
      <p:sp>
        <p:nvSpPr>
          <p:cNvPr id="5" name="Slide Number Placeholder 4"/>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3805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0"/>
            <a:ext cx="11558013" cy="1572768"/>
          </a:xfrm>
        </p:spPr>
        <p:txBody>
          <a:bodyPr anchor="ctr"/>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4840221" y="1782985"/>
            <a:ext cx="7010400" cy="4087368"/>
          </a:xfrm>
        </p:spPr>
        <p:txBody>
          <a:bodyPr anchor="t"/>
          <a:lstStyle>
            <a:lvl1pPr marL="0" indent="0">
              <a:lnSpc>
                <a:spcPct val="100000"/>
              </a:lnSpc>
              <a:spcBef>
                <a:spcPts val="1200"/>
              </a:spcBef>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92608" y="1782985"/>
            <a:ext cx="4315968" cy="4087368"/>
          </a:xfrm>
        </p:spPr>
        <p:txBody>
          <a:bodyPr>
            <a:normAutofit/>
          </a:bodyPr>
          <a:lstStyle>
            <a:lvl1pPr marL="0" indent="0">
              <a:lnSpc>
                <a:spcPct val="100000"/>
              </a:lnSpc>
              <a:spcBef>
                <a:spcPts val="1200"/>
              </a:spcBef>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CALPADS Regional Update May 2025</a:t>
            </a:r>
          </a:p>
        </p:txBody>
      </p:sp>
      <p:sp>
        <p:nvSpPr>
          <p:cNvPr id="7" name="Slide Number Placeholder 6"/>
          <p:cNvSpPr>
            <a:spLocks noGrp="1"/>
          </p:cNvSpPr>
          <p:nvPr>
            <p:ph type="sldNum" sz="quarter" idx="12"/>
          </p:nvPr>
        </p:nvSpPr>
        <p:spPr>
          <a:xfrm>
            <a:off x="11416260"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3710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Graphic">
    <p:spTree>
      <p:nvGrpSpPr>
        <p:cNvPr id="1" name=""/>
        <p:cNvGrpSpPr/>
        <p:nvPr/>
      </p:nvGrpSpPr>
      <p:grpSpPr>
        <a:xfrm>
          <a:off x="0" y="0"/>
          <a:ext cx="0" cy="0"/>
          <a:chOff x="0" y="0"/>
          <a:chExt cx="0" cy="0"/>
        </a:xfrm>
      </p:grpSpPr>
      <p:sp>
        <p:nvSpPr>
          <p:cNvPr id="2" name="Title 1"/>
          <p:cNvSpPr>
            <a:spLocks noGrp="1"/>
          </p:cNvSpPr>
          <p:nvPr>
            <p:ph type="title"/>
          </p:nvPr>
        </p:nvSpPr>
        <p:spPr>
          <a:xfrm>
            <a:off x="536448" y="0"/>
            <a:ext cx="11119104" cy="164592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hasCustomPrompt="1"/>
          </p:nvPr>
        </p:nvSpPr>
        <p:spPr>
          <a:xfrm>
            <a:off x="536448" y="1907159"/>
            <a:ext cx="11119104" cy="4187952"/>
          </a:xfrm>
        </p:spPr>
        <p:txBody>
          <a:bodyPr/>
          <a:lstStyle>
            <a:lvl1pPr>
              <a:lnSpc>
                <a:spcPct val="100000"/>
              </a:lnSpc>
              <a:spcBef>
                <a:spcPts val="1200"/>
              </a:spcBef>
              <a:defRPr sz="320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6" name="Footer Placeholder 5"/>
          <p:cNvSpPr>
            <a:spLocks noGrp="1"/>
          </p:cNvSpPr>
          <p:nvPr>
            <p:ph type="ftr" sz="quarter" idx="11"/>
          </p:nvPr>
        </p:nvSpPr>
        <p:spPr>
          <a:xfrm>
            <a:off x="146649" y="6462502"/>
            <a:ext cx="2958860" cy="258974"/>
          </a:xfrm>
        </p:spPr>
        <p:txBody>
          <a:bodyPr/>
          <a:lstStyle/>
          <a:p>
            <a:r>
              <a:rPr lang="en-US" dirty="0"/>
              <a:t>CALPADS Regional Update May 2025</a:t>
            </a:r>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B091D0B6-D459-EA6E-1142-9FCEC92DB0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895" y="6443641"/>
            <a:ext cx="1682150" cy="274263"/>
          </a:xfrm>
          <a:prstGeom prst="rect">
            <a:avLst/>
          </a:prstGeom>
        </p:spPr>
      </p:pic>
    </p:spTree>
    <p:extLst>
      <p:ext uri="{BB962C8B-B14F-4D97-AF65-F5344CB8AC3E}">
        <p14:creationId xmlns:p14="http://schemas.microsoft.com/office/powerpoint/2010/main" val="2281123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CALPADS Regional Update May 2025</a:t>
            </a:r>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937500" y="2168525"/>
            <a:ext cx="3525838"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3600450" y="2800350"/>
            <a:ext cx="3836988" cy="300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70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3600" baseline="0"/>
            </a:lvl1pPr>
          </a:lstStyle>
          <a:p>
            <a:r>
              <a:rPr lang="en-US"/>
              <a:t>Click to edit Master title style</a:t>
            </a:r>
            <a:endParaRPr lang="en-US" dirty="0"/>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1368964" y="6362011"/>
            <a:ext cx="481657"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Tom Torlakson</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spTree>
    <p:extLst>
      <p:ext uri="{BB962C8B-B14F-4D97-AF65-F5344CB8AC3E}">
        <p14:creationId xmlns:p14="http://schemas.microsoft.com/office/powerpoint/2010/main" val="2448846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0" y="6419972"/>
            <a:ext cx="3129951" cy="365125"/>
          </a:xfrm>
        </p:spPr>
        <p:txBody>
          <a:bodyPr/>
          <a:lstStyle/>
          <a:p>
            <a:r>
              <a:rPr lang="en-US" dirty="0"/>
              <a:t>CALPADS Regional Update May 2025</a:t>
            </a:r>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874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2712"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2301"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CALPADS Regional Update May 2025</a:t>
            </a:r>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6926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Content Placeholder 3"/>
          <p:cNvSpPr>
            <a:spLocks noGrp="1"/>
          </p:cNvSpPr>
          <p:nvPr>
            <p:ph sz="half" idx="2"/>
          </p:nvPr>
        </p:nvSpPr>
        <p:spPr>
          <a:xfrm>
            <a:off x="79629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Footer Placeholder 9"/>
          <p:cNvSpPr>
            <a:spLocks noGrp="1"/>
          </p:cNvSpPr>
          <p:nvPr>
            <p:ph type="ftr" sz="quarter" idx="11"/>
          </p:nvPr>
        </p:nvSpPr>
        <p:spPr>
          <a:xfrm>
            <a:off x="3981450" y="6386545"/>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
        <p:nvSpPr>
          <p:cNvPr id="7" name="Content Placeholder 3"/>
          <p:cNvSpPr>
            <a:spLocks noGrp="1"/>
          </p:cNvSpPr>
          <p:nvPr>
            <p:ph sz="half" idx="13"/>
          </p:nvPr>
        </p:nvSpPr>
        <p:spPr>
          <a:xfrm>
            <a:off x="7962900" y="3935412"/>
            <a:ext cx="3390899"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8" name="Content Placeholder 2"/>
          <p:cNvSpPr>
            <a:spLocks noGrp="1"/>
          </p:cNvSpPr>
          <p:nvPr>
            <p:ph sz="half" idx="14"/>
          </p:nvPr>
        </p:nvSpPr>
        <p:spPr>
          <a:xfrm>
            <a:off x="838200" y="3935412"/>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Content Placeholder 3"/>
          <p:cNvSpPr>
            <a:spLocks noGrp="1"/>
          </p:cNvSpPr>
          <p:nvPr>
            <p:ph sz="half" idx="15"/>
          </p:nvPr>
        </p:nvSpPr>
        <p:spPr>
          <a:xfrm>
            <a:off x="43434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Content Placeholder 3"/>
          <p:cNvSpPr>
            <a:spLocks noGrp="1"/>
          </p:cNvSpPr>
          <p:nvPr>
            <p:ph sz="half" idx="16"/>
          </p:nvPr>
        </p:nvSpPr>
        <p:spPr>
          <a:xfrm>
            <a:off x="4343400" y="3935412"/>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757577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9646" y="-1"/>
            <a:ext cx="11400973" cy="16002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49645" y="1638301"/>
            <a:ext cx="5157787" cy="823912"/>
          </a:xfrm>
        </p:spPr>
        <p:txBody>
          <a:bodyPr anchor="b">
            <a:noAutofit/>
          </a:bodyPr>
          <a:lstStyle>
            <a:lvl1pPr marL="0" indent="0">
              <a:lnSpc>
                <a:spcPct val="100000"/>
              </a:lnSpc>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49645"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7433" y="1638301"/>
            <a:ext cx="5183188" cy="823912"/>
          </a:xfrm>
        </p:spPr>
        <p:txBody>
          <a:bodyPr anchor="b">
            <a:noAutofit/>
          </a:bodyPr>
          <a:lstStyle>
            <a:lvl1pPr marL="0" indent="0">
              <a:lnSpc>
                <a:spcPct val="100000"/>
              </a:lnSpc>
              <a:spcBef>
                <a:spcPts val="1000"/>
              </a:spcBef>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7434"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104955" y="6504317"/>
            <a:ext cx="3078192" cy="217159"/>
          </a:xfrm>
        </p:spPr>
        <p:txBody>
          <a:bodyPr/>
          <a:lstStyle/>
          <a:p>
            <a:r>
              <a:rPr lang="en-US" dirty="0"/>
              <a:t>CALPADS Regional Update May 2025</a:t>
            </a:r>
          </a:p>
        </p:txBody>
      </p:sp>
      <p:sp>
        <p:nvSpPr>
          <p:cNvPr id="9" name="Slide Number Placeholder 8"/>
          <p:cNvSpPr>
            <a:spLocks noGrp="1"/>
          </p:cNvSpPr>
          <p:nvPr>
            <p:ph type="sldNum" sz="quarter" idx="12"/>
          </p:nvPr>
        </p:nvSpPr>
        <p:spPr>
          <a:xfrm>
            <a:off x="11368962" y="6356351"/>
            <a:ext cx="481657"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9882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CALPADS Regional Update May 2025</a:t>
            </a:r>
          </a:p>
        </p:txBody>
      </p:sp>
      <p:sp>
        <p:nvSpPr>
          <p:cNvPr id="5" name="Slide Number Placeholder 4"/>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2845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0"/>
            <a:ext cx="11558013" cy="1572768"/>
          </a:xfrm>
        </p:spPr>
        <p:txBody>
          <a:bodyPr anchor="ctr"/>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4840221" y="1782985"/>
            <a:ext cx="7010400" cy="4087368"/>
          </a:xfrm>
        </p:spPr>
        <p:txBody>
          <a:bodyPr anchor="t"/>
          <a:lstStyle>
            <a:lvl1pPr marL="0" indent="0">
              <a:lnSpc>
                <a:spcPct val="100000"/>
              </a:lnSpc>
              <a:spcBef>
                <a:spcPts val="1200"/>
              </a:spcBef>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92608" y="1782985"/>
            <a:ext cx="4315968" cy="4087368"/>
          </a:xfrm>
        </p:spPr>
        <p:txBody>
          <a:bodyPr>
            <a:normAutofit/>
          </a:bodyPr>
          <a:lstStyle>
            <a:lvl1pPr marL="0" indent="0">
              <a:lnSpc>
                <a:spcPct val="100000"/>
              </a:lnSpc>
              <a:spcBef>
                <a:spcPts val="1200"/>
              </a:spcBef>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CALPADS Regional Update May 2025</a:t>
            </a:r>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1896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Graphic">
    <p:spTree>
      <p:nvGrpSpPr>
        <p:cNvPr id="1" name=""/>
        <p:cNvGrpSpPr/>
        <p:nvPr/>
      </p:nvGrpSpPr>
      <p:grpSpPr>
        <a:xfrm>
          <a:off x="0" y="0"/>
          <a:ext cx="0" cy="0"/>
          <a:chOff x="0" y="0"/>
          <a:chExt cx="0" cy="0"/>
        </a:xfrm>
      </p:grpSpPr>
      <p:sp>
        <p:nvSpPr>
          <p:cNvPr id="2" name="Title 1"/>
          <p:cNvSpPr>
            <a:spLocks noGrp="1"/>
          </p:cNvSpPr>
          <p:nvPr>
            <p:ph type="title"/>
          </p:nvPr>
        </p:nvSpPr>
        <p:spPr>
          <a:xfrm>
            <a:off x="536448" y="0"/>
            <a:ext cx="11119104" cy="164592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hasCustomPrompt="1"/>
          </p:nvPr>
        </p:nvSpPr>
        <p:spPr>
          <a:xfrm>
            <a:off x="536448" y="1907159"/>
            <a:ext cx="11119104" cy="4187952"/>
          </a:xfrm>
        </p:spPr>
        <p:txBody>
          <a:bodyPr/>
          <a:lstStyle>
            <a:lvl1pPr>
              <a:lnSpc>
                <a:spcPct val="100000"/>
              </a:lnSpc>
              <a:spcBef>
                <a:spcPts val="1200"/>
              </a:spcBef>
              <a:defRPr sz="320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6" name="Footer Placeholder 5"/>
          <p:cNvSpPr>
            <a:spLocks noGrp="1"/>
          </p:cNvSpPr>
          <p:nvPr>
            <p:ph type="ftr" sz="quarter" idx="11"/>
          </p:nvPr>
        </p:nvSpPr>
        <p:spPr/>
        <p:txBody>
          <a:bodyPr/>
          <a:lstStyle/>
          <a:p>
            <a:r>
              <a:rPr lang="en-US" dirty="0"/>
              <a:t>CALPADS Regional Update May 2025</a:t>
            </a:r>
          </a:p>
        </p:txBody>
      </p:sp>
      <p:sp>
        <p:nvSpPr>
          <p:cNvPr id="7" name="Slide Number Placeholder 6"/>
          <p:cNvSpPr>
            <a:spLocks noGrp="1"/>
          </p:cNvSpPr>
          <p:nvPr>
            <p:ph type="sldNum" sz="quarter" idx="12"/>
          </p:nvPr>
        </p:nvSpPr>
        <p:spPr>
          <a:xfrm>
            <a:off x="11173895" y="6356351"/>
            <a:ext cx="481657"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502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D4E2CDD8-2559-4DA9-8FAE-AE72C214CBE8}"/>
              </a:ext>
            </a:extLst>
          </p:cNvPr>
          <p:cNvSpPr>
            <a:spLocks noGrp="1"/>
          </p:cNvSpPr>
          <p:nvPr>
            <p:ph type="ftr" sz="quarter" idx="12"/>
          </p:nvPr>
        </p:nvSpPr>
        <p:spPr>
          <a:xfrm>
            <a:off x="0" y="6386303"/>
            <a:ext cx="3190336" cy="365125"/>
          </a:xfrm>
        </p:spPr>
        <p:txBody>
          <a:bodyPr/>
          <a:lstStyle/>
          <a:p>
            <a:r>
              <a:rPr lang="en-US" dirty="0"/>
              <a:t>CALPADS Regional Update May 2025</a:t>
            </a:r>
          </a:p>
        </p:txBody>
      </p:sp>
    </p:spTree>
    <p:extLst>
      <p:ext uri="{BB962C8B-B14F-4D97-AF65-F5344CB8AC3E}">
        <p14:creationId xmlns:p14="http://schemas.microsoft.com/office/powerpoint/2010/main" val="3521796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BD4257AD-90F9-4636-AD93-EC01DBF603ED}" type="slidenum">
              <a:rPr lang="en-US" smtClean="0">
                <a:solidFill>
                  <a:prstClr val="black">
                    <a:tint val="75000"/>
                  </a:prstClr>
                </a:solidFill>
              </a:rPr>
              <a:pPr/>
              <a:t>‹#›</a:t>
            </a:fld>
            <a:endParaRPr lang="en-US" dirty="0">
              <a:solidFill>
                <a:prstClr val="black">
                  <a:tint val="75000"/>
                </a:prstClr>
              </a:solidFill>
            </a:endParaRPr>
          </a:p>
        </p:txBody>
      </p:sp>
      <p:sp>
        <p:nvSpPr>
          <p:cNvPr id="5" name="Footer Placeholder 5">
            <a:extLst>
              <a:ext uri="{FF2B5EF4-FFF2-40B4-BE49-F238E27FC236}">
                <a16:creationId xmlns:a16="http://schemas.microsoft.com/office/drawing/2014/main" id="{90CCEDE8-2DC8-48AE-BD04-955AE241685A}"/>
              </a:ext>
            </a:extLst>
          </p:cNvPr>
          <p:cNvSpPr>
            <a:spLocks noGrp="1"/>
          </p:cNvSpPr>
          <p:nvPr>
            <p:ph type="ftr" sz="quarter" idx="12"/>
          </p:nvPr>
        </p:nvSpPr>
        <p:spPr>
          <a:xfrm>
            <a:off x="129396" y="6513657"/>
            <a:ext cx="3019245" cy="207819"/>
          </a:xfrm>
        </p:spPr>
        <p:txBody>
          <a:bodyPr/>
          <a:lstStyle/>
          <a:p>
            <a:r>
              <a:rPr lang="en-US" dirty="0"/>
              <a:t>CALPADS Regional Update May 2025</a:t>
            </a:r>
          </a:p>
        </p:txBody>
      </p:sp>
    </p:spTree>
    <p:extLst>
      <p:ext uri="{BB962C8B-B14F-4D97-AF65-F5344CB8AC3E}">
        <p14:creationId xmlns:p14="http://schemas.microsoft.com/office/powerpoint/2010/main" val="29203279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4000"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a:t>
            </a:r>
            <a:r>
              <a:rPr lang="en-US" sz="1200" b="0" cap="small" dirty="0">
                <a:solidFill>
                  <a:srgbClr val="000066"/>
                </a:solidFill>
                <a:latin typeface="Arial" panose="020B0604020202020204" pitchFamily="34" charset="0"/>
                <a:cs typeface="Arial" panose="020B0604020202020204" pitchFamily="34" charset="0"/>
              </a:rPr>
              <a:t>on</a:t>
            </a:r>
            <a:r>
              <a:rPr lang="en-US" sz="1200" b="1" cap="small" dirty="0">
                <a:solidFill>
                  <a:srgbClr val="000066"/>
                </a:solidFill>
                <a:latin typeface="Arial" panose="020B0604020202020204" pitchFamily="34" charset="0"/>
                <a:cs typeface="Arial" panose="020B0604020202020204" pitchFamily="34" charset="0"/>
              </a:rPr>
              <a:t>y T</a:t>
            </a:r>
            <a:r>
              <a:rPr lang="en-US" sz="1200" b="0" cap="small" dirty="0">
                <a:solidFill>
                  <a:srgbClr val="000066"/>
                </a:solidFill>
                <a:latin typeface="Arial" panose="020B0604020202020204" pitchFamily="34" charset="0"/>
                <a:cs typeface="Arial" panose="020B0604020202020204" pitchFamily="34" charset="0"/>
              </a:rPr>
              <a:t>hurmon</a:t>
            </a:r>
            <a:r>
              <a:rPr lang="en-US" sz="1200" b="1" cap="small" dirty="0">
                <a:solidFill>
                  <a:srgbClr val="000066"/>
                </a:solidFill>
                <a:latin typeface="Arial" panose="020B0604020202020204" pitchFamily="34" charset="0"/>
                <a:cs typeface="Arial" panose="020B0604020202020204" pitchFamily="34" charset="0"/>
              </a:rPr>
              <a:t>d</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pic>
        <p:nvPicPr>
          <p:cNvPr id="5" name="Picture 4" descr="A close up of a sign&#10;&#10;Description automatically generated">
            <a:extLst>
              <a:ext uri="{FF2B5EF4-FFF2-40B4-BE49-F238E27FC236}">
                <a16:creationId xmlns:a16="http://schemas.microsoft.com/office/drawing/2014/main" id="{79D8F8B7-0F66-43B0-A81F-A84CB593E4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1347" y="6228763"/>
            <a:ext cx="1599274" cy="639710"/>
          </a:xfrm>
          <a:prstGeom prst="rect">
            <a:avLst/>
          </a:prstGeom>
        </p:spPr>
      </p:pic>
    </p:spTree>
    <p:extLst>
      <p:ext uri="{BB962C8B-B14F-4D97-AF65-F5344CB8AC3E}">
        <p14:creationId xmlns:p14="http://schemas.microsoft.com/office/powerpoint/2010/main" val="1101135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02021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Content Placeholder 3"/>
          <p:cNvSpPr>
            <a:spLocks noGrp="1"/>
          </p:cNvSpPr>
          <p:nvPr>
            <p:ph sz="half" idx="2"/>
          </p:nvPr>
        </p:nvSpPr>
        <p:spPr>
          <a:xfrm>
            <a:off x="79629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Footer Placeholder 9"/>
          <p:cNvSpPr>
            <a:spLocks noGrp="1"/>
          </p:cNvSpPr>
          <p:nvPr>
            <p:ph type="ftr" sz="quarter" idx="11"/>
          </p:nvPr>
        </p:nvSpPr>
        <p:spPr>
          <a:xfrm>
            <a:off x="2819400" y="6356350"/>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
        <p:nvSpPr>
          <p:cNvPr id="7" name="Content Placeholder 3"/>
          <p:cNvSpPr>
            <a:spLocks noGrp="1"/>
          </p:cNvSpPr>
          <p:nvPr>
            <p:ph sz="half" idx="13"/>
          </p:nvPr>
        </p:nvSpPr>
        <p:spPr>
          <a:xfrm>
            <a:off x="7962900" y="3935412"/>
            <a:ext cx="3390899"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8" name="Content Placeholder 2"/>
          <p:cNvSpPr>
            <a:spLocks noGrp="1"/>
          </p:cNvSpPr>
          <p:nvPr>
            <p:ph sz="half" idx="14"/>
          </p:nvPr>
        </p:nvSpPr>
        <p:spPr>
          <a:xfrm>
            <a:off x="838200" y="3935412"/>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Content Placeholder 3"/>
          <p:cNvSpPr>
            <a:spLocks noGrp="1"/>
          </p:cNvSpPr>
          <p:nvPr>
            <p:ph sz="half" idx="15"/>
          </p:nvPr>
        </p:nvSpPr>
        <p:spPr>
          <a:xfrm>
            <a:off x="43434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Content Placeholder 3"/>
          <p:cNvSpPr>
            <a:spLocks noGrp="1"/>
          </p:cNvSpPr>
          <p:nvPr>
            <p:ph sz="half" idx="16"/>
          </p:nvPr>
        </p:nvSpPr>
        <p:spPr>
          <a:xfrm>
            <a:off x="4343400" y="3935412"/>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757370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90688"/>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2876550" y="6356350"/>
            <a:ext cx="4114800" cy="365125"/>
          </a:xfrm>
        </p:spPr>
        <p:txBody>
          <a:bodyPr/>
          <a:lstStyle/>
          <a:p>
            <a:r>
              <a:rPr lang="en-US" dirty="0"/>
              <a:t>CALPADS Regional Update May 2025</a:t>
            </a:r>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410742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90688"/>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940175" y="6356350"/>
            <a:ext cx="4114800" cy="365125"/>
          </a:xfrm>
        </p:spPr>
        <p:txBody>
          <a:bodyPr/>
          <a:lstStyle/>
          <a:p>
            <a:r>
              <a:rPr lang="en-US" dirty="0"/>
              <a:t>CALPADS Regional Update May 2025</a:t>
            </a:r>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22210484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41575"/>
            <a:ext cx="10515600" cy="1325563"/>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Footer Placeholder 3"/>
          <p:cNvSpPr>
            <a:spLocks noGrp="1"/>
          </p:cNvSpPr>
          <p:nvPr>
            <p:ph type="ftr" sz="quarter" idx="11"/>
          </p:nvPr>
        </p:nvSpPr>
        <p:spPr>
          <a:xfrm>
            <a:off x="4267200" y="6356349"/>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5" name="Slide Number Placeholder 4"/>
          <p:cNvSpPr>
            <a:spLocks noGrp="1"/>
          </p:cNvSpPr>
          <p:nvPr>
            <p:ph type="sldNum" sz="quarter" idx="12"/>
          </p:nvPr>
        </p:nvSpPr>
        <p:spPr>
          <a:xfrm>
            <a:off x="9839554" y="6422187"/>
            <a:ext cx="2152650" cy="365125"/>
          </a:xfrm>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1882949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898219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962869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ftr" sz="quarter" idx="11"/>
          </p:nvPr>
        </p:nvSpPr>
        <p:spPr>
          <a:ln/>
        </p:spPr>
        <p:txBody>
          <a:bodyPr/>
          <a:lstStyle>
            <a:lvl1pPr>
              <a:defRPr/>
            </a:lvl1pPr>
          </a:lstStyle>
          <a:p>
            <a:r>
              <a:rPr lang="en-US" dirty="0"/>
              <a:t>CALPADS Regional Update May 2025</a:t>
            </a:r>
          </a:p>
        </p:txBody>
      </p:sp>
      <p:sp>
        <p:nvSpPr>
          <p:cNvPr id="6" name="Rectangle 6"/>
          <p:cNvSpPr>
            <a:spLocks noGrp="1" noChangeArrowheads="1"/>
          </p:cNvSpPr>
          <p:nvPr>
            <p:ph type="sldNum" sz="quarter" idx="12"/>
          </p:nvPr>
        </p:nvSpPr>
        <p:spPr>
          <a:ln/>
        </p:spPr>
        <p:txBody>
          <a:bodyPr/>
          <a:lstStyle>
            <a:lvl1pPr>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4014012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Centered">
    <p:spTree>
      <p:nvGrpSpPr>
        <p:cNvPr id="1" name=""/>
        <p:cNvGrpSpPr/>
        <p:nvPr/>
      </p:nvGrpSpPr>
      <p:grpSpPr>
        <a:xfrm>
          <a:off x="0" y="0"/>
          <a:ext cx="0" cy="0"/>
          <a:chOff x="0" y="0"/>
          <a:chExt cx="0" cy="0"/>
        </a:xfrm>
      </p:grpSpPr>
      <p:sp>
        <p:nvSpPr>
          <p:cNvPr id="2" name="Title 1"/>
          <p:cNvSpPr>
            <a:spLocks noGrp="1"/>
          </p:cNvSpPr>
          <p:nvPr>
            <p:ph type="title"/>
          </p:nvPr>
        </p:nvSpPr>
        <p:spPr>
          <a:xfrm>
            <a:off x="2447925" y="1562100"/>
            <a:ext cx="9134475" cy="1143000"/>
          </a:xfrm>
        </p:spPr>
        <p:txBody>
          <a:bodyPr/>
          <a:lstStyle/>
          <a:p>
            <a:r>
              <a:rPr lang="en-US"/>
              <a:t>Click to edit Master title style</a:t>
            </a:r>
          </a:p>
        </p:txBody>
      </p:sp>
      <p:sp>
        <p:nvSpPr>
          <p:cNvPr id="3" name="Slide Number Placeholder 2"/>
          <p:cNvSpPr>
            <a:spLocks noGrp="1"/>
          </p:cNvSpPr>
          <p:nvPr>
            <p:ph type="sldNum" sz="quarter" idx="10"/>
          </p:nvPr>
        </p:nvSpPr>
        <p:spPr>
          <a:xfrm>
            <a:off x="11154103" y="6351442"/>
            <a:ext cx="428297" cy="447581"/>
          </a:xfrm>
          <a:prstGeom prst="rect">
            <a:avLst/>
          </a:prstGeom>
        </p:spPr>
        <p:txBody>
          <a:bodyPr/>
          <a:lstStyle/>
          <a:p>
            <a:pPr>
              <a:defRPr/>
            </a:pPr>
            <a:fld id="{845CA088-98AF-4DF2-8493-E1610DC2B74C}" type="slidenum">
              <a:rPr lang="en-US" altLang="en-US" smtClean="0"/>
              <a:pPr>
                <a:defRPr/>
              </a:pPr>
              <a:t>‹#›</a:t>
            </a:fld>
            <a:endParaRPr lang="en-US" altLang="en-US" dirty="0"/>
          </a:p>
        </p:txBody>
      </p:sp>
      <p:sp>
        <p:nvSpPr>
          <p:cNvPr id="5" name="Content Placeholder 4"/>
          <p:cNvSpPr>
            <a:spLocks noGrp="1"/>
          </p:cNvSpPr>
          <p:nvPr>
            <p:ph sz="quarter" idx="11"/>
          </p:nvPr>
        </p:nvSpPr>
        <p:spPr>
          <a:xfrm>
            <a:off x="2447925" y="2933700"/>
            <a:ext cx="9134475" cy="123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58B5AFAD-1E41-497C-950D-0D3D1F7D98B9}"/>
              </a:ext>
            </a:extLst>
          </p:cNvPr>
          <p:cNvSpPr>
            <a:spLocks noGrp="1" noChangeArrowheads="1"/>
          </p:cNvSpPr>
          <p:nvPr>
            <p:ph type="ftr" sz="quarter" idx="12"/>
          </p:nvPr>
        </p:nvSpPr>
        <p:spPr>
          <a:xfrm>
            <a:off x="4038600" y="6356350"/>
            <a:ext cx="4114800" cy="365125"/>
          </a:xfrm>
          <a:ln/>
        </p:spPr>
        <p:txBody>
          <a:bodyPr/>
          <a:lstStyle>
            <a:lvl1pPr>
              <a:defRPr/>
            </a:lvl1pPr>
          </a:lstStyle>
          <a:p>
            <a:r>
              <a:rPr lang="en-US" dirty="0"/>
              <a:t>CALPADS Regional Update May 2025</a:t>
            </a:r>
          </a:p>
        </p:txBody>
      </p:sp>
    </p:spTree>
    <p:extLst>
      <p:ext uri="{BB962C8B-B14F-4D97-AF65-F5344CB8AC3E}">
        <p14:creationId xmlns:p14="http://schemas.microsoft.com/office/powerpoint/2010/main" val="3411414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4A83848-BE12-44AE-932B-D3E9CBFBB640}"/>
              </a:ext>
            </a:extLst>
          </p:cNvPr>
          <p:cNvGrpSpPr/>
          <p:nvPr/>
        </p:nvGrpSpPr>
        <p:grpSpPr>
          <a:xfrm>
            <a:off x="-3175" y="-104929"/>
            <a:ext cx="12193650" cy="6870701"/>
            <a:chOff x="-3300" y="3571"/>
            <a:chExt cx="24387300" cy="13741401"/>
          </a:xfrm>
        </p:grpSpPr>
        <p:pic>
          <p:nvPicPr>
            <p:cNvPr id="7" name="Picture 6">
              <a:extLst>
                <a:ext uri="{FF2B5EF4-FFF2-40B4-BE49-F238E27FC236}">
                  <a16:creationId xmlns:a16="http://schemas.microsoft.com/office/drawing/2014/main" id="{7B169BA0-763F-44B5-951A-374DFDEBEC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rot="10800000">
              <a:off x="6349" y="3571"/>
              <a:ext cx="24377651" cy="13712429"/>
            </a:xfrm>
            <a:prstGeom prst="rect">
              <a:avLst/>
            </a:prstGeom>
          </p:spPr>
        </p:pic>
        <p:sp>
          <p:nvSpPr>
            <p:cNvPr id="8" name="Rectangle 7">
              <a:extLst>
                <a:ext uri="{FF2B5EF4-FFF2-40B4-BE49-F238E27FC236}">
                  <a16:creationId xmlns:a16="http://schemas.microsoft.com/office/drawing/2014/main" id="{A7BF6151-58F9-4EB5-AECF-F104A8B1AF9C}"/>
                </a:ext>
              </a:extLst>
            </p:cNvPr>
            <p:cNvSpPr/>
            <p:nvPr userDrawn="1"/>
          </p:nvSpPr>
          <p:spPr>
            <a:xfrm>
              <a:off x="-3300" y="7160021"/>
              <a:ext cx="24380951" cy="6584951"/>
            </a:xfrm>
            <a:prstGeom prst="rect">
              <a:avLst/>
            </a:prstGeom>
            <a:gradFill>
              <a:gsLst>
                <a:gs pos="0">
                  <a:srgbClr val="AFC6E6"/>
                </a:gs>
                <a:gs pos="67000">
                  <a:srgbClr val="C7DDF1"/>
                </a:gs>
                <a:gs pos="86000">
                  <a:srgbClr val="D6E2F2"/>
                </a:gs>
                <a:gs pos="100000">
                  <a:srgbClr val="D6E2F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CALPADS Regional Update May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 y="-96922"/>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lstStyle/>
          <a:p>
            <a:r>
              <a:rPr lang="en-US"/>
              <a:t>Click to edit Master title style</a:t>
            </a:r>
          </a:p>
        </p:txBody>
      </p:sp>
      <p:sp>
        <p:nvSpPr>
          <p:cNvPr id="10" name="Date Placeholder 2">
            <a:extLst>
              <a:ext uri="{FF2B5EF4-FFF2-40B4-BE49-F238E27FC236}">
                <a16:creationId xmlns:a16="http://schemas.microsoft.com/office/drawing/2014/main" id="{296FDAC6-C357-4B74-8123-D0403FE8A688}"/>
              </a:ext>
            </a:extLst>
          </p:cNvPr>
          <p:cNvSpPr txBox="1">
            <a:spLocks/>
          </p:cNvSpPr>
          <p:nvPr/>
        </p:nvSpPr>
        <p:spPr>
          <a:xfrm>
            <a:off x="914400" y="6432551"/>
            <a:ext cx="2743200" cy="365125"/>
          </a:xfrm>
          <a:prstGeom prst="rect">
            <a:avLst/>
          </a:prstGeom>
        </p:spPr>
        <p:txBody>
          <a:bodyPr vert="horz" lIns="45720" tIns="22860" rIns="45720" bIns="22860" rtlCol="0" anchor="ctr"/>
          <a:lstStyle>
            <a:defPPr>
              <a:defRPr lang="en-US"/>
            </a:defPPr>
            <a:lvl1pPr marL="0" algn="l"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1200" dirty="0"/>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p:nvSpPr>
        <p:spPr>
          <a:xfrm>
            <a:off x="8686800" y="6432551"/>
            <a:ext cx="2743200"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1200" dirty="0"/>
          </a:p>
        </p:txBody>
      </p:sp>
      <p:sp>
        <p:nvSpPr>
          <p:cNvPr id="13" name="Slide Number Placeholder 5">
            <a:extLst>
              <a:ext uri="{FF2B5EF4-FFF2-40B4-BE49-F238E27FC236}">
                <a16:creationId xmlns:a16="http://schemas.microsoft.com/office/drawing/2014/main" id="{5377C87E-B564-4FD9-9B4C-1532FC6358FB}"/>
              </a:ext>
            </a:extLst>
          </p:cNvPr>
          <p:cNvSpPr txBox="1">
            <a:spLocks/>
          </p:cNvSpPr>
          <p:nvPr userDrawn="1"/>
        </p:nvSpPr>
        <p:spPr>
          <a:xfrm>
            <a:off x="8798751" y="6356351"/>
            <a:ext cx="2743200" cy="365125"/>
          </a:xfrm>
          <a:prstGeom prst="rect">
            <a:avLst/>
          </a:prstGeom>
        </p:spPr>
        <p:txBody>
          <a:bodyPr/>
          <a:lstStyle>
            <a:defPPr>
              <a:defRPr lang="en-US"/>
            </a:defPPr>
            <a:lvl1pPr marL="0" algn="r"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98C4AAFB-A93B-478D-A5C6-96532A67AD2E}" type="slidenum">
              <a:rPr lang="en-US" sz="1200" smtClean="0">
                <a:solidFill>
                  <a:schemeClr val="tx1">
                    <a:tint val="75000"/>
                  </a:schemeClr>
                </a:solidFill>
              </a:rPr>
              <a:pPr/>
              <a:t>‹#›</a:t>
            </a:fld>
            <a:endParaRPr lang="en-US" sz="1200" dirty="0"/>
          </a:p>
        </p:txBody>
      </p:sp>
    </p:spTree>
    <p:extLst>
      <p:ext uri="{BB962C8B-B14F-4D97-AF65-F5344CB8AC3E}">
        <p14:creationId xmlns:p14="http://schemas.microsoft.com/office/powerpoint/2010/main" val="33411068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cstate="print"/>
          <a:stretch>
            <a:fillRect/>
          </a:stretch>
        </p:blipFill>
        <p:spPr>
          <a:xfrm>
            <a:off x="6175" y="819311"/>
            <a:ext cx="12185825" cy="5967252"/>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dirty="0"/>
              <a:t>CALPADS Regional Update May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39626518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5">
            <a:extLst>
              <a:ext uri="{FF2B5EF4-FFF2-40B4-BE49-F238E27FC236}">
                <a16:creationId xmlns:a16="http://schemas.microsoft.com/office/drawing/2014/main" id="{24552584-9F15-4C64-98F0-501195821053}"/>
              </a:ext>
            </a:extLst>
          </p:cNvPr>
          <p:cNvSpPr>
            <a:spLocks noGrp="1" noChangeArrowheads="1"/>
          </p:cNvSpPr>
          <p:nvPr>
            <p:ph type="ftr" sz="quarter" idx="21"/>
          </p:nvPr>
        </p:nvSpPr>
        <p:spPr>
          <a:xfrm>
            <a:off x="4433889" y="6376897"/>
            <a:ext cx="4114800" cy="365125"/>
          </a:xfrm>
          <a:ln/>
        </p:spPr>
        <p:txBody>
          <a:bodyPr/>
          <a:lstStyle>
            <a:lvl1pPr>
              <a:defRPr/>
            </a:lvl1pPr>
          </a:lstStyle>
          <a:p>
            <a:r>
              <a:rPr lang="en-US" dirty="0"/>
              <a:t>CALPADS Regional Update May 2025</a:t>
            </a:r>
          </a:p>
        </p:txBody>
      </p:sp>
    </p:spTree>
    <p:extLst>
      <p:ext uri="{BB962C8B-B14F-4D97-AF65-F5344CB8AC3E}">
        <p14:creationId xmlns:p14="http://schemas.microsoft.com/office/powerpoint/2010/main" val="355293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2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4000"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a:t>
            </a:r>
            <a:r>
              <a:rPr lang="en-US" sz="1200" b="0" cap="small" dirty="0">
                <a:solidFill>
                  <a:srgbClr val="000066"/>
                </a:solidFill>
                <a:latin typeface="Arial" panose="020B0604020202020204" pitchFamily="34" charset="0"/>
                <a:cs typeface="Arial" panose="020B0604020202020204" pitchFamily="34" charset="0"/>
              </a:rPr>
              <a:t>on</a:t>
            </a:r>
            <a:r>
              <a:rPr lang="en-US" sz="1200" b="1" cap="small" dirty="0">
                <a:solidFill>
                  <a:srgbClr val="000066"/>
                </a:solidFill>
                <a:latin typeface="Arial" panose="020B0604020202020204" pitchFamily="34" charset="0"/>
                <a:cs typeface="Arial" panose="020B0604020202020204" pitchFamily="34" charset="0"/>
              </a:rPr>
              <a:t>y T</a:t>
            </a:r>
            <a:r>
              <a:rPr lang="en-US" sz="1200" b="0" cap="small" dirty="0">
                <a:solidFill>
                  <a:srgbClr val="000066"/>
                </a:solidFill>
                <a:latin typeface="Arial" panose="020B0604020202020204" pitchFamily="34" charset="0"/>
                <a:cs typeface="Arial" panose="020B0604020202020204" pitchFamily="34" charset="0"/>
              </a:rPr>
              <a:t>hurmon</a:t>
            </a:r>
            <a:r>
              <a:rPr lang="en-US" sz="1200" b="1" cap="small" dirty="0">
                <a:solidFill>
                  <a:srgbClr val="000066"/>
                </a:solidFill>
                <a:latin typeface="Arial" panose="020B0604020202020204" pitchFamily="34" charset="0"/>
                <a:cs typeface="Arial" panose="020B0604020202020204" pitchFamily="34" charset="0"/>
              </a:rPr>
              <a:t>d</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pic>
        <p:nvPicPr>
          <p:cNvPr id="5" name="Picture 4" descr="A close up of a sign&#10;&#10;Description automatically generated">
            <a:extLst>
              <a:ext uri="{FF2B5EF4-FFF2-40B4-BE49-F238E27FC236}">
                <a16:creationId xmlns:a16="http://schemas.microsoft.com/office/drawing/2014/main" id="{79D8F8B7-0F66-43B0-A81F-A84CB593E4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1347" y="6228763"/>
            <a:ext cx="1599274" cy="639710"/>
          </a:xfrm>
          <a:prstGeom prst="rect">
            <a:avLst/>
          </a:prstGeom>
        </p:spPr>
      </p:pic>
    </p:spTree>
    <p:extLst>
      <p:ext uri="{BB962C8B-B14F-4D97-AF65-F5344CB8AC3E}">
        <p14:creationId xmlns:p14="http://schemas.microsoft.com/office/powerpoint/2010/main" val="16947373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3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74187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41575"/>
            <a:ext cx="10515600" cy="1325563"/>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Footer Placeholder 3"/>
          <p:cNvSpPr>
            <a:spLocks noGrp="1"/>
          </p:cNvSpPr>
          <p:nvPr>
            <p:ph type="ftr" sz="quarter" idx="11"/>
          </p:nvPr>
        </p:nvSpPr>
        <p:spPr>
          <a:xfrm>
            <a:off x="4038600" y="6386545"/>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6425276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Content Placeholder 3"/>
          <p:cNvSpPr>
            <a:spLocks noGrp="1"/>
          </p:cNvSpPr>
          <p:nvPr>
            <p:ph sz="half" idx="2"/>
          </p:nvPr>
        </p:nvSpPr>
        <p:spPr>
          <a:xfrm>
            <a:off x="79629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Footer Placeholder 9"/>
          <p:cNvSpPr>
            <a:spLocks noGrp="1"/>
          </p:cNvSpPr>
          <p:nvPr>
            <p:ph type="ftr" sz="quarter" idx="11"/>
          </p:nvPr>
        </p:nvSpPr>
        <p:spPr>
          <a:xfrm>
            <a:off x="2819400" y="6356350"/>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
        <p:nvSpPr>
          <p:cNvPr id="7" name="Content Placeholder 3"/>
          <p:cNvSpPr>
            <a:spLocks noGrp="1"/>
          </p:cNvSpPr>
          <p:nvPr>
            <p:ph sz="half" idx="13"/>
          </p:nvPr>
        </p:nvSpPr>
        <p:spPr>
          <a:xfrm>
            <a:off x="7962900" y="3935412"/>
            <a:ext cx="3390899"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8" name="Content Placeholder 2"/>
          <p:cNvSpPr>
            <a:spLocks noGrp="1"/>
          </p:cNvSpPr>
          <p:nvPr>
            <p:ph sz="half" idx="14"/>
          </p:nvPr>
        </p:nvSpPr>
        <p:spPr>
          <a:xfrm>
            <a:off x="838200" y="3935412"/>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Content Placeholder 3"/>
          <p:cNvSpPr>
            <a:spLocks noGrp="1"/>
          </p:cNvSpPr>
          <p:nvPr>
            <p:ph sz="half" idx="15"/>
          </p:nvPr>
        </p:nvSpPr>
        <p:spPr>
          <a:xfrm>
            <a:off x="43434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Content Placeholder 3"/>
          <p:cNvSpPr>
            <a:spLocks noGrp="1"/>
          </p:cNvSpPr>
          <p:nvPr>
            <p:ph sz="half" idx="16"/>
          </p:nvPr>
        </p:nvSpPr>
        <p:spPr>
          <a:xfrm>
            <a:off x="4343400" y="3935412"/>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797159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1_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90688"/>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2876550" y="6356350"/>
            <a:ext cx="4114800" cy="365125"/>
          </a:xfrm>
        </p:spPr>
        <p:txBody>
          <a:bodyPr/>
          <a:lstStyle/>
          <a:p>
            <a:r>
              <a:rPr lang="en-US" dirty="0"/>
              <a:t>CALPADS Regional Update May 2025</a:t>
            </a:r>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1636599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1_Title Only">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41575"/>
            <a:ext cx="10515600" cy="1325563"/>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Footer Placeholder 3"/>
          <p:cNvSpPr>
            <a:spLocks noGrp="1"/>
          </p:cNvSpPr>
          <p:nvPr>
            <p:ph type="ftr" sz="quarter" idx="11"/>
          </p:nvPr>
        </p:nvSpPr>
        <p:spPr>
          <a:xfrm>
            <a:off x="4267200" y="6356349"/>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5" name="Slide Number Placeholder 4"/>
          <p:cNvSpPr>
            <a:spLocks noGrp="1"/>
          </p:cNvSpPr>
          <p:nvPr>
            <p:ph type="sldNum" sz="quarter" idx="12"/>
          </p:nvPr>
        </p:nvSpPr>
        <p:spPr>
          <a:xfrm>
            <a:off x="9839554" y="6422187"/>
            <a:ext cx="2152650" cy="365125"/>
          </a:xfrm>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885571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2804000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23276988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ftr" sz="quarter" idx="11"/>
          </p:nvPr>
        </p:nvSpPr>
        <p:spPr>
          <a:ln/>
        </p:spPr>
        <p:txBody>
          <a:bodyPr/>
          <a:lstStyle>
            <a:lvl1pPr>
              <a:defRPr/>
            </a:lvl1pPr>
          </a:lstStyle>
          <a:p>
            <a:r>
              <a:rPr lang="en-US" dirty="0"/>
              <a:t>CALPADS Regional Update May 2025</a:t>
            </a:r>
          </a:p>
        </p:txBody>
      </p:sp>
      <p:sp>
        <p:nvSpPr>
          <p:cNvPr id="6" name="Rectangle 6"/>
          <p:cNvSpPr>
            <a:spLocks noGrp="1" noChangeArrowheads="1"/>
          </p:cNvSpPr>
          <p:nvPr>
            <p:ph type="sldNum" sz="quarter" idx="12"/>
          </p:nvPr>
        </p:nvSpPr>
        <p:spPr>
          <a:ln/>
        </p:spPr>
        <p:txBody>
          <a:bodyPr/>
          <a:lstStyle>
            <a:lvl1pPr>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809940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Centered">
    <p:spTree>
      <p:nvGrpSpPr>
        <p:cNvPr id="1" name=""/>
        <p:cNvGrpSpPr/>
        <p:nvPr/>
      </p:nvGrpSpPr>
      <p:grpSpPr>
        <a:xfrm>
          <a:off x="0" y="0"/>
          <a:ext cx="0" cy="0"/>
          <a:chOff x="0" y="0"/>
          <a:chExt cx="0" cy="0"/>
        </a:xfrm>
      </p:grpSpPr>
      <p:sp>
        <p:nvSpPr>
          <p:cNvPr id="2" name="Title 1"/>
          <p:cNvSpPr>
            <a:spLocks noGrp="1"/>
          </p:cNvSpPr>
          <p:nvPr>
            <p:ph type="title"/>
          </p:nvPr>
        </p:nvSpPr>
        <p:spPr>
          <a:xfrm>
            <a:off x="2447925" y="1562100"/>
            <a:ext cx="9134475" cy="1143000"/>
          </a:xfrm>
        </p:spPr>
        <p:txBody>
          <a:bodyPr/>
          <a:lstStyle/>
          <a:p>
            <a:r>
              <a:rPr lang="en-US"/>
              <a:t>Click to edit Master title style</a:t>
            </a:r>
          </a:p>
        </p:txBody>
      </p:sp>
      <p:sp>
        <p:nvSpPr>
          <p:cNvPr id="3" name="Slide Number Placeholder 2"/>
          <p:cNvSpPr>
            <a:spLocks noGrp="1"/>
          </p:cNvSpPr>
          <p:nvPr>
            <p:ph type="sldNum" sz="quarter" idx="10"/>
          </p:nvPr>
        </p:nvSpPr>
        <p:spPr>
          <a:xfrm>
            <a:off x="11154103" y="6351442"/>
            <a:ext cx="428297" cy="447581"/>
          </a:xfrm>
          <a:prstGeom prst="rect">
            <a:avLst/>
          </a:prstGeom>
        </p:spPr>
        <p:txBody>
          <a:bodyPr/>
          <a:lstStyle/>
          <a:p>
            <a:pPr>
              <a:defRPr/>
            </a:pPr>
            <a:fld id="{845CA088-98AF-4DF2-8493-E1610DC2B74C}" type="slidenum">
              <a:rPr lang="en-US" altLang="en-US" smtClean="0"/>
              <a:pPr>
                <a:defRPr/>
              </a:pPr>
              <a:t>‹#›</a:t>
            </a:fld>
            <a:endParaRPr lang="en-US" altLang="en-US" dirty="0"/>
          </a:p>
        </p:txBody>
      </p:sp>
      <p:sp>
        <p:nvSpPr>
          <p:cNvPr id="5" name="Content Placeholder 4"/>
          <p:cNvSpPr>
            <a:spLocks noGrp="1"/>
          </p:cNvSpPr>
          <p:nvPr>
            <p:ph sz="quarter" idx="11"/>
          </p:nvPr>
        </p:nvSpPr>
        <p:spPr>
          <a:xfrm>
            <a:off x="2447925" y="2933700"/>
            <a:ext cx="9134475" cy="123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58B5AFAD-1E41-497C-950D-0D3D1F7D98B9}"/>
              </a:ext>
            </a:extLst>
          </p:cNvPr>
          <p:cNvSpPr>
            <a:spLocks noGrp="1" noChangeArrowheads="1"/>
          </p:cNvSpPr>
          <p:nvPr>
            <p:ph type="ftr" sz="quarter" idx="12"/>
          </p:nvPr>
        </p:nvSpPr>
        <p:spPr>
          <a:xfrm>
            <a:off x="4038600" y="6356350"/>
            <a:ext cx="4114800" cy="365125"/>
          </a:xfrm>
          <a:ln/>
        </p:spPr>
        <p:txBody>
          <a:bodyPr/>
          <a:lstStyle>
            <a:lvl1pPr>
              <a:defRPr/>
            </a:lvl1pPr>
          </a:lstStyle>
          <a:p>
            <a:r>
              <a:rPr lang="en-US" dirty="0"/>
              <a:t>CALPADS Regional Update May 2025</a:t>
            </a:r>
          </a:p>
        </p:txBody>
      </p:sp>
    </p:spTree>
    <p:extLst>
      <p:ext uri="{BB962C8B-B14F-4D97-AF65-F5344CB8AC3E}">
        <p14:creationId xmlns:p14="http://schemas.microsoft.com/office/powerpoint/2010/main" val="36402407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4A83848-BE12-44AE-932B-D3E9CBFBB640}"/>
              </a:ext>
            </a:extLst>
          </p:cNvPr>
          <p:cNvGrpSpPr/>
          <p:nvPr/>
        </p:nvGrpSpPr>
        <p:grpSpPr>
          <a:xfrm>
            <a:off x="-3175" y="-104929"/>
            <a:ext cx="12193650" cy="6870701"/>
            <a:chOff x="-3300" y="3571"/>
            <a:chExt cx="24387300" cy="13741401"/>
          </a:xfrm>
        </p:grpSpPr>
        <p:pic>
          <p:nvPicPr>
            <p:cNvPr id="7" name="Picture 6">
              <a:extLst>
                <a:ext uri="{FF2B5EF4-FFF2-40B4-BE49-F238E27FC236}">
                  <a16:creationId xmlns:a16="http://schemas.microsoft.com/office/drawing/2014/main" id="{7B169BA0-763F-44B5-951A-374DFDEBEC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rot="10800000">
              <a:off x="6349" y="3571"/>
              <a:ext cx="24377651" cy="13712429"/>
            </a:xfrm>
            <a:prstGeom prst="rect">
              <a:avLst/>
            </a:prstGeom>
          </p:spPr>
        </p:pic>
        <p:sp>
          <p:nvSpPr>
            <p:cNvPr id="8" name="Rectangle 7">
              <a:extLst>
                <a:ext uri="{FF2B5EF4-FFF2-40B4-BE49-F238E27FC236}">
                  <a16:creationId xmlns:a16="http://schemas.microsoft.com/office/drawing/2014/main" id="{A7BF6151-58F9-4EB5-AECF-F104A8B1AF9C}"/>
                </a:ext>
              </a:extLst>
            </p:cNvPr>
            <p:cNvSpPr/>
            <p:nvPr userDrawn="1"/>
          </p:nvSpPr>
          <p:spPr>
            <a:xfrm>
              <a:off x="-3300" y="7160021"/>
              <a:ext cx="24380951" cy="6584951"/>
            </a:xfrm>
            <a:prstGeom prst="rect">
              <a:avLst/>
            </a:prstGeom>
            <a:gradFill>
              <a:gsLst>
                <a:gs pos="0">
                  <a:srgbClr val="AFC6E6"/>
                </a:gs>
                <a:gs pos="67000">
                  <a:srgbClr val="C7DDF1"/>
                </a:gs>
                <a:gs pos="86000">
                  <a:srgbClr val="D6E2F2"/>
                </a:gs>
                <a:gs pos="100000">
                  <a:srgbClr val="D6E2F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CALPADS Regional Update May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 y="-96922"/>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lstStyle>
            <a:lvl1pPr algn="ctr">
              <a:defRPr/>
            </a:lvl1pPr>
          </a:lstStyle>
          <a:p>
            <a:r>
              <a:rPr lang="en-US" dirty="0"/>
              <a:t>Click to edit Master title style</a:t>
            </a:r>
          </a:p>
        </p:txBody>
      </p:sp>
      <p:sp>
        <p:nvSpPr>
          <p:cNvPr id="10" name="Date Placeholder 2">
            <a:extLst>
              <a:ext uri="{FF2B5EF4-FFF2-40B4-BE49-F238E27FC236}">
                <a16:creationId xmlns:a16="http://schemas.microsoft.com/office/drawing/2014/main" id="{296FDAC6-C357-4B74-8123-D0403FE8A688}"/>
              </a:ext>
            </a:extLst>
          </p:cNvPr>
          <p:cNvSpPr txBox="1">
            <a:spLocks/>
          </p:cNvSpPr>
          <p:nvPr/>
        </p:nvSpPr>
        <p:spPr>
          <a:xfrm>
            <a:off x="914400" y="6432551"/>
            <a:ext cx="2743200" cy="365125"/>
          </a:xfrm>
          <a:prstGeom prst="rect">
            <a:avLst/>
          </a:prstGeom>
        </p:spPr>
        <p:txBody>
          <a:bodyPr vert="horz" lIns="45720" tIns="22860" rIns="45720" bIns="22860" rtlCol="0" anchor="ctr"/>
          <a:lstStyle>
            <a:defPPr>
              <a:defRPr lang="en-US"/>
            </a:defPPr>
            <a:lvl1pPr marL="0" algn="l"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1200" dirty="0"/>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p:nvSpPr>
        <p:spPr>
          <a:xfrm>
            <a:off x="8686800" y="6432551"/>
            <a:ext cx="2743200"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1200" dirty="0"/>
          </a:p>
        </p:txBody>
      </p:sp>
      <p:sp>
        <p:nvSpPr>
          <p:cNvPr id="13" name="Slide Number Placeholder 5">
            <a:extLst>
              <a:ext uri="{FF2B5EF4-FFF2-40B4-BE49-F238E27FC236}">
                <a16:creationId xmlns:a16="http://schemas.microsoft.com/office/drawing/2014/main" id="{5377C87E-B564-4FD9-9B4C-1532FC6358FB}"/>
              </a:ext>
            </a:extLst>
          </p:cNvPr>
          <p:cNvSpPr txBox="1">
            <a:spLocks/>
          </p:cNvSpPr>
          <p:nvPr userDrawn="1"/>
        </p:nvSpPr>
        <p:spPr>
          <a:xfrm>
            <a:off x="8798751" y="6356351"/>
            <a:ext cx="2743200" cy="365125"/>
          </a:xfrm>
          <a:prstGeom prst="rect">
            <a:avLst/>
          </a:prstGeom>
        </p:spPr>
        <p:txBody>
          <a:bodyPr/>
          <a:lstStyle>
            <a:defPPr>
              <a:defRPr lang="en-US"/>
            </a:defPPr>
            <a:lvl1pPr marL="0" algn="r"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98C4AAFB-A93B-478D-A5C6-96532A67AD2E}" type="slidenum">
              <a:rPr lang="en-US" sz="1200" smtClean="0">
                <a:solidFill>
                  <a:schemeClr val="tx1">
                    <a:tint val="75000"/>
                  </a:schemeClr>
                </a:solidFill>
              </a:rPr>
              <a:pPr/>
              <a:t>‹#›</a:t>
            </a:fld>
            <a:endParaRPr lang="en-US" sz="1200" dirty="0"/>
          </a:p>
        </p:txBody>
      </p:sp>
    </p:spTree>
    <p:extLst>
      <p:ext uri="{BB962C8B-B14F-4D97-AF65-F5344CB8AC3E}">
        <p14:creationId xmlns:p14="http://schemas.microsoft.com/office/powerpoint/2010/main" val="187088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244272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9B7300-41DD-48A9-868D-453C15B8B8CC}"/>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E34749-564A-A841-8FDC-A088A04BE77C}"/>
              </a:ext>
            </a:extLst>
          </p:cNvPr>
          <p:cNvSpPr>
            <a:spLocks noGrp="1"/>
          </p:cNvSpPr>
          <p:nvPr>
            <p:ph type="ctrTitle"/>
          </p:nvPr>
        </p:nvSpPr>
        <p:spPr>
          <a:xfrm>
            <a:off x="4699000" y="1376363"/>
            <a:ext cx="66548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5386070-434C-C344-B089-55E812F22581}"/>
              </a:ext>
            </a:extLst>
          </p:cNvPr>
          <p:cNvSpPr>
            <a:spLocks noGrp="1"/>
          </p:cNvSpPr>
          <p:nvPr>
            <p:ph type="subTitle" idx="1"/>
          </p:nvPr>
        </p:nvSpPr>
        <p:spPr>
          <a:xfrm>
            <a:off x="4699000" y="3856038"/>
            <a:ext cx="66548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a:extLst>
              <a:ext uri="{FF2B5EF4-FFF2-40B4-BE49-F238E27FC236}">
                <a16:creationId xmlns:a16="http://schemas.microsoft.com/office/drawing/2014/main" id="{4674546A-9848-475A-A87B-F31AA83A123F}"/>
              </a:ext>
            </a:extLst>
          </p:cNvPr>
          <p:cNvSpPr txBox="1"/>
          <p:nvPr/>
        </p:nvSpPr>
        <p:spPr>
          <a:xfrm>
            <a:off x="662152" y="6386420"/>
            <a:ext cx="2861441" cy="246221"/>
          </a:xfrm>
          <a:prstGeom prst="rect">
            <a:avLst/>
          </a:prstGeom>
          <a:noFill/>
        </p:spPr>
        <p:txBody>
          <a:bodyPr wrap="square" rtlCol="0">
            <a:spAutoFit/>
          </a:bodyPr>
          <a:lstStyle/>
          <a:p>
            <a:r>
              <a:rPr lang="en-US" sz="1000" dirty="0"/>
              <a:t>© 2019 California School Information Services</a:t>
            </a:r>
          </a:p>
        </p:txBody>
      </p:sp>
      <p:pic>
        <p:nvPicPr>
          <p:cNvPr id="6" name="Picture 5">
            <a:extLst>
              <a:ext uri="{FF2B5EF4-FFF2-40B4-BE49-F238E27FC236}">
                <a16:creationId xmlns:a16="http://schemas.microsoft.com/office/drawing/2014/main" id="{CF82D5BB-BFC9-056F-1C3F-D68744F014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238" y="5511800"/>
            <a:ext cx="3705468" cy="874620"/>
          </a:xfrm>
          <a:prstGeom prst="rect">
            <a:avLst/>
          </a:prstGeom>
        </p:spPr>
      </p:pic>
    </p:spTree>
    <p:extLst>
      <p:ext uri="{BB962C8B-B14F-4D97-AF65-F5344CB8AC3E}">
        <p14:creationId xmlns:p14="http://schemas.microsoft.com/office/powerpoint/2010/main" val="424070363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444716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97257-7071-A848-8E32-D5C3A937F9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2D0BF9-7F04-BB46-95C5-4FA6448A00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C871-7FB5-044A-BB35-3145282B1EDC}"/>
              </a:ext>
            </a:extLst>
          </p:cNvPr>
          <p:cNvSpPr>
            <a:spLocks noGrp="1"/>
          </p:cNvSpPr>
          <p:nvPr>
            <p:ph type="dt" sz="half" idx="10"/>
          </p:nvPr>
        </p:nvSpPr>
        <p:spPr/>
        <p:txBody>
          <a:bodyPr/>
          <a:lstStyle/>
          <a:p>
            <a:fld id="{0D4A9CE7-CACB-4F9B-8FF0-28C587CD15A0}" type="datetime1">
              <a:rPr lang="en-US" smtClean="0"/>
              <a:t>9/10/2025</a:t>
            </a:fld>
            <a:endParaRPr lang="en-US" dirty="0"/>
          </a:p>
        </p:txBody>
      </p:sp>
      <p:sp>
        <p:nvSpPr>
          <p:cNvPr id="5" name="Footer Placeholder 4">
            <a:extLst>
              <a:ext uri="{FF2B5EF4-FFF2-40B4-BE49-F238E27FC236}">
                <a16:creationId xmlns:a16="http://schemas.microsoft.com/office/drawing/2014/main" id="{A72F76B5-23C9-2A4A-86A4-428904C21A3C}"/>
              </a:ext>
            </a:extLst>
          </p:cNvPr>
          <p:cNvSpPr>
            <a:spLocks noGrp="1"/>
          </p:cNvSpPr>
          <p:nvPr>
            <p:ph type="ftr" sz="quarter" idx="11"/>
          </p:nvPr>
        </p:nvSpPr>
        <p:spPr>
          <a:xfrm>
            <a:off x="415508" y="6310312"/>
            <a:ext cx="3165893"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8406342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2157-8939-0E42-BCC4-E8E0B89B94EC}"/>
              </a:ext>
            </a:extLst>
          </p:cNvPr>
          <p:cNvSpPr>
            <a:spLocks noGrp="1"/>
          </p:cNvSpPr>
          <p:nvPr>
            <p:ph type="title"/>
          </p:nvPr>
        </p:nvSpPr>
        <p:spPr>
          <a:xfrm>
            <a:off x="831850" y="1294871"/>
            <a:ext cx="10515600" cy="2852737"/>
          </a:xfrm>
        </p:spPr>
        <p:txBody>
          <a:bodyPr anchor="b">
            <a:normAutofit/>
          </a:bodyPr>
          <a:lstStyle>
            <a:lvl1pPr algn="ct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B5785-63F5-D04F-B35B-BF8CCB7B0275}"/>
              </a:ext>
            </a:extLst>
          </p:cNvPr>
          <p:cNvSpPr>
            <a:spLocks noGrp="1"/>
          </p:cNvSpPr>
          <p:nvPr>
            <p:ph type="body" idx="1"/>
          </p:nvPr>
        </p:nvSpPr>
        <p:spPr>
          <a:xfrm>
            <a:off x="831850" y="4174596"/>
            <a:ext cx="105156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A74511-B4E5-8A42-AB58-9E70F3A71A02}"/>
              </a:ext>
            </a:extLst>
          </p:cNvPr>
          <p:cNvSpPr>
            <a:spLocks noGrp="1"/>
          </p:cNvSpPr>
          <p:nvPr>
            <p:ph type="dt" sz="half" idx="10"/>
          </p:nvPr>
        </p:nvSpPr>
        <p:spPr/>
        <p:txBody>
          <a:bodyPr/>
          <a:lstStyle>
            <a:lvl1pPr>
              <a:defRPr>
                <a:solidFill>
                  <a:schemeClr val="bg1"/>
                </a:solidFill>
              </a:defRPr>
            </a:lvl1pPr>
          </a:lstStyle>
          <a:p>
            <a:fld id="{33333664-E510-4398-A349-863458F3A7E4}" type="datetime1">
              <a:rPr lang="en-US" smtClean="0"/>
              <a:t>9/10/2025</a:t>
            </a:fld>
            <a:endParaRPr lang="en-US" dirty="0"/>
          </a:p>
        </p:txBody>
      </p:sp>
      <p:sp>
        <p:nvSpPr>
          <p:cNvPr id="5" name="Footer Placeholder 4">
            <a:extLst>
              <a:ext uri="{FF2B5EF4-FFF2-40B4-BE49-F238E27FC236}">
                <a16:creationId xmlns:a16="http://schemas.microsoft.com/office/drawing/2014/main" id="{36311AAC-07D7-0F4F-AD99-93F7E6EE5C9D}"/>
              </a:ext>
            </a:extLst>
          </p:cNvPr>
          <p:cNvSpPr>
            <a:spLocks noGrp="1"/>
          </p:cNvSpPr>
          <p:nvPr>
            <p:ph type="ftr" sz="quarter" idx="11"/>
          </p:nvPr>
        </p:nvSpPr>
        <p:spPr>
          <a:xfrm>
            <a:off x="508958" y="6356350"/>
            <a:ext cx="3066092" cy="365125"/>
          </a:xfrm>
          <a:prstGeom prst="rect">
            <a:avLst/>
          </a:prstGeom>
        </p:spPr>
        <p:txBody>
          <a:bodyPr/>
          <a:lstStyle>
            <a:lvl1pPr>
              <a:defRPr>
                <a:solidFill>
                  <a:schemeClr val="bg1"/>
                </a:solidFill>
              </a:defRPr>
            </a:lvl1pPr>
          </a:lstStyle>
          <a:p>
            <a:r>
              <a:rPr lang="en-US" dirty="0"/>
              <a:t>CALPADS Regional Update May 2025</a:t>
            </a:r>
          </a:p>
        </p:txBody>
      </p:sp>
    </p:spTree>
    <p:extLst>
      <p:ext uri="{BB962C8B-B14F-4D97-AF65-F5344CB8AC3E}">
        <p14:creationId xmlns:p14="http://schemas.microsoft.com/office/powerpoint/2010/main" val="1779241731"/>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42D8E-CDED-1140-8EB2-740AE44BDCEF}"/>
              </a:ext>
            </a:extLst>
          </p:cNvPr>
          <p:cNvSpPr>
            <a:spLocks noGrp="1"/>
          </p:cNvSpPr>
          <p:nvPr>
            <p:ph type="title"/>
          </p:nvPr>
        </p:nvSpPr>
        <p:spPr/>
        <p:txBody>
          <a:bodyPr/>
          <a:lstStyle>
            <a:lvl1pPr>
              <a:defRPr>
                <a:solidFill>
                  <a:srgbClr val="161569"/>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A00B4-70BA-5549-B482-7BCA69FF5CFC}"/>
              </a:ext>
            </a:extLst>
          </p:cNvPr>
          <p:cNvSpPr>
            <a:spLocks noGrp="1"/>
          </p:cNvSpPr>
          <p:nvPr>
            <p:ph sz="half" idx="1"/>
          </p:nvPr>
        </p:nvSpPr>
        <p:spPr>
          <a:xfrm>
            <a:off x="838200" y="1825625"/>
            <a:ext cx="5181600" cy="4050242"/>
          </a:xfrm>
        </p:spPr>
        <p:txBody>
          <a:bodyPr/>
          <a:lstStyle>
            <a:lvl1pPr>
              <a:defRPr>
                <a:solidFill>
                  <a:srgbClr val="161569"/>
                </a:solidFill>
              </a:defRPr>
            </a:lvl1pPr>
            <a:lvl2pPr>
              <a:defRPr>
                <a:solidFill>
                  <a:srgbClr val="161569"/>
                </a:solidFill>
              </a:defRPr>
            </a:lvl2pPr>
            <a:lvl3pPr>
              <a:defRPr>
                <a:solidFill>
                  <a:srgbClr val="161569"/>
                </a:solidFill>
              </a:defRPr>
            </a:lvl3pPr>
            <a:lvl4pPr>
              <a:defRPr>
                <a:solidFill>
                  <a:srgbClr val="161569"/>
                </a:solidFill>
              </a:defRPr>
            </a:lvl4pPr>
            <a:lvl5pPr>
              <a:defRPr>
                <a:solidFill>
                  <a:srgbClr val="1615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217D128-AA0C-A046-8CEB-F1225FC22946}"/>
              </a:ext>
            </a:extLst>
          </p:cNvPr>
          <p:cNvSpPr>
            <a:spLocks noGrp="1"/>
          </p:cNvSpPr>
          <p:nvPr>
            <p:ph sz="half" idx="2"/>
          </p:nvPr>
        </p:nvSpPr>
        <p:spPr>
          <a:xfrm>
            <a:off x="6172200" y="1825625"/>
            <a:ext cx="5181600" cy="40502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5797D-C709-4949-8805-CAF8354D2E21}"/>
              </a:ext>
            </a:extLst>
          </p:cNvPr>
          <p:cNvSpPr>
            <a:spLocks noGrp="1"/>
          </p:cNvSpPr>
          <p:nvPr>
            <p:ph type="dt" sz="half" idx="10"/>
          </p:nvPr>
        </p:nvSpPr>
        <p:spPr/>
        <p:txBody>
          <a:bodyPr/>
          <a:lstStyle/>
          <a:p>
            <a:fld id="{053762DB-83BD-4D65-88C5-1759585B10D7}" type="datetime1">
              <a:rPr lang="en-US" smtClean="0"/>
              <a:t>9/10/2025</a:t>
            </a:fld>
            <a:endParaRPr lang="en-US" dirty="0"/>
          </a:p>
        </p:txBody>
      </p:sp>
      <p:sp>
        <p:nvSpPr>
          <p:cNvPr id="6" name="Footer Placeholder 5">
            <a:extLst>
              <a:ext uri="{FF2B5EF4-FFF2-40B4-BE49-F238E27FC236}">
                <a16:creationId xmlns:a16="http://schemas.microsoft.com/office/drawing/2014/main" id="{DB886463-17EE-AB40-B213-5F1C4558EE62}"/>
              </a:ext>
            </a:extLst>
          </p:cNvPr>
          <p:cNvSpPr>
            <a:spLocks noGrp="1"/>
          </p:cNvSpPr>
          <p:nvPr>
            <p:ph type="ftr" sz="quarter" idx="11"/>
          </p:nvPr>
        </p:nvSpPr>
        <p:spPr>
          <a:xfrm>
            <a:off x="838200" y="6356350"/>
            <a:ext cx="2743200" cy="365125"/>
          </a:xfrm>
          <a:prstGeom prst="rect">
            <a:avLst/>
          </a:prstGeom>
        </p:spPr>
        <p:txBody>
          <a:bodyPr/>
          <a:lstStyle/>
          <a:p>
            <a:r>
              <a:rPr lang="en-US" dirty="0"/>
              <a:t>CSIS Questions and Anwsers</a:t>
            </a:r>
          </a:p>
        </p:txBody>
      </p:sp>
    </p:spTree>
    <p:extLst>
      <p:ext uri="{BB962C8B-B14F-4D97-AF65-F5344CB8AC3E}">
        <p14:creationId xmlns:p14="http://schemas.microsoft.com/office/powerpoint/2010/main" val="1891178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EFBE-C614-0248-B07C-949C7C4984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937556-2836-6246-B680-215CA09FC0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7F7DC8-94E1-944C-8016-C094D9C46C75}"/>
              </a:ext>
            </a:extLst>
          </p:cNvPr>
          <p:cNvSpPr>
            <a:spLocks noGrp="1"/>
          </p:cNvSpPr>
          <p:nvPr>
            <p:ph sz="half" idx="2"/>
          </p:nvPr>
        </p:nvSpPr>
        <p:spPr>
          <a:xfrm>
            <a:off x="839788" y="2505075"/>
            <a:ext cx="5157787" cy="3455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DF5244-2024-9445-A4B3-4E7F81A5DE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1614FA-D2E2-8448-A39C-B753AB9F0F46}"/>
              </a:ext>
            </a:extLst>
          </p:cNvPr>
          <p:cNvSpPr>
            <a:spLocks noGrp="1"/>
          </p:cNvSpPr>
          <p:nvPr>
            <p:ph sz="quarter" idx="4"/>
          </p:nvPr>
        </p:nvSpPr>
        <p:spPr>
          <a:xfrm>
            <a:off x="6172200" y="2505075"/>
            <a:ext cx="5183188" cy="3455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FA7318-1E10-144B-AA59-E0DDCCC215B3}"/>
              </a:ext>
            </a:extLst>
          </p:cNvPr>
          <p:cNvSpPr>
            <a:spLocks noGrp="1"/>
          </p:cNvSpPr>
          <p:nvPr>
            <p:ph type="dt" sz="half" idx="10"/>
          </p:nvPr>
        </p:nvSpPr>
        <p:spPr/>
        <p:txBody>
          <a:bodyPr/>
          <a:lstStyle/>
          <a:p>
            <a:fld id="{AF3508E8-4294-493B-A12C-FC55E6C471C7}" type="datetime1">
              <a:rPr lang="en-US" smtClean="0"/>
              <a:t>9/10/2025</a:t>
            </a:fld>
            <a:endParaRPr lang="en-US" dirty="0"/>
          </a:p>
        </p:txBody>
      </p:sp>
      <p:sp>
        <p:nvSpPr>
          <p:cNvPr id="8" name="Footer Placeholder 7">
            <a:extLst>
              <a:ext uri="{FF2B5EF4-FFF2-40B4-BE49-F238E27FC236}">
                <a16:creationId xmlns:a16="http://schemas.microsoft.com/office/drawing/2014/main" id="{814BCCCF-120B-5C4F-A583-5D1A7E80FF6C}"/>
              </a:ext>
            </a:extLst>
          </p:cNvPr>
          <p:cNvSpPr>
            <a:spLocks noGrp="1"/>
          </p:cNvSpPr>
          <p:nvPr>
            <p:ph type="ftr" sz="quarter" idx="11"/>
          </p:nvPr>
        </p:nvSpPr>
        <p:spPr>
          <a:xfrm>
            <a:off x="362309" y="6356350"/>
            <a:ext cx="3220679"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35525064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C5B1-FE37-FD40-B54F-69F1DF0EFF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E5BB0E-33B8-554E-92DB-6358555A9FF9}"/>
              </a:ext>
            </a:extLst>
          </p:cNvPr>
          <p:cNvSpPr>
            <a:spLocks noGrp="1"/>
          </p:cNvSpPr>
          <p:nvPr>
            <p:ph type="dt" sz="half" idx="10"/>
          </p:nvPr>
        </p:nvSpPr>
        <p:spPr/>
        <p:txBody>
          <a:bodyPr/>
          <a:lstStyle/>
          <a:p>
            <a:fld id="{A1882D73-CEC1-49CE-879B-5A847AB9C92B}" type="datetime1">
              <a:rPr lang="en-US" smtClean="0"/>
              <a:t>9/10/2025</a:t>
            </a:fld>
            <a:endParaRPr lang="en-US" dirty="0"/>
          </a:p>
        </p:txBody>
      </p:sp>
      <p:sp>
        <p:nvSpPr>
          <p:cNvPr id="4" name="Footer Placeholder 3">
            <a:extLst>
              <a:ext uri="{FF2B5EF4-FFF2-40B4-BE49-F238E27FC236}">
                <a16:creationId xmlns:a16="http://schemas.microsoft.com/office/drawing/2014/main" id="{CDF650FC-CA66-5B43-ADE6-E2DEC3F57510}"/>
              </a:ext>
            </a:extLst>
          </p:cNvPr>
          <p:cNvSpPr>
            <a:spLocks noGrp="1"/>
          </p:cNvSpPr>
          <p:nvPr>
            <p:ph type="ftr" sz="quarter" idx="11"/>
          </p:nvPr>
        </p:nvSpPr>
        <p:spPr>
          <a:xfrm>
            <a:off x="337867" y="6206975"/>
            <a:ext cx="3164457"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38524810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FF0F90-C732-A247-803C-A25D8F696AE6}"/>
              </a:ext>
            </a:extLst>
          </p:cNvPr>
          <p:cNvSpPr>
            <a:spLocks noGrp="1"/>
          </p:cNvSpPr>
          <p:nvPr>
            <p:ph type="dt" sz="half" idx="10"/>
          </p:nvPr>
        </p:nvSpPr>
        <p:spPr/>
        <p:txBody>
          <a:bodyPr/>
          <a:lstStyle/>
          <a:p>
            <a:fld id="{E7E1C9A4-A6FA-46B9-8A27-D42AB1C87DC1}" type="datetime1">
              <a:rPr lang="en-US" smtClean="0"/>
              <a:t>9/10/2025</a:t>
            </a:fld>
            <a:endParaRPr lang="en-US" dirty="0"/>
          </a:p>
        </p:txBody>
      </p:sp>
      <p:sp>
        <p:nvSpPr>
          <p:cNvPr id="5" name="Footer Placeholder 5">
            <a:extLst>
              <a:ext uri="{FF2B5EF4-FFF2-40B4-BE49-F238E27FC236}">
                <a16:creationId xmlns:a16="http://schemas.microsoft.com/office/drawing/2014/main" id="{E15AE32E-F717-824E-B425-35D8E5B20BD2}"/>
              </a:ext>
            </a:extLst>
          </p:cNvPr>
          <p:cNvSpPr>
            <a:spLocks noGrp="1"/>
          </p:cNvSpPr>
          <p:nvPr>
            <p:ph type="ftr" sz="quarter" idx="11"/>
          </p:nvPr>
        </p:nvSpPr>
        <p:spPr>
          <a:xfrm>
            <a:off x="814388" y="6356350"/>
            <a:ext cx="2743200"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774199804"/>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5CB73-BA56-B74C-8469-973AA2A94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EBB19B9-3569-3642-8A37-2B63518E05F7}"/>
              </a:ext>
            </a:extLst>
          </p:cNvPr>
          <p:cNvSpPr>
            <a:spLocks noGrp="1"/>
          </p:cNvSpPr>
          <p:nvPr>
            <p:ph idx="1"/>
          </p:nvPr>
        </p:nvSpPr>
        <p:spPr>
          <a:xfrm>
            <a:off x="5183188" y="987425"/>
            <a:ext cx="6172200" cy="487362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8BAA4E7-5A5F-8B4A-B1F9-1D9B40239DD9}"/>
              </a:ext>
            </a:extLst>
          </p:cNvPr>
          <p:cNvSpPr>
            <a:spLocks noGrp="1"/>
          </p:cNvSpPr>
          <p:nvPr>
            <p:ph type="body" sz="half" idx="2"/>
          </p:nvPr>
        </p:nvSpPr>
        <p:spPr>
          <a:xfrm>
            <a:off x="839788" y="2057400"/>
            <a:ext cx="3932237" cy="3811588"/>
          </a:xfrm>
        </p:spPr>
        <p:txBody>
          <a:bodyPr>
            <a:normAutofit/>
          </a:bodyPr>
          <a:lstStyle>
            <a:lvl1pPr marL="0" indent="0">
              <a:buNone/>
              <a:defRPr sz="2400">
                <a:solidFill>
                  <a:srgbClr val="16156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227256-3207-7D40-A8DF-660CB8D373AD}"/>
              </a:ext>
            </a:extLst>
          </p:cNvPr>
          <p:cNvSpPr>
            <a:spLocks noGrp="1"/>
          </p:cNvSpPr>
          <p:nvPr>
            <p:ph type="dt" sz="half" idx="10"/>
          </p:nvPr>
        </p:nvSpPr>
        <p:spPr/>
        <p:txBody>
          <a:bodyPr/>
          <a:lstStyle/>
          <a:p>
            <a:fld id="{C3347557-52F0-435B-A657-42527E2EBC76}" type="datetime1">
              <a:rPr lang="en-US" smtClean="0"/>
              <a:t>9/10/2025</a:t>
            </a:fld>
            <a:endParaRPr lang="en-US" dirty="0"/>
          </a:p>
        </p:txBody>
      </p:sp>
      <p:sp>
        <p:nvSpPr>
          <p:cNvPr id="6" name="Footer Placeholder 5">
            <a:extLst>
              <a:ext uri="{FF2B5EF4-FFF2-40B4-BE49-F238E27FC236}">
                <a16:creationId xmlns:a16="http://schemas.microsoft.com/office/drawing/2014/main" id="{A076B26D-9B73-A847-9397-DA749AD6ED24}"/>
              </a:ext>
            </a:extLst>
          </p:cNvPr>
          <p:cNvSpPr>
            <a:spLocks noGrp="1"/>
          </p:cNvSpPr>
          <p:nvPr>
            <p:ph type="ftr" sz="quarter" idx="11"/>
          </p:nvPr>
        </p:nvSpPr>
        <p:spPr>
          <a:xfrm>
            <a:off x="839788" y="6356350"/>
            <a:ext cx="2743200" cy="365125"/>
          </a:xfrm>
          <a:prstGeom prst="rect">
            <a:avLst/>
          </a:prstGeom>
        </p:spPr>
        <p:txBody>
          <a:bodyPr/>
          <a:lstStyle/>
          <a:p>
            <a:r>
              <a:rPr lang="en-US" dirty="0"/>
              <a:t>CALPADS Regional Update May 2025</a:t>
            </a:r>
          </a:p>
        </p:txBody>
      </p:sp>
      <p:sp>
        <p:nvSpPr>
          <p:cNvPr id="7" name="Slide Number Placeholder 6">
            <a:extLst>
              <a:ext uri="{FF2B5EF4-FFF2-40B4-BE49-F238E27FC236}">
                <a16:creationId xmlns:a16="http://schemas.microsoft.com/office/drawing/2014/main" id="{12F12385-CA64-9F47-9E32-8D3D19CD0F0C}"/>
              </a:ext>
            </a:extLst>
          </p:cNvPr>
          <p:cNvSpPr>
            <a:spLocks noGrp="1"/>
          </p:cNvSpPr>
          <p:nvPr>
            <p:ph type="sldNum" sz="quarter" idx="12"/>
          </p:nvPr>
        </p:nvSpPr>
        <p:spPr>
          <a:xfrm>
            <a:off x="8610600" y="6356350"/>
            <a:ext cx="2743200" cy="365125"/>
          </a:xfrm>
          <a:prstGeom prst="rect">
            <a:avLst/>
          </a:prstGeom>
        </p:spPr>
        <p:txBody>
          <a:body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6566086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D533-0BF5-2044-B7AB-0B36970845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BD8FD0-BF8C-0E44-97DA-D6691235FE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5A453A7-9F72-E44D-8521-B5CBB7FB335B}"/>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37933F-22DD-F747-9E6A-17AD5D542D9E}"/>
              </a:ext>
            </a:extLst>
          </p:cNvPr>
          <p:cNvSpPr>
            <a:spLocks noGrp="1"/>
          </p:cNvSpPr>
          <p:nvPr>
            <p:ph type="dt" sz="half" idx="10"/>
          </p:nvPr>
        </p:nvSpPr>
        <p:spPr/>
        <p:txBody>
          <a:bodyPr/>
          <a:lstStyle/>
          <a:p>
            <a:fld id="{EA67EF6E-F3D2-4495-97DE-46352E9BFF01}" type="datetime1">
              <a:rPr lang="en-US" smtClean="0"/>
              <a:t>9/10/2025</a:t>
            </a:fld>
            <a:endParaRPr lang="en-US" dirty="0"/>
          </a:p>
        </p:txBody>
      </p:sp>
      <p:sp>
        <p:nvSpPr>
          <p:cNvPr id="6" name="Footer Placeholder 5">
            <a:extLst>
              <a:ext uri="{FF2B5EF4-FFF2-40B4-BE49-F238E27FC236}">
                <a16:creationId xmlns:a16="http://schemas.microsoft.com/office/drawing/2014/main" id="{2772F0D6-3DDF-054F-B735-260E40064339}"/>
              </a:ext>
            </a:extLst>
          </p:cNvPr>
          <p:cNvSpPr>
            <a:spLocks noGrp="1"/>
          </p:cNvSpPr>
          <p:nvPr>
            <p:ph type="ftr" sz="quarter" idx="11"/>
          </p:nvPr>
        </p:nvSpPr>
        <p:spPr>
          <a:xfrm>
            <a:off x="839788" y="6356350"/>
            <a:ext cx="2743200"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999723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BE0E3-FBD7-F141-8455-5F55A5A581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A9901F-84DF-B843-A298-280C961D8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8A89078-8A43-0240-9521-0A30D9430453}"/>
              </a:ext>
            </a:extLst>
          </p:cNvPr>
          <p:cNvSpPr>
            <a:spLocks noGrp="1"/>
          </p:cNvSpPr>
          <p:nvPr>
            <p:ph type="dt" sz="half" idx="10"/>
          </p:nvPr>
        </p:nvSpPr>
        <p:spPr/>
        <p:txBody>
          <a:bodyPr/>
          <a:lstStyle/>
          <a:p>
            <a:fld id="{72EBDB07-00E0-42A3-81FF-E82DD258B621}" type="datetime1">
              <a:rPr lang="en-US" smtClean="0"/>
              <a:t>9/10/2025</a:t>
            </a:fld>
            <a:endParaRPr lang="en-US" dirty="0"/>
          </a:p>
        </p:txBody>
      </p:sp>
      <p:sp>
        <p:nvSpPr>
          <p:cNvPr id="5" name="Footer Placeholder 4">
            <a:extLst>
              <a:ext uri="{FF2B5EF4-FFF2-40B4-BE49-F238E27FC236}">
                <a16:creationId xmlns:a16="http://schemas.microsoft.com/office/drawing/2014/main" id="{5364ACC6-B2BA-904F-B394-22432411041B}"/>
              </a:ext>
            </a:extLst>
          </p:cNvPr>
          <p:cNvSpPr>
            <a:spLocks noGrp="1"/>
          </p:cNvSpPr>
          <p:nvPr>
            <p:ph type="ftr" sz="quarter" idx="11"/>
          </p:nvPr>
        </p:nvSpPr>
        <p:spPr>
          <a:xfrm>
            <a:off x="838200" y="6356350"/>
            <a:ext cx="2743200"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808030148"/>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1CFD73-2768-D248-94B5-618F1B16EE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10961D-89E5-C248-A612-F95C05A178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C3180C-863D-1240-A5EA-21A921EF29CD}"/>
              </a:ext>
            </a:extLst>
          </p:cNvPr>
          <p:cNvSpPr>
            <a:spLocks noGrp="1"/>
          </p:cNvSpPr>
          <p:nvPr>
            <p:ph type="dt" sz="half" idx="10"/>
          </p:nvPr>
        </p:nvSpPr>
        <p:spPr/>
        <p:txBody>
          <a:bodyPr/>
          <a:lstStyle/>
          <a:p>
            <a:fld id="{6C69531B-04E0-448D-ABBF-A36DBE7D233D}" type="datetime1">
              <a:rPr lang="en-US" smtClean="0"/>
              <a:t>9/10/2025</a:t>
            </a:fld>
            <a:endParaRPr lang="en-US" dirty="0"/>
          </a:p>
        </p:txBody>
      </p:sp>
      <p:sp>
        <p:nvSpPr>
          <p:cNvPr id="5" name="Footer Placeholder 4">
            <a:extLst>
              <a:ext uri="{FF2B5EF4-FFF2-40B4-BE49-F238E27FC236}">
                <a16:creationId xmlns:a16="http://schemas.microsoft.com/office/drawing/2014/main" id="{A35EDC02-34B3-9C40-84F5-BAC91E90B7C9}"/>
              </a:ext>
            </a:extLst>
          </p:cNvPr>
          <p:cNvSpPr>
            <a:spLocks noGrp="1"/>
          </p:cNvSpPr>
          <p:nvPr>
            <p:ph type="ftr" sz="quarter" idx="11"/>
          </p:nvPr>
        </p:nvSpPr>
        <p:spPr>
          <a:xfrm>
            <a:off x="838200" y="6356350"/>
            <a:ext cx="2743200"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100130349"/>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4663570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Digital Produc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dirty="0"/>
              <a:t>CALPADS Regional Update May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1139391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4 Icon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5">
            <a:extLst>
              <a:ext uri="{FF2B5EF4-FFF2-40B4-BE49-F238E27FC236}">
                <a16:creationId xmlns:a16="http://schemas.microsoft.com/office/drawing/2014/main" id="{24552584-9F15-4C64-98F0-501195821053}"/>
              </a:ext>
            </a:extLst>
          </p:cNvPr>
          <p:cNvSpPr>
            <a:spLocks noGrp="1" noChangeArrowheads="1"/>
          </p:cNvSpPr>
          <p:nvPr>
            <p:ph type="ftr" sz="quarter" idx="21"/>
          </p:nvPr>
        </p:nvSpPr>
        <p:spPr>
          <a:xfrm>
            <a:off x="4433889" y="6376897"/>
            <a:ext cx="4114800" cy="365125"/>
          </a:xfrm>
          <a:ln/>
        </p:spPr>
        <p:txBody>
          <a:bodyPr/>
          <a:lstStyle>
            <a:lvl1pPr>
              <a:defRPr/>
            </a:lvl1pPr>
          </a:lstStyle>
          <a:p>
            <a:r>
              <a:rPr lang="en-US" dirty="0"/>
              <a:t>CALPADS Regional Update May 2025</a:t>
            </a:r>
          </a:p>
        </p:txBody>
      </p:sp>
    </p:spTree>
    <p:extLst>
      <p:ext uri="{BB962C8B-B14F-4D97-AF65-F5344CB8AC3E}">
        <p14:creationId xmlns:p14="http://schemas.microsoft.com/office/powerpoint/2010/main" val="357450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Content Placeholder 3"/>
          <p:cNvSpPr>
            <a:spLocks noGrp="1"/>
          </p:cNvSpPr>
          <p:nvPr>
            <p:ph sz="half" idx="2"/>
          </p:nvPr>
        </p:nvSpPr>
        <p:spPr>
          <a:xfrm>
            <a:off x="79629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0" name="Footer Placeholder 9"/>
          <p:cNvSpPr>
            <a:spLocks noGrp="1"/>
          </p:cNvSpPr>
          <p:nvPr>
            <p:ph type="ftr" sz="quarter" idx="11"/>
          </p:nvPr>
        </p:nvSpPr>
        <p:spPr>
          <a:xfrm>
            <a:off x="2819400" y="6356350"/>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11" name="Slide Number Placeholder 10"/>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10535E65-2398-45FF-9C2C-B1AB07D87C2F}" type="slidenum">
              <a:rPr lang="en-US" smtClean="0"/>
              <a:pPr/>
              <a:t>‹#›</a:t>
            </a:fld>
            <a:endParaRPr lang="en-US" dirty="0"/>
          </a:p>
        </p:txBody>
      </p:sp>
      <p:sp>
        <p:nvSpPr>
          <p:cNvPr id="7" name="Content Placeholder 3"/>
          <p:cNvSpPr>
            <a:spLocks noGrp="1"/>
          </p:cNvSpPr>
          <p:nvPr>
            <p:ph sz="half" idx="13"/>
          </p:nvPr>
        </p:nvSpPr>
        <p:spPr>
          <a:xfrm>
            <a:off x="7962900" y="3935412"/>
            <a:ext cx="3390899"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Content Placeholder 2"/>
          <p:cNvSpPr>
            <a:spLocks noGrp="1"/>
          </p:cNvSpPr>
          <p:nvPr>
            <p:ph sz="half" idx="14"/>
          </p:nvPr>
        </p:nvSpPr>
        <p:spPr>
          <a:xfrm>
            <a:off x="838200" y="3935412"/>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ontent Placeholder 3"/>
          <p:cNvSpPr>
            <a:spLocks noGrp="1"/>
          </p:cNvSpPr>
          <p:nvPr>
            <p:ph sz="half" idx="15"/>
          </p:nvPr>
        </p:nvSpPr>
        <p:spPr>
          <a:xfrm>
            <a:off x="43434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Content Placeholder 3"/>
          <p:cNvSpPr>
            <a:spLocks noGrp="1"/>
          </p:cNvSpPr>
          <p:nvPr>
            <p:ph sz="half" idx="16"/>
          </p:nvPr>
        </p:nvSpPr>
        <p:spPr>
          <a:xfrm>
            <a:off x="4343400" y="3935412"/>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962971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2447925" y="1762123"/>
            <a:ext cx="9134475" cy="1143000"/>
          </a:xfrm>
        </p:spPr>
        <p:txBody>
          <a:bodyPr/>
          <a:lstStyle/>
          <a:p>
            <a:r>
              <a:rPr lang="en-US"/>
              <a:t>Click to edit Master title style</a:t>
            </a:r>
          </a:p>
        </p:txBody>
      </p:sp>
      <p:sp>
        <p:nvSpPr>
          <p:cNvPr id="4" name="Rectangle 14"/>
          <p:cNvSpPr>
            <a:spLocks noChangeArrowheads="1"/>
          </p:cNvSpPr>
          <p:nvPr userDrawn="1"/>
        </p:nvSpPr>
        <p:spPr bwMode="auto">
          <a:xfrm>
            <a:off x="1990725" y="1609723"/>
            <a:ext cx="10201275" cy="142877"/>
          </a:xfrm>
          <a:prstGeom prst="rect">
            <a:avLst/>
          </a:prstGeom>
          <a:gradFill rotWithShape="0">
            <a:gsLst>
              <a:gs pos="0">
                <a:srgbClr val="F17157"/>
              </a:gs>
              <a:gs pos="100000">
                <a:srgbClr val="FAD0C8"/>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dirty="0"/>
          </a:p>
        </p:txBody>
      </p:sp>
      <p:sp>
        <p:nvSpPr>
          <p:cNvPr id="5" name="Content Placeholder 9"/>
          <p:cNvSpPr>
            <a:spLocks noGrp="1"/>
          </p:cNvSpPr>
          <p:nvPr>
            <p:ph sz="quarter" idx="10"/>
          </p:nvPr>
        </p:nvSpPr>
        <p:spPr>
          <a:xfrm>
            <a:off x="2459038" y="3133723"/>
            <a:ext cx="9123362" cy="22669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2634FE20-23CC-43B5-AAB5-ED0ECF313207}"/>
              </a:ext>
            </a:extLst>
          </p:cNvPr>
          <p:cNvSpPr>
            <a:spLocks noGrp="1"/>
          </p:cNvSpPr>
          <p:nvPr>
            <p:ph type="ftr" sz="quarter" idx="11"/>
          </p:nvPr>
        </p:nvSpPr>
        <p:spPr>
          <a:xfrm>
            <a:off x="4038600" y="6347021"/>
            <a:ext cx="4114800" cy="365125"/>
          </a:xfrm>
        </p:spPr>
        <p:txBody>
          <a:bodyPr/>
          <a:lstStyle/>
          <a:p>
            <a:r>
              <a:rPr lang="en-US" dirty="0"/>
              <a:t>CALPADS Regional Update May 2025</a:t>
            </a:r>
          </a:p>
        </p:txBody>
      </p:sp>
    </p:spTree>
    <p:extLst>
      <p:ext uri="{BB962C8B-B14F-4D97-AF65-F5344CB8AC3E}">
        <p14:creationId xmlns:p14="http://schemas.microsoft.com/office/powerpoint/2010/main" val="253474712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Two Columns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a:xfrm>
            <a:off x="2447926" y="1604171"/>
            <a:ext cx="4452936" cy="38822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12"/>
          </p:nvPr>
        </p:nvSpPr>
        <p:spPr>
          <a:xfrm>
            <a:off x="10988566" y="6326614"/>
            <a:ext cx="593832" cy="447581"/>
          </a:xfrm>
          <a:prstGeom prst="rect">
            <a:avLst/>
          </a:prstGeom>
        </p:spPr>
        <p:txBody>
          <a:bodyPr/>
          <a:lstStyle>
            <a:lvl1pPr eaLnBrk="1" fontAlgn="auto" hangingPunct="1">
              <a:spcBef>
                <a:spcPts val="0"/>
              </a:spcBef>
              <a:spcAft>
                <a:spcPts val="0"/>
              </a:spcAft>
              <a:defRPr/>
            </a:lvl1pPr>
          </a:lstStyle>
          <a:p>
            <a:pPr>
              <a:defRPr/>
            </a:pPr>
            <a:fld id="{34D2D286-55E5-4837-A8A1-D729EC8D11ED}" type="slidenum">
              <a:rPr lang="en-US" altLang="en-US" smtClean="0"/>
              <a:pPr>
                <a:defRPr/>
              </a:pPr>
              <a:t>‹#›</a:t>
            </a:fld>
            <a:endParaRPr lang="en-US" altLang="en-US" dirty="0"/>
          </a:p>
        </p:txBody>
      </p:sp>
      <p:sp>
        <p:nvSpPr>
          <p:cNvPr id="7" name="Content Placeholder 2"/>
          <p:cNvSpPr>
            <a:spLocks noGrp="1"/>
          </p:cNvSpPr>
          <p:nvPr>
            <p:ph idx="13"/>
          </p:nvPr>
        </p:nvSpPr>
        <p:spPr>
          <a:xfrm>
            <a:off x="7129462" y="1604171"/>
            <a:ext cx="4452936" cy="38822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5">
            <a:extLst>
              <a:ext uri="{FF2B5EF4-FFF2-40B4-BE49-F238E27FC236}">
                <a16:creationId xmlns:a16="http://schemas.microsoft.com/office/drawing/2014/main" id="{B0673EE0-9340-40CA-A0DC-072A247436AC}"/>
              </a:ext>
            </a:extLst>
          </p:cNvPr>
          <p:cNvSpPr>
            <a:spLocks noGrp="1"/>
          </p:cNvSpPr>
          <p:nvPr>
            <p:ph type="ftr" sz="quarter" idx="11"/>
          </p:nvPr>
        </p:nvSpPr>
        <p:spPr>
          <a:xfrm>
            <a:off x="4038600" y="6356351"/>
            <a:ext cx="4114800" cy="365125"/>
          </a:xfrm>
        </p:spPr>
        <p:txBody>
          <a:bodyPr/>
          <a:lstStyle/>
          <a:p>
            <a:r>
              <a:rPr lang="en-US" dirty="0"/>
              <a:t>CALPADS Regional Update May 2025</a:t>
            </a:r>
          </a:p>
        </p:txBody>
      </p:sp>
    </p:spTree>
    <p:extLst>
      <p:ext uri="{BB962C8B-B14F-4D97-AF65-F5344CB8AC3E}">
        <p14:creationId xmlns:p14="http://schemas.microsoft.com/office/powerpoint/2010/main" val="87951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gif"/><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image" Target="../media/image1.gif"/><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heme" Target="../theme/theme5.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gif"/><Relationship Id="rId2" Type="http://schemas.openxmlformats.org/officeDocument/2006/relationships/slideLayout" Target="../slideLayouts/slideLayout60.xml"/><Relationship Id="rId16" Type="http://schemas.openxmlformats.org/officeDocument/2006/relationships/image" Target="../media/image8.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pic>
        <p:nvPicPr>
          <p:cNvPr id="4" name="Picture 3">
            <a:extLst>
              <a:ext uri="{FF2B5EF4-FFF2-40B4-BE49-F238E27FC236}">
                <a16:creationId xmlns:a16="http://schemas.microsoft.com/office/drawing/2014/main" id="{0DC11C1B-7951-CB07-4EC3-E6E1C0DE061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8032" y="6085573"/>
            <a:ext cx="3705468" cy="604152"/>
          </a:xfrm>
          <a:prstGeom prst="rect">
            <a:avLst/>
          </a:prstGeom>
        </p:spPr>
      </p:pic>
    </p:spTree>
    <p:extLst>
      <p:ext uri="{BB962C8B-B14F-4D97-AF65-F5344CB8AC3E}">
        <p14:creationId xmlns:p14="http://schemas.microsoft.com/office/powerpoint/2010/main" val="1656422379"/>
      </p:ext>
    </p:extLst>
  </p:cSld>
  <p:clrMap bg1="lt1" tx1="dk1" bg2="lt2" tx2="dk2" accent1="accent1" accent2="accent2" accent3="accent3" accent4="accent4" accent5="accent5" accent6="accent6" hlink="hlink" folHlink="folHlink"/>
  <p:sldLayoutIdLst>
    <p:sldLayoutId id="2147483830" r:id="rId1"/>
    <p:sldLayoutId id="2147483662" r:id="rId2"/>
    <p:sldLayoutId id="2147483663" r:id="rId3"/>
    <p:sldLayoutId id="2147483664" r:id="rId4"/>
    <p:sldLayoutId id="2147483665" r:id="rId5"/>
    <p:sldLayoutId id="2147483666" r:id="rId6"/>
    <p:sldLayoutId id="2147483667" r:id="rId7"/>
    <p:sldLayoutId id="2147483832" r:id="rId8"/>
    <p:sldLayoutId id="2147483833" r:id="rId9"/>
    <p:sldLayoutId id="2147483736" r:id="rId10"/>
    <p:sldLayoutId id="2147483739" r:id="rId11"/>
    <p:sldLayoutId id="2147483740" r:id="rId12"/>
    <p:sldLayoutId id="2147483852" r:id="rId13"/>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5000"/>
                <a:lumOff val="95000"/>
              </a:schemeClr>
            </a:gs>
            <a:gs pos="57000">
              <a:schemeClr val="accent1">
                <a:lumMod val="45000"/>
                <a:lumOff val="55000"/>
              </a:schemeClr>
            </a:gs>
            <a:gs pos="77000">
              <a:schemeClr val="accent1">
                <a:lumMod val="45000"/>
                <a:lumOff val="55000"/>
              </a:schemeClr>
            </a:gs>
            <a:gs pos="87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868" y="168442"/>
            <a:ext cx="11353799" cy="1477796"/>
          </a:xfrm>
          <a:prstGeom prst="rect">
            <a:avLst/>
          </a:prstGeom>
        </p:spPr>
        <p:txBody>
          <a:bodyPr vert="horz" lIns="91440" tIns="45720" rIns="91440" bIns="45720" rtlCol="0" anchor="ctr">
            <a:normAutofit/>
          </a:bodyPr>
          <a:lstStyle/>
          <a:p>
            <a:pPr lvl="0" algn="ctr"/>
            <a:r>
              <a:rPr lang="en-US"/>
              <a:t>Click to edit Master title style</a:t>
            </a:r>
            <a:endParaRPr lang="en-US" dirty="0"/>
          </a:p>
        </p:txBody>
      </p:sp>
      <p:sp>
        <p:nvSpPr>
          <p:cNvPr id="3" name="Text Placeholder 2"/>
          <p:cNvSpPr>
            <a:spLocks noGrp="1"/>
          </p:cNvSpPr>
          <p:nvPr>
            <p:ph type="body" idx="1"/>
          </p:nvPr>
        </p:nvSpPr>
        <p:spPr>
          <a:xfrm>
            <a:off x="414868" y="1825625"/>
            <a:ext cx="1135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p:nvSpPr>
        <p:spPr>
          <a:xfrm>
            <a:off x="11374821" y="6503217"/>
            <a:ext cx="393846" cy="276999"/>
          </a:xfrm>
          <a:prstGeom prst="rect">
            <a:avLst/>
          </a:prstGeom>
          <a:noFill/>
        </p:spPr>
        <p:txBody>
          <a:bodyPr wrap="square" rtlCol="0">
            <a:spAutoFit/>
          </a:bodyPr>
          <a:lstStyle/>
          <a:p>
            <a:pPr algn="r"/>
            <a:fld id="{5B3829BB-2178-4CA1-8AC7-3DE4BF5274F9}" type="slidenum">
              <a:rPr lang="en-US" sz="1200" smtClean="0">
                <a:solidFill>
                  <a:prstClr val="black"/>
                </a:solidFill>
                <a:latin typeface="Arial" panose="020B0604020202020204" pitchFamily="34" charset="0"/>
                <a:cs typeface="Arial" panose="020B0604020202020204" pitchFamily="34" charset="0"/>
              </a:rPr>
              <a:pPr algn="r"/>
              <a:t>‹#›</a:t>
            </a:fld>
            <a:endParaRPr lang="en-US" sz="1200" dirty="0">
              <a:solidFill>
                <a:prstClr val="black"/>
              </a:solidFill>
              <a:latin typeface="Arial" panose="020B0604020202020204" pitchFamily="34" charset="0"/>
              <a:cs typeface="Arial" panose="020B0604020202020204" pitchFamily="34" charset="0"/>
            </a:endParaRPr>
          </a:p>
        </p:txBody>
      </p:sp>
      <p:sp>
        <p:nvSpPr>
          <p:cNvPr id="5" name="Footer Placeholder 5">
            <a:extLst>
              <a:ext uri="{FF2B5EF4-FFF2-40B4-BE49-F238E27FC236}">
                <a16:creationId xmlns:a16="http://schemas.microsoft.com/office/drawing/2014/main" id="{785F71DA-7C0D-4727-BED9-42DD8DBC81B8}"/>
              </a:ext>
            </a:extLst>
          </p:cNvPr>
          <p:cNvSpPr>
            <a:spLocks noGrp="1"/>
          </p:cNvSpPr>
          <p:nvPr>
            <p:ph type="ftr" sz="quarter" idx="3"/>
          </p:nvPr>
        </p:nvSpPr>
        <p:spPr>
          <a:xfrm>
            <a:off x="5699449" y="6421445"/>
            <a:ext cx="1970314"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185014381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854" r:id="rId5"/>
  </p:sldLayoutIdLst>
  <p:hf hdr="0" dt="0"/>
  <p:txStyles>
    <p:titleStyle>
      <a:lvl1pPr algn="l" defTabSz="914400" rtl="0" eaLnBrk="1" latinLnBrk="0" hangingPunct="1">
        <a:lnSpc>
          <a:spcPct val="90000"/>
        </a:lnSpc>
        <a:spcBef>
          <a:spcPct val="0"/>
        </a:spcBef>
        <a:buNone/>
        <a:defRPr lang="en-US"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5000"/>
                <a:lumOff val="95000"/>
              </a:schemeClr>
            </a:gs>
            <a:gs pos="57000">
              <a:schemeClr val="accent1">
                <a:lumMod val="45000"/>
                <a:lumOff val="55000"/>
              </a:schemeClr>
            </a:gs>
            <a:gs pos="77000">
              <a:schemeClr val="accent1">
                <a:lumMod val="45000"/>
                <a:lumOff val="55000"/>
              </a:schemeClr>
            </a:gs>
            <a:gs pos="87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58261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1016" y="1825625"/>
            <a:ext cx="115824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rgbClr val="003399"/>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6" name="Slide Number Placeholder 5"/>
          <p:cNvSpPr>
            <a:spLocks noGrp="1"/>
          </p:cNvSpPr>
          <p:nvPr>
            <p:ph type="sldNum" sz="quarter" idx="4"/>
          </p:nvPr>
        </p:nvSpPr>
        <p:spPr>
          <a:xfrm>
            <a:off x="11359054" y="6356351"/>
            <a:ext cx="434361"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74BD688-D250-4098-A2BD-9AE7A9A762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54185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hf hd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5000"/>
                <a:lumOff val="95000"/>
              </a:schemeClr>
            </a:gs>
            <a:gs pos="57000">
              <a:schemeClr val="accent1">
                <a:lumMod val="45000"/>
                <a:lumOff val="55000"/>
              </a:schemeClr>
            </a:gs>
            <a:gs pos="77000">
              <a:schemeClr val="accent1">
                <a:lumMod val="45000"/>
                <a:lumOff val="55000"/>
              </a:schemeClr>
            </a:gs>
            <a:gs pos="87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58261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1016" y="1825625"/>
            <a:ext cx="115824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5763" y="6361867"/>
            <a:ext cx="3306177" cy="358292"/>
          </a:xfrm>
          <a:prstGeom prst="rect">
            <a:avLst/>
          </a:prstGeom>
        </p:spPr>
        <p:txBody>
          <a:bodyPr vert="horz" lIns="91440" tIns="45720" rIns="91440" bIns="45720" rtlCol="0" anchor="ctr"/>
          <a:lstStyle>
            <a:lvl1pPr algn="ctr">
              <a:defRPr sz="1200">
                <a:solidFill>
                  <a:srgbClr val="003399"/>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6" name="Slide Number Placeholder 5"/>
          <p:cNvSpPr>
            <a:spLocks noGrp="1"/>
          </p:cNvSpPr>
          <p:nvPr>
            <p:ph type="sldNum" sz="quarter" idx="4"/>
          </p:nvPr>
        </p:nvSpPr>
        <p:spPr>
          <a:xfrm>
            <a:off x="11311758" y="6356351"/>
            <a:ext cx="481657"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74BD688-D250-4098-A2BD-9AE7A9A7625E}"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FA7373F6-B485-B3C9-E043-A358A788AAF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441940" y="6356351"/>
            <a:ext cx="2197523" cy="358292"/>
          </a:xfrm>
          <a:prstGeom prst="rect">
            <a:avLst/>
          </a:prstGeom>
        </p:spPr>
      </p:pic>
    </p:spTree>
    <p:extLst>
      <p:ext uri="{BB962C8B-B14F-4D97-AF65-F5344CB8AC3E}">
        <p14:creationId xmlns:p14="http://schemas.microsoft.com/office/powerpoint/2010/main" val="164357308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hf hd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19807" y="6491557"/>
            <a:ext cx="3232195" cy="365125"/>
          </a:xfrm>
          <a:prstGeom prst="rect">
            <a:avLst/>
          </a:prstGeom>
        </p:spPr>
        <p:txBody>
          <a:bodyPr vert="horz" lIns="91440" tIns="45720" rIns="91440" bIns="45720" rtlCol="0" anchor="ctr"/>
          <a:lstStyle>
            <a:lvl1pPr algn="ctr">
              <a:defRPr sz="1200">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pic>
        <p:nvPicPr>
          <p:cNvPr id="8" name="Picture 7">
            <a:extLst>
              <a:ext uri="{FF2B5EF4-FFF2-40B4-BE49-F238E27FC236}">
                <a16:creationId xmlns:a16="http://schemas.microsoft.com/office/drawing/2014/main" id="{53989447-7803-05CB-5E30-B30E1519420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452002" y="6448971"/>
            <a:ext cx="2182159" cy="355787"/>
          </a:xfrm>
          <a:prstGeom prst="rect">
            <a:avLst/>
          </a:prstGeom>
        </p:spPr>
      </p:pic>
    </p:spTree>
    <p:extLst>
      <p:ext uri="{BB962C8B-B14F-4D97-AF65-F5344CB8AC3E}">
        <p14:creationId xmlns:p14="http://schemas.microsoft.com/office/powerpoint/2010/main" val="113834480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3" r:id="rId9"/>
    <p:sldLayoutId id="2147483825" r:id="rId10"/>
    <p:sldLayoutId id="2147483834" r:id="rId11"/>
    <p:sldLayoutId id="2147483835"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86B105-4FB2-734D-9B07-03723BC908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AFC7D6-1C70-D74D-8AEE-6EA84C655AA8}"/>
              </a:ext>
            </a:extLst>
          </p:cNvPr>
          <p:cNvSpPr>
            <a:spLocks noGrp="1"/>
          </p:cNvSpPr>
          <p:nvPr>
            <p:ph type="body" idx="1"/>
          </p:nvPr>
        </p:nvSpPr>
        <p:spPr>
          <a:xfrm>
            <a:off x="838200" y="1825625"/>
            <a:ext cx="10515600" cy="41857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763DDF-5C05-8447-81D1-719922254859}"/>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5BE92-D1EA-4A3B-84EF-FCC590939D6D}" type="datetime1">
              <a:rPr lang="en-US" smtClean="0"/>
              <a:t>9/10/2025</a:t>
            </a:fld>
            <a:endParaRPr lang="en-US" dirty="0"/>
          </a:p>
        </p:txBody>
      </p:sp>
      <p:sp>
        <p:nvSpPr>
          <p:cNvPr id="8" name="Footer Placeholder 4">
            <a:extLst>
              <a:ext uri="{FF2B5EF4-FFF2-40B4-BE49-F238E27FC236}">
                <a16:creationId xmlns:a16="http://schemas.microsoft.com/office/drawing/2014/main" id="{A927F6E6-CDAF-9840-B8BE-1E74C9741B57}"/>
              </a:ext>
            </a:extLst>
          </p:cNvPr>
          <p:cNvSpPr>
            <a:spLocks noGrp="1"/>
          </p:cNvSpPr>
          <p:nvPr>
            <p:ph type="ftr" sz="quarter" idx="3"/>
          </p:nvPr>
        </p:nvSpPr>
        <p:spPr>
          <a:xfrm>
            <a:off x="175260" y="6356349"/>
            <a:ext cx="3088640" cy="182563"/>
          </a:xfrm>
          <a:prstGeom prst="rect">
            <a:avLst/>
          </a:prstGeom>
        </p:spPr>
        <p:txBody>
          <a:bodyPr/>
          <a:lstStyle>
            <a:lvl1pPr algn="l">
              <a:defRPr sz="1200">
                <a:solidFill>
                  <a:schemeClr val="bg1">
                    <a:lumMod val="65000"/>
                  </a:schemeClr>
                </a:solidFill>
              </a:defRPr>
            </a:lvl1pPr>
          </a:lstStyle>
          <a:p>
            <a:r>
              <a:rPr lang="en-US" dirty="0"/>
              <a:t>CALPADS Regional Update May 2025</a:t>
            </a:r>
          </a:p>
        </p:txBody>
      </p:sp>
      <p:sp>
        <p:nvSpPr>
          <p:cNvPr id="5" name="TextBox 4">
            <a:extLst>
              <a:ext uri="{FF2B5EF4-FFF2-40B4-BE49-F238E27FC236}">
                <a16:creationId xmlns:a16="http://schemas.microsoft.com/office/drawing/2014/main" id="{BB653BFC-FFE8-45E0-B787-4377D7C257C4}"/>
              </a:ext>
            </a:extLst>
          </p:cNvPr>
          <p:cNvSpPr txBox="1"/>
          <p:nvPr/>
        </p:nvSpPr>
        <p:spPr>
          <a:xfrm>
            <a:off x="11460480" y="6431280"/>
            <a:ext cx="556260" cy="276999"/>
          </a:xfrm>
          <a:prstGeom prst="rect">
            <a:avLst/>
          </a:prstGeom>
          <a:noFill/>
        </p:spPr>
        <p:txBody>
          <a:bodyPr wrap="square" rtlCol="0">
            <a:spAutoFit/>
          </a:bodyPr>
          <a:lstStyle/>
          <a:p>
            <a:fld id="{22E9840A-83B9-4E67-9BC8-C4DB46FA60AB}" type="slidenum">
              <a:rPr lang="en-US" sz="1200" smtClean="0">
                <a:solidFill>
                  <a:schemeClr val="tx1"/>
                </a:solidFill>
              </a:rPr>
              <a:t>‹#›</a:t>
            </a:fld>
            <a:endParaRPr lang="en-US" sz="1200" dirty="0">
              <a:solidFill>
                <a:schemeClr val="tx1"/>
              </a:solidFill>
            </a:endParaRPr>
          </a:p>
        </p:txBody>
      </p:sp>
      <p:pic>
        <p:nvPicPr>
          <p:cNvPr id="6" name="Picture 5">
            <a:extLst>
              <a:ext uri="{FF2B5EF4-FFF2-40B4-BE49-F238E27FC236}">
                <a16:creationId xmlns:a16="http://schemas.microsoft.com/office/drawing/2014/main" id="{55EA4812-2FC2-C609-069B-930DA5941B3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759200" y="6301351"/>
            <a:ext cx="1457042" cy="237561"/>
          </a:xfrm>
          <a:prstGeom prst="rect">
            <a:avLst/>
          </a:prstGeom>
        </p:spPr>
      </p:pic>
    </p:spTree>
    <p:extLst>
      <p:ext uri="{BB962C8B-B14F-4D97-AF65-F5344CB8AC3E}">
        <p14:creationId xmlns:p14="http://schemas.microsoft.com/office/powerpoint/2010/main" val="140990221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8" r:id="rId12"/>
    <p:sldLayoutId id="2147483869" r:id="rId13"/>
    <p:sldLayoutId id="2147483661" r:id="rId14"/>
  </p:sldLayoutIdLst>
  <p:hf hdr="0" dt="0"/>
  <p:txStyles>
    <p:title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615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hyperlink" Target="https://documentation.calpads.org/Training/Fall1ReportingRoadmap/#student-degree-of-support-identification-guidance" TargetMode="External"/><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e.ca.gov/sp/se/ac/calpadsspedroadshows.asp" TargetMode="External"/><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60.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hyperlink" Target="https://leginfo.legislature.ca.gov/faces/codes_displaySection.xhtml?sectionNum=60900&amp;lawCode=EDC" TargetMode="External"/><Relationship Id="rId2" Type="http://schemas.openxmlformats.org/officeDocument/2006/relationships/notesSlide" Target="../notesSlides/notesSlide38.xml"/><Relationship Id="rId1" Type="http://schemas.openxmlformats.org/officeDocument/2006/relationships/slideLayout" Target="../slideLayouts/slideLayout60.xml"/><Relationship Id="rId5" Type="http://schemas.openxmlformats.org/officeDocument/2006/relationships/hyperlink" Target="https://csis.fcmat.org/sis-vendors/ccgi-vendor-compatibility" TargetMode="External"/><Relationship Id="rId4" Type="http://schemas.openxmlformats.org/officeDocument/2006/relationships/hyperlink" Target="https://leginfo.legislature.ca.gov/faces/codes_displaySection.xhtml?sectionNum=49083.5&amp;lawCode=EDC"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hyperlink" Target="https://cde.box.com/s/h73s0fcoy7il9imsh392vp6n3kj1m6gr" TargetMode="External"/><Relationship Id="rId2" Type="http://schemas.openxmlformats.org/officeDocument/2006/relationships/notesSlide" Target="../notesSlides/notesSlide4.xml"/><Relationship Id="rId1" Type="http://schemas.openxmlformats.org/officeDocument/2006/relationships/slideLayout" Target="../slideLayouts/slideLayout60.xml"/><Relationship Id="rId4" Type="http://schemas.openxmlformats.org/officeDocument/2006/relationships/hyperlink" Target="https://csis.fcmat.org/document/CALPADSResources/CALPADS-Regional-Updates-September-2025.pptx"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3" Type="http://schemas.openxmlformats.org/officeDocument/2006/relationships/hyperlink" Target="https://www.cde.ca.gov/fg/it/aarecovery.asp" TargetMode="External"/><Relationship Id="rId2" Type="http://schemas.openxmlformats.org/officeDocument/2006/relationships/notesSlide" Target="../notesSlides/notesSlide54.xml"/><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diagramColors" Target="../diagrams/colors1.xml"/><Relationship Id="rId2" Type="http://schemas.openxmlformats.org/officeDocument/2006/relationships/notesSlide" Target="../notesSlides/notesSlide59.xml"/><Relationship Id="rId1" Type="http://schemas.openxmlformats.org/officeDocument/2006/relationships/slideLayout" Target="../slideLayouts/slideLayout6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0.xml"/><Relationship Id="rId1" Type="http://schemas.openxmlformats.org/officeDocument/2006/relationships/slideLayout" Target="../slideLayouts/slideLayout60.xml"/><Relationship Id="rId5" Type="http://schemas.openxmlformats.org/officeDocument/2006/relationships/image" Target="../media/image18.png"/><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61.xml"/><Relationship Id="rId1" Type="http://schemas.openxmlformats.org/officeDocument/2006/relationships/slideLayout" Target="../slideLayouts/slideLayout6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2.xml"/><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3.xml"/><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8" Type="http://schemas.openxmlformats.org/officeDocument/2006/relationships/hyperlink" Target="https://documentation.calpads.org/Support/References" TargetMode="External"/><Relationship Id="rId13" Type="http://schemas.openxmlformats.org/officeDocument/2006/relationships/hyperlink" Target="https://csis.fcmat.org/csis-training" TargetMode="External"/><Relationship Id="rId3" Type="http://schemas.openxmlformats.org/officeDocument/2006/relationships/image" Target="../media/image26.png"/><Relationship Id="rId7" Type="http://schemas.openxmlformats.org/officeDocument/2006/relationships/image" Target="../media/image29.svg"/><Relationship Id="rId12" Type="http://schemas.openxmlformats.org/officeDocument/2006/relationships/hyperlink" Target="https://csis.fcmat.org/resources" TargetMode="External"/><Relationship Id="rId2" Type="http://schemas.openxmlformats.org/officeDocument/2006/relationships/notesSlide" Target="../notesSlides/notesSlide64.xml"/><Relationship Id="rId1" Type="http://schemas.openxmlformats.org/officeDocument/2006/relationships/slideLayout" Target="../slideLayouts/slideLayout70.xml"/><Relationship Id="rId6" Type="http://schemas.openxmlformats.org/officeDocument/2006/relationships/image" Target="../media/image28.png"/><Relationship Id="rId11" Type="http://schemas.openxmlformats.org/officeDocument/2006/relationships/image" Target="../media/image17.png"/><Relationship Id="rId5" Type="http://schemas.openxmlformats.org/officeDocument/2006/relationships/hyperlink" Target="https://www.youtube.com/channel/UCA9oRTiyVECCCzOxpmJheZw" TargetMode="External"/><Relationship Id="rId10" Type="http://schemas.openxmlformats.org/officeDocument/2006/relationships/hyperlink" Target="https://www.cde.ca.gov/ds/sp/cl/systemdocs.asp" TargetMode="External"/><Relationship Id="rId4" Type="http://schemas.openxmlformats.org/officeDocument/2006/relationships/image" Target="../media/image27.png"/><Relationship Id="rId9" Type="http://schemas.openxmlformats.org/officeDocument/2006/relationships/image" Target="../media/image30.gif"/></Relationships>
</file>

<file path=ppt/slides/_rels/slide6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31.jpeg"/><Relationship Id="rId7" Type="http://schemas.openxmlformats.org/officeDocument/2006/relationships/hyperlink" Target="mailto:calpads-support@cde.ca.gov" TargetMode="External"/><Relationship Id="rId12"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71.xml"/><Relationship Id="rId6" Type="http://schemas.openxmlformats.org/officeDocument/2006/relationships/hyperlink" Target="http://www2.cde.ca.gov/calpadshelp/default.aspx" TargetMode="External"/><Relationship Id="rId11" Type="http://schemas.openxmlformats.org/officeDocument/2006/relationships/image" Target="../media/image35.svg"/><Relationship Id="rId5" Type="http://schemas.openxmlformats.org/officeDocument/2006/relationships/hyperlink" Target="https://www.cde.ca.gov/ds/sp/cl/listservs.asp" TargetMode="External"/><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hyperlink" Target="https://csis.fcmat.org/ListServ" TargetMode="External"/><Relationship Id="rId9" Type="http://schemas.openxmlformats.org/officeDocument/2006/relationships/image" Target="../media/image33.svg"/><Relationship Id="rId14" Type="http://schemas.openxmlformats.org/officeDocument/2006/relationships/image" Target="../media/image3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1.xml"/></Relationships>
</file>

<file path=ppt/slides/_rels/slide67.xml.rels><?xml version="1.0" encoding="UTF-8" standalone="yes"?>
<Relationships xmlns="http://schemas.openxmlformats.org/package/2006/relationships"><Relationship Id="rId3" Type="http://schemas.openxmlformats.org/officeDocument/2006/relationships/hyperlink" Target="https://csis.fcmat.org/csis-training" TargetMode="External"/><Relationship Id="rId2" Type="http://schemas.openxmlformats.org/officeDocument/2006/relationships/notesSlide" Target="../notesSlides/notesSlide67.xml"/><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8.xml"/><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9.xml"/><Relationship Id="rId1" Type="http://schemas.openxmlformats.org/officeDocument/2006/relationships/slideLayout" Target="../slideLayouts/slideLayout60.xml"/><Relationship Id="rId4" Type="http://schemas.openxmlformats.org/officeDocument/2006/relationships/hyperlink" Target="https://www.picpedia.org/chalkboard/t/thank-you.htm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60.xml"/><Relationship Id="rId4" Type="http://schemas.openxmlformats.org/officeDocument/2006/relationships/hyperlink" Target="http://www.pngall.com/question-mark-p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ctrTitle"/>
          </p:nvPr>
        </p:nvSpPr>
        <p:spPr/>
        <p:txBody>
          <a:bodyPr/>
          <a:lstStyle/>
          <a:p>
            <a:r>
              <a:rPr lang="en-US" altLang="en-US" dirty="0"/>
              <a:t>CALPADS Regional Updates</a:t>
            </a:r>
          </a:p>
        </p:txBody>
      </p:sp>
      <p:sp>
        <p:nvSpPr>
          <p:cNvPr id="2" name="Content Placeholder 1"/>
          <p:cNvSpPr>
            <a:spLocks noGrp="1"/>
          </p:cNvSpPr>
          <p:nvPr>
            <p:ph type="subTitle" idx="1"/>
          </p:nvPr>
        </p:nvSpPr>
        <p:spPr/>
        <p:txBody>
          <a:bodyPr>
            <a:normAutofit fontScale="92500" lnSpcReduction="10000"/>
          </a:bodyPr>
          <a:lstStyle/>
          <a:p>
            <a:r>
              <a:rPr lang="en-US" dirty="0"/>
              <a:t>September 2025</a:t>
            </a:r>
            <a:br>
              <a:rPr lang="en-US" dirty="0"/>
            </a:br>
            <a:endParaRPr lang="en-US" dirty="0"/>
          </a:p>
          <a:p>
            <a:br>
              <a:rPr lang="en-US" dirty="0"/>
            </a:br>
            <a:br>
              <a:rPr lang="en-US" dirty="0"/>
            </a:br>
            <a:endParaRPr lang="en-US" dirty="0"/>
          </a:p>
        </p:txBody>
      </p:sp>
    </p:spTree>
    <p:extLst>
      <p:ext uri="{BB962C8B-B14F-4D97-AF65-F5344CB8AC3E}">
        <p14:creationId xmlns:p14="http://schemas.microsoft.com/office/powerpoint/2010/main" val="500457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56443ED-F218-B016-2B5B-4A21A09F417F}"/>
              </a:ext>
              <a:ext uri="{C183D7F6-B498-43B3-948B-1728B52AA6E4}">
                <adec:decorative xmlns:adec="http://schemas.microsoft.com/office/drawing/2017/decorative" val="1"/>
              </a:ext>
            </a:extLst>
          </p:cNvPr>
          <p:cNvSpPr>
            <a:spLocks noGrp="1"/>
          </p:cNvSpPr>
          <p:nvPr>
            <p:ph type="title"/>
          </p:nvPr>
        </p:nvSpPr>
        <p:spPr>
          <a:xfrm>
            <a:off x="810259" y="136524"/>
            <a:ext cx="10656527" cy="1103697"/>
          </a:xfrm>
        </p:spPr>
        <p:txBody>
          <a:bodyPr>
            <a:normAutofit/>
          </a:bodyPr>
          <a:lstStyle/>
          <a:p>
            <a:pPr algn="ctr"/>
            <a:r>
              <a:rPr lang="en-US" sz="4000" b="1" dirty="0"/>
              <a:t>2025-26 CALPADS Deadlines (1) </a:t>
            </a:r>
          </a:p>
        </p:txBody>
      </p:sp>
      <p:sp>
        <p:nvSpPr>
          <p:cNvPr id="10" name="TextBox 9">
            <a:extLst>
              <a:ext uri="{FF2B5EF4-FFF2-40B4-BE49-F238E27FC236}">
                <a16:creationId xmlns:a16="http://schemas.microsoft.com/office/drawing/2014/main" id="{279C5DF6-EADF-37E8-FB81-A3464F046E92}"/>
              </a:ext>
              <a:ext uri="{C183D7F6-B498-43B3-948B-1728B52AA6E4}">
                <adec:decorative xmlns:adec="http://schemas.microsoft.com/office/drawing/2017/decorative" val="1"/>
              </a:ext>
            </a:extLst>
          </p:cNvPr>
          <p:cNvSpPr txBox="1"/>
          <p:nvPr/>
        </p:nvSpPr>
        <p:spPr>
          <a:xfrm>
            <a:off x="529488" y="5467887"/>
            <a:ext cx="11346826" cy="954107"/>
          </a:xfrm>
          <a:prstGeom prst="rect">
            <a:avLst/>
          </a:prstGeom>
          <a:noFill/>
        </p:spPr>
        <p:txBody>
          <a:bodyPr wrap="square" rtlCol="0">
            <a:spAutoFit/>
          </a:bodyPr>
          <a:lstStyle/>
          <a:p>
            <a:pPr marL="342900" indent="-342900">
              <a:buFont typeface="Calibri" panose="020F0502020204030204" pitchFamily="34" charset="0"/>
              <a:buChar char="*"/>
            </a:pPr>
            <a:r>
              <a:rPr lang="en-US" dirty="0"/>
              <a:t>LEA Approval is required and SELPAs are strongly encouraged to approve the Fall 1 submissions by the December 12 Certification Deadline.</a:t>
            </a:r>
          </a:p>
          <a:p>
            <a:pPr marL="342900" indent="-342900">
              <a:buFont typeface="Calibri" panose="020F0502020204030204" pitchFamily="34" charset="0"/>
              <a:buChar char="*"/>
            </a:pPr>
            <a:endParaRPr lang="en-US" sz="2000" dirty="0"/>
          </a:p>
        </p:txBody>
      </p:sp>
      <p:sp>
        <p:nvSpPr>
          <p:cNvPr id="12" name="Footer Placeholder 3">
            <a:extLst>
              <a:ext uri="{FF2B5EF4-FFF2-40B4-BE49-F238E27FC236}">
                <a16:creationId xmlns:a16="http://schemas.microsoft.com/office/drawing/2014/main" id="{85E5F83F-0F78-757D-9B88-AA84CBE907AB}"/>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graphicFrame>
        <p:nvGraphicFramePr>
          <p:cNvPr id="2" name="Content Placeholder 5">
            <a:extLst>
              <a:ext uri="{FF2B5EF4-FFF2-40B4-BE49-F238E27FC236}">
                <a16:creationId xmlns:a16="http://schemas.microsoft.com/office/drawing/2014/main" id="{A538E67F-A0CA-0404-AE6C-7B2270A0E049}"/>
              </a:ext>
            </a:extLst>
          </p:cNvPr>
          <p:cNvGraphicFramePr>
            <a:graphicFrameLocks noGrp="1"/>
          </p:cNvGraphicFramePr>
          <p:nvPr>
            <p:ph idx="1"/>
            <p:extLst>
              <p:ext uri="{D42A27DB-BD31-4B8C-83A1-F6EECF244321}">
                <p14:modId xmlns:p14="http://schemas.microsoft.com/office/powerpoint/2010/main" val="2056964565"/>
              </p:ext>
            </p:extLst>
          </p:nvPr>
        </p:nvGraphicFramePr>
        <p:xfrm>
          <a:off x="583622" y="1188622"/>
          <a:ext cx="10883164" cy="4279265"/>
        </p:xfrm>
        <a:graphic>
          <a:graphicData uri="http://schemas.openxmlformats.org/drawingml/2006/table">
            <a:tbl>
              <a:tblPr firstRow="1" firstCol="1" bandRow="1">
                <a:tableStyleId>{93296810-A885-4BE3-A3E7-6D5BEEA58F35}</a:tableStyleId>
              </a:tblPr>
              <a:tblGrid>
                <a:gridCol w="1356389">
                  <a:extLst>
                    <a:ext uri="{9D8B030D-6E8A-4147-A177-3AD203B41FA5}">
                      <a16:colId xmlns:a16="http://schemas.microsoft.com/office/drawing/2014/main" val="1930498044"/>
                    </a:ext>
                  </a:extLst>
                </a:gridCol>
                <a:gridCol w="2516579">
                  <a:extLst>
                    <a:ext uri="{9D8B030D-6E8A-4147-A177-3AD203B41FA5}">
                      <a16:colId xmlns:a16="http://schemas.microsoft.com/office/drawing/2014/main" val="1733214045"/>
                    </a:ext>
                  </a:extLst>
                </a:gridCol>
                <a:gridCol w="2139519">
                  <a:extLst>
                    <a:ext uri="{9D8B030D-6E8A-4147-A177-3AD203B41FA5}">
                      <a16:colId xmlns:a16="http://schemas.microsoft.com/office/drawing/2014/main" val="95406722"/>
                    </a:ext>
                  </a:extLst>
                </a:gridCol>
                <a:gridCol w="1802167">
                  <a:extLst>
                    <a:ext uri="{9D8B030D-6E8A-4147-A177-3AD203B41FA5}">
                      <a16:colId xmlns:a16="http://schemas.microsoft.com/office/drawing/2014/main" val="4124402975"/>
                    </a:ext>
                  </a:extLst>
                </a:gridCol>
                <a:gridCol w="1387991">
                  <a:extLst>
                    <a:ext uri="{9D8B030D-6E8A-4147-A177-3AD203B41FA5}">
                      <a16:colId xmlns:a16="http://schemas.microsoft.com/office/drawing/2014/main" val="4087985063"/>
                    </a:ext>
                  </a:extLst>
                </a:gridCol>
                <a:gridCol w="1680519">
                  <a:extLst>
                    <a:ext uri="{9D8B030D-6E8A-4147-A177-3AD203B41FA5}">
                      <a16:colId xmlns:a16="http://schemas.microsoft.com/office/drawing/2014/main" val="1807857983"/>
                    </a:ext>
                  </a:extLst>
                </a:gridCol>
              </a:tblGrid>
              <a:tr h="988605">
                <a:tc>
                  <a:txBody>
                    <a:bodyPr/>
                    <a:lstStyle/>
                    <a:p>
                      <a:pPr marL="0" marR="0" algn="ctr">
                        <a:spcBef>
                          <a:spcPts val="0"/>
                        </a:spcBef>
                        <a:spcAft>
                          <a:spcPts val="1500"/>
                        </a:spcAft>
                      </a:pPr>
                      <a:r>
                        <a:rPr lang="en-US" sz="1600" dirty="0">
                          <a:effectLst/>
                        </a:rPr>
                        <a:t>Submission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600" dirty="0">
                          <a:effectLst/>
                        </a:rPr>
                        <a:t>Primary Data Submitted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600" dirty="0">
                          <a:effectLst/>
                        </a:rPr>
                        <a:t>Official Submission Window</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600" dirty="0">
                          <a:effectLst/>
                          <a:latin typeface="Arial" panose="020B0604020202020204" pitchFamily="34" charset="0"/>
                          <a:ea typeface="Calibri" panose="020F0502020204030204" pitchFamily="34" charset="0"/>
                          <a:cs typeface="Arial" panose="020B0604020202020204" pitchFamily="34" charset="0"/>
                        </a:rPr>
                        <a:t>Recommended Date for Zero Errors</a:t>
                      </a:r>
                    </a:p>
                  </a:txBody>
                  <a:tcPr marL="67990" marR="67990" marT="67990" marB="67990"/>
                </a:tc>
                <a:tc>
                  <a:txBody>
                    <a:bodyPr/>
                    <a:lstStyle/>
                    <a:p>
                      <a:pPr marL="0" marR="0" algn="ctr">
                        <a:spcBef>
                          <a:spcPts val="0"/>
                        </a:spcBef>
                        <a:spcAft>
                          <a:spcPts val="1500"/>
                        </a:spcAft>
                      </a:pPr>
                      <a:r>
                        <a:rPr lang="en-US" sz="1600" dirty="0">
                          <a:effectLst/>
                        </a:rPr>
                        <a:t>Certification Deadline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600" dirty="0">
                          <a:effectLst/>
                        </a:rPr>
                        <a:t>Close of Amendment Window</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extLst>
                  <a:ext uri="{0D108BD9-81ED-4DB2-BD59-A6C34878D82A}">
                    <a16:rowId xmlns:a16="http://schemas.microsoft.com/office/drawing/2014/main" val="2579309835"/>
                  </a:ext>
                </a:extLst>
              </a:tr>
              <a:tr h="3281123">
                <a:tc>
                  <a:txBody>
                    <a:bodyPr/>
                    <a:lstStyle/>
                    <a:p>
                      <a:pPr marL="0" marR="0">
                        <a:spcBef>
                          <a:spcPts val="0"/>
                        </a:spcBef>
                        <a:spcAft>
                          <a:spcPts val="1500"/>
                        </a:spcAft>
                      </a:pPr>
                      <a:r>
                        <a:rPr lang="en-US" sz="1700" dirty="0">
                          <a:effectLst/>
                        </a:rPr>
                        <a:t>Fall 1</a:t>
                      </a:r>
                      <a:endParaRPr lang="en-US" sz="17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spcBef>
                          <a:spcPts val="0"/>
                        </a:spcBef>
                        <a:spcAft>
                          <a:spcPts val="1200"/>
                        </a:spcAft>
                      </a:pPr>
                      <a:r>
                        <a:rPr lang="en-US" sz="1700" dirty="0">
                          <a:effectLst/>
                        </a:rPr>
                        <a:t>2025–26 (Census Day – October 1, 2025):</a:t>
                      </a: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effectLst/>
                        </a:rPr>
                        <a:t>Enrollment counts</a:t>
                      </a: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effectLst/>
                        </a:rPr>
                        <a:t>English language acquisition status</a:t>
                      </a: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effectLst/>
                        </a:rPr>
                        <a:t>Immigrant Counts</a:t>
                      </a: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effectLst/>
                        </a:rPr>
                        <a:t>Free/reduced-price meal-eligibility</a:t>
                      </a: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effectLst/>
                        </a:rPr>
                        <a:t>Special Education</a:t>
                      </a:r>
                    </a:p>
                    <a:p>
                      <a:pPr marL="0" marR="0">
                        <a:spcBef>
                          <a:spcPts val="0"/>
                        </a:spcBef>
                        <a:spcAft>
                          <a:spcPts val="1200"/>
                        </a:spcAft>
                      </a:pPr>
                      <a:r>
                        <a:rPr lang="en-US" sz="1700" dirty="0">
                          <a:effectLst/>
                        </a:rPr>
                        <a:t>2024–25:</a:t>
                      </a: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effectLst/>
                        </a:rPr>
                        <a:t>Dropouts</a:t>
                      </a:r>
                      <a:endParaRPr lang="en-US" sz="17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spcBef>
                          <a:spcPts val="0"/>
                        </a:spcBef>
                        <a:spcAft>
                          <a:spcPts val="0"/>
                        </a:spcAft>
                      </a:pPr>
                      <a:r>
                        <a:rPr lang="en-US" sz="1700" dirty="0">
                          <a:effectLst/>
                        </a:rPr>
                        <a:t>October 1, 2025 to</a:t>
                      </a:r>
                      <a:br>
                        <a:rPr lang="en-US" sz="1700" dirty="0">
                          <a:effectLst/>
                        </a:rPr>
                      </a:br>
                      <a:r>
                        <a:rPr lang="en-US" sz="1700" dirty="0">
                          <a:effectLst/>
                        </a:rPr>
                        <a:t>January 23, 2026</a:t>
                      </a:r>
                      <a:endParaRPr lang="en-US" sz="17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spcBef>
                          <a:spcPts val="0"/>
                        </a:spcBef>
                        <a:spcAft>
                          <a:spcPts val="0"/>
                        </a:spcAft>
                      </a:pPr>
                      <a:r>
                        <a:rPr lang="en-US" sz="1700" dirty="0">
                          <a:effectLst/>
                          <a:latin typeface="Arial" panose="020B0604020202020204" pitchFamily="34" charset="0"/>
                          <a:ea typeface="Calibri" panose="020F0502020204030204" pitchFamily="34" charset="0"/>
                          <a:cs typeface="Arial" panose="020B0604020202020204" pitchFamily="34" charset="0"/>
                        </a:rPr>
                        <a:t>November 21, 2025</a:t>
                      </a:r>
                    </a:p>
                  </a:txBody>
                  <a:tcPr marL="67990" marR="67990" marT="67990" marB="67990"/>
                </a:tc>
                <a:tc>
                  <a:txBody>
                    <a:bodyPr/>
                    <a:lstStyle/>
                    <a:p>
                      <a:pPr marL="0" marR="0">
                        <a:spcBef>
                          <a:spcPts val="0"/>
                        </a:spcBef>
                        <a:spcAft>
                          <a:spcPts val="0"/>
                        </a:spcAft>
                      </a:pPr>
                      <a:r>
                        <a:rPr lang="en-US" sz="1700" dirty="0">
                          <a:effectLst/>
                        </a:rPr>
                        <a:t>December 12, 2025*</a:t>
                      </a:r>
                      <a:endParaRPr lang="en-US" sz="17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spcBef>
                          <a:spcPts val="0"/>
                        </a:spcBef>
                        <a:spcAft>
                          <a:spcPts val="0"/>
                        </a:spcAft>
                      </a:pPr>
                      <a:r>
                        <a:rPr lang="en-US" sz="1700" dirty="0">
                          <a:effectLst/>
                        </a:rPr>
                        <a:t>January 23, 2026</a:t>
                      </a:r>
                    </a:p>
                    <a:p>
                      <a:pPr marL="0" marR="0">
                        <a:spcBef>
                          <a:spcPts val="0"/>
                        </a:spcBef>
                        <a:spcAft>
                          <a:spcPts val="0"/>
                        </a:spcAft>
                      </a:pPr>
                      <a:r>
                        <a:rPr lang="en-US" sz="1700" dirty="0">
                          <a:effectLst/>
                        </a:rPr>
                        <a:t>(no changes can be made after this date)</a:t>
                      </a:r>
                      <a:endParaRPr lang="en-US" sz="17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extLst>
                  <a:ext uri="{0D108BD9-81ED-4DB2-BD59-A6C34878D82A}">
                    <a16:rowId xmlns:a16="http://schemas.microsoft.com/office/drawing/2014/main" val="2564390584"/>
                  </a:ext>
                </a:extLst>
              </a:tr>
            </a:tbl>
          </a:graphicData>
        </a:graphic>
      </p:graphicFrame>
    </p:spTree>
    <p:extLst>
      <p:ext uri="{BB962C8B-B14F-4D97-AF65-F5344CB8AC3E}">
        <p14:creationId xmlns:p14="http://schemas.microsoft.com/office/powerpoint/2010/main" val="2441685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77FA8-D571-0B33-A569-3489E22C12B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10032F9-DECF-061B-02F2-E98A540EF98E}"/>
              </a:ext>
              <a:ext uri="{C183D7F6-B498-43B3-948B-1728B52AA6E4}">
                <adec:decorative xmlns:adec="http://schemas.microsoft.com/office/drawing/2017/decorative" val="1"/>
              </a:ext>
            </a:extLst>
          </p:cNvPr>
          <p:cNvSpPr>
            <a:spLocks noGrp="1"/>
          </p:cNvSpPr>
          <p:nvPr>
            <p:ph type="title"/>
          </p:nvPr>
        </p:nvSpPr>
        <p:spPr>
          <a:xfrm>
            <a:off x="810259" y="136524"/>
            <a:ext cx="10656527" cy="1103697"/>
          </a:xfrm>
        </p:spPr>
        <p:txBody>
          <a:bodyPr>
            <a:normAutofit/>
          </a:bodyPr>
          <a:lstStyle/>
          <a:p>
            <a:pPr algn="ctr"/>
            <a:r>
              <a:rPr lang="en-US" sz="4000" b="1" dirty="0"/>
              <a:t>2025-26 CALPADS Deadlines (2) </a:t>
            </a:r>
          </a:p>
        </p:txBody>
      </p:sp>
      <p:sp>
        <p:nvSpPr>
          <p:cNvPr id="12" name="Footer Placeholder 3">
            <a:extLst>
              <a:ext uri="{FF2B5EF4-FFF2-40B4-BE49-F238E27FC236}">
                <a16:creationId xmlns:a16="http://schemas.microsoft.com/office/drawing/2014/main" id="{9A1EBE53-9EDE-9622-AA2C-5DA09FBB9DE7}"/>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graphicFrame>
        <p:nvGraphicFramePr>
          <p:cNvPr id="2" name="Content Placeholder 5">
            <a:extLst>
              <a:ext uri="{FF2B5EF4-FFF2-40B4-BE49-F238E27FC236}">
                <a16:creationId xmlns:a16="http://schemas.microsoft.com/office/drawing/2014/main" id="{95C8D6AD-C996-ACC8-798B-2DB17CA6351B}"/>
              </a:ext>
            </a:extLst>
          </p:cNvPr>
          <p:cNvGraphicFramePr>
            <a:graphicFrameLocks noGrp="1"/>
          </p:cNvGraphicFramePr>
          <p:nvPr>
            <p:ph idx="1"/>
            <p:extLst>
              <p:ext uri="{D42A27DB-BD31-4B8C-83A1-F6EECF244321}">
                <p14:modId xmlns:p14="http://schemas.microsoft.com/office/powerpoint/2010/main" val="3680932485"/>
              </p:ext>
            </p:extLst>
          </p:nvPr>
        </p:nvGraphicFramePr>
        <p:xfrm>
          <a:off x="583622" y="1188622"/>
          <a:ext cx="10883164" cy="4492625"/>
        </p:xfrm>
        <a:graphic>
          <a:graphicData uri="http://schemas.openxmlformats.org/drawingml/2006/table">
            <a:tbl>
              <a:tblPr firstRow="1" firstCol="1" bandRow="1">
                <a:tableStyleId>{93296810-A885-4BE3-A3E7-6D5BEEA58F35}</a:tableStyleId>
              </a:tblPr>
              <a:tblGrid>
                <a:gridCol w="1430529">
                  <a:extLst>
                    <a:ext uri="{9D8B030D-6E8A-4147-A177-3AD203B41FA5}">
                      <a16:colId xmlns:a16="http://schemas.microsoft.com/office/drawing/2014/main" val="1930498044"/>
                    </a:ext>
                  </a:extLst>
                </a:gridCol>
                <a:gridCol w="2668776">
                  <a:extLst>
                    <a:ext uri="{9D8B030D-6E8A-4147-A177-3AD203B41FA5}">
                      <a16:colId xmlns:a16="http://schemas.microsoft.com/office/drawing/2014/main" val="1733214045"/>
                    </a:ext>
                  </a:extLst>
                </a:gridCol>
                <a:gridCol w="1979130">
                  <a:extLst>
                    <a:ext uri="{9D8B030D-6E8A-4147-A177-3AD203B41FA5}">
                      <a16:colId xmlns:a16="http://schemas.microsoft.com/office/drawing/2014/main" val="95406722"/>
                    </a:ext>
                  </a:extLst>
                </a:gridCol>
                <a:gridCol w="1738365">
                  <a:extLst>
                    <a:ext uri="{9D8B030D-6E8A-4147-A177-3AD203B41FA5}">
                      <a16:colId xmlns:a16="http://schemas.microsoft.com/office/drawing/2014/main" val="4124402975"/>
                    </a:ext>
                  </a:extLst>
                </a:gridCol>
                <a:gridCol w="1385845">
                  <a:extLst>
                    <a:ext uri="{9D8B030D-6E8A-4147-A177-3AD203B41FA5}">
                      <a16:colId xmlns:a16="http://schemas.microsoft.com/office/drawing/2014/main" val="4087985063"/>
                    </a:ext>
                  </a:extLst>
                </a:gridCol>
                <a:gridCol w="1680519">
                  <a:extLst>
                    <a:ext uri="{9D8B030D-6E8A-4147-A177-3AD203B41FA5}">
                      <a16:colId xmlns:a16="http://schemas.microsoft.com/office/drawing/2014/main" val="1807857983"/>
                    </a:ext>
                  </a:extLst>
                </a:gridCol>
              </a:tblGrid>
              <a:tr h="988605">
                <a:tc>
                  <a:txBody>
                    <a:bodyPr/>
                    <a:lstStyle/>
                    <a:p>
                      <a:pPr marL="0" marR="0" algn="ctr">
                        <a:spcBef>
                          <a:spcPts val="0"/>
                        </a:spcBef>
                        <a:spcAft>
                          <a:spcPts val="1500"/>
                        </a:spcAft>
                      </a:pPr>
                      <a:r>
                        <a:rPr lang="en-US" sz="1700" dirty="0">
                          <a:effectLst/>
                        </a:rPr>
                        <a:t>Submission</a:t>
                      </a:r>
                      <a:endParaRPr lang="en-US" sz="17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700" dirty="0">
                          <a:effectLst/>
                        </a:rPr>
                        <a:t>Primary Data Submitted</a:t>
                      </a:r>
                      <a:endParaRPr lang="en-US" sz="17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700" dirty="0">
                          <a:effectLst/>
                        </a:rPr>
                        <a:t>Official Submission Window</a:t>
                      </a:r>
                      <a:endParaRPr lang="en-US" sz="17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700" dirty="0">
                          <a:effectLst/>
                          <a:latin typeface="Arial" panose="020B0604020202020204" pitchFamily="34" charset="0"/>
                          <a:ea typeface="Calibri" panose="020F0502020204030204" pitchFamily="34" charset="0"/>
                          <a:cs typeface="Arial" panose="020B0604020202020204" pitchFamily="34" charset="0"/>
                        </a:rPr>
                        <a:t>Recommended Date for Zero Errors</a:t>
                      </a:r>
                    </a:p>
                  </a:txBody>
                  <a:tcPr marL="67990" marR="67990" marT="67990" marB="67990"/>
                </a:tc>
                <a:tc>
                  <a:txBody>
                    <a:bodyPr/>
                    <a:lstStyle/>
                    <a:p>
                      <a:pPr marL="0" marR="0" algn="ctr">
                        <a:spcBef>
                          <a:spcPts val="0"/>
                        </a:spcBef>
                        <a:spcAft>
                          <a:spcPts val="1500"/>
                        </a:spcAft>
                      </a:pPr>
                      <a:r>
                        <a:rPr lang="en-US" sz="1700" dirty="0">
                          <a:effectLst/>
                        </a:rPr>
                        <a:t>Certification Deadline</a:t>
                      </a:r>
                      <a:endParaRPr lang="en-US" sz="17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700" dirty="0">
                          <a:effectLst/>
                        </a:rPr>
                        <a:t>Close of Amendment Window</a:t>
                      </a:r>
                      <a:endParaRPr lang="en-US" sz="17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extLst>
                  <a:ext uri="{0D108BD9-81ED-4DB2-BD59-A6C34878D82A}">
                    <a16:rowId xmlns:a16="http://schemas.microsoft.com/office/drawing/2014/main" val="2579309835"/>
                  </a:ext>
                </a:extLst>
              </a:tr>
              <a:tr h="3281123">
                <a:tc>
                  <a:txBody>
                    <a:bodyPr/>
                    <a:lstStyle/>
                    <a:p>
                      <a:pPr marL="0" marR="0">
                        <a:spcBef>
                          <a:spcPts val="0"/>
                        </a:spcBef>
                        <a:spcAft>
                          <a:spcPts val="1500"/>
                        </a:spcAft>
                      </a:pPr>
                      <a:r>
                        <a:rPr lang="en-US" sz="1700" dirty="0">
                          <a:effectLst/>
                        </a:rPr>
                        <a:t>Fall 2</a:t>
                      </a:r>
                      <a:endParaRPr lang="en-US" sz="17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285750" indent="-285750">
                        <a:buFont typeface="Arial" panose="020B0604020202020204" pitchFamily="34" charset="0"/>
                        <a:buChar char="•"/>
                      </a:pPr>
                      <a:r>
                        <a:rPr lang="en-US" sz="1700" b="0" i="0" kern="1200" dirty="0">
                          <a:solidFill>
                            <a:schemeClr val="dk1"/>
                          </a:solidFill>
                          <a:effectLst/>
                          <a:latin typeface="+mn-lt"/>
                          <a:ea typeface="+mn-ea"/>
                          <a:cs typeface="+mn-cs"/>
                        </a:rPr>
                        <a:t>Student Course Enrollments</a:t>
                      </a:r>
                    </a:p>
                    <a:p>
                      <a:pPr marL="285750" indent="-285750">
                        <a:buFont typeface="Arial" panose="020B0604020202020204" pitchFamily="34" charset="0"/>
                        <a:buChar char="•"/>
                      </a:pPr>
                      <a:r>
                        <a:rPr lang="en-US" sz="1700" b="0" i="0" kern="1200" dirty="0">
                          <a:solidFill>
                            <a:schemeClr val="dk1"/>
                          </a:solidFill>
                          <a:effectLst/>
                          <a:latin typeface="+mn-lt"/>
                          <a:ea typeface="+mn-ea"/>
                          <a:cs typeface="+mn-cs"/>
                        </a:rPr>
                        <a:t>Staff Assignments and full-time equivalent (FTE)</a:t>
                      </a:r>
                    </a:p>
                    <a:p>
                      <a:pPr marL="285750" indent="-285750">
                        <a:buFont typeface="Arial" panose="020B0604020202020204" pitchFamily="34" charset="0"/>
                        <a:buChar char="•"/>
                      </a:pPr>
                      <a:r>
                        <a:rPr lang="en-US" sz="1700" b="0" i="0" kern="1200" dirty="0">
                          <a:solidFill>
                            <a:schemeClr val="dk1"/>
                          </a:solidFill>
                          <a:effectLst/>
                          <a:latin typeface="+mn-lt"/>
                          <a:ea typeface="+mn-ea"/>
                          <a:cs typeface="+mn-cs"/>
                        </a:rPr>
                        <a:t>English Learner Education Services</a:t>
                      </a:r>
                    </a:p>
                    <a:p>
                      <a:pPr marL="285750" indent="-285750">
                        <a:buFont typeface="Arial" panose="020B0604020202020204" pitchFamily="34" charset="0"/>
                        <a:buChar char="•"/>
                      </a:pPr>
                      <a:r>
                        <a:rPr lang="en-US" sz="1700" b="0" i="0" kern="1200" dirty="0">
                          <a:solidFill>
                            <a:schemeClr val="dk1"/>
                          </a:solidFill>
                          <a:effectLst/>
                          <a:latin typeface="+mn-lt"/>
                          <a:ea typeface="+mn-ea"/>
                          <a:cs typeface="+mn-cs"/>
                        </a:rPr>
                        <a:t>Postsecondary Outcomes for prior year graduates who were Career Technical Education (CTE) Completers</a:t>
                      </a:r>
                    </a:p>
                  </a:txBody>
                  <a:tcPr marL="67990" marR="67990" marT="67990" marB="67990"/>
                </a:tc>
                <a:tc>
                  <a:txBody>
                    <a:bodyPr/>
                    <a:lstStyle/>
                    <a:p>
                      <a:pPr marL="0" marR="0">
                        <a:spcBef>
                          <a:spcPts val="0"/>
                        </a:spcBef>
                        <a:spcAft>
                          <a:spcPts val="0"/>
                        </a:spcAft>
                      </a:pPr>
                      <a:r>
                        <a:rPr lang="en-US" sz="1700" dirty="0">
                          <a:effectLst/>
                        </a:rPr>
                        <a:t>October 1, 2025 to</a:t>
                      </a:r>
                      <a:br>
                        <a:rPr lang="en-US" sz="1700" dirty="0">
                          <a:effectLst/>
                        </a:rPr>
                      </a:br>
                      <a:r>
                        <a:rPr lang="en-US" sz="1700" dirty="0">
                          <a:effectLst/>
                        </a:rPr>
                        <a:t>February 27, 2026</a:t>
                      </a:r>
                      <a:endParaRPr lang="en-US" sz="17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spcBef>
                          <a:spcPts val="0"/>
                        </a:spcBef>
                        <a:spcAft>
                          <a:spcPts val="0"/>
                        </a:spcAft>
                      </a:pPr>
                      <a:r>
                        <a:rPr lang="en-US" sz="1700" dirty="0">
                          <a:effectLst/>
                          <a:latin typeface="Arial" panose="020B0604020202020204" pitchFamily="34" charset="0"/>
                          <a:ea typeface="Calibri" panose="020F0502020204030204" pitchFamily="34" charset="0"/>
                          <a:cs typeface="Arial" panose="020B0604020202020204" pitchFamily="34" charset="0"/>
                        </a:rPr>
                        <a:t>February 6, 2026</a:t>
                      </a:r>
                    </a:p>
                  </a:txBody>
                  <a:tcPr marL="67990" marR="67990" marT="67990" marB="67990"/>
                </a:tc>
                <a:tc>
                  <a:txBody>
                    <a:bodyPr/>
                    <a:lstStyle/>
                    <a:p>
                      <a:pPr marL="0" marR="0">
                        <a:spcBef>
                          <a:spcPts val="0"/>
                        </a:spcBef>
                        <a:spcAft>
                          <a:spcPts val="0"/>
                        </a:spcAft>
                      </a:pPr>
                      <a:r>
                        <a:rPr lang="en-US" sz="1700" dirty="0">
                          <a:effectLst/>
                        </a:rPr>
                        <a:t>February 27, 2026</a:t>
                      </a:r>
                      <a:endParaRPr lang="en-US" sz="17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spcBef>
                          <a:spcPts val="0"/>
                        </a:spcBef>
                        <a:spcAft>
                          <a:spcPts val="0"/>
                        </a:spcAft>
                      </a:pPr>
                      <a:r>
                        <a:rPr lang="en-US" sz="1700" dirty="0">
                          <a:effectLst/>
                        </a:rPr>
                        <a:t>No Amendment Window; Final Deadline is February 27, 2026</a:t>
                      </a:r>
                      <a:endParaRPr lang="en-US" sz="17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extLst>
                  <a:ext uri="{0D108BD9-81ED-4DB2-BD59-A6C34878D82A}">
                    <a16:rowId xmlns:a16="http://schemas.microsoft.com/office/drawing/2014/main" val="2564390584"/>
                  </a:ext>
                </a:extLst>
              </a:tr>
            </a:tbl>
          </a:graphicData>
        </a:graphic>
      </p:graphicFrame>
    </p:spTree>
    <p:extLst>
      <p:ext uri="{BB962C8B-B14F-4D97-AF65-F5344CB8AC3E}">
        <p14:creationId xmlns:p14="http://schemas.microsoft.com/office/powerpoint/2010/main" val="2690519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85927-3CB5-9A2B-C4F6-6E92F8F5CCF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B2714A1-E549-0F66-01DE-F3DEB5E052D1}"/>
              </a:ext>
              <a:ext uri="{C183D7F6-B498-43B3-948B-1728B52AA6E4}">
                <adec:decorative xmlns:adec="http://schemas.microsoft.com/office/drawing/2017/decorative" val="1"/>
              </a:ext>
            </a:extLst>
          </p:cNvPr>
          <p:cNvSpPr>
            <a:spLocks noGrp="1"/>
          </p:cNvSpPr>
          <p:nvPr>
            <p:ph type="title"/>
          </p:nvPr>
        </p:nvSpPr>
        <p:spPr>
          <a:xfrm>
            <a:off x="810259" y="136524"/>
            <a:ext cx="10656527" cy="954107"/>
          </a:xfrm>
        </p:spPr>
        <p:txBody>
          <a:bodyPr>
            <a:normAutofit/>
          </a:bodyPr>
          <a:lstStyle/>
          <a:p>
            <a:pPr algn="ctr"/>
            <a:r>
              <a:rPr lang="en-US" sz="4000" b="1" dirty="0"/>
              <a:t>2025-26 CALPADS Deadlines (3) </a:t>
            </a:r>
          </a:p>
        </p:txBody>
      </p:sp>
      <p:sp>
        <p:nvSpPr>
          <p:cNvPr id="12" name="Footer Placeholder 3">
            <a:extLst>
              <a:ext uri="{FF2B5EF4-FFF2-40B4-BE49-F238E27FC236}">
                <a16:creationId xmlns:a16="http://schemas.microsoft.com/office/drawing/2014/main" id="{7EDAAA9F-D67F-37CF-D9EF-2677ADBD144A}"/>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graphicFrame>
        <p:nvGraphicFramePr>
          <p:cNvPr id="2" name="Content Placeholder 5">
            <a:extLst>
              <a:ext uri="{FF2B5EF4-FFF2-40B4-BE49-F238E27FC236}">
                <a16:creationId xmlns:a16="http://schemas.microsoft.com/office/drawing/2014/main" id="{C8A76BC9-67A7-A59E-845F-4BA882B05C0E}"/>
              </a:ext>
            </a:extLst>
          </p:cNvPr>
          <p:cNvGraphicFramePr>
            <a:graphicFrameLocks noGrp="1"/>
          </p:cNvGraphicFramePr>
          <p:nvPr>
            <p:ph idx="1"/>
            <p:extLst>
              <p:ext uri="{D42A27DB-BD31-4B8C-83A1-F6EECF244321}">
                <p14:modId xmlns:p14="http://schemas.microsoft.com/office/powerpoint/2010/main" val="4108654403"/>
              </p:ext>
            </p:extLst>
          </p:nvPr>
        </p:nvGraphicFramePr>
        <p:xfrm>
          <a:off x="583622" y="1188624"/>
          <a:ext cx="10883164" cy="4383924"/>
        </p:xfrm>
        <a:graphic>
          <a:graphicData uri="http://schemas.openxmlformats.org/drawingml/2006/table">
            <a:tbl>
              <a:tblPr firstRow="1" firstCol="1" bandRow="1">
                <a:tableStyleId>{93296810-A885-4BE3-A3E7-6D5BEEA58F35}</a:tableStyleId>
              </a:tblPr>
              <a:tblGrid>
                <a:gridCol w="1430529">
                  <a:extLst>
                    <a:ext uri="{9D8B030D-6E8A-4147-A177-3AD203B41FA5}">
                      <a16:colId xmlns:a16="http://schemas.microsoft.com/office/drawing/2014/main" val="1930498044"/>
                    </a:ext>
                  </a:extLst>
                </a:gridCol>
                <a:gridCol w="2668776">
                  <a:extLst>
                    <a:ext uri="{9D8B030D-6E8A-4147-A177-3AD203B41FA5}">
                      <a16:colId xmlns:a16="http://schemas.microsoft.com/office/drawing/2014/main" val="1733214045"/>
                    </a:ext>
                  </a:extLst>
                </a:gridCol>
                <a:gridCol w="1711567">
                  <a:extLst>
                    <a:ext uri="{9D8B030D-6E8A-4147-A177-3AD203B41FA5}">
                      <a16:colId xmlns:a16="http://schemas.microsoft.com/office/drawing/2014/main" val="95406722"/>
                    </a:ext>
                  </a:extLst>
                </a:gridCol>
                <a:gridCol w="1699182">
                  <a:extLst>
                    <a:ext uri="{9D8B030D-6E8A-4147-A177-3AD203B41FA5}">
                      <a16:colId xmlns:a16="http://schemas.microsoft.com/office/drawing/2014/main" val="4124402975"/>
                    </a:ext>
                  </a:extLst>
                </a:gridCol>
                <a:gridCol w="1692591">
                  <a:extLst>
                    <a:ext uri="{9D8B030D-6E8A-4147-A177-3AD203B41FA5}">
                      <a16:colId xmlns:a16="http://schemas.microsoft.com/office/drawing/2014/main" val="4087985063"/>
                    </a:ext>
                  </a:extLst>
                </a:gridCol>
                <a:gridCol w="1680519">
                  <a:extLst>
                    <a:ext uri="{9D8B030D-6E8A-4147-A177-3AD203B41FA5}">
                      <a16:colId xmlns:a16="http://schemas.microsoft.com/office/drawing/2014/main" val="1807857983"/>
                    </a:ext>
                  </a:extLst>
                </a:gridCol>
              </a:tblGrid>
              <a:tr h="573563">
                <a:tc>
                  <a:txBody>
                    <a:bodyPr/>
                    <a:lstStyle/>
                    <a:p>
                      <a:pPr marL="0" marR="0" algn="ctr">
                        <a:spcBef>
                          <a:spcPts val="0"/>
                        </a:spcBef>
                        <a:spcAft>
                          <a:spcPts val="1500"/>
                        </a:spcAft>
                      </a:pPr>
                      <a:r>
                        <a:rPr lang="en-US" sz="1200" dirty="0">
                          <a:effectLst/>
                        </a:rPr>
                        <a:t>Submission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200" dirty="0">
                          <a:effectLst/>
                        </a:rPr>
                        <a:t>Primary Data Submitted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200" dirty="0">
                          <a:effectLst/>
                        </a:rPr>
                        <a:t>Official Submission Window</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200" dirty="0">
                          <a:effectLst/>
                          <a:latin typeface="Arial" panose="020B0604020202020204" pitchFamily="34" charset="0"/>
                          <a:ea typeface="Calibri" panose="020F0502020204030204" pitchFamily="34" charset="0"/>
                          <a:cs typeface="Arial" panose="020B0604020202020204" pitchFamily="34" charset="0"/>
                        </a:rPr>
                        <a:t>Recommended Date for Zero Errors</a:t>
                      </a:r>
                    </a:p>
                  </a:txBody>
                  <a:tcPr marL="67990" marR="67990" marT="67990" marB="67990"/>
                </a:tc>
                <a:tc>
                  <a:txBody>
                    <a:bodyPr/>
                    <a:lstStyle/>
                    <a:p>
                      <a:pPr marL="0" marR="0" algn="ctr">
                        <a:spcBef>
                          <a:spcPts val="0"/>
                        </a:spcBef>
                        <a:spcAft>
                          <a:spcPts val="1500"/>
                        </a:spcAft>
                      </a:pPr>
                      <a:r>
                        <a:rPr lang="en-US" sz="1200" dirty="0">
                          <a:effectLst/>
                        </a:rPr>
                        <a:t>Certification Deadline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200" dirty="0">
                          <a:effectLst/>
                        </a:rPr>
                        <a:t>Close of Amendment Window</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extLst>
                  <a:ext uri="{0D108BD9-81ED-4DB2-BD59-A6C34878D82A}">
                    <a16:rowId xmlns:a16="http://schemas.microsoft.com/office/drawing/2014/main" val="2579309835"/>
                  </a:ext>
                </a:extLst>
              </a:tr>
              <a:tr h="2129474">
                <a:tc>
                  <a:txBody>
                    <a:bodyPr/>
                    <a:lstStyle/>
                    <a:p>
                      <a:pPr marL="0" marR="0">
                        <a:spcBef>
                          <a:spcPts val="0"/>
                        </a:spcBef>
                        <a:spcAft>
                          <a:spcPts val="1500"/>
                        </a:spcAft>
                      </a:pPr>
                      <a:r>
                        <a:rPr lang="en-US" sz="1200" dirty="0">
                          <a:effectLst/>
                          <a:latin typeface="Arial" panose="020B0604020202020204" pitchFamily="34" charset="0"/>
                          <a:ea typeface="Calibri" panose="020F0502020204030204" pitchFamily="34" charset="0"/>
                          <a:cs typeface="Arial" panose="020B0604020202020204" pitchFamily="34" charset="0"/>
                        </a:rPr>
                        <a:t>End-of-Year (EOY) 1</a:t>
                      </a:r>
                    </a:p>
                  </a:txBody>
                  <a:tcPr marL="67990" marR="67990" marT="67990" marB="67990"/>
                </a:tc>
                <a:tc>
                  <a:txBody>
                    <a:bodyPr/>
                    <a:lstStyle/>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Program Eligibility/Participation</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Student Incidents</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Cumulative Enrollment</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Student Absence Summary</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Count of English Learner (EL) Reclassified during School Year</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Homeless Students</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Special Education</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Postsecondary Outcomes for Students with Disabilities (SWD) Prior Year Completers</a:t>
                      </a:r>
                    </a:p>
                  </a:txBody>
                  <a:tcPr marL="67990" marR="67990" marT="67990" marB="67990"/>
                </a:tc>
                <a:tc>
                  <a: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May 5, 2026</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to</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July 31, 2026</a:t>
                      </a:r>
                    </a:p>
                  </a:txBody>
                  <a:tcPr marL="67990" marR="67990" marT="67990" marB="67990"/>
                </a:tc>
                <a:tc>
                  <a: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June 26, 2026</a:t>
                      </a:r>
                    </a:p>
                  </a:txBody>
                  <a:tcPr marL="67990" marR="67990" marT="67990" marB="67990"/>
                </a:tc>
                <a:tc>
                  <a: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July 17, 2026</a:t>
                      </a:r>
                    </a:p>
                  </a:txBody>
                  <a:tcPr marL="67990" marR="67990" marT="67990" marB="67990"/>
                </a:tc>
                <a:tc>
                  <a:txBody>
                    <a:bodyPr/>
                    <a:lstStyle/>
                    <a:p>
                      <a:r>
                        <a:rPr lang="en-US" sz="1200" b="0" i="0" kern="1200" dirty="0">
                          <a:solidFill>
                            <a:schemeClr val="dk1"/>
                          </a:solidFill>
                          <a:effectLst/>
                          <a:latin typeface="+mn-lt"/>
                          <a:ea typeface="+mn-ea"/>
                          <a:cs typeface="+mn-cs"/>
                        </a:rPr>
                        <a:t>July 31, 2026</a:t>
                      </a:r>
                      <a:br>
                        <a:rPr lang="en-US" sz="1200" b="0" i="0" kern="1200" dirty="0">
                          <a:solidFill>
                            <a:schemeClr val="dk1"/>
                          </a:solidFill>
                          <a:effectLst/>
                          <a:latin typeface="+mn-lt"/>
                          <a:ea typeface="+mn-ea"/>
                          <a:cs typeface="+mn-cs"/>
                        </a:rPr>
                      </a:br>
                      <a:endParaRPr lang="en-US" sz="1200" b="0" i="0" kern="1200" dirty="0">
                        <a:solidFill>
                          <a:schemeClr val="dk1"/>
                        </a:solidFill>
                        <a:effectLst/>
                        <a:latin typeface="+mn-lt"/>
                        <a:ea typeface="+mn-ea"/>
                        <a:cs typeface="+mn-cs"/>
                      </a:endParaRPr>
                    </a:p>
                    <a:p>
                      <a:r>
                        <a:rPr lang="en-US" sz="1200" b="0" i="0" kern="1200" dirty="0">
                          <a:solidFill>
                            <a:schemeClr val="dk1"/>
                          </a:solidFill>
                          <a:effectLst/>
                          <a:latin typeface="+mn-lt"/>
                          <a:ea typeface="+mn-ea"/>
                          <a:cs typeface="+mn-cs"/>
                        </a:rPr>
                        <a:t>SELPA Approval Required</a:t>
                      </a:r>
                    </a:p>
                    <a:p>
                      <a:pPr marL="0" marR="0">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extLst>
                  <a:ext uri="{0D108BD9-81ED-4DB2-BD59-A6C34878D82A}">
                    <a16:rowId xmlns:a16="http://schemas.microsoft.com/office/drawing/2014/main" val="2564390584"/>
                  </a:ext>
                </a:extLst>
              </a:tr>
              <a:tr h="1662701">
                <a:tc>
                  <a:txBody>
                    <a:bodyPr/>
                    <a:lstStyle/>
                    <a:p>
                      <a:pPr marL="0" marR="0">
                        <a:spcBef>
                          <a:spcPts val="0"/>
                        </a:spcBef>
                        <a:spcAft>
                          <a:spcPts val="1500"/>
                        </a:spcAft>
                      </a:pPr>
                      <a:r>
                        <a:rPr lang="en-US" sz="1200" dirty="0">
                          <a:effectLst/>
                          <a:latin typeface="Arial" panose="020B0604020202020204" pitchFamily="34" charset="0"/>
                          <a:ea typeface="Calibri" panose="020F0502020204030204" pitchFamily="34" charset="0"/>
                          <a:cs typeface="Arial" panose="020B0604020202020204" pitchFamily="34" charset="0"/>
                        </a:rPr>
                        <a:t>EOY 2</a:t>
                      </a:r>
                    </a:p>
                  </a:txBody>
                  <a:tcPr marL="67990" marR="67990" marT="67990" marB="67990"/>
                </a:tc>
                <a:tc>
                  <a:txBody>
                    <a:bodyPr/>
                    <a:lstStyle/>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Course Completion for Grades 7–12</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Career Technical Education (CTE) Participants, Completers</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Work-Based Learning Indicators</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One-Year Graduate and Completer Counts</a:t>
                      </a:r>
                    </a:p>
                    <a:p>
                      <a:pPr marL="285750" indent="-285750">
                        <a:buFont typeface="Arial" panose="020B0604020202020204" pitchFamily="34" charset="0"/>
                        <a:buChar char="•"/>
                      </a:pPr>
                      <a:endParaRPr lang="en-US" sz="1200" b="0" i="0" kern="1200" dirty="0">
                        <a:solidFill>
                          <a:schemeClr val="dk1"/>
                        </a:solidFill>
                        <a:effectLst/>
                        <a:latin typeface="+mn-lt"/>
                        <a:ea typeface="+mn-ea"/>
                        <a:cs typeface="+mn-cs"/>
                      </a:endParaRPr>
                    </a:p>
                  </a:txBody>
                  <a:tcPr marL="67990" marR="67990" marT="67990" marB="67990"/>
                </a:tc>
                <a:tc>
                  <a: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May 5, 2026</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to</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August 17, 2026</a:t>
                      </a:r>
                    </a:p>
                    <a:p>
                      <a:pPr marL="0" marR="0">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August 3, 2026</a:t>
                      </a:r>
                    </a:p>
                  </a:txBody>
                  <a:tcPr marL="67990" marR="67990" marT="67990" marB="67990"/>
                </a:tc>
                <a:tc>
                  <a: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Augusts 17, 2026*</a:t>
                      </a:r>
                    </a:p>
                  </a:txBody>
                  <a:tcPr marL="67990" marR="67990" marT="67990" marB="67990"/>
                </a:tc>
                <a:tc>
                  <a:txBody>
                    <a:bodyPr/>
                    <a:lstStyle/>
                    <a:p>
                      <a:pPr marL="0" marR="0">
                        <a:spcBef>
                          <a:spcPts val="0"/>
                        </a:spcBef>
                        <a:spcAft>
                          <a:spcPts val="0"/>
                        </a:spcAft>
                      </a:pPr>
                      <a:r>
                        <a:rPr lang="en-US" sz="1200" b="0" i="0" kern="1200" dirty="0">
                          <a:solidFill>
                            <a:schemeClr val="dk1"/>
                          </a:solidFill>
                          <a:effectLst/>
                          <a:latin typeface="+mn-lt"/>
                          <a:ea typeface="+mn-ea"/>
                          <a:cs typeface="+mn-cs"/>
                        </a:rPr>
                        <a:t>No Amendment Window:</a:t>
                      </a:r>
                      <a:br>
                        <a:rPr lang="en-US" sz="1200" dirty="0"/>
                      </a:br>
                      <a:r>
                        <a:rPr lang="en-US" sz="1200" b="0" i="0" kern="1200" dirty="0">
                          <a:solidFill>
                            <a:schemeClr val="dk1"/>
                          </a:solidFill>
                          <a:effectLst/>
                          <a:latin typeface="+mn-lt"/>
                          <a:ea typeface="+mn-ea"/>
                          <a:cs typeface="+mn-cs"/>
                        </a:rPr>
                        <a:t>Final Deadline is August 17, 2026</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extLst>
                  <a:ext uri="{0D108BD9-81ED-4DB2-BD59-A6C34878D82A}">
                    <a16:rowId xmlns:a16="http://schemas.microsoft.com/office/drawing/2014/main" val="1797341809"/>
                  </a:ext>
                </a:extLst>
              </a:tr>
            </a:tbl>
          </a:graphicData>
        </a:graphic>
      </p:graphicFrame>
      <p:sp>
        <p:nvSpPr>
          <p:cNvPr id="3" name="TextBox 2">
            <a:extLst>
              <a:ext uri="{FF2B5EF4-FFF2-40B4-BE49-F238E27FC236}">
                <a16:creationId xmlns:a16="http://schemas.microsoft.com/office/drawing/2014/main" id="{B2830D3B-87CD-A58A-A821-60C64220D45E}"/>
              </a:ext>
              <a:ext uri="{C183D7F6-B498-43B3-948B-1728B52AA6E4}">
                <adec:decorative xmlns:adec="http://schemas.microsoft.com/office/drawing/2017/decorative" val="1"/>
              </a:ext>
            </a:extLst>
          </p:cNvPr>
          <p:cNvSpPr txBox="1"/>
          <p:nvPr/>
        </p:nvSpPr>
        <p:spPr>
          <a:xfrm>
            <a:off x="465109" y="5670541"/>
            <a:ext cx="11346826" cy="338554"/>
          </a:xfrm>
          <a:prstGeom prst="rect">
            <a:avLst/>
          </a:prstGeom>
          <a:noFill/>
        </p:spPr>
        <p:txBody>
          <a:bodyPr wrap="square" rtlCol="0">
            <a:spAutoFit/>
          </a:bodyPr>
          <a:lstStyle/>
          <a:p>
            <a:pPr marL="342900" indent="-342900">
              <a:buFont typeface="Calibri" panose="020F0502020204030204" pitchFamily="34" charset="0"/>
              <a:buChar char="*"/>
            </a:pPr>
            <a:r>
              <a:rPr lang="en-US" sz="1600" dirty="0"/>
              <a:t>The Cohort data pull will occur on August 17, 2026.</a:t>
            </a:r>
          </a:p>
        </p:txBody>
      </p:sp>
    </p:spTree>
    <p:extLst>
      <p:ext uri="{BB962C8B-B14F-4D97-AF65-F5344CB8AC3E}">
        <p14:creationId xmlns:p14="http://schemas.microsoft.com/office/powerpoint/2010/main" val="58406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C45AC-EB0E-9EB6-28B0-8872D9830A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01EEC-A248-E6D4-F2E9-A4E0880161FC}"/>
              </a:ext>
            </a:extLst>
          </p:cNvPr>
          <p:cNvSpPr>
            <a:spLocks noGrp="1"/>
          </p:cNvSpPr>
          <p:nvPr>
            <p:ph type="title"/>
          </p:nvPr>
        </p:nvSpPr>
        <p:spPr/>
        <p:txBody>
          <a:bodyPr/>
          <a:lstStyle/>
          <a:p>
            <a:r>
              <a:rPr lang="en-US" dirty="0"/>
              <a:t>New Authentication</a:t>
            </a:r>
          </a:p>
        </p:txBody>
      </p:sp>
      <p:sp>
        <p:nvSpPr>
          <p:cNvPr id="3" name="Text Placeholder 2">
            <a:extLst>
              <a:ext uri="{FF2B5EF4-FFF2-40B4-BE49-F238E27FC236}">
                <a16:creationId xmlns:a16="http://schemas.microsoft.com/office/drawing/2014/main" id="{3D1E5D20-D4E0-D53E-7D05-59EDF73F0182}"/>
              </a:ext>
            </a:extLst>
          </p:cNvPr>
          <p:cNvSpPr>
            <a:spLocks noGrp="1"/>
          </p:cNvSpPr>
          <p:nvPr>
            <p:ph type="body" idx="1"/>
          </p:nvPr>
        </p:nvSpPr>
        <p:spPr/>
        <p:txBody>
          <a:bodyPr/>
          <a:lstStyle/>
          <a:p>
            <a:endParaRPr lang="en-US" dirty="0"/>
          </a:p>
        </p:txBody>
      </p:sp>
      <p:sp>
        <p:nvSpPr>
          <p:cNvPr id="5" name="Footer Placeholder 3">
            <a:extLst>
              <a:ext uri="{FF2B5EF4-FFF2-40B4-BE49-F238E27FC236}">
                <a16:creationId xmlns:a16="http://schemas.microsoft.com/office/drawing/2014/main" id="{8CCDC634-ACF2-E103-9AAA-B5F15C919B80}"/>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896609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EEECF-29F6-893C-7108-1E7561D4F353}"/>
              </a:ext>
            </a:extLst>
          </p:cNvPr>
          <p:cNvSpPr>
            <a:spLocks noGrp="1"/>
          </p:cNvSpPr>
          <p:nvPr>
            <p:ph type="title"/>
          </p:nvPr>
        </p:nvSpPr>
        <p:spPr>
          <a:xfrm>
            <a:off x="644978" y="350572"/>
            <a:ext cx="10902043" cy="1325563"/>
          </a:xfrm>
        </p:spPr>
        <p:txBody>
          <a:bodyPr>
            <a:normAutofit/>
          </a:bodyPr>
          <a:lstStyle/>
          <a:p>
            <a:pPr algn="ctr"/>
            <a:r>
              <a:rPr lang="en-US" sz="4000" b="1" dirty="0"/>
              <a:t>Upgrading Authentication in CALPADS (1)</a:t>
            </a:r>
          </a:p>
        </p:txBody>
      </p:sp>
      <p:sp>
        <p:nvSpPr>
          <p:cNvPr id="3" name="Content Placeholder 2">
            <a:extLst>
              <a:ext uri="{FF2B5EF4-FFF2-40B4-BE49-F238E27FC236}">
                <a16:creationId xmlns:a16="http://schemas.microsoft.com/office/drawing/2014/main" id="{9D339FD6-9BFE-ABE2-8275-26B21FA89274}"/>
              </a:ext>
            </a:extLst>
          </p:cNvPr>
          <p:cNvSpPr>
            <a:spLocks noGrp="1"/>
          </p:cNvSpPr>
          <p:nvPr>
            <p:ph idx="1"/>
          </p:nvPr>
        </p:nvSpPr>
        <p:spPr/>
        <p:txBody>
          <a:bodyPr/>
          <a:lstStyle/>
          <a:p>
            <a:pPr>
              <a:lnSpc>
                <a:spcPct val="100000"/>
              </a:lnSpc>
              <a:spcBef>
                <a:spcPts val="600"/>
              </a:spcBef>
              <a:spcAft>
                <a:spcPts val="600"/>
              </a:spcAft>
            </a:pPr>
            <a:r>
              <a:rPr lang="en-US" dirty="0"/>
              <a:t>CALPADS will be transitioning to an upgraded authentication system that can support multifactor authentication (MFA)</a:t>
            </a:r>
          </a:p>
          <a:p>
            <a:pPr>
              <a:lnSpc>
                <a:spcPct val="100000"/>
              </a:lnSpc>
              <a:spcBef>
                <a:spcPts val="600"/>
              </a:spcBef>
              <a:spcAft>
                <a:spcPts val="600"/>
              </a:spcAft>
            </a:pPr>
            <a:r>
              <a:rPr lang="en-US" dirty="0"/>
              <a:t>This is needed to keep CALPADS in line with best practices for keeping our student and staff data secure</a:t>
            </a:r>
          </a:p>
        </p:txBody>
      </p:sp>
      <p:sp>
        <p:nvSpPr>
          <p:cNvPr id="5" name="Footer Placeholder 3">
            <a:extLst>
              <a:ext uri="{FF2B5EF4-FFF2-40B4-BE49-F238E27FC236}">
                <a16:creationId xmlns:a16="http://schemas.microsoft.com/office/drawing/2014/main" id="{08D1531E-B300-D290-5EE4-70EB674F0CDA}"/>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2414508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2802E-C075-0191-EC33-A352622D3F27}"/>
              </a:ext>
            </a:extLst>
          </p:cNvPr>
          <p:cNvSpPr>
            <a:spLocks noGrp="1"/>
          </p:cNvSpPr>
          <p:nvPr>
            <p:ph type="title"/>
          </p:nvPr>
        </p:nvSpPr>
        <p:spPr>
          <a:xfrm>
            <a:off x="838200" y="1419613"/>
            <a:ext cx="10515600" cy="930559"/>
          </a:xfrm>
        </p:spPr>
        <p:txBody>
          <a:bodyPr>
            <a:normAutofit/>
          </a:bodyPr>
          <a:lstStyle/>
          <a:p>
            <a:r>
              <a:rPr lang="en-US" sz="3600" i="1" dirty="0"/>
              <a:t>What does this mean for users?</a:t>
            </a:r>
          </a:p>
        </p:txBody>
      </p:sp>
      <p:sp>
        <p:nvSpPr>
          <p:cNvPr id="3" name="Content Placeholder 2">
            <a:extLst>
              <a:ext uri="{FF2B5EF4-FFF2-40B4-BE49-F238E27FC236}">
                <a16:creationId xmlns:a16="http://schemas.microsoft.com/office/drawing/2014/main" id="{8993A662-5BEA-720C-3CF8-8515CC0C83C3}"/>
              </a:ext>
            </a:extLst>
          </p:cNvPr>
          <p:cNvSpPr>
            <a:spLocks noGrp="1"/>
          </p:cNvSpPr>
          <p:nvPr>
            <p:ph idx="1"/>
          </p:nvPr>
        </p:nvSpPr>
        <p:spPr>
          <a:xfrm>
            <a:off x="838199" y="4147200"/>
            <a:ext cx="10515600" cy="1489075"/>
          </a:xfrm>
        </p:spPr>
        <p:txBody>
          <a:bodyPr/>
          <a:lstStyle/>
          <a:p>
            <a:pPr marL="0" indent="0">
              <a:lnSpc>
                <a:spcPct val="100000"/>
              </a:lnSpc>
              <a:spcBef>
                <a:spcPts val="600"/>
              </a:spcBef>
              <a:spcAft>
                <a:spcPts val="600"/>
              </a:spcAft>
              <a:buNone/>
            </a:pPr>
            <a:r>
              <a:rPr lang="en-US" dirty="0"/>
              <a:t>Users must obtain their new username and password during the transition window, which is:</a:t>
            </a:r>
          </a:p>
          <a:p>
            <a:pPr marL="0" indent="0" algn="ctr">
              <a:lnSpc>
                <a:spcPct val="100000"/>
              </a:lnSpc>
              <a:spcBef>
                <a:spcPts val="600"/>
              </a:spcBef>
              <a:spcAft>
                <a:spcPts val="600"/>
              </a:spcAft>
              <a:buNone/>
            </a:pPr>
            <a:r>
              <a:rPr lang="en-US" b="1" dirty="0"/>
              <a:t>March 2, 2026 – May 1, 2026</a:t>
            </a:r>
          </a:p>
        </p:txBody>
      </p:sp>
      <p:sp>
        <p:nvSpPr>
          <p:cNvPr id="5" name="Title 1">
            <a:extLst>
              <a:ext uri="{FF2B5EF4-FFF2-40B4-BE49-F238E27FC236}">
                <a16:creationId xmlns:a16="http://schemas.microsoft.com/office/drawing/2014/main" id="{AAB6908E-2425-4B17-CD9B-B62983D63B22}"/>
              </a:ext>
            </a:extLst>
          </p:cNvPr>
          <p:cNvSpPr txBox="1">
            <a:spLocks/>
          </p:cNvSpPr>
          <p:nvPr/>
        </p:nvSpPr>
        <p:spPr>
          <a:xfrm>
            <a:off x="838199" y="3360769"/>
            <a:ext cx="10515600" cy="8104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r>
              <a:rPr lang="en-US" sz="3600" i="1" dirty="0"/>
              <a:t>When will this happen?</a:t>
            </a:r>
          </a:p>
        </p:txBody>
      </p:sp>
      <p:sp>
        <p:nvSpPr>
          <p:cNvPr id="6" name="Content Placeholder 2">
            <a:extLst>
              <a:ext uri="{FF2B5EF4-FFF2-40B4-BE49-F238E27FC236}">
                <a16:creationId xmlns:a16="http://schemas.microsoft.com/office/drawing/2014/main" id="{8AAAFD93-EA4D-B5E0-B8AD-FB064A2C3757}"/>
              </a:ext>
            </a:extLst>
          </p:cNvPr>
          <p:cNvSpPr txBox="1">
            <a:spLocks/>
          </p:cNvSpPr>
          <p:nvPr/>
        </p:nvSpPr>
        <p:spPr>
          <a:xfrm>
            <a:off x="838200" y="2430210"/>
            <a:ext cx="10515600" cy="9305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615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Font typeface="Arial" panose="020B0604020202020204" pitchFamily="34" charset="0"/>
              <a:buNone/>
            </a:pPr>
            <a:r>
              <a:rPr lang="en-US" dirty="0"/>
              <a:t>Each user will need to obtain a new username and password for logging into CALPADS </a:t>
            </a:r>
            <a:endParaRPr lang="en-US" b="1" dirty="0"/>
          </a:p>
        </p:txBody>
      </p:sp>
      <p:sp>
        <p:nvSpPr>
          <p:cNvPr id="7" name="Title 1">
            <a:extLst>
              <a:ext uri="{FF2B5EF4-FFF2-40B4-BE49-F238E27FC236}">
                <a16:creationId xmlns:a16="http://schemas.microsoft.com/office/drawing/2014/main" id="{32C89BA4-AAEB-0967-CAE5-3458C3C9230A}"/>
              </a:ext>
            </a:extLst>
          </p:cNvPr>
          <p:cNvSpPr txBox="1">
            <a:spLocks/>
          </p:cNvSpPr>
          <p:nvPr/>
        </p:nvSpPr>
        <p:spPr>
          <a:xfrm>
            <a:off x="644978" y="350573"/>
            <a:ext cx="10902043" cy="1176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algn="ctr"/>
            <a:r>
              <a:rPr lang="en-US" sz="4000" b="1" dirty="0"/>
              <a:t>Upgrading Authentication in CALPADS (2)</a:t>
            </a:r>
          </a:p>
        </p:txBody>
      </p:sp>
      <p:sp>
        <p:nvSpPr>
          <p:cNvPr id="8" name="Footer Placeholder 3">
            <a:extLst>
              <a:ext uri="{FF2B5EF4-FFF2-40B4-BE49-F238E27FC236}">
                <a16:creationId xmlns:a16="http://schemas.microsoft.com/office/drawing/2014/main" id="{E5036C6B-DDBF-8F79-C765-02DE06F5CECB}"/>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3449533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2D0F-B444-7CD0-83E9-E83EE8728359}"/>
              </a:ext>
            </a:extLst>
          </p:cNvPr>
          <p:cNvSpPr>
            <a:spLocks noGrp="1"/>
          </p:cNvSpPr>
          <p:nvPr>
            <p:ph type="title"/>
          </p:nvPr>
        </p:nvSpPr>
        <p:spPr>
          <a:xfrm>
            <a:off x="838199" y="1235058"/>
            <a:ext cx="10515600" cy="734420"/>
          </a:xfrm>
        </p:spPr>
        <p:txBody>
          <a:bodyPr>
            <a:normAutofit/>
          </a:bodyPr>
          <a:lstStyle/>
          <a:p>
            <a:r>
              <a:rPr lang="en-US" sz="3600" i="1" dirty="0"/>
              <a:t>How will this happen?</a:t>
            </a:r>
          </a:p>
        </p:txBody>
      </p:sp>
      <p:sp>
        <p:nvSpPr>
          <p:cNvPr id="3" name="Content Placeholder 2">
            <a:extLst>
              <a:ext uri="{FF2B5EF4-FFF2-40B4-BE49-F238E27FC236}">
                <a16:creationId xmlns:a16="http://schemas.microsoft.com/office/drawing/2014/main" id="{28B1400D-64BB-BD42-6BE0-4856DAF30845}"/>
              </a:ext>
            </a:extLst>
          </p:cNvPr>
          <p:cNvSpPr>
            <a:spLocks noGrp="1"/>
          </p:cNvSpPr>
          <p:nvPr>
            <p:ph idx="1"/>
          </p:nvPr>
        </p:nvSpPr>
        <p:spPr>
          <a:xfrm>
            <a:off x="838200" y="1969477"/>
            <a:ext cx="10515600" cy="4255959"/>
          </a:xfrm>
        </p:spPr>
        <p:txBody>
          <a:bodyPr>
            <a:normAutofit/>
          </a:bodyPr>
          <a:lstStyle/>
          <a:p>
            <a:pPr>
              <a:lnSpc>
                <a:spcPct val="120000"/>
              </a:lnSpc>
              <a:spcBef>
                <a:spcPts val="600"/>
              </a:spcBef>
              <a:spcAft>
                <a:spcPts val="600"/>
              </a:spcAft>
            </a:pPr>
            <a:r>
              <a:rPr lang="en-US" dirty="0"/>
              <a:t>During the Transition Window, the CALPADS login screen will display two options:</a:t>
            </a:r>
          </a:p>
          <a:p>
            <a:pPr lvl="1">
              <a:lnSpc>
                <a:spcPct val="120000"/>
              </a:lnSpc>
              <a:spcBef>
                <a:spcPts val="600"/>
              </a:spcBef>
              <a:spcAft>
                <a:spcPts val="600"/>
              </a:spcAft>
              <a:buFont typeface="Wingdings" panose="05000000000000000000" pitchFamily="2" charset="2"/>
              <a:buChar char="ü"/>
            </a:pPr>
            <a:r>
              <a:rPr lang="en-US" dirty="0"/>
              <a:t>Log into CALPADS using existing username/password</a:t>
            </a:r>
          </a:p>
          <a:p>
            <a:pPr lvl="1">
              <a:lnSpc>
                <a:spcPct val="120000"/>
              </a:lnSpc>
              <a:spcBef>
                <a:spcPts val="600"/>
              </a:spcBef>
              <a:spcAft>
                <a:spcPts val="600"/>
              </a:spcAft>
              <a:buFont typeface="Wingdings" panose="05000000000000000000" pitchFamily="2" charset="2"/>
              <a:buChar char="ü"/>
            </a:pPr>
            <a:r>
              <a:rPr lang="en-US" dirty="0"/>
              <a:t>Log into CALPADS using new username/password</a:t>
            </a:r>
          </a:p>
          <a:p>
            <a:pPr>
              <a:lnSpc>
                <a:spcPct val="120000"/>
              </a:lnSpc>
              <a:spcBef>
                <a:spcPts val="600"/>
              </a:spcBef>
              <a:spcAft>
                <a:spcPts val="600"/>
              </a:spcAft>
            </a:pPr>
            <a:r>
              <a:rPr lang="en-US" dirty="0"/>
              <a:t>Users will be prompted to convert their accounts once they log in using existing username/password</a:t>
            </a:r>
          </a:p>
        </p:txBody>
      </p:sp>
      <p:sp>
        <p:nvSpPr>
          <p:cNvPr id="5" name="Title 1">
            <a:extLst>
              <a:ext uri="{FF2B5EF4-FFF2-40B4-BE49-F238E27FC236}">
                <a16:creationId xmlns:a16="http://schemas.microsoft.com/office/drawing/2014/main" id="{0720DBC9-F8CF-F369-31E7-4F68E3DD57E0}"/>
              </a:ext>
            </a:extLst>
          </p:cNvPr>
          <p:cNvSpPr txBox="1">
            <a:spLocks/>
          </p:cNvSpPr>
          <p:nvPr/>
        </p:nvSpPr>
        <p:spPr>
          <a:xfrm>
            <a:off x="644978" y="350573"/>
            <a:ext cx="10902043" cy="8844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algn="ctr"/>
            <a:r>
              <a:rPr lang="en-US" sz="4000" b="1" dirty="0"/>
              <a:t>Upgrading Authentication in CALPADS (3)</a:t>
            </a:r>
          </a:p>
        </p:txBody>
      </p:sp>
      <p:sp>
        <p:nvSpPr>
          <p:cNvPr id="6" name="Footer Placeholder 3">
            <a:extLst>
              <a:ext uri="{FF2B5EF4-FFF2-40B4-BE49-F238E27FC236}">
                <a16:creationId xmlns:a16="http://schemas.microsoft.com/office/drawing/2014/main" id="{A3C733C4-F4D2-6814-60F8-CED45A3804D1}"/>
              </a:ext>
            </a:extLst>
          </p:cNvPr>
          <p:cNvSpPr>
            <a:spLocks noGrp="1"/>
          </p:cNvSpPr>
          <p:nvPr>
            <p:ph type="ftr" sz="quarter" idx="11"/>
          </p:nvPr>
        </p:nvSpPr>
        <p:spPr>
          <a:xfrm>
            <a:off x="326196" y="6449258"/>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2965509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255E0A-29C8-BB24-3DFE-2DDE67D92A5F}"/>
              </a:ext>
            </a:extLst>
          </p:cNvPr>
          <p:cNvSpPr>
            <a:spLocks noGrp="1"/>
          </p:cNvSpPr>
          <p:nvPr>
            <p:ph idx="1"/>
          </p:nvPr>
        </p:nvSpPr>
        <p:spPr>
          <a:xfrm>
            <a:off x="838200" y="3118758"/>
            <a:ext cx="10515600" cy="3202819"/>
          </a:xfrm>
        </p:spPr>
        <p:txBody>
          <a:bodyPr/>
          <a:lstStyle/>
          <a:p>
            <a:pPr>
              <a:lnSpc>
                <a:spcPct val="100000"/>
              </a:lnSpc>
              <a:spcBef>
                <a:spcPts val="600"/>
              </a:spcBef>
              <a:spcAft>
                <a:spcPts val="600"/>
              </a:spcAft>
            </a:pPr>
            <a:r>
              <a:rPr lang="en-US" dirty="0"/>
              <a:t>If you do not get your new username/password within the Transition Window, you will not be able to log into CALPADS</a:t>
            </a:r>
          </a:p>
          <a:p>
            <a:pPr>
              <a:lnSpc>
                <a:spcPct val="100000"/>
              </a:lnSpc>
              <a:spcBef>
                <a:spcPts val="600"/>
              </a:spcBef>
              <a:spcAft>
                <a:spcPts val="600"/>
              </a:spcAft>
            </a:pPr>
            <a:r>
              <a:rPr lang="en-US" dirty="0"/>
              <a:t>To get into CALPADS you will need to establish a new username/password by working with your LEA CALPADS Administrator</a:t>
            </a:r>
          </a:p>
        </p:txBody>
      </p:sp>
      <p:sp>
        <p:nvSpPr>
          <p:cNvPr id="5" name="Title 1">
            <a:extLst>
              <a:ext uri="{FF2B5EF4-FFF2-40B4-BE49-F238E27FC236}">
                <a16:creationId xmlns:a16="http://schemas.microsoft.com/office/drawing/2014/main" id="{000750E6-DC7B-884C-CBCA-DB740D28BB30}"/>
              </a:ext>
            </a:extLst>
          </p:cNvPr>
          <p:cNvSpPr>
            <a:spLocks noGrp="1"/>
          </p:cNvSpPr>
          <p:nvPr>
            <p:ph type="title"/>
          </p:nvPr>
        </p:nvSpPr>
        <p:spPr>
          <a:xfrm>
            <a:off x="693964" y="350572"/>
            <a:ext cx="10804071" cy="1325563"/>
          </a:xfrm>
        </p:spPr>
        <p:txBody>
          <a:bodyPr>
            <a:normAutofit/>
          </a:bodyPr>
          <a:lstStyle/>
          <a:p>
            <a:pPr algn="ctr"/>
            <a:r>
              <a:rPr lang="en-US" sz="4000" b="1" dirty="0"/>
              <a:t>Upgrading Authentication in CALPADS (4)</a:t>
            </a:r>
          </a:p>
        </p:txBody>
      </p:sp>
      <p:sp>
        <p:nvSpPr>
          <p:cNvPr id="6" name="Title 1">
            <a:extLst>
              <a:ext uri="{FF2B5EF4-FFF2-40B4-BE49-F238E27FC236}">
                <a16:creationId xmlns:a16="http://schemas.microsoft.com/office/drawing/2014/main" id="{385D2A8C-D051-E489-5B8F-1BB29B0DD467}"/>
              </a:ext>
            </a:extLst>
          </p:cNvPr>
          <p:cNvSpPr txBox="1">
            <a:spLocks/>
          </p:cNvSpPr>
          <p:nvPr/>
        </p:nvSpPr>
        <p:spPr>
          <a:xfrm>
            <a:off x="838199" y="15453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r>
              <a:rPr lang="en-US" sz="3600" i="1" dirty="0"/>
              <a:t>What if I don’t get my new account within the Transition Window?</a:t>
            </a:r>
          </a:p>
        </p:txBody>
      </p:sp>
      <p:sp>
        <p:nvSpPr>
          <p:cNvPr id="8" name="Footer Placeholder 3">
            <a:extLst>
              <a:ext uri="{FF2B5EF4-FFF2-40B4-BE49-F238E27FC236}">
                <a16:creationId xmlns:a16="http://schemas.microsoft.com/office/drawing/2014/main" id="{5B939CBE-3D40-1EAF-5F91-6EF853523786}"/>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4034357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CA538-4C90-EAF6-8040-DA476D6B36E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AA6827-4585-5890-2075-125903B053FE}"/>
              </a:ext>
            </a:extLst>
          </p:cNvPr>
          <p:cNvSpPr>
            <a:spLocks noGrp="1"/>
          </p:cNvSpPr>
          <p:nvPr>
            <p:ph idx="1"/>
          </p:nvPr>
        </p:nvSpPr>
        <p:spPr>
          <a:xfrm>
            <a:off x="838200" y="2367643"/>
            <a:ext cx="10515600" cy="3643689"/>
          </a:xfrm>
        </p:spPr>
        <p:txBody>
          <a:bodyPr>
            <a:normAutofit fontScale="85000" lnSpcReduction="10000"/>
          </a:bodyPr>
          <a:lstStyle/>
          <a:p>
            <a:pPr>
              <a:lnSpc>
                <a:spcPct val="110000"/>
              </a:lnSpc>
              <a:spcBef>
                <a:spcPts val="600"/>
              </a:spcBef>
              <a:spcAft>
                <a:spcPts val="600"/>
              </a:spcAft>
            </a:pPr>
            <a:r>
              <a:rPr lang="en-US" dirty="0"/>
              <a:t>Multifactor Authentication (MFA) is when you must prove that you are who you say you are in more than one way before getting access to a system, in this case CALPADS</a:t>
            </a:r>
          </a:p>
          <a:p>
            <a:pPr>
              <a:lnSpc>
                <a:spcPct val="110000"/>
              </a:lnSpc>
              <a:spcBef>
                <a:spcPts val="600"/>
              </a:spcBef>
              <a:spcAft>
                <a:spcPts val="600"/>
              </a:spcAft>
            </a:pPr>
            <a:r>
              <a:rPr lang="en-US" dirty="0"/>
              <a:t>Once you get your new username/password, you must establish a second way to prove that you are who you are</a:t>
            </a:r>
          </a:p>
          <a:p>
            <a:pPr>
              <a:lnSpc>
                <a:spcPct val="110000"/>
              </a:lnSpc>
              <a:spcBef>
                <a:spcPts val="600"/>
              </a:spcBef>
              <a:spcAft>
                <a:spcPts val="600"/>
              </a:spcAft>
            </a:pPr>
            <a:r>
              <a:rPr lang="en-US" dirty="0"/>
              <a:t>In accessing CALPADS, you will authenticate who you are through your </a:t>
            </a:r>
            <a:br>
              <a:rPr lang="en-US" dirty="0"/>
            </a:br>
            <a:r>
              <a:rPr lang="en-US" dirty="0"/>
              <a:t>(1) new username and password, and </a:t>
            </a:r>
            <a:br>
              <a:rPr lang="en-US" dirty="0"/>
            </a:br>
            <a:r>
              <a:rPr lang="en-US" dirty="0"/>
              <a:t>(2) an access code which will be sent to your email</a:t>
            </a:r>
          </a:p>
          <a:p>
            <a:pPr>
              <a:lnSpc>
                <a:spcPct val="110000"/>
              </a:lnSpc>
              <a:spcBef>
                <a:spcPts val="600"/>
              </a:spcBef>
              <a:spcAft>
                <a:spcPts val="600"/>
              </a:spcAft>
            </a:pPr>
            <a:r>
              <a:rPr lang="en-US" dirty="0"/>
              <a:t>Users will only be able to authenticate through email</a:t>
            </a:r>
          </a:p>
          <a:p>
            <a:pPr lvl="1">
              <a:lnSpc>
                <a:spcPct val="110000"/>
              </a:lnSpc>
              <a:spcBef>
                <a:spcPts val="600"/>
              </a:spcBef>
              <a:spcAft>
                <a:spcPts val="600"/>
              </a:spcAft>
            </a:pPr>
            <a:r>
              <a:rPr lang="en-US" dirty="0"/>
              <a:t> Other options, such as using text, are being explored in the future </a:t>
            </a:r>
          </a:p>
        </p:txBody>
      </p:sp>
      <p:sp>
        <p:nvSpPr>
          <p:cNvPr id="5" name="Title 1">
            <a:extLst>
              <a:ext uri="{FF2B5EF4-FFF2-40B4-BE49-F238E27FC236}">
                <a16:creationId xmlns:a16="http://schemas.microsoft.com/office/drawing/2014/main" id="{FE38A94D-1FF2-670E-5605-3C4E81C88422}"/>
              </a:ext>
            </a:extLst>
          </p:cNvPr>
          <p:cNvSpPr>
            <a:spLocks noGrp="1"/>
          </p:cNvSpPr>
          <p:nvPr>
            <p:ph type="title"/>
          </p:nvPr>
        </p:nvSpPr>
        <p:spPr>
          <a:xfrm>
            <a:off x="693964" y="350573"/>
            <a:ext cx="10804071" cy="1034344"/>
          </a:xfrm>
        </p:spPr>
        <p:txBody>
          <a:bodyPr>
            <a:normAutofit/>
          </a:bodyPr>
          <a:lstStyle/>
          <a:p>
            <a:pPr algn="ctr"/>
            <a:r>
              <a:rPr lang="en-US" sz="4000" b="1" dirty="0"/>
              <a:t>Upgrading Authentication in CALPADS (5)</a:t>
            </a:r>
          </a:p>
        </p:txBody>
      </p:sp>
      <p:sp>
        <p:nvSpPr>
          <p:cNvPr id="6" name="Title 1">
            <a:extLst>
              <a:ext uri="{FF2B5EF4-FFF2-40B4-BE49-F238E27FC236}">
                <a16:creationId xmlns:a16="http://schemas.microsoft.com/office/drawing/2014/main" id="{09B3B505-166D-1888-BC31-125CE1347528}"/>
              </a:ext>
            </a:extLst>
          </p:cNvPr>
          <p:cNvSpPr txBox="1">
            <a:spLocks/>
          </p:cNvSpPr>
          <p:nvPr/>
        </p:nvSpPr>
        <p:spPr>
          <a:xfrm>
            <a:off x="838199" y="12350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r>
              <a:rPr lang="en-US" sz="3600" i="1" dirty="0"/>
              <a:t>What is multifactor authentication?</a:t>
            </a:r>
          </a:p>
        </p:txBody>
      </p:sp>
      <p:sp>
        <p:nvSpPr>
          <p:cNvPr id="2" name="Footer Placeholder 3">
            <a:extLst>
              <a:ext uri="{FF2B5EF4-FFF2-40B4-BE49-F238E27FC236}">
                <a16:creationId xmlns:a16="http://schemas.microsoft.com/office/drawing/2014/main" id="{274E1270-C73F-4A0B-FD04-E561AB2D10F7}"/>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896627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D18B9-4485-907E-2D8D-729C81BEE07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534FCD-9E2A-5A68-1F5A-6CA99A236912}"/>
              </a:ext>
            </a:extLst>
          </p:cNvPr>
          <p:cNvSpPr>
            <a:spLocks noGrp="1"/>
          </p:cNvSpPr>
          <p:nvPr>
            <p:ph idx="1"/>
          </p:nvPr>
        </p:nvSpPr>
        <p:spPr>
          <a:xfrm>
            <a:off x="838200" y="2512088"/>
            <a:ext cx="10515600" cy="3352285"/>
          </a:xfrm>
        </p:spPr>
        <p:txBody>
          <a:bodyPr>
            <a:normAutofit fontScale="85000" lnSpcReduction="10000"/>
          </a:bodyPr>
          <a:lstStyle/>
          <a:p>
            <a:pPr>
              <a:lnSpc>
                <a:spcPct val="100000"/>
              </a:lnSpc>
              <a:spcBef>
                <a:spcPts val="600"/>
              </a:spcBef>
              <a:spcAft>
                <a:spcPts val="600"/>
              </a:spcAft>
            </a:pPr>
            <a:r>
              <a:rPr lang="en-US" dirty="0"/>
              <a:t>More detailed information will be provided in a Flash</a:t>
            </a:r>
          </a:p>
          <a:p>
            <a:pPr>
              <a:lnSpc>
                <a:spcPct val="100000"/>
              </a:lnSpc>
              <a:spcBef>
                <a:spcPts val="600"/>
              </a:spcBef>
              <a:spcAft>
                <a:spcPts val="600"/>
              </a:spcAft>
            </a:pPr>
            <a:r>
              <a:rPr lang="en-US" dirty="0"/>
              <a:t>Training videos are currently being prepared for publication on the CSIS YouTube Training Channel. </a:t>
            </a:r>
          </a:p>
          <a:p>
            <a:pPr>
              <a:lnSpc>
                <a:spcPct val="100000"/>
              </a:lnSpc>
              <a:spcBef>
                <a:spcPts val="600"/>
              </a:spcBef>
              <a:spcAft>
                <a:spcPts val="600"/>
              </a:spcAft>
            </a:pPr>
            <a:r>
              <a:rPr lang="en-US" dirty="0"/>
              <a:t>Communications will be ongoing with the county Technology Steering Committee (TSC)</a:t>
            </a:r>
          </a:p>
          <a:p>
            <a:pPr>
              <a:lnSpc>
                <a:spcPct val="100000"/>
              </a:lnSpc>
              <a:spcBef>
                <a:spcPts val="600"/>
              </a:spcBef>
              <a:spcAft>
                <a:spcPts val="600"/>
              </a:spcAft>
            </a:pPr>
            <a:r>
              <a:rPr lang="en-US" dirty="0"/>
              <a:t>High-level communications will be provided to superintendents, charter school administrators, and Special Education Local Plan Areas (SELPAs)</a:t>
            </a:r>
          </a:p>
          <a:p>
            <a:pPr>
              <a:lnSpc>
                <a:spcPct val="100000"/>
              </a:lnSpc>
              <a:spcBef>
                <a:spcPts val="600"/>
              </a:spcBef>
              <a:spcAft>
                <a:spcPts val="600"/>
              </a:spcAft>
            </a:pPr>
            <a:r>
              <a:rPr lang="en-US" dirty="0"/>
              <a:t>Ongoing communications will be provided to LEA users through additional Flashes, and once the Transition Window opens, through the bi-weekly Digest and Listserv messages</a:t>
            </a:r>
          </a:p>
        </p:txBody>
      </p:sp>
      <p:sp>
        <p:nvSpPr>
          <p:cNvPr id="5" name="Title 1">
            <a:extLst>
              <a:ext uri="{FF2B5EF4-FFF2-40B4-BE49-F238E27FC236}">
                <a16:creationId xmlns:a16="http://schemas.microsoft.com/office/drawing/2014/main" id="{FD61A090-86A0-6685-C9D1-ACCC31480180}"/>
              </a:ext>
            </a:extLst>
          </p:cNvPr>
          <p:cNvSpPr>
            <a:spLocks noGrp="1"/>
          </p:cNvSpPr>
          <p:nvPr>
            <p:ph type="title"/>
          </p:nvPr>
        </p:nvSpPr>
        <p:spPr>
          <a:xfrm>
            <a:off x="693964" y="350572"/>
            <a:ext cx="10804071" cy="1325563"/>
          </a:xfrm>
        </p:spPr>
        <p:txBody>
          <a:bodyPr>
            <a:normAutofit/>
          </a:bodyPr>
          <a:lstStyle/>
          <a:p>
            <a:pPr algn="ctr"/>
            <a:r>
              <a:rPr lang="en-US" sz="4000" b="1" dirty="0"/>
              <a:t>Upgrading Authentication in CALPADS (6)</a:t>
            </a:r>
          </a:p>
        </p:txBody>
      </p:sp>
      <p:sp>
        <p:nvSpPr>
          <p:cNvPr id="6" name="Title 1">
            <a:extLst>
              <a:ext uri="{FF2B5EF4-FFF2-40B4-BE49-F238E27FC236}">
                <a16:creationId xmlns:a16="http://schemas.microsoft.com/office/drawing/2014/main" id="{DB3CBE4D-7274-DE06-263A-4324550438EC}"/>
              </a:ext>
            </a:extLst>
          </p:cNvPr>
          <p:cNvSpPr txBox="1">
            <a:spLocks/>
          </p:cNvSpPr>
          <p:nvPr/>
        </p:nvSpPr>
        <p:spPr>
          <a:xfrm>
            <a:off x="838199" y="1436914"/>
            <a:ext cx="10515600" cy="976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r>
              <a:rPr lang="en-US" sz="3600" i="1" dirty="0"/>
              <a:t>Will there be more information?</a:t>
            </a:r>
          </a:p>
        </p:txBody>
      </p:sp>
      <p:sp>
        <p:nvSpPr>
          <p:cNvPr id="2" name="Footer Placeholder 3">
            <a:extLst>
              <a:ext uri="{FF2B5EF4-FFF2-40B4-BE49-F238E27FC236}">
                <a16:creationId xmlns:a16="http://schemas.microsoft.com/office/drawing/2014/main" id="{CEB4663C-A606-4F32-9E2D-5B304D84585B}"/>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2438817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082D5B-DCAB-44AF-BEBD-F95282FE96A0}"/>
              </a:ext>
            </a:extLst>
          </p:cNvPr>
          <p:cNvSpPr>
            <a:spLocks noGrp="1"/>
          </p:cNvSpPr>
          <p:nvPr>
            <p:ph type="title"/>
          </p:nvPr>
        </p:nvSpPr>
        <p:spPr>
          <a:xfrm>
            <a:off x="1216057" y="263951"/>
            <a:ext cx="9500927" cy="848412"/>
          </a:xfrm>
        </p:spPr>
        <p:txBody>
          <a:bodyPr anchor="ctr">
            <a:normAutofit/>
          </a:bodyPr>
          <a:lstStyle/>
          <a:p>
            <a:pPr algn="ctr"/>
            <a:r>
              <a:rPr lang="en-US" sz="4000" b="1" dirty="0"/>
              <a:t>Housekeeping</a:t>
            </a:r>
          </a:p>
        </p:txBody>
      </p:sp>
      <p:sp>
        <p:nvSpPr>
          <p:cNvPr id="7" name="Content Placeholder 6">
            <a:extLst>
              <a:ext uri="{FF2B5EF4-FFF2-40B4-BE49-F238E27FC236}">
                <a16:creationId xmlns:a16="http://schemas.microsoft.com/office/drawing/2014/main" id="{239EA6F3-F7C5-4597-8DFF-BE0E4E3F67AA}"/>
              </a:ext>
            </a:extLst>
          </p:cNvPr>
          <p:cNvSpPr>
            <a:spLocks noGrp="1"/>
          </p:cNvSpPr>
          <p:nvPr>
            <p:ph sz="half" idx="1"/>
          </p:nvPr>
        </p:nvSpPr>
        <p:spPr>
          <a:xfrm>
            <a:off x="315686" y="1178606"/>
            <a:ext cx="11674929" cy="4971369"/>
          </a:xfrm>
        </p:spPr>
        <p:txBody>
          <a:bodyPr vert="horz" lIns="91440" tIns="45720" rIns="91440" bIns="45720" rtlCol="0">
            <a:normAutofit fontScale="85000" lnSpcReduction="10000"/>
          </a:bodyPr>
          <a:lstStyle/>
          <a:p>
            <a:pPr>
              <a:lnSpc>
                <a:spcPct val="110000"/>
              </a:lnSpc>
              <a:spcBef>
                <a:spcPts val="600"/>
              </a:spcBef>
              <a:spcAft>
                <a:spcPts val="600"/>
              </a:spcAft>
            </a:pPr>
            <a:r>
              <a:rPr lang="en-US" dirty="0"/>
              <a:t>All participants are muted</a:t>
            </a:r>
          </a:p>
          <a:p>
            <a:pPr>
              <a:lnSpc>
                <a:spcPct val="110000"/>
              </a:lnSpc>
              <a:spcBef>
                <a:spcPts val="600"/>
              </a:spcBef>
              <a:spcAft>
                <a:spcPts val="600"/>
              </a:spcAft>
            </a:pPr>
            <a:r>
              <a:rPr lang="en-US" dirty="0"/>
              <a:t>Type your questions in the Q&amp;A</a:t>
            </a:r>
          </a:p>
          <a:p>
            <a:pPr lvl="1">
              <a:lnSpc>
                <a:spcPct val="110000"/>
              </a:lnSpc>
              <a:spcBef>
                <a:spcPts val="600"/>
              </a:spcBef>
              <a:spcAft>
                <a:spcPts val="600"/>
              </a:spcAft>
            </a:pPr>
            <a:r>
              <a:rPr lang="en-US" dirty="0"/>
              <a:t>Please wait to ask questions in the Q&amp;A until after each section </a:t>
            </a:r>
          </a:p>
          <a:p>
            <a:pPr lvl="1">
              <a:lnSpc>
                <a:spcPct val="110000"/>
              </a:lnSpc>
              <a:spcBef>
                <a:spcPts val="600"/>
              </a:spcBef>
              <a:spcAft>
                <a:spcPts val="600"/>
              </a:spcAft>
            </a:pPr>
            <a:r>
              <a:rPr lang="en-US" dirty="0"/>
              <a:t>Please focus questions to the topic currently being presented</a:t>
            </a:r>
          </a:p>
          <a:p>
            <a:pPr lvl="1">
              <a:lnSpc>
                <a:spcPct val="110000"/>
              </a:lnSpc>
              <a:spcBef>
                <a:spcPts val="600"/>
              </a:spcBef>
              <a:spcAft>
                <a:spcPts val="600"/>
              </a:spcAft>
            </a:pPr>
            <a:r>
              <a:rPr lang="en-US" dirty="0"/>
              <a:t>You can give a “thumbs up” vote to any question so that it’s given a higher priority in the queue</a:t>
            </a:r>
          </a:p>
          <a:p>
            <a:pPr lvl="1">
              <a:lnSpc>
                <a:spcPct val="110000"/>
              </a:lnSpc>
              <a:spcBef>
                <a:spcPts val="600"/>
              </a:spcBef>
              <a:spcAft>
                <a:spcPts val="600"/>
              </a:spcAft>
            </a:pPr>
            <a:r>
              <a:rPr lang="en-US" dirty="0"/>
              <a:t>We will attempt to answer all questions, any unanswered questions will be followed up in a frequently asked questions document forwarded to all participants</a:t>
            </a:r>
          </a:p>
          <a:p>
            <a:pPr>
              <a:lnSpc>
                <a:spcPct val="110000"/>
              </a:lnSpc>
              <a:spcBef>
                <a:spcPts val="600"/>
              </a:spcBef>
              <a:spcAft>
                <a:spcPts val="600"/>
              </a:spcAft>
            </a:pPr>
            <a:r>
              <a:rPr lang="en-US" dirty="0"/>
              <a:t>If you are having audio issues:</a:t>
            </a:r>
          </a:p>
          <a:p>
            <a:pPr lvl="1">
              <a:lnSpc>
                <a:spcPct val="110000"/>
              </a:lnSpc>
              <a:spcBef>
                <a:spcPts val="600"/>
              </a:spcBef>
              <a:spcAft>
                <a:spcPts val="600"/>
              </a:spcAft>
            </a:pPr>
            <a:r>
              <a:rPr lang="en-US" dirty="0"/>
              <a:t>Click the microphone icon in the bottom left-hand corner of the Zoom window and select “Switch to phone audio” and call in using the information provided</a:t>
            </a:r>
          </a:p>
          <a:p>
            <a:pPr>
              <a:lnSpc>
                <a:spcPct val="110000"/>
              </a:lnSpc>
              <a:spcBef>
                <a:spcPts val="600"/>
              </a:spcBef>
              <a:spcAft>
                <a:spcPts val="600"/>
              </a:spcAft>
            </a:pPr>
            <a:r>
              <a:rPr lang="en-US" dirty="0"/>
              <a:t>This meeting will be recorded and posted to the Box Site; The posting will be communicated in the CALPADS Digest</a:t>
            </a:r>
          </a:p>
        </p:txBody>
      </p:sp>
      <p:sp>
        <p:nvSpPr>
          <p:cNvPr id="4" name="Footer Placeholder 3">
            <a:extLst>
              <a:ext uri="{FF2B5EF4-FFF2-40B4-BE49-F238E27FC236}">
                <a16:creationId xmlns:a16="http://schemas.microsoft.com/office/drawing/2014/main" id="{CFE85971-93D8-8BE6-44BA-B5E4D16CDBBC}"/>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
        <p:nvSpPr>
          <p:cNvPr id="3" name="Slide Number Placeholder 2" hidden="1">
            <a:extLst>
              <a:ext uri="{FF2B5EF4-FFF2-40B4-BE49-F238E27FC236}">
                <a16:creationId xmlns:a16="http://schemas.microsoft.com/office/drawing/2014/main" id="{AB62CDF1-6795-C6D2-4EE2-AC9ECBAA5797}"/>
              </a:ext>
            </a:extLst>
          </p:cNvPr>
          <p:cNvSpPr>
            <a:spLocks noGrp="1"/>
          </p:cNvSpPr>
          <p:nvPr>
            <p:ph type="sldNum" sz="quarter" idx="4294967295"/>
          </p:nvPr>
        </p:nvSpPr>
        <p:spPr>
          <a:xfrm>
            <a:off x="9448800" y="6356350"/>
            <a:ext cx="2743200" cy="365125"/>
          </a:xfrm>
          <a:prstGeom prst="rect">
            <a:avLst/>
          </a:prstGeom>
        </p:spPr>
        <p:txBody>
          <a:bodyPr/>
          <a:lstStyle/>
          <a:p>
            <a:pPr>
              <a:spcAft>
                <a:spcPts val="600"/>
              </a:spcAft>
            </a:pPr>
            <a:fld id="{70BD4104-51B0-4758-9C88-3562B15B94C2}" type="slidenum">
              <a:rPr lang="en-US" smtClean="0"/>
              <a:pPr>
                <a:spcAft>
                  <a:spcPts val="600"/>
                </a:spcAft>
              </a:pPr>
              <a:t>2</a:t>
            </a:fld>
            <a:endParaRPr lang="en-US" dirty="0"/>
          </a:p>
        </p:txBody>
      </p:sp>
    </p:spTree>
    <p:extLst>
      <p:ext uri="{BB962C8B-B14F-4D97-AF65-F5344CB8AC3E}">
        <p14:creationId xmlns:p14="http://schemas.microsoft.com/office/powerpoint/2010/main" val="3948655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3FD2A-D0FF-879F-3BFF-2F7D4AC01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ADA82-908E-F07D-7390-4BBE9982222B}"/>
              </a:ext>
            </a:extLst>
          </p:cNvPr>
          <p:cNvSpPr>
            <a:spLocks noGrp="1"/>
          </p:cNvSpPr>
          <p:nvPr>
            <p:ph type="title"/>
          </p:nvPr>
        </p:nvSpPr>
        <p:spPr/>
        <p:txBody>
          <a:bodyPr/>
          <a:lstStyle/>
          <a:p>
            <a:r>
              <a:rPr lang="en-US" dirty="0"/>
              <a:t>Special Education Updates</a:t>
            </a:r>
          </a:p>
        </p:txBody>
      </p:sp>
      <p:sp>
        <p:nvSpPr>
          <p:cNvPr id="3" name="Text Placeholder 2">
            <a:extLst>
              <a:ext uri="{FF2B5EF4-FFF2-40B4-BE49-F238E27FC236}">
                <a16:creationId xmlns:a16="http://schemas.microsoft.com/office/drawing/2014/main" id="{5D240FB4-DE59-F31A-773C-74D2BE90A9C5}"/>
              </a:ext>
            </a:extLst>
          </p:cNvPr>
          <p:cNvSpPr>
            <a:spLocks noGrp="1"/>
          </p:cNvSpPr>
          <p:nvPr>
            <p:ph type="body" idx="1"/>
          </p:nvPr>
        </p:nvSpPr>
        <p:spPr/>
        <p:txBody>
          <a:bodyPr/>
          <a:lstStyle/>
          <a:p>
            <a:endParaRPr lang="en-US" dirty="0"/>
          </a:p>
        </p:txBody>
      </p:sp>
      <p:sp>
        <p:nvSpPr>
          <p:cNvPr id="5" name="Footer Placeholder 3">
            <a:extLst>
              <a:ext uri="{FF2B5EF4-FFF2-40B4-BE49-F238E27FC236}">
                <a16:creationId xmlns:a16="http://schemas.microsoft.com/office/drawing/2014/main" id="{8828C8F6-325D-D83A-D9D3-1F79C125386C}"/>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999175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C8D37-5D42-5B4C-E1C5-39E6E72159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5D99B-A2D7-1803-09A6-99B5A61ED3B4}"/>
              </a:ext>
            </a:extLst>
          </p:cNvPr>
          <p:cNvSpPr>
            <a:spLocks noGrp="1"/>
          </p:cNvSpPr>
          <p:nvPr>
            <p:ph type="title"/>
          </p:nvPr>
        </p:nvSpPr>
        <p:spPr/>
        <p:txBody>
          <a:bodyPr/>
          <a:lstStyle/>
          <a:p>
            <a:pPr algn="ctr"/>
            <a:r>
              <a:rPr lang="en-US" b="1" dirty="0"/>
              <a:t>New Part C PLAN Data Elements</a:t>
            </a:r>
            <a:r>
              <a:rPr lang="en-US" dirty="0"/>
              <a:t>​</a:t>
            </a:r>
          </a:p>
        </p:txBody>
      </p:sp>
      <p:sp>
        <p:nvSpPr>
          <p:cNvPr id="3" name="Content Placeholder 2">
            <a:extLst>
              <a:ext uri="{FF2B5EF4-FFF2-40B4-BE49-F238E27FC236}">
                <a16:creationId xmlns:a16="http://schemas.microsoft.com/office/drawing/2014/main" id="{44606FA7-DE0E-E946-52C8-4C55F9CE0BBB}"/>
              </a:ext>
            </a:extLst>
          </p:cNvPr>
          <p:cNvSpPr>
            <a:spLocks noGrp="1"/>
          </p:cNvSpPr>
          <p:nvPr>
            <p:ph idx="1"/>
          </p:nvPr>
        </p:nvSpPr>
        <p:spPr>
          <a:xfrm>
            <a:off x="838200" y="1825624"/>
            <a:ext cx="10515600" cy="4365626"/>
          </a:xfrm>
        </p:spPr>
        <p:txBody>
          <a:bodyPr>
            <a:normAutofit fontScale="85000" lnSpcReduction="10000"/>
          </a:bodyPr>
          <a:lstStyle/>
          <a:p>
            <a:pPr marL="0" indent="0" fontAlgn="base">
              <a:lnSpc>
                <a:spcPct val="120000"/>
              </a:lnSpc>
              <a:spcBef>
                <a:spcPts val="600"/>
              </a:spcBef>
              <a:spcAft>
                <a:spcPts val="600"/>
              </a:spcAft>
              <a:buNone/>
            </a:pPr>
            <a:r>
              <a:rPr lang="en-US" sz="1800" b="1" dirty="0"/>
              <a:t>Part C to B Transition Conference Date</a:t>
            </a:r>
            <a:r>
              <a:rPr lang="en-US" sz="1800" dirty="0"/>
              <a:t>​</a:t>
            </a:r>
          </a:p>
          <a:p>
            <a:pPr fontAlgn="base">
              <a:lnSpc>
                <a:spcPct val="120000"/>
              </a:lnSpc>
              <a:spcBef>
                <a:spcPts val="600"/>
              </a:spcBef>
              <a:spcAft>
                <a:spcPts val="600"/>
              </a:spcAft>
            </a:pPr>
            <a:r>
              <a:rPr lang="en-US" sz="2100" dirty="0"/>
              <a:t>The date of the meeting held to discuss the transition of a child with a disability from early intervention services under Part C of the Individuals with Disabilities Education Act (IDEA) who may be eligible for special education and related services under Part B of IDEA where key interest-holders like parents/guardians, Part C providers, and Part B representatives plan the necessary steps for a smooth transition. A Part C to Part B transition conference must be held between 2 years 3 months and 2 years 9 months before a child's third birthday.​</a:t>
            </a:r>
            <a:endParaRPr lang="en-US" sz="1800" dirty="0"/>
          </a:p>
          <a:p>
            <a:pPr marL="0" indent="0" fontAlgn="base">
              <a:lnSpc>
                <a:spcPct val="120000"/>
              </a:lnSpc>
              <a:spcBef>
                <a:spcPts val="600"/>
              </a:spcBef>
              <a:spcAft>
                <a:spcPts val="600"/>
              </a:spcAft>
              <a:buNone/>
            </a:pPr>
            <a:r>
              <a:rPr lang="en-US" sz="1800" b="1" dirty="0"/>
              <a:t>Part C to B Transition Plan in IFSP Indicator</a:t>
            </a:r>
            <a:r>
              <a:rPr lang="en-US" sz="1800" dirty="0"/>
              <a:t>​</a:t>
            </a:r>
          </a:p>
          <a:p>
            <a:pPr fontAlgn="base">
              <a:lnSpc>
                <a:spcPct val="120000"/>
              </a:lnSpc>
              <a:spcBef>
                <a:spcPts val="600"/>
              </a:spcBef>
              <a:spcAft>
                <a:spcPts val="600"/>
              </a:spcAft>
            </a:pPr>
            <a:r>
              <a:rPr lang="en-US" sz="1800" dirty="0"/>
              <a:t>An indication of whether the transition plan of a child with a disability from early intervention services under Part C of the Individuals with Disabilities Education Act (IDEA) who may be eligible for special education and related services under Part B of IDEA has been included in the Individualized Family Services Plan (IFSP). The Part C to Part B transition plan should be in place between the ages of 2 years 3 months and 2 years 9 months. A "Y" would indicate that the transition plan was in place on the Plan Effective Start Date, an "N" would indicate that the transition plan was NOT in place on the Plan Effective Start Date.​</a:t>
            </a:r>
          </a:p>
        </p:txBody>
      </p:sp>
      <p:sp>
        <p:nvSpPr>
          <p:cNvPr id="5" name="Footer Placeholder 3">
            <a:extLst>
              <a:ext uri="{FF2B5EF4-FFF2-40B4-BE49-F238E27FC236}">
                <a16:creationId xmlns:a16="http://schemas.microsoft.com/office/drawing/2014/main" id="{3DE687F3-C725-ECF1-413E-8AE27B278BC7}"/>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460395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8F467-95F1-C455-F696-3D8A95EAE4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D5FC6D-6351-9849-C3AB-23093848EE09}"/>
              </a:ext>
            </a:extLst>
          </p:cNvPr>
          <p:cNvSpPr>
            <a:spLocks noGrp="1"/>
          </p:cNvSpPr>
          <p:nvPr>
            <p:ph type="title"/>
          </p:nvPr>
        </p:nvSpPr>
        <p:spPr/>
        <p:txBody>
          <a:bodyPr/>
          <a:lstStyle/>
          <a:p>
            <a:pPr algn="ctr"/>
            <a:r>
              <a:rPr lang="en-US" b="1" dirty="0"/>
              <a:t>Degree of Support</a:t>
            </a:r>
            <a:r>
              <a:rPr lang="en-US" dirty="0"/>
              <a:t>​</a:t>
            </a:r>
          </a:p>
        </p:txBody>
      </p:sp>
      <p:sp>
        <p:nvSpPr>
          <p:cNvPr id="3" name="Content Placeholder 2">
            <a:extLst>
              <a:ext uri="{FF2B5EF4-FFF2-40B4-BE49-F238E27FC236}">
                <a16:creationId xmlns:a16="http://schemas.microsoft.com/office/drawing/2014/main" id="{94E2A0FF-EA82-8F69-6AEC-0371F9FB0239}"/>
              </a:ext>
            </a:extLst>
          </p:cNvPr>
          <p:cNvSpPr>
            <a:spLocks noGrp="1"/>
          </p:cNvSpPr>
          <p:nvPr>
            <p:ph idx="1"/>
          </p:nvPr>
        </p:nvSpPr>
        <p:spPr>
          <a:xfrm>
            <a:off x="838200" y="1825624"/>
            <a:ext cx="10515600" cy="4320652"/>
          </a:xfrm>
        </p:spPr>
        <p:txBody>
          <a:bodyPr>
            <a:normAutofit/>
          </a:bodyPr>
          <a:lstStyle/>
          <a:p>
            <a:pPr fontAlgn="base">
              <a:lnSpc>
                <a:spcPct val="100000"/>
              </a:lnSpc>
              <a:spcBef>
                <a:spcPts val="600"/>
              </a:spcBef>
              <a:spcAft>
                <a:spcPts val="600"/>
              </a:spcAft>
            </a:pPr>
            <a:r>
              <a:rPr lang="en-US" b="1" dirty="0"/>
              <a:t>Field 23.16 - Degree of Support</a:t>
            </a:r>
            <a:r>
              <a:rPr lang="en-US" dirty="0"/>
              <a:t> is now a required data element that will be certified as a part of the Fall 1 Submission. LEAs should populate the Degree of Support for students with specific primary or secondary disabilities during any triggering events (amendments, annual plan reviews, eligibility reevaluations, initial evaluations) for any Plan that will be in effect on Census Day. ​</a:t>
            </a:r>
          </a:p>
          <a:p>
            <a:pPr fontAlgn="base">
              <a:lnSpc>
                <a:spcPct val="100000"/>
              </a:lnSpc>
              <a:spcBef>
                <a:spcPts val="600"/>
              </a:spcBef>
              <a:spcAft>
                <a:spcPts val="600"/>
              </a:spcAft>
            </a:pPr>
            <a:r>
              <a:rPr lang="en-US" dirty="0"/>
              <a:t>Guidance for determining the student’s Degree of Support can be found at the following link: </a:t>
            </a:r>
            <a:r>
              <a:rPr lang="en-US" u="sng" dirty="0">
                <a:hlinkClick r:id="rId3"/>
              </a:rPr>
              <a:t>https://documentation.calpads.org/Training/Fall1ReportingRoadmap/#student-degree-of-support-identification-guidance</a:t>
            </a:r>
            <a:r>
              <a:rPr lang="en-US" dirty="0"/>
              <a:t>​</a:t>
            </a:r>
          </a:p>
        </p:txBody>
      </p:sp>
      <p:sp>
        <p:nvSpPr>
          <p:cNvPr id="5" name="Footer Placeholder 3">
            <a:extLst>
              <a:ext uri="{FF2B5EF4-FFF2-40B4-BE49-F238E27FC236}">
                <a16:creationId xmlns:a16="http://schemas.microsoft.com/office/drawing/2014/main" id="{9DEBBFF9-8933-3A7E-3DFC-5B7B36BE5AE7}"/>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2324646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A33E-3C71-7D51-52C7-BF34275CE387}"/>
              </a:ext>
            </a:extLst>
          </p:cNvPr>
          <p:cNvSpPr>
            <a:spLocks noGrp="1"/>
          </p:cNvSpPr>
          <p:nvPr>
            <p:ph type="title"/>
          </p:nvPr>
        </p:nvSpPr>
        <p:spPr/>
        <p:txBody>
          <a:bodyPr/>
          <a:lstStyle/>
          <a:p>
            <a:pPr algn="ctr"/>
            <a:r>
              <a:rPr lang="en-US" b="1" dirty="0"/>
              <a:t>Disproportionality Data and Annual</a:t>
            </a:r>
            <a:br>
              <a:rPr lang="en-US" b="1" dirty="0"/>
            </a:br>
            <a:r>
              <a:rPr lang="en-US" b="1" dirty="0"/>
              <a:t>Determinations​</a:t>
            </a:r>
          </a:p>
        </p:txBody>
      </p:sp>
      <p:sp>
        <p:nvSpPr>
          <p:cNvPr id="3" name="Content Placeholder 2">
            <a:extLst>
              <a:ext uri="{FF2B5EF4-FFF2-40B4-BE49-F238E27FC236}">
                <a16:creationId xmlns:a16="http://schemas.microsoft.com/office/drawing/2014/main" id="{E02CBAE6-6C77-DF69-E6CD-110BEAACC1A8}"/>
              </a:ext>
            </a:extLst>
          </p:cNvPr>
          <p:cNvSpPr>
            <a:spLocks noGrp="1"/>
          </p:cNvSpPr>
          <p:nvPr>
            <p:ph idx="1"/>
          </p:nvPr>
        </p:nvSpPr>
        <p:spPr>
          <a:xfrm>
            <a:off x="838200" y="1825624"/>
            <a:ext cx="10515600" cy="4346575"/>
          </a:xfrm>
        </p:spPr>
        <p:txBody>
          <a:bodyPr>
            <a:normAutofit fontScale="92500" lnSpcReduction="10000"/>
          </a:bodyPr>
          <a:lstStyle/>
          <a:p>
            <a:pPr marL="0" indent="0" fontAlgn="base">
              <a:lnSpc>
                <a:spcPct val="100000"/>
              </a:lnSpc>
              <a:spcBef>
                <a:spcPts val="600"/>
              </a:spcBef>
              <a:spcAft>
                <a:spcPts val="600"/>
              </a:spcAft>
              <a:buNone/>
            </a:pPr>
            <a:r>
              <a:rPr lang="en-US" dirty="0"/>
              <a:t>As in prior years, LEAs are required to approve their Fall 1 Submission by the initial certification deadline. While Special Education Local Plan Area (SELPA) approval is strongly encouraged by this deadline, SELPAs are required to do so by the close of the amendment window.​</a:t>
            </a:r>
          </a:p>
          <a:p>
            <a:pPr marL="0" indent="0" fontAlgn="base">
              <a:lnSpc>
                <a:spcPct val="100000"/>
              </a:lnSpc>
              <a:spcBef>
                <a:spcPts val="600"/>
              </a:spcBef>
              <a:spcAft>
                <a:spcPts val="600"/>
              </a:spcAft>
              <a:buNone/>
            </a:pPr>
            <a:r>
              <a:rPr lang="en-US" b="1" dirty="0"/>
              <a:t>Once again, for the 2025−26 academic year, data used to calculate the one-year Disproportionality risk ratio by setting, primary disability, and federal ethnicity categories will be pulled from CALPADS following the Certification Deadline, December 12, 2025, rather than after the close of the amendment window. These data will therefore include data approved by the LEA only, or data which have been approved by both the LEA and SELPA. </a:t>
            </a:r>
            <a:r>
              <a:rPr lang="en-US" dirty="0"/>
              <a:t>​</a:t>
            </a:r>
          </a:p>
          <a:p>
            <a:pPr marL="0" indent="0" fontAlgn="base">
              <a:lnSpc>
                <a:spcPct val="100000"/>
              </a:lnSpc>
              <a:spcBef>
                <a:spcPts val="600"/>
              </a:spcBef>
              <a:spcAft>
                <a:spcPts val="600"/>
              </a:spcAft>
              <a:buNone/>
            </a:pPr>
            <a:r>
              <a:rPr lang="en-US" dirty="0"/>
              <a:t>The data are being harvested earlier so that Annual Determination Letters can be issued to LEAs in early February 2026 so that LEAs have more time to complete Compliance Improvement Monitoring (CIM) activities.​</a:t>
            </a:r>
          </a:p>
        </p:txBody>
      </p:sp>
      <p:sp>
        <p:nvSpPr>
          <p:cNvPr id="5" name="Footer Placeholder 3">
            <a:extLst>
              <a:ext uri="{FF2B5EF4-FFF2-40B4-BE49-F238E27FC236}">
                <a16:creationId xmlns:a16="http://schemas.microsoft.com/office/drawing/2014/main" id="{980071E0-5390-5428-ECC8-038E88179755}"/>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483600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AA4D7-FE46-F08A-A899-DC4F4F4014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9DAFE-17D2-B230-7F40-E28982EC9AE2}"/>
              </a:ext>
            </a:extLst>
          </p:cNvPr>
          <p:cNvSpPr>
            <a:spLocks noGrp="1"/>
          </p:cNvSpPr>
          <p:nvPr>
            <p:ph type="title"/>
          </p:nvPr>
        </p:nvSpPr>
        <p:spPr/>
        <p:txBody>
          <a:bodyPr/>
          <a:lstStyle/>
          <a:p>
            <a:pPr algn="ctr"/>
            <a:r>
              <a:rPr lang="en-US" b="1" dirty="0"/>
              <a:t>Submitting Discipline Data Year Round</a:t>
            </a:r>
          </a:p>
        </p:txBody>
      </p:sp>
      <p:sp>
        <p:nvSpPr>
          <p:cNvPr id="3" name="Content Placeholder 2">
            <a:extLst>
              <a:ext uri="{FF2B5EF4-FFF2-40B4-BE49-F238E27FC236}">
                <a16:creationId xmlns:a16="http://schemas.microsoft.com/office/drawing/2014/main" id="{BECEFD6C-4546-AE28-F9B9-6974B80B166B}"/>
              </a:ext>
            </a:extLst>
          </p:cNvPr>
          <p:cNvSpPr>
            <a:spLocks noGrp="1"/>
          </p:cNvSpPr>
          <p:nvPr>
            <p:ph idx="1"/>
          </p:nvPr>
        </p:nvSpPr>
        <p:spPr>
          <a:xfrm>
            <a:off x="838200" y="1825623"/>
            <a:ext cx="10515600" cy="4564159"/>
          </a:xfrm>
        </p:spPr>
        <p:txBody>
          <a:bodyPr>
            <a:normAutofit fontScale="85000" lnSpcReduction="20000"/>
          </a:bodyPr>
          <a:lstStyle/>
          <a:p>
            <a:pPr marL="0" indent="0" fontAlgn="base">
              <a:lnSpc>
                <a:spcPct val="120000"/>
              </a:lnSpc>
              <a:spcBef>
                <a:spcPts val="0"/>
              </a:spcBef>
              <a:buNone/>
            </a:pPr>
            <a:r>
              <a:rPr lang="en-US" sz="2800" b="1" dirty="0"/>
              <a:t>Best Practice: Submit Incident Data Monthly</a:t>
            </a:r>
          </a:p>
          <a:p>
            <a:pPr fontAlgn="base">
              <a:lnSpc>
                <a:spcPct val="120000"/>
              </a:lnSpc>
              <a:spcBef>
                <a:spcPts val="0"/>
              </a:spcBef>
            </a:pPr>
            <a:r>
              <a:rPr lang="en-US" dirty="0"/>
              <a:t>Improved Data Quality</a:t>
            </a:r>
          </a:p>
          <a:p>
            <a:pPr fontAlgn="base">
              <a:lnSpc>
                <a:spcPct val="120000"/>
              </a:lnSpc>
              <a:spcBef>
                <a:spcPts val="0"/>
              </a:spcBef>
            </a:pPr>
            <a:r>
              <a:rPr lang="en-US" dirty="0"/>
              <a:t>Avoid End of Year (EOY) log-jam</a:t>
            </a:r>
          </a:p>
          <a:p>
            <a:pPr fontAlgn="base">
              <a:lnSpc>
                <a:spcPct val="120000"/>
              </a:lnSpc>
              <a:spcBef>
                <a:spcPts val="0"/>
              </a:spcBef>
            </a:pPr>
            <a:r>
              <a:rPr lang="en-US" dirty="0"/>
              <a:t>Incident data available for review before key staff leave for summer break</a:t>
            </a:r>
          </a:p>
          <a:p>
            <a:pPr fontAlgn="base">
              <a:lnSpc>
                <a:spcPct val="120000"/>
              </a:lnSpc>
              <a:spcBef>
                <a:spcPts val="0"/>
              </a:spcBef>
            </a:pPr>
            <a:r>
              <a:rPr lang="en-US" dirty="0"/>
              <a:t>Encourages local site administrators to submit incident data regularly</a:t>
            </a:r>
          </a:p>
          <a:p>
            <a:pPr fontAlgn="base">
              <a:lnSpc>
                <a:spcPct val="120000"/>
              </a:lnSpc>
              <a:spcBef>
                <a:spcPts val="0"/>
              </a:spcBef>
            </a:pPr>
            <a:r>
              <a:rPr lang="en-US" dirty="0"/>
              <a:t>Allows for periodic review of incident data</a:t>
            </a:r>
          </a:p>
          <a:p>
            <a:pPr lvl="1" fontAlgn="base">
              <a:lnSpc>
                <a:spcPct val="120000"/>
              </a:lnSpc>
              <a:spcBef>
                <a:spcPts val="0"/>
              </a:spcBef>
            </a:pPr>
            <a:r>
              <a:rPr lang="en-US" dirty="0"/>
              <a:t>This improves data quality, validity, and reliability</a:t>
            </a:r>
          </a:p>
          <a:p>
            <a:pPr fontAlgn="base">
              <a:lnSpc>
                <a:spcPct val="120000"/>
              </a:lnSpc>
              <a:spcBef>
                <a:spcPts val="0"/>
              </a:spcBef>
            </a:pPr>
            <a:r>
              <a:rPr lang="en-US" dirty="0"/>
              <a:t>Helps ensure accuracy of incident data used in monitoring determinations and the Compliance Improvement Monitoring (CIM) process</a:t>
            </a:r>
          </a:p>
          <a:p>
            <a:pPr marL="0" indent="0" fontAlgn="base">
              <a:lnSpc>
                <a:spcPct val="120000"/>
              </a:lnSpc>
              <a:spcBef>
                <a:spcPts val="0"/>
              </a:spcBef>
              <a:buNone/>
            </a:pPr>
            <a:endParaRPr lang="en-US" dirty="0"/>
          </a:p>
          <a:p>
            <a:pPr marL="0" indent="0" fontAlgn="base">
              <a:lnSpc>
                <a:spcPct val="120000"/>
              </a:lnSpc>
              <a:spcBef>
                <a:spcPts val="0"/>
              </a:spcBef>
              <a:buNone/>
            </a:pPr>
            <a:r>
              <a:rPr lang="en-US" dirty="0"/>
              <a:t>To assist LEAs in monitoring discipline incidents year-round, a new incident-related operational data store (ODS, or Real-Time) report will be made available this winter (currently slated for December or January). LEAs will be notified when this new report becomes available. </a:t>
            </a:r>
          </a:p>
        </p:txBody>
      </p:sp>
      <p:sp>
        <p:nvSpPr>
          <p:cNvPr id="5" name="Footer Placeholder 3">
            <a:extLst>
              <a:ext uri="{FF2B5EF4-FFF2-40B4-BE49-F238E27FC236}">
                <a16:creationId xmlns:a16="http://schemas.microsoft.com/office/drawing/2014/main" id="{92863F28-EFC3-55CB-9ECD-1922C27825D5}"/>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2929751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90C2C-9CFC-E304-4660-95EDC64F7E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12CD0F-E473-D316-A773-420E6B96FFF7}"/>
              </a:ext>
            </a:extLst>
          </p:cNvPr>
          <p:cNvSpPr>
            <a:spLocks noGrp="1"/>
          </p:cNvSpPr>
          <p:nvPr>
            <p:ph type="title"/>
          </p:nvPr>
        </p:nvSpPr>
        <p:spPr/>
        <p:txBody>
          <a:bodyPr/>
          <a:lstStyle/>
          <a:p>
            <a:pPr algn="ctr"/>
            <a:r>
              <a:rPr lang="en-US" b="1" dirty="0"/>
              <a:t>CALPADS Special Education Data Roadshows Fall 2025</a:t>
            </a:r>
          </a:p>
        </p:txBody>
      </p:sp>
      <p:sp>
        <p:nvSpPr>
          <p:cNvPr id="3" name="Content Placeholder 2">
            <a:extLst>
              <a:ext uri="{FF2B5EF4-FFF2-40B4-BE49-F238E27FC236}">
                <a16:creationId xmlns:a16="http://schemas.microsoft.com/office/drawing/2014/main" id="{549CBE10-AA51-E98B-F298-565D4877B29F}"/>
              </a:ext>
            </a:extLst>
          </p:cNvPr>
          <p:cNvSpPr>
            <a:spLocks noGrp="1"/>
          </p:cNvSpPr>
          <p:nvPr>
            <p:ph idx="1"/>
          </p:nvPr>
        </p:nvSpPr>
        <p:spPr>
          <a:xfrm>
            <a:off x="838200" y="1906586"/>
            <a:ext cx="7162800" cy="4403726"/>
          </a:xfrm>
        </p:spPr>
        <p:txBody>
          <a:bodyPr>
            <a:normAutofit fontScale="70000" lnSpcReduction="20000"/>
          </a:bodyPr>
          <a:lstStyle/>
          <a:p>
            <a:pPr marL="0" indent="0" fontAlgn="base">
              <a:lnSpc>
                <a:spcPct val="120000"/>
              </a:lnSpc>
              <a:spcBef>
                <a:spcPts val="0"/>
              </a:spcBef>
              <a:buNone/>
            </a:pPr>
            <a:r>
              <a:rPr lang="en-US" b="1" dirty="0"/>
              <a:t>Date of Roadshow	Hosting Agency</a:t>
            </a:r>
          </a:p>
          <a:p>
            <a:pPr marL="0" indent="0" fontAlgn="base">
              <a:lnSpc>
                <a:spcPct val="120000"/>
              </a:lnSpc>
              <a:spcBef>
                <a:spcPts val="0"/>
              </a:spcBef>
              <a:buNone/>
            </a:pPr>
            <a:r>
              <a:rPr lang="en-US" dirty="0"/>
              <a:t>9/15/2025		Merced County Office of Education</a:t>
            </a:r>
          </a:p>
          <a:p>
            <a:pPr marL="0" indent="0" fontAlgn="base">
              <a:lnSpc>
                <a:spcPct val="120000"/>
              </a:lnSpc>
              <a:spcBef>
                <a:spcPts val="0"/>
              </a:spcBef>
              <a:buNone/>
            </a:pPr>
            <a:r>
              <a:rPr lang="en-US" dirty="0"/>
              <a:t>9/16/2025		Madera-Mariposa SELPA</a:t>
            </a:r>
          </a:p>
          <a:p>
            <a:pPr marL="0" indent="0" fontAlgn="base">
              <a:lnSpc>
                <a:spcPct val="120000"/>
              </a:lnSpc>
              <a:spcBef>
                <a:spcPts val="0"/>
              </a:spcBef>
              <a:buNone/>
            </a:pPr>
            <a:r>
              <a:rPr lang="en-US" dirty="0"/>
              <a:t>9/18/2025		Tulare County Office of Education</a:t>
            </a:r>
          </a:p>
          <a:p>
            <a:pPr marL="0" indent="0" fontAlgn="base">
              <a:lnSpc>
                <a:spcPct val="120000"/>
              </a:lnSpc>
              <a:spcBef>
                <a:spcPts val="0"/>
              </a:spcBef>
              <a:buNone/>
            </a:pPr>
            <a:r>
              <a:rPr lang="en-US" dirty="0"/>
              <a:t>9/19/2025		Fresno County Superintendent of Schools</a:t>
            </a:r>
          </a:p>
          <a:p>
            <a:pPr marL="0" indent="0" fontAlgn="base">
              <a:lnSpc>
                <a:spcPct val="120000"/>
              </a:lnSpc>
              <a:spcBef>
                <a:spcPts val="0"/>
              </a:spcBef>
              <a:buNone/>
            </a:pPr>
            <a:r>
              <a:rPr lang="en-US" dirty="0"/>
              <a:t>9/22/2025		Ventura COE/ Ventura County SELPA</a:t>
            </a:r>
          </a:p>
          <a:p>
            <a:pPr marL="0" indent="0" fontAlgn="base">
              <a:lnSpc>
                <a:spcPct val="120000"/>
              </a:lnSpc>
              <a:spcBef>
                <a:spcPts val="0"/>
              </a:spcBef>
              <a:buNone/>
            </a:pPr>
            <a:r>
              <a:rPr lang="en-US" dirty="0"/>
              <a:t>9/23/2025		Los Angeles County Office of Education</a:t>
            </a:r>
          </a:p>
          <a:p>
            <a:pPr marL="0" indent="0" fontAlgn="base">
              <a:lnSpc>
                <a:spcPct val="120000"/>
              </a:lnSpc>
              <a:spcBef>
                <a:spcPts val="0"/>
              </a:spcBef>
              <a:buNone/>
            </a:pPr>
            <a:r>
              <a:rPr lang="en-US" dirty="0"/>
              <a:t>9/24/2025		East County SELPA</a:t>
            </a:r>
          </a:p>
          <a:p>
            <a:pPr marL="0" indent="0" fontAlgn="base">
              <a:lnSpc>
                <a:spcPct val="120000"/>
              </a:lnSpc>
              <a:spcBef>
                <a:spcPts val="0"/>
              </a:spcBef>
              <a:buNone/>
            </a:pPr>
            <a:r>
              <a:rPr lang="en-US" dirty="0"/>
              <a:t>9/25/2025		Riverside County Office of Education</a:t>
            </a:r>
          </a:p>
          <a:p>
            <a:pPr marL="0" indent="0" fontAlgn="base">
              <a:lnSpc>
                <a:spcPct val="120000"/>
              </a:lnSpc>
              <a:spcBef>
                <a:spcPts val="0"/>
              </a:spcBef>
              <a:buNone/>
            </a:pPr>
            <a:r>
              <a:rPr lang="en-US" dirty="0"/>
              <a:t>9/26/2025		East Valley SELPA</a:t>
            </a:r>
          </a:p>
          <a:p>
            <a:pPr marL="0" indent="0" fontAlgn="base">
              <a:lnSpc>
                <a:spcPct val="120000"/>
              </a:lnSpc>
              <a:spcBef>
                <a:spcPts val="0"/>
              </a:spcBef>
              <a:buNone/>
            </a:pPr>
            <a:r>
              <a:rPr lang="en-US" dirty="0"/>
              <a:t>10/6/2025		San Joaquin County Office of Education</a:t>
            </a:r>
          </a:p>
          <a:p>
            <a:pPr marL="0" indent="0" fontAlgn="base">
              <a:lnSpc>
                <a:spcPct val="120000"/>
              </a:lnSpc>
              <a:spcBef>
                <a:spcPts val="0"/>
              </a:spcBef>
              <a:buNone/>
            </a:pPr>
            <a:r>
              <a:rPr lang="en-US" dirty="0"/>
              <a:t>10/8/2025		Sonoma County SELPA</a:t>
            </a:r>
          </a:p>
          <a:p>
            <a:pPr marL="0" indent="0" fontAlgn="base">
              <a:lnSpc>
                <a:spcPct val="120000"/>
              </a:lnSpc>
              <a:spcBef>
                <a:spcPts val="0"/>
              </a:spcBef>
              <a:buNone/>
            </a:pPr>
            <a:r>
              <a:rPr lang="en-US" dirty="0"/>
              <a:t>10/10/2025		Shasta SELPA</a:t>
            </a:r>
          </a:p>
          <a:p>
            <a:pPr marL="0" indent="0" fontAlgn="base">
              <a:lnSpc>
                <a:spcPct val="120000"/>
              </a:lnSpc>
              <a:spcBef>
                <a:spcPts val="0"/>
              </a:spcBef>
              <a:buNone/>
            </a:pPr>
            <a:r>
              <a:rPr lang="en-US" dirty="0"/>
              <a:t>10/13/2025		Contra Costa SELPA</a:t>
            </a:r>
          </a:p>
          <a:p>
            <a:pPr marL="0" indent="0" fontAlgn="base">
              <a:lnSpc>
                <a:spcPct val="120000"/>
              </a:lnSpc>
              <a:spcBef>
                <a:spcPts val="0"/>
              </a:spcBef>
              <a:buNone/>
            </a:pPr>
            <a:r>
              <a:rPr lang="en-US" dirty="0"/>
              <a:t>10/20/2025		Sacramento County SELPA</a:t>
            </a:r>
          </a:p>
          <a:p>
            <a:pPr marL="0" indent="0" fontAlgn="base">
              <a:lnSpc>
                <a:spcPct val="120000"/>
              </a:lnSpc>
              <a:spcBef>
                <a:spcPts val="0"/>
              </a:spcBef>
              <a:buNone/>
            </a:pPr>
            <a:r>
              <a:rPr lang="en-US" dirty="0"/>
              <a:t>10/14/2025		Santa Clara North West SELPA</a:t>
            </a:r>
          </a:p>
        </p:txBody>
      </p:sp>
      <p:sp>
        <p:nvSpPr>
          <p:cNvPr id="9" name="Content Placeholder 2">
            <a:extLst>
              <a:ext uri="{FF2B5EF4-FFF2-40B4-BE49-F238E27FC236}">
                <a16:creationId xmlns:a16="http://schemas.microsoft.com/office/drawing/2014/main" id="{A237E863-F767-5EC3-33D4-424BE2198A53}"/>
              </a:ext>
            </a:extLst>
          </p:cNvPr>
          <p:cNvSpPr txBox="1">
            <a:spLocks/>
          </p:cNvSpPr>
          <p:nvPr/>
        </p:nvSpPr>
        <p:spPr>
          <a:xfrm>
            <a:off x="8001000" y="2340219"/>
            <a:ext cx="3452568" cy="3231022"/>
          </a:xfrm>
          <a:prstGeom prst="rect">
            <a:avLst/>
          </a:prstGeom>
          <a:ln w="38100">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615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None/>
            </a:pPr>
            <a:r>
              <a:rPr lang="en-US" sz="2000" b="1" dirty="0"/>
              <a:t>More information, including registration links, can be found at the CDE CALPADS Roadshow Website here: </a:t>
            </a:r>
            <a:r>
              <a:rPr lang="en-US" sz="2000" u="sng" dirty="0">
                <a:hlinkClick r:id="rId3"/>
              </a:rPr>
              <a:t>CALPADS Special Education Data Spring Roadshows - Announcements &amp; Current Issues (CA Dept of Education)</a:t>
            </a:r>
            <a:r>
              <a:rPr lang="en-US" sz="2000" dirty="0"/>
              <a:t> </a:t>
            </a:r>
            <a:endParaRPr lang="en-US" sz="2000" dirty="0">
              <a:solidFill>
                <a:srgbClr val="FF0000"/>
              </a:solidFill>
            </a:endParaRPr>
          </a:p>
        </p:txBody>
      </p:sp>
      <p:sp>
        <p:nvSpPr>
          <p:cNvPr id="5" name="Footer Placeholder 3">
            <a:extLst>
              <a:ext uri="{FF2B5EF4-FFF2-40B4-BE49-F238E27FC236}">
                <a16:creationId xmlns:a16="http://schemas.microsoft.com/office/drawing/2014/main" id="{5FB1BADC-CB78-D613-F690-7B06CB4005F6}"/>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971556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45CB-14A4-A2A0-7FEE-6F44AAE10E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2357C0-D794-09A9-842D-954EE3305EC7}"/>
              </a:ext>
            </a:extLst>
          </p:cNvPr>
          <p:cNvSpPr>
            <a:spLocks noGrp="1"/>
          </p:cNvSpPr>
          <p:nvPr>
            <p:ph type="title"/>
          </p:nvPr>
        </p:nvSpPr>
        <p:spPr/>
        <p:txBody>
          <a:bodyPr/>
          <a:lstStyle/>
          <a:p>
            <a:r>
              <a:rPr lang="en-US" dirty="0"/>
              <a:t>2025-26 General Changes</a:t>
            </a:r>
          </a:p>
        </p:txBody>
      </p:sp>
      <p:sp>
        <p:nvSpPr>
          <p:cNvPr id="3" name="Text Placeholder 2">
            <a:extLst>
              <a:ext uri="{FF2B5EF4-FFF2-40B4-BE49-F238E27FC236}">
                <a16:creationId xmlns:a16="http://schemas.microsoft.com/office/drawing/2014/main" id="{9D227B4B-C36F-9B6C-B6D5-1161C9D0AFC2}"/>
              </a:ext>
            </a:extLst>
          </p:cNvPr>
          <p:cNvSpPr>
            <a:spLocks noGrp="1"/>
          </p:cNvSpPr>
          <p:nvPr>
            <p:ph type="body" idx="1"/>
          </p:nvPr>
        </p:nvSpPr>
        <p:spPr/>
        <p:txBody>
          <a:bodyPr/>
          <a:lstStyle/>
          <a:p>
            <a:endParaRPr lang="en-US" dirty="0"/>
          </a:p>
        </p:txBody>
      </p:sp>
      <p:sp>
        <p:nvSpPr>
          <p:cNvPr id="5" name="Footer Placeholder 3">
            <a:extLst>
              <a:ext uri="{FF2B5EF4-FFF2-40B4-BE49-F238E27FC236}">
                <a16:creationId xmlns:a16="http://schemas.microsoft.com/office/drawing/2014/main" id="{FB16B7DF-69C7-A353-88AA-BB72AD892A6F}"/>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632739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7C306-9A9C-7997-8A94-7885E4200984}"/>
              </a:ext>
            </a:extLst>
          </p:cNvPr>
          <p:cNvSpPr>
            <a:spLocks noGrp="1"/>
          </p:cNvSpPr>
          <p:nvPr>
            <p:ph type="title"/>
          </p:nvPr>
        </p:nvSpPr>
        <p:spPr>
          <a:xfrm>
            <a:off x="838200" y="365125"/>
            <a:ext cx="10515600" cy="827571"/>
          </a:xfrm>
        </p:spPr>
        <p:txBody>
          <a:bodyPr>
            <a:normAutofit/>
          </a:bodyPr>
          <a:lstStyle/>
          <a:p>
            <a:pPr algn="ctr"/>
            <a:r>
              <a:rPr lang="en-US" sz="4000" b="1" dirty="0"/>
              <a:t>Updated Code Sets (1)</a:t>
            </a:r>
          </a:p>
        </p:txBody>
      </p:sp>
      <p:graphicFrame>
        <p:nvGraphicFramePr>
          <p:cNvPr id="5" name="Content Placeholder 4">
            <a:extLst>
              <a:ext uri="{FF2B5EF4-FFF2-40B4-BE49-F238E27FC236}">
                <a16:creationId xmlns:a16="http://schemas.microsoft.com/office/drawing/2014/main" id="{16B70E66-DB31-87D3-1B2F-AAD6A956D316}"/>
              </a:ext>
            </a:extLst>
          </p:cNvPr>
          <p:cNvGraphicFramePr>
            <a:graphicFrameLocks noGrp="1"/>
          </p:cNvGraphicFramePr>
          <p:nvPr>
            <p:ph idx="1"/>
            <p:extLst>
              <p:ext uri="{D42A27DB-BD31-4B8C-83A1-F6EECF244321}">
                <p14:modId xmlns:p14="http://schemas.microsoft.com/office/powerpoint/2010/main" val="4130753101"/>
              </p:ext>
            </p:extLst>
          </p:nvPr>
        </p:nvGraphicFramePr>
        <p:xfrm>
          <a:off x="795913" y="1326382"/>
          <a:ext cx="10600174" cy="4650350"/>
        </p:xfrm>
        <a:graphic>
          <a:graphicData uri="http://schemas.openxmlformats.org/drawingml/2006/table">
            <a:tbl>
              <a:tblPr firstRow="1" firstCol="1" bandRow="1">
                <a:tableStyleId>{93296810-A885-4BE3-A3E7-6D5BEEA58F35}</a:tableStyleId>
              </a:tblPr>
              <a:tblGrid>
                <a:gridCol w="2025936">
                  <a:extLst>
                    <a:ext uri="{9D8B030D-6E8A-4147-A177-3AD203B41FA5}">
                      <a16:colId xmlns:a16="http://schemas.microsoft.com/office/drawing/2014/main" val="4224708040"/>
                    </a:ext>
                  </a:extLst>
                </a:gridCol>
                <a:gridCol w="1845678">
                  <a:extLst>
                    <a:ext uri="{9D8B030D-6E8A-4147-A177-3AD203B41FA5}">
                      <a16:colId xmlns:a16="http://schemas.microsoft.com/office/drawing/2014/main" val="2219118897"/>
                    </a:ext>
                  </a:extLst>
                </a:gridCol>
                <a:gridCol w="3571182">
                  <a:extLst>
                    <a:ext uri="{9D8B030D-6E8A-4147-A177-3AD203B41FA5}">
                      <a16:colId xmlns:a16="http://schemas.microsoft.com/office/drawing/2014/main" val="62953935"/>
                    </a:ext>
                  </a:extLst>
                </a:gridCol>
                <a:gridCol w="3157378">
                  <a:extLst>
                    <a:ext uri="{9D8B030D-6E8A-4147-A177-3AD203B41FA5}">
                      <a16:colId xmlns:a16="http://schemas.microsoft.com/office/drawing/2014/main" val="2624169954"/>
                    </a:ext>
                  </a:extLst>
                </a:gridCol>
              </a:tblGrid>
              <a:tr h="438684">
                <a:tc>
                  <a:txBody>
                    <a:bodyPr/>
                    <a:lstStyle/>
                    <a:p>
                      <a:pPr marL="0" marR="0" algn="ctr">
                        <a:spcBef>
                          <a:spcPts val="600"/>
                        </a:spcBef>
                        <a:spcAft>
                          <a:spcPts val="600"/>
                        </a:spcAft>
                      </a:pPr>
                      <a:r>
                        <a:rPr lang="en-US" sz="1600" dirty="0">
                          <a:effectLst/>
                        </a:rPr>
                        <a:t>Code Set Name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600" dirty="0">
                          <a:effectLst/>
                        </a:rPr>
                        <a:t>Code Value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600" dirty="0">
                          <a:effectLst/>
                        </a:rPr>
                        <a:t>Name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600" dirty="0">
                          <a:effectLst/>
                        </a:rPr>
                        <a:t>Notes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175300"/>
                  </a:ext>
                </a:extLst>
              </a:tr>
              <a:tr h="442492">
                <a:tc>
                  <a:txBody>
                    <a:bodyPr/>
                    <a:lstStyle/>
                    <a:p>
                      <a:pPr marL="0" marR="0" algn="ctr">
                        <a:spcBef>
                          <a:spcPts val="600"/>
                        </a:spcBef>
                        <a:spcAft>
                          <a:spcPts val="600"/>
                        </a:spcAft>
                      </a:pPr>
                      <a:r>
                        <a:rPr lang="en-US" sz="1800" dirty="0">
                          <a:effectLst/>
                        </a:rPr>
                        <a:t>Language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qad</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Mixteco</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New code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6981845"/>
                  </a:ext>
                </a:extLst>
              </a:tr>
              <a:tr h="442492">
                <a:tc>
                  <a:txBody>
                    <a:bodyPr/>
                    <a:lstStyle/>
                    <a:p>
                      <a:pPr marL="0" marR="0" algn="ctr">
                        <a:spcBef>
                          <a:spcPts val="600"/>
                        </a:spcBef>
                        <a:spcAft>
                          <a:spcPts val="600"/>
                        </a:spcAft>
                      </a:pPr>
                      <a:r>
                        <a:rPr lang="en-US" sz="1800" dirty="0">
                          <a:effectLst/>
                        </a:rPr>
                        <a:t>Language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hbs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Serbo-Croatian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New code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3364171"/>
                  </a:ext>
                </a:extLst>
              </a:tr>
              <a:tr h="554447">
                <a:tc>
                  <a:txBody>
                    <a:bodyPr/>
                    <a:lstStyle/>
                    <a:p>
                      <a:pPr marL="0" marR="0" algn="ctr">
                        <a:spcBef>
                          <a:spcPts val="600"/>
                        </a:spcBef>
                        <a:spcAft>
                          <a:spcPts val="600"/>
                        </a:spcAft>
                      </a:pPr>
                      <a:r>
                        <a:rPr lang="en-US" sz="1800" dirty="0">
                          <a:effectLst/>
                        </a:rPr>
                        <a:t>Language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qac</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Toishanese (Taishanese)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New code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3328865"/>
                  </a:ext>
                </a:extLst>
              </a:tr>
              <a:tr h="554447">
                <a:tc>
                  <a:txBody>
                    <a:bodyPr/>
                    <a:lstStyle/>
                    <a:p>
                      <a:pPr marL="0" marR="0" algn="ctr">
                        <a:spcBef>
                          <a:spcPts val="600"/>
                        </a:spcBef>
                        <a:spcAft>
                          <a:spcPts val="600"/>
                        </a:spcAft>
                      </a:pPr>
                      <a:r>
                        <a:rPr lang="en-US" sz="1800" dirty="0">
                          <a:effectLst/>
                        </a:rPr>
                        <a:t>Language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khm</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Khmer, Central Khem</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Updated code name and definition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6704310"/>
                  </a:ext>
                </a:extLst>
              </a:tr>
              <a:tr h="554447">
                <a:tc>
                  <a:txBody>
                    <a:bodyPr/>
                    <a:lstStyle/>
                    <a:p>
                      <a:pPr marL="0" marR="0" algn="ctr">
                        <a:spcBef>
                          <a:spcPts val="600"/>
                        </a:spcBef>
                        <a:spcAft>
                          <a:spcPts val="600"/>
                        </a:spcAft>
                      </a:pPr>
                      <a:r>
                        <a:rPr lang="en-US" sz="1800" dirty="0">
                          <a:effectLst/>
                        </a:rPr>
                        <a:t>Language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kur</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Kurdish</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Updated code name and definition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9332915"/>
                  </a:ext>
                </a:extLst>
              </a:tr>
              <a:tr h="554447">
                <a:tc>
                  <a:txBody>
                    <a:bodyPr/>
                    <a:lstStyle/>
                    <a:p>
                      <a:pPr marL="0" marR="0" algn="ctr">
                        <a:spcBef>
                          <a:spcPts val="600"/>
                        </a:spcBef>
                        <a:spcAft>
                          <a:spcPts val="600"/>
                        </a:spcAft>
                      </a:pPr>
                      <a:r>
                        <a:rPr lang="en-US" sz="1800" dirty="0">
                          <a:effectLst/>
                        </a:rPr>
                        <a:t>Language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cmn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Mandarin Chinese (Putonghua, Guoyu)</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Updated code name and definition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9427663"/>
                  </a:ext>
                </a:extLst>
              </a:tr>
              <a:tr h="554447">
                <a:tc>
                  <a:txBody>
                    <a:bodyPr/>
                    <a:lstStyle/>
                    <a:p>
                      <a:pPr marL="0" marR="0" algn="ctr">
                        <a:spcBef>
                          <a:spcPts val="600"/>
                        </a:spcBef>
                        <a:spcAft>
                          <a:spcPts val="600"/>
                        </a:spcAft>
                      </a:pPr>
                      <a:r>
                        <a:rPr lang="en-US" sz="1800" dirty="0">
                          <a:effectLst/>
                        </a:rPr>
                        <a:t>Language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syr</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Syriac</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Updated code name and definition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5462801"/>
                  </a:ext>
                </a:extLst>
              </a:tr>
              <a:tr h="554447">
                <a:tc>
                  <a:txBody>
                    <a:bodyPr/>
                    <a:lstStyle/>
                    <a:p>
                      <a:pPr marL="0" marR="0" algn="ctr">
                        <a:spcBef>
                          <a:spcPts val="600"/>
                        </a:spcBef>
                        <a:spcAft>
                          <a:spcPts val="600"/>
                        </a:spcAft>
                      </a:pPr>
                      <a:r>
                        <a:rPr lang="en-US" sz="1800" dirty="0">
                          <a:effectLst/>
                        </a:rPr>
                        <a:t>Language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yue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Yue Chinese (Cantonese)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Updated code name and definition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0400621"/>
                  </a:ext>
                </a:extLst>
              </a:tr>
            </a:tbl>
          </a:graphicData>
        </a:graphic>
      </p:graphicFrame>
      <p:sp>
        <p:nvSpPr>
          <p:cNvPr id="3" name="Footer Placeholder 3">
            <a:extLst>
              <a:ext uri="{FF2B5EF4-FFF2-40B4-BE49-F238E27FC236}">
                <a16:creationId xmlns:a16="http://schemas.microsoft.com/office/drawing/2014/main" id="{E2A63AE5-1D1B-052A-7AC9-C62B85492777}"/>
              </a:ext>
            </a:extLst>
          </p:cNvPr>
          <p:cNvSpPr>
            <a:spLocks noGrp="1"/>
          </p:cNvSpPr>
          <p:nvPr>
            <p:ph type="ftr" sz="quarter" idx="11"/>
          </p:nvPr>
        </p:nvSpPr>
        <p:spPr>
          <a:xfrm>
            <a:off x="315686" y="632082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364591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A3B67-2BD7-B240-7725-7505A49CE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E4643C-9AD4-C7DD-3EFE-B6B98E5D1B35}"/>
              </a:ext>
            </a:extLst>
          </p:cNvPr>
          <p:cNvSpPr>
            <a:spLocks noGrp="1"/>
          </p:cNvSpPr>
          <p:nvPr>
            <p:ph type="title"/>
          </p:nvPr>
        </p:nvSpPr>
        <p:spPr/>
        <p:txBody>
          <a:bodyPr/>
          <a:lstStyle/>
          <a:p>
            <a:pPr algn="ctr"/>
            <a:r>
              <a:rPr lang="en-US" sz="4000" b="1" dirty="0"/>
              <a:t>Updated</a:t>
            </a:r>
            <a:r>
              <a:rPr lang="en-US" dirty="0"/>
              <a:t> </a:t>
            </a:r>
            <a:r>
              <a:rPr lang="en-US" sz="4000" b="1" dirty="0"/>
              <a:t>Code Sets (2) </a:t>
            </a:r>
          </a:p>
        </p:txBody>
      </p:sp>
      <p:graphicFrame>
        <p:nvGraphicFramePr>
          <p:cNvPr id="5" name="Content Placeholder 4">
            <a:extLst>
              <a:ext uri="{FF2B5EF4-FFF2-40B4-BE49-F238E27FC236}">
                <a16:creationId xmlns:a16="http://schemas.microsoft.com/office/drawing/2014/main" id="{BFB6160F-6157-27C5-FE25-7F78CB3D029E}"/>
              </a:ext>
            </a:extLst>
          </p:cNvPr>
          <p:cNvGraphicFramePr>
            <a:graphicFrameLocks noGrp="1"/>
          </p:cNvGraphicFramePr>
          <p:nvPr>
            <p:ph idx="1"/>
            <p:extLst>
              <p:ext uri="{D42A27DB-BD31-4B8C-83A1-F6EECF244321}">
                <p14:modId xmlns:p14="http://schemas.microsoft.com/office/powerpoint/2010/main" val="3931118444"/>
              </p:ext>
            </p:extLst>
          </p:nvPr>
        </p:nvGraphicFramePr>
        <p:xfrm>
          <a:off x="927652" y="1537252"/>
          <a:ext cx="10468435" cy="4081670"/>
        </p:xfrm>
        <a:graphic>
          <a:graphicData uri="http://schemas.openxmlformats.org/drawingml/2006/table">
            <a:tbl>
              <a:tblPr firstRow="1" firstCol="1" bandRow="1">
                <a:tableStyleId>{93296810-A885-4BE3-A3E7-6D5BEEA58F35}</a:tableStyleId>
              </a:tblPr>
              <a:tblGrid>
                <a:gridCol w="2200735">
                  <a:extLst>
                    <a:ext uri="{9D8B030D-6E8A-4147-A177-3AD203B41FA5}">
                      <a16:colId xmlns:a16="http://schemas.microsoft.com/office/drawing/2014/main" val="4224708040"/>
                    </a:ext>
                  </a:extLst>
                </a:gridCol>
                <a:gridCol w="1539140">
                  <a:extLst>
                    <a:ext uri="{9D8B030D-6E8A-4147-A177-3AD203B41FA5}">
                      <a16:colId xmlns:a16="http://schemas.microsoft.com/office/drawing/2014/main" val="2219118897"/>
                    </a:ext>
                  </a:extLst>
                </a:gridCol>
                <a:gridCol w="3571182">
                  <a:extLst>
                    <a:ext uri="{9D8B030D-6E8A-4147-A177-3AD203B41FA5}">
                      <a16:colId xmlns:a16="http://schemas.microsoft.com/office/drawing/2014/main" val="62953935"/>
                    </a:ext>
                  </a:extLst>
                </a:gridCol>
                <a:gridCol w="3157378">
                  <a:extLst>
                    <a:ext uri="{9D8B030D-6E8A-4147-A177-3AD203B41FA5}">
                      <a16:colId xmlns:a16="http://schemas.microsoft.com/office/drawing/2014/main" val="2624169954"/>
                    </a:ext>
                  </a:extLst>
                </a:gridCol>
              </a:tblGrid>
              <a:tr h="375027">
                <a:tc>
                  <a:txBody>
                    <a:bodyPr/>
                    <a:lstStyle/>
                    <a:p>
                      <a:pPr marL="0" marR="0" algn="ctr">
                        <a:spcBef>
                          <a:spcPts val="600"/>
                        </a:spcBef>
                        <a:spcAft>
                          <a:spcPts val="600"/>
                        </a:spcAft>
                      </a:pPr>
                      <a:r>
                        <a:rPr lang="en-US" sz="2000" dirty="0">
                          <a:solidFill>
                            <a:schemeClr val="bg1"/>
                          </a:solidFill>
                          <a:effectLst/>
                        </a:rPr>
                        <a:t>Code Set Name</a:t>
                      </a:r>
                      <a:endParaRPr lang="en-US"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2000" dirty="0">
                          <a:effectLst/>
                        </a:rPr>
                        <a:t>Code Value</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2000" dirty="0">
                          <a:effectLst/>
                        </a:rPr>
                        <a:t>Name</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2000" dirty="0">
                          <a:effectLst/>
                        </a:rPr>
                        <a:t>Notes</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175300"/>
                  </a:ext>
                </a:extLst>
              </a:tr>
              <a:tr h="575404">
                <a:tc>
                  <a:txBody>
                    <a:bodyPr/>
                    <a:lstStyle/>
                    <a:p>
                      <a:pPr algn="ctr" fontAlgn="t">
                        <a:spcBef>
                          <a:spcPts val="600"/>
                        </a:spcBef>
                        <a:spcAft>
                          <a:spcPts val="600"/>
                        </a:spcAft>
                        <a:buNone/>
                      </a:pPr>
                      <a:r>
                        <a:rPr lang="en-US" sz="1800" b="0" u="none" strike="noStrike" dirty="0">
                          <a:solidFill>
                            <a:schemeClr val="bg1"/>
                          </a:solidFill>
                          <a:effectLst/>
                        </a:rPr>
                        <a:t>Course Group State</a:t>
                      </a:r>
                      <a:endParaRPr lang="en-US" sz="1800" b="0" i="0" u="none" strike="noStrike" dirty="0">
                        <a:solidFill>
                          <a:schemeClr val="bg1"/>
                        </a:solidFill>
                        <a:effectLst/>
                        <a:latin typeface="Arial" panose="020B0604020202020204" pitchFamily="34" charset="0"/>
                      </a:endParaRPr>
                    </a:p>
                  </a:txBody>
                  <a:tcPr marL="9525" marR="9525" marT="9525" marB="0"/>
                </a:tc>
                <a:tc>
                  <a:txBody>
                    <a:bodyPr/>
                    <a:lstStyle/>
                    <a:p>
                      <a:pPr algn="ctr" fontAlgn="t">
                        <a:spcBef>
                          <a:spcPts val="600"/>
                        </a:spcBef>
                        <a:spcAft>
                          <a:spcPts val="600"/>
                        </a:spcAft>
                        <a:buNone/>
                      </a:pPr>
                      <a:r>
                        <a:rPr lang="en-US" sz="1800" b="0" u="none" strike="noStrike" dirty="0">
                          <a:solidFill>
                            <a:schemeClr val="tx1"/>
                          </a:solidFill>
                          <a:effectLst/>
                        </a:rPr>
                        <a:t>9701</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spcBef>
                          <a:spcPts val="600"/>
                        </a:spcBef>
                        <a:spcAft>
                          <a:spcPts val="600"/>
                        </a:spcAft>
                        <a:buNone/>
                      </a:pPr>
                      <a:r>
                        <a:rPr lang="en-US" sz="1800" b="0" u="none" strike="noStrike" dirty="0">
                          <a:solidFill>
                            <a:schemeClr val="tx1"/>
                          </a:solidFill>
                          <a:effectLst/>
                        </a:rPr>
                        <a:t>Visual Impairment Instruction</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spcBef>
                          <a:spcPts val="600"/>
                        </a:spcBef>
                        <a:spcAft>
                          <a:spcPts val="600"/>
                        </a:spcAf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1966981845"/>
                  </a:ext>
                </a:extLst>
              </a:tr>
              <a:tr h="699748">
                <a:tc>
                  <a:txBody>
                    <a:bodyPr/>
                    <a:lstStyle/>
                    <a:p>
                      <a:pPr algn="ctr" fontAlgn="t">
                        <a:spcBef>
                          <a:spcPts val="600"/>
                        </a:spcBef>
                        <a:spcAft>
                          <a:spcPts val="600"/>
                        </a:spcAft>
                        <a:buNone/>
                      </a:pPr>
                      <a:r>
                        <a:rPr lang="en-US" sz="1800" b="0" u="none" strike="noStrike" dirty="0">
                          <a:solidFill>
                            <a:schemeClr val="bg1"/>
                          </a:solidFill>
                          <a:effectLst/>
                        </a:rPr>
                        <a:t>Course Group State</a:t>
                      </a:r>
                      <a:endParaRPr lang="en-US" sz="1800" b="0" i="0" u="none" strike="noStrike" dirty="0">
                        <a:solidFill>
                          <a:schemeClr val="bg1"/>
                        </a:solidFill>
                        <a:effectLst/>
                        <a:latin typeface="Arial" panose="020B0604020202020204" pitchFamily="34" charset="0"/>
                      </a:endParaRPr>
                    </a:p>
                  </a:txBody>
                  <a:tcPr marL="9525" marR="9525" marT="9525" marB="0"/>
                </a:tc>
                <a:tc>
                  <a:txBody>
                    <a:bodyPr/>
                    <a:lstStyle/>
                    <a:p>
                      <a:pPr algn="ctr" fontAlgn="t">
                        <a:spcBef>
                          <a:spcPts val="600"/>
                        </a:spcBef>
                        <a:spcAft>
                          <a:spcPts val="600"/>
                        </a:spcAft>
                        <a:buNone/>
                      </a:pPr>
                      <a:r>
                        <a:rPr lang="en-US" sz="1800" b="0" u="none" strike="noStrike" dirty="0">
                          <a:solidFill>
                            <a:schemeClr val="tx1"/>
                          </a:solidFill>
                          <a:effectLst/>
                        </a:rPr>
                        <a:t>9702</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spcBef>
                          <a:spcPts val="600"/>
                        </a:spcBef>
                        <a:spcAft>
                          <a:spcPts val="600"/>
                        </a:spcAft>
                        <a:buNone/>
                      </a:pPr>
                      <a:r>
                        <a:rPr lang="en-US" sz="1800" b="0" u="none" strike="noStrike" dirty="0">
                          <a:solidFill>
                            <a:schemeClr val="tx1"/>
                          </a:solidFill>
                          <a:effectLst/>
                        </a:rPr>
                        <a:t>Orthopedic Impairment Instruction</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spcBef>
                          <a:spcPts val="600"/>
                        </a:spcBef>
                        <a:spcAft>
                          <a:spcPts val="600"/>
                        </a:spcAf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953364171"/>
                  </a:ext>
                </a:extLst>
              </a:tr>
              <a:tr h="597210">
                <a:tc>
                  <a:txBody>
                    <a:bodyPr/>
                    <a:lstStyle/>
                    <a:p>
                      <a:pPr algn="ctr" fontAlgn="t">
                        <a:spcBef>
                          <a:spcPts val="600"/>
                        </a:spcBef>
                        <a:spcAft>
                          <a:spcPts val="600"/>
                        </a:spcAft>
                        <a:buNone/>
                      </a:pPr>
                      <a:r>
                        <a:rPr lang="en-US" sz="1800" b="0" u="none" strike="noStrike" dirty="0">
                          <a:solidFill>
                            <a:schemeClr val="bg1"/>
                          </a:solidFill>
                          <a:effectLst/>
                        </a:rPr>
                        <a:t>Course Group State</a:t>
                      </a:r>
                      <a:endParaRPr lang="en-US" sz="1800" b="0" i="0" u="none" strike="noStrike" dirty="0">
                        <a:solidFill>
                          <a:schemeClr val="bg1"/>
                        </a:solidFill>
                        <a:effectLst/>
                        <a:latin typeface="Arial" panose="020B0604020202020204" pitchFamily="34" charset="0"/>
                      </a:endParaRPr>
                    </a:p>
                  </a:txBody>
                  <a:tcPr marL="9525" marR="9525" marT="9525" marB="0"/>
                </a:tc>
                <a:tc>
                  <a:txBody>
                    <a:bodyPr/>
                    <a:lstStyle/>
                    <a:p>
                      <a:pPr algn="ctr" fontAlgn="t">
                        <a:spcBef>
                          <a:spcPts val="600"/>
                        </a:spcBef>
                        <a:spcAft>
                          <a:spcPts val="600"/>
                        </a:spcAft>
                        <a:buNone/>
                      </a:pPr>
                      <a:r>
                        <a:rPr lang="en-US" sz="1800" b="0" u="none" strike="noStrike" dirty="0">
                          <a:solidFill>
                            <a:schemeClr val="tx1"/>
                          </a:solidFill>
                          <a:effectLst/>
                        </a:rPr>
                        <a:t>9703</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spcBef>
                          <a:spcPts val="600"/>
                        </a:spcBef>
                        <a:spcAft>
                          <a:spcPts val="600"/>
                        </a:spcAft>
                        <a:buNone/>
                      </a:pPr>
                      <a:r>
                        <a:rPr lang="en-US" sz="1800" b="0" u="none" strike="noStrike" dirty="0">
                          <a:solidFill>
                            <a:schemeClr val="tx1"/>
                          </a:solidFill>
                          <a:effectLst/>
                        </a:rPr>
                        <a:t>Hearing Impairment Instruction</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spcBef>
                          <a:spcPts val="600"/>
                        </a:spcBef>
                        <a:spcAft>
                          <a:spcPts val="600"/>
                        </a:spcAf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2653328865"/>
                  </a:ext>
                </a:extLst>
              </a:tr>
              <a:tr h="625745">
                <a:tc>
                  <a:txBody>
                    <a:bodyPr/>
                    <a:lstStyle/>
                    <a:p>
                      <a:pPr algn="ctr" fontAlgn="t">
                        <a:spcBef>
                          <a:spcPts val="600"/>
                        </a:spcBef>
                        <a:spcAft>
                          <a:spcPts val="600"/>
                        </a:spcAft>
                        <a:buNone/>
                      </a:pPr>
                      <a:r>
                        <a:rPr lang="en-US" sz="1800" b="0" i="0" u="none" strike="noStrike" dirty="0">
                          <a:solidFill>
                            <a:schemeClr val="bg1"/>
                          </a:solidFill>
                          <a:effectLst/>
                          <a:latin typeface="Arial" panose="020B0604020202020204" pitchFamily="34" charset="0"/>
                        </a:rPr>
                        <a:t>Student Transfer Category</a:t>
                      </a:r>
                    </a:p>
                  </a:txBody>
                  <a:tcPr marL="9525" marR="9525" marT="9525" marB="0"/>
                </a:tc>
                <a:tc>
                  <a:txBody>
                    <a:bodyPr/>
                    <a:lstStyle/>
                    <a:p>
                      <a:pPr algn="ctr" fontAlgn="t">
                        <a:spcBef>
                          <a:spcPts val="600"/>
                        </a:spcBef>
                        <a:spcAft>
                          <a:spcPts val="600"/>
                        </a:spcAft>
                        <a:buNone/>
                      </a:pPr>
                      <a:r>
                        <a:rPr lang="en-US" sz="1800" b="0" i="0" u="none" strike="noStrike" dirty="0">
                          <a:solidFill>
                            <a:schemeClr val="tx1"/>
                          </a:solidFill>
                          <a:effectLst/>
                          <a:latin typeface="Arial" panose="020B0604020202020204" pitchFamily="34" charset="0"/>
                        </a:rPr>
                        <a:t>5</a:t>
                      </a:r>
                    </a:p>
                  </a:txBody>
                  <a:tcPr marL="9525" marR="9525" marT="9525" marB="0"/>
                </a:tc>
                <a:tc>
                  <a:txBody>
                    <a:bodyPr/>
                    <a:lstStyle/>
                    <a:p>
                      <a:pPr marL="0" marR="0" lvl="0" indent="0" algn="ctr" defTabSz="914400" rtl="0" eaLnBrk="1" fontAlgn="t" latinLnBrk="0" hangingPunct="1">
                        <a:lnSpc>
                          <a:spcPct val="100000"/>
                        </a:lnSpc>
                        <a:spcBef>
                          <a:spcPts val="600"/>
                        </a:spcBef>
                        <a:spcAft>
                          <a:spcPts val="600"/>
                        </a:spcAft>
                        <a:buClrTx/>
                        <a:buSzTx/>
                        <a:buFontTx/>
                        <a:buNone/>
                        <a:tabLst/>
                        <a:defRPr/>
                      </a:pPr>
                      <a:r>
                        <a:rPr lang="en-US" sz="1800" dirty="0">
                          <a:solidFill>
                            <a:schemeClr val="tx1"/>
                          </a:solidFill>
                          <a:effectLst/>
                        </a:rPr>
                        <a:t>Disciplinary COE School Transfer</a:t>
                      </a:r>
                      <a:endPar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tc>
                <a:tc>
                  <a:txBody>
                    <a:bodyPr/>
                    <a:lstStyle/>
                    <a:p>
                      <a:pPr marL="0" marR="0" lvl="0" indent="0" algn="ctr" defTabSz="914400" rtl="0" eaLnBrk="1" fontAlgn="t" latinLnBrk="0" hangingPunct="1">
                        <a:lnSpc>
                          <a:spcPct val="100000"/>
                        </a:lnSpc>
                        <a:spcBef>
                          <a:spcPts val="600"/>
                        </a:spcBef>
                        <a:spcAft>
                          <a:spcPts val="600"/>
                        </a:spcAft>
                        <a:buClrTx/>
                        <a:buSzTx/>
                        <a:buFontTx/>
                        <a:buNone/>
                        <a:tabLst/>
                        <a:defRPr/>
                      </a:pPr>
                      <a:r>
                        <a:rPr lang="en-US" sz="1800" dirty="0">
                          <a:solidFill>
                            <a:schemeClr val="tx1"/>
                          </a:solidFill>
                          <a:effectLst/>
                        </a:rPr>
                        <a:t>Updated code definition</a:t>
                      </a:r>
                      <a:endPar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tc>
                <a:extLst>
                  <a:ext uri="{0D108BD9-81ED-4DB2-BD59-A6C34878D82A}">
                    <a16:rowId xmlns:a16="http://schemas.microsoft.com/office/drawing/2014/main" val="2447489656"/>
                  </a:ext>
                </a:extLst>
              </a:tr>
              <a:tr h="611326">
                <a:tc>
                  <a:txBody>
                    <a:bodyPr/>
                    <a:lstStyle/>
                    <a:p>
                      <a:pPr algn="ctr" fontAlgn="t">
                        <a:spcBef>
                          <a:spcPts val="600"/>
                        </a:spcBef>
                        <a:spcAft>
                          <a:spcPts val="600"/>
                        </a:spcAft>
                        <a:buNone/>
                      </a:pPr>
                      <a:r>
                        <a:rPr lang="en-US" sz="1800" b="0" i="0" u="none" strike="noStrike" dirty="0">
                          <a:solidFill>
                            <a:schemeClr val="bg1"/>
                          </a:solidFill>
                          <a:effectLst/>
                          <a:latin typeface="Arial" panose="020B0604020202020204" pitchFamily="34" charset="0"/>
                        </a:rPr>
                        <a:t>Education Program</a:t>
                      </a:r>
                    </a:p>
                  </a:txBody>
                  <a:tcPr marL="9525" marR="9525" marT="9525" marB="0"/>
                </a:tc>
                <a:tc>
                  <a:txBody>
                    <a:bodyPr/>
                    <a:lstStyle/>
                    <a:p>
                      <a:pPr algn="ctr" fontAlgn="t">
                        <a:spcBef>
                          <a:spcPts val="600"/>
                        </a:spcBef>
                        <a:spcAft>
                          <a:spcPts val="600"/>
                        </a:spcAft>
                        <a:buNone/>
                      </a:pPr>
                      <a:r>
                        <a:rPr lang="en-US" sz="1800" b="0" i="0" u="none" strike="noStrike" dirty="0">
                          <a:solidFill>
                            <a:schemeClr val="tx1"/>
                          </a:solidFill>
                          <a:effectLst/>
                          <a:latin typeface="Arial" panose="020B0604020202020204" pitchFamily="34" charset="0"/>
                        </a:rPr>
                        <a:t>135</a:t>
                      </a:r>
                    </a:p>
                  </a:txBody>
                  <a:tcPr marL="9525" marR="9525" marT="9525" marB="0"/>
                </a:tc>
                <a:tc>
                  <a:txBody>
                    <a:bodyPr/>
                    <a:lstStyle/>
                    <a:p>
                      <a:pPr algn="ctr" fontAlgn="t">
                        <a:spcBef>
                          <a:spcPts val="600"/>
                        </a:spcBef>
                        <a:spcAft>
                          <a:spcPts val="600"/>
                        </a:spcAft>
                        <a:buNone/>
                      </a:pPr>
                      <a:r>
                        <a:rPr lang="en-US" sz="1800" b="0" i="0" u="none" strike="noStrike" dirty="0">
                          <a:solidFill>
                            <a:schemeClr val="tx1"/>
                          </a:solidFill>
                          <a:effectLst/>
                          <a:latin typeface="Arial" panose="020B0604020202020204" pitchFamily="34" charset="0"/>
                        </a:rPr>
                        <a:t>Title I Part C Migrant</a:t>
                      </a:r>
                    </a:p>
                  </a:txBody>
                  <a:tcPr marL="9525" marR="9525" marT="9525" marB="0"/>
                </a:tc>
                <a:tc>
                  <a:txBody>
                    <a:bodyPr/>
                    <a:lstStyle/>
                    <a:p>
                      <a:pPr algn="ctr" fontAlgn="t">
                        <a:spcBef>
                          <a:spcPts val="600"/>
                        </a:spcBef>
                        <a:spcAft>
                          <a:spcPts val="600"/>
                        </a:spcAft>
                        <a:buNone/>
                      </a:pPr>
                      <a:r>
                        <a:rPr lang="en-US" sz="1800" b="0" i="0" u="none" strike="noStrike" dirty="0">
                          <a:solidFill>
                            <a:schemeClr val="tx1"/>
                          </a:solidFill>
                          <a:effectLst/>
                          <a:latin typeface="Arial" panose="020B0604020202020204" pitchFamily="34" charset="0"/>
                        </a:rPr>
                        <a:t>Retired Code</a:t>
                      </a:r>
                    </a:p>
                  </a:txBody>
                  <a:tcPr marL="9525" marR="9525" marT="9525" marB="0"/>
                </a:tc>
                <a:extLst>
                  <a:ext uri="{0D108BD9-81ED-4DB2-BD59-A6C34878D82A}">
                    <a16:rowId xmlns:a16="http://schemas.microsoft.com/office/drawing/2014/main" val="3885956133"/>
                  </a:ext>
                </a:extLst>
              </a:tr>
              <a:tr h="597210">
                <a:tc>
                  <a:txBody>
                    <a:bodyPr/>
                    <a:lstStyle/>
                    <a:p>
                      <a:pPr algn="ctr" fontAlgn="t">
                        <a:spcBef>
                          <a:spcPts val="600"/>
                        </a:spcBef>
                        <a:spcAft>
                          <a:spcPts val="600"/>
                        </a:spcAft>
                        <a:buNone/>
                      </a:pPr>
                      <a:r>
                        <a:rPr lang="en-US" sz="1800" b="0" i="0" u="none" strike="noStrike" dirty="0">
                          <a:solidFill>
                            <a:schemeClr val="bg1"/>
                          </a:solidFill>
                          <a:effectLst/>
                          <a:latin typeface="Arial" panose="020B0604020202020204" pitchFamily="34" charset="0"/>
                        </a:rPr>
                        <a:t>LEA Level Education Program</a:t>
                      </a:r>
                    </a:p>
                  </a:txBody>
                  <a:tcPr marL="9525" marR="9525" marT="9525" marB="0"/>
                </a:tc>
                <a:tc>
                  <a:txBody>
                    <a:bodyPr/>
                    <a:lstStyle/>
                    <a:p>
                      <a:pPr algn="ctr" fontAlgn="t">
                        <a:spcBef>
                          <a:spcPts val="600"/>
                        </a:spcBef>
                        <a:spcAft>
                          <a:spcPts val="600"/>
                        </a:spcAft>
                        <a:buNone/>
                      </a:pPr>
                      <a:r>
                        <a:rPr lang="en-US" sz="1800" b="0" i="0" u="none" strike="noStrike" dirty="0">
                          <a:solidFill>
                            <a:schemeClr val="tx1"/>
                          </a:solidFill>
                          <a:effectLst/>
                          <a:latin typeface="Arial" panose="020B0604020202020204" pitchFamily="34" charset="0"/>
                        </a:rPr>
                        <a:t>194</a:t>
                      </a:r>
                    </a:p>
                  </a:txBody>
                  <a:tcPr marL="9525" marR="9525" marT="9525" marB="0"/>
                </a:tc>
                <a:tc>
                  <a:txBody>
                    <a:bodyPr/>
                    <a:lstStyle/>
                    <a:p>
                      <a:pPr algn="ctr" fontAlgn="t">
                        <a:spcBef>
                          <a:spcPts val="600"/>
                        </a:spcBef>
                        <a:spcAft>
                          <a:spcPts val="600"/>
                        </a:spcAft>
                        <a:buNone/>
                      </a:pPr>
                      <a:r>
                        <a:rPr lang="en-US" sz="1800" b="0" i="0" u="none" strike="noStrike" dirty="0">
                          <a:solidFill>
                            <a:schemeClr val="tx1"/>
                          </a:solidFill>
                          <a:effectLst/>
                          <a:latin typeface="Arial" panose="020B0604020202020204" pitchFamily="34" charset="0"/>
                        </a:rPr>
                        <a:t>ELP – Expanded Learning Programs</a:t>
                      </a:r>
                    </a:p>
                  </a:txBody>
                  <a:tcPr marL="9525" marR="9525" marT="9525" marB="0"/>
                </a:tc>
                <a:tc>
                  <a:txBody>
                    <a:bodyPr/>
                    <a:lstStyle/>
                    <a:p>
                      <a:pPr algn="ctr" fontAlgn="t">
                        <a:spcBef>
                          <a:spcPts val="600"/>
                        </a:spcBef>
                        <a:spcAft>
                          <a:spcPts val="600"/>
                        </a:spcAft>
                        <a:buNone/>
                      </a:pPr>
                      <a:r>
                        <a:rPr lang="en-US" sz="1800" b="0" i="0" u="none" strike="noStrike" dirty="0">
                          <a:solidFill>
                            <a:schemeClr val="tx1"/>
                          </a:solidFill>
                          <a:effectLst/>
                          <a:latin typeface="Arial" panose="020B0604020202020204" pitchFamily="34" charset="0"/>
                        </a:rPr>
                        <a:t>New Code (for new LEAP file)</a:t>
                      </a:r>
                    </a:p>
                  </a:txBody>
                  <a:tcPr marL="9525" marR="9525" marT="9525" marB="0"/>
                </a:tc>
                <a:extLst>
                  <a:ext uri="{0D108BD9-81ED-4DB2-BD59-A6C34878D82A}">
                    <a16:rowId xmlns:a16="http://schemas.microsoft.com/office/drawing/2014/main" val="3968314426"/>
                  </a:ext>
                </a:extLst>
              </a:tr>
            </a:tbl>
          </a:graphicData>
        </a:graphic>
      </p:graphicFrame>
      <p:sp>
        <p:nvSpPr>
          <p:cNvPr id="3" name="Footer Placeholder 3">
            <a:extLst>
              <a:ext uri="{FF2B5EF4-FFF2-40B4-BE49-F238E27FC236}">
                <a16:creationId xmlns:a16="http://schemas.microsoft.com/office/drawing/2014/main" id="{B1131727-C4E4-CF0F-0977-19437C8BC0B6}"/>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08755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83B65-8E70-F9D7-1E93-D5F0149A0B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8EB1C-48B8-F322-195A-022AC106A028}"/>
              </a:ext>
            </a:extLst>
          </p:cNvPr>
          <p:cNvSpPr>
            <a:spLocks noGrp="1"/>
          </p:cNvSpPr>
          <p:nvPr>
            <p:ph type="title"/>
          </p:nvPr>
        </p:nvSpPr>
        <p:spPr>
          <a:xfrm>
            <a:off x="838200" y="365126"/>
            <a:ext cx="10515600" cy="922102"/>
          </a:xfrm>
        </p:spPr>
        <p:txBody>
          <a:bodyPr>
            <a:normAutofit/>
          </a:bodyPr>
          <a:lstStyle/>
          <a:p>
            <a:pPr algn="ctr"/>
            <a:r>
              <a:rPr lang="en-US" sz="3600" b="1" dirty="0"/>
              <a:t>Updated Code Sets - SPED (1)</a:t>
            </a:r>
          </a:p>
        </p:txBody>
      </p:sp>
      <p:graphicFrame>
        <p:nvGraphicFramePr>
          <p:cNvPr id="5" name="Content Placeholder 4">
            <a:extLst>
              <a:ext uri="{FF2B5EF4-FFF2-40B4-BE49-F238E27FC236}">
                <a16:creationId xmlns:a16="http://schemas.microsoft.com/office/drawing/2014/main" id="{959DF069-1C61-51DF-28CF-E265FFC7A10E}"/>
              </a:ext>
            </a:extLst>
          </p:cNvPr>
          <p:cNvGraphicFramePr>
            <a:graphicFrameLocks noGrp="1"/>
          </p:cNvGraphicFramePr>
          <p:nvPr>
            <p:ph idx="1"/>
            <p:extLst>
              <p:ext uri="{D42A27DB-BD31-4B8C-83A1-F6EECF244321}">
                <p14:modId xmlns:p14="http://schemas.microsoft.com/office/powerpoint/2010/main" val="2075410126"/>
              </p:ext>
            </p:extLst>
          </p:nvPr>
        </p:nvGraphicFramePr>
        <p:xfrm>
          <a:off x="516835" y="1570109"/>
          <a:ext cx="11052313" cy="4127018"/>
        </p:xfrm>
        <a:graphic>
          <a:graphicData uri="http://schemas.openxmlformats.org/drawingml/2006/table">
            <a:tbl>
              <a:tblPr firstRow="1" firstCol="1" bandRow="1">
                <a:tableStyleId>{93296810-A885-4BE3-A3E7-6D5BEEA58F35}</a:tableStyleId>
              </a:tblPr>
              <a:tblGrid>
                <a:gridCol w="2303885">
                  <a:extLst>
                    <a:ext uri="{9D8B030D-6E8A-4147-A177-3AD203B41FA5}">
                      <a16:colId xmlns:a16="http://schemas.microsoft.com/office/drawing/2014/main" val="4224708040"/>
                    </a:ext>
                  </a:extLst>
                </a:gridCol>
                <a:gridCol w="1408501">
                  <a:extLst>
                    <a:ext uri="{9D8B030D-6E8A-4147-A177-3AD203B41FA5}">
                      <a16:colId xmlns:a16="http://schemas.microsoft.com/office/drawing/2014/main" val="2219118897"/>
                    </a:ext>
                  </a:extLst>
                </a:gridCol>
                <a:gridCol w="4408570">
                  <a:extLst>
                    <a:ext uri="{9D8B030D-6E8A-4147-A177-3AD203B41FA5}">
                      <a16:colId xmlns:a16="http://schemas.microsoft.com/office/drawing/2014/main" val="62953935"/>
                    </a:ext>
                  </a:extLst>
                </a:gridCol>
                <a:gridCol w="2931357">
                  <a:extLst>
                    <a:ext uri="{9D8B030D-6E8A-4147-A177-3AD203B41FA5}">
                      <a16:colId xmlns:a16="http://schemas.microsoft.com/office/drawing/2014/main" val="2624169954"/>
                    </a:ext>
                  </a:extLst>
                </a:gridCol>
              </a:tblGrid>
              <a:tr h="408301">
                <a:tc>
                  <a:txBody>
                    <a:bodyPr/>
                    <a:lstStyle/>
                    <a:p>
                      <a:pPr marL="0" marR="0" algn="ctr">
                        <a:spcBef>
                          <a:spcPts val="600"/>
                        </a:spcBef>
                        <a:spcAft>
                          <a:spcPts val="600"/>
                        </a:spcAft>
                      </a:pPr>
                      <a:r>
                        <a:rPr lang="en-US" sz="1800" dirty="0">
                          <a:effectLst/>
                        </a:rPr>
                        <a:t>Code Set Name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Code Value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Name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Notes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175300"/>
                  </a:ext>
                </a:extLst>
              </a:tr>
              <a:tr h="411845">
                <a:tc>
                  <a:txBody>
                    <a:bodyPr/>
                    <a:lstStyle/>
                    <a:p>
                      <a:pPr algn="ctr" fontAlgn="t">
                        <a:buNone/>
                      </a:pPr>
                      <a:r>
                        <a:rPr lang="en-US" sz="1800" b="0" u="none" strike="noStrike" dirty="0">
                          <a:solidFill>
                            <a:srgbClr val="F8F8F8"/>
                          </a:solidFill>
                          <a:effectLst/>
                        </a:rPr>
                        <a:t>Meeting Delay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15</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Exceptional Family Circumstances (Part C Initial)</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1966981845"/>
                  </a:ext>
                </a:extLst>
              </a:tr>
              <a:tr h="411845">
                <a:tc>
                  <a:txBody>
                    <a:bodyPr/>
                    <a:lstStyle/>
                    <a:p>
                      <a:pPr algn="ctr" fontAlgn="t">
                        <a:buNone/>
                      </a:pPr>
                      <a:r>
                        <a:rPr lang="en-US" sz="1800" b="0" u="none" strike="noStrike" dirty="0">
                          <a:solidFill>
                            <a:srgbClr val="F8F8F8"/>
                          </a:solidFill>
                          <a:effectLst/>
                        </a:rPr>
                        <a:t>Meeting Delay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25</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Late Referral to Part C</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953364171"/>
                  </a:ext>
                </a:extLst>
              </a:tr>
              <a:tr h="516047">
                <a:tc>
                  <a:txBody>
                    <a:bodyPr/>
                    <a:lstStyle/>
                    <a:p>
                      <a:pPr algn="ctr" fontAlgn="t">
                        <a:buNone/>
                      </a:pPr>
                      <a:r>
                        <a:rPr lang="en-US" sz="1800" b="0" u="none" strike="noStrike" dirty="0">
                          <a:solidFill>
                            <a:srgbClr val="F8F8F8"/>
                          </a:solidFill>
                          <a:effectLst/>
                        </a:rPr>
                        <a:t>Meeting Delay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40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School Break</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Updated definition</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2653328865"/>
                  </a:ext>
                </a:extLst>
              </a:tr>
              <a:tr h="516047">
                <a:tc>
                  <a:txBody>
                    <a:bodyPr/>
                    <a:lstStyle/>
                    <a:p>
                      <a:pPr algn="ctr" fontAlgn="t">
                        <a:buNone/>
                      </a:pPr>
                      <a:r>
                        <a:rPr lang="en-US" sz="1800" b="0" u="none" strike="noStrike" dirty="0">
                          <a:solidFill>
                            <a:srgbClr val="FFFFFF"/>
                          </a:solidFill>
                          <a:effectLst/>
                        </a:rPr>
                        <a:t>Special Education Service </a:t>
                      </a:r>
                      <a:endParaRPr lang="en-US" sz="1800" b="0" i="0" u="none" strike="noStrike" dirty="0">
                        <a:solidFill>
                          <a:srgbClr val="FFFFFF"/>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350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Individual and Small Group Instruction</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Retired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3214616243"/>
                  </a:ext>
                </a:extLst>
              </a:tr>
              <a:tr h="516047">
                <a:tc>
                  <a:txBody>
                    <a:bodyPr/>
                    <a:lstStyle/>
                    <a:p>
                      <a:pPr algn="ctr" fontAlgn="t">
                        <a:buNone/>
                      </a:pPr>
                      <a:r>
                        <a:rPr lang="en-US" sz="1800" b="0" u="none" strike="noStrike" dirty="0">
                          <a:solidFill>
                            <a:srgbClr val="FFFFFF"/>
                          </a:solidFill>
                          <a:effectLst/>
                        </a:rPr>
                        <a:t>Special Education Service </a:t>
                      </a:r>
                      <a:endParaRPr lang="en-US" sz="1800" b="0" i="0" u="none" strike="noStrike" dirty="0">
                        <a:solidFill>
                          <a:srgbClr val="FFFFFF"/>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535</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Behavior Intervention Services</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Updated definition</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978480719"/>
                  </a:ext>
                </a:extLst>
              </a:tr>
              <a:tr h="516047">
                <a:tc>
                  <a:txBody>
                    <a:bodyPr/>
                    <a:lstStyle/>
                    <a:p>
                      <a:pPr algn="ctr" fontAlgn="t">
                        <a:buNone/>
                      </a:pPr>
                      <a:r>
                        <a:rPr lang="en-US" sz="1800" b="0" u="none" strike="noStrike" dirty="0">
                          <a:solidFill>
                            <a:srgbClr val="FFFFFF"/>
                          </a:solidFill>
                          <a:effectLst/>
                        </a:rPr>
                        <a:t>Special Education Service </a:t>
                      </a:r>
                      <a:endParaRPr lang="en-US" sz="1800" b="0" i="0" u="none" strike="noStrike" dirty="0">
                        <a:solidFill>
                          <a:srgbClr val="FFFFFF"/>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610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Specialized Services for Low Incidence Disabilities</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Updated definition</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3768423614"/>
                  </a:ext>
                </a:extLst>
              </a:tr>
              <a:tr h="516047">
                <a:tc>
                  <a:txBody>
                    <a:bodyPr/>
                    <a:lstStyle/>
                    <a:p>
                      <a:pPr algn="ctr" fontAlgn="t">
                        <a:buNone/>
                      </a:pPr>
                      <a:r>
                        <a:rPr lang="en-US" sz="1800" b="0" u="none" strike="noStrike" dirty="0">
                          <a:solidFill>
                            <a:srgbClr val="FFFFFF"/>
                          </a:solidFill>
                          <a:effectLst/>
                        </a:rPr>
                        <a:t>Special Education Service </a:t>
                      </a:r>
                      <a:endParaRPr lang="en-US" sz="1800" b="0" i="0" u="none" strike="noStrike" dirty="0">
                        <a:solidFill>
                          <a:srgbClr val="FFFFFF"/>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865</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Agency Linkages (referral and placement)</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Updated definition</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2000489162"/>
                  </a:ext>
                </a:extLst>
              </a:tr>
            </a:tbl>
          </a:graphicData>
        </a:graphic>
      </p:graphicFrame>
      <p:sp>
        <p:nvSpPr>
          <p:cNvPr id="3" name="Footer Placeholder 3">
            <a:extLst>
              <a:ext uri="{FF2B5EF4-FFF2-40B4-BE49-F238E27FC236}">
                <a16:creationId xmlns:a16="http://schemas.microsoft.com/office/drawing/2014/main" id="{576D9909-5379-1474-4EE5-A3D894118C78}"/>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404320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1B9D-4345-A822-D5E4-62D364E8B549}"/>
              </a:ext>
            </a:extLst>
          </p:cNvPr>
          <p:cNvSpPr>
            <a:spLocks noGrp="1"/>
          </p:cNvSpPr>
          <p:nvPr>
            <p:ph type="title"/>
          </p:nvPr>
        </p:nvSpPr>
        <p:spPr>
          <a:xfrm>
            <a:off x="838200" y="365126"/>
            <a:ext cx="10515600" cy="1011188"/>
          </a:xfrm>
        </p:spPr>
        <p:txBody>
          <a:bodyPr>
            <a:normAutofit/>
          </a:bodyPr>
          <a:lstStyle/>
          <a:p>
            <a:pPr algn="ctr"/>
            <a:r>
              <a:rPr lang="en-US" sz="4000" b="1" dirty="0"/>
              <a:t>Community Agreements</a:t>
            </a:r>
          </a:p>
        </p:txBody>
      </p:sp>
      <p:sp>
        <p:nvSpPr>
          <p:cNvPr id="3" name="Content Placeholder 2">
            <a:extLst>
              <a:ext uri="{FF2B5EF4-FFF2-40B4-BE49-F238E27FC236}">
                <a16:creationId xmlns:a16="http://schemas.microsoft.com/office/drawing/2014/main" id="{D785EC42-14F0-4511-C26E-360D88B9B66A}"/>
              </a:ext>
            </a:extLst>
          </p:cNvPr>
          <p:cNvSpPr>
            <a:spLocks noGrp="1"/>
          </p:cNvSpPr>
          <p:nvPr>
            <p:ph idx="1"/>
          </p:nvPr>
        </p:nvSpPr>
        <p:spPr>
          <a:xfrm>
            <a:off x="838200" y="1565329"/>
            <a:ext cx="10515600" cy="4446004"/>
          </a:xfrm>
        </p:spPr>
        <p:txBody>
          <a:bodyPr>
            <a:normAutofit/>
          </a:bodyPr>
          <a:lstStyle/>
          <a:p>
            <a:pPr fontAlgn="base">
              <a:lnSpc>
                <a:spcPct val="110000"/>
              </a:lnSpc>
              <a:spcBef>
                <a:spcPts val="600"/>
              </a:spcBef>
              <a:spcAft>
                <a:spcPts val="600"/>
              </a:spcAft>
            </a:pPr>
            <a:r>
              <a:rPr lang="en-US" dirty="0"/>
              <a:t>Keep students at the center; we work </a:t>
            </a:r>
            <a:r>
              <a:rPr lang="en-US" u="sng" dirty="0"/>
              <a:t>together</a:t>
            </a:r>
            <a:r>
              <a:rPr lang="en-US" dirty="0"/>
              <a:t> to achieve our goals </a:t>
            </a:r>
          </a:p>
          <a:p>
            <a:pPr fontAlgn="base">
              <a:lnSpc>
                <a:spcPct val="110000"/>
              </a:lnSpc>
              <a:spcBef>
                <a:spcPts val="600"/>
              </a:spcBef>
              <a:spcAft>
                <a:spcPts val="600"/>
              </a:spcAft>
            </a:pPr>
            <a:r>
              <a:rPr lang="en-US" dirty="0"/>
              <a:t>Take space; make space </a:t>
            </a:r>
          </a:p>
          <a:p>
            <a:pPr fontAlgn="base">
              <a:lnSpc>
                <a:spcPct val="110000"/>
              </a:lnSpc>
              <a:spcBef>
                <a:spcPts val="600"/>
              </a:spcBef>
              <a:spcAft>
                <a:spcPts val="600"/>
              </a:spcAft>
            </a:pPr>
            <a:r>
              <a:rPr lang="en-US" dirty="0"/>
              <a:t>We include and respect all </a:t>
            </a:r>
          </a:p>
          <a:p>
            <a:pPr fontAlgn="base">
              <a:lnSpc>
                <a:spcPct val="110000"/>
              </a:lnSpc>
              <a:spcBef>
                <a:spcPts val="600"/>
              </a:spcBef>
              <a:spcAft>
                <a:spcPts val="600"/>
              </a:spcAft>
            </a:pPr>
            <a:r>
              <a:rPr lang="en-US" dirty="0"/>
              <a:t>Listen to understand </a:t>
            </a:r>
          </a:p>
          <a:p>
            <a:pPr fontAlgn="base">
              <a:lnSpc>
                <a:spcPct val="110000"/>
              </a:lnSpc>
              <a:spcBef>
                <a:spcPts val="600"/>
              </a:spcBef>
              <a:spcAft>
                <a:spcPts val="600"/>
              </a:spcAft>
            </a:pPr>
            <a:r>
              <a:rPr lang="en-US" dirty="0"/>
              <a:t>We participate, listen, and learn actively  </a:t>
            </a:r>
          </a:p>
          <a:p>
            <a:pPr fontAlgn="base">
              <a:lnSpc>
                <a:spcPct val="110000"/>
              </a:lnSpc>
              <a:spcBef>
                <a:spcPts val="600"/>
              </a:spcBef>
              <a:spcAft>
                <a:spcPts val="600"/>
              </a:spcAft>
            </a:pPr>
            <a:r>
              <a:rPr lang="en-US" dirty="0"/>
              <a:t>Tough on the problems and easy on the people: our meetings are respectful and judgement-free. All positions, voices, and ideas are valued </a:t>
            </a:r>
          </a:p>
          <a:p>
            <a:pPr fontAlgn="base">
              <a:lnSpc>
                <a:spcPct val="110000"/>
              </a:lnSpc>
              <a:spcBef>
                <a:spcPts val="600"/>
              </a:spcBef>
              <a:spcAft>
                <a:spcPts val="600"/>
              </a:spcAft>
            </a:pPr>
            <a:r>
              <a:rPr lang="en-US" dirty="0"/>
              <a:t>Honor the agenda </a:t>
            </a:r>
          </a:p>
        </p:txBody>
      </p:sp>
      <p:sp>
        <p:nvSpPr>
          <p:cNvPr id="5" name="Footer Placeholder 3">
            <a:extLst>
              <a:ext uri="{FF2B5EF4-FFF2-40B4-BE49-F238E27FC236}">
                <a16:creationId xmlns:a16="http://schemas.microsoft.com/office/drawing/2014/main" id="{D12975E9-A5FB-AF24-F7BC-43E1DA178572}"/>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3896697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5ECB4-2179-9444-11B4-8C943AB6F1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3FBFD8-0782-9357-CCA0-69EB83DBD4AA}"/>
              </a:ext>
            </a:extLst>
          </p:cNvPr>
          <p:cNvSpPr>
            <a:spLocks noGrp="1"/>
          </p:cNvSpPr>
          <p:nvPr>
            <p:ph type="title"/>
          </p:nvPr>
        </p:nvSpPr>
        <p:spPr>
          <a:xfrm>
            <a:off x="838200" y="365126"/>
            <a:ext cx="10515600" cy="801066"/>
          </a:xfrm>
        </p:spPr>
        <p:txBody>
          <a:bodyPr>
            <a:normAutofit/>
          </a:bodyPr>
          <a:lstStyle/>
          <a:p>
            <a:pPr algn="ctr"/>
            <a:r>
              <a:rPr lang="en-US" sz="4000" b="1" dirty="0"/>
              <a:t>Updated Code Sets - SPED (2) </a:t>
            </a:r>
          </a:p>
        </p:txBody>
      </p:sp>
      <p:graphicFrame>
        <p:nvGraphicFramePr>
          <p:cNvPr id="5" name="Content Placeholder 4">
            <a:extLst>
              <a:ext uri="{FF2B5EF4-FFF2-40B4-BE49-F238E27FC236}">
                <a16:creationId xmlns:a16="http://schemas.microsoft.com/office/drawing/2014/main" id="{BE688095-983F-7319-CA07-8A50616AA50A}"/>
              </a:ext>
            </a:extLst>
          </p:cNvPr>
          <p:cNvGraphicFramePr>
            <a:graphicFrameLocks noGrp="1"/>
          </p:cNvGraphicFramePr>
          <p:nvPr>
            <p:ph idx="1"/>
            <p:extLst>
              <p:ext uri="{D42A27DB-BD31-4B8C-83A1-F6EECF244321}">
                <p14:modId xmlns:p14="http://schemas.microsoft.com/office/powerpoint/2010/main" val="4062046587"/>
              </p:ext>
            </p:extLst>
          </p:nvPr>
        </p:nvGraphicFramePr>
        <p:xfrm>
          <a:off x="753626" y="1444488"/>
          <a:ext cx="10600174" cy="4744279"/>
        </p:xfrm>
        <a:graphic>
          <a:graphicData uri="http://schemas.openxmlformats.org/drawingml/2006/table">
            <a:tbl>
              <a:tblPr firstRow="1" firstCol="1" bandRow="1">
                <a:tableStyleId>{93296810-A885-4BE3-A3E7-6D5BEEA58F35}</a:tableStyleId>
              </a:tblPr>
              <a:tblGrid>
                <a:gridCol w="2332474">
                  <a:extLst>
                    <a:ext uri="{9D8B030D-6E8A-4147-A177-3AD203B41FA5}">
                      <a16:colId xmlns:a16="http://schemas.microsoft.com/office/drawing/2014/main" val="4224708040"/>
                    </a:ext>
                  </a:extLst>
                </a:gridCol>
                <a:gridCol w="1539140">
                  <a:extLst>
                    <a:ext uri="{9D8B030D-6E8A-4147-A177-3AD203B41FA5}">
                      <a16:colId xmlns:a16="http://schemas.microsoft.com/office/drawing/2014/main" val="2219118897"/>
                    </a:ext>
                  </a:extLst>
                </a:gridCol>
                <a:gridCol w="3571182">
                  <a:extLst>
                    <a:ext uri="{9D8B030D-6E8A-4147-A177-3AD203B41FA5}">
                      <a16:colId xmlns:a16="http://schemas.microsoft.com/office/drawing/2014/main" val="62953935"/>
                    </a:ext>
                  </a:extLst>
                </a:gridCol>
                <a:gridCol w="3157378">
                  <a:extLst>
                    <a:ext uri="{9D8B030D-6E8A-4147-A177-3AD203B41FA5}">
                      <a16:colId xmlns:a16="http://schemas.microsoft.com/office/drawing/2014/main" val="2624169954"/>
                    </a:ext>
                  </a:extLst>
                </a:gridCol>
              </a:tblGrid>
              <a:tr h="502717">
                <a:tc>
                  <a:txBody>
                    <a:bodyPr/>
                    <a:lstStyle/>
                    <a:p>
                      <a:pPr marL="0" marR="0" algn="ctr">
                        <a:spcBef>
                          <a:spcPts val="600"/>
                        </a:spcBef>
                        <a:spcAft>
                          <a:spcPts val="600"/>
                        </a:spcAft>
                      </a:pPr>
                      <a:r>
                        <a:rPr lang="en-US" sz="2000" dirty="0">
                          <a:effectLst/>
                        </a:rPr>
                        <a:t>Code Set Name</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2000" dirty="0">
                          <a:effectLst/>
                        </a:rPr>
                        <a:t>Code Value</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2000" dirty="0">
                          <a:effectLst/>
                        </a:rPr>
                        <a:t>Name</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2000" dirty="0">
                          <a:effectLst/>
                        </a:rPr>
                        <a:t>Notes</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175300"/>
                  </a:ext>
                </a:extLst>
              </a:tr>
              <a:tr h="932392">
                <a:tc>
                  <a:txBody>
                    <a:bodyPr/>
                    <a:lstStyle/>
                    <a:p>
                      <a:pPr algn="ctr" fontAlgn="t">
                        <a:buNone/>
                      </a:pPr>
                      <a:r>
                        <a:rPr lang="en-US" sz="1800" b="0" u="none" strike="noStrike" dirty="0">
                          <a:solidFill>
                            <a:srgbClr val="FFFFFF"/>
                          </a:solidFill>
                          <a:effectLst/>
                        </a:rPr>
                        <a:t>Special Education Service Location </a:t>
                      </a:r>
                      <a:endParaRPr lang="en-US" sz="1800" b="0" i="0" u="none" strike="noStrike" dirty="0">
                        <a:solidFill>
                          <a:srgbClr val="FFFFFF"/>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205</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Home/ community-based (infants/preschool age) on IEP/IFSP team determination</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3763973200"/>
                  </a:ext>
                </a:extLst>
              </a:tr>
              <a:tr h="661834">
                <a:tc>
                  <a:txBody>
                    <a:bodyPr/>
                    <a:lstStyle/>
                    <a:p>
                      <a:pPr algn="ctr" fontAlgn="t">
                        <a:buNone/>
                      </a:pPr>
                      <a:r>
                        <a:rPr lang="en-US" sz="1800" b="0" u="none" strike="noStrike" dirty="0">
                          <a:solidFill>
                            <a:srgbClr val="F8F8F8"/>
                          </a:solidFill>
                          <a:effectLst/>
                        </a:rPr>
                        <a:t>Special Education Service Location </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310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Head Start program</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Retired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1966981845"/>
                  </a:ext>
                </a:extLst>
              </a:tr>
              <a:tr h="661834">
                <a:tc>
                  <a:txBody>
                    <a:bodyPr/>
                    <a:lstStyle/>
                    <a:p>
                      <a:pPr algn="ctr" fontAlgn="t">
                        <a:buNone/>
                      </a:pPr>
                      <a:r>
                        <a:rPr lang="en-US" sz="1800" b="0" u="none" strike="noStrike" dirty="0">
                          <a:solidFill>
                            <a:srgbClr val="F8F8F8"/>
                          </a:solidFill>
                          <a:effectLst/>
                        </a:rPr>
                        <a:t>Special Education Service Location </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320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Child development or child care facility</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Retired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953364171"/>
                  </a:ext>
                </a:extLst>
              </a:tr>
              <a:tr h="661834">
                <a:tc>
                  <a:txBody>
                    <a:bodyPr/>
                    <a:lstStyle/>
                    <a:p>
                      <a:pPr algn="ctr" fontAlgn="t">
                        <a:buNone/>
                      </a:pPr>
                      <a:r>
                        <a:rPr lang="en-US" sz="1800" b="0" u="none" strike="noStrike" dirty="0">
                          <a:solidFill>
                            <a:srgbClr val="F8F8F8"/>
                          </a:solidFill>
                          <a:effectLst/>
                        </a:rPr>
                        <a:t>Special Education Service Location </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570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Charter schools </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Retired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2653328865"/>
                  </a:ext>
                </a:extLst>
              </a:tr>
              <a:tr h="661834">
                <a:tc>
                  <a:txBody>
                    <a:bodyPr/>
                    <a:lstStyle/>
                    <a:p>
                      <a:pPr algn="ctr" fontAlgn="t">
                        <a:buNone/>
                      </a:pPr>
                      <a:r>
                        <a:rPr lang="en-US" sz="1800" b="0" u="none" strike="noStrike" dirty="0">
                          <a:solidFill>
                            <a:srgbClr val="F8F8F8"/>
                          </a:solidFill>
                          <a:effectLst/>
                        </a:rPr>
                        <a:t>Special Education Service Location </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340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Private preschool</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Updated definition</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1356704310"/>
                  </a:ext>
                </a:extLst>
              </a:tr>
              <a:tr h="661834">
                <a:tc>
                  <a:txBody>
                    <a:bodyPr/>
                    <a:lstStyle/>
                    <a:p>
                      <a:pPr algn="ctr" fontAlgn="t">
                        <a:buNone/>
                      </a:pPr>
                      <a:r>
                        <a:rPr lang="en-US" sz="1800" b="0" u="none" strike="noStrike" dirty="0">
                          <a:solidFill>
                            <a:srgbClr val="F8F8F8"/>
                          </a:solidFill>
                          <a:effectLst/>
                        </a:rPr>
                        <a:t>Special Education Service Location </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640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County Community School</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Updated code name and definition</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3459332915"/>
                  </a:ext>
                </a:extLst>
              </a:tr>
            </a:tbl>
          </a:graphicData>
        </a:graphic>
      </p:graphicFrame>
      <p:sp>
        <p:nvSpPr>
          <p:cNvPr id="3" name="Footer Placeholder 3">
            <a:extLst>
              <a:ext uri="{FF2B5EF4-FFF2-40B4-BE49-F238E27FC236}">
                <a16:creationId xmlns:a16="http://schemas.microsoft.com/office/drawing/2014/main" id="{B0208270-318B-7885-959A-2D93D61D7268}"/>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714008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83B65-8E70-F9D7-1E93-D5F0149A0B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8EB1C-48B8-F322-195A-022AC106A028}"/>
              </a:ext>
            </a:extLst>
          </p:cNvPr>
          <p:cNvSpPr>
            <a:spLocks noGrp="1"/>
          </p:cNvSpPr>
          <p:nvPr>
            <p:ph type="title"/>
          </p:nvPr>
        </p:nvSpPr>
        <p:spPr>
          <a:xfrm>
            <a:off x="838200" y="365126"/>
            <a:ext cx="10515600" cy="922102"/>
          </a:xfrm>
        </p:spPr>
        <p:txBody>
          <a:bodyPr>
            <a:normAutofit/>
          </a:bodyPr>
          <a:lstStyle/>
          <a:p>
            <a:pPr algn="ctr"/>
            <a:r>
              <a:rPr lang="en-US" sz="3600" b="1" dirty="0"/>
              <a:t>Updated Code Sets - SPED (3)</a:t>
            </a:r>
          </a:p>
        </p:txBody>
      </p:sp>
      <p:graphicFrame>
        <p:nvGraphicFramePr>
          <p:cNvPr id="5" name="Content Placeholder 4">
            <a:extLst>
              <a:ext uri="{FF2B5EF4-FFF2-40B4-BE49-F238E27FC236}">
                <a16:creationId xmlns:a16="http://schemas.microsoft.com/office/drawing/2014/main" id="{959DF069-1C61-51DF-28CF-E265FFC7A10E}"/>
              </a:ext>
            </a:extLst>
          </p:cNvPr>
          <p:cNvGraphicFramePr>
            <a:graphicFrameLocks noGrp="1"/>
          </p:cNvGraphicFramePr>
          <p:nvPr>
            <p:ph idx="1"/>
            <p:extLst>
              <p:ext uri="{D42A27DB-BD31-4B8C-83A1-F6EECF244321}">
                <p14:modId xmlns:p14="http://schemas.microsoft.com/office/powerpoint/2010/main" val="1920810936"/>
              </p:ext>
            </p:extLst>
          </p:nvPr>
        </p:nvGraphicFramePr>
        <p:xfrm>
          <a:off x="753626" y="1570109"/>
          <a:ext cx="10600174" cy="4207047"/>
        </p:xfrm>
        <a:graphic>
          <a:graphicData uri="http://schemas.openxmlformats.org/drawingml/2006/table">
            <a:tbl>
              <a:tblPr firstRow="1" firstCol="1" bandRow="1">
                <a:tableStyleId>{93296810-A885-4BE3-A3E7-6D5BEEA58F35}</a:tableStyleId>
              </a:tblPr>
              <a:tblGrid>
                <a:gridCol w="2025936">
                  <a:extLst>
                    <a:ext uri="{9D8B030D-6E8A-4147-A177-3AD203B41FA5}">
                      <a16:colId xmlns:a16="http://schemas.microsoft.com/office/drawing/2014/main" val="4224708040"/>
                    </a:ext>
                  </a:extLst>
                </a:gridCol>
                <a:gridCol w="1380456">
                  <a:extLst>
                    <a:ext uri="{9D8B030D-6E8A-4147-A177-3AD203B41FA5}">
                      <a16:colId xmlns:a16="http://schemas.microsoft.com/office/drawing/2014/main" val="2219118897"/>
                    </a:ext>
                  </a:extLst>
                </a:gridCol>
                <a:gridCol w="4320791">
                  <a:extLst>
                    <a:ext uri="{9D8B030D-6E8A-4147-A177-3AD203B41FA5}">
                      <a16:colId xmlns:a16="http://schemas.microsoft.com/office/drawing/2014/main" val="62953935"/>
                    </a:ext>
                  </a:extLst>
                </a:gridCol>
                <a:gridCol w="2872991">
                  <a:extLst>
                    <a:ext uri="{9D8B030D-6E8A-4147-A177-3AD203B41FA5}">
                      <a16:colId xmlns:a16="http://schemas.microsoft.com/office/drawing/2014/main" val="2624169954"/>
                    </a:ext>
                  </a:extLst>
                </a:gridCol>
              </a:tblGrid>
              <a:tr h="510482">
                <a:tc>
                  <a:txBody>
                    <a:bodyPr/>
                    <a:lstStyle/>
                    <a:p>
                      <a:pPr algn="ctr" fontAlgn="t">
                        <a:buNone/>
                      </a:pPr>
                      <a:r>
                        <a:rPr lang="en-US" sz="1800" b="0" u="none" strike="noStrike" dirty="0">
                          <a:solidFill>
                            <a:srgbClr val="F8F8F8"/>
                          </a:solidFill>
                          <a:effectLst/>
                        </a:rPr>
                        <a:t>Referring Party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marL="0" marR="0" algn="ctr">
                        <a:spcBef>
                          <a:spcPts val="600"/>
                        </a:spcBef>
                        <a:spcAft>
                          <a:spcPts val="600"/>
                        </a:spcAft>
                      </a:pPr>
                      <a:r>
                        <a:rPr lang="en-US" sz="1800" dirty="0">
                          <a:effectLst/>
                        </a:rPr>
                        <a:t>Code Value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Name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Notes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175300"/>
                  </a:ext>
                </a:extLst>
              </a:tr>
              <a:tr h="516047">
                <a:tc>
                  <a:txBody>
                    <a:bodyPr/>
                    <a:lstStyle/>
                    <a:p>
                      <a:pPr algn="ctr" fontAlgn="t">
                        <a:buNone/>
                      </a:pPr>
                      <a:r>
                        <a:rPr lang="en-US" sz="1800" b="0" u="none" strike="noStrike" dirty="0">
                          <a:solidFill>
                            <a:srgbClr val="F8F8F8"/>
                          </a:solidFill>
                          <a:effectLst/>
                        </a:rPr>
                        <a:t>Referring Party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10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Parent</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Updated definition</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3459332915"/>
                  </a:ext>
                </a:extLst>
              </a:tr>
              <a:tr h="516047">
                <a:tc>
                  <a:txBody>
                    <a:bodyPr/>
                    <a:lstStyle/>
                    <a:p>
                      <a:pPr algn="ctr" fontAlgn="t">
                        <a:buNone/>
                      </a:pPr>
                      <a:r>
                        <a:rPr lang="en-US" sz="1800" b="0" u="none" strike="noStrike" dirty="0">
                          <a:solidFill>
                            <a:srgbClr val="F8F8F8"/>
                          </a:solidFill>
                          <a:effectLst/>
                        </a:rPr>
                        <a:t>Referring Party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15</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California Department of Education (CDE) Website</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2049427663"/>
                  </a:ext>
                </a:extLst>
              </a:tr>
              <a:tr h="516047">
                <a:tc>
                  <a:txBody>
                    <a:bodyPr/>
                    <a:lstStyle/>
                    <a:p>
                      <a:pPr algn="ctr" fontAlgn="t">
                        <a:buNone/>
                      </a:pPr>
                      <a:r>
                        <a:rPr lang="en-US" sz="1800" b="0" u="none" strike="noStrike" dirty="0">
                          <a:solidFill>
                            <a:srgbClr val="F8F8F8"/>
                          </a:solidFill>
                          <a:effectLst/>
                        </a:rPr>
                        <a:t>Referring Party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20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Teacher</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Updated definition</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3315462801"/>
                  </a:ext>
                </a:extLst>
              </a:tr>
              <a:tr h="516047">
                <a:tc>
                  <a:txBody>
                    <a:bodyPr/>
                    <a:lstStyle/>
                    <a:p>
                      <a:pPr algn="ctr" fontAlgn="t">
                        <a:buNone/>
                      </a:pPr>
                      <a:r>
                        <a:rPr lang="en-US" sz="1800" b="0" u="none" strike="noStrike" dirty="0">
                          <a:solidFill>
                            <a:srgbClr val="F8F8F8"/>
                          </a:solidFill>
                          <a:effectLst/>
                        </a:rPr>
                        <a:t>Referring Party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30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Student Study Team/Intervention Team</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Updated definition</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1940400621"/>
                  </a:ext>
                </a:extLst>
              </a:tr>
              <a:tr h="516047">
                <a:tc>
                  <a:txBody>
                    <a:bodyPr/>
                    <a:lstStyle/>
                    <a:p>
                      <a:pPr algn="ctr" fontAlgn="t">
                        <a:buNone/>
                      </a:pPr>
                      <a:r>
                        <a:rPr lang="en-US" sz="1800" b="0" u="none" strike="noStrike" dirty="0">
                          <a:solidFill>
                            <a:srgbClr val="F8F8F8"/>
                          </a:solidFill>
                          <a:effectLst/>
                        </a:rPr>
                        <a:t>Referring Party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40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Other school/district personnel</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Updated definition</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866452894"/>
                  </a:ext>
                </a:extLst>
              </a:tr>
              <a:tr h="516047">
                <a:tc>
                  <a:txBody>
                    <a:bodyPr/>
                    <a:lstStyle/>
                    <a:p>
                      <a:pPr algn="ctr" fontAlgn="t">
                        <a:buNone/>
                      </a:pPr>
                      <a:r>
                        <a:rPr lang="en-US" sz="1800" b="0" u="none" strike="noStrike" dirty="0">
                          <a:solidFill>
                            <a:srgbClr val="F8F8F8"/>
                          </a:solidFill>
                          <a:effectLst/>
                        </a:rPr>
                        <a:t>Referring Party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42</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California State Preschool Program (CSPP) Staff</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2549625061"/>
                  </a:ext>
                </a:extLst>
              </a:tr>
              <a:tr h="516047">
                <a:tc>
                  <a:txBody>
                    <a:bodyPr/>
                    <a:lstStyle/>
                    <a:p>
                      <a:pPr algn="ctr" fontAlgn="t">
                        <a:buNone/>
                      </a:pPr>
                      <a:r>
                        <a:rPr lang="en-US" sz="1800" b="0" u="none" strike="noStrike" dirty="0">
                          <a:solidFill>
                            <a:srgbClr val="F8F8F8"/>
                          </a:solidFill>
                          <a:effectLst/>
                        </a:rPr>
                        <a:t>Referring Party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45</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Private Preschool/Childcare Program Staff</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4264189654"/>
                  </a:ext>
                </a:extLst>
              </a:tr>
            </a:tbl>
          </a:graphicData>
        </a:graphic>
      </p:graphicFrame>
      <p:sp>
        <p:nvSpPr>
          <p:cNvPr id="3" name="Footer Placeholder 3">
            <a:extLst>
              <a:ext uri="{FF2B5EF4-FFF2-40B4-BE49-F238E27FC236}">
                <a16:creationId xmlns:a16="http://schemas.microsoft.com/office/drawing/2014/main" id="{576D9909-5379-1474-4EE5-A3D894118C78}"/>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589110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1C8AA-F702-EB14-2E59-E5F41FDA62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FAE8DE-4D79-4E52-504C-40EB5DBBF22B}"/>
              </a:ext>
            </a:extLst>
          </p:cNvPr>
          <p:cNvSpPr>
            <a:spLocks noGrp="1"/>
          </p:cNvSpPr>
          <p:nvPr>
            <p:ph type="title"/>
          </p:nvPr>
        </p:nvSpPr>
        <p:spPr>
          <a:xfrm>
            <a:off x="838200" y="365125"/>
            <a:ext cx="10515600" cy="1039605"/>
          </a:xfrm>
        </p:spPr>
        <p:txBody>
          <a:bodyPr>
            <a:normAutofit/>
          </a:bodyPr>
          <a:lstStyle/>
          <a:p>
            <a:pPr algn="ctr"/>
            <a:r>
              <a:rPr lang="en-US" sz="3600" b="1" dirty="0"/>
              <a:t>Updated Code Sets - SPED (4) </a:t>
            </a:r>
          </a:p>
        </p:txBody>
      </p:sp>
      <p:graphicFrame>
        <p:nvGraphicFramePr>
          <p:cNvPr id="5" name="Content Placeholder 4">
            <a:extLst>
              <a:ext uri="{FF2B5EF4-FFF2-40B4-BE49-F238E27FC236}">
                <a16:creationId xmlns:a16="http://schemas.microsoft.com/office/drawing/2014/main" id="{89DF7166-8656-A31B-4227-6E58B19511D3}"/>
              </a:ext>
            </a:extLst>
          </p:cNvPr>
          <p:cNvGraphicFramePr>
            <a:graphicFrameLocks noGrp="1"/>
          </p:cNvGraphicFramePr>
          <p:nvPr>
            <p:ph idx="1"/>
            <p:extLst>
              <p:ext uri="{D42A27DB-BD31-4B8C-83A1-F6EECF244321}">
                <p14:modId xmlns:p14="http://schemas.microsoft.com/office/powerpoint/2010/main" val="688390635"/>
              </p:ext>
            </p:extLst>
          </p:nvPr>
        </p:nvGraphicFramePr>
        <p:xfrm>
          <a:off x="753626" y="1311965"/>
          <a:ext cx="10600174" cy="4896327"/>
        </p:xfrm>
        <a:graphic>
          <a:graphicData uri="http://schemas.openxmlformats.org/drawingml/2006/table">
            <a:tbl>
              <a:tblPr firstRow="1" firstCol="1" bandRow="1">
                <a:tableStyleId>{93296810-A885-4BE3-A3E7-6D5BEEA58F35}</a:tableStyleId>
              </a:tblPr>
              <a:tblGrid>
                <a:gridCol w="2025936">
                  <a:extLst>
                    <a:ext uri="{9D8B030D-6E8A-4147-A177-3AD203B41FA5}">
                      <a16:colId xmlns:a16="http://schemas.microsoft.com/office/drawing/2014/main" val="4224708040"/>
                    </a:ext>
                  </a:extLst>
                </a:gridCol>
                <a:gridCol w="1845678">
                  <a:extLst>
                    <a:ext uri="{9D8B030D-6E8A-4147-A177-3AD203B41FA5}">
                      <a16:colId xmlns:a16="http://schemas.microsoft.com/office/drawing/2014/main" val="2219118897"/>
                    </a:ext>
                  </a:extLst>
                </a:gridCol>
                <a:gridCol w="3571182">
                  <a:extLst>
                    <a:ext uri="{9D8B030D-6E8A-4147-A177-3AD203B41FA5}">
                      <a16:colId xmlns:a16="http://schemas.microsoft.com/office/drawing/2014/main" val="62953935"/>
                    </a:ext>
                  </a:extLst>
                </a:gridCol>
                <a:gridCol w="3157378">
                  <a:extLst>
                    <a:ext uri="{9D8B030D-6E8A-4147-A177-3AD203B41FA5}">
                      <a16:colId xmlns:a16="http://schemas.microsoft.com/office/drawing/2014/main" val="2624169954"/>
                    </a:ext>
                  </a:extLst>
                </a:gridCol>
              </a:tblGrid>
              <a:tr h="519053">
                <a:tc>
                  <a:txBody>
                    <a:bodyPr/>
                    <a:lstStyle/>
                    <a:p>
                      <a:pPr marL="0" marR="0" algn="ctr">
                        <a:spcBef>
                          <a:spcPts val="600"/>
                        </a:spcBef>
                        <a:spcAft>
                          <a:spcPts val="600"/>
                        </a:spcAft>
                      </a:pPr>
                      <a:r>
                        <a:rPr lang="en-US" sz="1800" dirty="0">
                          <a:effectLst/>
                        </a:rPr>
                        <a:t>Code Set Name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Code Value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Name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dirty="0">
                          <a:effectLst/>
                        </a:rPr>
                        <a:t>Notes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175300"/>
                  </a:ext>
                </a:extLst>
              </a:tr>
              <a:tr h="545587">
                <a:tc>
                  <a:txBody>
                    <a:bodyPr/>
                    <a:lstStyle/>
                    <a:p>
                      <a:pPr algn="ctr" fontAlgn="t">
                        <a:buNone/>
                      </a:pPr>
                      <a:r>
                        <a:rPr lang="en-US" sz="1800" b="0" u="none" strike="noStrike" dirty="0">
                          <a:solidFill>
                            <a:srgbClr val="F8F8F8"/>
                          </a:solidFill>
                          <a:effectLst/>
                        </a:rPr>
                        <a:t>Referring Party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47</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Early Head Start/Head Start Staff</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1356704310"/>
                  </a:ext>
                </a:extLst>
              </a:tr>
              <a:tr h="545587">
                <a:tc>
                  <a:txBody>
                    <a:bodyPr/>
                    <a:lstStyle/>
                    <a:p>
                      <a:pPr algn="ctr" fontAlgn="t">
                        <a:buNone/>
                      </a:pPr>
                      <a:r>
                        <a:rPr lang="en-US" sz="1800" b="0" u="none" strike="noStrike" dirty="0">
                          <a:solidFill>
                            <a:srgbClr val="F8F8F8"/>
                          </a:solidFill>
                          <a:effectLst/>
                        </a:rPr>
                        <a:t>Referring Party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50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Early Intervention Provider</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3459332915"/>
                  </a:ext>
                </a:extLst>
              </a:tr>
              <a:tr h="545587">
                <a:tc>
                  <a:txBody>
                    <a:bodyPr/>
                    <a:lstStyle/>
                    <a:p>
                      <a:pPr algn="ctr" fontAlgn="t">
                        <a:buNone/>
                      </a:pPr>
                      <a:r>
                        <a:rPr lang="en-US" sz="1800" b="0" u="none" strike="noStrike" dirty="0">
                          <a:solidFill>
                            <a:srgbClr val="F8F8F8"/>
                          </a:solidFill>
                          <a:effectLst/>
                        </a:rPr>
                        <a:t>Referring Party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60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California Regional Center</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2049427663"/>
                  </a:ext>
                </a:extLst>
              </a:tr>
              <a:tr h="545587">
                <a:tc>
                  <a:txBody>
                    <a:bodyPr/>
                    <a:lstStyle/>
                    <a:p>
                      <a:pPr algn="ctr" fontAlgn="t">
                        <a:buNone/>
                      </a:pPr>
                      <a:r>
                        <a:rPr lang="en-US" sz="1800" b="0" u="none" strike="noStrike" dirty="0">
                          <a:solidFill>
                            <a:srgbClr val="F8F8F8"/>
                          </a:solidFill>
                          <a:effectLst/>
                        </a:rPr>
                        <a:t>Referring Party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65</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Community-based/Non-Profit Organization</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3315462801"/>
                  </a:ext>
                </a:extLst>
              </a:tr>
              <a:tr h="545587">
                <a:tc>
                  <a:txBody>
                    <a:bodyPr/>
                    <a:lstStyle/>
                    <a:p>
                      <a:pPr algn="ctr" fontAlgn="t">
                        <a:buNone/>
                      </a:pPr>
                      <a:r>
                        <a:rPr lang="en-US" sz="1800" b="0" u="none" strike="noStrike" dirty="0">
                          <a:solidFill>
                            <a:srgbClr val="F8F8F8"/>
                          </a:solidFill>
                          <a:effectLst/>
                        </a:rPr>
                        <a:t>Referring Party</a:t>
                      </a:r>
                      <a:endParaRPr lang="en-US" sz="1800" b="0" i="0" u="none" strike="noStrike" dirty="0">
                        <a:solidFill>
                          <a:srgbClr val="F8F8F8"/>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70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Hospital/Medical Provider</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1940400621"/>
                  </a:ext>
                </a:extLst>
              </a:tr>
              <a:tr h="545587">
                <a:tc>
                  <a:txBody>
                    <a:bodyPr/>
                    <a:lstStyle/>
                    <a:p>
                      <a:pPr algn="ctr" fontAlgn="t">
                        <a:buNone/>
                      </a:pPr>
                      <a:r>
                        <a:rPr lang="en-US" sz="1800" b="0" u="none" strike="noStrike" dirty="0">
                          <a:solidFill>
                            <a:srgbClr val="FFFFFF"/>
                          </a:solidFill>
                          <a:effectLst/>
                        </a:rPr>
                        <a:t>Referring Party</a:t>
                      </a:r>
                      <a:endParaRPr lang="en-US" sz="1800" b="0" i="0" u="none" strike="noStrike" dirty="0">
                        <a:solidFill>
                          <a:srgbClr val="FFFFFF"/>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75</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Social Worker</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191570305"/>
                  </a:ext>
                </a:extLst>
              </a:tr>
              <a:tr h="545587">
                <a:tc>
                  <a:txBody>
                    <a:bodyPr/>
                    <a:lstStyle/>
                    <a:p>
                      <a:pPr algn="ctr" fontAlgn="t">
                        <a:buNone/>
                      </a:pPr>
                      <a:r>
                        <a:rPr lang="en-US" sz="1800" b="0" u="none" strike="noStrike" dirty="0">
                          <a:solidFill>
                            <a:srgbClr val="FFFFFF"/>
                          </a:solidFill>
                          <a:effectLst/>
                        </a:rPr>
                        <a:t>Referring Party</a:t>
                      </a:r>
                      <a:endParaRPr lang="en-US" sz="1800" b="0" i="0" u="none" strike="noStrike" dirty="0">
                        <a:solidFill>
                          <a:srgbClr val="FFFFFF"/>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80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Family/Neighbor/Friend</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Added new code</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766698394"/>
                  </a:ext>
                </a:extLst>
              </a:tr>
              <a:tr h="545587">
                <a:tc>
                  <a:txBody>
                    <a:bodyPr/>
                    <a:lstStyle/>
                    <a:p>
                      <a:pPr algn="ctr" fontAlgn="t">
                        <a:buNone/>
                      </a:pPr>
                      <a:r>
                        <a:rPr lang="en-US" sz="1800" b="0" u="none" strike="noStrike" dirty="0">
                          <a:solidFill>
                            <a:srgbClr val="FFFFFF"/>
                          </a:solidFill>
                          <a:effectLst/>
                        </a:rPr>
                        <a:t>Referring Party</a:t>
                      </a:r>
                      <a:endParaRPr lang="en-US" sz="1800" b="0" i="0" u="none" strike="noStrike" dirty="0">
                        <a:solidFill>
                          <a:srgbClr val="FFFFFF"/>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90</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Other</a:t>
                      </a:r>
                      <a:endParaRPr lang="en-US" sz="1800" b="0" i="0" u="none" strike="noStrike" dirty="0">
                        <a:solidFill>
                          <a:schemeClr val="tx1"/>
                        </a:solidFill>
                        <a:effectLst/>
                        <a:latin typeface="Arial" panose="020B0604020202020204" pitchFamily="34" charset="0"/>
                      </a:endParaRPr>
                    </a:p>
                  </a:txBody>
                  <a:tcPr marL="9525" marR="9525" marT="9525" marB="0"/>
                </a:tc>
                <a:tc>
                  <a:txBody>
                    <a:bodyPr/>
                    <a:lstStyle/>
                    <a:p>
                      <a:pPr algn="ctr" fontAlgn="t">
                        <a:buNone/>
                      </a:pPr>
                      <a:r>
                        <a:rPr lang="en-US" sz="1800" b="0" u="none" strike="noStrike" dirty="0">
                          <a:solidFill>
                            <a:schemeClr val="tx1"/>
                          </a:solidFill>
                          <a:effectLst/>
                        </a:rPr>
                        <a:t>Updated definition</a:t>
                      </a:r>
                      <a:endParaRPr lang="en-US" sz="1800" b="0" i="0" u="none" strike="noStrike" dirty="0">
                        <a:solidFill>
                          <a:schemeClr val="tx1"/>
                        </a:solidFill>
                        <a:effectLst/>
                        <a:latin typeface="Arial" panose="020B0604020202020204" pitchFamily="34" charset="0"/>
                      </a:endParaRPr>
                    </a:p>
                  </a:txBody>
                  <a:tcPr marL="9525" marR="9525" marT="9525" marB="0"/>
                </a:tc>
                <a:extLst>
                  <a:ext uri="{0D108BD9-81ED-4DB2-BD59-A6C34878D82A}">
                    <a16:rowId xmlns:a16="http://schemas.microsoft.com/office/drawing/2014/main" val="843216352"/>
                  </a:ext>
                </a:extLst>
              </a:tr>
            </a:tbl>
          </a:graphicData>
        </a:graphic>
      </p:graphicFrame>
      <p:sp>
        <p:nvSpPr>
          <p:cNvPr id="3" name="Footer Placeholder 3">
            <a:extLst>
              <a:ext uri="{FF2B5EF4-FFF2-40B4-BE49-F238E27FC236}">
                <a16:creationId xmlns:a16="http://schemas.microsoft.com/office/drawing/2014/main" id="{3A9201B3-5634-371B-0910-32947F4D988E}"/>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521485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CC195-3D4D-7802-92E0-7A82CC1D82AD}"/>
              </a:ext>
            </a:extLst>
          </p:cNvPr>
          <p:cNvSpPr>
            <a:spLocks noGrp="1"/>
          </p:cNvSpPr>
          <p:nvPr>
            <p:ph type="title"/>
          </p:nvPr>
        </p:nvSpPr>
        <p:spPr>
          <a:xfrm>
            <a:off x="838200" y="90435"/>
            <a:ext cx="10515600" cy="1175708"/>
          </a:xfrm>
        </p:spPr>
        <p:txBody>
          <a:bodyPr>
            <a:normAutofit fontScale="90000"/>
          </a:bodyPr>
          <a:lstStyle/>
          <a:p>
            <a:pPr algn="ctr"/>
            <a:r>
              <a:rPr lang="en-US" b="1" dirty="0"/>
              <a:t>Migrant Student Reminders (1)</a:t>
            </a:r>
            <a:br>
              <a:rPr lang="en-US" dirty="0"/>
            </a:br>
            <a:r>
              <a:rPr lang="en-US" dirty="0"/>
              <a:t> </a:t>
            </a:r>
            <a:r>
              <a:rPr lang="en-US" sz="3100" i="1" dirty="0"/>
              <a:t>Refer to Flash 308</a:t>
            </a:r>
          </a:p>
        </p:txBody>
      </p:sp>
      <p:sp>
        <p:nvSpPr>
          <p:cNvPr id="3" name="Content Placeholder 2">
            <a:extLst>
              <a:ext uri="{FF2B5EF4-FFF2-40B4-BE49-F238E27FC236}">
                <a16:creationId xmlns:a16="http://schemas.microsoft.com/office/drawing/2014/main" id="{9325FB13-1E5A-41B5-D7A3-22FBD4390170}"/>
              </a:ext>
            </a:extLst>
          </p:cNvPr>
          <p:cNvSpPr>
            <a:spLocks noGrp="1"/>
          </p:cNvSpPr>
          <p:nvPr>
            <p:ph idx="1"/>
          </p:nvPr>
        </p:nvSpPr>
        <p:spPr>
          <a:xfrm>
            <a:off x="838200" y="1429788"/>
            <a:ext cx="10515600" cy="4505499"/>
          </a:xfrm>
        </p:spPr>
        <p:txBody>
          <a:bodyPr>
            <a:noAutofit/>
          </a:bodyPr>
          <a:lstStyle/>
          <a:p>
            <a:pPr>
              <a:lnSpc>
                <a:spcPct val="120000"/>
              </a:lnSpc>
              <a:spcBef>
                <a:spcPts val="600"/>
              </a:spcBef>
              <a:spcAft>
                <a:spcPts val="600"/>
              </a:spcAft>
            </a:pPr>
            <a:r>
              <a:rPr lang="en-US" sz="1800" dirty="0"/>
              <a:t>CALPADS now provides LEAs with extracts of their migrant students from the authoritative source, Migrant Student Information Network (MSIN)</a:t>
            </a:r>
          </a:p>
          <a:p>
            <a:pPr lvl="1">
              <a:lnSpc>
                <a:spcPct val="120000"/>
              </a:lnSpc>
              <a:spcBef>
                <a:spcPts val="600"/>
              </a:spcBef>
              <a:spcAft>
                <a:spcPts val="600"/>
              </a:spcAft>
              <a:buFont typeface="Wingdings" panose="05000000000000000000" pitchFamily="2" charset="2"/>
              <a:buChar char="ü"/>
            </a:pPr>
            <a:r>
              <a:rPr lang="en-US" sz="1800" dirty="0"/>
              <a:t>LEAs no longer populate the Migrant Student ID field (leave blank) on the Student Program file, and Education Program Code 135 – </a:t>
            </a:r>
            <a:r>
              <a:rPr lang="en-US" sz="1800" i="1" dirty="0"/>
              <a:t>Migrant</a:t>
            </a:r>
            <a:r>
              <a:rPr lang="en-US" sz="1800" dirty="0"/>
              <a:t> was retired as of 6/30/2025</a:t>
            </a:r>
          </a:p>
          <a:p>
            <a:pPr lvl="1">
              <a:lnSpc>
                <a:spcPct val="120000"/>
              </a:lnSpc>
              <a:spcBef>
                <a:spcPts val="600"/>
              </a:spcBef>
              <a:spcAft>
                <a:spcPts val="600"/>
              </a:spcAft>
              <a:buFont typeface="Wingdings" panose="05000000000000000000" pitchFamily="2" charset="2"/>
              <a:buChar char="ü"/>
            </a:pPr>
            <a:r>
              <a:rPr lang="en-US" sz="1800" dirty="0"/>
              <a:t>There is a new Migrant Eligible Program Status container at the bottom of the student details screen. </a:t>
            </a:r>
          </a:p>
          <a:p>
            <a:pPr>
              <a:lnSpc>
                <a:spcPct val="120000"/>
              </a:lnSpc>
              <a:spcBef>
                <a:spcPts val="600"/>
              </a:spcBef>
              <a:spcAft>
                <a:spcPts val="600"/>
              </a:spcAft>
            </a:pPr>
            <a:r>
              <a:rPr lang="en-US" sz="1800" dirty="0"/>
              <a:t>The Migrant Eligible Program Students (MEPS) extract is updated weekly</a:t>
            </a:r>
          </a:p>
          <a:p>
            <a:pPr lvl="1">
              <a:lnSpc>
                <a:spcPct val="120000"/>
              </a:lnSpc>
              <a:spcBef>
                <a:spcPts val="600"/>
              </a:spcBef>
              <a:spcAft>
                <a:spcPts val="600"/>
              </a:spcAft>
              <a:buFont typeface="Wingdings" panose="05000000000000000000" pitchFamily="2" charset="2"/>
              <a:buChar char="ü"/>
            </a:pPr>
            <a:r>
              <a:rPr lang="en-US" sz="1800" dirty="0"/>
              <a:t>LEAs should download the extract and then upload it into the student information system</a:t>
            </a:r>
          </a:p>
          <a:p>
            <a:pPr lvl="1">
              <a:lnSpc>
                <a:spcPct val="120000"/>
              </a:lnSpc>
              <a:spcBef>
                <a:spcPts val="600"/>
              </a:spcBef>
              <a:spcAft>
                <a:spcPts val="600"/>
              </a:spcAft>
              <a:buFont typeface="Wingdings" panose="05000000000000000000" pitchFamily="2" charset="2"/>
              <a:buChar char="ü"/>
            </a:pPr>
            <a:r>
              <a:rPr lang="en-US" sz="1800" dirty="0"/>
              <a:t>LEAs should not upload migrant statuses from other sources</a:t>
            </a:r>
          </a:p>
        </p:txBody>
      </p:sp>
      <p:sp>
        <p:nvSpPr>
          <p:cNvPr id="5" name="Footer Placeholder 3">
            <a:extLst>
              <a:ext uri="{FF2B5EF4-FFF2-40B4-BE49-F238E27FC236}">
                <a16:creationId xmlns:a16="http://schemas.microsoft.com/office/drawing/2014/main" id="{96FB0462-1AFF-0755-C5D9-70BBBE1A91E7}"/>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433003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F361-60BC-B8BD-3185-3BB69801DE4F}"/>
              </a:ext>
            </a:extLst>
          </p:cNvPr>
          <p:cNvSpPr>
            <a:spLocks noGrp="1"/>
          </p:cNvSpPr>
          <p:nvPr>
            <p:ph type="title"/>
          </p:nvPr>
        </p:nvSpPr>
        <p:spPr>
          <a:xfrm>
            <a:off x="838200" y="182563"/>
            <a:ext cx="10515600" cy="1095821"/>
          </a:xfrm>
        </p:spPr>
        <p:txBody>
          <a:bodyPr/>
          <a:lstStyle/>
          <a:p>
            <a:pPr algn="ctr"/>
            <a:r>
              <a:rPr lang="en-US" b="1" dirty="0"/>
              <a:t>MEPS Extract Request (2)</a:t>
            </a:r>
          </a:p>
        </p:txBody>
      </p:sp>
      <p:sp>
        <p:nvSpPr>
          <p:cNvPr id="3" name="Footer Placeholder 3">
            <a:extLst>
              <a:ext uri="{FF2B5EF4-FFF2-40B4-BE49-F238E27FC236}">
                <a16:creationId xmlns:a16="http://schemas.microsoft.com/office/drawing/2014/main" id="{7810FBD9-662E-825D-FBE6-328BF091C44F}"/>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pic>
        <p:nvPicPr>
          <p:cNvPr id="4" name="Picture 3" descr="MEPS Extract - Search By Active Student.">
            <a:extLst>
              <a:ext uri="{FF2B5EF4-FFF2-40B4-BE49-F238E27FC236}">
                <a16:creationId xmlns:a16="http://schemas.microsoft.com/office/drawing/2014/main" id="{96754E9C-E614-DA07-D16A-A85A148F1C0B}"/>
              </a:ext>
            </a:extLst>
          </p:cNvPr>
          <p:cNvPicPr>
            <a:picLocks noChangeAspect="1"/>
          </p:cNvPicPr>
          <p:nvPr/>
        </p:nvPicPr>
        <p:blipFill>
          <a:blip r:embed="rId3"/>
          <a:stretch>
            <a:fillRect/>
          </a:stretch>
        </p:blipFill>
        <p:spPr>
          <a:xfrm>
            <a:off x="758282" y="1280970"/>
            <a:ext cx="4809893" cy="4694909"/>
          </a:xfrm>
          <a:prstGeom prst="rect">
            <a:avLst/>
          </a:prstGeom>
          <a:ln>
            <a:solidFill>
              <a:schemeClr val="accent1"/>
            </a:solidFill>
          </a:ln>
        </p:spPr>
      </p:pic>
      <p:pic>
        <p:nvPicPr>
          <p:cNvPr id="5" name="Picture 4" descr="MEPs Extract - Search By Data Range.">
            <a:extLst>
              <a:ext uri="{FF2B5EF4-FFF2-40B4-BE49-F238E27FC236}">
                <a16:creationId xmlns:a16="http://schemas.microsoft.com/office/drawing/2014/main" id="{0DA08D99-86D1-1DE6-BA5D-F0564476AD63}"/>
              </a:ext>
            </a:extLst>
          </p:cNvPr>
          <p:cNvPicPr>
            <a:picLocks noChangeAspect="1"/>
          </p:cNvPicPr>
          <p:nvPr/>
        </p:nvPicPr>
        <p:blipFill>
          <a:blip r:embed="rId4"/>
          <a:stretch>
            <a:fillRect/>
          </a:stretch>
        </p:blipFill>
        <p:spPr>
          <a:xfrm>
            <a:off x="6096000" y="1283557"/>
            <a:ext cx="4995746" cy="4689736"/>
          </a:xfrm>
          <a:prstGeom prst="rect">
            <a:avLst/>
          </a:prstGeom>
          <a:ln>
            <a:solidFill>
              <a:schemeClr val="accent1"/>
            </a:solidFill>
          </a:ln>
        </p:spPr>
      </p:pic>
    </p:spTree>
    <p:extLst>
      <p:ext uri="{BB962C8B-B14F-4D97-AF65-F5344CB8AC3E}">
        <p14:creationId xmlns:p14="http://schemas.microsoft.com/office/powerpoint/2010/main" val="617586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2D68C-4B60-41C9-BF09-3B4420CE7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72A418-E680-6652-9A7F-179B77C24F0E}"/>
              </a:ext>
            </a:extLst>
          </p:cNvPr>
          <p:cNvSpPr>
            <a:spLocks noGrp="1"/>
          </p:cNvSpPr>
          <p:nvPr>
            <p:ph type="title"/>
          </p:nvPr>
        </p:nvSpPr>
        <p:spPr>
          <a:xfrm>
            <a:off x="838200" y="90435"/>
            <a:ext cx="10515600" cy="1175708"/>
          </a:xfrm>
        </p:spPr>
        <p:txBody>
          <a:bodyPr>
            <a:normAutofit fontScale="90000"/>
          </a:bodyPr>
          <a:lstStyle/>
          <a:p>
            <a:pPr algn="ctr"/>
            <a:r>
              <a:rPr lang="en-US" b="1" dirty="0"/>
              <a:t>Migrant Student Extract Filters (3)</a:t>
            </a:r>
            <a:br>
              <a:rPr lang="en-US" dirty="0"/>
            </a:br>
            <a:r>
              <a:rPr lang="en-US" dirty="0"/>
              <a:t> </a:t>
            </a:r>
            <a:r>
              <a:rPr lang="en-US" sz="3100" i="1" dirty="0"/>
              <a:t>Refer to Flash 308</a:t>
            </a:r>
          </a:p>
        </p:txBody>
      </p:sp>
      <p:sp>
        <p:nvSpPr>
          <p:cNvPr id="3" name="Content Placeholder 2">
            <a:extLst>
              <a:ext uri="{FF2B5EF4-FFF2-40B4-BE49-F238E27FC236}">
                <a16:creationId xmlns:a16="http://schemas.microsoft.com/office/drawing/2014/main" id="{9FF712D3-A181-BF12-4871-418D8C065C64}"/>
              </a:ext>
            </a:extLst>
          </p:cNvPr>
          <p:cNvSpPr>
            <a:spLocks noGrp="1"/>
          </p:cNvSpPr>
          <p:nvPr>
            <p:ph idx="1"/>
          </p:nvPr>
        </p:nvSpPr>
        <p:spPr>
          <a:xfrm>
            <a:off x="838200" y="1128122"/>
            <a:ext cx="10515600" cy="4574410"/>
          </a:xfrm>
        </p:spPr>
        <p:txBody>
          <a:bodyPr>
            <a:noAutofit/>
          </a:bodyPr>
          <a:lstStyle/>
          <a:p>
            <a:pPr>
              <a:lnSpc>
                <a:spcPct val="120000"/>
              </a:lnSpc>
              <a:spcBef>
                <a:spcPts val="600"/>
              </a:spcBef>
              <a:spcAft>
                <a:spcPts val="600"/>
              </a:spcAft>
            </a:pPr>
            <a:r>
              <a:rPr lang="en-US" sz="1800" dirty="0"/>
              <a:t>Record History: Choice of only 1 record per student or all MEPS records per student</a:t>
            </a:r>
          </a:p>
          <a:p>
            <a:pPr lvl="1">
              <a:lnSpc>
                <a:spcPct val="120000"/>
              </a:lnSpc>
              <a:spcBef>
                <a:spcPts val="600"/>
              </a:spcBef>
              <a:spcAft>
                <a:spcPts val="600"/>
              </a:spcAft>
              <a:buFont typeface="Wingdings" panose="05000000000000000000" pitchFamily="2" charset="2"/>
              <a:buChar char="ü"/>
            </a:pPr>
            <a:r>
              <a:rPr lang="en-US" sz="1800" dirty="0"/>
              <a:t>“Active Students” and “Most Recent Only”: LEAs will only get the most recent MEPS record per each currently enrolled students</a:t>
            </a:r>
          </a:p>
          <a:p>
            <a:pPr lvl="1">
              <a:lnSpc>
                <a:spcPct val="120000"/>
              </a:lnSpc>
              <a:spcBef>
                <a:spcPts val="600"/>
              </a:spcBef>
              <a:spcAft>
                <a:spcPts val="600"/>
              </a:spcAft>
              <a:buFont typeface="Wingdings" panose="05000000000000000000" pitchFamily="2" charset="2"/>
              <a:buChar char="ü"/>
            </a:pPr>
            <a:r>
              <a:rPr lang="en-US" sz="1800" dirty="0"/>
              <a:t>“Active Students” and “All”: LEAs will get all MEPS records per each students currently enrolled (i.e., a student may have multiple MEPS records)</a:t>
            </a:r>
          </a:p>
          <a:p>
            <a:pPr lvl="1">
              <a:lnSpc>
                <a:spcPct val="120000"/>
              </a:lnSpc>
              <a:spcBef>
                <a:spcPts val="600"/>
              </a:spcBef>
              <a:spcAft>
                <a:spcPts val="600"/>
              </a:spcAft>
              <a:buFont typeface="Wingdings" panose="05000000000000000000" pitchFamily="2" charset="2"/>
              <a:buChar char="ü"/>
            </a:pPr>
            <a:r>
              <a:rPr lang="en-US" sz="1800" dirty="0"/>
              <a:t>“Date Range”, LEAs can get All or Most Recent MEPS record, for students enrolled within the selected date range</a:t>
            </a:r>
          </a:p>
          <a:p>
            <a:pPr>
              <a:lnSpc>
                <a:spcPct val="120000"/>
              </a:lnSpc>
              <a:spcBef>
                <a:spcPts val="600"/>
              </a:spcBef>
              <a:spcAft>
                <a:spcPts val="600"/>
              </a:spcAft>
            </a:pPr>
            <a:r>
              <a:rPr lang="en-US" sz="1800" dirty="0"/>
              <a:t>Records Added Since</a:t>
            </a:r>
          </a:p>
          <a:p>
            <a:pPr lvl="1">
              <a:lnSpc>
                <a:spcPct val="120000"/>
              </a:lnSpc>
              <a:spcBef>
                <a:spcPts val="600"/>
              </a:spcBef>
              <a:spcAft>
                <a:spcPts val="600"/>
              </a:spcAft>
            </a:pPr>
            <a:r>
              <a:rPr lang="en-US" sz="1800" dirty="0"/>
              <a:t>If left blank, LEAs will get all MEPS records added to CALPADS as of 7/1/2025 when CALPADS started receiving MEPS data</a:t>
            </a:r>
          </a:p>
          <a:p>
            <a:pPr lvl="1">
              <a:lnSpc>
                <a:spcPct val="120000"/>
              </a:lnSpc>
              <a:spcBef>
                <a:spcPts val="600"/>
              </a:spcBef>
              <a:spcAft>
                <a:spcPts val="600"/>
              </a:spcAft>
            </a:pPr>
            <a:r>
              <a:rPr lang="en-US" sz="1800" dirty="0"/>
              <a:t>If a date is entered, LEAs will only get MEPS records added (or updated) since that date</a:t>
            </a:r>
          </a:p>
        </p:txBody>
      </p:sp>
      <p:sp>
        <p:nvSpPr>
          <p:cNvPr id="5" name="Footer Placeholder 3">
            <a:extLst>
              <a:ext uri="{FF2B5EF4-FFF2-40B4-BE49-F238E27FC236}">
                <a16:creationId xmlns:a16="http://schemas.microsoft.com/office/drawing/2014/main" id="{97BD8E4A-36DA-29F5-B071-6E44CDCB6536}"/>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43355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34511-0437-0023-1308-63419D06D002}"/>
              </a:ext>
            </a:extLst>
          </p:cNvPr>
          <p:cNvSpPr>
            <a:spLocks noGrp="1"/>
          </p:cNvSpPr>
          <p:nvPr>
            <p:ph type="title"/>
          </p:nvPr>
        </p:nvSpPr>
        <p:spPr>
          <a:xfrm>
            <a:off x="838200" y="300221"/>
            <a:ext cx="10515600" cy="1325563"/>
          </a:xfrm>
        </p:spPr>
        <p:txBody>
          <a:bodyPr/>
          <a:lstStyle/>
          <a:p>
            <a:pPr algn="ctr"/>
            <a:r>
              <a:rPr lang="en-US" b="1" dirty="0"/>
              <a:t>MEPS Extract Layout (4)</a:t>
            </a:r>
          </a:p>
        </p:txBody>
      </p:sp>
      <p:sp>
        <p:nvSpPr>
          <p:cNvPr id="3" name="Footer Placeholder 3">
            <a:extLst>
              <a:ext uri="{FF2B5EF4-FFF2-40B4-BE49-F238E27FC236}">
                <a16:creationId xmlns:a16="http://schemas.microsoft.com/office/drawing/2014/main" id="{2C887135-BC93-7222-0E10-5F844AF95F7E}"/>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graphicFrame>
        <p:nvGraphicFramePr>
          <p:cNvPr id="4" name="Table 3" descr="MEPS Extract Layout">
            <a:extLst>
              <a:ext uri="{FF2B5EF4-FFF2-40B4-BE49-F238E27FC236}">
                <a16:creationId xmlns:a16="http://schemas.microsoft.com/office/drawing/2014/main" id="{E83803F5-84AE-3EEE-ED46-38A245C5DA72}"/>
              </a:ext>
            </a:extLst>
          </p:cNvPr>
          <p:cNvGraphicFramePr>
            <a:graphicFrameLocks noGrp="1"/>
          </p:cNvGraphicFramePr>
          <p:nvPr>
            <p:extLst>
              <p:ext uri="{D42A27DB-BD31-4B8C-83A1-F6EECF244321}">
                <p14:modId xmlns:p14="http://schemas.microsoft.com/office/powerpoint/2010/main" val="2482811730"/>
              </p:ext>
            </p:extLst>
          </p:nvPr>
        </p:nvGraphicFramePr>
        <p:xfrm>
          <a:off x="1109709" y="1526960"/>
          <a:ext cx="9942990" cy="4539267"/>
        </p:xfrm>
        <a:graphic>
          <a:graphicData uri="http://schemas.openxmlformats.org/drawingml/2006/table">
            <a:tbl>
              <a:tblPr firstRow="1" firstCol="1" lastRow="1" lastCol="1" bandRow="1" bandCol="1">
                <a:tableStyleId>{7E9639D4-E3E2-4D34-9284-5A2195B3D0D7}</a:tableStyleId>
              </a:tblPr>
              <a:tblGrid>
                <a:gridCol w="692458">
                  <a:extLst>
                    <a:ext uri="{9D8B030D-6E8A-4147-A177-3AD203B41FA5}">
                      <a16:colId xmlns:a16="http://schemas.microsoft.com/office/drawing/2014/main" val="2776734179"/>
                    </a:ext>
                  </a:extLst>
                </a:gridCol>
                <a:gridCol w="1855433">
                  <a:extLst>
                    <a:ext uri="{9D8B030D-6E8A-4147-A177-3AD203B41FA5}">
                      <a16:colId xmlns:a16="http://schemas.microsoft.com/office/drawing/2014/main" val="1121894956"/>
                    </a:ext>
                  </a:extLst>
                </a:gridCol>
                <a:gridCol w="914400">
                  <a:extLst>
                    <a:ext uri="{9D8B030D-6E8A-4147-A177-3AD203B41FA5}">
                      <a16:colId xmlns:a16="http://schemas.microsoft.com/office/drawing/2014/main" val="1858986565"/>
                    </a:ext>
                  </a:extLst>
                </a:gridCol>
                <a:gridCol w="905522">
                  <a:extLst>
                    <a:ext uri="{9D8B030D-6E8A-4147-A177-3AD203B41FA5}">
                      <a16:colId xmlns:a16="http://schemas.microsoft.com/office/drawing/2014/main" val="3313394501"/>
                    </a:ext>
                  </a:extLst>
                </a:gridCol>
                <a:gridCol w="5575177">
                  <a:extLst>
                    <a:ext uri="{9D8B030D-6E8A-4147-A177-3AD203B41FA5}">
                      <a16:colId xmlns:a16="http://schemas.microsoft.com/office/drawing/2014/main" val="2549726748"/>
                    </a:ext>
                  </a:extLst>
                </a:gridCol>
              </a:tblGrid>
              <a:tr h="345601">
                <a:tc>
                  <a:txBody>
                    <a:bodyPr/>
                    <a:lstStyle/>
                    <a:p>
                      <a:pPr marL="0" marR="0" algn="ctr">
                        <a:spcBef>
                          <a:spcPts val="600"/>
                        </a:spcBef>
                        <a:spcAft>
                          <a:spcPts val="600"/>
                        </a:spcAft>
                        <a:buNone/>
                      </a:pPr>
                      <a:r>
                        <a:rPr lang="en-US" sz="1200" b="0" dirty="0">
                          <a:ln>
                            <a:noFill/>
                          </a:ln>
                          <a:solidFill>
                            <a:schemeClr val="bg1"/>
                          </a:solidFill>
                          <a:effectLst/>
                        </a:rPr>
                        <a:t>#</a:t>
                      </a:r>
                      <a:endParaRPr lang="en-US" sz="1200" b="0" dirty="0">
                        <a:ln>
                          <a:noFill/>
                        </a:ln>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nchor="b"/>
                </a:tc>
                <a:tc>
                  <a:txBody>
                    <a:bodyPr/>
                    <a:lstStyle/>
                    <a:p>
                      <a:pPr marL="0" marR="0" algn="ctr">
                        <a:spcBef>
                          <a:spcPts val="600"/>
                        </a:spcBef>
                        <a:spcAft>
                          <a:spcPts val="600"/>
                        </a:spcAft>
                        <a:buNone/>
                      </a:pPr>
                      <a:r>
                        <a:rPr lang="en-US" sz="1200" b="0" dirty="0">
                          <a:ln>
                            <a:noFill/>
                          </a:ln>
                          <a:solidFill>
                            <a:schemeClr val="bg1"/>
                          </a:solidFill>
                          <a:effectLst/>
                        </a:rPr>
                        <a:t>CALPADS File Element</a:t>
                      </a:r>
                      <a:endParaRPr lang="en-US" sz="1200" b="0" dirty="0">
                        <a:ln>
                          <a:noFill/>
                        </a:ln>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nchor="b"/>
                </a:tc>
                <a:tc>
                  <a:txBody>
                    <a:bodyPr/>
                    <a:lstStyle/>
                    <a:p>
                      <a:pPr marL="0" marR="0" algn="ctr">
                        <a:spcBef>
                          <a:spcPts val="600"/>
                        </a:spcBef>
                        <a:spcAft>
                          <a:spcPts val="600"/>
                        </a:spcAft>
                        <a:buNone/>
                      </a:pPr>
                      <a:r>
                        <a:rPr lang="en-US" sz="1200" b="0" dirty="0">
                          <a:ln>
                            <a:noFill/>
                          </a:ln>
                          <a:solidFill>
                            <a:schemeClr val="bg1"/>
                          </a:solidFill>
                          <a:effectLst/>
                        </a:rPr>
                        <a:t>Field Type</a:t>
                      </a:r>
                      <a:endParaRPr lang="en-US" sz="1200" b="0" dirty="0">
                        <a:ln>
                          <a:noFill/>
                        </a:ln>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nchor="b"/>
                </a:tc>
                <a:tc>
                  <a:txBody>
                    <a:bodyPr/>
                    <a:lstStyle/>
                    <a:p>
                      <a:pPr marL="0" marR="0" algn="ctr">
                        <a:spcBef>
                          <a:spcPts val="600"/>
                        </a:spcBef>
                        <a:spcAft>
                          <a:spcPts val="600"/>
                        </a:spcAft>
                        <a:buNone/>
                      </a:pPr>
                      <a:r>
                        <a:rPr lang="en-US" sz="1200" b="0" dirty="0">
                          <a:ln>
                            <a:noFill/>
                          </a:ln>
                          <a:solidFill>
                            <a:schemeClr val="bg1"/>
                          </a:solidFill>
                          <a:effectLst/>
                        </a:rPr>
                        <a:t>Max Length</a:t>
                      </a:r>
                      <a:endParaRPr lang="en-US" sz="1200" b="0" dirty="0">
                        <a:ln>
                          <a:noFill/>
                        </a:ln>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nchor="b"/>
                </a:tc>
                <a:tc>
                  <a:txBody>
                    <a:bodyPr/>
                    <a:lstStyle/>
                    <a:p>
                      <a:pPr marL="0" marR="0" algn="ctr">
                        <a:spcBef>
                          <a:spcPts val="600"/>
                        </a:spcBef>
                        <a:spcAft>
                          <a:spcPts val="600"/>
                        </a:spcAft>
                        <a:buNone/>
                      </a:pPr>
                      <a:r>
                        <a:rPr lang="en-US" sz="1200" b="0" dirty="0">
                          <a:ln>
                            <a:noFill/>
                          </a:ln>
                          <a:solidFill>
                            <a:schemeClr val="bg1"/>
                          </a:solidFill>
                          <a:effectLst/>
                        </a:rPr>
                        <a:t>Business Rule</a:t>
                      </a:r>
                    </a:p>
                  </a:txBody>
                  <a:tcPr marL="15267" marR="15267" marT="15267" marB="15267" anchor="b"/>
                </a:tc>
                <a:extLst>
                  <a:ext uri="{0D108BD9-81ED-4DB2-BD59-A6C34878D82A}">
                    <a16:rowId xmlns:a16="http://schemas.microsoft.com/office/drawing/2014/main" val="896224133"/>
                  </a:ext>
                </a:extLst>
              </a:tr>
              <a:tr h="879493">
                <a:tc>
                  <a:txBody>
                    <a:bodyPr/>
                    <a:lstStyle/>
                    <a:p>
                      <a:pPr marL="0" marR="0" algn="ctr">
                        <a:spcBef>
                          <a:spcPts val="600"/>
                        </a:spcBef>
                        <a:spcAft>
                          <a:spcPts val="600"/>
                        </a:spcAft>
                        <a:buNone/>
                      </a:pPr>
                      <a:r>
                        <a:rPr lang="en-US" sz="1400" dirty="0">
                          <a:ln>
                            <a:noFill/>
                          </a:ln>
                          <a:solidFill>
                            <a:schemeClr val="tx1"/>
                          </a:solidFill>
                          <a:effectLst/>
                        </a:rPr>
                        <a:t>1</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dirty="0">
                          <a:ln>
                            <a:noFill/>
                          </a:ln>
                          <a:solidFill>
                            <a:schemeClr val="tx1"/>
                          </a:solidFill>
                          <a:effectLst/>
                        </a:rPr>
                        <a:t>SSID</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dirty="0">
                          <a:ln>
                            <a:noFill/>
                          </a:ln>
                          <a:solidFill>
                            <a:schemeClr val="tx1"/>
                          </a:solidFill>
                          <a:effectLst/>
                        </a:rPr>
                        <a:t>CS</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dirty="0">
                          <a:ln>
                            <a:noFill/>
                          </a:ln>
                          <a:solidFill>
                            <a:schemeClr val="tx1"/>
                          </a:solidFill>
                          <a:effectLst/>
                        </a:rPr>
                        <a:t>10</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b="0" dirty="0">
                          <a:ln>
                            <a:noFill/>
                          </a:ln>
                          <a:solidFill>
                            <a:schemeClr val="tx1"/>
                          </a:solidFill>
                          <a:effectLst/>
                        </a:rPr>
                        <a:t>The SSID for the student from the associated SENR record. If the SSID associated with the enrollment is retired, the system will populate the SSID field with the active SSID associated with the retired SSID. May not be blank.</a:t>
                      </a:r>
                      <a:endParaRPr lang="en-US" sz="1400" b="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extLst>
                  <a:ext uri="{0D108BD9-81ED-4DB2-BD59-A6C34878D82A}">
                    <a16:rowId xmlns:a16="http://schemas.microsoft.com/office/drawing/2014/main" val="312878818"/>
                  </a:ext>
                </a:extLst>
              </a:tr>
              <a:tr h="454937">
                <a:tc>
                  <a:txBody>
                    <a:bodyPr/>
                    <a:lstStyle/>
                    <a:p>
                      <a:pPr marL="0" marR="0" algn="ctr">
                        <a:spcBef>
                          <a:spcPts val="600"/>
                        </a:spcBef>
                        <a:spcAft>
                          <a:spcPts val="600"/>
                        </a:spcAft>
                        <a:buNone/>
                      </a:pPr>
                      <a:r>
                        <a:rPr lang="en-US" sz="1400" dirty="0">
                          <a:ln>
                            <a:noFill/>
                          </a:ln>
                          <a:solidFill>
                            <a:schemeClr val="tx1"/>
                          </a:solidFill>
                          <a:effectLst/>
                        </a:rPr>
                        <a:t>2</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dirty="0">
                          <a:ln>
                            <a:noFill/>
                          </a:ln>
                          <a:solidFill>
                            <a:schemeClr val="tx1"/>
                          </a:solidFill>
                          <a:effectLst/>
                        </a:rPr>
                        <a:t>MSDNumber</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dirty="0">
                          <a:ln>
                            <a:noFill/>
                          </a:ln>
                          <a:solidFill>
                            <a:schemeClr val="tx1"/>
                          </a:solidFill>
                          <a:effectLst/>
                        </a:rPr>
                        <a:t>CS</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dirty="0">
                          <a:ln>
                            <a:noFill/>
                          </a:ln>
                          <a:solidFill>
                            <a:schemeClr val="tx1"/>
                          </a:solidFill>
                          <a:effectLst/>
                        </a:rPr>
                        <a:t>11</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b="0" dirty="0">
                          <a:ln>
                            <a:noFill/>
                          </a:ln>
                          <a:solidFill>
                            <a:schemeClr val="tx1"/>
                          </a:solidFill>
                          <a:effectLst/>
                        </a:rPr>
                        <a:t>Number issued by MSIN to uniquely identify MEP eligible students. May not be blank.</a:t>
                      </a:r>
                      <a:endParaRPr lang="en-US" sz="1400" b="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extLst>
                  <a:ext uri="{0D108BD9-81ED-4DB2-BD59-A6C34878D82A}">
                    <a16:rowId xmlns:a16="http://schemas.microsoft.com/office/drawing/2014/main" val="1703404834"/>
                  </a:ext>
                </a:extLst>
              </a:tr>
              <a:tr h="659583">
                <a:tc>
                  <a:txBody>
                    <a:bodyPr/>
                    <a:lstStyle/>
                    <a:p>
                      <a:pPr marL="0" marR="0" algn="ctr">
                        <a:spcBef>
                          <a:spcPts val="600"/>
                        </a:spcBef>
                        <a:spcAft>
                          <a:spcPts val="600"/>
                        </a:spcAft>
                        <a:buNone/>
                      </a:pPr>
                      <a:r>
                        <a:rPr lang="en-US" sz="1400" dirty="0">
                          <a:ln>
                            <a:noFill/>
                          </a:ln>
                          <a:solidFill>
                            <a:schemeClr val="tx1"/>
                          </a:solidFill>
                          <a:effectLst/>
                        </a:rPr>
                        <a:t>3</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dirty="0">
                          <a:ln>
                            <a:noFill/>
                          </a:ln>
                          <a:solidFill>
                            <a:schemeClr val="tx1"/>
                          </a:solidFill>
                          <a:effectLst/>
                        </a:rPr>
                        <a:t>EligibilityStartDate</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dirty="0">
                          <a:ln>
                            <a:noFill/>
                          </a:ln>
                          <a:solidFill>
                            <a:schemeClr val="tx1"/>
                          </a:solidFill>
                          <a:effectLst/>
                        </a:rPr>
                        <a:t>DT</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dirty="0">
                          <a:ln>
                            <a:noFill/>
                          </a:ln>
                          <a:solidFill>
                            <a:schemeClr val="tx1"/>
                          </a:solidFill>
                          <a:effectLst/>
                        </a:rPr>
                        <a:t>8</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b="0" dirty="0">
                          <a:ln>
                            <a:noFill/>
                          </a:ln>
                          <a:solidFill>
                            <a:schemeClr val="tx1"/>
                          </a:solidFill>
                          <a:effectLst/>
                        </a:rPr>
                        <a:t>Eligibility start date for the Certificate of Eligibility (COE), also known as the Qualifying Arrival Date (QAD) as provided by MSIN.</a:t>
                      </a:r>
                      <a:endParaRPr lang="en-US" sz="1400" b="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extLst>
                  <a:ext uri="{0D108BD9-81ED-4DB2-BD59-A6C34878D82A}">
                    <a16:rowId xmlns:a16="http://schemas.microsoft.com/office/drawing/2014/main" val="3535792050"/>
                  </a:ext>
                </a:extLst>
              </a:tr>
              <a:tr h="667215">
                <a:tc>
                  <a:txBody>
                    <a:bodyPr/>
                    <a:lstStyle/>
                    <a:p>
                      <a:pPr marL="0" marR="0" algn="ctr">
                        <a:spcBef>
                          <a:spcPts val="600"/>
                        </a:spcBef>
                        <a:spcAft>
                          <a:spcPts val="600"/>
                        </a:spcAft>
                        <a:buNone/>
                      </a:pPr>
                      <a:r>
                        <a:rPr lang="en-US" sz="1400" dirty="0">
                          <a:ln>
                            <a:noFill/>
                          </a:ln>
                          <a:solidFill>
                            <a:schemeClr val="tx1"/>
                          </a:solidFill>
                          <a:effectLst/>
                        </a:rPr>
                        <a:t>4</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dirty="0">
                          <a:ln>
                            <a:noFill/>
                          </a:ln>
                          <a:solidFill>
                            <a:schemeClr val="tx1"/>
                          </a:solidFill>
                          <a:effectLst/>
                        </a:rPr>
                        <a:t>EndofEligibilityDate</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dirty="0">
                          <a:ln>
                            <a:noFill/>
                          </a:ln>
                          <a:solidFill>
                            <a:schemeClr val="tx1"/>
                          </a:solidFill>
                          <a:effectLst/>
                        </a:rPr>
                        <a:t>DT</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dirty="0">
                          <a:ln>
                            <a:noFill/>
                          </a:ln>
                          <a:solidFill>
                            <a:schemeClr val="tx1"/>
                          </a:solidFill>
                          <a:effectLst/>
                        </a:rPr>
                        <a:t>8</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b="0" dirty="0">
                          <a:ln>
                            <a:noFill/>
                          </a:ln>
                          <a:solidFill>
                            <a:schemeClr val="tx1"/>
                          </a:solidFill>
                          <a:effectLst/>
                        </a:rPr>
                        <a:t>End of eligibility (EoE) provided by MSIN.  Can be a future date.  During the eligibility period, it will be a projected future date. May not be blank.</a:t>
                      </a:r>
                      <a:endParaRPr lang="en-US" sz="1400" b="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extLst>
                  <a:ext uri="{0D108BD9-81ED-4DB2-BD59-A6C34878D82A}">
                    <a16:rowId xmlns:a16="http://schemas.microsoft.com/office/drawing/2014/main" val="4234058327"/>
                  </a:ext>
                </a:extLst>
              </a:tr>
              <a:tr h="454937">
                <a:tc>
                  <a:txBody>
                    <a:bodyPr/>
                    <a:lstStyle/>
                    <a:p>
                      <a:pPr marL="0" marR="0" algn="ctr">
                        <a:spcBef>
                          <a:spcPts val="600"/>
                        </a:spcBef>
                        <a:spcAft>
                          <a:spcPts val="600"/>
                        </a:spcAft>
                        <a:buNone/>
                      </a:pPr>
                      <a:r>
                        <a:rPr lang="en-US" sz="1400" dirty="0">
                          <a:ln>
                            <a:noFill/>
                          </a:ln>
                          <a:solidFill>
                            <a:schemeClr val="tx1"/>
                          </a:solidFill>
                          <a:effectLst/>
                        </a:rPr>
                        <a:t>5</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dirty="0">
                          <a:ln>
                            <a:noFill/>
                          </a:ln>
                          <a:solidFill>
                            <a:schemeClr val="tx1"/>
                          </a:solidFill>
                          <a:effectLst/>
                        </a:rPr>
                        <a:t>RetiredMSDNumber</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dirty="0">
                          <a:ln>
                            <a:noFill/>
                          </a:ln>
                          <a:solidFill>
                            <a:schemeClr val="tx1"/>
                          </a:solidFill>
                          <a:effectLst/>
                        </a:rPr>
                        <a:t>CS</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dirty="0">
                          <a:ln>
                            <a:noFill/>
                          </a:ln>
                          <a:solidFill>
                            <a:schemeClr val="tx1"/>
                          </a:solidFill>
                          <a:effectLst/>
                        </a:rPr>
                        <a:t>11</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tc>
                  <a:txBody>
                    <a:bodyPr/>
                    <a:lstStyle/>
                    <a:p>
                      <a:pPr marL="0" marR="0">
                        <a:spcBef>
                          <a:spcPts val="600"/>
                        </a:spcBef>
                        <a:spcAft>
                          <a:spcPts val="600"/>
                        </a:spcAft>
                        <a:buNone/>
                      </a:pPr>
                      <a:r>
                        <a:rPr lang="en-US" sz="1400" b="0" dirty="0">
                          <a:ln>
                            <a:noFill/>
                          </a:ln>
                          <a:solidFill>
                            <a:schemeClr val="tx1"/>
                          </a:solidFill>
                          <a:effectLst/>
                        </a:rPr>
                        <a:t>The MSD number that is no longer in use due to a merge. May be blank.</a:t>
                      </a:r>
                      <a:endParaRPr lang="en-US" sz="1400" b="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tc>
                <a:extLst>
                  <a:ext uri="{0D108BD9-81ED-4DB2-BD59-A6C34878D82A}">
                    <a16:rowId xmlns:a16="http://schemas.microsoft.com/office/drawing/2014/main" val="2344316948"/>
                  </a:ext>
                </a:extLst>
              </a:tr>
              <a:tr h="607733">
                <a:tc>
                  <a:txBody>
                    <a:bodyPr/>
                    <a:lstStyle/>
                    <a:p>
                      <a:pPr marL="0" marR="0" algn="ctr">
                        <a:spcBef>
                          <a:spcPts val="600"/>
                        </a:spcBef>
                        <a:spcAft>
                          <a:spcPts val="600"/>
                        </a:spcAft>
                        <a:buNone/>
                      </a:pPr>
                      <a:r>
                        <a:rPr lang="en-US" sz="1400" dirty="0">
                          <a:ln>
                            <a:noFill/>
                          </a:ln>
                          <a:solidFill>
                            <a:schemeClr val="tx1"/>
                          </a:solidFill>
                          <a:effectLst/>
                        </a:rPr>
                        <a:t>6</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lnB w="12700" cap="flat" cmpd="sng" algn="ctr">
                      <a:solidFill>
                        <a:schemeClr val="tx1"/>
                      </a:solidFill>
                      <a:prstDash val="solid"/>
                      <a:round/>
                      <a:headEnd type="none" w="med" len="med"/>
                      <a:tailEnd type="none" w="med" len="med"/>
                    </a:lnB>
                  </a:tcPr>
                </a:tc>
                <a:tc>
                  <a:txBody>
                    <a:bodyPr/>
                    <a:lstStyle/>
                    <a:p>
                      <a:pPr marL="0" marR="0">
                        <a:spcBef>
                          <a:spcPts val="600"/>
                        </a:spcBef>
                        <a:spcAft>
                          <a:spcPts val="600"/>
                        </a:spcAft>
                        <a:buNone/>
                      </a:pPr>
                      <a:r>
                        <a:rPr lang="en-US" sz="1400" dirty="0">
                          <a:ln>
                            <a:noFill/>
                          </a:ln>
                          <a:solidFill>
                            <a:schemeClr val="tx1"/>
                          </a:solidFill>
                          <a:effectLst/>
                        </a:rPr>
                        <a:t>RetirementDate</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lnB w="12700" cap="flat" cmpd="sng" algn="ctr">
                      <a:solidFill>
                        <a:schemeClr val="tx1"/>
                      </a:solidFill>
                      <a:prstDash val="solid"/>
                      <a:round/>
                      <a:headEnd type="none" w="med" len="med"/>
                      <a:tailEnd type="none" w="med" len="med"/>
                    </a:lnB>
                  </a:tcPr>
                </a:tc>
                <a:tc>
                  <a:txBody>
                    <a:bodyPr/>
                    <a:lstStyle/>
                    <a:p>
                      <a:pPr marL="0" marR="0">
                        <a:spcBef>
                          <a:spcPts val="600"/>
                        </a:spcBef>
                        <a:spcAft>
                          <a:spcPts val="600"/>
                        </a:spcAft>
                        <a:buNone/>
                      </a:pPr>
                      <a:r>
                        <a:rPr lang="en-US" sz="1400" dirty="0">
                          <a:ln>
                            <a:noFill/>
                          </a:ln>
                          <a:solidFill>
                            <a:schemeClr val="tx1"/>
                          </a:solidFill>
                          <a:effectLst/>
                        </a:rPr>
                        <a:t>DT</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lnB w="12700" cap="flat" cmpd="sng" algn="ctr">
                      <a:solidFill>
                        <a:schemeClr val="tx1"/>
                      </a:solidFill>
                      <a:prstDash val="solid"/>
                      <a:round/>
                      <a:headEnd type="none" w="med" len="med"/>
                      <a:tailEnd type="none" w="med" len="med"/>
                    </a:lnB>
                  </a:tcPr>
                </a:tc>
                <a:tc>
                  <a:txBody>
                    <a:bodyPr/>
                    <a:lstStyle/>
                    <a:p>
                      <a:pPr marL="0" marR="0">
                        <a:spcBef>
                          <a:spcPts val="600"/>
                        </a:spcBef>
                        <a:spcAft>
                          <a:spcPts val="600"/>
                        </a:spcAft>
                        <a:buNone/>
                      </a:pPr>
                      <a:r>
                        <a:rPr lang="en-US" sz="1400" dirty="0">
                          <a:ln>
                            <a:noFill/>
                          </a:ln>
                          <a:solidFill>
                            <a:schemeClr val="tx1"/>
                          </a:solidFill>
                          <a:effectLst/>
                        </a:rPr>
                        <a:t>8</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lnB w="12700" cap="flat" cmpd="sng" algn="ctr">
                      <a:solidFill>
                        <a:schemeClr val="tx1"/>
                      </a:solidFill>
                      <a:prstDash val="solid"/>
                      <a:round/>
                      <a:headEnd type="none" w="med" len="med"/>
                      <a:tailEnd type="none" w="med" len="med"/>
                    </a:lnB>
                  </a:tcPr>
                </a:tc>
                <a:tc>
                  <a:txBody>
                    <a:bodyPr/>
                    <a:lstStyle/>
                    <a:p>
                      <a:pPr marL="0" marR="0">
                        <a:spcBef>
                          <a:spcPts val="600"/>
                        </a:spcBef>
                        <a:spcAft>
                          <a:spcPts val="600"/>
                        </a:spcAft>
                        <a:buNone/>
                      </a:pPr>
                      <a:r>
                        <a:rPr lang="en-US" sz="1400" b="0" dirty="0">
                          <a:ln>
                            <a:noFill/>
                          </a:ln>
                          <a:solidFill>
                            <a:schemeClr val="tx1"/>
                          </a:solidFill>
                          <a:effectLst/>
                        </a:rPr>
                        <a:t>The date the MSD Number is retired. On retirement, a system process will update the MSD File with the new MSD number. May be blank.</a:t>
                      </a:r>
                      <a:endParaRPr lang="en-US" sz="1400" b="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9064"/>
                  </a:ext>
                </a:extLst>
              </a:tr>
              <a:tr h="454937">
                <a:tc>
                  <a:txBody>
                    <a:bodyPr/>
                    <a:lstStyle/>
                    <a:p>
                      <a:pPr marL="0" marR="0" algn="ctr">
                        <a:spcBef>
                          <a:spcPts val="600"/>
                        </a:spcBef>
                        <a:spcAft>
                          <a:spcPts val="600"/>
                        </a:spcAft>
                        <a:buNone/>
                      </a:pPr>
                      <a:r>
                        <a:rPr lang="en-US" sz="1400" dirty="0">
                          <a:ln>
                            <a:noFill/>
                          </a:ln>
                          <a:solidFill>
                            <a:schemeClr val="tx1"/>
                          </a:solidFill>
                          <a:effectLst/>
                        </a:rPr>
                        <a:t>7</a:t>
                      </a:r>
                      <a:endParaRPr lang="en-US" sz="140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600"/>
                        </a:spcBef>
                        <a:spcAft>
                          <a:spcPts val="600"/>
                        </a:spcAft>
                        <a:buNone/>
                      </a:pPr>
                      <a:r>
                        <a:rPr lang="en-US" sz="1400" b="0" dirty="0">
                          <a:ln>
                            <a:noFill/>
                          </a:ln>
                          <a:solidFill>
                            <a:schemeClr val="tx1"/>
                          </a:solidFill>
                          <a:effectLst/>
                        </a:rPr>
                        <a:t>Latest Update Date</a:t>
                      </a:r>
                      <a:endParaRPr lang="en-US" sz="1400" b="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600"/>
                        </a:spcBef>
                        <a:spcAft>
                          <a:spcPts val="600"/>
                        </a:spcAft>
                        <a:buNone/>
                      </a:pPr>
                      <a:r>
                        <a:rPr lang="en-US" sz="1400" b="0" dirty="0">
                          <a:ln>
                            <a:noFill/>
                          </a:ln>
                          <a:solidFill>
                            <a:schemeClr val="tx1"/>
                          </a:solidFill>
                          <a:effectLst/>
                        </a:rPr>
                        <a:t>DT</a:t>
                      </a:r>
                      <a:endParaRPr lang="en-US" sz="1400" b="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600"/>
                        </a:spcBef>
                        <a:spcAft>
                          <a:spcPts val="600"/>
                        </a:spcAft>
                        <a:buNone/>
                      </a:pPr>
                      <a:r>
                        <a:rPr lang="en-US" sz="1400" b="0" dirty="0">
                          <a:ln>
                            <a:noFill/>
                          </a:ln>
                          <a:solidFill>
                            <a:schemeClr val="tx1"/>
                          </a:solidFill>
                          <a:effectLst/>
                        </a:rPr>
                        <a:t>8</a:t>
                      </a:r>
                      <a:endParaRPr lang="en-US" sz="1400" b="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600"/>
                        </a:spcBef>
                        <a:spcAft>
                          <a:spcPts val="600"/>
                        </a:spcAft>
                        <a:buNone/>
                      </a:pPr>
                      <a:r>
                        <a:rPr lang="en-US" sz="1400" b="0" dirty="0">
                          <a:ln>
                            <a:noFill/>
                          </a:ln>
                          <a:solidFill>
                            <a:schemeClr val="tx1"/>
                          </a:solidFill>
                          <a:effectLst/>
                        </a:rPr>
                        <a:t>The date the MEPS record was last updated in the weekly MSIN import. </a:t>
                      </a:r>
                      <a:endParaRPr lang="en-US" sz="1400" b="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15267" marR="15267" marT="15267" marB="15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8388301"/>
                  </a:ext>
                </a:extLst>
              </a:tr>
            </a:tbl>
          </a:graphicData>
        </a:graphic>
      </p:graphicFrame>
    </p:spTree>
    <p:extLst>
      <p:ext uri="{BB962C8B-B14F-4D97-AF65-F5344CB8AC3E}">
        <p14:creationId xmlns:p14="http://schemas.microsoft.com/office/powerpoint/2010/main" val="3324365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36ADF-7746-AEED-52E0-3B2A75ED5F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00E7B4-3129-696A-1989-9FE2C1FC92EF}"/>
              </a:ext>
            </a:extLst>
          </p:cNvPr>
          <p:cNvSpPr>
            <a:spLocks noGrp="1"/>
          </p:cNvSpPr>
          <p:nvPr>
            <p:ph type="title"/>
          </p:nvPr>
        </p:nvSpPr>
        <p:spPr>
          <a:xfrm>
            <a:off x="838200" y="90435"/>
            <a:ext cx="10515600" cy="1175708"/>
          </a:xfrm>
        </p:spPr>
        <p:txBody>
          <a:bodyPr>
            <a:normAutofit/>
          </a:bodyPr>
          <a:lstStyle/>
          <a:p>
            <a:pPr algn="ctr"/>
            <a:r>
              <a:rPr lang="en-US" b="1" dirty="0"/>
              <a:t>MEPS Future Enhancements (5)</a:t>
            </a:r>
            <a:br>
              <a:rPr lang="en-US" dirty="0"/>
            </a:br>
            <a:endParaRPr lang="en-US" sz="3100" i="1" dirty="0"/>
          </a:p>
        </p:txBody>
      </p:sp>
      <p:sp>
        <p:nvSpPr>
          <p:cNvPr id="3" name="Content Placeholder 2">
            <a:extLst>
              <a:ext uri="{FF2B5EF4-FFF2-40B4-BE49-F238E27FC236}">
                <a16:creationId xmlns:a16="http://schemas.microsoft.com/office/drawing/2014/main" id="{357F710B-1498-9A75-27A2-D56F1E1F37F9}"/>
              </a:ext>
            </a:extLst>
          </p:cNvPr>
          <p:cNvSpPr>
            <a:spLocks noGrp="1"/>
          </p:cNvSpPr>
          <p:nvPr>
            <p:ph idx="1"/>
          </p:nvPr>
        </p:nvSpPr>
        <p:spPr>
          <a:xfrm>
            <a:off x="838200" y="1266143"/>
            <a:ext cx="10515600" cy="4934241"/>
          </a:xfrm>
        </p:spPr>
        <p:txBody>
          <a:bodyPr>
            <a:noAutofit/>
          </a:bodyPr>
          <a:lstStyle/>
          <a:p>
            <a:pPr>
              <a:lnSpc>
                <a:spcPct val="120000"/>
              </a:lnSpc>
              <a:spcBef>
                <a:spcPts val="600"/>
              </a:spcBef>
              <a:spcAft>
                <a:spcPts val="600"/>
              </a:spcAft>
            </a:pPr>
            <a:r>
              <a:rPr lang="en-US" dirty="0"/>
              <a:t>System Updates:</a:t>
            </a:r>
          </a:p>
          <a:p>
            <a:pPr lvl="1">
              <a:lnSpc>
                <a:spcPct val="120000"/>
              </a:lnSpc>
              <a:spcBef>
                <a:spcPts val="600"/>
              </a:spcBef>
              <a:spcAft>
                <a:spcPts val="600"/>
              </a:spcAft>
              <a:buFont typeface="Wingdings" panose="05000000000000000000" pitchFamily="2" charset="2"/>
              <a:buChar char="ü"/>
            </a:pPr>
            <a:r>
              <a:rPr lang="en-US" dirty="0"/>
              <a:t>CALPADS homepage messages will auto-update when MEPS data is refreshed </a:t>
            </a:r>
          </a:p>
          <a:p>
            <a:pPr>
              <a:lnSpc>
                <a:spcPct val="120000"/>
              </a:lnSpc>
              <a:spcBef>
                <a:spcPts val="600"/>
              </a:spcBef>
              <a:spcAft>
                <a:spcPts val="600"/>
              </a:spcAft>
            </a:pPr>
            <a:r>
              <a:rPr lang="en-US" dirty="0"/>
              <a:t>Tentative RealTime Reports:</a:t>
            </a:r>
          </a:p>
          <a:p>
            <a:pPr lvl="1">
              <a:lnSpc>
                <a:spcPct val="120000"/>
              </a:lnSpc>
              <a:spcBef>
                <a:spcPts val="600"/>
              </a:spcBef>
              <a:spcAft>
                <a:spcPts val="600"/>
              </a:spcAft>
              <a:buFont typeface="Wingdings" panose="05000000000000000000" pitchFamily="2" charset="2"/>
              <a:buChar char="ü"/>
            </a:pPr>
            <a:r>
              <a:rPr lang="en-US" dirty="0"/>
              <a:t>Report 5.10 – Title I Part C Migrant - Count </a:t>
            </a:r>
          </a:p>
          <a:p>
            <a:pPr lvl="1">
              <a:lnSpc>
                <a:spcPct val="120000"/>
              </a:lnSpc>
              <a:spcBef>
                <a:spcPts val="600"/>
              </a:spcBef>
              <a:spcAft>
                <a:spcPts val="600"/>
              </a:spcAft>
              <a:buFont typeface="Wingdings" panose="05000000000000000000" pitchFamily="2" charset="2"/>
              <a:buChar char="ü"/>
            </a:pPr>
            <a:r>
              <a:rPr lang="en-US" dirty="0"/>
              <a:t>Report 5.11 – Title I Part C Migrant - Student List</a:t>
            </a:r>
          </a:p>
        </p:txBody>
      </p:sp>
      <p:sp>
        <p:nvSpPr>
          <p:cNvPr id="5" name="Footer Placeholder 3">
            <a:extLst>
              <a:ext uri="{FF2B5EF4-FFF2-40B4-BE49-F238E27FC236}">
                <a16:creationId xmlns:a16="http://schemas.microsoft.com/office/drawing/2014/main" id="{83266C7B-B90A-5429-C04C-FC6EEDFC1A8E}"/>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058462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03C6C-7A32-E949-94B5-BE4E626CFD01}"/>
              </a:ext>
            </a:extLst>
          </p:cNvPr>
          <p:cNvSpPr>
            <a:spLocks noGrp="1"/>
          </p:cNvSpPr>
          <p:nvPr>
            <p:ph type="title"/>
          </p:nvPr>
        </p:nvSpPr>
        <p:spPr/>
        <p:txBody>
          <a:bodyPr/>
          <a:lstStyle/>
          <a:p>
            <a:pPr algn="ctr"/>
            <a:r>
              <a:rPr lang="en-US" b="1" dirty="0"/>
              <a:t>CCGI Update and Reminders</a:t>
            </a:r>
            <a:br>
              <a:rPr lang="en-US" b="1" dirty="0"/>
            </a:br>
            <a:r>
              <a:rPr lang="en-US" sz="1800" dirty="0"/>
              <a:t>Refer to CCGI Flashes https://www.cde.ca.gov/ds/sp/cl/communications.asp</a:t>
            </a:r>
            <a:br>
              <a:rPr lang="en-US" sz="1800" dirty="0"/>
            </a:br>
            <a:endParaRPr lang="en-US" sz="1800" dirty="0"/>
          </a:p>
        </p:txBody>
      </p:sp>
      <p:sp>
        <p:nvSpPr>
          <p:cNvPr id="3" name="Content Placeholder 2">
            <a:extLst>
              <a:ext uri="{FF2B5EF4-FFF2-40B4-BE49-F238E27FC236}">
                <a16:creationId xmlns:a16="http://schemas.microsoft.com/office/drawing/2014/main" id="{174A5945-6510-B0E6-E05E-27F9405597A2}"/>
              </a:ext>
            </a:extLst>
          </p:cNvPr>
          <p:cNvSpPr>
            <a:spLocks noGrp="1"/>
          </p:cNvSpPr>
          <p:nvPr>
            <p:ph idx="1"/>
          </p:nvPr>
        </p:nvSpPr>
        <p:spPr/>
        <p:txBody>
          <a:bodyPr>
            <a:normAutofit fontScale="92500" lnSpcReduction="10000"/>
          </a:bodyPr>
          <a:lstStyle/>
          <a:p>
            <a:pPr>
              <a:lnSpc>
                <a:spcPct val="100000"/>
              </a:lnSpc>
              <a:spcBef>
                <a:spcPts val="600"/>
              </a:spcBef>
              <a:spcAft>
                <a:spcPts val="600"/>
              </a:spcAft>
            </a:pPr>
            <a:r>
              <a:rPr lang="en-US" dirty="0"/>
              <a:t>Upcoming Deadlines (</a:t>
            </a:r>
            <a:r>
              <a:rPr lang="fr-FR" u="sng" dirty="0">
                <a:hlinkClick r:id="rId3"/>
              </a:rPr>
              <a:t>Education Code Section 60900(f)(3)</a:t>
            </a:r>
            <a:r>
              <a:rPr lang="fr-FR" u="sng" dirty="0"/>
              <a:t>)</a:t>
            </a:r>
            <a:endParaRPr lang="en-US" dirty="0"/>
          </a:p>
          <a:p>
            <a:pPr lvl="1">
              <a:lnSpc>
                <a:spcPct val="100000"/>
              </a:lnSpc>
              <a:spcBef>
                <a:spcPts val="600"/>
              </a:spcBef>
              <a:spcAft>
                <a:spcPts val="600"/>
              </a:spcAft>
              <a:buFont typeface="Wingdings" panose="05000000000000000000" pitchFamily="2" charset="2"/>
              <a:buChar char="ü"/>
            </a:pPr>
            <a:r>
              <a:rPr lang="en-US" dirty="0"/>
              <a:t>January 1, 2026 – LEAs serving 9</a:t>
            </a:r>
            <a:r>
              <a:rPr lang="en-US" baseline="30000" dirty="0"/>
              <a:t>th</a:t>
            </a:r>
            <a:r>
              <a:rPr lang="en-US" dirty="0"/>
              <a:t>-12</a:t>
            </a:r>
            <a:r>
              <a:rPr lang="en-US" baseline="30000" dirty="0"/>
              <a:t>th</a:t>
            </a:r>
            <a:r>
              <a:rPr lang="en-US" dirty="0"/>
              <a:t> grade students are required to have partnered with the California College Guidance Initiative (CCGI) </a:t>
            </a:r>
          </a:p>
          <a:p>
            <a:pPr lvl="1">
              <a:lnSpc>
                <a:spcPct val="100000"/>
              </a:lnSpc>
              <a:spcBef>
                <a:spcPts val="600"/>
              </a:spcBef>
              <a:spcAft>
                <a:spcPts val="600"/>
              </a:spcAft>
              <a:buFont typeface="Wingdings" panose="05000000000000000000" pitchFamily="2" charset="2"/>
              <a:buChar char="ü"/>
            </a:pPr>
            <a:r>
              <a:rPr lang="en-US" dirty="0"/>
              <a:t>June 30, 2026 – LEAS have provided at least an initial data file to CCGI</a:t>
            </a:r>
          </a:p>
          <a:p>
            <a:pPr lvl="1">
              <a:lnSpc>
                <a:spcPct val="100000"/>
              </a:lnSpc>
              <a:spcBef>
                <a:spcPts val="600"/>
              </a:spcBef>
              <a:spcAft>
                <a:spcPts val="600"/>
              </a:spcAft>
              <a:buFont typeface="Wingdings" panose="05000000000000000000" pitchFamily="2" charset="2"/>
              <a:buChar char="ü"/>
            </a:pPr>
            <a:r>
              <a:rPr lang="en-US" dirty="0"/>
              <a:t>LEAs are to complete the onboarding process to bring transcript-informed accounts on CaliforniaColleges.edu to their students</a:t>
            </a:r>
          </a:p>
          <a:p>
            <a:pPr>
              <a:lnSpc>
                <a:spcPct val="100000"/>
              </a:lnSpc>
              <a:spcBef>
                <a:spcPts val="600"/>
              </a:spcBef>
              <a:spcAft>
                <a:spcPts val="600"/>
              </a:spcAft>
            </a:pPr>
            <a:r>
              <a:rPr lang="en-US" dirty="0"/>
              <a:t>CSIS is required (</a:t>
            </a:r>
            <a:r>
              <a:rPr lang="en-US" u="sng" dirty="0">
                <a:hlinkClick r:id="rId4"/>
              </a:rPr>
              <a:t>Education Code Section 49083.5</a:t>
            </a:r>
            <a:r>
              <a:rPr lang="en-US" u="sng" dirty="0"/>
              <a:t>)</a:t>
            </a:r>
            <a:r>
              <a:rPr lang="en-US" dirty="0"/>
              <a:t>, in collaboration with CDE, to create and maintain a list of SIS vendors and product capabilities </a:t>
            </a:r>
          </a:p>
          <a:p>
            <a:pPr lvl="1">
              <a:lnSpc>
                <a:spcPct val="100000"/>
              </a:lnSpc>
              <a:spcBef>
                <a:spcPts val="600"/>
              </a:spcBef>
              <a:spcAft>
                <a:spcPts val="600"/>
              </a:spcAft>
              <a:buFont typeface="Wingdings" panose="05000000000000000000" pitchFamily="2" charset="2"/>
              <a:buChar char="ü"/>
            </a:pPr>
            <a:r>
              <a:rPr lang="en-US" dirty="0"/>
              <a:t>On August 25, 2025, the CCGI Vendor Compatibility matrix was published on the CSIS website: </a:t>
            </a:r>
            <a:r>
              <a:rPr lang="en-US" dirty="0">
                <a:hlinkClick r:id="rId5"/>
              </a:rPr>
              <a:t>https://csis.fcmat.org/sis-vendors/ccgi-vendor-compatibility</a:t>
            </a:r>
            <a:endParaRPr lang="en-US" dirty="0"/>
          </a:p>
          <a:p>
            <a:pPr>
              <a:lnSpc>
                <a:spcPct val="100000"/>
              </a:lnSpc>
              <a:spcBef>
                <a:spcPts val="600"/>
              </a:spcBef>
              <a:spcAft>
                <a:spcPts val="600"/>
              </a:spcAft>
            </a:pPr>
            <a:endParaRPr lang="en-US" dirty="0"/>
          </a:p>
          <a:p>
            <a:pPr>
              <a:lnSpc>
                <a:spcPct val="100000"/>
              </a:lnSpc>
              <a:spcBef>
                <a:spcPts val="600"/>
              </a:spcBef>
              <a:spcAft>
                <a:spcPts val="600"/>
              </a:spcAft>
            </a:pPr>
            <a:endParaRPr lang="en-US" dirty="0"/>
          </a:p>
        </p:txBody>
      </p:sp>
      <p:sp>
        <p:nvSpPr>
          <p:cNvPr id="5" name="Footer Placeholder 3">
            <a:extLst>
              <a:ext uri="{FF2B5EF4-FFF2-40B4-BE49-F238E27FC236}">
                <a16:creationId xmlns:a16="http://schemas.microsoft.com/office/drawing/2014/main" id="{E2180A1A-BAD9-A65C-B169-91D28C7638C7}"/>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361334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60477-7BC7-AC30-53C3-66AAF77E5737}"/>
              </a:ext>
            </a:extLst>
          </p:cNvPr>
          <p:cNvSpPr>
            <a:spLocks noGrp="1"/>
          </p:cNvSpPr>
          <p:nvPr>
            <p:ph type="title"/>
          </p:nvPr>
        </p:nvSpPr>
        <p:spPr/>
        <p:txBody>
          <a:bodyPr/>
          <a:lstStyle/>
          <a:p>
            <a:pPr algn="ctr"/>
            <a:r>
              <a:rPr lang="en-US" b="1" dirty="0"/>
              <a:t>2025 Sun Bucks Reminders (1)</a:t>
            </a:r>
            <a:br>
              <a:rPr lang="en-US" b="1" dirty="0"/>
            </a:br>
            <a:r>
              <a:rPr lang="en-US" sz="2800" i="1" dirty="0"/>
              <a:t>Refer to Flash 297, 307 </a:t>
            </a:r>
          </a:p>
        </p:txBody>
      </p:sp>
      <p:sp>
        <p:nvSpPr>
          <p:cNvPr id="3" name="Content Placeholder 2">
            <a:extLst>
              <a:ext uri="{FF2B5EF4-FFF2-40B4-BE49-F238E27FC236}">
                <a16:creationId xmlns:a16="http://schemas.microsoft.com/office/drawing/2014/main" id="{60085735-52DD-8708-8E5E-3F607FF334B3}"/>
              </a:ext>
            </a:extLst>
          </p:cNvPr>
          <p:cNvSpPr>
            <a:spLocks noGrp="1"/>
          </p:cNvSpPr>
          <p:nvPr>
            <p:ph idx="1"/>
          </p:nvPr>
        </p:nvSpPr>
        <p:spPr/>
        <p:txBody>
          <a:bodyPr>
            <a:normAutofit lnSpcReduction="10000"/>
          </a:bodyPr>
          <a:lstStyle/>
          <a:p>
            <a:pPr>
              <a:lnSpc>
                <a:spcPct val="100000"/>
              </a:lnSpc>
              <a:spcBef>
                <a:spcPts val="600"/>
              </a:spcBef>
              <a:spcAft>
                <a:spcPts val="600"/>
              </a:spcAft>
            </a:pPr>
            <a:r>
              <a:rPr lang="en-US" dirty="0"/>
              <a:t>The 2025 SUN Bucks eligibility period ended on September 2, 2025, which means LEAs should focus on:</a:t>
            </a:r>
          </a:p>
          <a:p>
            <a:pPr lvl="1">
              <a:lnSpc>
                <a:spcPct val="100000"/>
              </a:lnSpc>
              <a:spcBef>
                <a:spcPts val="600"/>
              </a:spcBef>
              <a:spcAft>
                <a:spcPts val="600"/>
              </a:spcAft>
              <a:buFont typeface="Wingdings" panose="05000000000000000000" pitchFamily="2" charset="2"/>
              <a:buChar char="ü"/>
            </a:pPr>
            <a:r>
              <a:rPr lang="en-US" dirty="0"/>
              <a:t>Processing any Universal Benefits Applications (UBAs) or National School Lunch Program (NSLP) applications submitted to the LEA by </a:t>
            </a:r>
            <a:r>
              <a:rPr lang="en-US" b="1" i="1" dirty="0"/>
              <a:t>September 2, 2025</a:t>
            </a:r>
          </a:p>
          <a:p>
            <a:pPr lvl="1">
              <a:lnSpc>
                <a:spcPct val="100000"/>
              </a:lnSpc>
              <a:spcBef>
                <a:spcPts val="600"/>
              </a:spcBef>
              <a:spcAft>
                <a:spcPts val="600"/>
              </a:spcAft>
              <a:buFont typeface="Wingdings" panose="05000000000000000000" pitchFamily="2" charset="2"/>
              <a:buChar char="ü"/>
            </a:pPr>
            <a:r>
              <a:rPr lang="en-US" dirty="0"/>
              <a:t>Uploading records for students with these applications to the Education Data Collection System (EDCS) as soon as possible, but no later than December 31, 2025</a:t>
            </a:r>
          </a:p>
          <a:p>
            <a:pPr lvl="1">
              <a:lnSpc>
                <a:spcPct val="100000"/>
              </a:lnSpc>
              <a:spcBef>
                <a:spcPts val="600"/>
              </a:spcBef>
              <a:spcAft>
                <a:spcPts val="600"/>
              </a:spcAft>
              <a:buFont typeface="Wingdings" panose="05000000000000000000" pitchFamily="2" charset="2"/>
              <a:buChar char="ü"/>
            </a:pPr>
            <a:r>
              <a:rPr lang="en-US" dirty="0"/>
              <a:t>Verify any UBAs held back for verification, and upload records for students with verified UBAs to EDCS as soon as possible, but no later than December 31, 2025</a:t>
            </a:r>
          </a:p>
        </p:txBody>
      </p:sp>
      <p:sp>
        <p:nvSpPr>
          <p:cNvPr id="5" name="Footer Placeholder 3">
            <a:extLst>
              <a:ext uri="{FF2B5EF4-FFF2-40B4-BE49-F238E27FC236}">
                <a16:creationId xmlns:a16="http://schemas.microsoft.com/office/drawing/2014/main" id="{E534DD9C-22A9-C0AF-53C2-2D1CF5F0A058}"/>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4087161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A42B-CDD3-4BD4-AE0E-C8B334F04150}"/>
              </a:ext>
            </a:extLst>
          </p:cNvPr>
          <p:cNvSpPr>
            <a:spLocks noGrp="1"/>
          </p:cNvSpPr>
          <p:nvPr>
            <p:ph type="title"/>
          </p:nvPr>
        </p:nvSpPr>
        <p:spPr/>
        <p:txBody>
          <a:bodyPr>
            <a:normAutofit/>
          </a:bodyPr>
          <a:lstStyle/>
          <a:p>
            <a:pPr algn="ctr"/>
            <a:r>
              <a:rPr lang="en-US" sz="4000" b="1" dirty="0"/>
              <a:t>Accessing PowerPoint and Resources</a:t>
            </a:r>
          </a:p>
        </p:txBody>
      </p:sp>
      <p:sp>
        <p:nvSpPr>
          <p:cNvPr id="4" name="Footer Placeholder 3">
            <a:extLst>
              <a:ext uri="{FF2B5EF4-FFF2-40B4-BE49-F238E27FC236}">
                <a16:creationId xmlns:a16="http://schemas.microsoft.com/office/drawing/2014/main" id="{55C62A7C-539D-9811-455F-6EFBAC15A899}"/>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
        <p:nvSpPr>
          <p:cNvPr id="7" name="Content Placeholder 2">
            <a:extLst>
              <a:ext uri="{FF2B5EF4-FFF2-40B4-BE49-F238E27FC236}">
                <a16:creationId xmlns:a16="http://schemas.microsoft.com/office/drawing/2014/main" id="{B4B03EAF-B111-4CBA-7E18-42A03189F0B4}"/>
              </a:ext>
            </a:extLst>
          </p:cNvPr>
          <p:cNvSpPr txBox="1">
            <a:spLocks/>
          </p:cNvSpPr>
          <p:nvPr/>
        </p:nvSpPr>
        <p:spPr>
          <a:xfrm>
            <a:off x="1116724" y="1690688"/>
            <a:ext cx="10515600" cy="4185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615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All materials for the Regional Update Meetings will be available at the following locations -</a:t>
            </a:r>
          </a:p>
          <a:p>
            <a:pPr marL="0" indent="0">
              <a:buFont typeface="Arial" panose="020B0604020202020204" pitchFamily="34" charset="0"/>
              <a:buNone/>
            </a:pPr>
            <a:r>
              <a:rPr lang="en-US" dirty="0">
                <a:solidFill>
                  <a:schemeClr val="tx2"/>
                </a:solidFill>
              </a:rPr>
              <a:t>CDE Box Site Link:</a:t>
            </a:r>
          </a:p>
          <a:p>
            <a:pPr lvl="1"/>
            <a:r>
              <a:rPr lang="en-US" dirty="0">
                <a:solidFill>
                  <a:srgbClr val="0070C0"/>
                </a:solidFill>
                <a:hlinkClick r:id="rId3"/>
              </a:rPr>
              <a:t>https://cde.box.com/s/h73s0fcoy7il9imsh392vp6n3kj1m6gr</a:t>
            </a:r>
            <a:r>
              <a:rPr lang="en-US" dirty="0">
                <a:solidFill>
                  <a:srgbClr val="0070C0"/>
                </a:solidFill>
              </a:rPr>
              <a:t> </a:t>
            </a:r>
          </a:p>
          <a:p>
            <a:pPr marL="0" indent="0">
              <a:buFont typeface="Arial" panose="020B0604020202020204" pitchFamily="34" charset="0"/>
              <a:buNone/>
            </a:pPr>
            <a:r>
              <a:rPr lang="en-US" dirty="0">
                <a:solidFill>
                  <a:schemeClr val="tx2"/>
                </a:solidFill>
              </a:rPr>
              <a:t>CSIS Resources Page:</a:t>
            </a:r>
          </a:p>
          <a:p>
            <a:pPr lvl="1"/>
            <a:r>
              <a:rPr lang="en-US" dirty="0">
                <a:solidFill>
                  <a:srgbClr val="0070C0"/>
                </a:solidFill>
                <a:hlinkClick r:id="rId4"/>
              </a:rPr>
              <a:t>https://csis.fcmat.org/document/CALPADSResources/CALPADS-Regional-Updates-September-2025.pptx</a:t>
            </a:r>
            <a:r>
              <a:rPr lang="en-US" dirty="0">
                <a:solidFill>
                  <a:srgbClr val="0070C0"/>
                </a:solidFill>
              </a:rPr>
              <a:t> </a:t>
            </a:r>
          </a:p>
        </p:txBody>
      </p:sp>
    </p:spTree>
    <p:extLst>
      <p:ext uri="{BB962C8B-B14F-4D97-AF65-F5344CB8AC3E}">
        <p14:creationId xmlns:p14="http://schemas.microsoft.com/office/powerpoint/2010/main" val="3800628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60477-7BC7-AC30-53C3-66AAF77E5737}"/>
              </a:ext>
            </a:extLst>
          </p:cNvPr>
          <p:cNvSpPr>
            <a:spLocks noGrp="1"/>
          </p:cNvSpPr>
          <p:nvPr>
            <p:ph type="title"/>
          </p:nvPr>
        </p:nvSpPr>
        <p:spPr/>
        <p:txBody>
          <a:bodyPr/>
          <a:lstStyle/>
          <a:p>
            <a:pPr algn="ctr"/>
            <a:r>
              <a:rPr lang="en-US" b="1" dirty="0"/>
              <a:t>2025 Sun Bucks Reminders (2)</a:t>
            </a:r>
            <a:br>
              <a:rPr lang="en-US" b="1" dirty="0"/>
            </a:br>
            <a:r>
              <a:rPr lang="en-US" sz="2800" i="1" dirty="0"/>
              <a:t>Refer to Flash 297, 307 </a:t>
            </a:r>
          </a:p>
        </p:txBody>
      </p:sp>
      <p:sp>
        <p:nvSpPr>
          <p:cNvPr id="3" name="Content Placeholder 2">
            <a:extLst>
              <a:ext uri="{FF2B5EF4-FFF2-40B4-BE49-F238E27FC236}">
                <a16:creationId xmlns:a16="http://schemas.microsoft.com/office/drawing/2014/main" id="{60085735-52DD-8708-8E5E-3F607FF334B3}"/>
              </a:ext>
            </a:extLst>
          </p:cNvPr>
          <p:cNvSpPr>
            <a:spLocks noGrp="1"/>
          </p:cNvSpPr>
          <p:nvPr>
            <p:ph idx="1"/>
          </p:nvPr>
        </p:nvSpPr>
        <p:spPr>
          <a:xfrm>
            <a:off x="693335" y="1690687"/>
            <a:ext cx="10812027" cy="4288081"/>
          </a:xfrm>
        </p:spPr>
        <p:txBody>
          <a:bodyPr>
            <a:normAutofit fontScale="92500" lnSpcReduction="10000"/>
          </a:bodyPr>
          <a:lstStyle/>
          <a:p>
            <a:pPr marL="0" indent="0">
              <a:lnSpc>
                <a:spcPct val="100000"/>
              </a:lnSpc>
              <a:spcBef>
                <a:spcPts val="600"/>
              </a:spcBef>
              <a:spcAft>
                <a:spcPts val="600"/>
              </a:spcAft>
              <a:buNone/>
            </a:pPr>
            <a:r>
              <a:rPr lang="en-US" dirty="0"/>
              <a:t>The remaining dates that data will be pulled from EDCS for 2025 SUN Bucks are…</a:t>
            </a:r>
          </a:p>
          <a:p>
            <a:pPr marL="0" indent="0">
              <a:lnSpc>
                <a:spcPct val="100000"/>
              </a:lnSpc>
              <a:spcBef>
                <a:spcPts val="600"/>
              </a:spcBef>
              <a:spcAft>
                <a:spcPts val="600"/>
              </a:spcAft>
              <a:buNone/>
            </a:pPr>
            <a:endParaRPr lang="en-US" dirty="0"/>
          </a:p>
          <a:p>
            <a:pPr marL="0" indent="0">
              <a:lnSpc>
                <a:spcPct val="100000"/>
              </a:lnSpc>
              <a:spcBef>
                <a:spcPts val="600"/>
              </a:spcBef>
              <a:spcAft>
                <a:spcPts val="600"/>
              </a:spcAft>
              <a:buNone/>
            </a:pPr>
            <a:endParaRPr lang="en-US" dirty="0"/>
          </a:p>
          <a:p>
            <a:pPr marL="0" indent="0">
              <a:lnSpc>
                <a:spcPct val="100000"/>
              </a:lnSpc>
              <a:spcBef>
                <a:spcPts val="600"/>
              </a:spcBef>
              <a:spcAft>
                <a:spcPts val="600"/>
              </a:spcAft>
              <a:buNone/>
            </a:pPr>
            <a:endParaRPr lang="en-US" dirty="0"/>
          </a:p>
          <a:p>
            <a:pPr marL="0" indent="0">
              <a:lnSpc>
                <a:spcPct val="100000"/>
              </a:lnSpc>
              <a:spcBef>
                <a:spcPts val="600"/>
              </a:spcBef>
              <a:spcAft>
                <a:spcPts val="600"/>
              </a:spcAft>
              <a:buNone/>
            </a:pPr>
            <a:endParaRPr lang="en-US" dirty="0"/>
          </a:p>
          <a:p>
            <a:pPr marL="0" indent="0">
              <a:lnSpc>
                <a:spcPct val="100000"/>
              </a:lnSpc>
              <a:spcBef>
                <a:spcPts val="600"/>
              </a:spcBef>
              <a:spcAft>
                <a:spcPts val="600"/>
              </a:spcAft>
              <a:buNone/>
            </a:pPr>
            <a:endParaRPr lang="en-US" dirty="0"/>
          </a:p>
          <a:p>
            <a:pPr marL="0" indent="0">
              <a:lnSpc>
                <a:spcPct val="100000"/>
              </a:lnSpc>
              <a:spcBef>
                <a:spcPts val="600"/>
              </a:spcBef>
              <a:spcAft>
                <a:spcPts val="600"/>
              </a:spcAft>
              <a:buNone/>
            </a:pPr>
            <a:endParaRPr lang="en-US" dirty="0"/>
          </a:p>
          <a:p>
            <a:pPr marL="0" indent="0">
              <a:lnSpc>
                <a:spcPct val="100000"/>
              </a:lnSpc>
              <a:spcBef>
                <a:spcPts val="600"/>
              </a:spcBef>
              <a:spcAft>
                <a:spcPts val="600"/>
              </a:spcAft>
              <a:buNone/>
            </a:pPr>
            <a:endParaRPr lang="en-US" dirty="0"/>
          </a:p>
          <a:p>
            <a:pPr marL="0" indent="0">
              <a:lnSpc>
                <a:spcPct val="100000"/>
              </a:lnSpc>
              <a:spcBef>
                <a:spcPts val="600"/>
              </a:spcBef>
              <a:spcAft>
                <a:spcPts val="600"/>
              </a:spcAft>
              <a:buNone/>
            </a:pPr>
            <a:r>
              <a:rPr lang="en-US" dirty="0"/>
              <a:t>*</a:t>
            </a:r>
          </a:p>
          <a:p>
            <a:pPr marL="0" indent="0">
              <a:lnSpc>
                <a:spcPct val="100000"/>
              </a:lnSpc>
              <a:spcBef>
                <a:spcPts val="600"/>
              </a:spcBef>
              <a:spcAft>
                <a:spcPts val="600"/>
              </a:spcAft>
              <a:buNone/>
            </a:pPr>
            <a:endParaRPr lang="en-US" dirty="0"/>
          </a:p>
        </p:txBody>
      </p:sp>
      <p:graphicFrame>
        <p:nvGraphicFramePr>
          <p:cNvPr id="6" name="Table 5">
            <a:extLst>
              <a:ext uri="{FF2B5EF4-FFF2-40B4-BE49-F238E27FC236}">
                <a16:creationId xmlns:a16="http://schemas.microsoft.com/office/drawing/2014/main" id="{CA515FA6-F5AD-E87A-BCDB-A0D26A2735DA}"/>
              </a:ext>
            </a:extLst>
          </p:cNvPr>
          <p:cNvGraphicFramePr>
            <a:graphicFrameLocks noGrp="1"/>
          </p:cNvGraphicFramePr>
          <p:nvPr>
            <p:extLst>
              <p:ext uri="{D42A27DB-BD31-4B8C-83A1-F6EECF244321}">
                <p14:modId xmlns:p14="http://schemas.microsoft.com/office/powerpoint/2010/main" val="3999963825"/>
              </p:ext>
            </p:extLst>
          </p:nvPr>
        </p:nvGraphicFramePr>
        <p:xfrm>
          <a:off x="1788606" y="2512088"/>
          <a:ext cx="9304774" cy="3265713"/>
        </p:xfrm>
        <a:graphic>
          <a:graphicData uri="http://schemas.openxmlformats.org/drawingml/2006/table">
            <a:tbl>
              <a:tblPr/>
              <a:tblGrid>
                <a:gridCol w="4652387">
                  <a:extLst>
                    <a:ext uri="{9D8B030D-6E8A-4147-A177-3AD203B41FA5}">
                      <a16:colId xmlns:a16="http://schemas.microsoft.com/office/drawing/2014/main" val="4002526237"/>
                    </a:ext>
                  </a:extLst>
                </a:gridCol>
                <a:gridCol w="4652387">
                  <a:extLst>
                    <a:ext uri="{9D8B030D-6E8A-4147-A177-3AD203B41FA5}">
                      <a16:colId xmlns:a16="http://schemas.microsoft.com/office/drawing/2014/main" val="3234796176"/>
                    </a:ext>
                  </a:extLst>
                </a:gridCol>
              </a:tblGrid>
              <a:tr h="1682641">
                <a:tc>
                  <a:txBody>
                    <a:bodyPr/>
                    <a:lstStyle/>
                    <a:p>
                      <a:pPr algn="ctr" fontAlgn="t"/>
                      <a:r>
                        <a:rPr lang="en-US" sz="1700" dirty="0">
                          <a:solidFill>
                            <a:srgbClr val="FFFFFF"/>
                          </a:solidFill>
                          <a:effectLst/>
                        </a:rPr>
                        <a:t>Data pulled from EDCS and CALPADS at the close (5 pm) of the last business day of the month on ...</a:t>
                      </a:r>
                      <a:br>
                        <a:rPr lang="en-US" sz="1700" dirty="0">
                          <a:solidFill>
                            <a:srgbClr val="FFFFFF"/>
                          </a:solidFill>
                          <a:effectLst/>
                        </a:rPr>
                      </a:br>
                      <a:r>
                        <a:rPr lang="en-US" sz="1400" dirty="0">
                          <a:solidFill>
                            <a:srgbClr val="FFFFFF"/>
                          </a:solidFill>
                          <a:effectLst/>
                        </a:rPr>
                        <a:t>(</a:t>
                      </a:r>
                      <a:r>
                        <a:rPr lang="en-US" sz="1400" i="1" dirty="0">
                          <a:solidFill>
                            <a:srgbClr val="FFFFFF"/>
                          </a:solidFill>
                          <a:effectLst/>
                        </a:rPr>
                        <a:t>Specific dates provided below)</a:t>
                      </a:r>
                      <a:endParaRPr lang="en-US" sz="1400" dirty="0">
                        <a:solidFill>
                          <a:srgbClr val="FFFFFF"/>
                        </a:solidFill>
                        <a:effectLst/>
                      </a:endParaRPr>
                    </a:p>
                  </a:txBody>
                  <a:tcPr marL="48564" marR="48564" marT="48564" marB="48564">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850000"/>
                    </a:solidFill>
                  </a:tcPr>
                </a:tc>
                <a:tc>
                  <a:txBody>
                    <a:bodyPr/>
                    <a:lstStyle/>
                    <a:p>
                      <a:pPr algn="ctr" fontAlgn="t"/>
                      <a:r>
                        <a:rPr lang="en-US" sz="1700" dirty="0">
                          <a:solidFill>
                            <a:srgbClr val="FFFFFF"/>
                          </a:solidFill>
                          <a:effectLst/>
                        </a:rPr>
                        <a:t>Will be included in the extract sent to CDSS on the first day of these months… </a:t>
                      </a:r>
                    </a:p>
                    <a:p>
                      <a:pPr algn="ctr" fontAlgn="t"/>
                      <a:endParaRPr lang="en-US" sz="1700" dirty="0">
                        <a:solidFill>
                          <a:srgbClr val="FFFFFF"/>
                        </a:solidFill>
                        <a:effectLst/>
                      </a:endParaRPr>
                    </a:p>
                    <a:p>
                      <a:pPr algn="ctr" fontAlgn="t"/>
                      <a:r>
                        <a:rPr lang="en-US" sz="1400" i="1" dirty="0">
                          <a:solidFill>
                            <a:srgbClr val="FFFFFF"/>
                          </a:solidFill>
                          <a:effectLst/>
                        </a:rPr>
                        <a:t>(NOTE: Families should not expect cards right away. After receiving the extract CDSS must process the data and send then the data to card vendors for card issuance</a:t>
                      </a:r>
                      <a:r>
                        <a:rPr lang="en-US" sz="1400" dirty="0">
                          <a:solidFill>
                            <a:srgbClr val="FFFFFF"/>
                          </a:solidFill>
                          <a:effectLst/>
                        </a:rPr>
                        <a:t>)</a:t>
                      </a:r>
                    </a:p>
                  </a:txBody>
                  <a:tcPr marL="48564" marR="48564" marT="48564" marB="48564">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850000"/>
                    </a:solidFill>
                  </a:tcPr>
                </a:tc>
                <a:extLst>
                  <a:ext uri="{0D108BD9-81ED-4DB2-BD59-A6C34878D82A}">
                    <a16:rowId xmlns:a16="http://schemas.microsoft.com/office/drawing/2014/main" val="1715037074"/>
                  </a:ext>
                </a:extLst>
              </a:tr>
              <a:tr h="395768">
                <a:tc>
                  <a:txBody>
                    <a:bodyPr/>
                    <a:lstStyle/>
                    <a:p>
                      <a:pPr fontAlgn="t"/>
                      <a:r>
                        <a:rPr lang="en-US" sz="1700" dirty="0">
                          <a:effectLst/>
                        </a:rPr>
                        <a:t>September 30, 2025</a:t>
                      </a:r>
                    </a:p>
                  </a:txBody>
                  <a:tcPr marL="48564" marR="48564" marT="48564" marB="48564">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fontAlgn="t"/>
                      <a:r>
                        <a:rPr lang="en-US" sz="1700" dirty="0">
                          <a:effectLst/>
                        </a:rPr>
                        <a:t>October 1, 2025</a:t>
                      </a:r>
                    </a:p>
                  </a:txBody>
                  <a:tcPr marL="48564" marR="48564" marT="48564" marB="48564">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505856692"/>
                  </a:ext>
                </a:extLst>
              </a:tr>
              <a:tr h="395768">
                <a:tc>
                  <a:txBody>
                    <a:bodyPr/>
                    <a:lstStyle/>
                    <a:p>
                      <a:pPr fontAlgn="t"/>
                      <a:r>
                        <a:rPr lang="en-US" sz="1700" dirty="0">
                          <a:effectLst/>
                        </a:rPr>
                        <a:t>October 31, 2025</a:t>
                      </a:r>
                    </a:p>
                  </a:txBody>
                  <a:tcPr marL="48564" marR="48564" marT="48564" marB="48564">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fontAlgn="t"/>
                      <a:r>
                        <a:rPr lang="en-US" sz="1700" dirty="0">
                          <a:effectLst/>
                        </a:rPr>
                        <a:t>November 1, 2025</a:t>
                      </a:r>
                    </a:p>
                  </a:txBody>
                  <a:tcPr marL="48564" marR="48564" marT="48564" marB="48564">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985030116"/>
                  </a:ext>
                </a:extLst>
              </a:tr>
              <a:tr h="395768">
                <a:tc>
                  <a:txBody>
                    <a:bodyPr/>
                    <a:lstStyle/>
                    <a:p>
                      <a:pPr fontAlgn="t"/>
                      <a:r>
                        <a:rPr lang="en-US" sz="1700" dirty="0">
                          <a:effectLst/>
                        </a:rPr>
                        <a:t>November 26, 2025</a:t>
                      </a:r>
                    </a:p>
                  </a:txBody>
                  <a:tcPr marL="48564" marR="48564" marT="48564" marB="48564">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fontAlgn="t"/>
                      <a:r>
                        <a:rPr lang="en-US" sz="1700" dirty="0">
                          <a:effectLst/>
                        </a:rPr>
                        <a:t>December 1, 2025</a:t>
                      </a:r>
                    </a:p>
                  </a:txBody>
                  <a:tcPr marL="48564" marR="48564" marT="48564" marB="48564">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732360777"/>
                  </a:ext>
                </a:extLst>
              </a:tr>
              <a:tr h="395768">
                <a:tc>
                  <a:txBody>
                    <a:bodyPr/>
                    <a:lstStyle/>
                    <a:p>
                      <a:pPr fontAlgn="t"/>
                      <a:r>
                        <a:rPr lang="en-US" sz="1700" dirty="0">
                          <a:effectLst/>
                        </a:rPr>
                        <a:t>December 31, 2025</a:t>
                      </a:r>
                    </a:p>
                  </a:txBody>
                  <a:tcPr marL="48564" marR="48564" marT="48564" marB="48564">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fontAlgn="t"/>
                      <a:r>
                        <a:rPr lang="en-US" sz="1700" dirty="0">
                          <a:effectLst/>
                        </a:rPr>
                        <a:t>January 1, 2026</a:t>
                      </a:r>
                    </a:p>
                  </a:txBody>
                  <a:tcPr marL="48564" marR="48564" marT="48564" marB="48564">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261828535"/>
                  </a:ext>
                </a:extLst>
              </a:tr>
            </a:tbl>
          </a:graphicData>
        </a:graphic>
      </p:graphicFrame>
      <p:sp>
        <p:nvSpPr>
          <p:cNvPr id="5" name="Footer Placeholder 3">
            <a:extLst>
              <a:ext uri="{FF2B5EF4-FFF2-40B4-BE49-F238E27FC236}">
                <a16:creationId xmlns:a16="http://schemas.microsoft.com/office/drawing/2014/main" id="{2C829C7A-99CB-BE36-E42A-EE44C61CBC96}"/>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040352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60477-7BC7-AC30-53C3-66AAF77E5737}"/>
              </a:ext>
            </a:extLst>
          </p:cNvPr>
          <p:cNvSpPr>
            <a:spLocks noGrp="1"/>
          </p:cNvSpPr>
          <p:nvPr>
            <p:ph type="title"/>
          </p:nvPr>
        </p:nvSpPr>
        <p:spPr>
          <a:xfrm>
            <a:off x="838200" y="271305"/>
            <a:ext cx="10515600" cy="1554320"/>
          </a:xfrm>
        </p:spPr>
        <p:txBody>
          <a:bodyPr>
            <a:normAutofit/>
          </a:bodyPr>
          <a:lstStyle/>
          <a:p>
            <a:pPr algn="ctr"/>
            <a:r>
              <a:rPr lang="en-US" b="1" dirty="0"/>
              <a:t>UBAs for 2026 SUN Bucks</a:t>
            </a:r>
            <a:br>
              <a:rPr lang="en-US" b="1" dirty="0"/>
            </a:br>
            <a:r>
              <a:rPr lang="en-US" sz="2800" i="1" dirty="0"/>
              <a:t>Refer to Flash 297, 307 </a:t>
            </a:r>
          </a:p>
        </p:txBody>
      </p:sp>
      <p:sp>
        <p:nvSpPr>
          <p:cNvPr id="3" name="Content Placeholder 2">
            <a:extLst>
              <a:ext uri="{FF2B5EF4-FFF2-40B4-BE49-F238E27FC236}">
                <a16:creationId xmlns:a16="http://schemas.microsoft.com/office/drawing/2014/main" id="{60085735-52DD-8708-8E5E-3F607FF334B3}"/>
              </a:ext>
            </a:extLst>
          </p:cNvPr>
          <p:cNvSpPr>
            <a:spLocks noGrp="1"/>
          </p:cNvSpPr>
          <p:nvPr>
            <p:ph idx="1"/>
          </p:nvPr>
        </p:nvSpPr>
        <p:spPr>
          <a:xfrm>
            <a:off x="838200" y="2019719"/>
            <a:ext cx="10515600" cy="4019340"/>
          </a:xfrm>
        </p:spPr>
        <p:txBody>
          <a:bodyPr>
            <a:normAutofit fontScale="77500" lnSpcReduction="20000"/>
          </a:bodyPr>
          <a:lstStyle/>
          <a:p>
            <a:pPr>
              <a:lnSpc>
                <a:spcPct val="120000"/>
              </a:lnSpc>
              <a:spcBef>
                <a:spcPts val="600"/>
              </a:spcBef>
              <a:spcAft>
                <a:spcPts val="600"/>
              </a:spcAft>
            </a:pPr>
            <a:r>
              <a:rPr lang="en-US" sz="2900" dirty="0"/>
              <a:t>The 2026 SUN Bucks Eligibility period is July 1, 2025 – August 31, 2026</a:t>
            </a:r>
          </a:p>
          <a:p>
            <a:pPr lvl="1">
              <a:lnSpc>
                <a:spcPct val="120000"/>
              </a:lnSpc>
              <a:spcBef>
                <a:spcPts val="600"/>
              </a:spcBef>
              <a:spcAft>
                <a:spcPts val="600"/>
              </a:spcAft>
              <a:buFont typeface="Wingdings" panose="05000000000000000000" pitchFamily="2" charset="2"/>
              <a:buChar char="ü"/>
            </a:pPr>
            <a:r>
              <a:rPr lang="en-US" sz="2900" dirty="0"/>
              <a:t>Therefore, the UBAs LEAs collect after September 2, 2025 make students eligible for 2026 SUN Bucks</a:t>
            </a:r>
          </a:p>
          <a:p>
            <a:pPr>
              <a:lnSpc>
                <a:spcPct val="120000"/>
              </a:lnSpc>
              <a:spcBef>
                <a:spcPts val="600"/>
              </a:spcBef>
              <a:spcAft>
                <a:spcPts val="600"/>
              </a:spcAft>
            </a:pPr>
            <a:r>
              <a:rPr lang="en-US" sz="2900" dirty="0"/>
              <a:t>Additionally, students with UBAs received by October 31, 2025, may be included in the 2025-26 UPC</a:t>
            </a:r>
          </a:p>
          <a:p>
            <a:pPr>
              <a:lnSpc>
                <a:spcPct val="120000"/>
              </a:lnSpc>
              <a:spcBef>
                <a:spcPts val="600"/>
              </a:spcBef>
              <a:spcAft>
                <a:spcPts val="600"/>
              </a:spcAft>
            </a:pPr>
            <a:r>
              <a:rPr lang="en-US" sz="2900" dirty="0"/>
              <a:t>LEAs, however, will not submit these UBAs in the Supplemental SUN Bucks Collection (SSBC) in EDCS until the system opens after April 1,2026</a:t>
            </a:r>
          </a:p>
          <a:p>
            <a:pPr>
              <a:lnSpc>
                <a:spcPct val="120000"/>
              </a:lnSpc>
              <a:spcBef>
                <a:spcPts val="600"/>
              </a:spcBef>
              <a:spcAft>
                <a:spcPts val="600"/>
              </a:spcAft>
            </a:pPr>
            <a:r>
              <a:rPr lang="en-US" sz="2900" dirty="0"/>
              <a:t>More information on 2026 SUN Bucks will be provided in an upcoming Flash.</a:t>
            </a:r>
          </a:p>
          <a:p>
            <a:pPr lvl="1">
              <a:lnSpc>
                <a:spcPct val="120000"/>
              </a:lnSpc>
              <a:spcBef>
                <a:spcPts val="600"/>
              </a:spcBef>
              <a:spcAft>
                <a:spcPts val="600"/>
              </a:spcAft>
              <a:buFont typeface="Wingdings" panose="05000000000000000000" pitchFamily="2" charset="2"/>
              <a:buChar char="ü"/>
            </a:pPr>
            <a:endParaRPr lang="en-US" sz="2900" dirty="0"/>
          </a:p>
        </p:txBody>
      </p:sp>
      <p:sp>
        <p:nvSpPr>
          <p:cNvPr id="5" name="Footer Placeholder 3">
            <a:extLst>
              <a:ext uri="{FF2B5EF4-FFF2-40B4-BE49-F238E27FC236}">
                <a16:creationId xmlns:a16="http://schemas.microsoft.com/office/drawing/2014/main" id="{D652F8D7-0E1C-62A2-6152-DB7DF156A3A9}"/>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482925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60477-7BC7-AC30-53C3-66AAF77E5737}"/>
              </a:ext>
            </a:extLst>
          </p:cNvPr>
          <p:cNvSpPr>
            <a:spLocks noGrp="1"/>
          </p:cNvSpPr>
          <p:nvPr>
            <p:ph type="title"/>
          </p:nvPr>
        </p:nvSpPr>
        <p:spPr>
          <a:xfrm>
            <a:off x="838200" y="271305"/>
            <a:ext cx="10515600" cy="1554320"/>
          </a:xfrm>
        </p:spPr>
        <p:txBody>
          <a:bodyPr>
            <a:normAutofit fontScale="90000"/>
          </a:bodyPr>
          <a:lstStyle/>
          <a:p>
            <a:pPr algn="ctr"/>
            <a:r>
              <a:rPr lang="en-US" b="1" dirty="0"/>
              <a:t>AIF/UBAs/NSLP applications for</a:t>
            </a:r>
            <a:br>
              <a:rPr lang="en-US" b="1" dirty="0"/>
            </a:br>
            <a:r>
              <a:rPr lang="en-US" b="1" dirty="0"/>
              <a:t>2025-26 UPC</a:t>
            </a:r>
            <a:br>
              <a:rPr lang="en-US" b="1" dirty="0"/>
            </a:br>
            <a:r>
              <a:rPr lang="en-US" sz="2800" i="1" dirty="0"/>
              <a:t>Refer to Flash 297, 307 </a:t>
            </a:r>
          </a:p>
        </p:txBody>
      </p:sp>
      <p:sp>
        <p:nvSpPr>
          <p:cNvPr id="3" name="Content Placeholder 2">
            <a:extLst>
              <a:ext uri="{FF2B5EF4-FFF2-40B4-BE49-F238E27FC236}">
                <a16:creationId xmlns:a16="http://schemas.microsoft.com/office/drawing/2014/main" id="{60085735-52DD-8708-8E5E-3F607FF334B3}"/>
              </a:ext>
            </a:extLst>
          </p:cNvPr>
          <p:cNvSpPr>
            <a:spLocks noGrp="1"/>
          </p:cNvSpPr>
          <p:nvPr>
            <p:ph idx="1"/>
          </p:nvPr>
        </p:nvSpPr>
        <p:spPr>
          <a:xfrm>
            <a:off x="838200" y="2019719"/>
            <a:ext cx="10515600" cy="4019340"/>
          </a:xfrm>
        </p:spPr>
        <p:txBody>
          <a:bodyPr>
            <a:normAutofit fontScale="55000" lnSpcReduction="20000"/>
          </a:bodyPr>
          <a:lstStyle/>
          <a:p>
            <a:pPr marL="0" indent="0">
              <a:lnSpc>
                <a:spcPct val="120000"/>
              </a:lnSpc>
              <a:spcBef>
                <a:spcPts val="600"/>
              </a:spcBef>
              <a:spcAft>
                <a:spcPts val="600"/>
              </a:spcAft>
              <a:buNone/>
            </a:pPr>
            <a:r>
              <a:rPr lang="en-US" sz="2900" dirty="0"/>
              <a:t>For 2025-26 Local Control Funding Formula (LCFF), Unduplicated Pupil Count (UPC) purposes, LEAs are reminded that students enrolled on Census Day (October 1, 2025):</a:t>
            </a:r>
          </a:p>
          <a:p>
            <a:pPr lvl="1">
              <a:lnSpc>
                <a:spcPct val="120000"/>
              </a:lnSpc>
              <a:spcBef>
                <a:spcPts val="600"/>
              </a:spcBef>
              <a:spcAft>
                <a:spcPts val="600"/>
              </a:spcAft>
              <a:buFont typeface="Wingdings" panose="05000000000000000000" pitchFamily="2" charset="2"/>
              <a:buChar char="ü"/>
            </a:pPr>
            <a:r>
              <a:rPr lang="en-US" sz="2900" dirty="0"/>
              <a:t>Who have submitted Alternative Income Forms (AIF), UBAs, or NSLP applications by October 31, 2025 for the 2025-26 school year </a:t>
            </a:r>
            <a:r>
              <a:rPr lang="en-US" sz="2900" b="1" dirty="0"/>
              <a:t>must submit</a:t>
            </a:r>
            <a:r>
              <a:rPr lang="en-US" sz="2900" dirty="0"/>
              <a:t> Program Record 181 – </a:t>
            </a:r>
            <a:r>
              <a:rPr lang="en-US" sz="2900" i="1" dirty="0"/>
              <a:t>Free Meal Program</a:t>
            </a:r>
            <a:r>
              <a:rPr lang="en-US" sz="2900" dirty="0"/>
              <a:t> or 182 – </a:t>
            </a:r>
            <a:r>
              <a:rPr lang="en-US" sz="2900" i="1" dirty="0"/>
              <a:t>Reduced-Price Meal Program </a:t>
            </a:r>
            <a:r>
              <a:rPr lang="en-US" sz="2900" dirty="0"/>
              <a:t>with a</a:t>
            </a:r>
            <a:r>
              <a:rPr lang="en-US" sz="2900" i="1" dirty="0"/>
              <a:t> </a:t>
            </a:r>
            <a:r>
              <a:rPr lang="en-US" sz="2900" dirty="0"/>
              <a:t>Start Date between July 1, 2025 – October 31, 2025 in order to be reflected in Certification Report 1.17 – </a:t>
            </a:r>
            <a:r>
              <a:rPr lang="en-US" sz="2900" i="1" dirty="0"/>
              <a:t>LCFF - Count </a:t>
            </a:r>
            <a:r>
              <a:rPr lang="en-US" sz="2900" dirty="0"/>
              <a:t>and included in the LEAs’ Unduplicated Pupil Count</a:t>
            </a:r>
          </a:p>
          <a:p>
            <a:pPr lvl="1">
              <a:lnSpc>
                <a:spcPct val="120000"/>
              </a:lnSpc>
              <a:spcBef>
                <a:spcPts val="600"/>
              </a:spcBef>
              <a:spcAft>
                <a:spcPts val="600"/>
              </a:spcAft>
              <a:buFont typeface="Wingdings" panose="05000000000000000000" pitchFamily="2" charset="2"/>
              <a:buChar char="ü"/>
            </a:pPr>
            <a:r>
              <a:rPr lang="en-US" sz="2900" dirty="0"/>
              <a:t>As has been past practice, for LCFF purposes only, AIFs or UBAs collected during spring registration of the preceding school year which are evaluated based on 2025-26 Income Eligibility Guidelines (IEG) may be included in the 2025-26 UPC, though the LEA must submit a 181/182 program records with a start date on or after July 1, 2025</a:t>
            </a:r>
          </a:p>
          <a:p>
            <a:pPr lvl="1">
              <a:lnSpc>
                <a:spcPct val="120000"/>
              </a:lnSpc>
              <a:spcBef>
                <a:spcPts val="600"/>
              </a:spcBef>
              <a:spcAft>
                <a:spcPts val="600"/>
              </a:spcAft>
              <a:buFont typeface="Wingdings" panose="05000000000000000000" pitchFamily="2" charset="2"/>
              <a:buChar char="ü"/>
            </a:pPr>
            <a:r>
              <a:rPr lang="en-US" sz="2900" dirty="0"/>
              <a:t>Note: </a:t>
            </a:r>
            <a:r>
              <a:rPr lang="en-US" sz="2900" b="1" dirty="0"/>
              <a:t>UBAs </a:t>
            </a:r>
            <a:r>
              <a:rPr lang="en-US" sz="2900" dirty="0"/>
              <a:t>submitted by families prior to July 1 (e.g. May or June 2025) make students eligible for 2025 SUN Bucks, but </a:t>
            </a:r>
            <a:r>
              <a:rPr lang="en-US" sz="2900" i="1" dirty="0"/>
              <a:t>not</a:t>
            </a:r>
            <a:r>
              <a:rPr lang="en-US" sz="2900" dirty="0"/>
              <a:t> 2026 SUN Bucks. To be eligible for 2026 SUN Bucks, the family must submit a UBA during the 2026 SUN Bucks eligibility period of July 1, 2025 – August 31, 2026</a:t>
            </a:r>
          </a:p>
        </p:txBody>
      </p:sp>
      <p:sp>
        <p:nvSpPr>
          <p:cNvPr id="5" name="Footer Placeholder 3">
            <a:extLst>
              <a:ext uri="{FF2B5EF4-FFF2-40B4-BE49-F238E27FC236}">
                <a16:creationId xmlns:a16="http://schemas.microsoft.com/office/drawing/2014/main" id="{95C5B30A-E97F-B981-7C60-9A4A128D8093}"/>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2161310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7DB53-20AC-7EA3-3870-3159D2518931}"/>
              </a:ext>
            </a:extLst>
          </p:cNvPr>
          <p:cNvSpPr>
            <a:spLocks noGrp="1"/>
          </p:cNvSpPr>
          <p:nvPr>
            <p:ph type="title"/>
          </p:nvPr>
        </p:nvSpPr>
        <p:spPr/>
        <p:txBody>
          <a:bodyPr/>
          <a:lstStyle/>
          <a:p>
            <a:pPr algn="ctr"/>
            <a:r>
              <a:rPr lang="en-US" dirty="0"/>
              <a:t>Student Online Accountability Record Status (SOARS) system</a:t>
            </a:r>
          </a:p>
        </p:txBody>
      </p:sp>
      <p:sp>
        <p:nvSpPr>
          <p:cNvPr id="3" name="Content Placeholder 2">
            <a:extLst>
              <a:ext uri="{FF2B5EF4-FFF2-40B4-BE49-F238E27FC236}">
                <a16:creationId xmlns:a16="http://schemas.microsoft.com/office/drawing/2014/main" id="{3D160B4C-CD4A-00D6-2E4E-4B9715F0DCE1}"/>
              </a:ext>
            </a:extLst>
          </p:cNvPr>
          <p:cNvSpPr>
            <a:spLocks noGrp="1"/>
          </p:cNvSpPr>
          <p:nvPr>
            <p:ph idx="1"/>
          </p:nvPr>
        </p:nvSpPr>
        <p:spPr/>
        <p:txBody>
          <a:bodyPr>
            <a:normAutofit fontScale="92500" lnSpcReduction="20000"/>
          </a:bodyPr>
          <a:lstStyle/>
          <a:p>
            <a:pPr>
              <a:lnSpc>
                <a:spcPct val="100000"/>
              </a:lnSpc>
              <a:spcBef>
                <a:spcPts val="600"/>
              </a:spcBef>
              <a:spcAft>
                <a:spcPts val="600"/>
              </a:spcAft>
            </a:pPr>
            <a:r>
              <a:rPr lang="en-US" dirty="0"/>
              <a:t>Reminder:  ALL LEA CALPADS Data Administrators were notified of the SOARS system release on July 3, 2025 from the CDE Analysis, Measurement, and Accountability Reporting (AMARD) Division</a:t>
            </a:r>
          </a:p>
          <a:p>
            <a:pPr>
              <a:lnSpc>
                <a:spcPct val="100000"/>
              </a:lnSpc>
              <a:spcBef>
                <a:spcPts val="600"/>
              </a:spcBef>
              <a:spcAft>
                <a:spcPts val="600"/>
              </a:spcAft>
            </a:pPr>
            <a:r>
              <a:rPr lang="en-US" dirty="0"/>
              <a:t>The student-level data file identifies students determined to be long-term English learners (LTELs) or students “at-risk” of becoming long-term English learners (AR-LTELs) as defined under California Education Code (EC) Section 313.2</a:t>
            </a:r>
          </a:p>
          <a:p>
            <a:pPr marL="685800" marR="0" lvl="1" indent="-228600" algn="l" defTabSz="914400" rtl="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161569"/>
                </a:solidFill>
                <a:effectLst/>
                <a:uLnTx/>
                <a:uFillTx/>
                <a:latin typeface="Arial" panose="020B0604020202020204"/>
                <a:ea typeface="+mn-ea"/>
                <a:cs typeface="+mn-cs"/>
              </a:rPr>
              <a:t>The California Education Code (EC) identifies two distinct definitions of LTEL students, both of which are used for reporting LTEL data for different purposes. </a:t>
            </a:r>
          </a:p>
          <a:p>
            <a:pPr marL="685800" marR="0" lvl="1" indent="-228600" algn="l" defTabSz="914400" rtl="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161569"/>
                </a:solidFill>
                <a:effectLst/>
                <a:uLnTx/>
                <a:uFillTx/>
                <a:latin typeface="Arial" panose="020B0604020202020204"/>
                <a:ea typeface="+mn-ea"/>
                <a:cs typeface="+mn-cs"/>
              </a:rPr>
              <a:t>To clarify these differences, the following web page outlines the definitions https://www.cde.ca.gov/ds/ad/lteldef.asp</a:t>
            </a:r>
            <a:endParaRPr lang="en-US" dirty="0"/>
          </a:p>
          <a:p>
            <a:pPr>
              <a:lnSpc>
                <a:spcPct val="100000"/>
              </a:lnSpc>
              <a:spcBef>
                <a:spcPts val="600"/>
              </a:spcBef>
              <a:spcAft>
                <a:spcPts val="600"/>
              </a:spcAft>
            </a:pPr>
            <a:r>
              <a:rPr lang="en-US" dirty="0"/>
              <a:t>The 2024–25 LTEL and AR-LTEL student-level data will be available for download through the </a:t>
            </a:r>
            <a:r>
              <a:rPr lang="en-US" b="1" dirty="0"/>
              <a:t>close of business on September 30, 2025</a:t>
            </a:r>
            <a:r>
              <a:rPr lang="en-US" dirty="0"/>
              <a:t>, after which the data will be removed from the SOARS system</a:t>
            </a:r>
          </a:p>
        </p:txBody>
      </p:sp>
      <p:sp>
        <p:nvSpPr>
          <p:cNvPr id="5" name="Footer Placeholder 3">
            <a:extLst>
              <a:ext uri="{FF2B5EF4-FFF2-40B4-BE49-F238E27FC236}">
                <a16:creationId xmlns:a16="http://schemas.microsoft.com/office/drawing/2014/main" id="{932D989A-07ED-9C44-7F87-FC0829B90BFD}"/>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774438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3C1C-1B5F-2E48-BB0B-1AABD265AD5D}"/>
              </a:ext>
            </a:extLst>
          </p:cNvPr>
          <p:cNvSpPr>
            <a:spLocks noGrp="1"/>
          </p:cNvSpPr>
          <p:nvPr>
            <p:ph type="title"/>
          </p:nvPr>
        </p:nvSpPr>
        <p:spPr/>
        <p:txBody>
          <a:bodyPr/>
          <a:lstStyle/>
          <a:p>
            <a:r>
              <a:rPr lang="en-US" dirty="0"/>
              <a:t>Break</a:t>
            </a:r>
          </a:p>
        </p:txBody>
      </p:sp>
      <p:sp>
        <p:nvSpPr>
          <p:cNvPr id="3" name="Text Placeholder 2">
            <a:extLst>
              <a:ext uri="{FF2B5EF4-FFF2-40B4-BE49-F238E27FC236}">
                <a16:creationId xmlns:a16="http://schemas.microsoft.com/office/drawing/2014/main" id="{C84FBF3B-85DE-8878-80B9-1B7C3A26CFA3}"/>
              </a:ext>
            </a:extLst>
          </p:cNvPr>
          <p:cNvSpPr>
            <a:spLocks noGrp="1"/>
          </p:cNvSpPr>
          <p:nvPr>
            <p:ph type="body" idx="1"/>
          </p:nvPr>
        </p:nvSpPr>
        <p:spPr/>
        <p:txBody>
          <a:bodyPr/>
          <a:lstStyle/>
          <a:p>
            <a:endParaRPr lang="en-US"/>
          </a:p>
        </p:txBody>
      </p:sp>
      <p:sp>
        <p:nvSpPr>
          <p:cNvPr id="5" name="Footer Placeholder 3">
            <a:extLst>
              <a:ext uri="{FF2B5EF4-FFF2-40B4-BE49-F238E27FC236}">
                <a16:creationId xmlns:a16="http://schemas.microsoft.com/office/drawing/2014/main" id="{4BA78D73-9D5C-B968-792D-CB8E43317228}"/>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2384862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8FFB-828B-31E0-B80C-71918790B60A}"/>
              </a:ext>
            </a:extLst>
          </p:cNvPr>
          <p:cNvSpPr>
            <a:spLocks noGrp="1"/>
          </p:cNvSpPr>
          <p:nvPr>
            <p:ph type="title"/>
          </p:nvPr>
        </p:nvSpPr>
        <p:spPr/>
        <p:txBody>
          <a:bodyPr/>
          <a:lstStyle/>
          <a:p>
            <a:r>
              <a:rPr lang="en-US" dirty="0"/>
              <a:t>2025-26 Fall 1 &amp; Fall 2 Submission Changes and Reminders</a:t>
            </a:r>
          </a:p>
        </p:txBody>
      </p:sp>
      <p:sp>
        <p:nvSpPr>
          <p:cNvPr id="3" name="Text Placeholder 2">
            <a:extLst>
              <a:ext uri="{FF2B5EF4-FFF2-40B4-BE49-F238E27FC236}">
                <a16:creationId xmlns:a16="http://schemas.microsoft.com/office/drawing/2014/main" id="{6487DD52-0D08-9223-DA9B-81F9D08CC4AD}"/>
              </a:ext>
            </a:extLst>
          </p:cNvPr>
          <p:cNvSpPr>
            <a:spLocks noGrp="1"/>
          </p:cNvSpPr>
          <p:nvPr>
            <p:ph type="body" idx="1"/>
          </p:nvPr>
        </p:nvSpPr>
        <p:spPr/>
        <p:txBody>
          <a:bodyPr/>
          <a:lstStyle/>
          <a:p>
            <a:endParaRPr lang="en-US" dirty="0"/>
          </a:p>
        </p:txBody>
      </p:sp>
      <p:sp>
        <p:nvSpPr>
          <p:cNvPr id="5" name="Footer Placeholder 3">
            <a:extLst>
              <a:ext uri="{FF2B5EF4-FFF2-40B4-BE49-F238E27FC236}">
                <a16:creationId xmlns:a16="http://schemas.microsoft.com/office/drawing/2014/main" id="{AA136CB7-AF24-0402-79E8-3BE558C00450}"/>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3320248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D765E-4D82-8F64-5497-AC017DD5C1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D3CFC-1E50-FF13-04D2-810D2DEE4D01}"/>
              </a:ext>
            </a:extLst>
          </p:cNvPr>
          <p:cNvSpPr>
            <a:spLocks noGrp="1"/>
          </p:cNvSpPr>
          <p:nvPr>
            <p:ph type="title"/>
          </p:nvPr>
        </p:nvSpPr>
        <p:spPr>
          <a:xfrm>
            <a:off x="644978" y="350572"/>
            <a:ext cx="10902043" cy="1325563"/>
          </a:xfrm>
        </p:spPr>
        <p:txBody>
          <a:bodyPr>
            <a:normAutofit/>
          </a:bodyPr>
          <a:lstStyle/>
          <a:p>
            <a:pPr algn="ctr"/>
            <a:r>
              <a:rPr lang="en-US" sz="3600" b="1" dirty="0"/>
              <a:t>Reminder of Difference between</a:t>
            </a:r>
            <a:br>
              <a:rPr lang="en-US" sz="3600" b="1" dirty="0"/>
            </a:br>
            <a:r>
              <a:rPr lang="en-US" sz="3600" b="1" dirty="0"/>
              <a:t>Certification Reports 1.17 and 1.1</a:t>
            </a:r>
          </a:p>
        </p:txBody>
      </p:sp>
      <p:sp>
        <p:nvSpPr>
          <p:cNvPr id="3" name="Content Placeholder 2">
            <a:extLst>
              <a:ext uri="{FF2B5EF4-FFF2-40B4-BE49-F238E27FC236}">
                <a16:creationId xmlns:a16="http://schemas.microsoft.com/office/drawing/2014/main" id="{7AECCFC6-6834-F8A9-3018-889CC5BCE5CB}"/>
              </a:ext>
            </a:extLst>
          </p:cNvPr>
          <p:cNvSpPr>
            <a:spLocks noGrp="1"/>
          </p:cNvSpPr>
          <p:nvPr>
            <p:ph idx="1"/>
          </p:nvPr>
        </p:nvSpPr>
        <p:spPr>
          <a:xfrm>
            <a:off x="838200" y="1676135"/>
            <a:ext cx="10515600" cy="4492896"/>
          </a:xfrm>
        </p:spPr>
        <p:txBody>
          <a:bodyPr>
            <a:noAutofit/>
          </a:bodyPr>
          <a:lstStyle/>
          <a:p>
            <a:pPr marL="0">
              <a:lnSpc>
                <a:spcPct val="100000"/>
              </a:lnSpc>
              <a:spcBef>
                <a:spcPts val="600"/>
              </a:spcBef>
              <a:spcAft>
                <a:spcPts val="600"/>
              </a:spcAft>
            </a:pPr>
            <a:r>
              <a:rPr lang="en-US" sz="2200" dirty="0"/>
              <a:t>These two Certification Reports are different and should not be compared:</a:t>
            </a:r>
          </a:p>
          <a:p>
            <a:pPr marL="685800" lvl="2" indent="-457200">
              <a:lnSpc>
                <a:spcPct val="100000"/>
              </a:lnSpc>
              <a:spcBef>
                <a:spcPts val="600"/>
              </a:spcBef>
              <a:spcAft>
                <a:spcPts val="600"/>
              </a:spcAft>
              <a:buFont typeface="Wingdings" panose="05000000000000000000" pitchFamily="2" charset="2"/>
              <a:buChar char="ü"/>
            </a:pPr>
            <a:r>
              <a:rPr lang="en-US" sz="2200" dirty="0"/>
              <a:t>1.17 – </a:t>
            </a:r>
            <a:r>
              <a:rPr lang="en-US" sz="2200" i="1" dirty="0"/>
              <a:t>LCFF – Unduplicated Pupil Count (UPC) </a:t>
            </a:r>
            <a:r>
              <a:rPr lang="en-US" sz="2200" dirty="0"/>
              <a:t>and</a:t>
            </a:r>
          </a:p>
          <a:p>
            <a:pPr marL="685800" lvl="2" indent="-457200">
              <a:lnSpc>
                <a:spcPct val="100000"/>
              </a:lnSpc>
              <a:spcBef>
                <a:spcPts val="600"/>
              </a:spcBef>
              <a:spcAft>
                <a:spcPts val="600"/>
              </a:spcAft>
              <a:buFont typeface="Wingdings" panose="05000000000000000000" pitchFamily="2" charset="2"/>
              <a:buChar char="ü"/>
            </a:pPr>
            <a:r>
              <a:rPr lang="en-US" sz="2200" dirty="0"/>
              <a:t>1.1 – </a:t>
            </a:r>
            <a:r>
              <a:rPr lang="en-US" sz="2200" i="1" dirty="0"/>
              <a:t>Enrollment – Primary and Short-term Enrollment Count by Subgroup</a:t>
            </a:r>
            <a:endParaRPr lang="en-US" sz="2200" dirty="0"/>
          </a:p>
          <a:p>
            <a:pPr marL="0">
              <a:lnSpc>
                <a:spcPct val="100000"/>
              </a:lnSpc>
              <a:spcBef>
                <a:spcPts val="600"/>
              </a:spcBef>
              <a:spcAft>
                <a:spcPts val="600"/>
              </a:spcAft>
            </a:pPr>
            <a:r>
              <a:rPr lang="en-US" sz="2200" dirty="0"/>
              <a:t>A key difference is:</a:t>
            </a:r>
          </a:p>
          <a:p>
            <a:pPr marL="571500" lvl="2" indent="-342900">
              <a:lnSpc>
                <a:spcPct val="100000"/>
              </a:lnSpc>
              <a:spcBef>
                <a:spcPts val="600"/>
              </a:spcBef>
              <a:spcAft>
                <a:spcPts val="600"/>
              </a:spcAft>
              <a:buFont typeface="Wingdings" panose="05000000000000000000" pitchFamily="2" charset="2"/>
              <a:buChar char="ü"/>
            </a:pPr>
            <a:r>
              <a:rPr lang="en-US" sz="2200" dirty="0"/>
              <a:t>Report 1.17 reflects students who meet the requirements for the UPC, which includes students who have 181 or 182 records with Start Dates </a:t>
            </a:r>
            <a:r>
              <a:rPr lang="en-US" sz="2200" i="1" dirty="0"/>
              <a:t>on or before October 31</a:t>
            </a:r>
            <a:r>
              <a:rPr lang="en-US" sz="2200" dirty="0"/>
              <a:t>, and students directly certified in November, where as…</a:t>
            </a:r>
          </a:p>
          <a:p>
            <a:pPr marL="571500" lvl="2" indent="-342900">
              <a:lnSpc>
                <a:spcPct val="100000"/>
              </a:lnSpc>
              <a:spcBef>
                <a:spcPts val="600"/>
              </a:spcBef>
              <a:spcAft>
                <a:spcPts val="600"/>
              </a:spcAft>
              <a:buFont typeface="Wingdings" panose="05000000000000000000" pitchFamily="2" charset="2"/>
              <a:buChar char="ü"/>
            </a:pPr>
            <a:r>
              <a:rPr lang="en-US" sz="2200" dirty="0"/>
              <a:t>Report 1.1 only includes those students who have 181 or 182 records that overlap Census Day </a:t>
            </a:r>
            <a:r>
              <a:rPr lang="en-US" sz="2200" i="1" dirty="0"/>
              <a:t>(October 1, 2025), </a:t>
            </a:r>
            <a:r>
              <a:rPr lang="en-US" sz="2200" dirty="0"/>
              <a:t>which is consistent with state and federal reporting requirements</a:t>
            </a:r>
          </a:p>
          <a:p>
            <a:pPr marL="0" indent="0">
              <a:buNone/>
            </a:pPr>
            <a:endParaRPr lang="en-US" dirty="0"/>
          </a:p>
        </p:txBody>
      </p:sp>
      <p:sp>
        <p:nvSpPr>
          <p:cNvPr id="6" name="Rectangle 2">
            <a:extLst>
              <a:ext uri="{FF2B5EF4-FFF2-40B4-BE49-F238E27FC236}">
                <a16:creationId xmlns:a16="http://schemas.microsoft.com/office/drawing/2014/main" id="{408D7E26-0812-0DC9-1FEF-D093382E63D8}"/>
              </a:ext>
            </a:extLst>
          </p:cNvPr>
          <p:cNvSpPr>
            <a:spLocks noChangeArrowheads="1"/>
          </p:cNvSpPr>
          <p:nvPr/>
        </p:nvSpPr>
        <p:spPr bwMode="auto">
          <a:xfrm>
            <a:off x="0" y="-184666"/>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37F61633-7E03-561D-7237-3F2B49CF9EF5}"/>
              </a:ext>
            </a:extLst>
          </p:cNvPr>
          <p:cNvGraphicFramePr>
            <a:graphicFrameLocks noGrp="1"/>
          </p:cNvGraphicFramePr>
          <p:nvPr>
            <p:extLst>
              <p:ext uri="{D42A27DB-BD31-4B8C-83A1-F6EECF244321}">
                <p14:modId xmlns:p14="http://schemas.microsoft.com/office/powerpoint/2010/main" val="3817564377"/>
              </p:ext>
            </p:extLst>
          </p:nvPr>
        </p:nvGraphicFramePr>
        <p:xfrm>
          <a:off x="644978" y="5338451"/>
          <a:ext cx="1322088" cy="830580"/>
        </p:xfrm>
        <a:graphic>
          <a:graphicData uri="http://schemas.openxmlformats.org/drawingml/2006/table">
            <a:tbl>
              <a:tblPr/>
              <a:tblGrid>
                <a:gridCol w="661044">
                  <a:extLst>
                    <a:ext uri="{9D8B030D-6E8A-4147-A177-3AD203B41FA5}">
                      <a16:colId xmlns:a16="http://schemas.microsoft.com/office/drawing/2014/main" val="4149383469"/>
                    </a:ext>
                  </a:extLst>
                </a:gridCol>
                <a:gridCol w="661044">
                  <a:extLst>
                    <a:ext uri="{9D8B030D-6E8A-4147-A177-3AD203B41FA5}">
                      <a16:colId xmlns:a16="http://schemas.microsoft.com/office/drawing/2014/main" val="4019054573"/>
                    </a:ext>
                  </a:extLst>
                </a:gridCol>
              </a:tblGrid>
              <a:tr h="0">
                <a:tc>
                  <a:txBody>
                    <a:bodyPr/>
                    <a:lstStyle/>
                    <a:p>
                      <a:pPr algn="l" rtl="0" fontAlgn="base">
                        <a:lnSpc>
                          <a:spcPts val="1425"/>
                        </a:lnSpc>
                        <a:spcAft>
                          <a:spcPts val="1200"/>
                        </a:spcAft>
                        <a:buNone/>
                      </a:pPr>
                      <a:endParaRPr lang="en-US" b="0" i="0" dirty="0">
                        <a:effectLst/>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lnSpc>
                          <a:spcPts val="1425"/>
                        </a:lnSpc>
                        <a:spcAft>
                          <a:spcPts val="1200"/>
                        </a:spcAft>
                        <a:buNone/>
                      </a:pPr>
                      <a:r>
                        <a:rPr lang="en-US" b="0" i="0" dirty="0">
                          <a:effectLst/>
                        </a:rPr>
                        <a:t>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18190296"/>
                  </a:ext>
                </a:extLst>
              </a:tr>
              <a:tr h="0">
                <a:tc>
                  <a:txBody>
                    <a:bodyPr/>
                    <a:lstStyle/>
                    <a:p>
                      <a:pPr algn="l" rtl="0" fontAlgn="base">
                        <a:lnSpc>
                          <a:spcPts val="1425"/>
                        </a:lnSpc>
                        <a:spcAft>
                          <a:spcPts val="1200"/>
                        </a:spcAft>
                        <a:buNone/>
                      </a:pPr>
                      <a:endParaRPr lang="en-US" b="0" i="0" dirty="0">
                        <a:effectLst/>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lnSpc>
                          <a:spcPts val="1425"/>
                        </a:lnSpc>
                        <a:spcAft>
                          <a:spcPts val="1200"/>
                        </a:spcAft>
                        <a:buNone/>
                      </a:pPr>
                      <a:endParaRPr lang="en-US" b="0" i="0" dirty="0">
                        <a:effectLst/>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17532476"/>
                  </a:ext>
                </a:extLst>
              </a:tr>
              <a:tr h="0">
                <a:tc>
                  <a:txBody>
                    <a:bodyPr/>
                    <a:lstStyle/>
                    <a:p>
                      <a:pPr algn="l" rtl="0" fontAlgn="base">
                        <a:lnSpc>
                          <a:spcPts val="1425"/>
                        </a:lnSpc>
                        <a:spcAft>
                          <a:spcPts val="1200"/>
                        </a:spcAft>
                        <a:buNone/>
                      </a:pPr>
                      <a:endParaRPr lang="en-US" b="0" i="0" dirty="0">
                        <a:effectLst/>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lnSpc>
                          <a:spcPts val="1425"/>
                        </a:lnSpc>
                        <a:spcAft>
                          <a:spcPts val="1200"/>
                        </a:spcAft>
                        <a:buNone/>
                      </a:pPr>
                      <a:endParaRPr lang="en-US" sz="1200" b="0" i="0" dirty="0">
                        <a:effectLst/>
                        <a:latin typeface="Arial" panose="020B0604020202020204"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72706730"/>
                  </a:ext>
                </a:extLst>
              </a:tr>
            </a:tbl>
          </a:graphicData>
        </a:graphic>
      </p:graphicFrame>
      <p:sp>
        <p:nvSpPr>
          <p:cNvPr id="7" name="Footer Placeholder 3">
            <a:extLst>
              <a:ext uri="{FF2B5EF4-FFF2-40B4-BE49-F238E27FC236}">
                <a16:creationId xmlns:a16="http://schemas.microsoft.com/office/drawing/2014/main" id="{4FD21413-6966-6C8A-ABBE-A7D6AD2398BF}"/>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4091568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3F33-DA08-1102-04FE-5B5BE2BE9A61}"/>
              </a:ext>
            </a:extLst>
          </p:cNvPr>
          <p:cNvSpPr>
            <a:spLocks noGrp="1"/>
          </p:cNvSpPr>
          <p:nvPr>
            <p:ph type="title"/>
          </p:nvPr>
        </p:nvSpPr>
        <p:spPr>
          <a:xfrm>
            <a:off x="838200" y="0"/>
            <a:ext cx="10515600" cy="1325563"/>
          </a:xfrm>
        </p:spPr>
        <p:txBody>
          <a:bodyPr>
            <a:normAutofit/>
          </a:bodyPr>
          <a:lstStyle/>
          <a:p>
            <a:pPr algn="ctr"/>
            <a:r>
              <a:rPr lang="en-US" sz="4000" dirty="0"/>
              <a:t>Changes to Reports</a:t>
            </a:r>
          </a:p>
        </p:txBody>
      </p:sp>
      <p:graphicFrame>
        <p:nvGraphicFramePr>
          <p:cNvPr id="5" name="Content Placeholder 4">
            <a:extLst>
              <a:ext uri="{FF2B5EF4-FFF2-40B4-BE49-F238E27FC236}">
                <a16:creationId xmlns:a16="http://schemas.microsoft.com/office/drawing/2014/main" id="{ACC547B6-C02A-44D4-7DDF-C590EC6B1C89}"/>
              </a:ext>
            </a:extLst>
          </p:cNvPr>
          <p:cNvGraphicFramePr>
            <a:graphicFrameLocks noGrp="1"/>
          </p:cNvGraphicFramePr>
          <p:nvPr>
            <p:ph idx="1"/>
            <p:extLst>
              <p:ext uri="{D42A27DB-BD31-4B8C-83A1-F6EECF244321}">
                <p14:modId xmlns:p14="http://schemas.microsoft.com/office/powerpoint/2010/main" val="1891491932"/>
              </p:ext>
            </p:extLst>
          </p:nvPr>
        </p:nvGraphicFramePr>
        <p:xfrm>
          <a:off x="415508" y="1143207"/>
          <a:ext cx="11484392" cy="4810059"/>
        </p:xfrm>
        <a:graphic>
          <a:graphicData uri="http://schemas.openxmlformats.org/drawingml/2006/table">
            <a:tbl>
              <a:tblPr firstRow="1" bandRow="1">
                <a:tableStyleId>{7DF18680-E054-41AD-8BC1-D1AEF772440D}</a:tableStyleId>
              </a:tblPr>
              <a:tblGrid>
                <a:gridCol w="3301268">
                  <a:extLst>
                    <a:ext uri="{9D8B030D-6E8A-4147-A177-3AD203B41FA5}">
                      <a16:colId xmlns:a16="http://schemas.microsoft.com/office/drawing/2014/main" val="1020442722"/>
                    </a:ext>
                  </a:extLst>
                </a:gridCol>
                <a:gridCol w="8183124">
                  <a:extLst>
                    <a:ext uri="{9D8B030D-6E8A-4147-A177-3AD203B41FA5}">
                      <a16:colId xmlns:a16="http://schemas.microsoft.com/office/drawing/2014/main" val="954713274"/>
                    </a:ext>
                  </a:extLst>
                </a:gridCol>
              </a:tblGrid>
              <a:tr h="676596">
                <a:tc>
                  <a:txBody>
                    <a:bodyPr/>
                    <a:lstStyle/>
                    <a:p>
                      <a:pPr algn="l" rtl="0" fontAlgn="base">
                        <a:lnSpc>
                          <a:spcPct val="100000"/>
                        </a:lnSpc>
                        <a:spcAft>
                          <a:spcPts val="600"/>
                        </a:spcAft>
                        <a:buNone/>
                      </a:pPr>
                      <a:r>
                        <a:rPr lang="en-US" sz="1800" b="0" i="0" dirty="0">
                          <a:effectLst/>
                          <a:latin typeface="+mn-lt"/>
                        </a:rPr>
                        <a:t>Reports 1.17</a:t>
                      </a:r>
                      <a:r>
                        <a:rPr lang="en-US" sz="1800" b="1" i="0" dirty="0">
                          <a:effectLst/>
                          <a:latin typeface="+mn-lt"/>
                        </a:rPr>
                        <a:t>*</a:t>
                      </a:r>
                      <a:r>
                        <a:rPr lang="en-US" sz="1800" b="0" i="0" dirty="0">
                          <a:effectLst/>
                          <a:latin typeface="+mn-lt"/>
                        </a:rPr>
                        <a:t>, 1.18</a:t>
                      </a:r>
                      <a:r>
                        <a:rPr lang="en-US" sz="1800" b="1" i="0" dirty="0">
                          <a:effectLst/>
                          <a:latin typeface="+mn-lt"/>
                        </a:rPr>
                        <a:t>*</a:t>
                      </a:r>
                      <a:r>
                        <a:rPr lang="en-US" sz="1800" b="0" i="0" dirty="0">
                          <a:effectLst/>
                          <a:latin typeface="+mn-lt"/>
                        </a:rPr>
                        <a:t>, 1.19, 1.20, CA 1.17 </a:t>
                      </a:r>
                    </a:p>
                  </a:txBody>
                  <a:tcPr anchor="ctr"/>
                </a:tc>
                <a:tc>
                  <a:txBody>
                    <a:bodyPr/>
                    <a:lstStyle/>
                    <a:p>
                      <a:pPr algn="l" rtl="0" fontAlgn="base">
                        <a:lnSpc>
                          <a:spcPct val="100000"/>
                        </a:lnSpc>
                        <a:spcAft>
                          <a:spcPts val="600"/>
                        </a:spcAft>
                        <a:buNone/>
                      </a:pPr>
                      <a:r>
                        <a:rPr lang="en-US" sz="1800" b="0" i="0" dirty="0">
                          <a:effectLst/>
                          <a:latin typeface="+mn-lt"/>
                        </a:rPr>
                        <a:t>LCFF Age Eligibility logic  includes 4-year old TK students born on or before </a:t>
                      </a:r>
                      <a:r>
                        <a:rPr lang="en-US" sz="1800" b="1" i="0" dirty="0">
                          <a:effectLst/>
                          <a:latin typeface="+mn-lt"/>
                        </a:rPr>
                        <a:t>9/1</a:t>
                      </a:r>
                      <a:r>
                        <a:rPr lang="en-US" sz="1800" b="0" i="0" dirty="0">
                          <a:effectLst/>
                          <a:latin typeface="+mn-lt"/>
                        </a:rPr>
                        <a:t> </a:t>
                      </a:r>
                    </a:p>
                  </a:txBody>
                  <a:tcPr anchor="ctr"/>
                </a:tc>
                <a:extLst>
                  <a:ext uri="{0D108BD9-81ED-4DB2-BD59-A6C34878D82A}">
                    <a16:rowId xmlns:a16="http://schemas.microsoft.com/office/drawing/2014/main" val="3701072393"/>
                  </a:ext>
                </a:extLst>
              </a:tr>
              <a:tr h="583757">
                <a:tc>
                  <a:txBody>
                    <a:bodyPr/>
                    <a:lstStyle/>
                    <a:p>
                      <a:pPr algn="l" rtl="0" fontAlgn="base">
                        <a:lnSpc>
                          <a:spcPct val="100000"/>
                        </a:lnSpc>
                        <a:spcAft>
                          <a:spcPts val="600"/>
                        </a:spcAft>
                        <a:buNone/>
                      </a:pPr>
                      <a:r>
                        <a:rPr lang="en-US" sz="1800" b="0" i="0" dirty="0">
                          <a:effectLst/>
                          <a:latin typeface="+mn-lt"/>
                        </a:rPr>
                        <a:t>Report 1.17 </a:t>
                      </a:r>
                    </a:p>
                  </a:txBody>
                  <a:tcPr anchor="ctr"/>
                </a:tc>
                <a:tc>
                  <a:txBody>
                    <a:bodyPr/>
                    <a:lstStyle/>
                    <a:p>
                      <a:pPr algn="l" rtl="0" fontAlgn="base">
                        <a:lnSpc>
                          <a:spcPct val="100000"/>
                        </a:lnSpc>
                        <a:spcAft>
                          <a:spcPts val="600"/>
                        </a:spcAft>
                        <a:buNone/>
                      </a:pPr>
                      <a:r>
                        <a:rPr lang="en-US" sz="1800" b="0" i="0" dirty="0">
                          <a:solidFill>
                            <a:schemeClr val="tx1"/>
                          </a:solidFill>
                          <a:effectLst/>
                          <a:latin typeface="+mn-lt"/>
                        </a:rPr>
                        <a:t>Renaming </a:t>
                      </a:r>
                      <a:r>
                        <a:rPr lang="en-US" sz="1800" b="0" i="1" dirty="0">
                          <a:solidFill>
                            <a:schemeClr val="tx1"/>
                          </a:solidFill>
                          <a:effectLst/>
                          <a:latin typeface="+mn-lt"/>
                        </a:rPr>
                        <a:t>Total Enrollment</a:t>
                      </a:r>
                      <a:r>
                        <a:rPr lang="en-US" sz="1800" b="0" i="0" dirty="0">
                          <a:solidFill>
                            <a:schemeClr val="tx1"/>
                          </a:solidFill>
                          <a:effectLst/>
                          <a:latin typeface="+mn-lt"/>
                        </a:rPr>
                        <a:t> column to </a:t>
                      </a:r>
                      <a:r>
                        <a:rPr lang="en-US" sz="1800" b="0" i="1" dirty="0">
                          <a:solidFill>
                            <a:schemeClr val="tx1"/>
                          </a:solidFill>
                          <a:effectLst/>
                          <a:latin typeface="+mn-lt"/>
                        </a:rPr>
                        <a:t>LCFF Eligible Total Enrollment</a:t>
                      </a:r>
                    </a:p>
                  </a:txBody>
                  <a:tcPr anchor="ctr"/>
                </a:tc>
                <a:extLst>
                  <a:ext uri="{0D108BD9-81ED-4DB2-BD59-A6C34878D82A}">
                    <a16:rowId xmlns:a16="http://schemas.microsoft.com/office/drawing/2014/main" val="2538012675"/>
                  </a:ext>
                </a:extLst>
              </a:tr>
              <a:tr h="1431591">
                <a:tc>
                  <a:txBody>
                    <a:bodyPr/>
                    <a:lstStyle/>
                    <a:p>
                      <a:pPr algn="l" rtl="0" fontAlgn="base">
                        <a:lnSpc>
                          <a:spcPct val="100000"/>
                        </a:lnSpc>
                        <a:spcAft>
                          <a:spcPts val="600"/>
                        </a:spcAft>
                        <a:buNone/>
                      </a:pPr>
                      <a:r>
                        <a:rPr lang="en-US" sz="1800" b="0" i="0" dirty="0">
                          <a:effectLst/>
                          <a:latin typeface="+mn-lt"/>
                        </a:rPr>
                        <a:t>Report 1.17, CA1.17</a:t>
                      </a:r>
                      <a:br>
                        <a:rPr lang="en-US" sz="1800" b="0" i="0" dirty="0">
                          <a:effectLst/>
                          <a:latin typeface="+mn-lt"/>
                        </a:rPr>
                      </a:br>
                      <a:endParaRPr lang="en-US" sz="1800" b="0" i="0" dirty="0">
                        <a:effectLst/>
                        <a:latin typeface="+mn-lt"/>
                      </a:endParaRPr>
                    </a:p>
                  </a:txBody>
                  <a:tcPr anchor="ctr"/>
                </a:tc>
                <a:tc>
                  <a:txBody>
                    <a:bodyPr/>
                    <a:lstStyle/>
                    <a:p>
                      <a:pPr marL="285750" indent="-285750" algn="l" rtl="0" fontAlgn="base">
                        <a:lnSpc>
                          <a:spcPct val="100000"/>
                        </a:lnSpc>
                        <a:spcAft>
                          <a:spcPts val="600"/>
                        </a:spcAft>
                        <a:buFont typeface="Arial" panose="020B0604020202020204" pitchFamily="34" charset="0"/>
                        <a:buChar char="•"/>
                      </a:pPr>
                      <a:r>
                        <a:rPr lang="en-US" sz="1800" b="0" i="0" dirty="0">
                          <a:effectLst/>
                          <a:latin typeface="+mn-lt"/>
                        </a:rPr>
                        <a:t>To support LEA review of their UPC count, two new columns will be added that provide the LEA’s prior year UPC Count and the difference between current and prior year UPC counts</a:t>
                      </a:r>
                    </a:p>
                    <a:p>
                      <a:pPr marL="285750" indent="-285750" algn="l" rtl="0" fontAlgn="base">
                        <a:lnSpc>
                          <a:spcPct val="100000"/>
                        </a:lnSpc>
                        <a:spcAft>
                          <a:spcPts val="600"/>
                        </a:spcAft>
                        <a:buFont typeface="Arial" panose="020B0604020202020204" pitchFamily="34" charset="0"/>
                        <a:buChar char="•"/>
                      </a:pPr>
                      <a:r>
                        <a:rPr lang="en-US" sz="1800" b="0" i="0" dirty="0">
                          <a:effectLst/>
                          <a:latin typeface="+mn-lt"/>
                        </a:rPr>
                        <a:t>The new columns are for informational purposes only, and are intended to help LEAs identify if their UPC counts appear correct </a:t>
                      </a:r>
                    </a:p>
                  </a:txBody>
                  <a:tcPr anchor="ctr"/>
                </a:tc>
                <a:extLst>
                  <a:ext uri="{0D108BD9-81ED-4DB2-BD59-A6C34878D82A}">
                    <a16:rowId xmlns:a16="http://schemas.microsoft.com/office/drawing/2014/main" val="1785682742"/>
                  </a:ext>
                </a:extLst>
              </a:tr>
              <a:tr h="1525737">
                <a:tc>
                  <a:txBody>
                    <a:bodyPr/>
                    <a:lstStyle/>
                    <a:p>
                      <a:pPr algn="l" rtl="0" fontAlgn="base">
                        <a:lnSpc>
                          <a:spcPct val="100000"/>
                        </a:lnSpc>
                        <a:spcAft>
                          <a:spcPts val="600"/>
                        </a:spcAft>
                        <a:buNone/>
                      </a:pPr>
                      <a:r>
                        <a:rPr lang="en-US" sz="1800" b="0" i="0" dirty="0">
                          <a:effectLst/>
                          <a:latin typeface="+mn-lt"/>
                        </a:rPr>
                        <a:t>Report 1.1</a:t>
                      </a:r>
                    </a:p>
                  </a:txBody>
                  <a:tcPr anchor="ctr"/>
                </a:tc>
                <a:tc>
                  <a:txBody>
                    <a:bodyPr/>
                    <a:lstStyle/>
                    <a:p>
                      <a:pPr marL="285750" indent="-285750" algn="l" rtl="0" fontAlgn="base">
                        <a:lnSpc>
                          <a:spcPct val="100000"/>
                        </a:lnSpc>
                        <a:spcAft>
                          <a:spcPts val="600"/>
                        </a:spcAft>
                        <a:buFont typeface="Arial" panose="020B0604020202020204" pitchFamily="34" charset="0"/>
                        <a:buChar char="•"/>
                      </a:pPr>
                      <a:r>
                        <a:rPr lang="en-US" sz="1800" b="0" i="0" dirty="0">
                          <a:effectLst/>
                          <a:latin typeface="+mn-lt"/>
                        </a:rPr>
                        <a:t>To support LEA review of their count, two new columns will be added that provide the LEA’s prior year Count and the difference between current and prior year counts</a:t>
                      </a:r>
                    </a:p>
                    <a:p>
                      <a:pPr marL="285750" indent="-285750" algn="l" rtl="0" fontAlgn="base">
                        <a:lnSpc>
                          <a:spcPct val="100000"/>
                        </a:lnSpc>
                        <a:spcAft>
                          <a:spcPts val="600"/>
                        </a:spcAft>
                        <a:buFont typeface="Arial" panose="020B0604020202020204" pitchFamily="34" charset="0"/>
                        <a:buChar char="•"/>
                      </a:pPr>
                      <a:r>
                        <a:rPr lang="en-US" sz="1800" b="0" i="0" dirty="0">
                          <a:effectLst/>
                          <a:latin typeface="+mn-lt"/>
                        </a:rPr>
                        <a:t>The new columns are for informational purposes only, and are intended to help LEAs identify if their counts appear correct </a:t>
                      </a:r>
                    </a:p>
                  </a:txBody>
                  <a:tcPr anchor="ctr"/>
                </a:tc>
                <a:extLst>
                  <a:ext uri="{0D108BD9-81ED-4DB2-BD59-A6C34878D82A}">
                    <a16:rowId xmlns:a16="http://schemas.microsoft.com/office/drawing/2014/main" val="1948663692"/>
                  </a:ext>
                </a:extLst>
              </a:tr>
              <a:tr h="471226">
                <a:tc gridSpan="2">
                  <a:txBody>
                    <a:bodyPr/>
                    <a:lstStyle/>
                    <a:p>
                      <a:pPr algn="l" rtl="0" fontAlgn="base">
                        <a:lnSpc>
                          <a:spcPct val="100000"/>
                        </a:lnSpc>
                        <a:spcAft>
                          <a:spcPts val="600"/>
                        </a:spcAft>
                        <a:buNone/>
                      </a:pPr>
                      <a:r>
                        <a:rPr lang="en-US" sz="1400" b="1" i="0" dirty="0">
                          <a:effectLst/>
                          <a:latin typeface="+mn-lt"/>
                        </a:rPr>
                        <a:t>*Realtime Reports</a:t>
                      </a:r>
                    </a:p>
                  </a:txBody>
                  <a:tcPr anchor="ctr"/>
                </a:tc>
                <a:tc hMerge="1">
                  <a:txBody>
                    <a:bodyPr/>
                    <a:lstStyle/>
                    <a:p>
                      <a:pPr marL="285750" indent="-285750" algn="l" rtl="0" fontAlgn="base">
                        <a:lnSpc>
                          <a:spcPct val="100000"/>
                        </a:lnSpc>
                        <a:spcAft>
                          <a:spcPts val="600"/>
                        </a:spcAft>
                        <a:buFont typeface="Arial" panose="020B0604020202020204" pitchFamily="34" charset="0"/>
                        <a:buChar char="•"/>
                      </a:pPr>
                      <a:endParaRPr lang="en-US" sz="2000" b="0" i="0" dirty="0">
                        <a:effectLst/>
                        <a:latin typeface="+mn-lt"/>
                      </a:endParaRPr>
                    </a:p>
                  </a:txBody>
                  <a:tcPr anchor="ctr"/>
                </a:tc>
                <a:extLst>
                  <a:ext uri="{0D108BD9-81ED-4DB2-BD59-A6C34878D82A}">
                    <a16:rowId xmlns:a16="http://schemas.microsoft.com/office/drawing/2014/main" val="1723618408"/>
                  </a:ext>
                </a:extLst>
              </a:tr>
            </a:tbl>
          </a:graphicData>
        </a:graphic>
      </p:graphicFrame>
      <p:sp>
        <p:nvSpPr>
          <p:cNvPr id="3" name="Footer Placeholder 3">
            <a:extLst>
              <a:ext uri="{FF2B5EF4-FFF2-40B4-BE49-F238E27FC236}">
                <a16:creationId xmlns:a16="http://schemas.microsoft.com/office/drawing/2014/main" id="{86DFF676-2E1C-4585-B6A7-9BCE65469723}"/>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2809564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ED10B-AC82-5516-ED42-5994E802B5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1A81F3-7B4D-D254-AED7-E43BF891F0FE}"/>
              </a:ext>
            </a:extLst>
          </p:cNvPr>
          <p:cNvSpPr>
            <a:spLocks noGrp="1"/>
          </p:cNvSpPr>
          <p:nvPr>
            <p:ph type="title"/>
          </p:nvPr>
        </p:nvSpPr>
        <p:spPr/>
        <p:txBody>
          <a:bodyPr>
            <a:normAutofit/>
          </a:bodyPr>
          <a:lstStyle/>
          <a:p>
            <a:pPr algn="ctr"/>
            <a:r>
              <a:rPr lang="en-US" sz="4000" dirty="0"/>
              <a:t>Update to 1.17 Report Layout</a:t>
            </a:r>
          </a:p>
        </p:txBody>
      </p:sp>
      <p:pic>
        <p:nvPicPr>
          <p:cNvPr id="8" name="Content Placeholder 7" descr="Report 1.17 - LCFF Unduplicated Pupil Count will updated format and labels for 2025-26.&#10;">
            <a:extLst>
              <a:ext uri="{FF2B5EF4-FFF2-40B4-BE49-F238E27FC236}">
                <a16:creationId xmlns:a16="http://schemas.microsoft.com/office/drawing/2014/main" id="{05255212-D96D-CB99-D7E5-B190DAF88815}"/>
              </a:ext>
            </a:extLst>
          </p:cNvPr>
          <p:cNvPicPr>
            <a:picLocks noGrp="1" noChangeAspect="1"/>
          </p:cNvPicPr>
          <p:nvPr>
            <p:ph idx="1"/>
          </p:nvPr>
        </p:nvPicPr>
        <p:blipFill>
          <a:blip r:embed="rId3"/>
          <a:stretch>
            <a:fillRect/>
          </a:stretch>
        </p:blipFill>
        <p:spPr>
          <a:xfrm>
            <a:off x="1118714" y="1612683"/>
            <a:ext cx="9866887" cy="4186238"/>
          </a:xfrm>
          <a:prstGeom prst="rect">
            <a:avLst/>
          </a:prstGeom>
          <a:ln>
            <a:solidFill>
              <a:schemeClr val="accent1"/>
            </a:solidFill>
          </a:ln>
        </p:spPr>
      </p:pic>
      <p:sp>
        <p:nvSpPr>
          <p:cNvPr id="3" name="Footer Placeholder 3">
            <a:extLst>
              <a:ext uri="{FF2B5EF4-FFF2-40B4-BE49-F238E27FC236}">
                <a16:creationId xmlns:a16="http://schemas.microsoft.com/office/drawing/2014/main" id="{B09D6134-6CE1-0345-8D0C-CBABBDD21FE7}"/>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669821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83DB4-79D0-324D-4C08-FC03A892E5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C3BEC-600F-F4ED-5F21-9375F4FE9025}"/>
              </a:ext>
            </a:extLst>
          </p:cNvPr>
          <p:cNvSpPr>
            <a:spLocks noGrp="1"/>
          </p:cNvSpPr>
          <p:nvPr>
            <p:ph type="title"/>
          </p:nvPr>
        </p:nvSpPr>
        <p:spPr/>
        <p:txBody>
          <a:bodyPr>
            <a:normAutofit/>
          </a:bodyPr>
          <a:lstStyle/>
          <a:p>
            <a:pPr algn="ctr"/>
            <a:r>
              <a:rPr lang="en-US" sz="4000" dirty="0"/>
              <a:t>Update to Report 1.1 Report Layout</a:t>
            </a:r>
          </a:p>
        </p:txBody>
      </p:sp>
      <p:sp>
        <p:nvSpPr>
          <p:cNvPr id="5" name="Content Placeholder 4">
            <a:extLst>
              <a:ext uri="{FF2B5EF4-FFF2-40B4-BE49-F238E27FC236}">
                <a16:creationId xmlns:a16="http://schemas.microsoft.com/office/drawing/2014/main" id="{61E0629A-9202-D8D9-17D1-4BA7D307C3B8}"/>
              </a:ext>
            </a:extLst>
          </p:cNvPr>
          <p:cNvSpPr>
            <a:spLocks noGrp="1"/>
          </p:cNvSpPr>
          <p:nvPr>
            <p:ph idx="1"/>
          </p:nvPr>
        </p:nvSpPr>
        <p:spPr>
          <a:xfrm>
            <a:off x="765669" y="1537527"/>
            <a:ext cx="10515600" cy="4185708"/>
          </a:xfrm>
        </p:spPr>
        <p:txBody>
          <a:bodyPr/>
          <a:lstStyle/>
          <a:p>
            <a:pPr marL="0" indent="0">
              <a:buNone/>
            </a:pPr>
            <a:endParaRPr lang="en-US" dirty="0"/>
          </a:p>
        </p:txBody>
      </p:sp>
      <p:pic>
        <p:nvPicPr>
          <p:cNvPr id="7" name="Picture 6" descr="Report 1.1 - Enrollment - Primary and Short-term Enrollment Count by Subgroup - updated report layout for new information only columns for Prior AY Enrollments and Count Difference.&#10;">
            <a:extLst>
              <a:ext uri="{FF2B5EF4-FFF2-40B4-BE49-F238E27FC236}">
                <a16:creationId xmlns:a16="http://schemas.microsoft.com/office/drawing/2014/main" id="{DF056937-C9DB-AE04-0AB3-B1A8A6F3F656}"/>
              </a:ext>
            </a:extLst>
          </p:cNvPr>
          <p:cNvPicPr>
            <a:picLocks noChangeAspect="1"/>
          </p:cNvPicPr>
          <p:nvPr/>
        </p:nvPicPr>
        <p:blipFill>
          <a:blip r:embed="rId3"/>
          <a:stretch>
            <a:fillRect/>
          </a:stretch>
        </p:blipFill>
        <p:spPr>
          <a:xfrm>
            <a:off x="838200" y="1630232"/>
            <a:ext cx="10160608" cy="3597536"/>
          </a:xfrm>
          <a:prstGeom prst="rect">
            <a:avLst/>
          </a:prstGeom>
          <a:ln>
            <a:solidFill>
              <a:schemeClr val="accent1"/>
            </a:solidFill>
          </a:ln>
        </p:spPr>
      </p:pic>
      <p:sp>
        <p:nvSpPr>
          <p:cNvPr id="3" name="Footer Placeholder 3">
            <a:extLst>
              <a:ext uri="{FF2B5EF4-FFF2-40B4-BE49-F238E27FC236}">
                <a16:creationId xmlns:a16="http://schemas.microsoft.com/office/drawing/2014/main" id="{F288EE2A-6130-4098-482C-6A39487DBA40}"/>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216190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9FB8-48E5-466D-985A-2BB1D3AEA71E}"/>
              </a:ext>
            </a:extLst>
          </p:cNvPr>
          <p:cNvSpPr>
            <a:spLocks noGrp="1"/>
          </p:cNvSpPr>
          <p:nvPr>
            <p:ph type="title"/>
          </p:nvPr>
        </p:nvSpPr>
        <p:spPr>
          <a:xfrm>
            <a:off x="838200" y="365126"/>
            <a:ext cx="10515600" cy="788988"/>
          </a:xfrm>
        </p:spPr>
        <p:txBody>
          <a:bodyPr>
            <a:normAutofit/>
          </a:bodyPr>
          <a:lstStyle/>
          <a:p>
            <a:pPr algn="ct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Presenter Information (1)</a:t>
            </a:r>
            <a:endParaRPr lang="en-US" dirty="0"/>
          </a:p>
        </p:txBody>
      </p:sp>
      <p:sp>
        <p:nvSpPr>
          <p:cNvPr id="3" name="Content Placeholder 2">
            <a:extLst>
              <a:ext uri="{FF2B5EF4-FFF2-40B4-BE49-F238E27FC236}">
                <a16:creationId xmlns:a16="http://schemas.microsoft.com/office/drawing/2014/main" id="{6A21458C-2FCD-4E55-8B48-82FE593018C7}"/>
              </a:ext>
            </a:extLst>
          </p:cNvPr>
          <p:cNvSpPr>
            <a:spLocks noGrp="1"/>
          </p:cNvSpPr>
          <p:nvPr>
            <p:ph idx="1"/>
          </p:nvPr>
        </p:nvSpPr>
        <p:spPr>
          <a:xfrm>
            <a:off x="838200" y="1528549"/>
            <a:ext cx="10515600" cy="4648414"/>
          </a:xfrm>
        </p:spPr>
        <p:txBody>
          <a:bodyPr vert="horz" lIns="91440" tIns="45720" rIns="91440" bIns="45720" rtlCol="0" anchor="t">
            <a:normAutofit/>
          </a:bodyPr>
          <a:lstStyle/>
          <a:p>
            <a:pPr marL="0" indent="0">
              <a:buNone/>
              <a:defRPr/>
            </a:pPr>
            <a:r>
              <a:rPr lang="en-US" sz="3600" b="1" dirty="0">
                <a:latin typeface="Calibri" panose="020F0502020204030204" pitchFamily="34" charset="0"/>
                <a:cs typeface="Calibri" panose="020F0502020204030204" pitchFamily="34" charset="0"/>
              </a:rPr>
              <a:t>California School Information Services (CSIS)</a:t>
            </a:r>
          </a:p>
          <a:p>
            <a:pPr marL="0" indent="0">
              <a:buNone/>
              <a:defRPr/>
            </a:pPr>
            <a:r>
              <a:rPr lang="en-US" sz="3200" dirty="0">
                <a:latin typeface="Calibri" panose="020F0502020204030204" pitchFamily="34" charset="0"/>
                <a:cs typeface="Calibri" panose="020F0502020204030204" pitchFamily="34" charset="0"/>
              </a:rPr>
              <a:t>Rima Mendez, Requirements Management</a:t>
            </a:r>
          </a:p>
          <a:p>
            <a:pPr marL="0" indent="0">
              <a:buNone/>
              <a:defRPr/>
            </a:pPr>
            <a:r>
              <a:rPr lang="en-US" sz="3200" dirty="0">
                <a:latin typeface="Calibri" panose="020F0502020204030204" pitchFamily="34" charset="0"/>
                <a:cs typeface="Calibri" panose="020F0502020204030204" pitchFamily="34" charset="0"/>
              </a:rPr>
              <a:t>Heather Cota, Requirements Management</a:t>
            </a:r>
          </a:p>
          <a:p>
            <a:pPr marL="0" indent="0">
              <a:buNone/>
              <a:defRPr/>
            </a:pPr>
            <a:r>
              <a:rPr lang="en-US" sz="3200" dirty="0">
                <a:latin typeface="Calibri" panose="020F0502020204030204" pitchFamily="34" charset="0"/>
                <a:cs typeface="Calibri" panose="020F0502020204030204" pitchFamily="34" charset="0"/>
              </a:rPr>
              <a:t>Angela Ratty, Client Services</a:t>
            </a:r>
          </a:p>
          <a:p>
            <a:pPr marL="0" indent="0">
              <a:buNone/>
              <a:defRPr/>
            </a:pPr>
            <a:r>
              <a:rPr lang="en-US" sz="3200" dirty="0">
                <a:latin typeface="Calibri" panose="020F0502020204030204" pitchFamily="34" charset="0"/>
                <a:cs typeface="Calibri" panose="020F0502020204030204" pitchFamily="34" charset="0"/>
              </a:rPr>
              <a:t>Matt Clark, Client Services</a:t>
            </a:r>
            <a:endParaRPr lang="en-US" sz="3200" dirty="0"/>
          </a:p>
        </p:txBody>
      </p:sp>
      <p:sp>
        <p:nvSpPr>
          <p:cNvPr id="5" name="Footer Placeholder 3">
            <a:extLst>
              <a:ext uri="{FF2B5EF4-FFF2-40B4-BE49-F238E27FC236}">
                <a16:creationId xmlns:a16="http://schemas.microsoft.com/office/drawing/2014/main" id="{579C5CC5-15F0-4AED-E2DE-8F2B52CDC7B3}"/>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3683997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33BC-A82A-C386-CF45-A0092AF7FD60}"/>
              </a:ext>
            </a:extLst>
          </p:cNvPr>
          <p:cNvSpPr>
            <a:spLocks noGrp="1"/>
          </p:cNvSpPr>
          <p:nvPr>
            <p:ph type="title"/>
          </p:nvPr>
        </p:nvSpPr>
        <p:spPr/>
        <p:txBody>
          <a:bodyPr/>
          <a:lstStyle/>
          <a:p>
            <a:pPr algn="ctr"/>
            <a:r>
              <a:rPr lang="en-US" b="1" dirty="0"/>
              <a:t>Course Updates</a:t>
            </a:r>
          </a:p>
        </p:txBody>
      </p:sp>
      <p:sp>
        <p:nvSpPr>
          <p:cNvPr id="3" name="Content Placeholder 2">
            <a:extLst>
              <a:ext uri="{FF2B5EF4-FFF2-40B4-BE49-F238E27FC236}">
                <a16:creationId xmlns:a16="http://schemas.microsoft.com/office/drawing/2014/main" id="{722BC1A0-AFAD-D984-1162-87D5BE5DFFD5}"/>
              </a:ext>
            </a:extLst>
          </p:cNvPr>
          <p:cNvSpPr>
            <a:spLocks noGrp="1"/>
          </p:cNvSpPr>
          <p:nvPr>
            <p:ph idx="1"/>
          </p:nvPr>
        </p:nvSpPr>
        <p:spPr/>
        <p:txBody>
          <a:bodyPr>
            <a:normAutofit fontScale="62500" lnSpcReduction="20000"/>
          </a:bodyPr>
          <a:lstStyle/>
          <a:p>
            <a:pPr fontAlgn="base">
              <a:lnSpc>
                <a:spcPct val="120000"/>
              </a:lnSpc>
              <a:spcBef>
                <a:spcPts val="600"/>
              </a:spcBef>
              <a:spcAft>
                <a:spcPts val="600"/>
              </a:spcAft>
            </a:pPr>
            <a:r>
              <a:rPr lang="en-US" dirty="0"/>
              <a:t>Code Set v17.0 includes three new Course Group State codes to better identify instruction services provided to students:</a:t>
            </a:r>
          </a:p>
          <a:p>
            <a:pPr marL="914400" lvl="2" indent="0" fontAlgn="base">
              <a:lnSpc>
                <a:spcPct val="120000"/>
              </a:lnSpc>
              <a:spcBef>
                <a:spcPts val="600"/>
              </a:spcBef>
              <a:spcAft>
                <a:spcPts val="600"/>
              </a:spcAft>
              <a:buNone/>
            </a:pPr>
            <a:r>
              <a:rPr lang="en-US" b="1" dirty="0"/>
              <a:t>9701</a:t>
            </a:r>
            <a:r>
              <a:rPr lang="en-US" dirty="0"/>
              <a:t> – Visual Impairment Instruction </a:t>
            </a:r>
          </a:p>
          <a:p>
            <a:pPr marL="457200" lvl="1" indent="0" fontAlgn="base">
              <a:lnSpc>
                <a:spcPct val="120000"/>
              </a:lnSpc>
              <a:spcBef>
                <a:spcPts val="600"/>
              </a:spcBef>
              <a:spcAft>
                <a:spcPts val="600"/>
              </a:spcAft>
              <a:buNone/>
            </a:pPr>
            <a:r>
              <a:rPr lang="en-US" b="1" dirty="0"/>
              <a:t>	9702</a:t>
            </a:r>
            <a:r>
              <a:rPr lang="en-US" dirty="0"/>
              <a:t> – Orthopedic Impairment Instruction </a:t>
            </a:r>
          </a:p>
          <a:p>
            <a:pPr marL="457200" lvl="1" indent="0" fontAlgn="base">
              <a:lnSpc>
                <a:spcPct val="120000"/>
              </a:lnSpc>
              <a:spcBef>
                <a:spcPts val="600"/>
              </a:spcBef>
              <a:spcAft>
                <a:spcPts val="600"/>
              </a:spcAft>
              <a:buNone/>
            </a:pPr>
            <a:r>
              <a:rPr lang="en-US" b="1" dirty="0"/>
              <a:t>	9703</a:t>
            </a:r>
            <a:r>
              <a:rPr lang="en-US" dirty="0"/>
              <a:t> – Hearing Impairment Instruction </a:t>
            </a:r>
          </a:p>
          <a:p>
            <a:pPr fontAlgn="base">
              <a:lnSpc>
                <a:spcPct val="120000"/>
              </a:lnSpc>
              <a:spcBef>
                <a:spcPts val="600"/>
              </a:spcBef>
              <a:spcAft>
                <a:spcPts val="600"/>
              </a:spcAft>
            </a:pPr>
            <a:r>
              <a:rPr lang="en-US" dirty="0"/>
              <a:t>When using these codes on the Course Section Enrollment (CRSE) and Staff Assignment (SASS) file, be sure to:</a:t>
            </a:r>
          </a:p>
          <a:p>
            <a:pPr lvl="1" fontAlgn="base">
              <a:lnSpc>
                <a:spcPct val="120000"/>
              </a:lnSpc>
              <a:spcBef>
                <a:spcPts val="600"/>
              </a:spcBef>
              <a:spcAft>
                <a:spcPts val="600"/>
              </a:spcAft>
              <a:buFont typeface="Wingdings" panose="05000000000000000000" pitchFamily="2" charset="2"/>
              <a:buChar char="ü"/>
            </a:pPr>
            <a:r>
              <a:rPr lang="en-US" dirty="0"/>
              <a:t>Populate Field 9.22 – </a:t>
            </a:r>
            <a:r>
              <a:rPr lang="en-US" i="1" dirty="0"/>
              <a:t>Instructional Strategy Code </a:t>
            </a:r>
            <a:r>
              <a:rPr lang="en-US" dirty="0"/>
              <a:t>on the CRSE file, with Instructional Strategy Code 700 – </a:t>
            </a:r>
            <a:r>
              <a:rPr lang="en-US" i="1" dirty="0"/>
              <a:t>Special Education, </a:t>
            </a:r>
            <a:r>
              <a:rPr lang="en-US" dirty="0"/>
              <a:t>as all students in these course should be students with disabilities</a:t>
            </a:r>
          </a:p>
          <a:p>
            <a:pPr lvl="1" fontAlgn="base">
              <a:lnSpc>
                <a:spcPct val="120000"/>
              </a:lnSpc>
              <a:spcBef>
                <a:spcPts val="600"/>
              </a:spcBef>
              <a:spcAft>
                <a:spcPts val="600"/>
              </a:spcAft>
              <a:buFont typeface="Wingdings" panose="05000000000000000000" pitchFamily="2" charset="2"/>
              <a:buChar char="ü"/>
            </a:pPr>
            <a:r>
              <a:rPr lang="en-US" dirty="0"/>
              <a:t>Populate Field 8.13 – </a:t>
            </a:r>
            <a:r>
              <a:rPr lang="en-US" i="1" dirty="0"/>
              <a:t>Staff Job Classification Code</a:t>
            </a:r>
            <a:r>
              <a:rPr lang="en-US" dirty="0"/>
              <a:t>, on the SASS file, with Educational Service Job Classification Code of “Teacher” (Code 12)  </a:t>
            </a:r>
          </a:p>
          <a:p>
            <a:pPr marL="0" indent="0" fontAlgn="base">
              <a:lnSpc>
                <a:spcPct val="120000"/>
              </a:lnSpc>
              <a:spcBef>
                <a:spcPts val="600"/>
              </a:spcBef>
              <a:spcAft>
                <a:spcPts val="600"/>
              </a:spcAft>
              <a:buNone/>
            </a:pPr>
            <a:r>
              <a:rPr lang="en-US" dirty="0"/>
              <a:t>NOTE: Student course enrollment records are REQUIRED for Teacher assignments. </a:t>
            </a:r>
          </a:p>
        </p:txBody>
      </p:sp>
      <p:sp>
        <p:nvSpPr>
          <p:cNvPr id="5" name="Footer Placeholder 3">
            <a:extLst>
              <a:ext uri="{FF2B5EF4-FFF2-40B4-BE49-F238E27FC236}">
                <a16:creationId xmlns:a16="http://schemas.microsoft.com/office/drawing/2014/main" id="{2027C7A4-B78F-ACAF-323D-17E88B50D211}"/>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2622157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A50E7-DF46-DF15-B6E7-92BACEB693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8EEFAE-A1DF-C007-CF04-ABFBEE1ED856}"/>
              </a:ext>
            </a:extLst>
          </p:cNvPr>
          <p:cNvSpPr>
            <a:spLocks noGrp="1"/>
          </p:cNvSpPr>
          <p:nvPr>
            <p:ph type="title"/>
          </p:nvPr>
        </p:nvSpPr>
        <p:spPr/>
        <p:txBody>
          <a:bodyPr/>
          <a:lstStyle/>
          <a:p>
            <a:r>
              <a:rPr lang="en-US" dirty="0"/>
              <a:t>2025-26 EOY Submission Changes and New Collections</a:t>
            </a:r>
          </a:p>
        </p:txBody>
      </p:sp>
      <p:sp>
        <p:nvSpPr>
          <p:cNvPr id="3" name="Text Placeholder 2">
            <a:extLst>
              <a:ext uri="{FF2B5EF4-FFF2-40B4-BE49-F238E27FC236}">
                <a16:creationId xmlns:a16="http://schemas.microsoft.com/office/drawing/2014/main" id="{75F6774F-B6AA-F514-92F7-B8D6DD3201A7}"/>
              </a:ext>
            </a:extLst>
          </p:cNvPr>
          <p:cNvSpPr>
            <a:spLocks noGrp="1"/>
          </p:cNvSpPr>
          <p:nvPr>
            <p:ph type="body" idx="1"/>
          </p:nvPr>
        </p:nvSpPr>
        <p:spPr/>
        <p:txBody>
          <a:bodyPr/>
          <a:lstStyle/>
          <a:p>
            <a:endParaRPr lang="en-US" dirty="0"/>
          </a:p>
        </p:txBody>
      </p:sp>
      <p:sp>
        <p:nvSpPr>
          <p:cNvPr id="5" name="Footer Placeholder 3">
            <a:extLst>
              <a:ext uri="{FF2B5EF4-FFF2-40B4-BE49-F238E27FC236}">
                <a16:creationId xmlns:a16="http://schemas.microsoft.com/office/drawing/2014/main" id="{91214E3B-BFD4-758B-FEC4-8DF6DA2EEAD6}"/>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476266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9F220-9C4D-EC30-782F-2152AC6B4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3D356-31DD-8C0D-7ED5-22F0E2B10A13}"/>
              </a:ext>
            </a:extLst>
          </p:cNvPr>
          <p:cNvSpPr>
            <a:spLocks noGrp="1"/>
          </p:cNvSpPr>
          <p:nvPr>
            <p:ph type="title"/>
          </p:nvPr>
        </p:nvSpPr>
        <p:spPr>
          <a:xfrm>
            <a:off x="838200" y="365125"/>
            <a:ext cx="10515600" cy="1148365"/>
          </a:xfrm>
        </p:spPr>
        <p:txBody>
          <a:bodyPr>
            <a:normAutofit/>
          </a:bodyPr>
          <a:lstStyle/>
          <a:p>
            <a:pPr algn="ctr"/>
            <a:r>
              <a:rPr lang="en-US" sz="4000" b="1" dirty="0"/>
              <a:t>2025−26 EOY Submission Changes</a:t>
            </a:r>
            <a:br>
              <a:rPr lang="en-US" sz="4000" b="1" dirty="0"/>
            </a:br>
            <a:r>
              <a:rPr lang="en-US" sz="2800" i="1" dirty="0"/>
              <a:t>Refer to Flash 312</a:t>
            </a:r>
          </a:p>
        </p:txBody>
      </p:sp>
      <p:sp>
        <p:nvSpPr>
          <p:cNvPr id="3" name="Content Placeholder 2">
            <a:extLst>
              <a:ext uri="{FF2B5EF4-FFF2-40B4-BE49-F238E27FC236}">
                <a16:creationId xmlns:a16="http://schemas.microsoft.com/office/drawing/2014/main" id="{B307DFC0-8A88-F8F2-04B2-05DD4EE29686}"/>
              </a:ext>
            </a:extLst>
          </p:cNvPr>
          <p:cNvSpPr>
            <a:spLocks noGrp="1"/>
          </p:cNvSpPr>
          <p:nvPr>
            <p:ph idx="1"/>
          </p:nvPr>
        </p:nvSpPr>
        <p:spPr>
          <a:xfrm>
            <a:off x="838200" y="1802167"/>
            <a:ext cx="10515600" cy="4374796"/>
          </a:xfrm>
        </p:spPr>
        <p:txBody>
          <a:bodyPr>
            <a:normAutofit fontScale="62500" lnSpcReduction="20000"/>
          </a:bodyPr>
          <a:lstStyle/>
          <a:p>
            <a:pPr marL="0" marR="0" lvl="0" indent="0" algn="ctr">
              <a:lnSpc>
                <a:spcPct val="110000"/>
              </a:lnSpc>
              <a:spcBef>
                <a:spcPts val="600"/>
              </a:spcBef>
              <a:spcAft>
                <a:spcPts val="600"/>
              </a:spcAft>
              <a:buNone/>
            </a:pPr>
            <a:r>
              <a:rPr lang="en-US" sz="8600" b="1" dirty="0">
                <a:solidFill>
                  <a:srgbClr val="0070C0"/>
                </a:solidFill>
                <a:latin typeface="Calibri" panose="020F0502020204030204" pitchFamily="34" charset="0"/>
                <a:ea typeface="Calibri" panose="020F0502020204030204" pitchFamily="34" charset="0"/>
                <a:cs typeface="Calibri" panose="020F0502020204030204" pitchFamily="34" charset="0"/>
              </a:rPr>
              <a:t>BRAIN RESET</a:t>
            </a:r>
            <a:endParaRPr lang="en-US" sz="8600" b="1" dirty="0">
              <a:latin typeface="Calibri" panose="020F0502020204030204" pitchFamily="34" charset="0"/>
              <a:ea typeface="Calibri" panose="020F0502020204030204" pitchFamily="34" charset="0"/>
              <a:cs typeface="Calibri" panose="020F0502020204030204" pitchFamily="34" charset="0"/>
            </a:endParaRPr>
          </a:p>
          <a:p>
            <a:pPr marL="365760" marR="0" lvl="0" indent="0">
              <a:lnSpc>
                <a:spcPct val="120000"/>
              </a:lnSpc>
              <a:spcBef>
                <a:spcPts val="600"/>
              </a:spcBef>
              <a:spcAft>
                <a:spcPts val="600"/>
              </a:spcAft>
              <a:buNone/>
            </a:pPr>
            <a:r>
              <a:rPr lang="en-US" sz="5100" b="1" dirty="0">
                <a:latin typeface="Calibri" panose="020F0502020204030204" pitchFamily="34" charset="0"/>
                <a:ea typeface="Calibri" panose="020F0502020204030204" pitchFamily="34" charset="0"/>
                <a:cs typeface="Calibri" panose="020F0502020204030204" pitchFamily="34" charset="0"/>
              </a:rPr>
              <a:t>EOY 1 – FINAL Deadline: July 31, 2026</a:t>
            </a:r>
          </a:p>
          <a:p>
            <a:pPr marL="1280160" lvl="1">
              <a:lnSpc>
                <a:spcPct val="120000"/>
              </a:lnSpc>
              <a:spcBef>
                <a:spcPts val="600"/>
              </a:spcBef>
              <a:spcAft>
                <a:spcPts val="600"/>
              </a:spcAft>
            </a:pPr>
            <a:r>
              <a:rPr lang="en-US" sz="2800" dirty="0">
                <a:latin typeface="Calibri" panose="020F0502020204030204" pitchFamily="34" charset="0"/>
                <a:ea typeface="Calibri" panose="020F0502020204030204" pitchFamily="34" charset="0"/>
                <a:cs typeface="Calibri" panose="020F0502020204030204" pitchFamily="34" charset="0"/>
              </a:rPr>
              <a:t>Previous EOY 2, 3, 4 </a:t>
            </a:r>
            <a:r>
              <a:rPr lang="en-US" sz="2800" i="1" dirty="0">
                <a:latin typeface="Calibri" panose="020F0502020204030204" pitchFamily="34" charset="0"/>
                <a:ea typeface="Calibri" panose="020F0502020204030204" pitchFamily="34" charset="0"/>
                <a:cs typeface="Calibri" panose="020F0502020204030204" pitchFamily="34" charset="0"/>
              </a:rPr>
              <a:t>minus</a:t>
            </a:r>
            <a:r>
              <a:rPr lang="en-US" sz="2800" dirty="0">
                <a:latin typeface="Calibri" panose="020F0502020204030204" pitchFamily="34" charset="0"/>
                <a:ea typeface="Calibri" panose="020F0502020204030204" pitchFamily="34" charset="0"/>
                <a:cs typeface="Calibri" panose="020F0502020204030204" pitchFamily="34" charset="0"/>
              </a:rPr>
              <a:t> One-Year Graduates &amp; Completers</a:t>
            </a:r>
          </a:p>
          <a:p>
            <a:pPr marL="1280160" lvl="1">
              <a:lnSpc>
                <a:spcPct val="120000"/>
              </a:lnSpc>
              <a:spcBef>
                <a:spcPts val="600"/>
              </a:spcBef>
              <a:spcAft>
                <a:spcPts val="600"/>
              </a:spcAft>
            </a:pPr>
            <a:r>
              <a:rPr lang="en-US" sz="2800" dirty="0">
                <a:latin typeface="Calibri" panose="020F0502020204030204" pitchFamily="34" charset="0"/>
                <a:ea typeface="Calibri" panose="020F0502020204030204" pitchFamily="34" charset="0"/>
                <a:cs typeface="Calibri" panose="020F0502020204030204" pitchFamily="34" charset="0"/>
              </a:rPr>
              <a:t>For Students with Disabilities, a new count of graduates and dropouts between July 1 – June 30</a:t>
            </a:r>
          </a:p>
          <a:p>
            <a:pPr marL="1280160" lvl="1">
              <a:lnSpc>
                <a:spcPct val="120000"/>
              </a:lnSpc>
              <a:spcBef>
                <a:spcPts val="600"/>
              </a:spcBef>
              <a:spcAft>
                <a:spcPts val="600"/>
              </a:spcAft>
            </a:pPr>
            <a:r>
              <a:rPr lang="en-US" sz="2800" dirty="0">
                <a:latin typeface="Calibri" panose="020F0502020204030204" pitchFamily="34" charset="0"/>
                <a:ea typeface="Calibri" panose="020F0502020204030204" pitchFamily="34" charset="0"/>
                <a:cs typeface="Calibri" panose="020F0502020204030204" pitchFamily="34" charset="0"/>
              </a:rPr>
              <a:t>New Expanded Learning Program submitted on LEA Program (LEAP) file</a:t>
            </a:r>
            <a:endParaRPr lang="en-US" sz="4000" b="1" dirty="0">
              <a:latin typeface="Calibri" panose="020F0502020204030204" pitchFamily="34" charset="0"/>
              <a:ea typeface="Calibri" panose="020F0502020204030204" pitchFamily="34" charset="0"/>
              <a:cs typeface="Calibri" panose="020F0502020204030204" pitchFamily="34" charset="0"/>
            </a:endParaRPr>
          </a:p>
          <a:p>
            <a:pPr marL="365760" marR="0" lvl="0" indent="0">
              <a:lnSpc>
                <a:spcPct val="120000"/>
              </a:lnSpc>
              <a:spcBef>
                <a:spcPts val="600"/>
              </a:spcBef>
              <a:spcAft>
                <a:spcPts val="600"/>
              </a:spcAft>
              <a:buNone/>
            </a:pPr>
            <a:r>
              <a:rPr lang="en-US" sz="5100" b="1" dirty="0">
                <a:latin typeface="Calibri" panose="020F0502020204030204" pitchFamily="34" charset="0"/>
                <a:ea typeface="Calibri" panose="020F0502020204030204" pitchFamily="34" charset="0"/>
                <a:cs typeface="Calibri" panose="020F0502020204030204" pitchFamily="34" charset="0"/>
              </a:rPr>
              <a:t>EOY 2 – FINAL Deadline: August 17, 2026</a:t>
            </a:r>
          </a:p>
          <a:p>
            <a:pPr marL="1280160" lvl="1">
              <a:lnSpc>
                <a:spcPct val="120000"/>
              </a:lnSpc>
              <a:spcBef>
                <a:spcPts val="600"/>
              </a:spcBef>
              <a:spcAft>
                <a:spcPts val="600"/>
              </a:spcAft>
            </a:pPr>
            <a:r>
              <a:rPr lang="en-US" sz="2800" dirty="0">
                <a:latin typeface="Calibri" panose="020F0502020204030204" pitchFamily="34" charset="0"/>
                <a:ea typeface="Calibri" panose="020F0502020204030204" pitchFamily="34" charset="0"/>
                <a:cs typeface="Calibri" panose="020F0502020204030204" pitchFamily="34" charset="0"/>
              </a:rPr>
              <a:t>Previous EOY 1 </a:t>
            </a:r>
            <a:r>
              <a:rPr lang="en-US" sz="2800" i="1" dirty="0">
                <a:latin typeface="Calibri" panose="020F0502020204030204" pitchFamily="34" charset="0"/>
                <a:ea typeface="Calibri" panose="020F0502020204030204" pitchFamily="34" charset="0"/>
                <a:cs typeface="Calibri" panose="020F0502020204030204" pitchFamily="34" charset="0"/>
              </a:rPr>
              <a:t>plus </a:t>
            </a:r>
            <a:r>
              <a:rPr lang="en-US" sz="2800" dirty="0">
                <a:latin typeface="Calibri" panose="020F0502020204030204" pitchFamily="34" charset="0"/>
                <a:ea typeface="Calibri" panose="020F0502020204030204" pitchFamily="34" charset="0"/>
                <a:cs typeface="Calibri" panose="020F0502020204030204" pitchFamily="34" charset="0"/>
              </a:rPr>
              <a:t>One-Year Graduates &amp; Completers for all students (August 16 – August 15)</a:t>
            </a:r>
          </a:p>
          <a:p>
            <a:pPr marL="1280160" lvl="1">
              <a:lnSpc>
                <a:spcPct val="120000"/>
              </a:lnSpc>
              <a:spcBef>
                <a:spcPts val="600"/>
              </a:spcBef>
              <a:spcAft>
                <a:spcPts val="600"/>
              </a:spcAft>
            </a:pPr>
            <a:r>
              <a:rPr lang="en-US" sz="2800" dirty="0">
                <a:latin typeface="Calibri" panose="020F0502020204030204" pitchFamily="34" charset="0"/>
                <a:ea typeface="Calibri" panose="020F0502020204030204" pitchFamily="34" charset="0"/>
                <a:cs typeface="Calibri" panose="020F0502020204030204" pitchFamily="34" charset="0"/>
              </a:rPr>
              <a:t>Final Deadline is same date that data will be pulled for the 4-year Cohort</a:t>
            </a:r>
          </a:p>
          <a:p>
            <a:pPr marR="0" lvl="0">
              <a:lnSpc>
                <a:spcPct val="110000"/>
              </a:lnSpc>
              <a:spcBef>
                <a:spcPts val="0"/>
              </a:spcBef>
            </a:pP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en-US" dirty="0"/>
          </a:p>
        </p:txBody>
      </p:sp>
      <p:sp>
        <p:nvSpPr>
          <p:cNvPr id="5" name="Slide Number Placeholder 4">
            <a:extLst>
              <a:ext uri="{FF2B5EF4-FFF2-40B4-BE49-F238E27FC236}">
                <a16:creationId xmlns:a16="http://schemas.microsoft.com/office/drawing/2014/main" id="{BCF61E0A-1AF4-8452-0250-84EBED83AC0B}"/>
              </a:ext>
            </a:extLst>
          </p:cNvPr>
          <p:cNvSpPr>
            <a:spLocks noGrp="1"/>
          </p:cNvSpPr>
          <p:nvPr>
            <p:ph type="sldNum" sz="quarter" idx="4294967295"/>
          </p:nvPr>
        </p:nvSpPr>
        <p:spPr>
          <a:xfrm>
            <a:off x="94488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74300-4450-45A9-9F19-01221D882E9C}"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3">
            <a:extLst>
              <a:ext uri="{FF2B5EF4-FFF2-40B4-BE49-F238E27FC236}">
                <a16:creationId xmlns:a16="http://schemas.microsoft.com/office/drawing/2014/main" id="{814BD6DF-944D-FE65-8350-04FC627B7FC8}"/>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781883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1DEF-52A1-B499-1798-BDE746F665FF}"/>
              </a:ext>
            </a:extLst>
          </p:cNvPr>
          <p:cNvSpPr>
            <a:spLocks noGrp="1"/>
          </p:cNvSpPr>
          <p:nvPr>
            <p:ph type="title"/>
          </p:nvPr>
        </p:nvSpPr>
        <p:spPr>
          <a:xfrm>
            <a:off x="810259" y="136524"/>
            <a:ext cx="10656527" cy="1103697"/>
          </a:xfrm>
        </p:spPr>
        <p:txBody>
          <a:bodyPr>
            <a:normAutofit/>
          </a:bodyPr>
          <a:lstStyle/>
          <a:p>
            <a:r>
              <a:rPr lang="en-US" sz="4000" b="1" dirty="0"/>
              <a:t>2025-26 EOY Submission Changes (2)</a:t>
            </a:r>
          </a:p>
        </p:txBody>
      </p:sp>
      <p:graphicFrame>
        <p:nvGraphicFramePr>
          <p:cNvPr id="9" name="Content Placeholder 8">
            <a:extLst>
              <a:ext uri="{FF2B5EF4-FFF2-40B4-BE49-F238E27FC236}">
                <a16:creationId xmlns:a16="http://schemas.microsoft.com/office/drawing/2014/main" id="{75F37834-400E-B807-EFB8-06C69BBBF17D}"/>
              </a:ext>
            </a:extLst>
          </p:cNvPr>
          <p:cNvGraphicFramePr>
            <a:graphicFrameLocks noGrp="1"/>
          </p:cNvGraphicFramePr>
          <p:nvPr>
            <p:ph idx="1"/>
            <p:extLst>
              <p:ext uri="{D42A27DB-BD31-4B8C-83A1-F6EECF244321}">
                <p14:modId xmlns:p14="http://schemas.microsoft.com/office/powerpoint/2010/main" val="564999259"/>
              </p:ext>
            </p:extLst>
          </p:nvPr>
        </p:nvGraphicFramePr>
        <p:xfrm>
          <a:off x="921789" y="1047423"/>
          <a:ext cx="9261874" cy="3915082"/>
        </p:xfrm>
        <a:graphic>
          <a:graphicData uri="http://schemas.openxmlformats.org/drawingml/2006/table">
            <a:tbl>
              <a:tblPr firstRow="1" firstCol="1" bandRow="1">
                <a:tableStyleId>{7DF18680-E054-41AD-8BC1-D1AEF772440D}</a:tableStyleId>
              </a:tblPr>
              <a:tblGrid>
                <a:gridCol w="2697734">
                  <a:extLst>
                    <a:ext uri="{9D8B030D-6E8A-4147-A177-3AD203B41FA5}">
                      <a16:colId xmlns:a16="http://schemas.microsoft.com/office/drawing/2014/main" val="800093108"/>
                    </a:ext>
                  </a:extLst>
                </a:gridCol>
                <a:gridCol w="2858641">
                  <a:extLst>
                    <a:ext uri="{9D8B030D-6E8A-4147-A177-3AD203B41FA5}">
                      <a16:colId xmlns:a16="http://schemas.microsoft.com/office/drawing/2014/main" val="1269149334"/>
                    </a:ext>
                  </a:extLst>
                </a:gridCol>
                <a:gridCol w="3705499">
                  <a:extLst>
                    <a:ext uri="{9D8B030D-6E8A-4147-A177-3AD203B41FA5}">
                      <a16:colId xmlns:a16="http://schemas.microsoft.com/office/drawing/2014/main" val="95611226"/>
                    </a:ext>
                  </a:extLst>
                </a:gridCol>
              </a:tblGrid>
              <a:tr h="919029">
                <a:tc>
                  <a:txBody>
                    <a:bodyPr/>
                    <a:lstStyle/>
                    <a:p>
                      <a:pPr marL="0" marR="0" algn="ctr">
                        <a:lnSpc>
                          <a:spcPct val="107000"/>
                        </a:lnSpc>
                        <a:spcBef>
                          <a:spcPts val="0"/>
                        </a:spcBef>
                        <a:spcAft>
                          <a:spcPts val="0"/>
                        </a:spcAft>
                      </a:pPr>
                      <a:r>
                        <a:rPr lang="en-US" sz="2800" kern="1200" dirty="0">
                          <a:effectLst/>
                        </a:rPr>
                        <a:t>CALPADS EOY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gn="ctr">
                        <a:lnSpc>
                          <a:spcPct val="107000"/>
                        </a:lnSpc>
                        <a:spcBef>
                          <a:spcPts val="0"/>
                        </a:spcBef>
                        <a:spcAft>
                          <a:spcPts val="0"/>
                        </a:spcAft>
                      </a:pPr>
                      <a:r>
                        <a:rPr lang="en-US" sz="2800" kern="1200" dirty="0">
                          <a:effectLst/>
                        </a:rPr>
                        <a:t>Certification Deadline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gn="ctr">
                        <a:lnSpc>
                          <a:spcPct val="107000"/>
                        </a:lnSpc>
                        <a:spcBef>
                          <a:spcPts val="0"/>
                        </a:spcBef>
                        <a:spcAft>
                          <a:spcPts val="0"/>
                        </a:spcAft>
                      </a:pPr>
                      <a:r>
                        <a:rPr lang="en-US" sz="2800" kern="1200" dirty="0">
                          <a:effectLst/>
                        </a:rPr>
                        <a:t>Close of Amendment Window</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1581125720"/>
                  </a:ext>
                </a:extLst>
              </a:tr>
              <a:tr h="1010915">
                <a:tc>
                  <a:txBody>
                    <a:bodyPr/>
                    <a:lstStyle/>
                    <a:p>
                      <a:pPr marL="0" marR="0" algn="ctr">
                        <a:lnSpc>
                          <a:spcPct val="107000"/>
                        </a:lnSpc>
                        <a:spcBef>
                          <a:spcPts val="0"/>
                        </a:spcBef>
                        <a:spcAft>
                          <a:spcPts val="0"/>
                        </a:spcAft>
                      </a:pPr>
                      <a:r>
                        <a:rPr lang="en-US" sz="2400" kern="1200" dirty="0">
                          <a:effectLst/>
                        </a:rPr>
                        <a:t>EOY 1</a:t>
                      </a:r>
                    </a:p>
                    <a:p>
                      <a:pPr marL="0" marR="0" algn="ctr">
                        <a:lnSpc>
                          <a:spcPct val="107000"/>
                        </a:lnSpc>
                        <a:spcBef>
                          <a:spcPts val="0"/>
                        </a:spcBef>
                        <a:spcAft>
                          <a:spcPts val="0"/>
                        </a:spcAft>
                      </a:pPr>
                      <a:r>
                        <a:rPr lang="en-US" sz="2000" kern="1200" dirty="0">
                          <a:effectLst/>
                        </a:rPr>
                        <a:t>(Formerly EOY 2,3,4)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tc>
                <a:tc>
                  <a:txBody>
                    <a:bodyPr/>
                    <a:lstStyle/>
                    <a:p>
                      <a:pPr marL="0" marR="0" algn="ctr">
                        <a:lnSpc>
                          <a:spcPct val="107000"/>
                        </a:lnSpc>
                        <a:spcBef>
                          <a:spcPts val="0"/>
                        </a:spcBef>
                        <a:spcAft>
                          <a:spcPts val="0"/>
                        </a:spcAft>
                      </a:pPr>
                      <a:r>
                        <a:rPr lang="en-US" sz="2000" kern="1200" dirty="0">
                          <a:effectLst/>
                        </a:rPr>
                        <a:t>July 17, 2026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tc>
                <a:tc>
                  <a:txBody>
                    <a:bodyPr/>
                    <a:lstStyle/>
                    <a:p>
                      <a:pPr marL="0" marR="0" algn="ctr">
                        <a:lnSpc>
                          <a:spcPct val="107000"/>
                        </a:lnSpc>
                        <a:spcBef>
                          <a:spcPts val="0"/>
                        </a:spcBef>
                        <a:spcAft>
                          <a:spcPts val="0"/>
                        </a:spcAft>
                      </a:pPr>
                      <a:r>
                        <a:rPr lang="en-US" sz="2000" kern="1200" dirty="0">
                          <a:effectLst/>
                        </a:rPr>
                        <a:t>July 31, 2026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292160158"/>
                  </a:ext>
                </a:extLst>
              </a:tr>
              <a:tr h="968912">
                <a:tc>
                  <a:txBody>
                    <a:bodyPr/>
                    <a:lstStyle/>
                    <a:p>
                      <a:pPr marL="0" marR="0" algn="ctr">
                        <a:lnSpc>
                          <a:spcPct val="107000"/>
                        </a:lnSpc>
                        <a:spcBef>
                          <a:spcPts val="0"/>
                        </a:spcBef>
                        <a:spcAft>
                          <a:spcPts val="0"/>
                        </a:spcAft>
                      </a:pPr>
                      <a:r>
                        <a:rPr lang="en-US" sz="2400" dirty="0">
                          <a:effectLst/>
                        </a:rPr>
                        <a:t>EOY 2</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kern="1200" dirty="0">
                          <a:effectLst/>
                        </a:rPr>
                        <a:t>(Formerly EOY 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tc>
                <a:tc>
                  <a:txBody>
                    <a:bodyPr/>
                    <a:lstStyle/>
                    <a:p>
                      <a:pPr marL="0" marR="0" algn="ctr">
                        <a:lnSpc>
                          <a:spcPct val="107000"/>
                        </a:lnSpc>
                        <a:spcBef>
                          <a:spcPts val="0"/>
                        </a:spcBef>
                        <a:spcAft>
                          <a:spcPts val="0"/>
                        </a:spcAft>
                      </a:pPr>
                      <a:r>
                        <a:rPr lang="en-US" sz="2000" dirty="0">
                          <a:effectLst/>
                        </a:rPr>
                        <a:t>August 17, 2026*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tc>
                <a:tc>
                  <a:txBody>
                    <a:bodyPr/>
                    <a:lstStyle/>
                    <a:p>
                      <a:pPr marL="0" marR="0" algn="ctr">
                        <a:lnSpc>
                          <a:spcPct val="107000"/>
                        </a:lnSpc>
                        <a:spcBef>
                          <a:spcPts val="0"/>
                        </a:spcBef>
                        <a:spcAft>
                          <a:spcPts val="0"/>
                        </a:spcAft>
                      </a:pPr>
                      <a:r>
                        <a:rPr lang="en-US" sz="2000" dirty="0">
                          <a:effectLst/>
                        </a:rPr>
                        <a:t>N/A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511167070"/>
                  </a:ext>
                </a:extLst>
              </a:tr>
              <a:tr h="968912">
                <a:tc>
                  <a:txBody>
                    <a:bodyPr/>
                    <a:lstStyle/>
                    <a:p>
                      <a:pPr marL="0" marR="0" algn="ctr">
                        <a:lnSpc>
                          <a:spcPct val="107000"/>
                        </a:lnSpc>
                        <a:spcBef>
                          <a:spcPts val="0"/>
                        </a:spcBef>
                        <a:spcAft>
                          <a:spcPts val="0"/>
                        </a:spcAft>
                      </a:pPr>
                      <a:r>
                        <a:rPr lang="en-US" sz="2000" dirty="0">
                          <a:effectLst/>
                        </a:rPr>
                        <a:t>Cohort Pull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tc>
                <a:tc gridSpan="2">
                  <a:txBody>
                    <a:bodyPr/>
                    <a:lstStyle/>
                    <a:p>
                      <a:pPr marL="0" marR="0" algn="ctr">
                        <a:lnSpc>
                          <a:spcPct val="107000"/>
                        </a:lnSpc>
                        <a:spcBef>
                          <a:spcPts val="0"/>
                        </a:spcBef>
                        <a:spcAft>
                          <a:spcPts val="0"/>
                        </a:spcAft>
                      </a:pPr>
                      <a:r>
                        <a:rPr lang="en-US" sz="2000" dirty="0">
                          <a:effectLst/>
                        </a:rPr>
                        <a:t>August 17, 2026*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tc>
                <a:tc hMerge="1">
                  <a:txBody>
                    <a:bodyPr/>
                    <a:lstStyle/>
                    <a:p>
                      <a:pPr marL="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2005703494"/>
                  </a:ext>
                </a:extLst>
              </a:tr>
            </a:tbl>
          </a:graphicData>
        </a:graphic>
      </p:graphicFrame>
      <p:sp>
        <p:nvSpPr>
          <p:cNvPr id="3" name="TextBox 2">
            <a:extLst>
              <a:ext uri="{FF2B5EF4-FFF2-40B4-BE49-F238E27FC236}">
                <a16:creationId xmlns:a16="http://schemas.microsoft.com/office/drawing/2014/main" id="{79BA6CF4-CE53-6210-A066-2277F646EA43}"/>
              </a:ext>
            </a:extLst>
          </p:cNvPr>
          <p:cNvSpPr txBox="1"/>
          <p:nvPr/>
        </p:nvSpPr>
        <p:spPr>
          <a:xfrm>
            <a:off x="580756" y="5165518"/>
            <a:ext cx="10476561"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SELPAs are strongly encouraged to approve the EOY 1 by the July 17 Certification Deadline</a:t>
            </a:r>
          </a:p>
          <a:p>
            <a:pPr marL="285750" indent="-285750">
              <a:buFont typeface="Arial" panose="020B0604020202020204" pitchFamily="34" charset="0"/>
              <a:buChar char="•"/>
            </a:pPr>
            <a:r>
              <a:rPr lang="en-US" sz="2000" dirty="0"/>
              <a:t>*Cohort Date Remains </a:t>
            </a:r>
            <a:r>
              <a:rPr lang="en-US" sz="2000" b="1" dirty="0"/>
              <a:t>August 15, 2026</a:t>
            </a:r>
          </a:p>
        </p:txBody>
      </p:sp>
      <p:sp>
        <p:nvSpPr>
          <p:cNvPr id="6" name="Footer Placeholder 3">
            <a:extLst>
              <a:ext uri="{FF2B5EF4-FFF2-40B4-BE49-F238E27FC236}">
                <a16:creationId xmlns:a16="http://schemas.microsoft.com/office/drawing/2014/main" id="{0E48D3F2-5F52-3253-B4F1-A6EA0AE83E11}"/>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31147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FEC5-32A8-F8F7-48CA-BD67C677C7D6}"/>
              </a:ext>
            </a:extLst>
          </p:cNvPr>
          <p:cNvSpPr>
            <a:spLocks noGrp="1"/>
          </p:cNvSpPr>
          <p:nvPr>
            <p:ph type="title"/>
          </p:nvPr>
        </p:nvSpPr>
        <p:spPr/>
        <p:txBody>
          <a:bodyPr/>
          <a:lstStyle/>
          <a:p>
            <a:pPr algn="ctr"/>
            <a:r>
              <a:rPr lang="en-US" b="1" dirty="0"/>
              <a:t>Attendance Recovery</a:t>
            </a:r>
            <a:br>
              <a:rPr lang="en-US" dirty="0"/>
            </a:br>
            <a:r>
              <a:rPr lang="en-US" sz="2800" i="1" dirty="0"/>
              <a:t>Refer to Flash 305</a:t>
            </a:r>
          </a:p>
        </p:txBody>
      </p:sp>
      <p:sp>
        <p:nvSpPr>
          <p:cNvPr id="3" name="Content Placeholder 2">
            <a:extLst>
              <a:ext uri="{FF2B5EF4-FFF2-40B4-BE49-F238E27FC236}">
                <a16:creationId xmlns:a16="http://schemas.microsoft.com/office/drawing/2014/main" id="{A905D12A-1152-9A9B-3DEB-F870590619DA}"/>
              </a:ext>
            </a:extLst>
          </p:cNvPr>
          <p:cNvSpPr>
            <a:spLocks noGrp="1"/>
          </p:cNvSpPr>
          <p:nvPr>
            <p:ph idx="1"/>
          </p:nvPr>
        </p:nvSpPr>
        <p:spPr/>
        <p:txBody>
          <a:bodyPr>
            <a:normAutofit/>
          </a:bodyPr>
          <a:lstStyle/>
          <a:p>
            <a:pPr>
              <a:lnSpc>
                <a:spcPct val="100000"/>
              </a:lnSpc>
              <a:spcBef>
                <a:spcPts val="600"/>
              </a:spcBef>
              <a:spcAft>
                <a:spcPts val="600"/>
              </a:spcAft>
            </a:pPr>
            <a:r>
              <a:rPr lang="en-US" dirty="0"/>
              <a:t>Refer to the Attendance Recovery Web page </a:t>
            </a:r>
            <a:r>
              <a:rPr lang="en-US" dirty="0">
                <a:hlinkClick r:id="rId3"/>
              </a:rPr>
              <a:t>https://www.cde.ca.gov/fg/it/aarecovery.asp</a:t>
            </a:r>
            <a:r>
              <a:rPr lang="en-US" dirty="0"/>
              <a:t> </a:t>
            </a:r>
          </a:p>
          <a:p>
            <a:pPr lvl="1">
              <a:lnSpc>
                <a:spcPct val="100000"/>
              </a:lnSpc>
              <a:spcBef>
                <a:spcPts val="600"/>
              </a:spcBef>
              <a:spcAft>
                <a:spcPts val="600"/>
              </a:spcAft>
              <a:buFont typeface="Wingdings" panose="05000000000000000000" pitchFamily="2" charset="2"/>
              <a:buChar char="ü"/>
            </a:pPr>
            <a:r>
              <a:rPr lang="en-US" dirty="0"/>
              <a:t>In particular review FAQs under the ADA Reporting Tab</a:t>
            </a:r>
          </a:p>
          <a:p>
            <a:pPr>
              <a:lnSpc>
                <a:spcPct val="100000"/>
              </a:lnSpc>
              <a:spcBef>
                <a:spcPts val="600"/>
              </a:spcBef>
              <a:spcAft>
                <a:spcPts val="600"/>
              </a:spcAft>
            </a:pPr>
            <a:r>
              <a:rPr lang="en-US" dirty="0"/>
              <a:t>Changes to the Student Absence Summary (STAS) file and related validations and report changes will be implemented in the coming months</a:t>
            </a:r>
          </a:p>
          <a:p>
            <a:pPr>
              <a:lnSpc>
                <a:spcPct val="100000"/>
              </a:lnSpc>
              <a:spcBef>
                <a:spcPts val="600"/>
              </a:spcBef>
              <a:spcAft>
                <a:spcPts val="600"/>
              </a:spcAft>
            </a:pPr>
            <a:r>
              <a:rPr lang="en-US" dirty="0"/>
              <a:t>A new “RealTime” report of certification report 14.1 Student Absenteeism – Count will also be implemented that will include a new column displaying Attendance Recovery Days</a:t>
            </a:r>
          </a:p>
          <a:p>
            <a:endParaRPr lang="en-US" dirty="0"/>
          </a:p>
        </p:txBody>
      </p:sp>
      <p:sp>
        <p:nvSpPr>
          <p:cNvPr id="5" name="Footer Placeholder 3">
            <a:extLst>
              <a:ext uri="{FF2B5EF4-FFF2-40B4-BE49-F238E27FC236}">
                <a16:creationId xmlns:a16="http://schemas.microsoft.com/office/drawing/2014/main" id="{5DE1C336-BBCB-32B3-1421-6B485C4C8D31}"/>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892839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FEC5-32A8-F8F7-48CA-BD67C677C7D6}"/>
              </a:ext>
            </a:extLst>
          </p:cNvPr>
          <p:cNvSpPr>
            <a:spLocks noGrp="1"/>
          </p:cNvSpPr>
          <p:nvPr>
            <p:ph type="title"/>
          </p:nvPr>
        </p:nvSpPr>
        <p:spPr/>
        <p:txBody>
          <a:bodyPr/>
          <a:lstStyle/>
          <a:p>
            <a:pPr algn="ctr"/>
            <a:r>
              <a:rPr lang="en-US" b="1" dirty="0"/>
              <a:t>Attendance Recovery</a:t>
            </a:r>
            <a:br>
              <a:rPr lang="en-US" dirty="0"/>
            </a:br>
            <a:r>
              <a:rPr lang="en-US" sz="2800" i="1" dirty="0"/>
              <a:t>Refer to Attendance Recovery FAQs</a:t>
            </a:r>
          </a:p>
        </p:txBody>
      </p:sp>
      <p:sp>
        <p:nvSpPr>
          <p:cNvPr id="3" name="Content Placeholder 2">
            <a:extLst>
              <a:ext uri="{FF2B5EF4-FFF2-40B4-BE49-F238E27FC236}">
                <a16:creationId xmlns:a16="http://schemas.microsoft.com/office/drawing/2014/main" id="{A905D12A-1152-9A9B-3DEB-F870590619DA}"/>
              </a:ext>
            </a:extLst>
          </p:cNvPr>
          <p:cNvSpPr>
            <a:spLocks noGrp="1"/>
          </p:cNvSpPr>
          <p:nvPr>
            <p:ph idx="1"/>
          </p:nvPr>
        </p:nvSpPr>
        <p:spPr/>
        <p:txBody>
          <a:bodyPr>
            <a:normAutofit fontScale="62500" lnSpcReduction="20000"/>
          </a:bodyPr>
          <a:lstStyle/>
          <a:p>
            <a:pPr marL="0" indent="0" algn="l">
              <a:lnSpc>
                <a:spcPct val="120000"/>
              </a:lnSpc>
              <a:spcBef>
                <a:spcPts val="600"/>
              </a:spcBef>
              <a:spcAft>
                <a:spcPts val="600"/>
              </a:spcAft>
              <a:buNone/>
            </a:pPr>
            <a:r>
              <a:rPr lang="en-US" b="1" dirty="0">
                <a:solidFill>
                  <a:srgbClr val="000000"/>
                </a:solidFill>
                <a:latin typeface="Arial" panose="020B0604020202020204" pitchFamily="34" charset="0"/>
              </a:rPr>
              <a:t>FAQ: ADA Reporting Tab</a:t>
            </a:r>
            <a:endParaRPr lang="en-US" b="1" i="0" dirty="0">
              <a:solidFill>
                <a:srgbClr val="000000"/>
              </a:solidFill>
              <a:effectLst/>
              <a:latin typeface="Arial" panose="020B0604020202020204" pitchFamily="34" charset="0"/>
            </a:endParaRPr>
          </a:p>
          <a:p>
            <a:pPr marL="0" indent="0" algn="l">
              <a:lnSpc>
                <a:spcPct val="120000"/>
              </a:lnSpc>
              <a:spcBef>
                <a:spcPts val="600"/>
              </a:spcBef>
              <a:spcAft>
                <a:spcPts val="600"/>
              </a:spcAft>
              <a:buNone/>
            </a:pPr>
            <a:r>
              <a:rPr lang="en-US" b="1" i="0" dirty="0">
                <a:solidFill>
                  <a:srgbClr val="000000"/>
                </a:solidFill>
                <a:effectLst/>
                <a:latin typeface="Arial" panose="020B0604020202020204" pitchFamily="34" charset="0"/>
              </a:rPr>
              <a:t>3</a:t>
            </a:r>
            <a:r>
              <a:rPr lang="en-US" b="1" i="0" dirty="0">
                <a:solidFill>
                  <a:srgbClr val="000000"/>
                </a:solidFill>
                <a:effectLst/>
              </a:rPr>
              <a:t>. Does a student have to meet the applicable minimum daily minute requirement in a single day in order for it to count for average daily attendance (ADA)?</a:t>
            </a:r>
          </a:p>
          <a:p>
            <a:pPr marL="0" indent="0" algn="l">
              <a:lnSpc>
                <a:spcPct val="120000"/>
              </a:lnSpc>
              <a:spcBef>
                <a:spcPts val="600"/>
              </a:spcBef>
              <a:spcAft>
                <a:spcPts val="600"/>
              </a:spcAft>
              <a:buNone/>
            </a:pPr>
            <a:r>
              <a:rPr lang="en-US" b="0" i="0" dirty="0">
                <a:solidFill>
                  <a:srgbClr val="000000"/>
                </a:solidFill>
                <a:effectLst/>
              </a:rPr>
              <a:t>No. A student may generate a day of attendance for apportionment by participating in Attendance Recovery (AR) over multiple days, accruing time in hourly increments (</a:t>
            </a:r>
            <a:r>
              <a:rPr lang="en-US" b="0" i="1" dirty="0">
                <a:solidFill>
                  <a:srgbClr val="000000"/>
                </a:solidFill>
                <a:effectLst/>
              </a:rPr>
              <a:t>EC</a:t>
            </a:r>
            <a:r>
              <a:rPr lang="en-US" b="0" i="0" dirty="0">
                <a:solidFill>
                  <a:srgbClr val="000000"/>
                </a:solidFill>
                <a:effectLst/>
              </a:rPr>
              <a:t> Section 46211(e)(1)). The teacher of each AR classroom must document these increments. Once this time meets the applicable minimum daily minutes, the local educational agency (LEA) may claim a day of ADA for the attendance month when the absence occurred.</a:t>
            </a:r>
          </a:p>
          <a:p>
            <a:pPr marL="0" indent="0" algn="l">
              <a:lnSpc>
                <a:spcPct val="120000"/>
              </a:lnSpc>
              <a:spcBef>
                <a:spcPts val="600"/>
              </a:spcBef>
              <a:spcAft>
                <a:spcPts val="600"/>
              </a:spcAft>
              <a:buNone/>
            </a:pPr>
            <a:r>
              <a:rPr lang="en-US" b="1" i="0" dirty="0">
                <a:solidFill>
                  <a:srgbClr val="000000"/>
                </a:solidFill>
                <a:effectLst/>
              </a:rPr>
              <a:t>4. Is there a minimum amount of time in a day that an Attendance Recovery (AR) program must be scheduled in order to count for funding purposes?</a:t>
            </a:r>
          </a:p>
          <a:p>
            <a:pPr marL="0" indent="0" algn="l">
              <a:lnSpc>
                <a:spcPct val="120000"/>
              </a:lnSpc>
              <a:spcBef>
                <a:spcPts val="600"/>
              </a:spcBef>
              <a:spcAft>
                <a:spcPts val="600"/>
              </a:spcAft>
              <a:buNone/>
            </a:pPr>
            <a:r>
              <a:rPr lang="en-US" b="0" i="0" dirty="0">
                <a:solidFill>
                  <a:srgbClr val="000000"/>
                </a:solidFill>
                <a:effectLst/>
              </a:rPr>
              <a:t>Yes, a student’s participation time in AR may accumulate in increments of one hour, as documented by the supervising teacher. (</a:t>
            </a:r>
            <a:r>
              <a:rPr lang="en-US" b="0" i="1" dirty="0">
                <a:solidFill>
                  <a:srgbClr val="000000"/>
                </a:solidFill>
                <a:effectLst/>
              </a:rPr>
              <a:t>EC</a:t>
            </a:r>
            <a:r>
              <a:rPr lang="en-US" b="0" i="0" dirty="0">
                <a:solidFill>
                  <a:srgbClr val="000000"/>
                </a:solidFill>
                <a:effectLst/>
              </a:rPr>
              <a:t> Section 46211(e)(1)). When participation time on a day is less than one hour, that time does not accrue towards meeting the applicable minimum daily minute requirement. Fractions of an hour do not carry forward. For example, a student who was in an AR program 1.5 hours on Monday and 1.5 hours on Tuesday has accrued two hours of participation time, not three.</a:t>
            </a:r>
          </a:p>
          <a:p>
            <a:endParaRPr lang="en-US" dirty="0"/>
          </a:p>
        </p:txBody>
      </p:sp>
      <p:sp>
        <p:nvSpPr>
          <p:cNvPr id="5" name="Footer Placeholder 3">
            <a:extLst>
              <a:ext uri="{FF2B5EF4-FFF2-40B4-BE49-F238E27FC236}">
                <a16:creationId xmlns:a16="http://schemas.microsoft.com/office/drawing/2014/main" id="{5DE1C336-BBCB-32B3-1421-6B485C4C8D31}"/>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2599847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FEC5-32A8-F8F7-48CA-BD67C677C7D6}"/>
              </a:ext>
            </a:extLst>
          </p:cNvPr>
          <p:cNvSpPr>
            <a:spLocks noGrp="1"/>
          </p:cNvSpPr>
          <p:nvPr>
            <p:ph type="title"/>
          </p:nvPr>
        </p:nvSpPr>
        <p:spPr/>
        <p:txBody>
          <a:bodyPr/>
          <a:lstStyle/>
          <a:p>
            <a:pPr algn="ctr"/>
            <a:r>
              <a:rPr lang="en-US" b="1" dirty="0"/>
              <a:t>Attendance Recovery</a:t>
            </a:r>
            <a:br>
              <a:rPr lang="en-US" dirty="0"/>
            </a:br>
            <a:r>
              <a:rPr lang="en-US" sz="2800" i="1" dirty="0"/>
              <a:t>Refer to Attendance Recovers FAQs</a:t>
            </a:r>
          </a:p>
        </p:txBody>
      </p:sp>
      <p:sp>
        <p:nvSpPr>
          <p:cNvPr id="3" name="Content Placeholder 2">
            <a:extLst>
              <a:ext uri="{FF2B5EF4-FFF2-40B4-BE49-F238E27FC236}">
                <a16:creationId xmlns:a16="http://schemas.microsoft.com/office/drawing/2014/main" id="{A905D12A-1152-9A9B-3DEB-F870590619DA}"/>
              </a:ext>
            </a:extLst>
          </p:cNvPr>
          <p:cNvSpPr>
            <a:spLocks noGrp="1"/>
          </p:cNvSpPr>
          <p:nvPr>
            <p:ph idx="1"/>
          </p:nvPr>
        </p:nvSpPr>
        <p:spPr/>
        <p:txBody>
          <a:bodyPr>
            <a:normAutofit fontScale="92500" lnSpcReduction="20000"/>
          </a:bodyPr>
          <a:lstStyle/>
          <a:p>
            <a:pPr marL="0" indent="0" algn="l">
              <a:lnSpc>
                <a:spcPct val="110000"/>
              </a:lnSpc>
              <a:spcBef>
                <a:spcPts val="600"/>
              </a:spcBef>
              <a:spcAft>
                <a:spcPts val="600"/>
              </a:spcAft>
              <a:buNone/>
            </a:pPr>
            <a:r>
              <a:rPr lang="en-US" sz="2200" b="1" i="0" dirty="0">
                <a:solidFill>
                  <a:srgbClr val="000000"/>
                </a:solidFill>
                <a:effectLst/>
              </a:rPr>
              <a:t>FAQs: ADA Reporting Tab</a:t>
            </a:r>
          </a:p>
          <a:p>
            <a:pPr marL="0" indent="0" algn="l">
              <a:lnSpc>
                <a:spcPct val="110000"/>
              </a:lnSpc>
              <a:spcBef>
                <a:spcPts val="600"/>
              </a:spcBef>
              <a:spcAft>
                <a:spcPts val="600"/>
              </a:spcAft>
              <a:buNone/>
            </a:pPr>
            <a:r>
              <a:rPr lang="en-US" sz="2200" b="1" i="0" dirty="0">
                <a:solidFill>
                  <a:srgbClr val="000000"/>
                </a:solidFill>
                <a:effectLst/>
              </a:rPr>
              <a:t>5. Do local educational agencies (LEAs) need to maintain hourly records of Attendance Recovery (AR) attendance?</a:t>
            </a:r>
          </a:p>
          <a:p>
            <a:pPr marL="0" indent="0" algn="l">
              <a:lnSpc>
                <a:spcPct val="110000"/>
              </a:lnSpc>
              <a:spcBef>
                <a:spcPts val="600"/>
              </a:spcBef>
              <a:spcAft>
                <a:spcPts val="600"/>
              </a:spcAft>
              <a:buNone/>
            </a:pPr>
            <a:r>
              <a:rPr lang="en-US" sz="2200" b="0" i="0" dirty="0">
                <a:solidFill>
                  <a:srgbClr val="000000"/>
                </a:solidFill>
                <a:effectLst/>
              </a:rPr>
              <a:t>It depends. LEAs must maintain AR attendance in daily or hourly increments, as appropriate to the duration of the sessions offered.</a:t>
            </a:r>
          </a:p>
          <a:p>
            <a:pPr marL="0" indent="0" algn="l">
              <a:lnSpc>
                <a:spcPct val="110000"/>
              </a:lnSpc>
              <a:spcBef>
                <a:spcPts val="600"/>
              </a:spcBef>
              <a:spcAft>
                <a:spcPts val="600"/>
              </a:spcAft>
              <a:buNone/>
            </a:pPr>
            <a:r>
              <a:rPr lang="en-US" sz="2200" b="0" i="0" dirty="0">
                <a:solidFill>
                  <a:srgbClr val="000000"/>
                </a:solidFill>
                <a:effectLst/>
              </a:rPr>
              <a:t>Hourly accounting of attendance is appropriate if students meet their minimum daily minute requirement over multiple days. In this case, the AR teacher must document each hour of student attendance, and the LEA must make this supporting documentation available for the purpose of the annual audit process.</a:t>
            </a:r>
          </a:p>
          <a:p>
            <a:pPr marL="0" indent="0" algn="l">
              <a:lnSpc>
                <a:spcPct val="110000"/>
              </a:lnSpc>
              <a:spcBef>
                <a:spcPts val="600"/>
              </a:spcBef>
              <a:spcAft>
                <a:spcPts val="600"/>
              </a:spcAft>
              <a:buNone/>
            </a:pPr>
            <a:r>
              <a:rPr lang="en-US" sz="2200" b="0" i="0" dirty="0">
                <a:solidFill>
                  <a:srgbClr val="000000"/>
                </a:solidFill>
                <a:effectLst/>
              </a:rPr>
              <a:t>Daily accounting may be used when an AR session meets the minimum daily minute requirement in a calendar day, and in this case the hourly recordkeeping requirement does not apply.</a:t>
            </a:r>
          </a:p>
          <a:p>
            <a:pPr marL="0" indent="0" algn="l">
              <a:lnSpc>
                <a:spcPct val="120000"/>
              </a:lnSpc>
              <a:spcBef>
                <a:spcPts val="600"/>
              </a:spcBef>
              <a:spcAft>
                <a:spcPts val="600"/>
              </a:spcAft>
              <a:buNone/>
            </a:pPr>
            <a:endParaRPr lang="en-US" b="1" i="0" dirty="0">
              <a:solidFill>
                <a:srgbClr val="000000"/>
              </a:solidFill>
              <a:effectLst/>
              <a:latin typeface="Arial" panose="020B0604020202020204" pitchFamily="34" charset="0"/>
            </a:endParaRPr>
          </a:p>
        </p:txBody>
      </p:sp>
      <p:sp>
        <p:nvSpPr>
          <p:cNvPr id="5" name="Footer Placeholder 3">
            <a:extLst>
              <a:ext uri="{FF2B5EF4-FFF2-40B4-BE49-F238E27FC236}">
                <a16:creationId xmlns:a16="http://schemas.microsoft.com/office/drawing/2014/main" id="{5DE1C336-BBCB-32B3-1421-6B485C4C8D31}"/>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6989206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521B5-C1FD-2AC3-966C-B34D753C6E29}"/>
              </a:ext>
            </a:extLst>
          </p:cNvPr>
          <p:cNvSpPr>
            <a:spLocks noGrp="1"/>
          </p:cNvSpPr>
          <p:nvPr>
            <p:ph type="title"/>
          </p:nvPr>
        </p:nvSpPr>
        <p:spPr/>
        <p:txBody>
          <a:bodyPr/>
          <a:lstStyle/>
          <a:p>
            <a:pPr algn="ctr"/>
            <a:r>
              <a:rPr lang="en-US" b="1" dirty="0"/>
              <a:t>Expanded Learning Programs</a:t>
            </a:r>
            <a:br>
              <a:rPr lang="en-US" b="1" dirty="0"/>
            </a:br>
            <a:r>
              <a:rPr lang="en-US" sz="2800" i="1" dirty="0"/>
              <a:t>Refer to Flash 305</a:t>
            </a:r>
          </a:p>
        </p:txBody>
      </p:sp>
      <p:sp>
        <p:nvSpPr>
          <p:cNvPr id="3" name="Content Placeholder 2">
            <a:extLst>
              <a:ext uri="{FF2B5EF4-FFF2-40B4-BE49-F238E27FC236}">
                <a16:creationId xmlns:a16="http://schemas.microsoft.com/office/drawing/2014/main" id="{C6F0D51E-4D06-6F9B-3230-B362C5DCD554}"/>
              </a:ext>
            </a:extLst>
          </p:cNvPr>
          <p:cNvSpPr>
            <a:spLocks noGrp="1"/>
          </p:cNvSpPr>
          <p:nvPr>
            <p:ph idx="1"/>
          </p:nvPr>
        </p:nvSpPr>
        <p:spPr/>
        <p:txBody>
          <a:bodyPr>
            <a:normAutofit fontScale="92500"/>
          </a:bodyPr>
          <a:lstStyle/>
          <a:p>
            <a:pPr>
              <a:lnSpc>
                <a:spcPct val="110000"/>
              </a:lnSpc>
              <a:spcBef>
                <a:spcPts val="600"/>
              </a:spcBef>
              <a:spcAft>
                <a:spcPts val="600"/>
              </a:spcAft>
            </a:pPr>
            <a:r>
              <a:rPr lang="en-US" dirty="0"/>
              <a:t>Refer to Flash 305 for information about the new Expanded Learning Program (ELP) collection</a:t>
            </a:r>
          </a:p>
          <a:p>
            <a:pPr>
              <a:lnSpc>
                <a:spcPct val="110000"/>
              </a:lnSpc>
              <a:spcBef>
                <a:spcPts val="600"/>
              </a:spcBef>
              <a:spcAft>
                <a:spcPts val="600"/>
              </a:spcAft>
            </a:pPr>
            <a:r>
              <a:rPr lang="en-US" dirty="0"/>
              <a:t>The new ELP data will be submitted on a new LEA Program (LEAP) file</a:t>
            </a:r>
          </a:p>
          <a:p>
            <a:pPr lvl="1">
              <a:lnSpc>
                <a:spcPct val="110000"/>
              </a:lnSpc>
              <a:spcBef>
                <a:spcPts val="600"/>
              </a:spcBef>
              <a:spcAft>
                <a:spcPts val="600"/>
              </a:spcAft>
              <a:buFont typeface="Wingdings" panose="05000000000000000000" pitchFamily="2" charset="2"/>
              <a:buChar char="ü"/>
            </a:pPr>
            <a:r>
              <a:rPr lang="en-US" dirty="0"/>
              <a:t>The LEAP file will be available prior to the opening of 2026 End-of-Year (EOY) and will be part of the new EOY 1</a:t>
            </a:r>
          </a:p>
          <a:p>
            <a:pPr lvl="1">
              <a:lnSpc>
                <a:spcPct val="110000"/>
              </a:lnSpc>
              <a:spcBef>
                <a:spcPts val="600"/>
              </a:spcBef>
              <a:spcAft>
                <a:spcPts val="600"/>
              </a:spcAft>
              <a:buFont typeface="Wingdings" panose="05000000000000000000" pitchFamily="2" charset="2"/>
              <a:buChar char="ü"/>
            </a:pPr>
            <a:r>
              <a:rPr lang="en-US" dirty="0"/>
              <a:t>The LEAP file will require a new LEAP View or LEAP Edit role assigned to LEA level users (no school level user)</a:t>
            </a:r>
          </a:p>
          <a:p>
            <a:pPr lvl="1">
              <a:lnSpc>
                <a:spcPct val="110000"/>
              </a:lnSpc>
              <a:spcBef>
                <a:spcPts val="600"/>
              </a:spcBef>
              <a:spcAft>
                <a:spcPts val="600"/>
              </a:spcAft>
              <a:buFont typeface="Wingdings" panose="05000000000000000000" pitchFamily="2" charset="2"/>
              <a:buChar char="ü"/>
            </a:pPr>
            <a:r>
              <a:rPr lang="en-US" dirty="0"/>
              <a:t>UAT with vendors and select LEAs will be conducted in January/February 2026 that will include the new file, related validations and reports</a:t>
            </a:r>
          </a:p>
          <a:p>
            <a:pPr marL="0" indent="0">
              <a:lnSpc>
                <a:spcPct val="100000"/>
              </a:lnSpc>
              <a:spcBef>
                <a:spcPts val="600"/>
              </a:spcBef>
              <a:spcAft>
                <a:spcPts val="600"/>
              </a:spcAft>
              <a:buNone/>
            </a:pPr>
            <a:endParaRPr lang="en-US" dirty="0"/>
          </a:p>
        </p:txBody>
      </p:sp>
      <p:sp>
        <p:nvSpPr>
          <p:cNvPr id="5" name="Footer Placeholder 3">
            <a:extLst>
              <a:ext uri="{FF2B5EF4-FFF2-40B4-BE49-F238E27FC236}">
                <a16:creationId xmlns:a16="http://schemas.microsoft.com/office/drawing/2014/main" id="{10658801-C731-D74E-5EFC-C3AED2D3F69B}"/>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6222973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C233E-1385-C6AA-53EB-0F94C783B946}"/>
              </a:ext>
            </a:extLst>
          </p:cNvPr>
          <p:cNvSpPr>
            <a:spLocks noGrp="1"/>
          </p:cNvSpPr>
          <p:nvPr>
            <p:ph type="title"/>
          </p:nvPr>
        </p:nvSpPr>
        <p:spPr/>
        <p:txBody>
          <a:bodyPr/>
          <a:lstStyle/>
          <a:p>
            <a:r>
              <a:rPr lang="en-US" dirty="0"/>
              <a:t>CALPADS Support Updates</a:t>
            </a:r>
          </a:p>
        </p:txBody>
      </p:sp>
      <p:sp>
        <p:nvSpPr>
          <p:cNvPr id="3" name="Text Placeholder 2">
            <a:extLst>
              <a:ext uri="{FF2B5EF4-FFF2-40B4-BE49-F238E27FC236}">
                <a16:creationId xmlns:a16="http://schemas.microsoft.com/office/drawing/2014/main" id="{B4E1DEBF-A1FB-23EF-4C8F-066B2298175D}"/>
              </a:ext>
            </a:extLst>
          </p:cNvPr>
          <p:cNvSpPr>
            <a:spLocks noGrp="1"/>
          </p:cNvSpPr>
          <p:nvPr>
            <p:ph type="body" idx="1"/>
          </p:nvPr>
        </p:nvSpPr>
        <p:spPr/>
        <p:txBody>
          <a:bodyPr/>
          <a:lstStyle/>
          <a:p>
            <a:endParaRPr lang="en-US" dirty="0"/>
          </a:p>
        </p:txBody>
      </p:sp>
      <p:sp>
        <p:nvSpPr>
          <p:cNvPr id="5" name="Footer Placeholder 3">
            <a:extLst>
              <a:ext uri="{FF2B5EF4-FFF2-40B4-BE49-F238E27FC236}">
                <a16:creationId xmlns:a16="http://schemas.microsoft.com/office/drawing/2014/main" id="{9E35FED2-8F7E-1260-B565-FEF99C796229}"/>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0730408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lendar flipping">
            <a:extLst>
              <a:ext uri="{FF2B5EF4-FFF2-40B4-BE49-F238E27FC236}">
                <a16:creationId xmlns:a16="http://schemas.microsoft.com/office/drawing/2014/main" id="{D99AC75F-C8F8-9B66-1D7C-5769672631D6}"/>
              </a:ext>
            </a:extLst>
          </p:cNvPr>
          <p:cNvPicPr>
            <a:picLocks noChangeAspect="1"/>
          </p:cNvPicPr>
          <p:nvPr/>
        </p:nvPicPr>
        <p:blipFill>
          <a:blip r:embed="rId3">
            <a:alphaModFix amt="5000"/>
            <a:extLst>
              <a:ext uri="{28A0092B-C50C-407E-A947-70E740481C1C}">
                <a14:useLocalDpi xmlns:a14="http://schemas.microsoft.com/office/drawing/2010/main" val="0"/>
              </a:ext>
            </a:extLst>
          </a:blip>
          <a:srcRect t="16413"/>
          <a:stretch>
            <a:fillRect/>
          </a:stretch>
        </p:blipFill>
        <p:spPr>
          <a:xfrm>
            <a:off x="0" y="0"/>
            <a:ext cx="12293607" cy="6858000"/>
          </a:xfrm>
          <a:prstGeom prst="rect">
            <a:avLst/>
          </a:prstGeom>
        </p:spPr>
      </p:pic>
      <p:sp>
        <p:nvSpPr>
          <p:cNvPr id="3" name="TextBox 2">
            <a:extLst>
              <a:ext uri="{FF2B5EF4-FFF2-40B4-BE49-F238E27FC236}">
                <a16:creationId xmlns:a16="http://schemas.microsoft.com/office/drawing/2014/main" id="{C86B3FD7-22A0-FEE9-67B4-C7FFC734152E}"/>
              </a:ext>
            </a:extLst>
          </p:cNvPr>
          <p:cNvSpPr txBox="1"/>
          <p:nvPr/>
        </p:nvSpPr>
        <p:spPr>
          <a:xfrm>
            <a:off x="196098" y="295021"/>
            <a:ext cx="11799804" cy="502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2244"/>
                </a:solidFill>
                <a:effectLst/>
                <a:uLnTx/>
                <a:uFillTx/>
                <a:latin typeface="Arial" panose="020B0604020202020204"/>
                <a:ea typeface="+mn-ea"/>
                <a:cs typeface="+mn-cs"/>
              </a:rPr>
              <a:t>SB 114 established new </a:t>
            </a:r>
            <a:r>
              <a:rPr kumimoji="0" lang="en-US" sz="2667" b="1" i="0" u="none" strike="noStrike" kern="1200" cap="none" spc="0" normalizeH="0" baseline="0" noProof="0" dirty="0">
                <a:ln>
                  <a:noFill/>
                </a:ln>
                <a:solidFill>
                  <a:srgbClr val="F2F5FF">
                    <a:lumMod val="50000"/>
                  </a:srgbClr>
                </a:solidFill>
                <a:effectLst/>
                <a:uLnTx/>
                <a:uFillTx/>
                <a:latin typeface="Arial" panose="020B0604020202020204"/>
                <a:ea typeface="+mn-ea"/>
                <a:cs typeface="+mn-cs"/>
              </a:rPr>
              <a:t>DA</a:t>
            </a:r>
            <a:r>
              <a:rPr kumimoji="0" lang="en-US" sz="2667" b="0" i="0" u="none" strike="noStrike" kern="1200" cap="none" spc="0" normalizeH="0" baseline="0" noProof="0" dirty="0">
                <a:ln>
                  <a:noFill/>
                </a:ln>
                <a:solidFill>
                  <a:srgbClr val="F2F5FF">
                    <a:lumMod val="50000"/>
                  </a:srgbClr>
                </a:solidFill>
                <a:effectLst/>
                <a:uLnTx/>
                <a:uFillTx/>
                <a:latin typeface="Arial" panose="020B0604020202020204"/>
                <a:ea typeface="+mn-ea"/>
                <a:cs typeface="+mn-cs"/>
              </a:rPr>
              <a:t> </a:t>
            </a:r>
            <a:r>
              <a:rPr kumimoji="0" lang="en-US" sz="2667" b="1" i="0" u="none" strike="noStrike" kern="1200" cap="none" spc="0" normalizeH="0" baseline="0" noProof="0" dirty="0">
                <a:ln>
                  <a:noFill/>
                </a:ln>
                <a:solidFill>
                  <a:srgbClr val="F2F5FF">
                    <a:lumMod val="50000"/>
                  </a:srgbClr>
                </a:solidFill>
                <a:effectLst/>
                <a:uLnTx/>
                <a:uFillTx/>
                <a:latin typeface="Arial" panose="020B0604020202020204"/>
                <a:ea typeface="+mn-ea"/>
                <a:cs typeface="+mn-cs"/>
              </a:rPr>
              <a:t>eligibility criteria</a:t>
            </a:r>
            <a:r>
              <a:rPr kumimoji="0" lang="en-US" sz="2667" b="0" i="0" u="none" strike="noStrike" kern="1200" cap="none" spc="0" normalizeH="0" baseline="0" noProof="0" dirty="0">
                <a:ln>
                  <a:noFill/>
                </a:ln>
                <a:solidFill>
                  <a:srgbClr val="F2F5FF">
                    <a:lumMod val="50000"/>
                  </a:srgbClr>
                </a:solidFill>
                <a:effectLst/>
                <a:uLnTx/>
                <a:uFillTx/>
                <a:latin typeface="Arial" panose="020B0604020202020204"/>
                <a:ea typeface="+mn-ea"/>
                <a:cs typeface="+mn-cs"/>
              </a:rPr>
              <a:t> </a:t>
            </a:r>
            <a:r>
              <a:rPr kumimoji="0" lang="en-US" sz="2667" b="0" i="0" u="none" strike="noStrike" kern="1200" cap="none" spc="0" normalizeH="0" baseline="0" noProof="0" dirty="0">
                <a:ln>
                  <a:noFill/>
                </a:ln>
                <a:solidFill>
                  <a:srgbClr val="002244"/>
                </a:solidFill>
                <a:effectLst/>
                <a:uLnTx/>
                <a:uFillTx/>
                <a:latin typeface="Arial" panose="020B0604020202020204"/>
                <a:ea typeface="+mn-ea"/>
                <a:cs typeface="+mn-cs"/>
              </a:rPr>
              <a:t>for Districts and COEs:</a:t>
            </a:r>
            <a:endParaRPr kumimoji="0" lang="en-US" sz="1867" b="0" i="0" u="none" strike="noStrike" kern="1200" cap="none" spc="0" normalizeH="0" baseline="0" noProof="0" dirty="0">
              <a:ln>
                <a:noFill/>
              </a:ln>
              <a:solidFill>
                <a:srgbClr val="002244"/>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D949FFEA-BDCF-B0C2-E081-FE70557BDD2D}"/>
              </a:ext>
            </a:extLst>
          </p:cNvPr>
          <p:cNvSpPr txBox="1"/>
          <p:nvPr/>
        </p:nvSpPr>
        <p:spPr>
          <a:xfrm>
            <a:off x="4247102" y="4263845"/>
            <a:ext cx="3364992" cy="1477328"/>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244"/>
                </a:solidFill>
                <a:effectLst/>
                <a:uLnTx/>
                <a:uFillTx/>
                <a:latin typeface="Arial" panose="020B0604020202020204"/>
                <a:ea typeface="+mn-ea"/>
                <a:cs typeface="+mn-cs"/>
              </a:rPr>
              <a:t>Any district that fails to submit data according to the processes and timelines as specified in </a:t>
            </a:r>
            <a:r>
              <a:rPr kumimoji="0" lang="en-US" sz="1800" b="0" i="1" u="none" strike="noStrike" kern="1200" cap="none" spc="0" normalizeH="0" baseline="0" noProof="0" dirty="0">
                <a:ln>
                  <a:noFill/>
                </a:ln>
                <a:solidFill>
                  <a:srgbClr val="002244"/>
                </a:solidFill>
                <a:effectLst/>
                <a:uLnTx/>
                <a:uFillTx/>
                <a:latin typeface="Arial" panose="020B0604020202020204"/>
                <a:ea typeface="+mn-ea"/>
                <a:cs typeface="+mn-cs"/>
              </a:rPr>
              <a:t>EC</a:t>
            </a:r>
            <a:r>
              <a:rPr kumimoji="0" lang="en-US" sz="1800" b="0" i="0" u="none" strike="noStrike" kern="1200" cap="none" spc="0" normalizeH="0" baseline="0" noProof="0" dirty="0">
                <a:ln>
                  <a:noFill/>
                </a:ln>
                <a:solidFill>
                  <a:srgbClr val="002244"/>
                </a:solidFill>
                <a:effectLst/>
                <a:uLnTx/>
                <a:uFillTx/>
                <a:latin typeface="Arial" panose="020B0604020202020204"/>
                <a:ea typeface="+mn-ea"/>
                <a:cs typeface="+mn-cs"/>
              </a:rPr>
              <a:t> 60900(f) and established by the CDE.</a:t>
            </a:r>
          </a:p>
        </p:txBody>
      </p:sp>
      <p:sp>
        <p:nvSpPr>
          <p:cNvPr id="11" name="TextBox 10">
            <a:extLst>
              <a:ext uri="{FF2B5EF4-FFF2-40B4-BE49-F238E27FC236}">
                <a16:creationId xmlns:a16="http://schemas.microsoft.com/office/drawing/2014/main" id="{9FD3082E-D730-9284-D38E-D965B06CD393}"/>
              </a:ext>
            </a:extLst>
          </p:cNvPr>
          <p:cNvSpPr txBox="1"/>
          <p:nvPr/>
        </p:nvSpPr>
        <p:spPr>
          <a:xfrm>
            <a:off x="8311324" y="4705794"/>
            <a:ext cx="3523488" cy="1200329"/>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244"/>
                </a:solidFill>
                <a:effectLst/>
                <a:uLnTx/>
                <a:uFillTx/>
                <a:latin typeface="Arial" panose="020B0604020202020204"/>
                <a:ea typeface="+mn-ea"/>
                <a:cs typeface="+mn-cs"/>
              </a:rPr>
              <a:t>*This includes submitting and certifying </a:t>
            </a:r>
            <a:r>
              <a:rPr kumimoji="0" lang="en-US" sz="1800" b="1" i="0" u="none" strike="noStrike" kern="1200" cap="none" spc="0" normalizeH="0" baseline="0" noProof="0" dirty="0">
                <a:ln>
                  <a:noFill/>
                </a:ln>
                <a:solidFill>
                  <a:srgbClr val="002244"/>
                </a:solidFill>
                <a:effectLst/>
                <a:uLnTx/>
                <a:uFillTx/>
                <a:latin typeface="Arial" panose="020B0604020202020204"/>
                <a:ea typeface="+mn-ea"/>
                <a:cs typeface="+mn-cs"/>
              </a:rPr>
              <a:t>accurate, correct, and complete data </a:t>
            </a:r>
            <a:r>
              <a:rPr kumimoji="0" lang="en-US" sz="1800" b="0" i="0" u="none" strike="noStrike" kern="1200" cap="none" spc="0" normalizeH="0" baseline="0" noProof="0" dirty="0">
                <a:ln>
                  <a:noFill/>
                </a:ln>
                <a:solidFill>
                  <a:srgbClr val="002244"/>
                </a:solidFill>
                <a:effectLst/>
                <a:uLnTx/>
                <a:uFillTx/>
                <a:latin typeface="Arial" panose="020B0604020202020204"/>
                <a:ea typeface="+mn-ea"/>
                <a:cs typeface="+mn-cs"/>
              </a:rPr>
              <a:t>by each certification deadline. </a:t>
            </a:r>
            <a:endParaRPr kumimoji="0" lang="en-US" sz="1800" b="0" i="0" u="none" strike="noStrike" kern="1200" cap="none" spc="0" normalizeH="0" baseline="0" noProof="0" dirty="0">
              <a:ln>
                <a:noFill/>
              </a:ln>
              <a:solidFill>
                <a:srgbClr val="151569"/>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AC057E10-E092-5FAE-E207-55C5FF3E5EEB}"/>
              </a:ext>
            </a:extLst>
          </p:cNvPr>
          <p:cNvSpPr txBox="1"/>
          <p:nvPr/>
        </p:nvSpPr>
        <p:spPr>
          <a:xfrm>
            <a:off x="646176" y="4263845"/>
            <a:ext cx="2743200" cy="1477328"/>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244"/>
                </a:solidFill>
                <a:effectLst/>
                <a:uLnTx/>
                <a:uFillTx/>
                <a:latin typeface="Arial" panose="020B0604020202020204"/>
                <a:ea typeface="+mn-ea"/>
                <a:cs typeface="+mn-cs"/>
              </a:rPr>
              <a:t>SB 114 establishes new CALPADS pathway to DA for School Districts and COEs centered around </a:t>
            </a:r>
          </a:p>
        </p:txBody>
      </p:sp>
      <p:graphicFrame>
        <p:nvGraphicFramePr>
          <p:cNvPr id="14" name="Content Placeholder 3" descr="This is an impage representing the three year phased in CALPADS Differentiated Assistance plan which moved from 2023-24 of Certified Data, to 2024-25 of Submission Deadlines and Universal Supports Toolkit, and 2025-26 Accurate Data.">
            <a:extLst>
              <a:ext uri="{FF2B5EF4-FFF2-40B4-BE49-F238E27FC236}">
                <a16:creationId xmlns:a16="http://schemas.microsoft.com/office/drawing/2014/main" id="{5B4211CA-C25F-13F5-2A58-7967B2D71F15}"/>
              </a:ext>
            </a:extLst>
          </p:cNvPr>
          <p:cNvGraphicFramePr>
            <a:graphicFrameLocks noGrp="1"/>
          </p:cNvGraphicFramePr>
          <p:nvPr/>
        </p:nvGraphicFramePr>
        <p:xfrm>
          <a:off x="196098" y="951877"/>
          <a:ext cx="11638714" cy="36201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3">
            <a:extLst>
              <a:ext uri="{FF2B5EF4-FFF2-40B4-BE49-F238E27FC236}">
                <a16:creationId xmlns:a16="http://schemas.microsoft.com/office/drawing/2014/main" id="{6EF663C3-2B6A-AD4F-476A-4AC8F84C52DA}"/>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70335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38200" y="136525"/>
            <a:ext cx="10515600" cy="1325563"/>
          </a:xfrm>
        </p:spPr>
        <p:txBody>
          <a:bodyPr>
            <a:normAutofit/>
          </a:bodyPr>
          <a:lstStyle/>
          <a:p>
            <a:pPr algn="ctr"/>
            <a:r>
              <a:rPr lang="en-US" altLang="en-US" b="1" dirty="0"/>
              <a:t>Presenter Information (2)</a:t>
            </a:r>
          </a:p>
        </p:txBody>
      </p:sp>
      <p:sp>
        <p:nvSpPr>
          <p:cNvPr id="3" name="Content Placeholder 2"/>
          <p:cNvSpPr>
            <a:spLocks noGrp="1"/>
          </p:cNvSpPr>
          <p:nvPr>
            <p:ph idx="1"/>
          </p:nvPr>
        </p:nvSpPr>
        <p:spPr>
          <a:xfrm>
            <a:off x="532262" y="1583140"/>
            <a:ext cx="11204813" cy="4593823"/>
          </a:xfrm>
        </p:spPr>
        <p:txBody>
          <a:bodyPr vert="horz" lIns="91440" tIns="45720" rIns="91440" bIns="45720" rtlCol="0" anchor="t">
            <a:normAutofit/>
          </a:bodyPr>
          <a:lstStyle/>
          <a:p>
            <a:pPr marL="0" indent="0">
              <a:buNone/>
              <a:defRPr/>
            </a:pPr>
            <a:r>
              <a:rPr lang="en-US" sz="3600" b="1" dirty="0">
                <a:latin typeface="Calibri" panose="020F0502020204030204" pitchFamily="34" charset="0"/>
                <a:cs typeface="Calibri" panose="020F0502020204030204" pitchFamily="34" charset="0"/>
              </a:rPr>
              <a:t>Educational Data Management Division (EDMD)</a:t>
            </a:r>
            <a:endParaRPr lang="en-US" sz="3600" dirty="0">
              <a:latin typeface="Calibri" panose="020F0502020204030204" pitchFamily="34" charset="0"/>
              <a:cs typeface="Calibri" panose="020F0502020204030204" pitchFamily="34" charset="0"/>
            </a:endParaRPr>
          </a:p>
          <a:p>
            <a:pPr marL="0" indent="0">
              <a:buNone/>
            </a:pPr>
            <a:r>
              <a:rPr lang="en-US" sz="3200" dirty="0">
                <a:latin typeface="Calibri" panose="020F0502020204030204" pitchFamily="34" charset="0"/>
                <a:cs typeface="Calibri" panose="020F0502020204030204" pitchFamily="34" charset="0"/>
              </a:rPr>
              <a:t>Diana Casanova, Education Administrator, CALPADS Office</a:t>
            </a:r>
          </a:p>
          <a:p>
            <a:pPr marL="0" indent="0">
              <a:buNone/>
            </a:pPr>
            <a:r>
              <a:rPr lang="en-US" sz="3200" dirty="0">
                <a:latin typeface="Calibri" panose="020F0502020204030204" pitchFamily="34" charset="0"/>
                <a:cs typeface="Calibri" panose="020F0502020204030204" pitchFamily="34" charset="0"/>
              </a:rPr>
              <a:t>Paula Mishima, Education Administrator</a:t>
            </a:r>
          </a:p>
          <a:p>
            <a:pPr marL="0" indent="0">
              <a:buNone/>
            </a:pPr>
            <a:r>
              <a:rPr lang="en-US" sz="3200" dirty="0">
                <a:latin typeface="Calibri" panose="020F0502020204030204" pitchFamily="34" charset="0"/>
                <a:cs typeface="Calibri" panose="020F0502020204030204" pitchFamily="34" charset="0"/>
              </a:rPr>
              <a:t>Shaun Walker, Information Technology Specialist I</a:t>
            </a:r>
          </a:p>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3600" b="1" dirty="0">
                <a:latin typeface="Calibri" panose="020F0502020204030204" pitchFamily="34" charset="0"/>
                <a:cs typeface="Calibri" panose="020F0502020204030204" pitchFamily="34" charset="0"/>
              </a:rPr>
              <a:t>Special Education Division (SPED)</a:t>
            </a:r>
          </a:p>
          <a:p>
            <a:pPr marL="0" indent="0">
              <a:buNone/>
            </a:pPr>
            <a:r>
              <a:rPr lang="en-US" sz="3200" dirty="0">
                <a:latin typeface="Calibri" panose="020F0502020204030204" pitchFamily="34" charset="0"/>
                <a:cs typeface="Calibri" panose="020F0502020204030204" pitchFamily="34" charset="0"/>
              </a:rPr>
              <a:t>Dominic Johnson, Information Technology Specialist I</a:t>
            </a:r>
            <a:endParaRPr lang="en-US" sz="3600" dirty="0">
              <a:latin typeface="Arial"/>
              <a:cs typeface="Arial"/>
            </a:endParaRPr>
          </a:p>
          <a:p>
            <a:pPr marL="0" indent="0">
              <a:buNone/>
              <a:defRPr/>
            </a:pPr>
            <a:endParaRPr lang="en-US" sz="3600" b="1" dirty="0"/>
          </a:p>
          <a:p>
            <a:pPr marL="0" indent="0">
              <a:buNone/>
            </a:pPr>
            <a:endParaRPr lang="en-US" sz="3600" strike="sngStrike" dirty="0"/>
          </a:p>
          <a:p>
            <a:pPr marL="0" indent="0">
              <a:buNone/>
              <a:defRPr/>
            </a:pPr>
            <a:endParaRPr lang="en-US" sz="3600" dirty="0">
              <a:latin typeface="Arial"/>
              <a:cs typeface="Arial"/>
            </a:endParaRPr>
          </a:p>
          <a:p>
            <a:pPr marL="0" indent="0">
              <a:buNone/>
              <a:defRPr/>
            </a:pPr>
            <a:endParaRPr lang="en-US" sz="3600" dirty="0"/>
          </a:p>
          <a:p>
            <a:pPr marL="0" indent="0">
              <a:buNone/>
              <a:defRPr/>
            </a:pPr>
            <a:endParaRPr lang="en-US" sz="3600" dirty="0"/>
          </a:p>
          <a:p>
            <a:pPr>
              <a:defRPr/>
            </a:pPr>
            <a:endParaRPr lang="en-US" dirty="0"/>
          </a:p>
        </p:txBody>
      </p:sp>
      <p:sp>
        <p:nvSpPr>
          <p:cNvPr id="2" name="Footer Placeholder 3">
            <a:extLst>
              <a:ext uri="{FF2B5EF4-FFF2-40B4-BE49-F238E27FC236}">
                <a16:creationId xmlns:a16="http://schemas.microsoft.com/office/drawing/2014/main" id="{F6D5FD68-65F9-3600-8D6D-449E40F0F70F}"/>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2884956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ckpit of a commercial airplane">
            <a:extLst>
              <a:ext uri="{FF2B5EF4-FFF2-40B4-BE49-F238E27FC236}">
                <a16:creationId xmlns:a16="http://schemas.microsoft.com/office/drawing/2014/main" id="{281ED785-8D75-0F91-0358-AF3C5EC2213C}"/>
              </a:ext>
            </a:extLst>
          </p:cNvPr>
          <p:cNvPicPr>
            <a:picLocks noChangeAspect="1"/>
          </p:cNvPicPr>
          <p:nvPr/>
        </p:nvPicPr>
        <p:blipFill>
          <a:blip r:embed="rId3">
            <a:alphaModFix amt="9000"/>
            <a:extLst>
              <a:ext uri="{28A0092B-C50C-407E-A947-70E740481C1C}">
                <a14:useLocalDpi xmlns:a14="http://schemas.microsoft.com/office/drawing/2010/main" val="0"/>
              </a:ext>
            </a:extLst>
          </a:blip>
          <a:srcRect b="15625"/>
          <a:stretch>
            <a:fillRect/>
          </a:stretch>
        </p:blipFill>
        <p:spPr>
          <a:xfrm>
            <a:off x="-1" y="0"/>
            <a:ext cx="12192000" cy="6858000"/>
          </a:xfrm>
          <a:prstGeom prst="rect">
            <a:avLst/>
          </a:prstGeom>
        </p:spPr>
      </p:pic>
      <p:sp>
        <p:nvSpPr>
          <p:cNvPr id="10" name="Title 1">
            <a:extLst>
              <a:ext uri="{FF2B5EF4-FFF2-40B4-BE49-F238E27FC236}">
                <a16:creationId xmlns:a16="http://schemas.microsoft.com/office/drawing/2014/main" id="{7E467713-B3B2-3125-83D3-8EE6543B2B44}"/>
              </a:ext>
            </a:extLst>
          </p:cNvPr>
          <p:cNvSpPr txBox="1">
            <a:spLocks/>
          </p:cNvSpPr>
          <p:nvPr/>
        </p:nvSpPr>
        <p:spPr>
          <a:xfrm>
            <a:off x="2527529" y="732329"/>
            <a:ext cx="7136940" cy="1647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r>
              <a:rPr lang="en-US" dirty="0">
                <a:latin typeface="Arial Nova" panose="020F0502020204030204" pitchFamily="34" charset="0"/>
                <a:cs typeface="Times New Roman" panose="02020603050405020304" pitchFamily="18" charset="0"/>
              </a:rPr>
              <a:t>Data Governance Academy</a:t>
            </a:r>
          </a:p>
        </p:txBody>
      </p:sp>
      <p:sp>
        <p:nvSpPr>
          <p:cNvPr id="11" name="TextBox 10">
            <a:extLst>
              <a:ext uri="{FF2B5EF4-FFF2-40B4-BE49-F238E27FC236}">
                <a16:creationId xmlns:a16="http://schemas.microsoft.com/office/drawing/2014/main" id="{29B9B84E-7886-C082-704B-5D627CE5B1DA}"/>
              </a:ext>
            </a:extLst>
          </p:cNvPr>
          <p:cNvSpPr txBox="1"/>
          <p:nvPr/>
        </p:nvSpPr>
        <p:spPr>
          <a:xfrm>
            <a:off x="2014329" y="2261862"/>
            <a:ext cx="8163340" cy="954107"/>
          </a:xfrm>
          <a:prstGeom prst="rect">
            <a:avLst/>
          </a:prstGeom>
          <a:noFill/>
        </p:spPr>
        <p:txBody>
          <a:bodyPr wrap="square" rtlCol="0">
            <a:spAutoFit/>
          </a:bodyPr>
          <a:lstStyle/>
          <a:p>
            <a:r>
              <a:rPr lang="en-US" sz="2800" b="1" dirty="0">
                <a:solidFill>
                  <a:schemeClr val="bg2">
                    <a:lumMod val="10000"/>
                  </a:schemeClr>
                </a:solidFill>
                <a:latin typeface="Arial Nova" panose="020B0504020202020204" pitchFamily="34" charset="0"/>
                <a:cs typeface="Arial" panose="020B0604020202020204" pitchFamily="34" charset="0"/>
              </a:rPr>
              <a:t>Session 1: Data Governance for LEA Executives</a:t>
            </a:r>
          </a:p>
          <a:p>
            <a:pPr algn="ctr"/>
            <a:r>
              <a:rPr lang="en-US" sz="2800" b="1" dirty="0">
                <a:solidFill>
                  <a:schemeClr val="accent3">
                    <a:lumMod val="50000"/>
                  </a:schemeClr>
                </a:solidFill>
                <a:latin typeface="Arial Nova" panose="020B0504020202020204" pitchFamily="34" charset="0"/>
                <a:cs typeface="Arial" panose="020B0604020202020204" pitchFamily="34" charset="0"/>
              </a:rPr>
              <a:t>October 2025</a:t>
            </a:r>
          </a:p>
        </p:txBody>
      </p:sp>
      <p:pic>
        <p:nvPicPr>
          <p:cNvPr id="13" name="Picture 12" descr="A blue letters on a black background&#10;&#10;AI-generated content may be incorrect.">
            <a:extLst>
              <a:ext uri="{FF2B5EF4-FFF2-40B4-BE49-F238E27FC236}">
                <a16:creationId xmlns:a16="http://schemas.microsoft.com/office/drawing/2014/main" id="{C4912253-0D8D-30B2-6780-E638AE6C17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5475" y="478943"/>
            <a:ext cx="1701048" cy="567016"/>
          </a:xfrm>
          <a:prstGeom prst="rect">
            <a:avLst/>
          </a:prstGeom>
        </p:spPr>
      </p:pic>
      <p:cxnSp>
        <p:nvCxnSpPr>
          <p:cNvPr id="15" name="Straight Connector 14">
            <a:extLst>
              <a:ext uri="{FF2B5EF4-FFF2-40B4-BE49-F238E27FC236}">
                <a16:creationId xmlns:a16="http://schemas.microsoft.com/office/drawing/2014/main" id="{03F28190-F0D8-F945-DDB7-99EF6E4DD915}"/>
              </a:ext>
            </a:extLst>
          </p:cNvPr>
          <p:cNvCxnSpPr/>
          <p:nvPr/>
        </p:nvCxnSpPr>
        <p:spPr>
          <a:xfrm>
            <a:off x="4615217" y="2189773"/>
            <a:ext cx="29615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706DF1B-1794-5FA6-7D53-7A4FC8BF99B4}"/>
              </a:ext>
            </a:extLst>
          </p:cNvPr>
          <p:cNvSpPr txBox="1"/>
          <p:nvPr/>
        </p:nvSpPr>
        <p:spPr>
          <a:xfrm>
            <a:off x="1736033" y="3233096"/>
            <a:ext cx="8719932" cy="954107"/>
          </a:xfrm>
          <a:prstGeom prst="rect">
            <a:avLst/>
          </a:prstGeom>
          <a:noFill/>
        </p:spPr>
        <p:txBody>
          <a:bodyPr wrap="square" rtlCol="0">
            <a:spAutoFit/>
          </a:bodyPr>
          <a:lstStyle/>
          <a:p>
            <a:r>
              <a:rPr lang="en-US" sz="2800" b="1" dirty="0">
                <a:solidFill>
                  <a:schemeClr val="bg2">
                    <a:lumMod val="10000"/>
                  </a:schemeClr>
                </a:solidFill>
                <a:latin typeface="Arial Nova" panose="020B0504020202020204" pitchFamily="34" charset="0"/>
                <a:cs typeface="Arial" panose="020B0604020202020204" pitchFamily="34" charset="0"/>
              </a:rPr>
              <a:t>Virtual Check-In: Case Study and Project Progress</a:t>
            </a:r>
          </a:p>
          <a:p>
            <a:pPr algn="ctr"/>
            <a:r>
              <a:rPr lang="en-US" sz="2800" b="1" dirty="0">
                <a:solidFill>
                  <a:schemeClr val="accent3">
                    <a:lumMod val="50000"/>
                  </a:schemeClr>
                </a:solidFill>
                <a:latin typeface="Arial Nova" panose="020B0504020202020204" pitchFamily="34" charset="0"/>
                <a:cs typeface="Arial" panose="020B0604020202020204" pitchFamily="34" charset="0"/>
              </a:rPr>
              <a:t>February 2026</a:t>
            </a:r>
          </a:p>
        </p:txBody>
      </p:sp>
      <p:sp>
        <p:nvSpPr>
          <p:cNvPr id="17" name="TextBox 16">
            <a:extLst>
              <a:ext uri="{FF2B5EF4-FFF2-40B4-BE49-F238E27FC236}">
                <a16:creationId xmlns:a16="http://schemas.microsoft.com/office/drawing/2014/main" id="{CFB69253-DCA2-F833-7B47-57FB61B09612}"/>
              </a:ext>
            </a:extLst>
          </p:cNvPr>
          <p:cNvSpPr txBox="1"/>
          <p:nvPr/>
        </p:nvSpPr>
        <p:spPr>
          <a:xfrm>
            <a:off x="1384850" y="4152571"/>
            <a:ext cx="9422298" cy="954107"/>
          </a:xfrm>
          <a:prstGeom prst="rect">
            <a:avLst/>
          </a:prstGeom>
          <a:noFill/>
        </p:spPr>
        <p:txBody>
          <a:bodyPr wrap="square" rtlCol="0">
            <a:spAutoFit/>
          </a:bodyPr>
          <a:lstStyle/>
          <a:p>
            <a:r>
              <a:rPr lang="en-US" sz="2800" b="1" dirty="0">
                <a:solidFill>
                  <a:schemeClr val="bg2">
                    <a:lumMod val="10000"/>
                  </a:schemeClr>
                </a:solidFill>
                <a:latin typeface="Arial Nova" panose="020B0504020202020204" pitchFamily="34" charset="0"/>
                <a:cs typeface="Arial" panose="020B0604020202020204" pitchFamily="34" charset="0"/>
              </a:rPr>
              <a:t>Session 2:Operationalizing Data Governance at Scale</a:t>
            </a:r>
          </a:p>
          <a:p>
            <a:pPr algn="ctr"/>
            <a:r>
              <a:rPr lang="en-US" sz="2800" b="1" dirty="0">
                <a:solidFill>
                  <a:schemeClr val="accent3">
                    <a:lumMod val="50000"/>
                  </a:schemeClr>
                </a:solidFill>
                <a:latin typeface="Arial Nova" panose="020B0504020202020204" pitchFamily="34" charset="0"/>
                <a:cs typeface="Arial" panose="020B0604020202020204" pitchFamily="34" charset="0"/>
              </a:rPr>
              <a:t>April 2026</a:t>
            </a:r>
            <a:endParaRPr lang="en-US" sz="2800" b="1" dirty="0">
              <a:solidFill>
                <a:schemeClr val="bg2">
                  <a:lumMod val="10000"/>
                </a:schemeClr>
              </a:solidFill>
              <a:latin typeface="Arial Nova" panose="020B05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817553E-3D88-7B31-CF18-9654C5F04168}"/>
              </a:ext>
            </a:extLst>
          </p:cNvPr>
          <p:cNvSpPr txBox="1">
            <a:spLocks/>
          </p:cNvSpPr>
          <p:nvPr/>
        </p:nvSpPr>
        <p:spPr>
          <a:xfrm>
            <a:off x="2481125" y="5728171"/>
            <a:ext cx="7051418" cy="250903"/>
          </a:xfrm>
          <a:prstGeom prst="rect">
            <a:avLst/>
          </a:prstGeom>
        </p:spPr>
        <p:txBody>
          <a:bodyPr vert="horz" wrap="non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615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tx2"/>
                </a:solidFill>
                <a:latin typeface="Aptos Light" panose="020B0004020202020204" pitchFamily="34" charset="0"/>
                <a:ea typeface="Sans Serif Collection" panose="020B0502040504020204" pitchFamily="34" charset="0"/>
                <a:cs typeface="Sans Serif Collection" panose="020B0502040504020204" pitchFamily="34" charset="0"/>
              </a:rPr>
              <a:t>https://csis.fcmat.org/data-management/csis-data-governance-academy</a:t>
            </a:r>
          </a:p>
        </p:txBody>
      </p:sp>
      <p:sp>
        <p:nvSpPr>
          <p:cNvPr id="6" name="TextBox 5">
            <a:extLst>
              <a:ext uri="{FF2B5EF4-FFF2-40B4-BE49-F238E27FC236}">
                <a16:creationId xmlns:a16="http://schemas.microsoft.com/office/drawing/2014/main" id="{3A578473-F989-ACCA-437D-DF635C9EBE86}"/>
              </a:ext>
            </a:extLst>
          </p:cNvPr>
          <p:cNvSpPr txBox="1"/>
          <p:nvPr/>
        </p:nvSpPr>
        <p:spPr>
          <a:xfrm>
            <a:off x="2014329" y="5261014"/>
            <a:ext cx="7775848" cy="430887"/>
          </a:xfrm>
          <a:prstGeom prst="rect">
            <a:avLst/>
          </a:prstGeom>
          <a:noFill/>
        </p:spPr>
        <p:txBody>
          <a:bodyPr wrap="none" lIns="0" tIns="0" rIns="0" bIns="0" rtlCol="0" anchor="ctr" anchorCtr="1">
            <a:spAutoFit/>
          </a:bodyPr>
          <a:lstStyle/>
          <a:p>
            <a:pPr algn="ctr"/>
            <a:r>
              <a:rPr lang="en-US" sz="2800" dirty="0">
                <a:solidFill>
                  <a:schemeClr val="tx2"/>
                </a:solidFill>
                <a:latin typeface="Aptos SemiBold" panose="020B0004020202020204" pitchFamily="34" charset="0"/>
                <a:ea typeface="Sans Serif Collection" panose="020B0502040504020204" pitchFamily="34" charset="0"/>
                <a:cs typeface="Sans Serif Collection" panose="020B0502040504020204" pitchFamily="34" charset="0"/>
              </a:rPr>
              <a:t>In-Person and Watch Party Registration Available </a:t>
            </a:r>
          </a:p>
        </p:txBody>
      </p:sp>
      <p:pic>
        <p:nvPicPr>
          <p:cNvPr id="7" name="Picture 6">
            <a:extLst>
              <a:ext uri="{FF2B5EF4-FFF2-40B4-BE49-F238E27FC236}">
                <a16:creationId xmlns:a16="http://schemas.microsoft.com/office/drawing/2014/main" id="{FDCB609A-4314-7E72-C42F-0DAD903B1389}"/>
              </a:ext>
            </a:extLst>
          </p:cNvPr>
          <p:cNvPicPr>
            <a:picLocks noChangeAspect="1"/>
          </p:cNvPicPr>
          <p:nvPr/>
        </p:nvPicPr>
        <p:blipFill>
          <a:blip r:embed="rId5"/>
          <a:srcRect r="2740"/>
          <a:stretch>
            <a:fillRect/>
          </a:stretch>
        </p:blipFill>
        <p:spPr>
          <a:xfrm>
            <a:off x="290785" y="221384"/>
            <a:ext cx="1082129" cy="1082134"/>
          </a:xfrm>
          <a:prstGeom prst="rect">
            <a:avLst/>
          </a:prstGeom>
        </p:spPr>
      </p:pic>
      <p:sp>
        <p:nvSpPr>
          <p:cNvPr id="4" name="Rectangle: Rounded Corners 3">
            <a:extLst>
              <a:ext uri="{FF2B5EF4-FFF2-40B4-BE49-F238E27FC236}">
                <a16:creationId xmlns:a16="http://schemas.microsoft.com/office/drawing/2014/main" id="{2D499617-7549-9494-2ECA-85C619526AC0}"/>
              </a:ext>
            </a:extLst>
          </p:cNvPr>
          <p:cNvSpPr/>
          <p:nvPr/>
        </p:nvSpPr>
        <p:spPr>
          <a:xfrm>
            <a:off x="9790178" y="221385"/>
            <a:ext cx="2111038" cy="922806"/>
          </a:xfrm>
          <a:prstGeom prst="roundRect">
            <a:avLst/>
          </a:prstGeom>
          <a:solidFill>
            <a:schemeClr val="accent3">
              <a:lumMod val="5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Half-day sessions</a:t>
            </a:r>
          </a:p>
        </p:txBody>
      </p:sp>
      <p:sp>
        <p:nvSpPr>
          <p:cNvPr id="2" name="Footer Placeholder 3">
            <a:extLst>
              <a:ext uri="{FF2B5EF4-FFF2-40B4-BE49-F238E27FC236}">
                <a16:creationId xmlns:a16="http://schemas.microsoft.com/office/drawing/2014/main" id="{7D267FE3-3535-62F3-F20D-430571371C38}"/>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3846369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C054F-6655-2B09-4C85-0D774E7B4638}"/>
              </a:ext>
            </a:extLst>
          </p:cNvPr>
          <p:cNvSpPr>
            <a:spLocks noGrp="1"/>
          </p:cNvSpPr>
          <p:nvPr>
            <p:ph type="title"/>
          </p:nvPr>
        </p:nvSpPr>
        <p:spPr>
          <a:xfrm>
            <a:off x="157298" y="887920"/>
            <a:ext cx="2698972" cy="1325563"/>
          </a:xfrm>
        </p:spPr>
        <p:txBody>
          <a:bodyPr>
            <a:normAutofit fontScale="90000"/>
          </a:bodyPr>
          <a:lstStyle/>
          <a:p>
            <a:r>
              <a:rPr lang="en-US" dirty="0"/>
              <a:t>Universal </a:t>
            </a:r>
            <a:br>
              <a:rPr lang="en-US" dirty="0"/>
            </a:br>
            <a:r>
              <a:rPr lang="en-US" dirty="0"/>
              <a:t>Supports</a:t>
            </a:r>
            <a:br>
              <a:rPr lang="en-US" dirty="0"/>
            </a:br>
            <a:r>
              <a:rPr lang="en-US" dirty="0"/>
              <a:t>Toolkit </a:t>
            </a:r>
          </a:p>
        </p:txBody>
      </p:sp>
      <p:pic>
        <p:nvPicPr>
          <p:cNvPr id="5" name="Picture 4">
            <a:extLst>
              <a:ext uri="{FF2B5EF4-FFF2-40B4-BE49-F238E27FC236}">
                <a16:creationId xmlns:a16="http://schemas.microsoft.com/office/drawing/2014/main" id="{C23EFF9D-B5C3-06EE-6534-E52BDF8AB407}"/>
              </a:ext>
            </a:extLst>
          </p:cNvPr>
          <p:cNvPicPr>
            <a:picLocks noChangeAspect="1"/>
          </p:cNvPicPr>
          <p:nvPr/>
        </p:nvPicPr>
        <p:blipFill>
          <a:blip r:embed="rId3"/>
          <a:stretch>
            <a:fillRect/>
          </a:stretch>
        </p:blipFill>
        <p:spPr>
          <a:xfrm>
            <a:off x="2910346" y="2187924"/>
            <a:ext cx="4427055" cy="2313637"/>
          </a:xfrm>
          <a:prstGeom prst="rect">
            <a:avLst/>
          </a:prstGeom>
        </p:spPr>
      </p:pic>
      <p:pic>
        <p:nvPicPr>
          <p:cNvPr id="6" name="Picture 5">
            <a:extLst>
              <a:ext uri="{FF2B5EF4-FFF2-40B4-BE49-F238E27FC236}">
                <a16:creationId xmlns:a16="http://schemas.microsoft.com/office/drawing/2014/main" id="{A1E9DBD7-CCB4-341D-0AF1-27B5F0843478}"/>
              </a:ext>
            </a:extLst>
          </p:cNvPr>
          <p:cNvPicPr>
            <a:picLocks noChangeAspect="1"/>
          </p:cNvPicPr>
          <p:nvPr/>
        </p:nvPicPr>
        <p:blipFill>
          <a:blip r:embed="rId4"/>
          <a:stretch>
            <a:fillRect/>
          </a:stretch>
        </p:blipFill>
        <p:spPr>
          <a:xfrm>
            <a:off x="7445553" y="216277"/>
            <a:ext cx="3853044" cy="2324999"/>
          </a:xfrm>
          <a:prstGeom prst="rect">
            <a:avLst/>
          </a:prstGeom>
        </p:spPr>
      </p:pic>
      <p:pic>
        <p:nvPicPr>
          <p:cNvPr id="7" name="Picture 6">
            <a:extLst>
              <a:ext uri="{FF2B5EF4-FFF2-40B4-BE49-F238E27FC236}">
                <a16:creationId xmlns:a16="http://schemas.microsoft.com/office/drawing/2014/main" id="{046F0CBD-63A3-5EBA-41D9-E71E34FB1B10}"/>
              </a:ext>
            </a:extLst>
          </p:cNvPr>
          <p:cNvPicPr>
            <a:picLocks noChangeAspect="1"/>
          </p:cNvPicPr>
          <p:nvPr/>
        </p:nvPicPr>
        <p:blipFill>
          <a:blip r:embed="rId5"/>
          <a:stretch>
            <a:fillRect/>
          </a:stretch>
        </p:blipFill>
        <p:spPr>
          <a:xfrm>
            <a:off x="7445553" y="4041058"/>
            <a:ext cx="3851112" cy="2401205"/>
          </a:xfrm>
          <a:prstGeom prst="rect">
            <a:avLst/>
          </a:prstGeom>
        </p:spPr>
      </p:pic>
      <p:sp>
        <p:nvSpPr>
          <p:cNvPr id="8" name="Title 1">
            <a:extLst>
              <a:ext uri="{FF2B5EF4-FFF2-40B4-BE49-F238E27FC236}">
                <a16:creationId xmlns:a16="http://schemas.microsoft.com/office/drawing/2014/main" id="{32724CB9-6B01-F5D6-4CFA-A89DC446ED2B}"/>
              </a:ext>
            </a:extLst>
          </p:cNvPr>
          <p:cNvSpPr txBox="1">
            <a:spLocks/>
          </p:cNvSpPr>
          <p:nvPr/>
        </p:nvSpPr>
        <p:spPr>
          <a:xfrm>
            <a:off x="2762866" y="496942"/>
            <a:ext cx="5083135" cy="145359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2400" dirty="0"/>
              <a:t>Data Management </a:t>
            </a:r>
          </a:p>
          <a:p>
            <a:pPr algn="ctr"/>
            <a:r>
              <a:rPr lang="en-US" sz="2400" dirty="0"/>
              <a:t>Maturity Model</a:t>
            </a:r>
          </a:p>
        </p:txBody>
      </p:sp>
      <p:sp>
        <p:nvSpPr>
          <p:cNvPr id="9" name="Title 1">
            <a:extLst>
              <a:ext uri="{FF2B5EF4-FFF2-40B4-BE49-F238E27FC236}">
                <a16:creationId xmlns:a16="http://schemas.microsoft.com/office/drawing/2014/main" id="{225E8C08-D497-DD7B-7424-9DF5BB24698B}"/>
              </a:ext>
            </a:extLst>
          </p:cNvPr>
          <p:cNvSpPr txBox="1">
            <a:spLocks/>
          </p:cNvSpPr>
          <p:nvPr/>
        </p:nvSpPr>
        <p:spPr>
          <a:xfrm>
            <a:off x="7629953" y="2541276"/>
            <a:ext cx="3482312" cy="145359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2400" dirty="0"/>
              <a:t>Data Management Assessment</a:t>
            </a:r>
          </a:p>
        </p:txBody>
      </p:sp>
      <p:sp>
        <p:nvSpPr>
          <p:cNvPr id="10" name="Title 1">
            <a:extLst>
              <a:ext uri="{FF2B5EF4-FFF2-40B4-BE49-F238E27FC236}">
                <a16:creationId xmlns:a16="http://schemas.microsoft.com/office/drawing/2014/main" id="{3FEC77D7-A6F1-977B-F433-30D748D00B3A}"/>
              </a:ext>
            </a:extLst>
          </p:cNvPr>
          <p:cNvSpPr txBox="1">
            <a:spLocks/>
          </p:cNvSpPr>
          <p:nvPr/>
        </p:nvSpPr>
        <p:spPr>
          <a:xfrm>
            <a:off x="3422747" y="4711507"/>
            <a:ext cx="3724043" cy="145359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2400" dirty="0"/>
              <a:t>Root Cause Analysis Guidebook</a:t>
            </a:r>
          </a:p>
        </p:txBody>
      </p:sp>
      <p:cxnSp>
        <p:nvCxnSpPr>
          <p:cNvPr id="11" name="Straight Connector 10">
            <a:extLst>
              <a:ext uri="{FF2B5EF4-FFF2-40B4-BE49-F238E27FC236}">
                <a16:creationId xmlns:a16="http://schemas.microsoft.com/office/drawing/2014/main" id="{0F5D5C44-1314-48B6-75C6-D03D3CF6809D}"/>
              </a:ext>
            </a:extLst>
          </p:cNvPr>
          <p:cNvCxnSpPr/>
          <p:nvPr/>
        </p:nvCxnSpPr>
        <p:spPr>
          <a:xfrm>
            <a:off x="281202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22A015B-76C1-C57D-3C27-7D23A44C02BD}"/>
              </a:ext>
            </a:extLst>
          </p:cNvPr>
          <p:cNvPicPr>
            <a:picLocks noChangeAspect="1"/>
          </p:cNvPicPr>
          <p:nvPr/>
        </p:nvPicPr>
        <p:blipFill>
          <a:blip r:embed="rId6"/>
          <a:stretch>
            <a:fillRect/>
          </a:stretch>
        </p:blipFill>
        <p:spPr>
          <a:xfrm>
            <a:off x="537596" y="2832786"/>
            <a:ext cx="1719860" cy="1668775"/>
          </a:xfrm>
          <a:prstGeom prst="rect">
            <a:avLst/>
          </a:prstGeom>
        </p:spPr>
      </p:pic>
      <p:pic>
        <p:nvPicPr>
          <p:cNvPr id="13" name="Picture 12" descr="Work tools and supplies">
            <a:extLst>
              <a:ext uri="{FF2B5EF4-FFF2-40B4-BE49-F238E27FC236}">
                <a16:creationId xmlns:a16="http://schemas.microsoft.com/office/drawing/2014/main" id="{DCAB8D4A-A8B0-0274-8683-308AD2E30E5F}"/>
              </a:ext>
            </a:extLst>
          </p:cNvPr>
          <p:cNvPicPr>
            <a:picLocks noChangeAspect="1"/>
          </p:cNvPicPr>
          <p:nvPr/>
        </p:nvPicPr>
        <p:blipFill>
          <a:blip r:embed="rId7">
            <a:alphaModFix amt="5000"/>
            <a:extLst>
              <a:ext uri="{28A0092B-C50C-407E-A947-70E740481C1C}">
                <a14:useLocalDpi xmlns:a14="http://schemas.microsoft.com/office/drawing/2010/main" val="0"/>
              </a:ext>
            </a:extLst>
          </a:blip>
          <a:srcRect l="31274" r="31226"/>
          <a:stretch>
            <a:fillRect/>
          </a:stretch>
        </p:blipFill>
        <p:spPr>
          <a:xfrm rot="5400000">
            <a:off x="2667000" y="-2667000"/>
            <a:ext cx="6858000" cy="12192000"/>
          </a:xfrm>
          <a:prstGeom prst="rect">
            <a:avLst/>
          </a:prstGeom>
        </p:spPr>
      </p:pic>
      <p:sp>
        <p:nvSpPr>
          <p:cNvPr id="3" name="Footer Placeholder 3">
            <a:extLst>
              <a:ext uri="{FF2B5EF4-FFF2-40B4-BE49-F238E27FC236}">
                <a16:creationId xmlns:a16="http://schemas.microsoft.com/office/drawing/2014/main" id="{A1AC6691-24C4-F7DE-7441-EBBA1E1C24E3}"/>
              </a:ext>
            </a:extLst>
          </p:cNvPr>
          <p:cNvSpPr>
            <a:spLocks noGrp="1"/>
          </p:cNvSpPr>
          <p:nvPr>
            <p:ph type="ftr" sz="quarter" idx="11"/>
          </p:nvPr>
        </p:nvSpPr>
        <p:spPr>
          <a:xfrm>
            <a:off x="68824" y="6492875"/>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034616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pPr algn="ctr"/>
            <a:r>
              <a:rPr lang="en-US" b="1" dirty="0"/>
              <a:t>Support Tips and Resources</a:t>
            </a:r>
          </a:p>
        </p:txBody>
      </p:sp>
      <p:pic>
        <p:nvPicPr>
          <p:cNvPr id="6" name="Picture 5" descr="White puzzle with one red piece">
            <a:extLst>
              <a:ext uri="{FF2B5EF4-FFF2-40B4-BE49-F238E27FC236}">
                <a16:creationId xmlns:a16="http://schemas.microsoft.com/office/drawing/2014/main" id="{E25FE1B1-0558-4D77-8640-E580709E76F4}"/>
              </a:ext>
            </a:extLst>
          </p:cNvPr>
          <p:cNvPicPr>
            <a:picLocks noChangeAspect="1"/>
          </p:cNvPicPr>
          <p:nvPr/>
        </p:nvPicPr>
        <p:blipFill rotWithShape="1">
          <a:blip r:embed="rId3"/>
          <a:srcRect t="8921" b="17515"/>
          <a:stretch/>
        </p:blipFill>
        <p:spPr>
          <a:xfrm>
            <a:off x="838200" y="1825625"/>
            <a:ext cx="10515600" cy="4351338"/>
          </a:xfrm>
          <a:prstGeom prst="rect">
            <a:avLst/>
          </a:prstGeom>
          <a:noFill/>
        </p:spPr>
      </p:pic>
      <p:sp>
        <p:nvSpPr>
          <p:cNvPr id="5" name="Footer Placeholder 3">
            <a:extLst>
              <a:ext uri="{FF2B5EF4-FFF2-40B4-BE49-F238E27FC236}">
                <a16:creationId xmlns:a16="http://schemas.microsoft.com/office/drawing/2014/main" id="{95796387-2D1B-D49C-B512-3070D6F905C2}"/>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672411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FFB40-BF07-481B-9DFA-781A1479D395}"/>
              </a:ext>
            </a:extLst>
          </p:cNvPr>
          <p:cNvSpPr>
            <a:spLocks noGrp="1"/>
          </p:cNvSpPr>
          <p:nvPr>
            <p:ph type="title"/>
          </p:nvPr>
        </p:nvSpPr>
        <p:spPr>
          <a:xfrm>
            <a:off x="914400" y="350134"/>
            <a:ext cx="10515600" cy="1325563"/>
          </a:xfrm>
        </p:spPr>
        <p:txBody>
          <a:bodyPr anchor="ctr">
            <a:normAutofit/>
          </a:bodyPr>
          <a:lstStyle/>
          <a:p>
            <a:pPr algn="ctr"/>
            <a:r>
              <a:rPr lang="en-US" b="1" dirty="0"/>
              <a:t>Live Demo</a:t>
            </a:r>
          </a:p>
        </p:txBody>
      </p:sp>
      <p:pic>
        <p:nvPicPr>
          <p:cNvPr id="7" name="Picture 6" descr="A computer and a cup of coffee on a table&#10;&#10;">
            <a:extLst>
              <a:ext uri="{FF2B5EF4-FFF2-40B4-BE49-F238E27FC236}">
                <a16:creationId xmlns:a16="http://schemas.microsoft.com/office/drawing/2014/main" id="{62AE18A0-ADDD-44B0-AB2A-469A7937035A}"/>
              </a:ext>
            </a:extLst>
          </p:cNvPr>
          <p:cNvPicPr>
            <a:picLocks noChangeAspect="1"/>
          </p:cNvPicPr>
          <p:nvPr/>
        </p:nvPicPr>
        <p:blipFill rotWithShape="1">
          <a:blip r:embed="rId3">
            <a:extLst>
              <a:ext uri="{28A0092B-C50C-407E-A947-70E740481C1C}">
                <a14:useLocalDpi xmlns:a14="http://schemas.microsoft.com/office/drawing/2010/main" val="0"/>
              </a:ext>
            </a:extLst>
          </a:blip>
          <a:srcRect r="10687" b="-3"/>
          <a:stretch/>
        </p:blipFill>
        <p:spPr>
          <a:xfrm>
            <a:off x="281608" y="1771675"/>
            <a:ext cx="4504705" cy="3782904"/>
          </a:xfrm>
          <a:prstGeom prst="rect">
            <a:avLst/>
          </a:prstGeom>
          <a:noFill/>
        </p:spPr>
      </p:pic>
      <p:sp>
        <p:nvSpPr>
          <p:cNvPr id="3" name="Content Placeholder 2">
            <a:extLst>
              <a:ext uri="{FF2B5EF4-FFF2-40B4-BE49-F238E27FC236}">
                <a16:creationId xmlns:a16="http://schemas.microsoft.com/office/drawing/2014/main" id="{8EB3558B-4242-45C8-B471-2C1B14363E65}"/>
              </a:ext>
            </a:extLst>
          </p:cNvPr>
          <p:cNvSpPr>
            <a:spLocks noGrp="1"/>
          </p:cNvSpPr>
          <p:nvPr>
            <p:ph sz="half" idx="2"/>
          </p:nvPr>
        </p:nvSpPr>
        <p:spPr>
          <a:xfrm>
            <a:off x="6172200" y="1825625"/>
            <a:ext cx="5181600" cy="4351338"/>
          </a:xfrm>
        </p:spPr>
        <p:txBody>
          <a:bodyPr>
            <a:normAutofit/>
          </a:bodyPr>
          <a:lstStyle/>
          <a:p>
            <a:r>
              <a:rPr lang="en-US" dirty="0"/>
              <a:t>Updated MID functionality</a:t>
            </a:r>
          </a:p>
          <a:p>
            <a:r>
              <a:rPr lang="en-US" dirty="0"/>
              <a:t>Fall 1 Roadmap and Checklist</a:t>
            </a:r>
          </a:p>
          <a:p>
            <a:r>
              <a:rPr lang="en-US" dirty="0"/>
              <a:t>Fall 2 Roadmap and Checklist</a:t>
            </a:r>
          </a:p>
          <a:p>
            <a:r>
              <a:rPr lang="en-US" dirty="0"/>
              <a:t>Report Mapping Guides</a:t>
            </a:r>
          </a:p>
          <a:p>
            <a:r>
              <a:rPr lang="en-US" dirty="0"/>
              <a:t>Service Request Best Practices</a:t>
            </a:r>
          </a:p>
          <a:p>
            <a:endParaRPr lang="en-US" dirty="0"/>
          </a:p>
        </p:txBody>
      </p:sp>
      <p:sp>
        <p:nvSpPr>
          <p:cNvPr id="4" name="Footer Placeholder 3">
            <a:extLst>
              <a:ext uri="{FF2B5EF4-FFF2-40B4-BE49-F238E27FC236}">
                <a16:creationId xmlns:a16="http://schemas.microsoft.com/office/drawing/2014/main" id="{EAD919AF-1A65-E610-A2AE-0679A73AA5B9}"/>
              </a:ext>
            </a:extLst>
          </p:cNvPr>
          <p:cNvSpPr>
            <a:spLocks noGrp="1"/>
          </p:cNvSpPr>
          <p:nvPr>
            <p:ph type="ftr" sz="quarter" idx="11"/>
          </p:nvPr>
        </p:nvSpPr>
        <p:spPr>
          <a:xfrm>
            <a:off x="315686" y="632082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447202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D03D87-FA12-E571-EA3C-396F6925F0BB}"/>
              </a:ext>
            </a:extLst>
          </p:cNvPr>
          <p:cNvPicPr>
            <a:picLocks noChangeAspect="1"/>
          </p:cNvPicPr>
          <p:nvPr/>
        </p:nvPicPr>
        <p:blipFill>
          <a:blip r:embed="rId3"/>
          <a:stretch>
            <a:fillRect/>
          </a:stretch>
        </p:blipFill>
        <p:spPr>
          <a:xfrm>
            <a:off x="0" y="32902"/>
            <a:ext cx="12149825" cy="6277410"/>
          </a:xfrm>
          <a:prstGeom prst="rect">
            <a:avLst/>
          </a:prstGeom>
        </p:spPr>
      </p:pic>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647712" y="686575"/>
            <a:ext cx="3300083" cy="2284883"/>
          </a:xfrm>
        </p:spPr>
        <p:txBody>
          <a:bodyPr>
            <a:noAutofit/>
          </a:bodyPr>
          <a:lstStyle/>
          <a:p>
            <a:pPr algn="ctr"/>
            <a:r>
              <a:rPr lang="en-US" b="1" dirty="0"/>
              <a:t>Resources and Training</a:t>
            </a:r>
          </a:p>
        </p:txBody>
      </p:sp>
      <p:sp>
        <p:nvSpPr>
          <p:cNvPr id="11" name="Rectangle: Rounded Corners 10" descr="Screenshot of links.&#10;">
            <a:extLst>
              <a:ext uri="{FF2B5EF4-FFF2-40B4-BE49-F238E27FC236}">
                <a16:creationId xmlns:a16="http://schemas.microsoft.com/office/drawing/2014/main" id="{9F69524E-5D65-4CCF-A82F-1147E1AEAD32}"/>
              </a:ext>
              <a:ext uri="{C183D7F6-B498-43B3-948B-1728B52AA6E4}">
                <adec:decorative xmlns:adec="http://schemas.microsoft.com/office/drawing/2017/decorative" val="0"/>
              </a:ext>
            </a:extLst>
          </p:cNvPr>
          <p:cNvSpPr/>
          <p:nvPr/>
        </p:nvSpPr>
        <p:spPr>
          <a:xfrm>
            <a:off x="5215128" y="1461598"/>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3032" y="2450435"/>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329A3E3-C1D2-46CE-9275-28037523FA55}"/>
              </a:ext>
            </a:extLst>
          </p:cNvPr>
          <p:cNvSpPr/>
          <p:nvPr/>
        </p:nvSpPr>
        <p:spPr>
          <a:xfrm>
            <a:off x="6723685" y="2448238"/>
            <a:ext cx="468723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5"/>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20" name="Graphic 19" descr="Image of a laptop screen with hyperlinks to training and documentation.&#10;">
            <a:extLst>
              <a:ext uri="{FF2B5EF4-FFF2-40B4-BE49-F238E27FC236}">
                <a16:creationId xmlns:a16="http://schemas.microsoft.com/office/drawing/2014/main" id="{C2C67D1B-8AC2-44D1-A9D7-ACCCC9C6CB3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591" y="3238325"/>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723685" y="3259263"/>
            <a:ext cx="454784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8"/>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7" name="Picture 6" descr="Icon of the CDE logo.">
            <a:extLst>
              <a:ext uri="{FF2B5EF4-FFF2-40B4-BE49-F238E27FC236}">
                <a16:creationId xmlns:a16="http://schemas.microsoft.com/office/drawing/2014/main" id="{031C0AB6-FC12-4F72-9B80-9CE2448D68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1928" y="3778255"/>
            <a:ext cx="1538215" cy="33439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6733210" y="3789062"/>
            <a:ext cx="456714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10"/>
              </a:rPr>
              <a:t>https://www.cde.ca.gov/ds/sp/cl/systemdocs.asp</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12" name="Picture 11" descr="Icon of the CSIS logo">
            <a:extLst>
              <a:ext uri="{FF2B5EF4-FFF2-40B4-BE49-F238E27FC236}">
                <a16:creationId xmlns:a16="http://schemas.microsoft.com/office/drawing/2014/main" id="{24B166D5-F62E-4EAF-97AA-3468FE9A63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591" y="4395239"/>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776437" y="4459065"/>
            <a:ext cx="4887314"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12"/>
              </a:rPr>
              <a:t>https://csis.fcmat.org/resources</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 name="Footer Placeholder 3">
            <a:extLst>
              <a:ext uri="{FF2B5EF4-FFF2-40B4-BE49-F238E27FC236}">
                <a16:creationId xmlns:a16="http://schemas.microsoft.com/office/drawing/2014/main" id="{F873DDCC-618D-20A4-770C-1A203E04BD6C}"/>
              </a:ext>
            </a:extLst>
          </p:cNvPr>
          <p:cNvSpPr txBox="1">
            <a:spLocks/>
          </p:cNvSpPr>
          <p:nvPr/>
        </p:nvSpPr>
        <p:spPr>
          <a:xfrm>
            <a:off x="315686" y="6310312"/>
            <a:ext cx="2743200" cy="365125"/>
          </a:xfrm>
        </p:spPr>
        <p:txBody>
          <a:bodyPr>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100" dirty="0"/>
              <a:t>CALPADS Regional Update September 2025</a:t>
            </a:r>
          </a:p>
        </p:txBody>
      </p:sp>
      <p:pic>
        <p:nvPicPr>
          <p:cNvPr id="8" name="Picture 7" descr="Icon of the CSIS logo">
            <a:extLst>
              <a:ext uri="{FF2B5EF4-FFF2-40B4-BE49-F238E27FC236}">
                <a16:creationId xmlns:a16="http://schemas.microsoft.com/office/drawing/2014/main" id="{564409EC-8FCE-CDDD-98B9-50443ABF956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15128" y="1722948"/>
            <a:ext cx="1398619" cy="466206"/>
          </a:xfrm>
          <a:prstGeom prst="rect">
            <a:avLst/>
          </a:prstGeom>
        </p:spPr>
      </p:pic>
      <p:sp>
        <p:nvSpPr>
          <p:cNvPr id="9" name="Rectangle 8">
            <a:extLst>
              <a:ext uri="{FF2B5EF4-FFF2-40B4-BE49-F238E27FC236}">
                <a16:creationId xmlns:a16="http://schemas.microsoft.com/office/drawing/2014/main" id="{530A75F3-2119-B23B-A78B-70A5FE64D0FA}"/>
              </a:ext>
            </a:extLst>
          </p:cNvPr>
          <p:cNvSpPr/>
          <p:nvPr/>
        </p:nvSpPr>
        <p:spPr>
          <a:xfrm>
            <a:off x="6656974" y="1786774"/>
            <a:ext cx="4887314" cy="307777"/>
          </a:xfrm>
          <a:prstGeom prst="rect">
            <a:avLst/>
          </a:prstGeom>
        </p:spPr>
        <p:txBody>
          <a:bodyPr wrap="square">
            <a:spAutoFit/>
          </a:bodyPr>
          <a:lstStyle/>
          <a:p>
            <a:pPr lvl="0" eaLnBrk="0" fontAlgn="base" hangingPunct="0">
              <a:spcBef>
                <a:spcPct val="0"/>
              </a:spcBef>
              <a:spcAft>
                <a:spcPct val="0"/>
              </a:spcAft>
              <a:defRPr/>
            </a:pPr>
            <a:r>
              <a:rPr lang="en-US" sz="1400" dirty="0">
                <a:solidFill>
                  <a:prstClr val="black"/>
                </a:solidFill>
                <a:latin typeface="Arial" charset="0"/>
                <a:cs typeface="Arial" charset="0"/>
                <a:hlinkClick r:id="rId13"/>
              </a:rPr>
              <a:t>https://csis.fcmat.org/csis-training</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0336394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 uri="{C183D7F6-B498-43B3-948B-1728B52AA6E4}">
                <adec:decorative xmlns:adec="http://schemas.microsoft.com/office/drawing/2017/decorative" val="0"/>
              </a:ext>
            </a:extLst>
          </p:cNvPr>
          <p:cNvSpPr>
            <a:spLocks noGrp="1"/>
          </p:cNvSpPr>
          <p:nvPr>
            <p:ph idx="1"/>
          </p:nvPr>
        </p:nvSpPr>
        <p:spPr bwMode="gray"/>
        <p:txBody>
          <a:bodyPr/>
          <a:lstStyle/>
          <a:p>
            <a:r>
              <a:rPr lang="en-US" dirty="0"/>
              <a:t>You can get help through these channels</a:t>
            </a:r>
          </a:p>
        </p:txBody>
      </p:sp>
      <p:pic>
        <p:nvPicPr>
          <p:cNvPr id="25" name="Picture Placeholder 24">
            <a:extLst>
              <a:ext uri="{FF2B5EF4-FFF2-40B4-BE49-F238E27FC236}">
                <a16:creationId xmlns:a16="http://schemas.microsoft.com/office/drawing/2014/main" id="{323866CD-D2B5-F247-B1A6-D88B3FC5A56A}"/>
              </a:ext>
              <a:ext uri="{C183D7F6-B498-43B3-948B-1728B52AA6E4}">
                <adec:decorative xmlns:adec="http://schemas.microsoft.com/office/drawing/2017/decorative" val="1"/>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873" r="873"/>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 uri="{C183D7F6-B498-43B3-948B-1728B52AA6E4}">
                <adec:decorative xmlns:adec="http://schemas.microsoft.com/office/drawing/2017/decorative" val="0"/>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 uri="{C183D7F6-B498-43B3-948B-1728B52AA6E4}">
                <adec:decorative xmlns:adec="http://schemas.microsoft.com/office/drawing/2017/decorative" val="0"/>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8" y="4955686"/>
            <a:ext cx="3608471" cy="720000"/>
          </a:xfrm>
        </p:spPr>
        <p:txBody>
          <a:bodyPr>
            <a:normAutofit fontScale="92500" lnSpcReduction="20000"/>
          </a:bodyPr>
          <a:lstStyle/>
          <a:p>
            <a:pPr algn="l"/>
            <a:r>
              <a:rPr lang="en-US" sz="1600" dirty="0">
                <a:hlinkClick r:id="rId4"/>
              </a:rPr>
              <a:t>https://csis.fcmat.org/ListServ</a:t>
            </a:r>
            <a:endParaRPr lang="en-US" sz="1600" dirty="0"/>
          </a:p>
          <a:p>
            <a:pPr algn="l"/>
            <a:r>
              <a:rPr lang="en-US" sz="1600" dirty="0">
                <a:hlinkClick r:id="rId5"/>
              </a:rPr>
              <a:t>https://www.cde.ca.gov/ds/sp/cl/listservs.asp</a:t>
            </a:r>
            <a:endParaRPr lang="en-US" sz="1600" dirty="0"/>
          </a:p>
          <a:p>
            <a:pPr algn="l"/>
            <a:endParaRPr lang="en-US" sz="16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 uri="{C183D7F6-B498-43B3-948B-1728B52AA6E4}">
                <adec:decorative xmlns:adec="http://schemas.microsoft.com/office/drawing/2017/decorative" val="0"/>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dirty="0">
                <a:hlinkClick r:id="rId6"/>
              </a:rPr>
              <a:t>http://www2.cde.ca.gov/calpadshelp/default.aspx</a:t>
            </a:r>
            <a:endParaRPr lang="en-US" sz="1600" dirty="0"/>
          </a:p>
          <a:p>
            <a:pPr lvl="0" algn="l"/>
            <a:endParaRPr lang="en-US" sz="1600" dirty="0"/>
          </a:p>
        </p:txBody>
      </p:sp>
      <p:sp>
        <p:nvSpPr>
          <p:cNvPr id="4" name="Text Placeholder 3">
            <a:extLst>
              <a:ext uri="{FF2B5EF4-FFF2-40B4-BE49-F238E27FC236}">
                <a16:creationId xmlns:a16="http://schemas.microsoft.com/office/drawing/2014/main" id="{27325661-92B1-4FD6-80E6-C1A1C5F5B8BA}"/>
              </a:ext>
              <a:ext uri="{C183D7F6-B498-43B3-948B-1728B52AA6E4}">
                <adec:decorative xmlns:adec="http://schemas.microsoft.com/office/drawing/2017/decorative" val="0"/>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normAutofit fontScale="92500"/>
          </a:bodyPr>
          <a:lstStyle/>
          <a:p>
            <a:pPr algn="l"/>
            <a:r>
              <a:rPr lang="en-US" sz="1600" dirty="0">
                <a:hlinkClick r:id="rId7"/>
              </a:rPr>
              <a:t>calpads-support@cde.ca.gov</a:t>
            </a:r>
            <a:endParaRPr lang="en-US" sz="1600" dirty="0"/>
          </a:p>
          <a:p>
            <a:pPr algn="l"/>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 uri="{C183D7F6-B498-43B3-948B-1728B52AA6E4}">
                <adec:decorative xmlns:adec="http://schemas.microsoft.com/office/drawing/2017/decorative" val="1"/>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a:extLst>
              <a:ext uri="{FF2B5EF4-FFF2-40B4-BE49-F238E27FC236}">
                <a16:creationId xmlns:a16="http://schemas.microsoft.com/office/drawing/2014/main" id="{A67046E4-7EA7-414C-8B67-BE9C73705C82}"/>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a:extLst>
              <a:ext uri="{FF2B5EF4-FFF2-40B4-BE49-F238E27FC236}">
                <a16:creationId xmlns:a16="http://schemas.microsoft.com/office/drawing/2014/main" id="{E34FD3C6-9F01-4A17-AD96-054AF500405F}"/>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a:extLst>
              <a:ext uri="{FF2B5EF4-FFF2-40B4-BE49-F238E27FC236}">
                <a16:creationId xmlns:a16="http://schemas.microsoft.com/office/drawing/2014/main" id="{72D31FC8-7143-4EC0-8D99-6AE8BC0B8DFB}"/>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Footer Placeholder 3">
            <a:extLst>
              <a:ext uri="{FF2B5EF4-FFF2-40B4-BE49-F238E27FC236}">
                <a16:creationId xmlns:a16="http://schemas.microsoft.com/office/drawing/2014/main" id="{5E3424CE-AEE9-7C30-98E2-45D500563D38}"/>
              </a:ext>
            </a:extLst>
          </p:cNvPr>
          <p:cNvSpPr txBox="1">
            <a:spLocks/>
          </p:cNvSpPr>
          <p:nvPr/>
        </p:nvSpPr>
        <p:spPr>
          <a:xfrm>
            <a:off x="315686" y="6310312"/>
            <a:ext cx="2743200" cy="365125"/>
          </a:xfrm>
        </p:spPr>
        <p:txBody>
          <a:bodyPr>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100" dirty="0"/>
              <a:t>CALPADS Regional Update September 2025</a:t>
            </a:r>
          </a:p>
        </p:txBody>
      </p:sp>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6E139-F3EA-20C6-3CE0-6ED40FBE8D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187D7-5CB1-99EE-8256-71F2DC001C83}"/>
              </a:ext>
            </a:extLst>
          </p:cNvPr>
          <p:cNvSpPr>
            <a:spLocks noGrp="1"/>
          </p:cNvSpPr>
          <p:nvPr>
            <p:ph type="title"/>
          </p:nvPr>
        </p:nvSpPr>
        <p:spPr/>
        <p:txBody>
          <a:bodyPr/>
          <a:lstStyle/>
          <a:p>
            <a:r>
              <a:rPr lang="en-US" dirty="0"/>
              <a:t>Wrap Up</a:t>
            </a:r>
          </a:p>
        </p:txBody>
      </p:sp>
      <p:sp>
        <p:nvSpPr>
          <p:cNvPr id="3" name="Text Placeholder 2">
            <a:extLst>
              <a:ext uri="{FF2B5EF4-FFF2-40B4-BE49-F238E27FC236}">
                <a16:creationId xmlns:a16="http://schemas.microsoft.com/office/drawing/2014/main" id="{62CE7205-F057-03D3-B906-8F22364988C2}"/>
              </a:ext>
            </a:extLst>
          </p:cNvPr>
          <p:cNvSpPr>
            <a:spLocks noGrp="1"/>
          </p:cNvSpPr>
          <p:nvPr>
            <p:ph type="body" idx="1"/>
          </p:nvPr>
        </p:nvSpPr>
        <p:spPr/>
        <p:txBody>
          <a:bodyPr/>
          <a:lstStyle/>
          <a:p>
            <a:endParaRPr lang="en-US" dirty="0"/>
          </a:p>
        </p:txBody>
      </p:sp>
      <p:sp>
        <p:nvSpPr>
          <p:cNvPr id="5" name="Footer Placeholder 3">
            <a:extLst>
              <a:ext uri="{FF2B5EF4-FFF2-40B4-BE49-F238E27FC236}">
                <a16:creationId xmlns:a16="http://schemas.microsoft.com/office/drawing/2014/main" id="{1A696641-A3FB-37B9-C8C5-AD6B8E99F9BA}"/>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28881280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BD8B5-7183-D56C-4547-6194CED9EF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928C4E-76ED-63C2-1245-79BA695F2BE2}"/>
              </a:ext>
            </a:extLst>
          </p:cNvPr>
          <p:cNvSpPr>
            <a:spLocks noGrp="1"/>
          </p:cNvSpPr>
          <p:nvPr>
            <p:ph type="title"/>
          </p:nvPr>
        </p:nvSpPr>
        <p:spPr>
          <a:xfrm>
            <a:off x="838200" y="365125"/>
            <a:ext cx="10515600" cy="774127"/>
          </a:xfrm>
        </p:spPr>
        <p:txBody>
          <a:bodyPr>
            <a:normAutofit/>
          </a:bodyPr>
          <a:lstStyle/>
          <a:p>
            <a:pPr algn="ctr"/>
            <a:r>
              <a:rPr lang="en-US" sz="4000" b="1" dirty="0"/>
              <a:t>2025−26 Regional Update Meetings</a:t>
            </a:r>
          </a:p>
        </p:txBody>
      </p:sp>
      <p:sp>
        <p:nvSpPr>
          <p:cNvPr id="3" name="Content Placeholder 2">
            <a:extLst>
              <a:ext uri="{FF2B5EF4-FFF2-40B4-BE49-F238E27FC236}">
                <a16:creationId xmlns:a16="http://schemas.microsoft.com/office/drawing/2014/main" id="{87FE0D8B-1E36-61B6-05DC-DF953F14CBB7}"/>
              </a:ext>
            </a:extLst>
          </p:cNvPr>
          <p:cNvSpPr>
            <a:spLocks noGrp="1"/>
          </p:cNvSpPr>
          <p:nvPr>
            <p:ph idx="1"/>
          </p:nvPr>
        </p:nvSpPr>
        <p:spPr>
          <a:xfrm>
            <a:off x="838200" y="1590433"/>
            <a:ext cx="10515600" cy="4489525"/>
          </a:xfrm>
        </p:spPr>
        <p:txBody>
          <a:bodyPr>
            <a:normAutofit/>
          </a:bodyPr>
          <a:lstStyle/>
          <a:p>
            <a:pPr marL="0" indent="0" algn="l">
              <a:spcBef>
                <a:spcPts val="1500"/>
              </a:spcBef>
              <a:spcAft>
                <a:spcPts val="750"/>
              </a:spcAft>
              <a:buNone/>
            </a:pPr>
            <a:endParaRPr lang="en-US" sz="2400" dirty="0">
              <a:effectLst/>
              <a:latin typeface="Aptos" panose="020B0004020202020204" pitchFamily="34" charset="0"/>
              <a:ea typeface="Times New Roman" panose="02020603050405020304" pitchFamily="18" charset="0"/>
              <a:cs typeface="Aptos" panose="020B0004020202020204" pitchFamily="34" charset="0"/>
            </a:endParaRPr>
          </a:p>
          <a:p>
            <a:pPr algn="l">
              <a:spcBef>
                <a:spcPts val="1500"/>
              </a:spcBef>
              <a:spcAft>
                <a:spcPts val="750"/>
              </a:spcAft>
            </a:pPr>
            <a:endParaRPr lang="en-US" dirty="0">
              <a:latin typeface="Aptos" panose="020B0004020202020204" pitchFamily="34" charset="0"/>
              <a:ea typeface="Times New Roman" panose="02020603050405020304" pitchFamily="18" charset="0"/>
              <a:cs typeface="Aptos" panose="020B0004020202020204" pitchFamily="34" charset="0"/>
            </a:endParaRPr>
          </a:p>
          <a:p>
            <a:pPr algn="l">
              <a:spcBef>
                <a:spcPts val="1500"/>
              </a:spcBef>
              <a:spcAft>
                <a:spcPts val="750"/>
              </a:spcAft>
            </a:pPr>
            <a:endParaRPr lang="en-US" sz="2400" dirty="0">
              <a:effectLst/>
              <a:latin typeface="Aptos" panose="020B0004020202020204" pitchFamily="34" charset="0"/>
              <a:ea typeface="Times New Roman" panose="02020603050405020304" pitchFamily="18" charset="0"/>
              <a:cs typeface="Aptos" panose="020B0004020202020204" pitchFamily="34" charset="0"/>
            </a:endParaRPr>
          </a:p>
          <a:p>
            <a:pPr algn="l">
              <a:spcBef>
                <a:spcPts val="1500"/>
              </a:spcBef>
              <a:spcAft>
                <a:spcPts val="750"/>
              </a:spcAft>
            </a:pPr>
            <a:endParaRPr lang="en-US" sz="2400" dirty="0">
              <a:effectLst/>
              <a:latin typeface="Aptos" panose="020B0004020202020204" pitchFamily="34" charset="0"/>
              <a:ea typeface="Times New Roman" panose="02020603050405020304" pitchFamily="18" charset="0"/>
              <a:cs typeface="Aptos" panose="020B0004020202020204" pitchFamily="34" charset="0"/>
            </a:endParaRPr>
          </a:p>
          <a:p>
            <a:pPr algn="l">
              <a:spcBef>
                <a:spcPts val="1500"/>
              </a:spcBef>
              <a:spcAft>
                <a:spcPts val="750"/>
              </a:spcAft>
            </a:pPr>
            <a:endParaRPr lang="en-US" sz="2400" dirty="0">
              <a:effectLst/>
              <a:latin typeface="Aptos" panose="020B0004020202020204" pitchFamily="34" charset="0"/>
              <a:ea typeface="Times New Roman" panose="02020603050405020304" pitchFamily="18" charset="0"/>
              <a:cs typeface="Aptos" panose="020B0004020202020204" pitchFamily="34" charset="0"/>
            </a:endParaRPr>
          </a:p>
          <a:p>
            <a:pPr marL="0" indent="0" algn="ctr">
              <a:spcBef>
                <a:spcPts val="1500"/>
              </a:spcBef>
              <a:spcAft>
                <a:spcPts val="750"/>
              </a:spcAft>
              <a:buNone/>
            </a:pPr>
            <a:r>
              <a:rPr lang="en-US" dirty="0">
                <a:latin typeface="Aptos" panose="020B0004020202020204" pitchFamily="34" charset="0"/>
                <a:ea typeface="Times New Roman" panose="02020603050405020304" pitchFamily="18" charset="0"/>
                <a:cs typeface="Aptos" panose="020B0004020202020204" pitchFamily="34" charset="0"/>
              </a:rPr>
              <a:t>New Registration Coming Soon</a:t>
            </a:r>
            <a:r>
              <a:rPr lang="en-US" sz="2400" dirty="0">
                <a:effectLst/>
                <a:latin typeface="Aptos" panose="020B0004020202020204" pitchFamily="34" charset="0"/>
                <a:ea typeface="Times New Roman" panose="02020603050405020304" pitchFamily="18" charset="0"/>
                <a:cs typeface="Aptos" panose="020B0004020202020204" pitchFamily="34" charset="0"/>
              </a:rPr>
              <a:t>: </a:t>
            </a:r>
            <a:br>
              <a:rPr lang="en-US" dirty="0">
                <a:latin typeface="Aptos" panose="020B0004020202020204" pitchFamily="34" charset="0"/>
                <a:ea typeface="Times New Roman" panose="02020603050405020304" pitchFamily="18" charset="0"/>
                <a:cs typeface="Aptos" panose="020B0004020202020204" pitchFamily="34" charset="0"/>
              </a:rPr>
            </a:br>
            <a:r>
              <a:rPr lang="en-US" dirty="0">
                <a:latin typeface="Aptos" panose="020B0004020202020204" pitchFamily="34" charset="0"/>
                <a:ea typeface="Times New Roman" panose="02020603050405020304" pitchFamily="18" charset="0"/>
                <a:cs typeface="Aptos" panose="020B0004020202020204" pitchFamily="34" charset="0"/>
                <a:hlinkClick r:id="rId3"/>
              </a:rPr>
              <a:t>https://csis.fcmat.org/csis-training</a:t>
            </a:r>
            <a:r>
              <a:rPr lang="en-US" dirty="0">
                <a:latin typeface="Aptos" panose="020B0004020202020204" pitchFamily="34" charset="0"/>
                <a:ea typeface="Times New Roman" panose="02020603050405020304" pitchFamily="18" charset="0"/>
                <a:cs typeface="Aptos" panose="020B0004020202020204" pitchFamily="34" charset="0"/>
              </a:rPr>
              <a:t> </a:t>
            </a:r>
            <a:endParaRPr lang="en-US" sz="2400" dirty="0">
              <a:effectLst/>
              <a:latin typeface="Aptos" panose="020B0004020202020204" pitchFamily="34" charset="0"/>
              <a:ea typeface="Times New Roman" panose="02020603050405020304" pitchFamily="18" charset="0"/>
              <a:cs typeface="Aptos" panose="020B0004020202020204" pitchFamily="34" charset="0"/>
            </a:endParaRPr>
          </a:p>
        </p:txBody>
      </p:sp>
      <p:graphicFrame>
        <p:nvGraphicFramePr>
          <p:cNvPr id="6" name="Table 5">
            <a:extLst>
              <a:ext uri="{FF2B5EF4-FFF2-40B4-BE49-F238E27FC236}">
                <a16:creationId xmlns:a16="http://schemas.microsoft.com/office/drawing/2014/main" id="{9F976513-3865-F9B5-33A5-D6BF819A5F7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245420692"/>
              </p:ext>
            </p:extLst>
          </p:nvPr>
        </p:nvGraphicFramePr>
        <p:xfrm>
          <a:off x="1291389" y="1760250"/>
          <a:ext cx="9609222" cy="2620584"/>
        </p:xfrm>
        <a:graphic>
          <a:graphicData uri="http://schemas.openxmlformats.org/drawingml/2006/table">
            <a:tbl>
              <a:tblPr firstRow="1" bandRow="1">
                <a:tableStyleId>{93296810-A885-4BE3-A3E7-6D5BEEA58F35}</a:tableStyleId>
              </a:tblPr>
              <a:tblGrid>
                <a:gridCol w="4804611">
                  <a:extLst>
                    <a:ext uri="{9D8B030D-6E8A-4147-A177-3AD203B41FA5}">
                      <a16:colId xmlns:a16="http://schemas.microsoft.com/office/drawing/2014/main" val="3830471973"/>
                    </a:ext>
                  </a:extLst>
                </a:gridCol>
                <a:gridCol w="4804611">
                  <a:extLst>
                    <a:ext uri="{9D8B030D-6E8A-4147-A177-3AD203B41FA5}">
                      <a16:colId xmlns:a16="http://schemas.microsoft.com/office/drawing/2014/main" val="897257788"/>
                    </a:ext>
                  </a:extLst>
                </a:gridCol>
              </a:tblGrid>
              <a:tr h="578888">
                <a:tc>
                  <a:txBody>
                    <a:bodyPr/>
                    <a:lstStyle/>
                    <a:p>
                      <a:pPr algn="ctr" fontAlgn="t"/>
                      <a:r>
                        <a:rPr lang="en-US" sz="2400" dirty="0">
                          <a:solidFill>
                            <a:srgbClr val="FFFFFF"/>
                          </a:solidFill>
                          <a:effectLst/>
                        </a:rPr>
                        <a:t>Meeting Dates</a:t>
                      </a:r>
                      <a:endParaRPr lang="en-US" sz="2400" dirty="0">
                        <a:solidFill>
                          <a:srgbClr val="FFFFFF"/>
                        </a:solidFill>
                        <a:effectLst/>
                        <a:latin typeface="Arial" panose="020B0604020202020204" pitchFamily="34" charset="0"/>
                        <a:cs typeface="Arial" panose="020B0604020202020204" pitchFamily="34" charset="0"/>
                      </a:endParaRPr>
                    </a:p>
                  </a:txBody>
                  <a:tcPr marL="76200" marR="76200" marT="76200" marB="76200"/>
                </a:tc>
                <a:tc>
                  <a:txBody>
                    <a:bodyPr/>
                    <a:lstStyle/>
                    <a:p>
                      <a:pPr algn="ctr" fontAlgn="t"/>
                      <a:r>
                        <a:rPr lang="en-US" sz="2400" dirty="0">
                          <a:solidFill>
                            <a:srgbClr val="FFFFFF"/>
                          </a:solidFill>
                          <a:effectLst/>
                        </a:rPr>
                        <a:t>Meeting Focus</a:t>
                      </a:r>
                      <a:endParaRPr lang="en-US" sz="2400" dirty="0">
                        <a:solidFill>
                          <a:srgbClr val="FFFFFF"/>
                        </a:solidFill>
                        <a:effectLst/>
                        <a:latin typeface="Arial" panose="020B0604020202020204" pitchFamily="34" charset="0"/>
                        <a:cs typeface="Arial" panose="020B0604020202020204" pitchFamily="34" charset="0"/>
                      </a:endParaRPr>
                    </a:p>
                  </a:txBody>
                  <a:tcPr marL="76200" marR="76200" marT="76200" marB="76200"/>
                </a:tc>
                <a:extLst>
                  <a:ext uri="{0D108BD9-81ED-4DB2-BD59-A6C34878D82A}">
                    <a16:rowId xmlns:a16="http://schemas.microsoft.com/office/drawing/2014/main" val="1619556162"/>
                  </a:ext>
                </a:extLst>
              </a:tr>
              <a:tr h="578888">
                <a:tc>
                  <a:txBody>
                    <a:bodyPr/>
                    <a:lstStyle/>
                    <a:p>
                      <a:pPr fontAlgn="t"/>
                      <a:r>
                        <a:rPr lang="en-US" sz="2400" dirty="0">
                          <a:effectLst/>
                        </a:rPr>
                        <a:t>September 9–10, 2025</a:t>
                      </a:r>
                      <a:endParaRPr lang="en-US" sz="2400" dirty="0">
                        <a:effectLst/>
                        <a:latin typeface="Arial" panose="020B0604020202020204" pitchFamily="34" charset="0"/>
                        <a:cs typeface="Arial" panose="020B0604020202020204" pitchFamily="34" charset="0"/>
                      </a:endParaRPr>
                    </a:p>
                  </a:txBody>
                  <a:tcPr marL="76200" marR="76200" marT="76200" marB="76200"/>
                </a:tc>
                <a:tc>
                  <a:txBody>
                    <a:bodyPr/>
                    <a:lstStyle/>
                    <a:p>
                      <a:pPr fontAlgn="t"/>
                      <a:r>
                        <a:rPr lang="en-US" sz="2400" dirty="0">
                          <a:effectLst/>
                        </a:rPr>
                        <a:t>Fall 1 and Fall 2</a:t>
                      </a:r>
                      <a:endParaRPr lang="en-US" sz="2400" dirty="0">
                        <a:effectLst/>
                        <a:latin typeface="Arial" panose="020B0604020202020204" pitchFamily="34" charset="0"/>
                        <a:cs typeface="Arial" panose="020B0604020202020204" pitchFamily="34" charset="0"/>
                      </a:endParaRPr>
                    </a:p>
                  </a:txBody>
                  <a:tcPr marL="76200" marR="76200" marT="76200" marB="76200"/>
                </a:tc>
                <a:extLst>
                  <a:ext uri="{0D108BD9-81ED-4DB2-BD59-A6C34878D82A}">
                    <a16:rowId xmlns:a16="http://schemas.microsoft.com/office/drawing/2014/main" val="371927298"/>
                  </a:ext>
                </a:extLst>
              </a:tr>
              <a:tr h="578888">
                <a:tc>
                  <a:txBody>
                    <a:bodyPr/>
                    <a:lstStyle/>
                    <a:p>
                      <a:pPr fontAlgn="t"/>
                      <a:r>
                        <a:rPr lang="en-US" sz="2400" dirty="0">
                          <a:effectLst/>
                        </a:rPr>
                        <a:t>March 3–4, 2026</a:t>
                      </a:r>
                      <a:endParaRPr lang="en-US" sz="2400" dirty="0">
                        <a:effectLst/>
                        <a:latin typeface="Arial" panose="020B0604020202020204" pitchFamily="34" charset="0"/>
                        <a:cs typeface="Arial" panose="020B0604020202020204" pitchFamily="34" charset="0"/>
                      </a:endParaRPr>
                    </a:p>
                  </a:txBody>
                  <a:tcPr marL="76200" marR="76200" marT="76200" marB="76200"/>
                </a:tc>
                <a:tc>
                  <a:txBody>
                    <a:bodyPr/>
                    <a:lstStyle/>
                    <a:p>
                      <a:pPr fontAlgn="t"/>
                      <a:r>
                        <a:rPr lang="en-US" sz="2400" dirty="0">
                          <a:effectLst/>
                        </a:rPr>
                        <a:t>End of Year (EOY)</a:t>
                      </a:r>
                      <a:endParaRPr lang="en-US" sz="2400" dirty="0">
                        <a:effectLst/>
                        <a:latin typeface="Arial" panose="020B0604020202020204" pitchFamily="34" charset="0"/>
                        <a:cs typeface="Arial" panose="020B0604020202020204" pitchFamily="34" charset="0"/>
                      </a:endParaRPr>
                    </a:p>
                  </a:txBody>
                  <a:tcPr marL="76200" marR="76200" marT="76200" marB="76200"/>
                </a:tc>
                <a:extLst>
                  <a:ext uri="{0D108BD9-81ED-4DB2-BD59-A6C34878D82A}">
                    <a16:rowId xmlns:a16="http://schemas.microsoft.com/office/drawing/2014/main" val="3542757835"/>
                  </a:ext>
                </a:extLst>
              </a:tr>
              <a:tr h="578888">
                <a:tc>
                  <a:txBody>
                    <a:bodyPr/>
                    <a:lstStyle/>
                    <a:p>
                      <a:pPr fontAlgn="t"/>
                      <a:r>
                        <a:rPr lang="en-US" sz="2400" dirty="0">
                          <a:effectLst/>
                        </a:rPr>
                        <a:t>May 5–6, 2026</a:t>
                      </a:r>
                      <a:endParaRPr lang="en-US" sz="2400" dirty="0">
                        <a:effectLst/>
                        <a:latin typeface="Arial" panose="020B0604020202020204" pitchFamily="34" charset="0"/>
                        <a:cs typeface="Arial" panose="020B0604020202020204" pitchFamily="34" charset="0"/>
                      </a:endParaRPr>
                    </a:p>
                  </a:txBody>
                  <a:tcPr marL="76200" marR="76200" marT="76200" marB="76200"/>
                </a:tc>
                <a:tc>
                  <a:txBody>
                    <a:bodyPr/>
                    <a:lstStyle/>
                    <a:p>
                      <a:pPr fontAlgn="t"/>
                      <a:r>
                        <a:rPr lang="en-US" sz="2400" dirty="0">
                          <a:effectLst/>
                        </a:rPr>
                        <a:t>Changes for the Upcoming School Year</a:t>
                      </a:r>
                      <a:endParaRPr lang="en-US" sz="2400" dirty="0">
                        <a:effectLst/>
                        <a:latin typeface="Arial" panose="020B0604020202020204" pitchFamily="34" charset="0"/>
                        <a:cs typeface="Arial" panose="020B0604020202020204" pitchFamily="34" charset="0"/>
                      </a:endParaRPr>
                    </a:p>
                  </a:txBody>
                  <a:tcPr marL="76200" marR="76200" marT="76200" marB="76200"/>
                </a:tc>
                <a:extLst>
                  <a:ext uri="{0D108BD9-81ED-4DB2-BD59-A6C34878D82A}">
                    <a16:rowId xmlns:a16="http://schemas.microsoft.com/office/drawing/2014/main" val="948856819"/>
                  </a:ext>
                </a:extLst>
              </a:tr>
            </a:tbl>
          </a:graphicData>
        </a:graphic>
      </p:graphicFrame>
      <p:sp>
        <p:nvSpPr>
          <p:cNvPr id="7" name="Footer Placeholder 3">
            <a:extLst>
              <a:ext uri="{FF2B5EF4-FFF2-40B4-BE49-F238E27FC236}">
                <a16:creationId xmlns:a16="http://schemas.microsoft.com/office/drawing/2014/main" id="{43D018B6-3EA6-A93E-B1F4-D30D09A3C28B}"/>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502909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6"/>
            <a:ext cx="10515600" cy="823912"/>
          </a:xfrm>
        </p:spPr>
        <p:txBody>
          <a:bodyPr vert="horz" lIns="91440" tIns="45720" rIns="91440" bIns="45720" rtlCol="0" anchor="ctr">
            <a:normAutofit/>
          </a:bodyPr>
          <a:lstStyle/>
          <a:p>
            <a:pPr algn="ctr"/>
            <a:r>
              <a:rPr lang="en-US" sz="4000" b="1" kern="1200" dirty="0">
                <a:latin typeface="Arial" panose="020B0604020202020204" pitchFamily="34" charset="0"/>
                <a:ea typeface="+mj-ea"/>
                <a:cs typeface="Arial" panose="020B0604020202020204" pitchFamily="34" charset="0"/>
              </a:rPr>
              <a:t>Next Meeting</a:t>
            </a:r>
          </a:p>
        </p:txBody>
      </p:sp>
      <p:sp>
        <p:nvSpPr>
          <p:cNvPr id="2" name="Content Placeholder 1"/>
          <p:cNvSpPr>
            <a:spLocks noGrp="1"/>
          </p:cNvSpPr>
          <p:nvPr>
            <p:ph sz="half" idx="2"/>
          </p:nvPr>
        </p:nvSpPr>
        <p:spPr>
          <a:xfrm>
            <a:off x="6172200" y="1471380"/>
            <a:ext cx="5183188" cy="4884970"/>
          </a:xfrm>
        </p:spPr>
        <p:txBody>
          <a:bodyPr vert="horz" lIns="91440" tIns="45720" rIns="91440" bIns="45720" rtlCol="0">
            <a:normAutofit/>
          </a:bodyPr>
          <a:lstStyle/>
          <a:p>
            <a:endParaRPr lang="en-US" dirty="0"/>
          </a:p>
          <a:p>
            <a:pPr marL="0" indent="0" fontAlgn="t">
              <a:buNone/>
            </a:pPr>
            <a:r>
              <a:rPr lang="en-US" sz="3200" b="1" dirty="0">
                <a:effectLst/>
                <a:latin typeface="+mn-lt"/>
                <a:cs typeface="Arial" panose="020B0604020202020204" pitchFamily="34" charset="0"/>
              </a:rPr>
              <a:t>March 3-4, 2026</a:t>
            </a:r>
          </a:p>
          <a:p>
            <a:pPr marL="0" indent="0">
              <a:buNone/>
            </a:pPr>
            <a:r>
              <a:rPr lang="en-US" dirty="0">
                <a:latin typeface="+mn-lt"/>
              </a:rPr>
              <a:t>(Tuesday and Wednesday)</a:t>
            </a:r>
          </a:p>
          <a:p>
            <a:pPr marL="0" indent="0">
              <a:buNone/>
            </a:pPr>
            <a:r>
              <a:rPr lang="en-US" dirty="0">
                <a:latin typeface="+mn-lt"/>
              </a:rPr>
              <a:t>Focus: End of Year (EOY)</a:t>
            </a:r>
          </a:p>
          <a:p>
            <a:pPr marL="0" indent="0">
              <a:buNone/>
            </a:pPr>
            <a:endParaRPr lang="en-US" dirty="0">
              <a:latin typeface="+mn-lt"/>
            </a:endParaRPr>
          </a:p>
          <a:p>
            <a:pPr marL="0" indent="0">
              <a:buNone/>
            </a:pPr>
            <a:r>
              <a:rPr lang="en-US" dirty="0">
                <a:latin typeface="+mn-lt"/>
              </a:rPr>
              <a:t>This information will be well communicated and posted once the registration links are available. </a:t>
            </a:r>
          </a:p>
        </p:txBody>
      </p:sp>
      <p:pic>
        <p:nvPicPr>
          <p:cNvPr id="5" name="Picture 4" descr="Photograph of Sacramento taken from the top of the state capitol.">
            <a:extLst>
              <a:ext uri="{FF2B5EF4-FFF2-40B4-BE49-F238E27FC236}">
                <a16:creationId xmlns:a16="http://schemas.microsoft.com/office/drawing/2014/main" id="{3E519F75-6CDB-4838-8F59-5905B2FF57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50" r="-4" b="5350"/>
          <a:stretch/>
        </p:blipFill>
        <p:spPr>
          <a:xfrm>
            <a:off x="567671" y="1586706"/>
            <a:ext cx="5157787" cy="3684588"/>
          </a:xfrm>
          <a:prstGeom prst="rect">
            <a:avLst/>
          </a:prstGeom>
          <a:noFill/>
          <a:ln w="95250" cap="sq">
            <a:noFill/>
          </a:ln>
        </p:spPr>
      </p:pic>
      <p:sp>
        <p:nvSpPr>
          <p:cNvPr id="7" name="Footer Placeholder 3">
            <a:extLst>
              <a:ext uri="{FF2B5EF4-FFF2-40B4-BE49-F238E27FC236}">
                <a16:creationId xmlns:a16="http://schemas.microsoft.com/office/drawing/2014/main" id="{AC0AE0B4-11AD-24D1-840F-CF8EED12A379}"/>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26429410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60180-5D2E-5DB2-0F27-F7BE9EA750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20CFE9-8312-FE6E-F022-143A0A2DD842}"/>
              </a:ext>
            </a:extLst>
          </p:cNvPr>
          <p:cNvSpPr>
            <a:spLocks noGrp="1"/>
          </p:cNvSpPr>
          <p:nvPr>
            <p:ph type="title"/>
          </p:nvPr>
        </p:nvSpPr>
        <p:spPr/>
        <p:txBody>
          <a:bodyPr/>
          <a:lstStyle/>
          <a:p>
            <a:pPr algn="ctr"/>
            <a:r>
              <a:rPr lang="en-US" b="1" dirty="0"/>
              <a:t>Thank you for your work!</a:t>
            </a:r>
          </a:p>
        </p:txBody>
      </p:sp>
      <p:pic>
        <p:nvPicPr>
          <p:cNvPr id="9" name="Content Placeholder 8">
            <a:extLst>
              <a:ext uri="{FF2B5EF4-FFF2-40B4-BE49-F238E27FC236}">
                <a16:creationId xmlns:a16="http://schemas.microsoft.com/office/drawing/2014/main" id="{77B04653-736C-462E-2A6C-B661481728D6}"/>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p:blipFill>
        <p:spPr>
          <a:xfrm>
            <a:off x="2956321" y="1825625"/>
            <a:ext cx="6279357" cy="4186238"/>
          </a:xfrm>
        </p:spPr>
      </p:pic>
      <p:sp>
        <p:nvSpPr>
          <p:cNvPr id="3" name="Footer Placeholder 3">
            <a:extLst>
              <a:ext uri="{FF2B5EF4-FFF2-40B4-BE49-F238E27FC236}">
                <a16:creationId xmlns:a16="http://schemas.microsoft.com/office/drawing/2014/main" id="{579F8563-E5B6-056A-B454-013E2BCEAECD}"/>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726554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9FB8-48E5-466D-985A-2BB1D3AEA71E}"/>
              </a:ext>
            </a:extLst>
          </p:cNvPr>
          <p:cNvSpPr>
            <a:spLocks noGrp="1"/>
          </p:cNvSpPr>
          <p:nvPr>
            <p:ph type="title"/>
          </p:nvPr>
        </p:nvSpPr>
        <p:spPr>
          <a:xfrm>
            <a:off x="838200" y="365125"/>
            <a:ext cx="10515600" cy="917765"/>
          </a:xfrm>
        </p:spPr>
        <p:txBody>
          <a:bodyPr>
            <a:normAutofit/>
          </a:bodyPr>
          <a:lstStyle/>
          <a:p>
            <a:pPr algn="ctr"/>
            <a:r>
              <a:rPr lang="en-US" sz="4000" b="1" dirty="0"/>
              <a:t>ASL Translation Services</a:t>
            </a:r>
          </a:p>
        </p:txBody>
      </p:sp>
      <p:sp>
        <p:nvSpPr>
          <p:cNvPr id="3" name="Content Placeholder 2">
            <a:extLst>
              <a:ext uri="{FF2B5EF4-FFF2-40B4-BE49-F238E27FC236}">
                <a16:creationId xmlns:a16="http://schemas.microsoft.com/office/drawing/2014/main" id="{6A21458C-2FCD-4E55-8B48-82FE593018C7}"/>
              </a:ext>
            </a:extLst>
          </p:cNvPr>
          <p:cNvSpPr>
            <a:spLocks noGrp="1"/>
          </p:cNvSpPr>
          <p:nvPr>
            <p:ph idx="1"/>
          </p:nvPr>
        </p:nvSpPr>
        <p:spPr>
          <a:xfrm>
            <a:off x="1356852" y="1779639"/>
            <a:ext cx="9517625" cy="3598606"/>
          </a:xfrm>
        </p:spPr>
        <p:txBody>
          <a:bodyPr>
            <a:noAutofit/>
          </a:bodyPr>
          <a:lstStyle/>
          <a:p>
            <a:pPr marL="0" marR="0" lvl="0" indent="0" algn="l" defTabSz="914400" rtl="0" eaLnBrk="1" fontAlgn="auto" latinLnBrk="0" hangingPunct="1">
              <a:lnSpc>
                <a:spcPct val="120000"/>
              </a:lnSpc>
              <a:spcBef>
                <a:spcPts val="0"/>
              </a:spcBef>
              <a:spcAft>
                <a:spcPts val="600"/>
              </a:spcAft>
              <a:buClrTx/>
              <a:buSzTx/>
              <a:buFont typeface="Arial" panose="020B0604020202020204" pitchFamily="34" charset="0"/>
              <a:buNone/>
              <a:tabLst/>
              <a:defRPr/>
            </a:pPr>
            <a:r>
              <a:rPr lang="en-US" sz="2800" b="1" dirty="0">
                <a:effectLst/>
                <a:latin typeface="+mn-lt"/>
                <a:ea typeface="Aptos" panose="020B0004020202020204" pitchFamily="34" charset="0"/>
              </a:rPr>
              <a:t>Leah Brown</a:t>
            </a:r>
          </a:p>
          <a:p>
            <a:pPr marL="0" marR="0" lvl="0" indent="0" algn="l" defTabSz="914400" rtl="0" eaLnBrk="1" fontAlgn="auto" latinLnBrk="0" hangingPunct="1">
              <a:lnSpc>
                <a:spcPct val="120000"/>
              </a:lnSpc>
              <a:spcBef>
                <a:spcPts val="0"/>
              </a:spcBef>
              <a:spcAft>
                <a:spcPts val="600"/>
              </a:spcAft>
              <a:buClrTx/>
              <a:buSzTx/>
              <a:buFont typeface="Arial" panose="020B0604020202020204" pitchFamily="34" charset="0"/>
              <a:buNone/>
              <a:tabLst/>
              <a:defRPr/>
            </a:pPr>
            <a:r>
              <a:rPr lang="en-US" sz="2800" b="1" dirty="0">
                <a:effectLst/>
                <a:latin typeface="+mn-lt"/>
                <a:ea typeface="Aptos" panose="020B0004020202020204" pitchFamily="34" charset="0"/>
              </a:rPr>
              <a:t>Tiffany Jones</a:t>
            </a:r>
            <a:endParaRPr kumimoji="0" lang="en-US" sz="2800" b="0" i="0" u="none" strike="noStrike" kern="1200" cap="none" spc="0" normalizeH="0" baseline="0" noProof="0" dirty="0">
              <a:ln>
                <a:noFill/>
              </a:ln>
              <a:solidFill>
                <a:prstClr val="black"/>
              </a:solidFill>
              <a:effectLst/>
              <a:uLnTx/>
              <a:uFillTx/>
              <a:latin typeface="+mn-lt"/>
              <a:cs typeface="Calibri" panose="020F0502020204030204" pitchFamily="34" charset="0"/>
            </a:endParaRPr>
          </a:p>
          <a:p>
            <a:pPr marL="0" marR="0" lvl="0" indent="0" defTabSz="914400" rtl="0" eaLnBrk="1" fontAlgn="auto" latinLnBrk="0" hangingPunct="1">
              <a:lnSpc>
                <a:spcPct val="120000"/>
              </a:lnSpc>
              <a:spcBef>
                <a:spcPts val="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accent4">
                    <a:lumMod val="50000"/>
                  </a:schemeClr>
                </a:solidFill>
                <a:effectLst/>
                <a:uLnTx/>
                <a:uFillTx/>
                <a:latin typeface="+mn-lt"/>
                <a:cs typeface="Calibri" panose="020F0502020204030204" pitchFamily="34" charset="0"/>
              </a:rPr>
              <a:t>Wednesday, September 10, 2025</a:t>
            </a:r>
            <a:r>
              <a:rPr kumimoji="0" lang="en-US" sz="2000" b="0" i="0" u="none" strike="noStrike" kern="1200" cap="none" spc="0" normalizeH="0" baseline="0" noProof="0" dirty="0">
                <a:ln>
                  <a:noFill/>
                </a:ln>
                <a:solidFill>
                  <a:prstClr val="black"/>
                </a:solidFill>
                <a:effectLst/>
                <a:uLnTx/>
                <a:uFillTx/>
                <a:latin typeface="+mn-lt"/>
                <a:cs typeface="Calibri" panose="020F0502020204030204" pitchFamily="34" charset="0"/>
              </a:rPr>
              <a:t>: 9:30–11:30 AM – </a:t>
            </a:r>
            <a:r>
              <a:rPr lang="en-US" sz="2000" dirty="0">
                <a:solidFill>
                  <a:prstClr val="black"/>
                </a:solidFill>
                <a:latin typeface="+mn-lt"/>
                <a:cs typeface="Calibri" panose="020F0502020204030204" pitchFamily="34" charset="0"/>
              </a:rPr>
              <a:t>Southern A Region </a:t>
            </a:r>
          </a:p>
          <a:p>
            <a:pPr marL="0" marR="0" lvl="0" indent="0" algn="l" defTabSz="914400" rtl="0" eaLnBrk="1" fontAlgn="auto" latinLnBrk="0" hangingPunct="1">
              <a:lnSpc>
                <a:spcPct val="12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cs typeface="Calibri" panose="020F0502020204030204" pitchFamily="34" charset="0"/>
              </a:rPr>
              <a:t>(recording shared via the CALPADS Digest and Wednesday’s Q&amp;A once available) </a:t>
            </a:r>
          </a:p>
          <a:p>
            <a:pPr marL="0" indent="0">
              <a:lnSpc>
                <a:spcPct val="120000"/>
              </a:lnSpc>
              <a:spcBef>
                <a:spcPts val="0"/>
              </a:spcBef>
              <a:spcAft>
                <a:spcPts val="600"/>
              </a:spcAft>
              <a:buNone/>
              <a:defRPr/>
            </a:pPr>
            <a:endParaRPr lang="en-US" sz="2800" dirty="0"/>
          </a:p>
        </p:txBody>
      </p:sp>
      <p:sp>
        <p:nvSpPr>
          <p:cNvPr id="7" name="Footer Placeholder 3">
            <a:extLst>
              <a:ext uri="{FF2B5EF4-FFF2-40B4-BE49-F238E27FC236}">
                <a16:creationId xmlns:a16="http://schemas.microsoft.com/office/drawing/2014/main" id="{F73EDCEC-52FC-BBB1-5021-E684979E7A2B}"/>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372988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B592-DD88-4337-A348-DF10B7D3DC2C}"/>
              </a:ext>
            </a:extLst>
          </p:cNvPr>
          <p:cNvSpPr>
            <a:spLocks noGrp="1"/>
          </p:cNvSpPr>
          <p:nvPr>
            <p:ph type="title"/>
          </p:nvPr>
        </p:nvSpPr>
        <p:spPr/>
        <p:txBody>
          <a:bodyPr/>
          <a:lstStyle/>
          <a:p>
            <a:pPr algn="ctr"/>
            <a:r>
              <a:rPr lang="en-US" b="1" dirty="0"/>
              <a:t>Additional Questions</a:t>
            </a:r>
          </a:p>
        </p:txBody>
      </p:sp>
      <p:pic>
        <p:nvPicPr>
          <p:cNvPr id="6" name="Content Placeholder 5" descr="Question mark">
            <a:extLst>
              <a:ext uri="{FF2B5EF4-FFF2-40B4-BE49-F238E27FC236}">
                <a16:creationId xmlns:a16="http://schemas.microsoft.com/office/drawing/2014/main" id="{D83F6BAF-8995-47BC-A1EB-C2540723EFD9}"/>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25940" y="1825625"/>
            <a:ext cx="3140120" cy="4186238"/>
          </a:xfrm>
        </p:spPr>
      </p:pic>
      <p:sp>
        <p:nvSpPr>
          <p:cNvPr id="3" name="Footer Placeholder 3">
            <a:extLst>
              <a:ext uri="{FF2B5EF4-FFF2-40B4-BE49-F238E27FC236}">
                <a16:creationId xmlns:a16="http://schemas.microsoft.com/office/drawing/2014/main" id="{6D741D3D-BD73-FF9E-EFE1-927BB5873AD3}"/>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15681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5A525-4D28-4CE2-9095-44230C49EC22}"/>
              </a:ext>
            </a:extLst>
          </p:cNvPr>
          <p:cNvSpPr>
            <a:spLocks noGrp="1"/>
          </p:cNvSpPr>
          <p:nvPr>
            <p:ph type="title"/>
          </p:nvPr>
        </p:nvSpPr>
        <p:spPr>
          <a:xfrm>
            <a:off x="838200" y="365126"/>
            <a:ext cx="10515600" cy="821708"/>
          </a:xfrm>
        </p:spPr>
        <p:txBody>
          <a:bodyPr>
            <a:normAutofit/>
          </a:bodyPr>
          <a:lstStyle/>
          <a:p>
            <a:pPr algn="ctr"/>
            <a:r>
              <a:rPr lang="en-US" sz="4000" b="1" dirty="0"/>
              <a:t>Agenda</a:t>
            </a:r>
          </a:p>
        </p:txBody>
      </p:sp>
      <p:sp>
        <p:nvSpPr>
          <p:cNvPr id="3" name="Content Placeholder 2">
            <a:extLst>
              <a:ext uri="{FF2B5EF4-FFF2-40B4-BE49-F238E27FC236}">
                <a16:creationId xmlns:a16="http://schemas.microsoft.com/office/drawing/2014/main" id="{62B8EBAE-7C99-46D3-B74D-51465A9058E1}"/>
              </a:ext>
            </a:extLst>
          </p:cNvPr>
          <p:cNvSpPr>
            <a:spLocks noGrp="1"/>
          </p:cNvSpPr>
          <p:nvPr>
            <p:ph idx="1"/>
          </p:nvPr>
        </p:nvSpPr>
        <p:spPr>
          <a:xfrm>
            <a:off x="838200" y="1410789"/>
            <a:ext cx="10515600" cy="4118550"/>
          </a:xfrm>
        </p:spPr>
        <p:txBody>
          <a:bodyPr vert="horz" lIns="91440" tIns="45720" rIns="91440" bIns="45720" rtlCol="0" anchor="t">
            <a:normAutofit/>
          </a:bodyPr>
          <a:lstStyle/>
          <a:p>
            <a:r>
              <a:rPr lang="en-US" sz="2800" dirty="0">
                <a:latin typeface="+mn-lt"/>
              </a:rPr>
              <a:t>2025-26 CALPADS Submission Calendar</a:t>
            </a:r>
          </a:p>
          <a:p>
            <a:r>
              <a:rPr lang="en-US" sz="2800" dirty="0"/>
              <a:t>New CALPADS Authentication</a:t>
            </a:r>
          </a:p>
          <a:p>
            <a:r>
              <a:rPr lang="en-US" sz="2800" dirty="0"/>
              <a:t>Special Education Updates</a:t>
            </a:r>
          </a:p>
          <a:p>
            <a:pPr marL="0" indent="0">
              <a:buNone/>
            </a:pPr>
            <a:endParaRPr lang="en-US" sz="2800" dirty="0">
              <a:latin typeface="+mn-lt"/>
            </a:endParaRPr>
          </a:p>
          <a:p>
            <a:pPr marL="0" indent="0">
              <a:buNone/>
            </a:pPr>
            <a:r>
              <a:rPr lang="en-US" sz="2800" dirty="0">
                <a:latin typeface="+mn-lt"/>
              </a:rPr>
              <a:t>2025-26 </a:t>
            </a:r>
          </a:p>
          <a:p>
            <a:r>
              <a:rPr lang="en-US" sz="2800" dirty="0">
                <a:latin typeface="+mn-lt"/>
              </a:rPr>
              <a:t>Fall 1 &amp; Fall 2 </a:t>
            </a:r>
            <a:r>
              <a:rPr lang="en-US" sz="2800" dirty="0"/>
              <a:t>Submission Changes and </a:t>
            </a:r>
            <a:r>
              <a:rPr lang="en-US" sz="2800" dirty="0">
                <a:latin typeface="+mn-lt"/>
              </a:rPr>
              <a:t>Reminders</a:t>
            </a:r>
          </a:p>
          <a:p>
            <a:r>
              <a:rPr lang="en-US" sz="2800" dirty="0">
                <a:latin typeface="+mn-lt"/>
              </a:rPr>
              <a:t>EOY Submission Changes and New Collections</a:t>
            </a:r>
          </a:p>
          <a:p>
            <a:r>
              <a:rPr lang="en-US" sz="2800" dirty="0"/>
              <a:t>CALPADS Support Update</a:t>
            </a:r>
            <a:endParaRPr lang="en-US" dirty="0">
              <a:solidFill>
                <a:srgbClr val="0070C0"/>
              </a:solidFill>
            </a:endParaRPr>
          </a:p>
          <a:p>
            <a:endParaRPr lang="en-US" dirty="0"/>
          </a:p>
        </p:txBody>
      </p:sp>
      <p:sp>
        <p:nvSpPr>
          <p:cNvPr id="4" name="Footer Placeholder 3">
            <a:extLst>
              <a:ext uri="{FF2B5EF4-FFF2-40B4-BE49-F238E27FC236}">
                <a16:creationId xmlns:a16="http://schemas.microsoft.com/office/drawing/2014/main" id="{5FB76CA9-2DB3-A0DE-AC44-DB8566BE0D5A}"/>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1916233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DB897-9A5D-DE93-6108-7664CB69168F}"/>
              </a:ext>
            </a:extLst>
          </p:cNvPr>
          <p:cNvSpPr>
            <a:spLocks noGrp="1"/>
          </p:cNvSpPr>
          <p:nvPr>
            <p:ph type="title"/>
          </p:nvPr>
        </p:nvSpPr>
        <p:spPr/>
        <p:txBody>
          <a:bodyPr/>
          <a:lstStyle/>
          <a:p>
            <a:r>
              <a:rPr lang="en-US" dirty="0"/>
              <a:t>2025-26 CALPADS Calendar</a:t>
            </a:r>
          </a:p>
        </p:txBody>
      </p:sp>
      <p:sp>
        <p:nvSpPr>
          <p:cNvPr id="3" name="Text Placeholder 2">
            <a:extLst>
              <a:ext uri="{FF2B5EF4-FFF2-40B4-BE49-F238E27FC236}">
                <a16:creationId xmlns:a16="http://schemas.microsoft.com/office/drawing/2014/main" id="{39409CDD-84DF-1759-FBCA-29B636C72251}"/>
              </a:ext>
            </a:extLst>
          </p:cNvPr>
          <p:cNvSpPr>
            <a:spLocks noGrp="1"/>
          </p:cNvSpPr>
          <p:nvPr>
            <p:ph type="body" idx="1"/>
          </p:nvPr>
        </p:nvSpPr>
        <p:spPr/>
        <p:txBody>
          <a:bodyPr/>
          <a:lstStyle/>
          <a:p>
            <a:endParaRPr lang="en-US" dirty="0"/>
          </a:p>
        </p:txBody>
      </p:sp>
      <p:sp>
        <p:nvSpPr>
          <p:cNvPr id="5" name="Footer Placeholder 3">
            <a:extLst>
              <a:ext uri="{FF2B5EF4-FFF2-40B4-BE49-F238E27FC236}">
                <a16:creationId xmlns:a16="http://schemas.microsoft.com/office/drawing/2014/main" id="{D47252B9-25D3-C68C-2A5F-E6C9B38C167F}"/>
              </a:ext>
            </a:extLst>
          </p:cNvPr>
          <p:cNvSpPr>
            <a:spLocks noGrp="1"/>
          </p:cNvSpPr>
          <p:nvPr>
            <p:ph type="ftr" sz="quarter" idx="11"/>
          </p:nvPr>
        </p:nvSpPr>
        <p:spPr>
          <a:xfrm>
            <a:off x="315686" y="6310312"/>
            <a:ext cx="2743200" cy="365125"/>
          </a:xfrm>
        </p:spPr>
        <p:txBody>
          <a:bodyPr>
            <a:normAutofit fontScale="92500"/>
          </a:bodyPr>
          <a:lstStyle/>
          <a:p>
            <a:pPr>
              <a:spcAft>
                <a:spcPts val="600"/>
              </a:spcAft>
            </a:pPr>
            <a:r>
              <a:rPr lang="en-US" sz="1100" dirty="0"/>
              <a:t>CALPADS Regional Update September 2025</a:t>
            </a:r>
          </a:p>
        </p:txBody>
      </p:sp>
    </p:spTree>
    <p:extLst>
      <p:ext uri="{BB962C8B-B14F-4D97-AF65-F5344CB8AC3E}">
        <p14:creationId xmlns:p14="http://schemas.microsoft.com/office/powerpoint/2010/main" val="4199581045"/>
      </p:ext>
    </p:extLst>
  </p:cSld>
  <p:clrMapOvr>
    <a:masterClrMapping/>
  </p:clrMapOvr>
</p:sld>
</file>

<file path=ppt/theme/theme1.xml><?xml version="1.0" encoding="utf-8"?>
<a:theme xmlns:a="http://schemas.openxmlformats.org/drawingml/2006/main" name="CIM-201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M-2019" id="{B9C3F610-4E1D-4346-893C-17D4017EE80C}" vid="{D4815EB3-A786-43C2-8434-E73715421677}"/>
    </a:ext>
  </a:extLst>
</a:theme>
</file>

<file path=ppt/theme/theme2.xml><?xml version="1.0" encoding="utf-8"?>
<a:theme xmlns:a="http://schemas.openxmlformats.org/drawingml/2006/main" name="1_AAU Slide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A65478-4E53-44C8-A41C-D7DF3A13DA49}" vid="{78F3B484-26D0-4A84-90DB-B84BFBF9E451}"/>
    </a:ext>
  </a:extLst>
</a:theme>
</file>

<file path=ppt/theme/theme3.xml><?xml version="1.0" encoding="utf-8"?>
<a:theme xmlns:a="http://schemas.openxmlformats.org/drawingml/2006/main" name="ADAD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North-South.potx" id="{F7A549D7-2844-422A-8D4F-1FAB867A9694}" vid="{8C059306-29CE-48EE-A8B5-87A3B564F7A5}"/>
    </a:ext>
  </a:extLst>
</a:theme>
</file>

<file path=ppt/theme/theme4.xml><?xml version="1.0" encoding="utf-8"?>
<a:theme xmlns:a="http://schemas.openxmlformats.org/drawingml/2006/main" name="1_ADAD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North-South.potx" id="{F7A549D7-2844-422A-8D4F-1FAB867A9694}" vid="{8C059306-29CE-48EE-A8B5-87A3B564F7A5}"/>
    </a:ext>
  </a:extLst>
</a:theme>
</file>

<file path=ppt/theme/theme5.xml><?xml version="1.0" encoding="utf-8"?>
<a:theme xmlns:a="http://schemas.openxmlformats.org/drawingml/2006/main" name="CIM_201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M_2019" id="{EAE441B4-A377-471F-AD16-1C043CCB74C9}" vid="{50AB5BE1-BD6D-45E0-9054-5C1D20B60BC0}"/>
    </a:ext>
  </a:extLst>
</a:theme>
</file>

<file path=ppt/theme/theme6.xml><?xml version="1.0" encoding="utf-8"?>
<a:theme xmlns:a="http://schemas.openxmlformats.org/drawingml/2006/main" name="CSIS PPT Template">
  <a:themeElements>
    <a:clrScheme name="CSIS Color Palette">
      <a:dk1>
        <a:srgbClr val="151569"/>
      </a:dk1>
      <a:lt1>
        <a:srgbClr val="FFFFFF"/>
      </a:lt1>
      <a:dk2>
        <a:srgbClr val="030119"/>
      </a:dk2>
      <a:lt2>
        <a:srgbClr val="F2F5FF"/>
      </a:lt2>
      <a:accent1>
        <a:srgbClr val="FF715B"/>
      </a:accent1>
      <a:accent2>
        <a:srgbClr val="E50000"/>
      </a:accent2>
      <a:accent3>
        <a:srgbClr val="3CC1BD"/>
      </a:accent3>
      <a:accent4>
        <a:srgbClr val="324EED"/>
      </a:accent4>
      <a:accent5>
        <a:srgbClr val="4948A1"/>
      </a:accent5>
      <a:accent6>
        <a:srgbClr val="151569"/>
      </a:accent6>
      <a:hlink>
        <a:srgbClr val="324DEC"/>
      </a:hlink>
      <a:folHlink>
        <a:srgbClr val="324D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IS PPT Template.potx" id="{CCA66025-0F19-4525-8570-473E9EB43BA8}" vid="{8A087886-C330-4550-B30B-380D61ED6D4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The presentation materials used in the September CALPADS Regional Update Meetings, includes updates, changes, and reminders for the 2025-26 Fall 1 and Fall 2 data collections. </DocShortBody>
    <DocBody xmlns="186db01c-c4a5-44d8-a310-3ab2db9d5f5c">The presentation materials used in the September CALPADS Regional Update Meetings, includes updates, changes, and reminders for the 2025-26 Fall 1 and Fall 2 data collections. </DocBody>
    <DocTitle xmlns="186db01c-c4a5-44d8-a310-3ab2db9d5f5c">CALPADS Regional Updates - September 2025</DocTitle>
    <ReportPeriod xmlns="186db01c-c4a5-44d8-a310-3ab2db9d5f5c">Fall 1</ReportPeriod>
    <_dlc_DocId xmlns="88c68383-87e6-47d9-bddd-bf3f846e2f30">V2FRC72ACC37-661584439-356</_dlc_DocId>
    <_dlc_DocIdUrl xmlns="88c68383-87e6-47d9-bddd-bf3f846e2f30">
      <Url>https://fcmat2.sharepoint.com/sites/intranet/_layouts/15/DocIdRedir.aspx?ID=V2FRC72ACC37-661584439-356</Url>
      <Description>V2FRC72ACC37-661584439-356</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C9AAF92-DC80-4210-993A-EE675FDFB266}"/>
</file>

<file path=customXml/itemProps2.xml><?xml version="1.0" encoding="utf-8"?>
<ds:datastoreItem xmlns:ds="http://schemas.openxmlformats.org/officeDocument/2006/customXml" ds:itemID="{A6425E9B-907E-49EF-8B80-4E4117EBD207}">
  <ds:schemaRefs>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purl.org/dc/dcmitype/"/>
    <ds:schemaRef ds:uri="http://purl.org/dc/terms/"/>
    <ds:schemaRef ds:uri="http://schemas.openxmlformats.org/package/2006/metadata/core-properties"/>
    <ds:schemaRef ds:uri="b92034fb-4666-4cb2-aacd-159b1af3bd6a"/>
    <ds:schemaRef ds:uri="43b4253e-c274-4962-85a2-d8f7662acfe4"/>
    <ds:schemaRef ds:uri="http://purl.org/dc/elements/1.1/"/>
  </ds:schemaRefs>
</ds:datastoreItem>
</file>

<file path=customXml/itemProps3.xml><?xml version="1.0" encoding="utf-8"?>
<ds:datastoreItem xmlns:ds="http://schemas.openxmlformats.org/officeDocument/2006/customXml" ds:itemID="{966ECCE1-167E-4CE6-9D0D-60F4EDA4323D}">
  <ds:schemaRefs>
    <ds:schemaRef ds:uri="http://schemas.microsoft.com/sharepoint/v3/contenttype/forms"/>
  </ds:schemaRefs>
</ds:datastoreItem>
</file>

<file path=customXml/itemProps4.xml><?xml version="1.0" encoding="utf-8"?>
<ds:datastoreItem xmlns:ds="http://schemas.openxmlformats.org/officeDocument/2006/customXml" ds:itemID="{4E2433F9-6154-4DE7-A1B9-CF28E37A23F3}"/>
</file>

<file path=docMetadata/LabelInfo.xml><?xml version="1.0" encoding="utf-8"?>
<clbl:labelList xmlns:clbl="http://schemas.microsoft.com/office/2020/mipLabelMetadata">
  <clbl:label id="{c4736a4b-8644-46a4-997c-74e935c07282}" enabled="0" method="" siteId="{c4736a4b-8644-46a4-997c-74e935c07282}" removed="1"/>
</clbl:labelList>
</file>

<file path=docProps/app.xml><?xml version="1.0" encoding="utf-8"?>
<Properties xmlns="http://schemas.openxmlformats.org/officeDocument/2006/extended-properties" xmlns:vt="http://schemas.openxmlformats.org/officeDocument/2006/docPropsVTypes">
  <TotalTime>46254</TotalTime>
  <Words>6363</Words>
  <Application>Microsoft Office PowerPoint</Application>
  <PresentationFormat>Widescreen</PresentationFormat>
  <Paragraphs>851</Paragraphs>
  <Slides>70</Slides>
  <Notes>70</Notes>
  <HiddenSlides>0</HiddenSlides>
  <MMClips>0</MMClips>
  <ScaleCrop>false</ScaleCrop>
  <HeadingPairs>
    <vt:vector size="4" baseType="variant">
      <vt:variant>
        <vt:lpstr>Theme</vt:lpstr>
      </vt:variant>
      <vt:variant>
        <vt:i4>6</vt:i4>
      </vt:variant>
      <vt:variant>
        <vt:lpstr>Slide Titles</vt:lpstr>
      </vt:variant>
      <vt:variant>
        <vt:i4>70</vt:i4>
      </vt:variant>
    </vt:vector>
  </HeadingPairs>
  <TitlesOfParts>
    <vt:vector size="76" baseType="lpstr">
      <vt:lpstr>CIM-2019</vt:lpstr>
      <vt:lpstr>1_AAU Slide Master</vt:lpstr>
      <vt:lpstr>ADAD Layout</vt:lpstr>
      <vt:lpstr>1_ADAD Layout</vt:lpstr>
      <vt:lpstr>CIM_2019</vt:lpstr>
      <vt:lpstr>CSIS PPT Template</vt:lpstr>
      <vt:lpstr>CALPADS Regional Updates</vt:lpstr>
      <vt:lpstr>Housekeeping</vt:lpstr>
      <vt:lpstr>Community Agreements</vt:lpstr>
      <vt:lpstr>Accessing PowerPoint and Resources</vt:lpstr>
      <vt:lpstr>Presenter Information (1)</vt:lpstr>
      <vt:lpstr>Presenter Information (2)</vt:lpstr>
      <vt:lpstr>ASL Translation Services</vt:lpstr>
      <vt:lpstr>Agenda</vt:lpstr>
      <vt:lpstr>2025-26 CALPADS Calendar</vt:lpstr>
      <vt:lpstr>2025-26 CALPADS Deadlines (1) </vt:lpstr>
      <vt:lpstr>2025-26 CALPADS Deadlines (2) </vt:lpstr>
      <vt:lpstr>2025-26 CALPADS Deadlines (3) </vt:lpstr>
      <vt:lpstr>New Authentication</vt:lpstr>
      <vt:lpstr>Upgrading Authentication in CALPADS (1)</vt:lpstr>
      <vt:lpstr>What does this mean for users?</vt:lpstr>
      <vt:lpstr>How will this happen?</vt:lpstr>
      <vt:lpstr>Upgrading Authentication in CALPADS (4)</vt:lpstr>
      <vt:lpstr>Upgrading Authentication in CALPADS (5)</vt:lpstr>
      <vt:lpstr>Upgrading Authentication in CALPADS (6)</vt:lpstr>
      <vt:lpstr>Special Education Updates</vt:lpstr>
      <vt:lpstr>New Part C PLAN Data Elements​</vt:lpstr>
      <vt:lpstr>Degree of Support​</vt:lpstr>
      <vt:lpstr>Disproportionality Data and Annual Determinations​</vt:lpstr>
      <vt:lpstr>Submitting Discipline Data Year Round</vt:lpstr>
      <vt:lpstr>CALPADS Special Education Data Roadshows Fall 2025</vt:lpstr>
      <vt:lpstr>2025-26 General Changes</vt:lpstr>
      <vt:lpstr>Updated Code Sets (1)</vt:lpstr>
      <vt:lpstr>Updated Code Sets (2) </vt:lpstr>
      <vt:lpstr>Updated Code Sets - SPED (1)</vt:lpstr>
      <vt:lpstr>Updated Code Sets - SPED (2) </vt:lpstr>
      <vt:lpstr>Updated Code Sets - SPED (3)</vt:lpstr>
      <vt:lpstr>Updated Code Sets - SPED (4) </vt:lpstr>
      <vt:lpstr>Migrant Student Reminders (1)  Refer to Flash 308</vt:lpstr>
      <vt:lpstr>MEPS Extract Request (2)</vt:lpstr>
      <vt:lpstr>Migrant Student Extract Filters (3)  Refer to Flash 308</vt:lpstr>
      <vt:lpstr>MEPS Extract Layout (4)</vt:lpstr>
      <vt:lpstr>MEPS Future Enhancements (5) </vt:lpstr>
      <vt:lpstr>CCGI Update and Reminders Refer to CCGI Flashes https://www.cde.ca.gov/ds/sp/cl/communications.asp </vt:lpstr>
      <vt:lpstr>2025 Sun Bucks Reminders (1) Refer to Flash 297, 307 </vt:lpstr>
      <vt:lpstr>2025 Sun Bucks Reminders (2) Refer to Flash 297, 307 </vt:lpstr>
      <vt:lpstr>UBAs for 2026 SUN Bucks Refer to Flash 297, 307 </vt:lpstr>
      <vt:lpstr>AIF/UBAs/NSLP applications for 2025-26 UPC Refer to Flash 297, 307 </vt:lpstr>
      <vt:lpstr>Student Online Accountability Record Status (SOARS) system</vt:lpstr>
      <vt:lpstr>Break</vt:lpstr>
      <vt:lpstr>2025-26 Fall 1 &amp; Fall 2 Submission Changes and Reminders</vt:lpstr>
      <vt:lpstr>Reminder of Difference between Certification Reports 1.17 and 1.1</vt:lpstr>
      <vt:lpstr>Changes to Reports</vt:lpstr>
      <vt:lpstr>Update to 1.17 Report Layout</vt:lpstr>
      <vt:lpstr>Update to Report 1.1 Report Layout</vt:lpstr>
      <vt:lpstr>Course Updates</vt:lpstr>
      <vt:lpstr>2025-26 EOY Submission Changes and New Collections</vt:lpstr>
      <vt:lpstr>2025−26 EOY Submission Changes Refer to Flash 312</vt:lpstr>
      <vt:lpstr>2025-26 EOY Submission Changes (2)</vt:lpstr>
      <vt:lpstr>Attendance Recovery Refer to Flash 305</vt:lpstr>
      <vt:lpstr>Attendance Recovery Refer to Attendance Recovery FAQs</vt:lpstr>
      <vt:lpstr>Attendance Recovery Refer to Attendance Recovers FAQs</vt:lpstr>
      <vt:lpstr>Expanded Learning Programs Refer to Flash 305</vt:lpstr>
      <vt:lpstr>CALPADS Support Updates</vt:lpstr>
      <vt:lpstr>PowerPoint Presentation</vt:lpstr>
      <vt:lpstr>PowerPoint Presentation</vt:lpstr>
      <vt:lpstr>Universal  Supports Toolkit </vt:lpstr>
      <vt:lpstr>Support Tips and Resources</vt:lpstr>
      <vt:lpstr>Live Demo</vt:lpstr>
      <vt:lpstr>Resources and Training</vt:lpstr>
      <vt:lpstr>Support</vt:lpstr>
      <vt:lpstr>Wrap Up</vt:lpstr>
      <vt:lpstr>2025−26 Regional Update Meetings</vt:lpstr>
      <vt:lpstr>Next Meeting</vt:lpstr>
      <vt:lpstr>Thank you for your work!</vt:lpstr>
      <vt:lpstr>Additional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CALPADS Regional Updates - September 2025</dc:title>
  <dc:creator>Shaun Walker</dc:creator>
  <cp:lastModifiedBy>Rima Mendez</cp:lastModifiedBy>
  <cp:revision>1657</cp:revision>
  <dcterms:created xsi:type="dcterms:W3CDTF">2020-10-09T21:34:00Z</dcterms:created>
  <dcterms:modified xsi:type="dcterms:W3CDTF">2025-09-10T19:57:16Z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5bfdc93e-9554-4205-af63-83b10d0ed501</vt:lpwstr>
  </property>
  <property fmtid="{D5CDD505-2E9C-101B-9397-08002B2CF9AE}" pid="4" name="MediaServiceImageTags">
    <vt:lpwstr/>
  </property>
</Properties>
</file>