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diagrams/data1.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entation.xml" ContentType="application/vnd.openxmlformats-officedocument.presentationml.presentation.main+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8.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ppt/diagrams/quickStyle1.xml" ContentType="application/vnd.openxmlformats-officedocument.drawingml.diagramStyle+xml"/>
  <Override PartName="/ppt/diagrams/layout1.xml" ContentType="application/vnd.openxmlformats-officedocument.drawingml.diagramLayout+xml"/>
  <Override PartName="/ppt/comments/modernComment_C0A_BA4ADBDE.xml" ContentType="application/vnd.ms-powerpoint.comments+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Metadata/LabelInfo.xml" ContentType="application/vnd.ms-office.classificationlabel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8">
  <p:sldMasterIdLst>
    <p:sldMasterId id="2147483829" r:id="rId4"/>
    <p:sldMasterId id="2147483669" r:id="rId5"/>
    <p:sldMasterId id="2147483674" r:id="rId6"/>
    <p:sldMasterId id="2147483695" r:id="rId7"/>
    <p:sldMasterId id="2147483741" r:id="rId8"/>
    <p:sldMasterId id="2147483855" r:id="rId9"/>
  </p:sldMasterIdLst>
  <p:notesMasterIdLst>
    <p:notesMasterId r:id="rId72"/>
  </p:notesMasterIdLst>
  <p:handoutMasterIdLst>
    <p:handoutMasterId r:id="rId73"/>
  </p:handoutMasterIdLst>
  <p:sldIdLst>
    <p:sldId id="261" r:id="rId10"/>
    <p:sldId id="2824" r:id="rId11"/>
    <p:sldId id="2826" r:id="rId12"/>
    <p:sldId id="3334" r:id="rId13"/>
    <p:sldId id="258" r:id="rId14"/>
    <p:sldId id="2806" r:id="rId15"/>
    <p:sldId id="3486" r:id="rId16"/>
    <p:sldId id="5162" r:id="rId17"/>
    <p:sldId id="5159" r:id="rId18"/>
    <p:sldId id="5292" r:id="rId19"/>
    <p:sldId id="5268" r:id="rId20"/>
    <p:sldId id="3480" r:id="rId21"/>
    <p:sldId id="5297" r:id="rId22"/>
    <p:sldId id="5299" r:id="rId23"/>
    <p:sldId id="5298" r:id="rId24"/>
    <p:sldId id="3082" r:id="rId25"/>
    <p:sldId id="3253" r:id="rId26"/>
    <p:sldId id="5212" r:id="rId27"/>
    <p:sldId id="5293" r:id="rId28"/>
    <p:sldId id="5211" r:id="rId29"/>
    <p:sldId id="5318" r:id="rId30"/>
    <p:sldId id="5272" r:id="rId31"/>
    <p:sldId id="3461" r:id="rId32"/>
    <p:sldId id="5215" r:id="rId33"/>
    <p:sldId id="5314" r:id="rId34"/>
    <p:sldId id="5315" r:id="rId35"/>
    <p:sldId id="5316" r:id="rId36"/>
    <p:sldId id="5216" r:id="rId37"/>
    <p:sldId id="5273" r:id="rId38"/>
    <p:sldId id="5274" r:id="rId39"/>
    <p:sldId id="5288" r:id="rId40"/>
    <p:sldId id="5289" r:id="rId41"/>
    <p:sldId id="5311" r:id="rId42"/>
    <p:sldId id="5312" r:id="rId43"/>
    <p:sldId id="5310" r:id="rId44"/>
    <p:sldId id="5313" r:id="rId45"/>
    <p:sldId id="5300" r:id="rId46"/>
    <p:sldId id="5309" r:id="rId47"/>
    <p:sldId id="5286" r:id="rId48"/>
    <p:sldId id="5284" r:id="rId49"/>
    <p:sldId id="5302" r:id="rId50"/>
    <p:sldId id="5303" r:id="rId51"/>
    <p:sldId id="5305" r:id="rId52"/>
    <p:sldId id="5306" r:id="rId53"/>
    <p:sldId id="5307" r:id="rId54"/>
    <p:sldId id="5308" r:id="rId55"/>
    <p:sldId id="5210" r:id="rId56"/>
    <p:sldId id="5294" r:id="rId57"/>
    <p:sldId id="5296" r:id="rId58"/>
    <p:sldId id="5317" r:id="rId59"/>
    <p:sldId id="5241" r:id="rId60"/>
    <p:sldId id="5240" r:id="rId61"/>
    <p:sldId id="5291" r:id="rId62"/>
    <p:sldId id="5151" r:id="rId63"/>
    <p:sldId id="2407" r:id="rId64"/>
    <p:sldId id="5157" r:id="rId65"/>
    <p:sldId id="1307" r:id="rId66"/>
    <p:sldId id="288" r:id="rId67"/>
    <p:sldId id="5152" r:id="rId68"/>
    <p:sldId id="346" r:id="rId69"/>
    <p:sldId id="2631" r:id="rId70"/>
    <p:sldId id="3394" r:id="rId7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98E8929-583D-60FB-B28F-BB067AC720A7}" name="Dominic Johnson" initials="DJ" userId="Dominic Johnson" providerId="None"/>
  <p188:author id="{BDF06254-4544-3DD8-B81F-6A211DBED774}" name="Paula Mishima" initials="PM" userId="S::PMishima@cde.ca.gov::dcdd30ce-bf5d-4bd3-a899-995682d0c030" providerId="AD"/>
  <p188:author id="{7C47A89B-0040-9E00-7FF1-5C51F419255D}" name="Shaun Walker" initials="SW" userId="S::SWalker@cde.ca.gov::d0b8b6cf-4af0-452c-a9ee-0bc7d307c566" providerId="AD"/>
  <p188:author id="{3ADEE5A8-849A-31C0-4BE3-413FA1DF70E4}" name="Dominic Johnson" initials="" userId="S::DJohnson@cde.ca.gov::868f0752-42ff-407a-8f18-ec7097ba8be2" providerId="AD"/>
  <p188:author id="{1DDB16BC-EA3C-98FD-9ECE-4D2474B6D83E}" name="Heather Cota" initials="HC" userId="S::hcota@fcmat.org::5a65663a-ed98-4a26-981c-22d5e97f33ce" providerId="AD"/>
  <p188:author id="{B45539C2-DB90-415C-9AB5-69DC275CDF3C}" name="Angela Ratty" initials="AR" userId="S::ARatty@fcmat.org::bed44079-dc74-4b79-b0bf-479c83142e0a" providerId="AD"/>
  <p188:author id="{F1A260C3-BED5-28B7-CE88-D35BBBE9A0F2}" name="Matthew Clark" initials="MC" userId="S::mclark@fcmat.org::d0db6025-9759-4244-9bf5-a81bacf12e10" providerId="AD"/>
  <p188:author id="{55CF63D6-C75E-E21F-1FBE-5D4581EB8F98}" name="Brandi Jauregui" initials="BJ" userId="S::BJauregu@cde.ca.gov::b5587e7f-3507-460c-8ec9-2bdf36251015" providerId="AD"/>
  <p188:author id="{4C8272E6-8943-1B3B-E42D-E946C8A8618B}" name="Rima Mendez" initials="RM" userId="S::rimamendez@fcmat.org::fad7c138-c15c-45bd-b399-ebfbed35cb0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Brandi Jauregui" initials="BJ" lastIdx="4" clrIdx="6">
    <p:extLst>
      <p:ext uri="{19B8F6BF-5375-455C-9EA6-DF929625EA0E}">
        <p15:presenceInfo xmlns:p15="http://schemas.microsoft.com/office/powerpoint/2012/main" userId="Brandi Jauregui" providerId="None"/>
      </p:ext>
    </p:extLst>
  </p:cmAuthor>
  <p:cmAuthor id="1" name="Angela Ratty" initials="AR" lastIdx="1" clrIdx="0">
    <p:extLst>
      <p:ext uri="{19B8F6BF-5375-455C-9EA6-DF929625EA0E}">
        <p15:presenceInfo xmlns:p15="http://schemas.microsoft.com/office/powerpoint/2012/main" userId="S-1-5-21-425754832-693484589-3081748659-1871" providerId="AD"/>
      </p:ext>
    </p:extLst>
  </p:cmAuthor>
  <p:cmAuthor id="8" name="Brandi Jauregui" initials="BJ [2]" lastIdx="3" clrIdx="7">
    <p:extLst>
      <p:ext uri="{19B8F6BF-5375-455C-9EA6-DF929625EA0E}">
        <p15:presenceInfo xmlns:p15="http://schemas.microsoft.com/office/powerpoint/2012/main" userId="S-1-5-21-2608872058-1432505909-2668327341-1264" providerId="AD"/>
      </p:ext>
    </p:extLst>
  </p:cmAuthor>
  <p:cmAuthor id="2" name="Rima Mendez" initials="RM" lastIdx="7" clrIdx="1">
    <p:extLst>
      <p:ext uri="{19B8F6BF-5375-455C-9EA6-DF929625EA0E}">
        <p15:presenceInfo xmlns:p15="http://schemas.microsoft.com/office/powerpoint/2012/main" userId="S::rimamendez@fcmat.org::fad7c138-c15c-45bd-b399-ebfbed35cb09" providerId="AD"/>
      </p:ext>
    </p:extLst>
  </p:cmAuthor>
  <p:cmAuthor id="3" name="Martha Friedrich" initials="MF" lastIdx="9" clrIdx="2">
    <p:extLst>
      <p:ext uri="{19B8F6BF-5375-455C-9EA6-DF929625EA0E}">
        <p15:presenceInfo xmlns:p15="http://schemas.microsoft.com/office/powerpoint/2012/main" userId="S::MFriedrich@fcmat.org::76ff614c-6f23-40f3-b099-5c5cc431d3f0" providerId="AD"/>
      </p:ext>
    </p:extLst>
  </p:cmAuthor>
  <p:cmAuthor id="4" name="Angela Ratty" initials="AR [2]" lastIdx="12" clrIdx="3">
    <p:extLst>
      <p:ext uri="{19B8F6BF-5375-455C-9EA6-DF929625EA0E}">
        <p15:presenceInfo xmlns:p15="http://schemas.microsoft.com/office/powerpoint/2012/main" userId="S::ARatty@fcmat.org::bed44079-dc74-4b79-b0bf-479c83142e0a" providerId="AD"/>
      </p:ext>
    </p:extLst>
  </p:cmAuthor>
  <p:cmAuthor id="5" name="Paula Mishima" initials="PM" lastIdx="34" clrIdx="4">
    <p:extLst>
      <p:ext uri="{19B8F6BF-5375-455C-9EA6-DF929625EA0E}">
        <p15:presenceInfo xmlns:p15="http://schemas.microsoft.com/office/powerpoint/2012/main" userId="S-1-5-21-2608872058-1432505909-2668327341-2990" providerId="AD"/>
      </p:ext>
    </p:extLst>
  </p:cmAuthor>
  <p:cmAuthor id="6" name="Keith" initials="K" lastIdx="18"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472C4"/>
    <a:srgbClr val="3F60C9"/>
    <a:srgbClr val="F8F8F8"/>
    <a:srgbClr val="CCCCFF"/>
    <a:srgbClr val="F7EDF0"/>
    <a:srgbClr val="F9F2F4"/>
    <a:srgbClr val="F0EBF4"/>
    <a:srgbClr val="EBEBF9"/>
    <a:srgbClr val="F3F3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1" autoAdjust="0"/>
    <p:restoredTop sz="85835" autoAdjust="0"/>
  </p:normalViewPr>
  <p:slideViewPr>
    <p:cSldViewPr snapToGrid="0">
      <p:cViewPr varScale="1">
        <p:scale>
          <a:sx n="95" d="100"/>
          <a:sy n="95" d="100"/>
        </p:scale>
        <p:origin x="1212" y="78"/>
      </p:cViewPr>
      <p:guideLst>
        <p:guide orient="horz" pos="2160"/>
        <p:guide pos="3840"/>
      </p:guideLst>
    </p:cSldViewPr>
  </p:slideViewPr>
  <p:outlineViewPr>
    <p:cViewPr>
      <p:scale>
        <a:sx n="33" d="100"/>
        <a:sy n="33" d="100"/>
      </p:scale>
      <p:origin x="0" y="-34968"/>
    </p:cViewPr>
  </p:outlineViewPr>
  <p:notesTextViewPr>
    <p:cViewPr>
      <p:scale>
        <a:sx n="3" d="2"/>
        <a:sy n="3" d="2"/>
      </p:scale>
      <p:origin x="0" y="0"/>
    </p:cViewPr>
  </p:notesTextViewPr>
  <p:sorterViewPr>
    <p:cViewPr>
      <p:scale>
        <a:sx n="75" d="100"/>
        <a:sy n="75" d="100"/>
      </p:scale>
      <p:origin x="0" y="-1128"/>
    </p:cViewPr>
  </p:sorterViewPr>
  <p:notesViewPr>
    <p:cSldViewPr snapToGrid="0">
      <p:cViewPr varScale="1">
        <p:scale>
          <a:sx n="95" d="100"/>
          <a:sy n="95" d="100"/>
        </p:scale>
        <p:origin x="361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16" Type="http://schemas.openxmlformats.org/officeDocument/2006/relationships/slide" Target="slides/slide7.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commentAuthors" Target="commentAuthors.xml"/><Relationship Id="rId79"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notesMaster" Target="notesMasters/notesMaster1.xml"/><Relationship Id="rId80" Type="http://schemas.openxmlformats.org/officeDocument/2006/relationships/customXml" Target="../customXml/item4.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2.xml"/><Relationship Id="rId2" Type="http://schemas.openxmlformats.org/officeDocument/2006/relationships/customXml" Target="../customXml/item2.xml"/><Relationship Id="rId29" Type="http://schemas.openxmlformats.org/officeDocument/2006/relationships/slide" Target="slides/slide20.xml"/></Relationships>
</file>

<file path=ppt/comments/modernComment_C0A_BA4ADBDE.xml><?xml version="1.0" encoding="utf-8"?>
<p188:cmLst xmlns:a="http://schemas.openxmlformats.org/drawingml/2006/main" xmlns:r="http://schemas.openxmlformats.org/officeDocument/2006/relationships" xmlns:p188="http://schemas.microsoft.com/office/powerpoint/2018/8/main">
  <p188:cm id="{5FB4A2BB-1002-41D6-97A6-E76F5715DF8E}" authorId="{55CF63D6-C75E-E21F-1FBE-5D4581EB8F98}" status="resolved" created="2026-04-08T18:23:01.976">
    <ac:txMkLst xmlns:ac="http://schemas.microsoft.com/office/drawing/2013/main/command">
      <pc:docMk xmlns:pc="http://schemas.microsoft.com/office/powerpoint/2013/main/command"/>
      <pc:sldMk xmlns:pc="http://schemas.microsoft.com/office/powerpoint/2013/main/command" cId="3125468126" sldId="3082"/>
      <ac:graphicFrameMk id="5" creationId="{AE00C854-DB7E-0D43-D616-6CC81528ED40}"/>
      <ac:tblMk/>
      <ac:tcMk rowId="774693178" colId="3453532169"/>
      <ac:txMk cp="0" len="3">
        <ac:context len="96" hash="2723534818"/>
      </ac:txMk>
    </ac:txMkLst>
    <p188:pos x="5126052" y="960825"/>
    <p188:txBody>
      <a:bodyPr/>
      <a:lstStyle/>
      <a:p>
        <a:r>
          <a:rPr lang="en-US"/>
          <a:t>added</a:t>
        </a:r>
      </a:p>
    </p188:txBody>
  </p188:cm>
  <p188:cm id="{FA911EA9-B036-4CDF-A907-9F88604CC7C5}" authorId="{55CF63D6-C75E-E21F-1FBE-5D4581EB8F98}" status="resolved" created="2026-04-08T18:23:29.760">
    <ac:txMkLst xmlns:ac="http://schemas.microsoft.com/office/drawing/2013/main/command">
      <pc:docMk xmlns:pc="http://schemas.microsoft.com/office/powerpoint/2013/main/command"/>
      <pc:sldMk xmlns:pc="http://schemas.microsoft.com/office/powerpoint/2013/main/command" cId="3125468126" sldId="3082"/>
      <ac:graphicFrameMk id="5" creationId="{AE00C854-DB7E-0D43-D616-6CC81528ED40}"/>
      <ac:tblMk/>
      <ac:tcMk rowId="3706255474" colId="3453532169"/>
      <ac:txMk cp="0" len="3">
        <ac:context len="96" hash="2723534818"/>
      </ac:txMk>
    </ac:txMkLst>
    <p188:pos x="5126052" y="1875225"/>
    <p188:txBody>
      <a:bodyPr/>
      <a:lstStyle/>
      <a:p>
        <a:r>
          <a:rPr lang="en-US"/>
          <a:t>added</a:t>
        </a:r>
      </a:p>
    </p188:txBody>
  </p188:cm>
</p188: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295ED9-AA0B-4B18-876D-14C4F8F4537D}" type="doc">
      <dgm:prSet loTypeId="urn:microsoft.com/office/officeart/2011/layout/TabList" loCatId="list" qsTypeId="urn:microsoft.com/office/officeart/2005/8/quickstyle/simple1" qsCatId="simple" csTypeId="urn:microsoft.com/office/officeart/2005/8/colors/colorful5" csCatId="colorful" phldr="1"/>
      <dgm:spPr/>
      <dgm:t>
        <a:bodyPr/>
        <a:lstStyle/>
        <a:p>
          <a:endParaRPr lang="en-US"/>
        </a:p>
      </dgm:t>
    </dgm:pt>
    <dgm:pt modelId="{54963A8B-7A77-4DD4-880B-0337272C3170}">
      <dgm:prSet phldrT="[Text]" phldr="0" custT="1"/>
      <dgm:spPr/>
      <dgm:t>
        <a:bodyPr/>
        <a:lstStyle/>
        <a:p>
          <a:r>
            <a:rPr lang="en-US" sz="4000" dirty="0"/>
            <a:t>25-26</a:t>
          </a:r>
        </a:p>
      </dgm:t>
    </dgm:pt>
    <dgm:pt modelId="{BC67715A-BB03-4450-B522-B941906FB678}" type="parTrans" cxnId="{3642F054-9281-4B7E-B18B-F02CB78806F6}">
      <dgm:prSet/>
      <dgm:spPr/>
      <dgm:t>
        <a:bodyPr/>
        <a:lstStyle/>
        <a:p>
          <a:endParaRPr lang="en-US" sz="1600"/>
        </a:p>
      </dgm:t>
    </dgm:pt>
    <dgm:pt modelId="{F3A9E6D5-BF8F-403E-9521-5498E3242BF5}" type="sibTrans" cxnId="{3642F054-9281-4B7E-B18B-F02CB78806F6}">
      <dgm:prSet/>
      <dgm:spPr/>
      <dgm:t>
        <a:bodyPr/>
        <a:lstStyle/>
        <a:p>
          <a:endParaRPr lang="en-US" sz="1600"/>
        </a:p>
      </dgm:t>
    </dgm:pt>
    <dgm:pt modelId="{98AA1F20-A159-4F0D-B53F-412A1EBA0608}">
      <dgm:prSet phldrT="[Text]" phldr="0" custT="1"/>
      <dgm:spPr/>
      <dgm:t>
        <a:bodyPr/>
        <a:lstStyle/>
        <a:p>
          <a:r>
            <a:rPr lang="en-US" sz="4000" dirty="0"/>
            <a:t>Final CALPADS Deadlines</a:t>
          </a:r>
        </a:p>
      </dgm:t>
      <dgm:extLst>
        <a:ext uri="{E40237B7-FDA0-4F09-8148-C483321AD2D9}">
          <dgm14:cNvPr xmlns:dgm14="http://schemas.microsoft.com/office/drawing/2010/diagram" id="0" name="" descr="Final CALPADS Deadlines for 25-26 and Data Quiality Criteria for 26-27"/>
        </a:ext>
      </dgm:extLst>
    </dgm:pt>
    <dgm:pt modelId="{CBC16BAA-9E70-4434-8885-1CA65BF2F1F4}" type="parTrans" cxnId="{C0841C32-73C1-4BCC-AFB2-3C5B78F1C0A8}">
      <dgm:prSet/>
      <dgm:spPr/>
      <dgm:t>
        <a:bodyPr/>
        <a:lstStyle/>
        <a:p>
          <a:endParaRPr lang="en-US" sz="1600"/>
        </a:p>
      </dgm:t>
    </dgm:pt>
    <dgm:pt modelId="{281D20DB-DF7D-44E7-ACC4-55F706917E5E}" type="sibTrans" cxnId="{C0841C32-73C1-4BCC-AFB2-3C5B78F1C0A8}">
      <dgm:prSet/>
      <dgm:spPr/>
      <dgm:t>
        <a:bodyPr/>
        <a:lstStyle/>
        <a:p>
          <a:endParaRPr lang="en-US" sz="1600"/>
        </a:p>
      </dgm:t>
    </dgm:pt>
    <dgm:pt modelId="{321C1D50-8366-4192-A0F5-6A7BB9DDA35D}">
      <dgm:prSet phldrT="[Text]" phldr="0" custT="1"/>
      <dgm:spPr/>
      <dgm:t>
        <a:bodyPr/>
        <a:lstStyle/>
        <a:p>
          <a:endParaRPr lang="en-US" sz="2400" dirty="0"/>
        </a:p>
      </dgm:t>
    </dgm:pt>
    <dgm:pt modelId="{31D2A295-1F19-458D-A789-00966DFDA61C}" type="parTrans" cxnId="{13C0040B-2724-4C3F-B5CF-1214727DA955}">
      <dgm:prSet/>
      <dgm:spPr/>
      <dgm:t>
        <a:bodyPr/>
        <a:lstStyle/>
        <a:p>
          <a:endParaRPr lang="en-US" sz="1600"/>
        </a:p>
      </dgm:t>
    </dgm:pt>
    <dgm:pt modelId="{AA075BCC-EB2F-4DC1-9CC0-F35EAC69837B}" type="sibTrans" cxnId="{13C0040B-2724-4C3F-B5CF-1214727DA955}">
      <dgm:prSet/>
      <dgm:spPr/>
      <dgm:t>
        <a:bodyPr/>
        <a:lstStyle/>
        <a:p>
          <a:endParaRPr lang="en-US" sz="1600"/>
        </a:p>
      </dgm:t>
    </dgm:pt>
    <dgm:pt modelId="{921FB5CF-354F-451B-BBBD-DAB9E0108D71}">
      <dgm:prSet phldrT="[Text]" phldr="0" custT="1"/>
      <dgm:spPr/>
      <dgm:t>
        <a:bodyPr/>
        <a:lstStyle/>
        <a:p>
          <a:r>
            <a:rPr lang="en-US" sz="4000" dirty="0"/>
            <a:t>26-27</a:t>
          </a:r>
        </a:p>
      </dgm:t>
    </dgm:pt>
    <dgm:pt modelId="{943C23A0-5392-48D8-8D2E-4C936220F887}" type="parTrans" cxnId="{9A37428B-5B1A-4F5A-842F-A72EEC562895}">
      <dgm:prSet/>
      <dgm:spPr/>
      <dgm:t>
        <a:bodyPr/>
        <a:lstStyle/>
        <a:p>
          <a:endParaRPr lang="en-US" sz="1600"/>
        </a:p>
      </dgm:t>
    </dgm:pt>
    <dgm:pt modelId="{13981961-A851-418F-83DD-1602591DA4B7}" type="sibTrans" cxnId="{9A37428B-5B1A-4F5A-842F-A72EEC562895}">
      <dgm:prSet/>
      <dgm:spPr/>
      <dgm:t>
        <a:bodyPr/>
        <a:lstStyle/>
        <a:p>
          <a:endParaRPr lang="en-US" sz="1600"/>
        </a:p>
      </dgm:t>
    </dgm:pt>
    <dgm:pt modelId="{751A6AED-7C1C-4065-AD3C-87CC9ABF12BB}">
      <dgm:prSet phldrT="[Text]" phldr="0" custT="1"/>
      <dgm:spPr/>
      <dgm:t>
        <a:bodyPr/>
        <a:lstStyle/>
        <a:p>
          <a:r>
            <a:rPr lang="en-US" sz="4000" dirty="0"/>
            <a:t>Data Quality Criteria</a:t>
          </a:r>
        </a:p>
      </dgm:t>
    </dgm:pt>
    <dgm:pt modelId="{7D45F21A-2B0F-488B-ABB7-B085BF6E339E}" type="parTrans" cxnId="{F280877F-AFBB-4C25-A9EC-9C66FADAA603}">
      <dgm:prSet/>
      <dgm:spPr/>
      <dgm:t>
        <a:bodyPr/>
        <a:lstStyle/>
        <a:p>
          <a:endParaRPr lang="en-US" sz="1600"/>
        </a:p>
      </dgm:t>
    </dgm:pt>
    <dgm:pt modelId="{F08F6B29-5A6F-4805-A842-85C4BBA36A1E}" type="sibTrans" cxnId="{F280877F-AFBB-4C25-A9EC-9C66FADAA603}">
      <dgm:prSet/>
      <dgm:spPr/>
      <dgm:t>
        <a:bodyPr/>
        <a:lstStyle/>
        <a:p>
          <a:endParaRPr lang="en-US" sz="1600"/>
        </a:p>
      </dgm:t>
    </dgm:pt>
    <dgm:pt modelId="{DBA309C2-371A-4975-AAC2-F74AB8C9B7D9}">
      <dgm:prSet phldrT="[Text]" phldr="0" custT="1"/>
      <dgm:spPr/>
      <dgm:t>
        <a:bodyPr/>
        <a:lstStyle/>
        <a:p>
          <a:endParaRPr lang="en-US" sz="2400" dirty="0"/>
        </a:p>
      </dgm:t>
    </dgm:pt>
    <dgm:pt modelId="{837F35FD-5FFF-463B-9A54-6B403B168A3C}" type="parTrans" cxnId="{12411575-698A-4243-A748-D8AF51FE9BFB}">
      <dgm:prSet/>
      <dgm:spPr/>
      <dgm:t>
        <a:bodyPr/>
        <a:lstStyle/>
        <a:p>
          <a:endParaRPr lang="en-US" sz="1600"/>
        </a:p>
      </dgm:t>
    </dgm:pt>
    <dgm:pt modelId="{A1D02A96-5B3D-412E-BB6C-04322AB428D6}" type="sibTrans" cxnId="{12411575-698A-4243-A748-D8AF51FE9BFB}">
      <dgm:prSet/>
      <dgm:spPr/>
      <dgm:t>
        <a:bodyPr/>
        <a:lstStyle/>
        <a:p>
          <a:endParaRPr lang="en-US" sz="1600"/>
        </a:p>
      </dgm:t>
    </dgm:pt>
    <dgm:pt modelId="{61F7AF1A-55A9-4866-90F7-518913C2F31F}">
      <dgm:prSet phldrT="[Text]" phldr="0" custT="1"/>
      <dgm:spPr/>
      <dgm:t>
        <a:bodyPr/>
        <a:lstStyle/>
        <a:p>
          <a:r>
            <a:rPr lang="en-US" sz="2400" dirty="0"/>
            <a:t>“</a:t>
          </a:r>
          <a:r>
            <a:rPr lang="en-US" sz="2400" dirty="0">
              <a:solidFill>
                <a:srgbClr val="002244"/>
              </a:solidFill>
            </a:rPr>
            <a:t>Any district that fails to submit data according to the </a:t>
          </a:r>
          <a:r>
            <a:rPr lang="en-US" sz="2400" b="1" dirty="0">
              <a:solidFill>
                <a:srgbClr val="002244"/>
              </a:solidFill>
            </a:rPr>
            <a:t>processes and timelines </a:t>
          </a:r>
          <a:r>
            <a:rPr lang="en-US" sz="2400" dirty="0">
              <a:solidFill>
                <a:srgbClr val="002244"/>
              </a:solidFill>
            </a:rPr>
            <a:t>as specified in </a:t>
          </a:r>
          <a:r>
            <a:rPr lang="en-US" sz="2400" i="1" dirty="0">
              <a:solidFill>
                <a:srgbClr val="002244"/>
              </a:solidFill>
            </a:rPr>
            <a:t>EC</a:t>
          </a:r>
          <a:r>
            <a:rPr lang="en-US" sz="2400" dirty="0">
              <a:solidFill>
                <a:srgbClr val="002244"/>
              </a:solidFill>
            </a:rPr>
            <a:t> 60900(f) and established by the CDE.” –SB114</a:t>
          </a:r>
          <a:endParaRPr lang="en-US" sz="2400" dirty="0"/>
        </a:p>
      </dgm:t>
    </dgm:pt>
    <dgm:pt modelId="{98DE16D7-C19C-46DE-9B4F-82BAD75E6075}" type="parTrans" cxnId="{120CB539-4475-4CFF-9BBA-B13F02DDAF1F}">
      <dgm:prSet/>
      <dgm:spPr/>
      <dgm:t>
        <a:bodyPr/>
        <a:lstStyle/>
        <a:p>
          <a:endParaRPr lang="en-US"/>
        </a:p>
      </dgm:t>
    </dgm:pt>
    <dgm:pt modelId="{B9C72CBB-A416-49FB-B1A7-0708B4C4B154}" type="sibTrans" cxnId="{120CB539-4475-4CFF-9BBA-B13F02DDAF1F}">
      <dgm:prSet/>
      <dgm:spPr/>
      <dgm:t>
        <a:bodyPr/>
        <a:lstStyle/>
        <a:p>
          <a:endParaRPr lang="en-US"/>
        </a:p>
      </dgm:t>
    </dgm:pt>
    <dgm:pt modelId="{6EE1D860-2484-4F82-820F-02119C73EA94}">
      <dgm:prSet phldrT="[Text]" phldr="0" custT="1"/>
      <dgm:spPr/>
      <dgm:t>
        <a:bodyPr/>
        <a:lstStyle/>
        <a:p>
          <a:r>
            <a:rPr lang="en-US" sz="2400" dirty="0"/>
            <a:t>“</a:t>
          </a:r>
          <a:r>
            <a:rPr lang="en-US" sz="2400" dirty="0">
              <a:solidFill>
                <a:srgbClr val="002244"/>
              </a:solidFill>
            </a:rPr>
            <a:t>This includes submitting and certifying </a:t>
          </a:r>
          <a:r>
            <a:rPr lang="en-US" sz="2400" b="1" dirty="0">
              <a:solidFill>
                <a:srgbClr val="002244"/>
              </a:solidFill>
            </a:rPr>
            <a:t>accurate, correct, and complete data </a:t>
          </a:r>
          <a:r>
            <a:rPr lang="en-US" sz="2400" dirty="0">
              <a:solidFill>
                <a:srgbClr val="002244"/>
              </a:solidFill>
            </a:rPr>
            <a:t>by each certification deadline.” –SB114</a:t>
          </a:r>
          <a:endParaRPr lang="en-US" sz="2400" dirty="0"/>
        </a:p>
      </dgm:t>
    </dgm:pt>
    <dgm:pt modelId="{8B1F0EC6-C685-4FD9-B20D-728104D6F49C}" type="parTrans" cxnId="{F8079A58-6835-4FFC-9F98-F4CB717655E7}">
      <dgm:prSet/>
      <dgm:spPr/>
      <dgm:t>
        <a:bodyPr/>
        <a:lstStyle/>
        <a:p>
          <a:endParaRPr lang="en-US"/>
        </a:p>
      </dgm:t>
    </dgm:pt>
    <dgm:pt modelId="{ED31F434-D0A7-4812-81B2-D08F0EC0504A}" type="sibTrans" cxnId="{F8079A58-6835-4FFC-9F98-F4CB717655E7}">
      <dgm:prSet/>
      <dgm:spPr/>
      <dgm:t>
        <a:bodyPr/>
        <a:lstStyle/>
        <a:p>
          <a:endParaRPr lang="en-US"/>
        </a:p>
      </dgm:t>
    </dgm:pt>
    <dgm:pt modelId="{2128B49D-157E-49D9-B107-423786C72840}" type="pres">
      <dgm:prSet presAssocID="{45295ED9-AA0B-4B18-876D-14C4F8F4537D}" presName="Name0" presStyleCnt="0">
        <dgm:presLayoutVars>
          <dgm:chMax/>
          <dgm:chPref val="3"/>
          <dgm:dir/>
          <dgm:animOne val="branch"/>
          <dgm:animLvl val="lvl"/>
        </dgm:presLayoutVars>
      </dgm:prSet>
      <dgm:spPr/>
    </dgm:pt>
    <dgm:pt modelId="{1F296E12-91CB-4A84-9103-BB3B594DB9F5}" type="pres">
      <dgm:prSet presAssocID="{54963A8B-7A77-4DD4-880B-0337272C3170}" presName="composite" presStyleCnt="0"/>
      <dgm:spPr/>
    </dgm:pt>
    <dgm:pt modelId="{48B78931-35DA-47DF-89D8-93CB1C845702}" type="pres">
      <dgm:prSet presAssocID="{54963A8B-7A77-4DD4-880B-0337272C3170}" presName="FirstChild" presStyleLbl="revTx" presStyleIdx="0" presStyleCnt="4">
        <dgm:presLayoutVars>
          <dgm:chMax val="0"/>
          <dgm:chPref val="0"/>
          <dgm:bulletEnabled val="1"/>
        </dgm:presLayoutVars>
      </dgm:prSet>
      <dgm:spPr/>
    </dgm:pt>
    <dgm:pt modelId="{972C1CE0-D8A1-436B-B9B9-24B71D4AFEB5}" type="pres">
      <dgm:prSet presAssocID="{54963A8B-7A77-4DD4-880B-0337272C3170}" presName="Parent" presStyleLbl="alignNode1" presStyleIdx="0" presStyleCnt="2">
        <dgm:presLayoutVars>
          <dgm:chMax val="3"/>
          <dgm:chPref val="3"/>
          <dgm:bulletEnabled val="1"/>
        </dgm:presLayoutVars>
      </dgm:prSet>
      <dgm:spPr/>
    </dgm:pt>
    <dgm:pt modelId="{7EE11C40-0489-4F8D-A2B2-D63F8848E39D}" type="pres">
      <dgm:prSet presAssocID="{54963A8B-7A77-4DD4-880B-0337272C3170}" presName="Accent" presStyleLbl="parChTrans1D1" presStyleIdx="0" presStyleCnt="2"/>
      <dgm:spPr/>
    </dgm:pt>
    <dgm:pt modelId="{93DDEA4F-6A1C-481D-87B8-1ECF14928711}" type="pres">
      <dgm:prSet presAssocID="{54963A8B-7A77-4DD4-880B-0337272C3170}" presName="Child" presStyleLbl="revTx" presStyleIdx="1" presStyleCnt="4">
        <dgm:presLayoutVars>
          <dgm:chMax val="0"/>
          <dgm:chPref val="0"/>
          <dgm:bulletEnabled val="1"/>
        </dgm:presLayoutVars>
      </dgm:prSet>
      <dgm:spPr/>
    </dgm:pt>
    <dgm:pt modelId="{DE68B016-69F3-4970-9CFB-A69BB3371C7D}" type="pres">
      <dgm:prSet presAssocID="{F3A9E6D5-BF8F-403E-9521-5498E3242BF5}" presName="sibTrans" presStyleCnt="0"/>
      <dgm:spPr/>
    </dgm:pt>
    <dgm:pt modelId="{6F131A4B-C840-474C-AEE9-51A452A5717A}" type="pres">
      <dgm:prSet presAssocID="{921FB5CF-354F-451B-BBBD-DAB9E0108D71}" presName="composite" presStyleCnt="0"/>
      <dgm:spPr/>
    </dgm:pt>
    <dgm:pt modelId="{31B409CC-9C75-4E4C-8ED2-5F2E87F57752}" type="pres">
      <dgm:prSet presAssocID="{921FB5CF-354F-451B-BBBD-DAB9E0108D71}" presName="FirstChild" presStyleLbl="revTx" presStyleIdx="2" presStyleCnt="4">
        <dgm:presLayoutVars>
          <dgm:chMax val="0"/>
          <dgm:chPref val="0"/>
          <dgm:bulletEnabled val="1"/>
        </dgm:presLayoutVars>
      </dgm:prSet>
      <dgm:spPr/>
    </dgm:pt>
    <dgm:pt modelId="{ADE504C1-7D57-4944-A0CC-386AD137AA88}" type="pres">
      <dgm:prSet presAssocID="{921FB5CF-354F-451B-BBBD-DAB9E0108D71}" presName="Parent" presStyleLbl="alignNode1" presStyleIdx="1" presStyleCnt="2">
        <dgm:presLayoutVars>
          <dgm:chMax val="3"/>
          <dgm:chPref val="3"/>
          <dgm:bulletEnabled val="1"/>
        </dgm:presLayoutVars>
      </dgm:prSet>
      <dgm:spPr/>
    </dgm:pt>
    <dgm:pt modelId="{B6360CFB-1D44-4C35-8F41-EF2B29424B37}" type="pres">
      <dgm:prSet presAssocID="{921FB5CF-354F-451B-BBBD-DAB9E0108D71}" presName="Accent" presStyleLbl="parChTrans1D1" presStyleIdx="1" presStyleCnt="2"/>
      <dgm:spPr/>
    </dgm:pt>
    <dgm:pt modelId="{48E6DF12-9805-4E3F-95FB-8A4BCC812343}" type="pres">
      <dgm:prSet presAssocID="{921FB5CF-354F-451B-BBBD-DAB9E0108D71}" presName="Child" presStyleLbl="revTx" presStyleIdx="3" presStyleCnt="4">
        <dgm:presLayoutVars>
          <dgm:chMax val="0"/>
          <dgm:chPref val="0"/>
          <dgm:bulletEnabled val="1"/>
        </dgm:presLayoutVars>
      </dgm:prSet>
      <dgm:spPr/>
    </dgm:pt>
  </dgm:ptLst>
  <dgm:cxnLst>
    <dgm:cxn modelId="{13C0040B-2724-4C3F-B5CF-1214727DA955}" srcId="{54963A8B-7A77-4DD4-880B-0337272C3170}" destId="{321C1D50-8366-4192-A0F5-6A7BB9DDA35D}" srcOrd="1" destOrd="0" parTransId="{31D2A295-1F19-458D-A789-00966DFDA61C}" sibTransId="{AA075BCC-EB2F-4DC1-9CC0-F35EAC69837B}"/>
    <dgm:cxn modelId="{75E7EB0C-4EF3-4319-97ED-2489DDF172C7}" type="presOf" srcId="{751A6AED-7C1C-4065-AD3C-87CC9ABF12BB}" destId="{31B409CC-9C75-4E4C-8ED2-5F2E87F57752}" srcOrd="0" destOrd="0" presId="urn:microsoft.com/office/officeart/2011/layout/TabList"/>
    <dgm:cxn modelId="{26F8F420-E80C-4624-AA60-547ED3476067}" type="presOf" srcId="{321C1D50-8366-4192-A0F5-6A7BB9DDA35D}" destId="{93DDEA4F-6A1C-481D-87B8-1ECF14928711}" srcOrd="0" destOrd="0" presId="urn:microsoft.com/office/officeart/2011/layout/TabList"/>
    <dgm:cxn modelId="{EC4BB92D-41E0-4D82-8306-77BC275504BA}" type="presOf" srcId="{54963A8B-7A77-4DD4-880B-0337272C3170}" destId="{972C1CE0-D8A1-436B-B9B9-24B71D4AFEB5}" srcOrd="0" destOrd="0" presId="urn:microsoft.com/office/officeart/2011/layout/TabList"/>
    <dgm:cxn modelId="{EE01A42F-BCE5-4D4A-A190-7ED79073DD32}" type="presOf" srcId="{98AA1F20-A159-4F0D-B53F-412A1EBA0608}" destId="{48B78931-35DA-47DF-89D8-93CB1C845702}" srcOrd="0" destOrd="0" presId="urn:microsoft.com/office/officeart/2011/layout/TabList"/>
    <dgm:cxn modelId="{C0841C32-73C1-4BCC-AFB2-3C5B78F1C0A8}" srcId="{54963A8B-7A77-4DD4-880B-0337272C3170}" destId="{98AA1F20-A159-4F0D-B53F-412A1EBA0608}" srcOrd="0" destOrd="0" parTransId="{CBC16BAA-9E70-4434-8885-1CA65BF2F1F4}" sibTransId="{281D20DB-DF7D-44E7-ACC4-55F706917E5E}"/>
    <dgm:cxn modelId="{120CB539-4475-4CFF-9BBA-B13F02DDAF1F}" srcId="{54963A8B-7A77-4DD4-880B-0337272C3170}" destId="{61F7AF1A-55A9-4866-90F7-518913C2F31F}" srcOrd="2" destOrd="0" parTransId="{98DE16D7-C19C-46DE-9B4F-82BAD75E6075}" sibTransId="{B9C72CBB-A416-49FB-B1A7-0708B4C4B154}"/>
    <dgm:cxn modelId="{0ECF9068-4986-4EA5-945E-108D3F9D1045}" type="presOf" srcId="{6EE1D860-2484-4F82-820F-02119C73EA94}" destId="{48E6DF12-9805-4E3F-95FB-8A4BCC812343}" srcOrd="0" destOrd="1" presId="urn:microsoft.com/office/officeart/2011/layout/TabList"/>
    <dgm:cxn modelId="{3642F054-9281-4B7E-B18B-F02CB78806F6}" srcId="{45295ED9-AA0B-4B18-876D-14C4F8F4537D}" destId="{54963A8B-7A77-4DD4-880B-0337272C3170}" srcOrd="0" destOrd="0" parTransId="{BC67715A-BB03-4450-B522-B941906FB678}" sibTransId="{F3A9E6D5-BF8F-403E-9521-5498E3242BF5}"/>
    <dgm:cxn modelId="{12411575-698A-4243-A748-D8AF51FE9BFB}" srcId="{921FB5CF-354F-451B-BBBD-DAB9E0108D71}" destId="{DBA309C2-371A-4975-AAC2-F74AB8C9B7D9}" srcOrd="1" destOrd="0" parTransId="{837F35FD-5FFF-463B-9A54-6B403B168A3C}" sibTransId="{A1D02A96-5B3D-412E-BB6C-04322AB428D6}"/>
    <dgm:cxn modelId="{F8079A58-6835-4FFC-9F98-F4CB717655E7}" srcId="{921FB5CF-354F-451B-BBBD-DAB9E0108D71}" destId="{6EE1D860-2484-4F82-820F-02119C73EA94}" srcOrd="2" destOrd="0" parTransId="{8B1F0EC6-C685-4FD9-B20D-728104D6F49C}" sibTransId="{ED31F434-D0A7-4812-81B2-D08F0EC0504A}"/>
    <dgm:cxn modelId="{8E880479-200F-4B50-BDDC-EA2F20D49A56}" type="presOf" srcId="{61F7AF1A-55A9-4866-90F7-518913C2F31F}" destId="{93DDEA4F-6A1C-481D-87B8-1ECF14928711}" srcOrd="0" destOrd="1" presId="urn:microsoft.com/office/officeart/2011/layout/TabList"/>
    <dgm:cxn modelId="{F280877F-AFBB-4C25-A9EC-9C66FADAA603}" srcId="{921FB5CF-354F-451B-BBBD-DAB9E0108D71}" destId="{751A6AED-7C1C-4065-AD3C-87CC9ABF12BB}" srcOrd="0" destOrd="0" parTransId="{7D45F21A-2B0F-488B-ABB7-B085BF6E339E}" sibTransId="{F08F6B29-5A6F-4805-A842-85C4BBA36A1E}"/>
    <dgm:cxn modelId="{9A37428B-5B1A-4F5A-842F-A72EEC562895}" srcId="{45295ED9-AA0B-4B18-876D-14C4F8F4537D}" destId="{921FB5CF-354F-451B-BBBD-DAB9E0108D71}" srcOrd="1" destOrd="0" parTransId="{943C23A0-5392-48D8-8D2E-4C936220F887}" sibTransId="{13981961-A851-418F-83DD-1602591DA4B7}"/>
    <dgm:cxn modelId="{376A1D92-CFFC-4C9A-B393-EDC5967C3823}" type="presOf" srcId="{45295ED9-AA0B-4B18-876D-14C4F8F4537D}" destId="{2128B49D-157E-49D9-B107-423786C72840}" srcOrd="0" destOrd="0" presId="urn:microsoft.com/office/officeart/2011/layout/TabList"/>
    <dgm:cxn modelId="{BFB530D7-8024-4993-A45F-56EF735D4713}" type="presOf" srcId="{DBA309C2-371A-4975-AAC2-F74AB8C9B7D9}" destId="{48E6DF12-9805-4E3F-95FB-8A4BCC812343}" srcOrd="0" destOrd="0" presId="urn:microsoft.com/office/officeart/2011/layout/TabList"/>
    <dgm:cxn modelId="{C66B6CD9-48EE-41A6-9959-303F00AEC365}" type="presOf" srcId="{921FB5CF-354F-451B-BBBD-DAB9E0108D71}" destId="{ADE504C1-7D57-4944-A0CC-386AD137AA88}" srcOrd="0" destOrd="0" presId="urn:microsoft.com/office/officeart/2011/layout/TabList"/>
    <dgm:cxn modelId="{411F55D1-B330-4F43-8AB4-16338E8D2837}" type="presParOf" srcId="{2128B49D-157E-49D9-B107-423786C72840}" destId="{1F296E12-91CB-4A84-9103-BB3B594DB9F5}" srcOrd="0" destOrd="0" presId="urn:microsoft.com/office/officeart/2011/layout/TabList"/>
    <dgm:cxn modelId="{E85E5DD6-B075-48DC-945A-129794A8BF3A}" type="presParOf" srcId="{1F296E12-91CB-4A84-9103-BB3B594DB9F5}" destId="{48B78931-35DA-47DF-89D8-93CB1C845702}" srcOrd="0" destOrd="0" presId="urn:microsoft.com/office/officeart/2011/layout/TabList"/>
    <dgm:cxn modelId="{8755C273-97A8-4C66-AA6E-D4113C5642BC}" type="presParOf" srcId="{1F296E12-91CB-4A84-9103-BB3B594DB9F5}" destId="{972C1CE0-D8A1-436B-B9B9-24B71D4AFEB5}" srcOrd="1" destOrd="0" presId="urn:microsoft.com/office/officeart/2011/layout/TabList"/>
    <dgm:cxn modelId="{2F1C37FA-2049-4E7F-A7C6-D037F99F09CA}" type="presParOf" srcId="{1F296E12-91CB-4A84-9103-BB3B594DB9F5}" destId="{7EE11C40-0489-4F8D-A2B2-D63F8848E39D}" srcOrd="2" destOrd="0" presId="urn:microsoft.com/office/officeart/2011/layout/TabList"/>
    <dgm:cxn modelId="{C2AD7AD4-AFF6-46B2-8243-AB165B555BD2}" type="presParOf" srcId="{2128B49D-157E-49D9-B107-423786C72840}" destId="{93DDEA4F-6A1C-481D-87B8-1ECF14928711}" srcOrd="1" destOrd="0" presId="urn:microsoft.com/office/officeart/2011/layout/TabList"/>
    <dgm:cxn modelId="{33D232DE-0A48-4054-8BD4-49B947D0BF37}" type="presParOf" srcId="{2128B49D-157E-49D9-B107-423786C72840}" destId="{DE68B016-69F3-4970-9CFB-A69BB3371C7D}" srcOrd="2" destOrd="0" presId="urn:microsoft.com/office/officeart/2011/layout/TabList"/>
    <dgm:cxn modelId="{243A109B-A463-4A77-ACD6-D7AAD64C0C1A}" type="presParOf" srcId="{2128B49D-157E-49D9-B107-423786C72840}" destId="{6F131A4B-C840-474C-AEE9-51A452A5717A}" srcOrd="3" destOrd="0" presId="urn:microsoft.com/office/officeart/2011/layout/TabList"/>
    <dgm:cxn modelId="{A6A24271-C94D-4593-ACD9-C05BE97D0554}" type="presParOf" srcId="{6F131A4B-C840-474C-AEE9-51A452A5717A}" destId="{31B409CC-9C75-4E4C-8ED2-5F2E87F57752}" srcOrd="0" destOrd="0" presId="urn:microsoft.com/office/officeart/2011/layout/TabList"/>
    <dgm:cxn modelId="{C731EEEC-B347-4FDE-8500-61AEF0EBAB51}" type="presParOf" srcId="{6F131A4B-C840-474C-AEE9-51A452A5717A}" destId="{ADE504C1-7D57-4944-A0CC-386AD137AA88}" srcOrd="1" destOrd="0" presId="urn:microsoft.com/office/officeart/2011/layout/TabList"/>
    <dgm:cxn modelId="{7A93F75A-9E57-49A8-BD40-70F43459AA6F}" type="presParOf" srcId="{6F131A4B-C840-474C-AEE9-51A452A5717A}" destId="{B6360CFB-1D44-4C35-8F41-EF2B29424B37}" srcOrd="2" destOrd="0" presId="urn:microsoft.com/office/officeart/2011/layout/TabList"/>
    <dgm:cxn modelId="{714A7AB9-52C7-49E1-B61A-0819A80D3F7E}" type="presParOf" srcId="{2128B49D-157E-49D9-B107-423786C72840}" destId="{48E6DF12-9805-4E3F-95FB-8A4BCC812343}" srcOrd="4" destOrd="0" presId="urn:microsoft.com/office/officeart/2011/layout/Tab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360CFB-1D44-4C35-8F41-EF2B29424B37}">
      <dsp:nvSpPr>
        <dsp:cNvPr id="0" name=""/>
        <dsp:cNvSpPr/>
      </dsp:nvSpPr>
      <dsp:spPr>
        <a:xfrm>
          <a:off x="0" y="3239802"/>
          <a:ext cx="9245599" cy="0"/>
        </a:xfrm>
        <a:prstGeom prst="line">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E11C40-0489-4F8D-A2B2-D63F8848E39D}">
      <dsp:nvSpPr>
        <dsp:cNvPr id="0" name=""/>
        <dsp:cNvSpPr/>
      </dsp:nvSpPr>
      <dsp:spPr>
        <a:xfrm>
          <a:off x="0" y="800857"/>
          <a:ext cx="9245599" cy="0"/>
        </a:xfrm>
        <a:prstGeom prst="line">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B78931-35DA-47DF-89D8-93CB1C845702}">
      <dsp:nvSpPr>
        <dsp:cNvPr id="0" name=""/>
        <dsp:cNvSpPr/>
      </dsp:nvSpPr>
      <dsp:spPr>
        <a:xfrm>
          <a:off x="2403855" y="1282"/>
          <a:ext cx="6841744" cy="799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marL="0" lvl="0" indent="0" algn="l" defTabSz="1778000">
            <a:lnSpc>
              <a:spcPct val="90000"/>
            </a:lnSpc>
            <a:spcBef>
              <a:spcPct val="0"/>
            </a:spcBef>
            <a:spcAft>
              <a:spcPct val="35000"/>
            </a:spcAft>
            <a:buNone/>
          </a:pPr>
          <a:r>
            <a:rPr lang="en-US" sz="4000" kern="1200" dirty="0"/>
            <a:t>Final CALPADS Deadlines</a:t>
          </a:r>
        </a:p>
      </dsp:txBody>
      <dsp:txXfrm>
        <a:off x="2403855" y="1282"/>
        <a:ext cx="6841744" cy="799575"/>
      </dsp:txXfrm>
    </dsp:sp>
    <dsp:sp modelId="{972C1CE0-D8A1-436B-B9B9-24B71D4AFEB5}">
      <dsp:nvSpPr>
        <dsp:cNvPr id="0" name=""/>
        <dsp:cNvSpPr/>
      </dsp:nvSpPr>
      <dsp:spPr>
        <a:xfrm>
          <a:off x="0" y="1282"/>
          <a:ext cx="2403855" cy="799575"/>
        </a:xfrm>
        <a:prstGeom prst="round2SameRect">
          <a:avLst>
            <a:gd name="adj1" fmla="val 16670"/>
            <a:gd name="adj2" fmla="val 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1778000">
            <a:lnSpc>
              <a:spcPct val="90000"/>
            </a:lnSpc>
            <a:spcBef>
              <a:spcPct val="0"/>
            </a:spcBef>
            <a:spcAft>
              <a:spcPct val="35000"/>
            </a:spcAft>
            <a:buNone/>
          </a:pPr>
          <a:r>
            <a:rPr lang="en-US" sz="4000" kern="1200" dirty="0"/>
            <a:t>25-26</a:t>
          </a:r>
        </a:p>
      </dsp:txBody>
      <dsp:txXfrm>
        <a:off x="39039" y="40321"/>
        <a:ext cx="2325777" cy="760536"/>
      </dsp:txXfrm>
    </dsp:sp>
    <dsp:sp modelId="{93DDEA4F-6A1C-481D-87B8-1ECF14928711}">
      <dsp:nvSpPr>
        <dsp:cNvPr id="0" name=""/>
        <dsp:cNvSpPr/>
      </dsp:nvSpPr>
      <dsp:spPr>
        <a:xfrm>
          <a:off x="0" y="800857"/>
          <a:ext cx="9245599" cy="159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228600" lvl="1" indent="-228600" algn="l" defTabSz="1066800">
            <a:lnSpc>
              <a:spcPct val="90000"/>
            </a:lnSpc>
            <a:spcBef>
              <a:spcPct val="0"/>
            </a:spcBef>
            <a:spcAft>
              <a:spcPct val="15000"/>
            </a:spcAft>
            <a:buChar char="•"/>
          </a:pPr>
          <a:endParaRPr lang="en-US" sz="2400" kern="1200" dirty="0"/>
        </a:p>
        <a:p>
          <a:pPr marL="228600" lvl="1" indent="-228600" algn="l" defTabSz="1066800">
            <a:lnSpc>
              <a:spcPct val="90000"/>
            </a:lnSpc>
            <a:spcBef>
              <a:spcPct val="0"/>
            </a:spcBef>
            <a:spcAft>
              <a:spcPct val="15000"/>
            </a:spcAft>
            <a:buChar char="•"/>
          </a:pPr>
          <a:r>
            <a:rPr lang="en-US" sz="2400" kern="1200" dirty="0"/>
            <a:t>“</a:t>
          </a:r>
          <a:r>
            <a:rPr lang="en-US" sz="2400" kern="1200" dirty="0">
              <a:solidFill>
                <a:srgbClr val="002244"/>
              </a:solidFill>
            </a:rPr>
            <a:t>Any district that fails to submit data according to the </a:t>
          </a:r>
          <a:r>
            <a:rPr lang="en-US" sz="2400" b="1" kern="1200" dirty="0">
              <a:solidFill>
                <a:srgbClr val="002244"/>
              </a:solidFill>
            </a:rPr>
            <a:t>processes and timelines </a:t>
          </a:r>
          <a:r>
            <a:rPr lang="en-US" sz="2400" kern="1200" dirty="0">
              <a:solidFill>
                <a:srgbClr val="002244"/>
              </a:solidFill>
            </a:rPr>
            <a:t>as specified in </a:t>
          </a:r>
          <a:r>
            <a:rPr lang="en-US" sz="2400" i="1" kern="1200" dirty="0">
              <a:solidFill>
                <a:srgbClr val="002244"/>
              </a:solidFill>
            </a:rPr>
            <a:t>EC</a:t>
          </a:r>
          <a:r>
            <a:rPr lang="en-US" sz="2400" kern="1200" dirty="0">
              <a:solidFill>
                <a:srgbClr val="002244"/>
              </a:solidFill>
            </a:rPr>
            <a:t> 60900(f) and established by the CDE.” –SB114</a:t>
          </a:r>
          <a:endParaRPr lang="en-US" sz="2400" kern="1200" dirty="0"/>
        </a:p>
      </dsp:txBody>
      <dsp:txXfrm>
        <a:off x="0" y="800857"/>
        <a:ext cx="9245599" cy="1599390"/>
      </dsp:txXfrm>
    </dsp:sp>
    <dsp:sp modelId="{31B409CC-9C75-4E4C-8ED2-5F2E87F57752}">
      <dsp:nvSpPr>
        <dsp:cNvPr id="0" name=""/>
        <dsp:cNvSpPr/>
      </dsp:nvSpPr>
      <dsp:spPr>
        <a:xfrm>
          <a:off x="2403855" y="2440226"/>
          <a:ext cx="6841744" cy="799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marL="0" lvl="0" indent="0" algn="l" defTabSz="1778000">
            <a:lnSpc>
              <a:spcPct val="90000"/>
            </a:lnSpc>
            <a:spcBef>
              <a:spcPct val="0"/>
            </a:spcBef>
            <a:spcAft>
              <a:spcPct val="35000"/>
            </a:spcAft>
            <a:buNone/>
          </a:pPr>
          <a:r>
            <a:rPr lang="en-US" sz="4000" kern="1200" dirty="0"/>
            <a:t>Data Quality Criteria</a:t>
          </a:r>
        </a:p>
      </dsp:txBody>
      <dsp:txXfrm>
        <a:off x="2403855" y="2440226"/>
        <a:ext cx="6841744" cy="799575"/>
      </dsp:txXfrm>
    </dsp:sp>
    <dsp:sp modelId="{ADE504C1-7D57-4944-A0CC-386AD137AA88}">
      <dsp:nvSpPr>
        <dsp:cNvPr id="0" name=""/>
        <dsp:cNvSpPr/>
      </dsp:nvSpPr>
      <dsp:spPr>
        <a:xfrm>
          <a:off x="0" y="2440226"/>
          <a:ext cx="2403855" cy="799575"/>
        </a:xfrm>
        <a:prstGeom prst="round2SameRect">
          <a:avLst>
            <a:gd name="adj1" fmla="val 16670"/>
            <a:gd name="adj2" fmla="val 0"/>
          </a:avLst>
        </a:prstGeom>
        <a:solidFill>
          <a:schemeClr val="accent5">
            <a:hueOff val="-40611"/>
            <a:satOff val="28466"/>
            <a:lumOff val="-20980"/>
            <a:alphaOff val="0"/>
          </a:schemeClr>
        </a:solidFill>
        <a:ln w="12700" cap="flat" cmpd="sng" algn="ctr">
          <a:solidFill>
            <a:schemeClr val="accent5">
              <a:hueOff val="-40611"/>
              <a:satOff val="28466"/>
              <a:lumOff val="-2098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1778000">
            <a:lnSpc>
              <a:spcPct val="90000"/>
            </a:lnSpc>
            <a:spcBef>
              <a:spcPct val="0"/>
            </a:spcBef>
            <a:spcAft>
              <a:spcPct val="35000"/>
            </a:spcAft>
            <a:buNone/>
          </a:pPr>
          <a:r>
            <a:rPr lang="en-US" sz="4000" kern="1200" dirty="0"/>
            <a:t>26-27</a:t>
          </a:r>
        </a:p>
      </dsp:txBody>
      <dsp:txXfrm>
        <a:off x="39039" y="2479265"/>
        <a:ext cx="2325777" cy="760536"/>
      </dsp:txXfrm>
    </dsp:sp>
    <dsp:sp modelId="{48E6DF12-9805-4E3F-95FB-8A4BCC812343}">
      <dsp:nvSpPr>
        <dsp:cNvPr id="0" name=""/>
        <dsp:cNvSpPr/>
      </dsp:nvSpPr>
      <dsp:spPr>
        <a:xfrm>
          <a:off x="0" y="3239802"/>
          <a:ext cx="9245599" cy="159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228600" lvl="1" indent="-228600" algn="l" defTabSz="1066800">
            <a:lnSpc>
              <a:spcPct val="90000"/>
            </a:lnSpc>
            <a:spcBef>
              <a:spcPct val="0"/>
            </a:spcBef>
            <a:spcAft>
              <a:spcPct val="15000"/>
            </a:spcAft>
            <a:buChar char="•"/>
          </a:pPr>
          <a:endParaRPr lang="en-US" sz="2400" kern="1200" dirty="0"/>
        </a:p>
        <a:p>
          <a:pPr marL="228600" lvl="1" indent="-228600" algn="l" defTabSz="1066800">
            <a:lnSpc>
              <a:spcPct val="90000"/>
            </a:lnSpc>
            <a:spcBef>
              <a:spcPct val="0"/>
            </a:spcBef>
            <a:spcAft>
              <a:spcPct val="15000"/>
            </a:spcAft>
            <a:buChar char="•"/>
          </a:pPr>
          <a:r>
            <a:rPr lang="en-US" sz="2400" kern="1200" dirty="0"/>
            <a:t>“</a:t>
          </a:r>
          <a:r>
            <a:rPr lang="en-US" sz="2400" kern="1200" dirty="0">
              <a:solidFill>
                <a:srgbClr val="002244"/>
              </a:solidFill>
            </a:rPr>
            <a:t>This includes submitting and certifying </a:t>
          </a:r>
          <a:r>
            <a:rPr lang="en-US" sz="2400" b="1" kern="1200" dirty="0">
              <a:solidFill>
                <a:srgbClr val="002244"/>
              </a:solidFill>
            </a:rPr>
            <a:t>accurate, correct, and complete data </a:t>
          </a:r>
          <a:r>
            <a:rPr lang="en-US" sz="2400" kern="1200" dirty="0">
              <a:solidFill>
                <a:srgbClr val="002244"/>
              </a:solidFill>
            </a:rPr>
            <a:t>by each certification deadline.” –SB114</a:t>
          </a:r>
          <a:endParaRPr lang="en-US" sz="2400" kern="1200" dirty="0"/>
        </a:p>
      </dsp:txBody>
      <dsp:txXfrm>
        <a:off x="0" y="3239802"/>
        <a:ext cx="9245599" cy="1599390"/>
      </dsp:txXfrm>
    </dsp:sp>
  </dsp:spTree>
</dsp:drawing>
</file>

<file path=ppt/diagrams/layout1.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53A7D9E-7AC5-FEB0-BE16-273C86E71F58}"/>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F4720D0-9AA5-1F6D-710F-25BE9ADB4126}"/>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64515040-CD26-43E9-96D7-4A851F748381}" type="datetimeFigureOut">
              <a:rPr lang="en-US" smtClean="0"/>
              <a:t>5/4/2026</a:t>
            </a:fld>
            <a:endParaRPr lang="en-US" dirty="0"/>
          </a:p>
        </p:txBody>
      </p:sp>
      <p:sp>
        <p:nvSpPr>
          <p:cNvPr id="4" name="Footer Placeholder 3">
            <a:extLst>
              <a:ext uri="{FF2B5EF4-FFF2-40B4-BE49-F238E27FC236}">
                <a16:creationId xmlns:a16="http://schemas.microsoft.com/office/drawing/2014/main" id="{9A0CE955-0D9F-5302-799D-DE3B41E69A53}"/>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09494C0-00FA-4F02-BAEC-72189F198862}"/>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2DED556E-C992-40FA-B6C0-D6C9C3E75F10}" type="slidenum">
              <a:rPr lang="en-US" smtClean="0"/>
              <a:t>‹#›</a:t>
            </a:fld>
            <a:endParaRPr lang="en-US" dirty="0"/>
          </a:p>
        </p:txBody>
      </p:sp>
    </p:spTree>
    <p:extLst>
      <p:ext uri="{BB962C8B-B14F-4D97-AF65-F5344CB8AC3E}">
        <p14:creationId xmlns:p14="http://schemas.microsoft.com/office/powerpoint/2010/main" val="3618018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EE14714-E1E3-4184-8E8A-E3955964FD1E}" type="datetimeFigureOut">
              <a:rPr lang="en-US" smtClean="0"/>
              <a:pPr/>
              <a:t>5/4/2026</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24F8FCD-FE5E-4E00-822F-1B19EA298FC9}" type="slidenum">
              <a:rPr lang="en-US" smtClean="0"/>
              <a:pPr/>
              <a:t>‹#›</a:t>
            </a:fld>
            <a:endParaRPr lang="en-US" dirty="0"/>
          </a:p>
        </p:txBody>
      </p:sp>
    </p:spTree>
    <p:extLst>
      <p:ext uri="{BB962C8B-B14F-4D97-AF65-F5344CB8AC3E}">
        <p14:creationId xmlns:p14="http://schemas.microsoft.com/office/powerpoint/2010/main" val="1581340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3EBBEE-3E72-46B6-8C65-241104244568}" type="slidenum">
              <a:rPr lang="en-US" smtClean="0"/>
              <a:pPr/>
              <a:t>1</a:t>
            </a:fld>
            <a:endParaRPr lang="en-US" dirty="0"/>
          </a:p>
        </p:txBody>
      </p:sp>
    </p:spTree>
    <p:extLst>
      <p:ext uri="{BB962C8B-B14F-4D97-AF65-F5344CB8AC3E}">
        <p14:creationId xmlns:p14="http://schemas.microsoft.com/office/powerpoint/2010/main" val="584628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10</a:t>
            </a:fld>
            <a:endParaRPr lang="en-US" dirty="0"/>
          </a:p>
        </p:txBody>
      </p:sp>
    </p:spTree>
    <p:extLst>
      <p:ext uri="{BB962C8B-B14F-4D97-AF65-F5344CB8AC3E}">
        <p14:creationId xmlns:p14="http://schemas.microsoft.com/office/powerpoint/2010/main" val="4294758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F8FCD-FE5E-4E00-822F-1B19EA298F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3592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0A3E5-C847-A01D-0EC1-A3A806BD0F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FC3AFD-B4EC-029A-980F-1C122071226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5239687-E6D4-0E93-3D2B-0050003B98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61BCD4-623C-FD39-F445-2A5195162147}"/>
              </a:ext>
            </a:extLst>
          </p:cNvPr>
          <p:cNvSpPr>
            <a:spLocks noGrp="1"/>
          </p:cNvSpPr>
          <p:nvPr>
            <p:ph type="sldNum" sz="quarter" idx="5"/>
          </p:nvPr>
        </p:nvSpPr>
        <p:spPr/>
        <p:txBody>
          <a:bodyPr/>
          <a:lstStyle/>
          <a:p>
            <a:fld id="{8A5E0A4B-16BB-4E6B-9655-016D107B0FF6}" type="slidenum">
              <a:rPr lang="en-US" smtClean="0"/>
              <a:t>12</a:t>
            </a:fld>
            <a:endParaRPr lang="en-US" dirty="0"/>
          </a:p>
        </p:txBody>
      </p:sp>
    </p:spTree>
    <p:extLst>
      <p:ext uri="{BB962C8B-B14F-4D97-AF65-F5344CB8AC3E}">
        <p14:creationId xmlns:p14="http://schemas.microsoft.com/office/powerpoint/2010/main" val="681594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13</a:t>
            </a:fld>
            <a:endParaRPr lang="en-US" dirty="0"/>
          </a:p>
        </p:txBody>
      </p:sp>
    </p:spTree>
    <p:extLst>
      <p:ext uri="{BB962C8B-B14F-4D97-AF65-F5344CB8AC3E}">
        <p14:creationId xmlns:p14="http://schemas.microsoft.com/office/powerpoint/2010/main" val="4080610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14</a:t>
            </a:fld>
            <a:endParaRPr lang="en-US" dirty="0"/>
          </a:p>
        </p:txBody>
      </p:sp>
    </p:spTree>
    <p:extLst>
      <p:ext uri="{BB962C8B-B14F-4D97-AF65-F5344CB8AC3E}">
        <p14:creationId xmlns:p14="http://schemas.microsoft.com/office/powerpoint/2010/main" val="3715239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15</a:t>
            </a:fld>
            <a:endParaRPr lang="en-US" dirty="0"/>
          </a:p>
        </p:txBody>
      </p:sp>
    </p:spTree>
    <p:extLst>
      <p:ext uri="{BB962C8B-B14F-4D97-AF65-F5344CB8AC3E}">
        <p14:creationId xmlns:p14="http://schemas.microsoft.com/office/powerpoint/2010/main" val="3118369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16</a:t>
            </a:fld>
            <a:endParaRPr lang="en-US" dirty="0"/>
          </a:p>
        </p:txBody>
      </p:sp>
    </p:spTree>
    <p:extLst>
      <p:ext uri="{BB962C8B-B14F-4D97-AF65-F5344CB8AC3E}">
        <p14:creationId xmlns:p14="http://schemas.microsoft.com/office/powerpoint/2010/main" val="792278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5E0A4B-16BB-4E6B-9655-016D107B0FF6}" type="slidenum">
              <a:rPr lang="en-US" smtClean="0"/>
              <a:t>17</a:t>
            </a:fld>
            <a:endParaRPr lang="en-US" dirty="0"/>
          </a:p>
        </p:txBody>
      </p:sp>
    </p:spTree>
    <p:extLst>
      <p:ext uri="{BB962C8B-B14F-4D97-AF65-F5344CB8AC3E}">
        <p14:creationId xmlns:p14="http://schemas.microsoft.com/office/powerpoint/2010/main" val="2760289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19</a:t>
            </a:fld>
            <a:endParaRPr lang="en-US" dirty="0"/>
          </a:p>
        </p:txBody>
      </p:sp>
    </p:spTree>
    <p:extLst>
      <p:ext uri="{BB962C8B-B14F-4D97-AF65-F5344CB8AC3E}">
        <p14:creationId xmlns:p14="http://schemas.microsoft.com/office/powerpoint/2010/main" val="1250481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F8FCD-FE5E-4E00-822F-1B19EA298F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8406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2</a:t>
            </a:fld>
            <a:endParaRPr lang="en-US" dirty="0"/>
          </a:p>
        </p:txBody>
      </p:sp>
    </p:spTree>
    <p:extLst>
      <p:ext uri="{BB962C8B-B14F-4D97-AF65-F5344CB8AC3E}">
        <p14:creationId xmlns:p14="http://schemas.microsoft.com/office/powerpoint/2010/main" val="2140449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66C87-2ACA-74C6-566B-492133F22E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1CE2D5-72B1-625F-506A-7CD43D317DB9}"/>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75EE15EA-2C02-86E8-1F2B-F414578BC4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5541086-3A5D-020D-FB78-D33D12659AE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F8FCD-FE5E-4E00-822F-1B19EA298F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2662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22</a:t>
            </a:fld>
            <a:endParaRPr lang="en-US" dirty="0"/>
          </a:p>
        </p:txBody>
      </p:sp>
    </p:spTree>
    <p:extLst>
      <p:ext uri="{BB962C8B-B14F-4D97-AF65-F5344CB8AC3E}">
        <p14:creationId xmlns:p14="http://schemas.microsoft.com/office/powerpoint/2010/main" val="35381581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DABDC-48CE-9542-89F3-14F7E33F63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3BEEC7-9D56-CC4D-9CC4-AFEC6252CA1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6BD1B696-3577-8D8D-9637-D76B4298A5B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5423077-A08F-F1AF-6F30-F2F706F363A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F8FCD-FE5E-4E00-822F-1B19EA298F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24846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24</a:t>
            </a:fld>
            <a:endParaRPr lang="en-US" dirty="0"/>
          </a:p>
        </p:txBody>
      </p:sp>
    </p:spTree>
    <p:extLst>
      <p:ext uri="{BB962C8B-B14F-4D97-AF65-F5344CB8AC3E}">
        <p14:creationId xmlns:p14="http://schemas.microsoft.com/office/powerpoint/2010/main" val="9507727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B905B0-5008-40D2-B048-75CFA44DE253}" type="slidenum">
              <a:rPr lang="en-US" smtClean="0"/>
              <a:t>25</a:t>
            </a:fld>
            <a:endParaRPr lang="en-US" dirty="0"/>
          </a:p>
        </p:txBody>
      </p:sp>
    </p:spTree>
    <p:extLst>
      <p:ext uri="{BB962C8B-B14F-4D97-AF65-F5344CB8AC3E}">
        <p14:creationId xmlns:p14="http://schemas.microsoft.com/office/powerpoint/2010/main" val="22558556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E82D5-9383-6FE6-F44F-FAFAB9941D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3E93AB-224B-4850-8B9E-3A5F4CC5A2CC}"/>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A3B53793-D46B-2B55-1AFE-D82F280D60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9CC1327-D4FA-9369-5464-71A18FDA9247}"/>
              </a:ext>
            </a:extLst>
          </p:cNvPr>
          <p:cNvSpPr>
            <a:spLocks noGrp="1"/>
          </p:cNvSpPr>
          <p:nvPr>
            <p:ph type="sldNum" sz="quarter" idx="5"/>
          </p:nvPr>
        </p:nvSpPr>
        <p:spPr/>
        <p:txBody>
          <a:bodyPr/>
          <a:lstStyle/>
          <a:p>
            <a:fld id="{6FB905B0-5008-40D2-B048-75CFA44DE253}" type="slidenum">
              <a:rPr lang="en-US" smtClean="0"/>
              <a:t>26</a:t>
            </a:fld>
            <a:endParaRPr lang="en-US" dirty="0"/>
          </a:p>
        </p:txBody>
      </p:sp>
    </p:spTree>
    <p:extLst>
      <p:ext uri="{BB962C8B-B14F-4D97-AF65-F5344CB8AC3E}">
        <p14:creationId xmlns:p14="http://schemas.microsoft.com/office/powerpoint/2010/main" val="21867991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B905B0-5008-40D2-B048-75CFA44DE253}" type="slidenum">
              <a:rPr lang="en-US" smtClean="0"/>
              <a:t>27</a:t>
            </a:fld>
            <a:endParaRPr lang="en-US" dirty="0"/>
          </a:p>
        </p:txBody>
      </p:sp>
    </p:spTree>
    <p:extLst>
      <p:ext uri="{BB962C8B-B14F-4D97-AF65-F5344CB8AC3E}">
        <p14:creationId xmlns:p14="http://schemas.microsoft.com/office/powerpoint/2010/main" val="31396930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28</a:t>
            </a:fld>
            <a:endParaRPr lang="en-US" dirty="0"/>
          </a:p>
        </p:txBody>
      </p:sp>
    </p:spTree>
    <p:extLst>
      <p:ext uri="{BB962C8B-B14F-4D97-AF65-F5344CB8AC3E}">
        <p14:creationId xmlns:p14="http://schemas.microsoft.com/office/powerpoint/2010/main" val="20855076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B905B0-5008-40D2-B048-75CFA44DE253}" type="slidenum">
              <a:rPr lang="en-US" smtClean="0"/>
              <a:t>29</a:t>
            </a:fld>
            <a:endParaRPr lang="en-US" dirty="0"/>
          </a:p>
        </p:txBody>
      </p:sp>
    </p:spTree>
    <p:extLst>
      <p:ext uri="{BB962C8B-B14F-4D97-AF65-F5344CB8AC3E}">
        <p14:creationId xmlns:p14="http://schemas.microsoft.com/office/powerpoint/2010/main" val="10332130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B905B0-5008-40D2-B048-75CFA44DE253}" type="slidenum">
              <a:rPr lang="en-US" smtClean="0"/>
              <a:t>30</a:t>
            </a:fld>
            <a:endParaRPr lang="en-US" dirty="0"/>
          </a:p>
        </p:txBody>
      </p:sp>
    </p:spTree>
    <p:extLst>
      <p:ext uri="{BB962C8B-B14F-4D97-AF65-F5344CB8AC3E}">
        <p14:creationId xmlns:p14="http://schemas.microsoft.com/office/powerpoint/2010/main" val="2326120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24F8FCD-FE5E-4E00-822F-1B19EA298FC9}" type="slidenum">
              <a:rPr lang="en-US" smtClean="0"/>
              <a:pPr/>
              <a:t>3</a:t>
            </a:fld>
            <a:endParaRPr lang="en-US" dirty="0"/>
          </a:p>
        </p:txBody>
      </p:sp>
    </p:spTree>
    <p:extLst>
      <p:ext uri="{BB962C8B-B14F-4D97-AF65-F5344CB8AC3E}">
        <p14:creationId xmlns:p14="http://schemas.microsoft.com/office/powerpoint/2010/main" val="2893686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31</a:t>
            </a:fld>
            <a:endParaRPr lang="en-US" dirty="0"/>
          </a:p>
        </p:txBody>
      </p:sp>
    </p:spTree>
    <p:extLst>
      <p:ext uri="{BB962C8B-B14F-4D97-AF65-F5344CB8AC3E}">
        <p14:creationId xmlns:p14="http://schemas.microsoft.com/office/powerpoint/2010/main" val="29824465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B905B0-5008-40D2-B048-75CFA44DE253}" type="slidenum">
              <a:rPr lang="en-US" smtClean="0"/>
              <a:t>32</a:t>
            </a:fld>
            <a:endParaRPr lang="en-US" dirty="0"/>
          </a:p>
        </p:txBody>
      </p:sp>
    </p:spTree>
    <p:extLst>
      <p:ext uri="{BB962C8B-B14F-4D97-AF65-F5344CB8AC3E}">
        <p14:creationId xmlns:p14="http://schemas.microsoft.com/office/powerpoint/2010/main" val="31619354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E2A15-6EF7-7E05-0E0B-A06116C262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728D38-A455-17E6-FE05-0EDC36AADA5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9986A4F-A98F-76BF-3386-3F3BC9FF39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DAF315F-59D1-A865-DBFC-212ADCE45259}"/>
              </a:ext>
            </a:extLst>
          </p:cNvPr>
          <p:cNvSpPr>
            <a:spLocks noGrp="1"/>
          </p:cNvSpPr>
          <p:nvPr>
            <p:ph type="sldNum" sz="quarter" idx="5"/>
          </p:nvPr>
        </p:nvSpPr>
        <p:spPr/>
        <p:txBody>
          <a:bodyPr/>
          <a:lstStyle/>
          <a:p>
            <a:fld id="{6FB905B0-5008-40D2-B048-75CFA44DE253}" type="slidenum">
              <a:rPr lang="en-US" smtClean="0"/>
              <a:t>33</a:t>
            </a:fld>
            <a:endParaRPr lang="en-US" dirty="0"/>
          </a:p>
        </p:txBody>
      </p:sp>
    </p:spTree>
    <p:extLst>
      <p:ext uri="{BB962C8B-B14F-4D97-AF65-F5344CB8AC3E}">
        <p14:creationId xmlns:p14="http://schemas.microsoft.com/office/powerpoint/2010/main" val="34666736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A748D-76F7-30F0-DFEE-2111469AD3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2FD32B-6A10-6A89-40BC-1F69EC94168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2E883559-D7C9-7C18-A23D-A36239FB4E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AE7F73-6AB3-2B74-8AF9-C2D46CEF1CE2}"/>
              </a:ext>
            </a:extLst>
          </p:cNvPr>
          <p:cNvSpPr>
            <a:spLocks noGrp="1"/>
          </p:cNvSpPr>
          <p:nvPr>
            <p:ph type="sldNum" sz="quarter" idx="5"/>
          </p:nvPr>
        </p:nvSpPr>
        <p:spPr/>
        <p:txBody>
          <a:bodyPr/>
          <a:lstStyle/>
          <a:p>
            <a:fld id="{6FB905B0-5008-40D2-B048-75CFA44DE253}" type="slidenum">
              <a:rPr lang="en-US" smtClean="0"/>
              <a:t>34</a:t>
            </a:fld>
            <a:endParaRPr lang="en-US" dirty="0"/>
          </a:p>
        </p:txBody>
      </p:sp>
    </p:spTree>
    <p:extLst>
      <p:ext uri="{BB962C8B-B14F-4D97-AF65-F5344CB8AC3E}">
        <p14:creationId xmlns:p14="http://schemas.microsoft.com/office/powerpoint/2010/main" val="18533035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087FC-7BAF-42F6-C125-50905FED20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E06242-20D0-3824-4C92-1416F56BEBB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FC72FF84-2F9A-C839-3A0B-375869F17C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E3EA64D-077E-359D-3185-C23752678217}"/>
              </a:ext>
            </a:extLst>
          </p:cNvPr>
          <p:cNvSpPr>
            <a:spLocks noGrp="1"/>
          </p:cNvSpPr>
          <p:nvPr>
            <p:ph type="sldNum" sz="quarter" idx="5"/>
          </p:nvPr>
        </p:nvSpPr>
        <p:spPr/>
        <p:txBody>
          <a:bodyPr/>
          <a:lstStyle/>
          <a:p>
            <a:fld id="{424F8FCD-FE5E-4E00-822F-1B19EA298FC9}" type="slidenum">
              <a:rPr lang="en-US" smtClean="0"/>
              <a:pPr/>
              <a:t>35</a:t>
            </a:fld>
            <a:endParaRPr lang="en-US" dirty="0"/>
          </a:p>
        </p:txBody>
      </p:sp>
    </p:spTree>
    <p:extLst>
      <p:ext uri="{BB962C8B-B14F-4D97-AF65-F5344CB8AC3E}">
        <p14:creationId xmlns:p14="http://schemas.microsoft.com/office/powerpoint/2010/main" val="22551729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36</a:t>
            </a:fld>
            <a:endParaRPr lang="en-US" dirty="0"/>
          </a:p>
        </p:txBody>
      </p:sp>
    </p:spTree>
    <p:extLst>
      <p:ext uri="{BB962C8B-B14F-4D97-AF65-F5344CB8AC3E}">
        <p14:creationId xmlns:p14="http://schemas.microsoft.com/office/powerpoint/2010/main" val="17495701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1E37E-EC26-DBA8-DEEA-28CDCE8167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720773-C1A6-F4FD-11D0-05684BB12856}"/>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744BB6D5-EAA8-9709-6BC4-8D0C8BB8DA0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a:extLst>
              <a:ext uri="{FF2B5EF4-FFF2-40B4-BE49-F238E27FC236}">
                <a16:creationId xmlns:a16="http://schemas.microsoft.com/office/drawing/2014/main" id="{91DA2FED-4308-D155-8D4D-DB7EE1C57567}"/>
              </a:ext>
            </a:extLst>
          </p:cNvPr>
          <p:cNvSpPr>
            <a:spLocks noGrp="1"/>
          </p:cNvSpPr>
          <p:nvPr>
            <p:ph type="sldNum" sz="quarter" idx="5"/>
          </p:nvPr>
        </p:nvSpPr>
        <p:spPr/>
        <p:txBody>
          <a:bodyPr/>
          <a:lstStyle/>
          <a:p>
            <a:fld id="{6FB905B0-5008-40D2-B048-75CFA44DE253}" type="slidenum">
              <a:rPr lang="en-US" smtClean="0"/>
              <a:t>37</a:t>
            </a:fld>
            <a:endParaRPr lang="en-US" dirty="0"/>
          </a:p>
        </p:txBody>
      </p:sp>
    </p:spTree>
    <p:extLst>
      <p:ext uri="{BB962C8B-B14F-4D97-AF65-F5344CB8AC3E}">
        <p14:creationId xmlns:p14="http://schemas.microsoft.com/office/powerpoint/2010/main" val="17541249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70EC5-208D-6C2C-253C-365AE3BC72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878808-17C6-839B-5EAE-515DF0ACCF51}"/>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B371F4BB-0E32-869C-3AAE-860D779EEA2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D8A58DEE-34B7-7C65-608A-EB66201148A2}"/>
              </a:ext>
            </a:extLst>
          </p:cNvPr>
          <p:cNvSpPr>
            <a:spLocks noGrp="1"/>
          </p:cNvSpPr>
          <p:nvPr>
            <p:ph type="sldNum" sz="quarter" idx="5"/>
          </p:nvPr>
        </p:nvSpPr>
        <p:spPr/>
        <p:txBody>
          <a:bodyPr/>
          <a:lstStyle/>
          <a:p>
            <a:fld id="{6FB905B0-5008-40D2-B048-75CFA44DE253}" type="slidenum">
              <a:rPr lang="en-US" smtClean="0"/>
              <a:t>38</a:t>
            </a:fld>
            <a:endParaRPr lang="en-US" dirty="0"/>
          </a:p>
        </p:txBody>
      </p:sp>
    </p:spTree>
    <p:extLst>
      <p:ext uri="{BB962C8B-B14F-4D97-AF65-F5344CB8AC3E}">
        <p14:creationId xmlns:p14="http://schemas.microsoft.com/office/powerpoint/2010/main" val="6694578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D41C3-BDB5-0B60-4053-0BB80A4F7E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3BA4BA-50A4-CC18-7C54-8A1A6EE37271}"/>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79AFF87F-F6D3-DF11-3FCC-3C8C556B98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385ED3-25F8-69C7-C989-9CC269F3CDB2}"/>
              </a:ext>
            </a:extLst>
          </p:cNvPr>
          <p:cNvSpPr>
            <a:spLocks noGrp="1"/>
          </p:cNvSpPr>
          <p:nvPr>
            <p:ph type="sldNum" sz="quarter" idx="5"/>
          </p:nvPr>
        </p:nvSpPr>
        <p:spPr/>
        <p:txBody>
          <a:bodyPr/>
          <a:lstStyle/>
          <a:p>
            <a:fld id="{6FB905B0-5008-40D2-B048-75CFA44DE253}" type="slidenum">
              <a:rPr lang="en-US" smtClean="0"/>
              <a:t>39</a:t>
            </a:fld>
            <a:endParaRPr lang="en-US" dirty="0"/>
          </a:p>
        </p:txBody>
      </p:sp>
    </p:spTree>
    <p:extLst>
      <p:ext uri="{BB962C8B-B14F-4D97-AF65-F5344CB8AC3E}">
        <p14:creationId xmlns:p14="http://schemas.microsoft.com/office/powerpoint/2010/main" val="11422067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274AE-F1EF-A209-7441-52CCAE8B5F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F49374-3F87-B0B9-8C91-E57168E8C9D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FC64DB10-46F3-2368-1CE9-A0C1AD08EA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02708D6-0CA9-7731-CE84-217FD4F8E768}"/>
              </a:ext>
            </a:extLst>
          </p:cNvPr>
          <p:cNvSpPr>
            <a:spLocks noGrp="1"/>
          </p:cNvSpPr>
          <p:nvPr>
            <p:ph type="sldNum" sz="quarter" idx="5"/>
          </p:nvPr>
        </p:nvSpPr>
        <p:spPr/>
        <p:txBody>
          <a:bodyPr/>
          <a:lstStyle/>
          <a:p>
            <a:fld id="{6FB905B0-5008-40D2-B048-75CFA44DE253}" type="slidenum">
              <a:rPr lang="en-US" smtClean="0"/>
              <a:t>40</a:t>
            </a:fld>
            <a:endParaRPr lang="en-US" dirty="0"/>
          </a:p>
        </p:txBody>
      </p:sp>
    </p:spTree>
    <p:extLst>
      <p:ext uri="{BB962C8B-B14F-4D97-AF65-F5344CB8AC3E}">
        <p14:creationId xmlns:p14="http://schemas.microsoft.com/office/powerpoint/2010/main" val="748773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4</a:t>
            </a:fld>
            <a:endParaRPr lang="en-US" dirty="0"/>
          </a:p>
        </p:txBody>
      </p:sp>
    </p:spTree>
    <p:extLst>
      <p:ext uri="{BB962C8B-B14F-4D97-AF65-F5344CB8AC3E}">
        <p14:creationId xmlns:p14="http://schemas.microsoft.com/office/powerpoint/2010/main" val="38860866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86629-784D-F9CE-DB14-DF36445423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BD38AC-823A-0171-C55E-7E60D8F922A1}"/>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F772730F-A9B2-AED5-81E5-2509FFA2303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B17A9C-6762-9BAC-3CB1-17871DB37FEB}"/>
              </a:ext>
            </a:extLst>
          </p:cNvPr>
          <p:cNvSpPr>
            <a:spLocks noGrp="1"/>
          </p:cNvSpPr>
          <p:nvPr>
            <p:ph type="sldNum" sz="quarter" idx="5"/>
          </p:nvPr>
        </p:nvSpPr>
        <p:spPr/>
        <p:txBody>
          <a:bodyPr/>
          <a:lstStyle/>
          <a:p>
            <a:fld id="{6FB905B0-5008-40D2-B048-75CFA44DE253}" type="slidenum">
              <a:rPr lang="en-US" smtClean="0"/>
              <a:t>41</a:t>
            </a:fld>
            <a:endParaRPr lang="en-US" dirty="0"/>
          </a:p>
        </p:txBody>
      </p:sp>
    </p:spTree>
    <p:extLst>
      <p:ext uri="{BB962C8B-B14F-4D97-AF65-F5344CB8AC3E}">
        <p14:creationId xmlns:p14="http://schemas.microsoft.com/office/powerpoint/2010/main" val="18963386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BF7CE-91F0-C8FE-AA8F-2AEFF1BEAA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115654-02B4-E65F-6B25-C39604866146}"/>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5EC10CE-427F-CA69-FBFE-FD2701625D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93ED9A-106B-3CD8-3126-07EC4140A008}"/>
              </a:ext>
            </a:extLst>
          </p:cNvPr>
          <p:cNvSpPr>
            <a:spLocks noGrp="1"/>
          </p:cNvSpPr>
          <p:nvPr>
            <p:ph type="sldNum" sz="quarter" idx="5"/>
          </p:nvPr>
        </p:nvSpPr>
        <p:spPr/>
        <p:txBody>
          <a:bodyPr/>
          <a:lstStyle/>
          <a:p>
            <a:fld id="{6FB905B0-5008-40D2-B048-75CFA44DE253}" type="slidenum">
              <a:rPr lang="en-US" smtClean="0"/>
              <a:t>42</a:t>
            </a:fld>
            <a:endParaRPr lang="en-US" dirty="0"/>
          </a:p>
        </p:txBody>
      </p:sp>
    </p:spTree>
    <p:extLst>
      <p:ext uri="{BB962C8B-B14F-4D97-AF65-F5344CB8AC3E}">
        <p14:creationId xmlns:p14="http://schemas.microsoft.com/office/powerpoint/2010/main" val="2159426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85D2D-4E51-1072-A23B-9BE7AC27D9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881A57-095F-3295-9A39-38874A6D772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BCFD9449-CBEF-8EBE-2C6E-8CE44064158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ADFF8FD-D55F-83B2-3890-46F7B08F9ABE}"/>
              </a:ext>
            </a:extLst>
          </p:cNvPr>
          <p:cNvSpPr>
            <a:spLocks noGrp="1"/>
          </p:cNvSpPr>
          <p:nvPr>
            <p:ph type="sldNum" sz="quarter" idx="5"/>
          </p:nvPr>
        </p:nvSpPr>
        <p:spPr/>
        <p:txBody>
          <a:bodyPr/>
          <a:lstStyle/>
          <a:p>
            <a:fld id="{424F8FCD-FE5E-4E00-822F-1B19EA298FC9}" type="slidenum">
              <a:rPr lang="en-US" smtClean="0"/>
              <a:pPr/>
              <a:t>43</a:t>
            </a:fld>
            <a:endParaRPr lang="en-US" dirty="0"/>
          </a:p>
        </p:txBody>
      </p:sp>
    </p:spTree>
    <p:extLst>
      <p:ext uri="{BB962C8B-B14F-4D97-AF65-F5344CB8AC3E}">
        <p14:creationId xmlns:p14="http://schemas.microsoft.com/office/powerpoint/2010/main" val="11586787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CEDC6-0908-4EE4-0DB2-76A73BC9BC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DF3FB7-9201-8078-E7E4-03592806FB7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BE48A0BA-E6CA-8D1A-1920-4F6701A4E1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8BE70D5-3C75-9C31-5375-F650D1DD443A}"/>
              </a:ext>
            </a:extLst>
          </p:cNvPr>
          <p:cNvSpPr>
            <a:spLocks noGrp="1"/>
          </p:cNvSpPr>
          <p:nvPr>
            <p:ph type="sldNum" sz="quarter" idx="5"/>
          </p:nvPr>
        </p:nvSpPr>
        <p:spPr/>
        <p:txBody>
          <a:bodyPr/>
          <a:lstStyle/>
          <a:p>
            <a:fld id="{424F8FCD-FE5E-4E00-822F-1B19EA298FC9}" type="slidenum">
              <a:rPr lang="en-US" smtClean="0"/>
              <a:pPr/>
              <a:t>44</a:t>
            </a:fld>
            <a:endParaRPr lang="en-US" dirty="0"/>
          </a:p>
        </p:txBody>
      </p:sp>
    </p:spTree>
    <p:extLst>
      <p:ext uri="{BB962C8B-B14F-4D97-AF65-F5344CB8AC3E}">
        <p14:creationId xmlns:p14="http://schemas.microsoft.com/office/powerpoint/2010/main" val="31898305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1D055-6C1A-DE05-0560-2126851128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1CF517-B26E-9241-193C-5672C68BD12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B5A1B471-5ABF-C673-95E8-107FB6D513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7892DF7-3CA5-797D-BE7A-E86CD7E5FA95}"/>
              </a:ext>
            </a:extLst>
          </p:cNvPr>
          <p:cNvSpPr>
            <a:spLocks noGrp="1"/>
          </p:cNvSpPr>
          <p:nvPr>
            <p:ph type="sldNum" sz="quarter" idx="5"/>
          </p:nvPr>
        </p:nvSpPr>
        <p:spPr/>
        <p:txBody>
          <a:bodyPr/>
          <a:lstStyle/>
          <a:p>
            <a:fld id="{424F8FCD-FE5E-4E00-822F-1B19EA298FC9}" type="slidenum">
              <a:rPr lang="en-US" smtClean="0"/>
              <a:pPr/>
              <a:t>45</a:t>
            </a:fld>
            <a:endParaRPr lang="en-US" dirty="0"/>
          </a:p>
        </p:txBody>
      </p:sp>
    </p:spTree>
    <p:extLst>
      <p:ext uri="{BB962C8B-B14F-4D97-AF65-F5344CB8AC3E}">
        <p14:creationId xmlns:p14="http://schemas.microsoft.com/office/powerpoint/2010/main" val="29734286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B4737-4413-9298-AE46-D2B7471F61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298F96-6E59-2F30-6C02-B5D8F43A03B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56FC39B9-CC6B-DA29-D5E1-A6DEC1DC4F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94388B-9262-09ED-B73E-4B1C82B1FE44}"/>
              </a:ext>
            </a:extLst>
          </p:cNvPr>
          <p:cNvSpPr>
            <a:spLocks noGrp="1"/>
          </p:cNvSpPr>
          <p:nvPr>
            <p:ph type="sldNum" sz="quarter" idx="5"/>
          </p:nvPr>
        </p:nvSpPr>
        <p:spPr/>
        <p:txBody>
          <a:bodyPr/>
          <a:lstStyle/>
          <a:p>
            <a:fld id="{424F8FCD-FE5E-4E00-822F-1B19EA298FC9}" type="slidenum">
              <a:rPr lang="en-US" smtClean="0"/>
              <a:pPr/>
              <a:t>46</a:t>
            </a:fld>
            <a:endParaRPr lang="en-US" dirty="0"/>
          </a:p>
        </p:txBody>
      </p:sp>
    </p:spTree>
    <p:extLst>
      <p:ext uri="{BB962C8B-B14F-4D97-AF65-F5344CB8AC3E}">
        <p14:creationId xmlns:p14="http://schemas.microsoft.com/office/powerpoint/2010/main" val="37544625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47</a:t>
            </a:fld>
            <a:endParaRPr lang="en-US" dirty="0"/>
          </a:p>
        </p:txBody>
      </p:sp>
    </p:spTree>
    <p:extLst>
      <p:ext uri="{BB962C8B-B14F-4D97-AF65-F5344CB8AC3E}">
        <p14:creationId xmlns:p14="http://schemas.microsoft.com/office/powerpoint/2010/main" val="25356195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48</a:t>
            </a:fld>
            <a:endParaRPr lang="en-US" dirty="0"/>
          </a:p>
        </p:txBody>
      </p:sp>
    </p:spTree>
    <p:extLst>
      <p:ext uri="{BB962C8B-B14F-4D97-AF65-F5344CB8AC3E}">
        <p14:creationId xmlns:p14="http://schemas.microsoft.com/office/powerpoint/2010/main" val="42122236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49</a:t>
            </a:fld>
            <a:endParaRPr lang="en-US" dirty="0"/>
          </a:p>
        </p:txBody>
      </p:sp>
    </p:spTree>
    <p:extLst>
      <p:ext uri="{BB962C8B-B14F-4D97-AF65-F5344CB8AC3E}">
        <p14:creationId xmlns:p14="http://schemas.microsoft.com/office/powerpoint/2010/main" val="23750357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41528-1B24-DB69-692A-729467CE44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CCBD2A-A4D9-DF08-E6DD-1E47EBF606F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74B0EFEA-0E44-5BA5-C9A1-C2A3C2B1BE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00760B2-905D-1DF9-93E1-4FBB71A5E6C7}"/>
              </a:ext>
            </a:extLst>
          </p:cNvPr>
          <p:cNvSpPr>
            <a:spLocks noGrp="1"/>
          </p:cNvSpPr>
          <p:nvPr>
            <p:ph type="sldNum" sz="quarter" idx="5"/>
          </p:nvPr>
        </p:nvSpPr>
        <p:spPr/>
        <p:txBody>
          <a:bodyPr/>
          <a:lstStyle/>
          <a:p>
            <a:fld id="{424F8FCD-FE5E-4E00-822F-1B19EA298FC9}" type="slidenum">
              <a:rPr lang="en-US" smtClean="0"/>
              <a:pPr/>
              <a:t>50</a:t>
            </a:fld>
            <a:endParaRPr lang="en-US" dirty="0"/>
          </a:p>
        </p:txBody>
      </p:sp>
    </p:spTree>
    <p:extLst>
      <p:ext uri="{BB962C8B-B14F-4D97-AF65-F5344CB8AC3E}">
        <p14:creationId xmlns:p14="http://schemas.microsoft.com/office/powerpoint/2010/main" val="889887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5</a:t>
            </a:fld>
            <a:endParaRPr lang="en-US" dirty="0"/>
          </a:p>
        </p:txBody>
      </p:sp>
    </p:spTree>
    <p:extLst>
      <p:ext uri="{BB962C8B-B14F-4D97-AF65-F5344CB8AC3E}">
        <p14:creationId xmlns:p14="http://schemas.microsoft.com/office/powerpoint/2010/main" val="22752130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C82B2-4543-5576-AB9D-409CBADEE5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99BA34-9BFC-6C7A-6C26-7EB67702D56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2B068F4-DF83-70AC-3BC2-4093CAD036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CE4DB0-7D37-DE9B-CF00-C9E6B0365B9F}"/>
              </a:ext>
            </a:extLst>
          </p:cNvPr>
          <p:cNvSpPr>
            <a:spLocks noGrp="1"/>
          </p:cNvSpPr>
          <p:nvPr>
            <p:ph type="sldNum" sz="quarter" idx="5"/>
          </p:nvPr>
        </p:nvSpPr>
        <p:spPr/>
        <p:txBody>
          <a:bodyPr/>
          <a:lstStyle/>
          <a:p>
            <a:fld id="{424F8FCD-FE5E-4E00-822F-1B19EA298FC9}" type="slidenum">
              <a:rPr lang="en-US" smtClean="0"/>
              <a:pPr/>
              <a:t>51</a:t>
            </a:fld>
            <a:endParaRPr lang="en-US" dirty="0"/>
          </a:p>
        </p:txBody>
      </p:sp>
    </p:spTree>
    <p:extLst>
      <p:ext uri="{BB962C8B-B14F-4D97-AF65-F5344CB8AC3E}">
        <p14:creationId xmlns:p14="http://schemas.microsoft.com/office/powerpoint/2010/main" val="24858033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02B176-9044-49F3-B66F-067759FE35C1}" type="slidenum">
              <a:rPr lang="en-US" smtClean="0"/>
              <a:t>52</a:t>
            </a:fld>
            <a:endParaRPr lang="en-US" dirty="0"/>
          </a:p>
        </p:txBody>
      </p:sp>
    </p:spTree>
    <p:extLst>
      <p:ext uri="{BB962C8B-B14F-4D97-AF65-F5344CB8AC3E}">
        <p14:creationId xmlns:p14="http://schemas.microsoft.com/office/powerpoint/2010/main" val="26545049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0A6EA-523F-4276-AB30-8D49924A52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37538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A6321B1-FC9C-40E3-9197-67EEB0D3604D}" type="slidenum">
              <a:rPr lang="en-US" smtClean="0"/>
              <a:t>54</a:t>
            </a:fld>
            <a:endParaRPr lang="en-US" dirty="0"/>
          </a:p>
        </p:txBody>
      </p:sp>
    </p:spTree>
    <p:extLst>
      <p:ext uri="{BB962C8B-B14F-4D97-AF65-F5344CB8AC3E}">
        <p14:creationId xmlns:p14="http://schemas.microsoft.com/office/powerpoint/2010/main" val="40419219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55</a:t>
            </a:fld>
            <a:endParaRPr lang="en-US" dirty="0"/>
          </a:p>
        </p:txBody>
      </p:sp>
    </p:spTree>
    <p:extLst>
      <p:ext uri="{BB962C8B-B14F-4D97-AF65-F5344CB8AC3E}">
        <p14:creationId xmlns:p14="http://schemas.microsoft.com/office/powerpoint/2010/main" val="10811309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56</a:t>
            </a:fld>
            <a:endParaRPr lang="en-US" dirty="0"/>
          </a:p>
        </p:txBody>
      </p:sp>
    </p:spTree>
    <p:extLst>
      <p:ext uri="{BB962C8B-B14F-4D97-AF65-F5344CB8AC3E}">
        <p14:creationId xmlns:p14="http://schemas.microsoft.com/office/powerpoint/2010/main" val="37025582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390" rtl="0" eaLnBrk="1" fontAlgn="base" latinLnBrk="0" hangingPunct="1">
              <a:lnSpc>
                <a:spcPct val="100000"/>
              </a:lnSpc>
              <a:spcBef>
                <a:spcPct val="0"/>
              </a:spcBef>
              <a:spcAft>
                <a:spcPct val="0"/>
              </a:spcAft>
              <a:buClrTx/>
              <a:buSzTx/>
              <a:buFontTx/>
              <a:buNone/>
              <a:tabLst/>
              <a:defRPr/>
            </a:pPr>
            <a:fld id="{168375C1-7C5C-42A2-80F2-05631BB3764E}"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139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0999674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390" rtl="0" eaLnBrk="1" fontAlgn="base" latinLnBrk="0" hangingPunct="1">
              <a:lnSpc>
                <a:spcPct val="100000"/>
              </a:lnSpc>
              <a:spcBef>
                <a:spcPct val="0"/>
              </a:spcBef>
              <a:spcAft>
                <a:spcPct val="0"/>
              </a:spcAft>
              <a:buClrTx/>
              <a:buSzTx/>
              <a:buFontTx/>
              <a:buNone/>
              <a:tabLst/>
              <a:defRPr/>
            </a:pPr>
            <a:fld id="{168375C1-7C5C-42A2-80F2-05631BB3764E}"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139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2342010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59</a:t>
            </a:fld>
            <a:endParaRPr lang="en-US" dirty="0"/>
          </a:p>
        </p:txBody>
      </p:sp>
    </p:spTree>
    <p:extLst>
      <p:ext uri="{BB962C8B-B14F-4D97-AF65-F5344CB8AC3E}">
        <p14:creationId xmlns:p14="http://schemas.microsoft.com/office/powerpoint/2010/main" val="39405659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60</a:t>
            </a:fld>
            <a:endParaRPr lang="en-US" dirty="0"/>
          </a:p>
        </p:txBody>
      </p:sp>
    </p:spTree>
    <p:extLst>
      <p:ext uri="{BB962C8B-B14F-4D97-AF65-F5344CB8AC3E}">
        <p14:creationId xmlns:p14="http://schemas.microsoft.com/office/powerpoint/2010/main" val="1324691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6</a:t>
            </a:fld>
            <a:endParaRPr lang="en-US" dirty="0"/>
          </a:p>
        </p:txBody>
      </p:sp>
    </p:spTree>
    <p:extLst>
      <p:ext uri="{BB962C8B-B14F-4D97-AF65-F5344CB8AC3E}">
        <p14:creationId xmlns:p14="http://schemas.microsoft.com/office/powerpoint/2010/main" val="24261590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61</a:t>
            </a:fld>
            <a:endParaRPr lang="en-US" dirty="0"/>
          </a:p>
        </p:txBody>
      </p:sp>
    </p:spTree>
    <p:extLst>
      <p:ext uri="{BB962C8B-B14F-4D97-AF65-F5344CB8AC3E}">
        <p14:creationId xmlns:p14="http://schemas.microsoft.com/office/powerpoint/2010/main" val="5299729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1C206-F9C7-3C87-C929-0F7D438FC2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0B9FBD-2DA4-1724-4A19-BE2D0923DB49}"/>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9BCD717-E957-86FC-9DFE-0858F2E130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EF53F52-988C-8BEC-1E66-0AFB189D74B2}"/>
              </a:ext>
            </a:extLst>
          </p:cNvPr>
          <p:cNvSpPr>
            <a:spLocks noGrp="1"/>
          </p:cNvSpPr>
          <p:nvPr>
            <p:ph type="sldNum" sz="quarter" idx="5"/>
          </p:nvPr>
        </p:nvSpPr>
        <p:spPr/>
        <p:txBody>
          <a:bodyPr/>
          <a:lstStyle/>
          <a:p>
            <a:fld id="{424F8FCD-FE5E-4E00-822F-1B19EA298FC9}" type="slidenum">
              <a:rPr lang="en-US" smtClean="0"/>
              <a:pPr/>
              <a:t>62</a:t>
            </a:fld>
            <a:endParaRPr lang="en-US" dirty="0"/>
          </a:p>
        </p:txBody>
      </p:sp>
    </p:spTree>
    <p:extLst>
      <p:ext uri="{BB962C8B-B14F-4D97-AF65-F5344CB8AC3E}">
        <p14:creationId xmlns:p14="http://schemas.microsoft.com/office/powerpoint/2010/main" val="2762980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7</a:t>
            </a:fld>
            <a:endParaRPr lang="en-US" dirty="0"/>
          </a:p>
        </p:txBody>
      </p:sp>
    </p:spTree>
    <p:extLst>
      <p:ext uri="{BB962C8B-B14F-4D97-AF65-F5344CB8AC3E}">
        <p14:creationId xmlns:p14="http://schemas.microsoft.com/office/powerpoint/2010/main" val="339337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EF1D3-7DAB-A637-F79C-56A4261986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F7708E-CCC9-2EC0-A6CA-4FD6A5A819D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0D05E38-DCA9-AC67-9F19-2A23CB188D3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5BBF1E5-A03D-1EBF-AAE1-38A91706C1F5}"/>
              </a:ext>
            </a:extLst>
          </p:cNvPr>
          <p:cNvSpPr>
            <a:spLocks noGrp="1"/>
          </p:cNvSpPr>
          <p:nvPr>
            <p:ph type="sldNum" sz="quarter" idx="5"/>
          </p:nvPr>
        </p:nvSpPr>
        <p:spPr/>
        <p:txBody>
          <a:bodyPr/>
          <a:lstStyle/>
          <a:p>
            <a:fld id="{424F8FCD-FE5E-4E00-822F-1B19EA298FC9}" type="slidenum">
              <a:rPr lang="en-US" smtClean="0"/>
              <a:pPr/>
              <a:t>8</a:t>
            </a:fld>
            <a:endParaRPr lang="en-US" dirty="0"/>
          </a:p>
        </p:txBody>
      </p:sp>
    </p:spTree>
    <p:extLst>
      <p:ext uri="{BB962C8B-B14F-4D97-AF65-F5344CB8AC3E}">
        <p14:creationId xmlns:p14="http://schemas.microsoft.com/office/powerpoint/2010/main" val="2528328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7645B-9970-3253-D7E9-73093BF23C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111FBF-2B76-9E00-E160-0C46C2EB3A1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2DCC8278-097B-F22A-14DD-71AE80DBE8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D04DE75-0750-4CA3-1F67-1E0761AFD4F0}"/>
              </a:ext>
            </a:extLst>
          </p:cNvPr>
          <p:cNvSpPr>
            <a:spLocks noGrp="1"/>
          </p:cNvSpPr>
          <p:nvPr>
            <p:ph type="sldNum" sz="quarter" idx="5"/>
          </p:nvPr>
        </p:nvSpPr>
        <p:spPr/>
        <p:txBody>
          <a:bodyPr/>
          <a:lstStyle/>
          <a:p>
            <a:fld id="{424F8FCD-FE5E-4E00-822F-1B19EA298FC9}" type="slidenum">
              <a:rPr lang="en-US" smtClean="0"/>
              <a:pPr/>
              <a:t>9</a:t>
            </a:fld>
            <a:endParaRPr lang="en-US" dirty="0"/>
          </a:p>
        </p:txBody>
      </p:sp>
    </p:spTree>
    <p:extLst>
      <p:ext uri="{BB962C8B-B14F-4D97-AF65-F5344CB8AC3E}">
        <p14:creationId xmlns:p14="http://schemas.microsoft.com/office/powerpoint/2010/main" val="28338602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gif"/><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gif"/><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1645" y="1188779"/>
            <a:ext cx="11618976" cy="2048256"/>
          </a:xfrm>
        </p:spPr>
        <p:txBody>
          <a:bodyPr anchor="ctr">
            <a:normAutofit/>
          </a:bodyPr>
          <a:lstStyle>
            <a:lvl1pPr algn="ctr">
              <a:defRPr sz="4000" baseline="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231645" y="3784539"/>
            <a:ext cx="11618976" cy="2029968"/>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8" name="Straight Connector 7"/>
          <p:cNvCxnSpPr/>
          <p:nvPr/>
        </p:nvCxnSpPr>
        <p:spPr>
          <a:xfrm flipV="1">
            <a:off x="287217" y="3492379"/>
            <a:ext cx="9472247" cy="17584"/>
          </a:xfrm>
          <a:prstGeom prst="line">
            <a:avLst/>
          </a:prstGeom>
          <a:ln w="127000" cap="flat" cmpd="sng">
            <a:gradFill flip="none" rotWithShape="1">
              <a:gsLst>
                <a:gs pos="98000">
                  <a:schemeClr val="bg1"/>
                </a:gs>
                <a:gs pos="81000">
                  <a:srgbClr val="003399"/>
                </a:gs>
              </a:gsLst>
              <a:path path="circle">
                <a:fillToRect t="100000" r="100000"/>
              </a:path>
              <a:tileRect l="-100000" b="-100000"/>
            </a:gradFill>
            <a:bevel/>
          </a:ln>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535815" y="6286422"/>
            <a:ext cx="4394824" cy="461665"/>
          </a:xfrm>
          <a:prstGeom prst="rect">
            <a:avLst/>
          </a:prstGeom>
          <a:noFill/>
        </p:spPr>
        <p:txBody>
          <a:bodyPr wrap="square" rtlCol="0">
            <a:spAutoFit/>
          </a:bodyPr>
          <a:lstStyle/>
          <a:p>
            <a:r>
              <a:rPr lang="en-US" sz="1200" b="1" cap="small" dirty="0">
                <a:solidFill>
                  <a:srgbClr val="000066"/>
                </a:solidFill>
                <a:latin typeface="Arial" panose="020B0604020202020204" pitchFamily="34" charset="0"/>
                <a:cs typeface="Arial" panose="020B0604020202020204" pitchFamily="34" charset="0"/>
              </a:rPr>
              <a:t>Tom Torlakson</a:t>
            </a:r>
          </a:p>
          <a:p>
            <a:r>
              <a:rPr lang="en-US" sz="1200" b="1" dirty="0">
                <a:solidFill>
                  <a:srgbClr val="000066"/>
                </a:solidFill>
                <a:latin typeface="Arial" panose="020B0604020202020204" pitchFamily="34" charset="0"/>
                <a:cs typeface="Arial" panose="020B0604020202020204" pitchFamily="34" charset="0"/>
              </a:rPr>
              <a:t>State Superintendent of Public Instruction</a:t>
            </a:r>
          </a:p>
        </p:txBody>
      </p:sp>
      <p:pic>
        <p:nvPicPr>
          <p:cNvPr id="5" name="Picture 4" descr="A picture containing object&#10;&#10;Description automatically generated">
            <a:extLst>
              <a:ext uri="{FF2B5EF4-FFF2-40B4-BE49-F238E27FC236}">
                <a16:creationId xmlns:a16="http://schemas.microsoft.com/office/drawing/2014/main" id="{0D5E3DFF-26AE-4B06-8863-73F16FE8F6EA}"/>
              </a:ext>
            </a:extLst>
          </p:cNvPr>
          <p:cNvPicPr>
            <a:picLocks noChangeAspect="1"/>
          </p:cNvPicPr>
          <p:nvPr/>
        </p:nvPicPr>
        <p:blipFill>
          <a:blip r:embed="rId2" cstate="print">
            <a:alphaModFix amt="41000"/>
            <a:extLst>
              <a:ext uri="{28A0092B-C50C-407E-A947-70E740481C1C}">
                <a14:useLocalDpi xmlns:a14="http://schemas.microsoft.com/office/drawing/2010/main" val="0"/>
              </a:ext>
            </a:extLst>
          </a:blip>
          <a:stretch>
            <a:fillRect/>
          </a:stretch>
        </p:blipFill>
        <p:spPr>
          <a:xfrm>
            <a:off x="11437604" y="6211757"/>
            <a:ext cx="666750" cy="666750"/>
          </a:xfrm>
          <a:prstGeom prst="rect">
            <a:avLst/>
          </a:prstGeom>
        </p:spPr>
      </p:pic>
    </p:spTree>
    <p:extLst>
      <p:ext uri="{BB962C8B-B14F-4D97-AF65-F5344CB8AC3E}">
        <p14:creationId xmlns:p14="http://schemas.microsoft.com/office/powerpoint/2010/main" val="697302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2 Columns Content Centered">
    <p:spTree>
      <p:nvGrpSpPr>
        <p:cNvPr id="1" name=""/>
        <p:cNvGrpSpPr/>
        <p:nvPr/>
      </p:nvGrpSpPr>
      <p:grpSpPr>
        <a:xfrm>
          <a:off x="0" y="0"/>
          <a:ext cx="0" cy="0"/>
          <a:chOff x="0" y="0"/>
          <a:chExt cx="0" cy="0"/>
        </a:xfrm>
      </p:grpSpPr>
      <p:sp>
        <p:nvSpPr>
          <p:cNvPr id="2" name="Title 1"/>
          <p:cNvSpPr>
            <a:spLocks noGrp="1"/>
          </p:cNvSpPr>
          <p:nvPr>
            <p:ph type="title"/>
          </p:nvPr>
        </p:nvSpPr>
        <p:spPr>
          <a:xfrm>
            <a:off x="2447925" y="1562100"/>
            <a:ext cx="9134475" cy="1143000"/>
          </a:xfrm>
        </p:spPr>
        <p:txBody>
          <a:bodyPr/>
          <a:lstStyle/>
          <a:p>
            <a:r>
              <a:rPr lang="en-US"/>
              <a:t>Click to edit Master title style</a:t>
            </a:r>
          </a:p>
        </p:txBody>
      </p:sp>
      <p:sp>
        <p:nvSpPr>
          <p:cNvPr id="3" name="Slide Number Placeholder 2"/>
          <p:cNvSpPr>
            <a:spLocks noGrp="1"/>
          </p:cNvSpPr>
          <p:nvPr>
            <p:ph type="sldNum" sz="quarter" idx="10"/>
          </p:nvPr>
        </p:nvSpPr>
        <p:spPr>
          <a:xfrm>
            <a:off x="11091041" y="6351442"/>
            <a:ext cx="491359" cy="447581"/>
          </a:xfrm>
          <a:prstGeom prst="rect">
            <a:avLst/>
          </a:prstGeom>
        </p:spPr>
        <p:txBody>
          <a:bodyPr/>
          <a:lstStyle/>
          <a:p>
            <a:pPr>
              <a:defRPr/>
            </a:pPr>
            <a:fld id="{845CA088-98AF-4DF2-8493-E1610DC2B74C}" type="slidenum">
              <a:rPr lang="en-US" altLang="en-US" smtClean="0"/>
              <a:pPr>
                <a:defRPr/>
              </a:pPr>
              <a:t>‹#›</a:t>
            </a:fld>
            <a:endParaRPr lang="en-US" altLang="en-US" dirty="0"/>
          </a:p>
        </p:txBody>
      </p:sp>
      <p:sp>
        <p:nvSpPr>
          <p:cNvPr id="5" name="Content Placeholder 4"/>
          <p:cNvSpPr>
            <a:spLocks noGrp="1"/>
          </p:cNvSpPr>
          <p:nvPr>
            <p:ph sz="quarter" idx="11"/>
          </p:nvPr>
        </p:nvSpPr>
        <p:spPr>
          <a:xfrm>
            <a:off x="2447925" y="2933700"/>
            <a:ext cx="4452936" cy="254317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4"/>
          <p:cNvSpPr>
            <a:spLocks noGrp="1"/>
          </p:cNvSpPr>
          <p:nvPr>
            <p:ph sz="quarter" idx="12"/>
          </p:nvPr>
        </p:nvSpPr>
        <p:spPr>
          <a:xfrm>
            <a:off x="7129463" y="2933699"/>
            <a:ext cx="4452938" cy="25431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36F7393D-C209-4877-A325-211C2A592E60}"/>
              </a:ext>
            </a:extLst>
          </p:cNvPr>
          <p:cNvPicPr>
            <a:picLocks noChangeAspect="1"/>
          </p:cNvPicPr>
          <p:nvPr userDrawn="1"/>
        </p:nvPicPr>
        <p:blipFill>
          <a:blip r:embed="rId2" cstate="print"/>
          <a:stretch>
            <a:fillRect/>
          </a:stretch>
        </p:blipFill>
        <p:spPr>
          <a:xfrm>
            <a:off x="4038421" y="3246104"/>
            <a:ext cx="4115157" cy="365792"/>
          </a:xfrm>
          <a:prstGeom prst="rect">
            <a:avLst/>
          </a:prstGeom>
        </p:spPr>
      </p:pic>
      <p:sp>
        <p:nvSpPr>
          <p:cNvPr id="7" name="Footer Placeholder 5">
            <a:extLst>
              <a:ext uri="{FF2B5EF4-FFF2-40B4-BE49-F238E27FC236}">
                <a16:creationId xmlns:a16="http://schemas.microsoft.com/office/drawing/2014/main" id="{77456665-0F0B-4AC5-B9AA-D20591CC0520}"/>
              </a:ext>
            </a:extLst>
          </p:cNvPr>
          <p:cNvSpPr>
            <a:spLocks noGrp="1"/>
          </p:cNvSpPr>
          <p:nvPr>
            <p:ph type="ftr" sz="quarter" idx="13"/>
          </p:nvPr>
        </p:nvSpPr>
        <p:spPr>
          <a:xfrm>
            <a:off x="4038600" y="6356351"/>
            <a:ext cx="4114800" cy="365125"/>
          </a:xfrm>
        </p:spPr>
        <p:txBody>
          <a:bodyPr/>
          <a:lstStyle/>
          <a:p>
            <a:r>
              <a:rPr lang="en-US" dirty="0"/>
              <a:t>CALPADS Regional Update May 2025</a:t>
            </a:r>
          </a:p>
        </p:txBody>
      </p:sp>
    </p:spTree>
    <p:extLst>
      <p:ext uri="{BB962C8B-B14F-4D97-AF65-F5344CB8AC3E}">
        <p14:creationId xmlns:p14="http://schemas.microsoft.com/office/powerpoint/2010/main" val="1210189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Centered">
    <p:spTree>
      <p:nvGrpSpPr>
        <p:cNvPr id="1" name=""/>
        <p:cNvGrpSpPr/>
        <p:nvPr/>
      </p:nvGrpSpPr>
      <p:grpSpPr>
        <a:xfrm>
          <a:off x="0" y="0"/>
          <a:ext cx="0" cy="0"/>
          <a:chOff x="0" y="0"/>
          <a:chExt cx="0" cy="0"/>
        </a:xfrm>
      </p:grpSpPr>
      <p:sp>
        <p:nvSpPr>
          <p:cNvPr id="2" name="Title 1"/>
          <p:cNvSpPr>
            <a:spLocks noGrp="1"/>
          </p:cNvSpPr>
          <p:nvPr>
            <p:ph type="title"/>
          </p:nvPr>
        </p:nvSpPr>
        <p:spPr>
          <a:xfrm>
            <a:off x="2447925" y="1562100"/>
            <a:ext cx="9134475" cy="1143000"/>
          </a:xfrm>
        </p:spPr>
        <p:txBody>
          <a:bodyPr/>
          <a:lstStyle/>
          <a:p>
            <a:r>
              <a:rPr lang="en-US"/>
              <a:t>Click to edit Master title style</a:t>
            </a:r>
          </a:p>
        </p:txBody>
      </p:sp>
      <p:sp>
        <p:nvSpPr>
          <p:cNvPr id="3" name="Slide Number Placeholder 2"/>
          <p:cNvSpPr>
            <a:spLocks noGrp="1"/>
          </p:cNvSpPr>
          <p:nvPr>
            <p:ph type="sldNum" sz="quarter" idx="10"/>
          </p:nvPr>
        </p:nvSpPr>
        <p:spPr>
          <a:xfrm>
            <a:off x="11154103" y="6351442"/>
            <a:ext cx="428297" cy="447581"/>
          </a:xfrm>
          <a:prstGeom prst="rect">
            <a:avLst/>
          </a:prstGeom>
        </p:spPr>
        <p:txBody>
          <a:bodyPr/>
          <a:lstStyle/>
          <a:p>
            <a:pPr>
              <a:defRPr/>
            </a:pPr>
            <a:fld id="{845CA088-98AF-4DF2-8493-E1610DC2B74C}" type="slidenum">
              <a:rPr lang="en-US" altLang="en-US" smtClean="0"/>
              <a:pPr>
                <a:defRPr/>
              </a:pPr>
              <a:t>‹#›</a:t>
            </a:fld>
            <a:endParaRPr lang="en-US" altLang="en-US" dirty="0"/>
          </a:p>
        </p:txBody>
      </p:sp>
      <p:sp>
        <p:nvSpPr>
          <p:cNvPr id="5" name="Content Placeholder 4"/>
          <p:cNvSpPr>
            <a:spLocks noGrp="1"/>
          </p:cNvSpPr>
          <p:nvPr>
            <p:ph sz="quarter" idx="11"/>
          </p:nvPr>
        </p:nvSpPr>
        <p:spPr>
          <a:xfrm>
            <a:off x="2447925" y="2933700"/>
            <a:ext cx="9134475" cy="12382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6E0D39E4-57E4-4BE2-AE16-36F154CDB0B3}"/>
              </a:ext>
            </a:extLst>
          </p:cNvPr>
          <p:cNvSpPr>
            <a:spLocks noGrp="1"/>
          </p:cNvSpPr>
          <p:nvPr>
            <p:ph type="ftr" sz="quarter" idx="12"/>
          </p:nvPr>
        </p:nvSpPr>
        <p:spPr>
          <a:xfrm>
            <a:off x="4655198" y="6351442"/>
            <a:ext cx="2881604" cy="365125"/>
          </a:xfrm>
        </p:spPr>
        <p:txBody>
          <a:bodyPr/>
          <a:lstStyle/>
          <a:p>
            <a:r>
              <a:rPr lang="en-US" dirty="0"/>
              <a:t>CALPADS Regional Update May 2025</a:t>
            </a:r>
          </a:p>
        </p:txBody>
      </p:sp>
    </p:spTree>
    <p:extLst>
      <p:ext uri="{BB962C8B-B14F-4D97-AF65-F5344CB8AC3E}">
        <p14:creationId xmlns:p14="http://schemas.microsoft.com/office/powerpoint/2010/main" val="2141878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Two Row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3" name="Content Placeholder 2"/>
          <p:cNvSpPr>
            <a:spLocks noGrp="1"/>
          </p:cNvSpPr>
          <p:nvPr>
            <p:ph idx="1"/>
          </p:nvPr>
        </p:nvSpPr>
        <p:spPr>
          <a:xfrm>
            <a:off x="2447925" y="1604172"/>
            <a:ext cx="9134475" cy="14438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sldNum" sz="quarter" idx="12"/>
          </p:nvPr>
        </p:nvSpPr>
        <p:spPr>
          <a:xfrm>
            <a:off x="11043745" y="6347357"/>
            <a:ext cx="475593" cy="447581"/>
          </a:xfrm>
          <a:prstGeom prst="rect">
            <a:avLst/>
          </a:prstGeom>
        </p:spPr>
        <p:txBody>
          <a:bodyPr/>
          <a:lstStyle>
            <a:lvl1pPr eaLnBrk="1" fontAlgn="auto" hangingPunct="1">
              <a:spcBef>
                <a:spcPts val="0"/>
              </a:spcBef>
              <a:spcAft>
                <a:spcPts val="0"/>
              </a:spcAft>
              <a:defRPr/>
            </a:lvl1pPr>
          </a:lstStyle>
          <a:p>
            <a:pPr>
              <a:defRPr/>
            </a:pPr>
            <a:fld id="{D6029DA4-09B0-4A2D-AA4B-CC45A202471A}" type="slidenum">
              <a:rPr lang="en-US" altLang="en-US" smtClean="0"/>
              <a:pPr>
                <a:defRPr/>
              </a:pPr>
              <a:t>‹#›</a:t>
            </a:fld>
            <a:endParaRPr lang="en-US" altLang="en-US" dirty="0"/>
          </a:p>
        </p:txBody>
      </p:sp>
      <p:sp>
        <p:nvSpPr>
          <p:cNvPr id="5" name="Content Placeholder 2"/>
          <p:cNvSpPr>
            <a:spLocks noGrp="1"/>
          </p:cNvSpPr>
          <p:nvPr>
            <p:ph idx="13"/>
          </p:nvPr>
        </p:nvSpPr>
        <p:spPr>
          <a:xfrm>
            <a:off x="2447925" y="3283746"/>
            <a:ext cx="9134475" cy="219313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5">
            <a:extLst>
              <a:ext uri="{FF2B5EF4-FFF2-40B4-BE49-F238E27FC236}">
                <a16:creationId xmlns:a16="http://schemas.microsoft.com/office/drawing/2014/main" id="{87C56211-ACE4-4404-B777-60444B7E5278}"/>
              </a:ext>
            </a:extLst>
          </p:cNvPr>
          <p:cNvSpPr>
            <a:spLocks noGrp="1"/>
          </p:cNvSpPr>
          <p:nvPr>
            <p:ph type="ftr" sz="quarter" idx="11"/>
          </p:nvPr>
        </p:nvSpPr>
        <p:spPr>
          <a:xfrm>
            <a:off x="3973285" y="6349898"/>
            <a:ext cx="4114800" cy="365125"/>
          </a:xfrm>
        </p:spPr>
        <p:txBody>
          <a:bodyPr/>
          <a:lstStyle/>
          <a:p>
            <a:r>
              <a:rPr lang="en-US" dirty="0"/>
              <a:t>CALPADS Regional Update May 2025</a:t>
            </a:r>
          </a:p>
        </p:txBody>
      </p:sp>
    </p:spTree>
    <p:extLst>
      <p:ext uri="{BB962C8B-B14F-4D97-AF65-F5344CB8AC3E}">
        <p14:creationId xmlns:p14="http://schemas.microsoft.com/office/powerpoint/2010/main" val="3032311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2540000" y="6254750"/>
            <a:ext cx="2235200" cy="457200"/>
          </a:xfrm>
          <a:prstGeom prst="rect">
            <a:avLst/>
          </a:prstGeom>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dirty="0"/>
              <a:t>CALPADS Regional Update May 2025</a:t>
            </a:r>
          </a:p>
        </p:txBody>
      </p:sp>
      <p:sp>
        <p:nvSpPr>
          <p:cNvPr id="6" name="Rectangle 6"/>
          <p:cNvSpPr>
            <a:spLocks noGrp="1" noChangeArrowheads="1"/>
          </p:cNvSpPr>
          <p:nvPr>
            <p:ph type="sldNum" sz="quarter" idx="12"/>
          </p:nvPr>
        </p:nvSpPr>
        <p:spPr>
          <a:ln/>
        </p:spPr>
        <p:txBody>
          <a:bodyPr/>
          <a:lstStyle>
            <a:lvl1pPr>
              <a:defRPr/>
            </a:lvl1pPr>
          </a:lstStyle>
          <a:p>
            <a:pPr>
              <a:defRPr/>
            </a:pPr>
            <a:fld id="{FF274300-4450-45A9-9F19-01221D882E9C}" type="slidenum">
              <a:rPr lang="en-US" altLang="en-US"/>
              <a:pPr>
                <a:defRPr/>
              </a:pPr>
              <a:t>‹#›</a:t>
            </a:fld>
            <a:endParaRPr lang="en-US" altLang="en-US" dirty="0"/>
          </a:p>
        </p:txBody>
      </p:sp>
    </p:spTree>
    <p:extLst>
      <p:ext uri="{BB962C8B-B14F-4D97-AF65-F5344CB8AC3E}">
        <p14:creationId xmlns:p14="http://schemas.microsoft.com/office/powerpoint/2010/main" val="36139037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ing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5" name="Content Placeholder 4"/>
          <p:cNvSpPr>
            <a:spLocks noGrp="1"/>
          </p:cNvSpPr>
          <p:nvPr>
            <p:ph sz="quarter" idx="11"/>
          </p:nvPr>
        </p:nvSpPr>
        <p:spPr>
          <a:xfrm>
            <a:off x="414869" y="1837510"/>
            <a:ext cx="11353798" cy="43542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5">
            <a:extLst>
              <a:ext uri="{FF2B5EF4-FFF2-40B4-BE49-F238E27FC236}">
                <a16:creationId xmlns:a16="http://schemas.microsoft.com/office/drawing/2014/main" id="{8DDBD57F-794F-49C4-8219-BDB0DE5F1D55}"/>
              </a:ext>
            </a:extLst>
          </p:cNvPr>
          <p:cNvSpPr>
            <a:spLocks noGrp="1"/>
          </p:cNvSpPr>
          <p:nvPr>
            <p:ph type="ftr" sz="quarter" idx="12"/>
          </p:nvPr>
        </p:nvSpPr>
        <p:spPr>
          <a:xfrm>
            <a:off x="5550160" y="6383066"/>
            <a:ext cx="2128935" cy="365125"/>
          </a:xfrm>
        </p:spPr>
        <p:txBody>
          <a:bodyPr/>
          <a:lstStyle/>
          <a:p>
            <a:r>
              <a:rPr lang="en-US" dirty="0"/>
              <a:t>CALPADS Regional Update May 2025</a:t>
            </a:r>
          </a:p>
        </p:txBody>
      </p:sp>
    </p:spTree>
    <p:extLst>
      <p:ext uri="{BB962C8B-B14F-4D97-AF65-F5344CB8AC3E}">
        <p14:creationId xmlns:p14="http://schemas.microsoft.com/office/powerpoint/2010/main" val="2553887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8863" y="1617133"/>
            <a:ext cx="11494169" cy="3632199"/>
          </a:xfrm>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1973148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62712" y="1825625"/>
            <a:ext cx="560832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42301" y="1825625"/>
            <a:ext cx="560832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a:xfrm>
            <a:off x="5077966" y="6356350"/>
            <a:ext cx="1786131" cy="365125"/>
          </a:xfrm>
          <a:prstGeom prst="rect">
            <a:avLst/>
          </a:prstGeom>
        </p:spPr>
        <p:txBody>
          <a:bodyPr/>
          <a:lstStyle/>
          <a:p>
            <a:r>
              <a:rPr lang="en-US" dirty="0">
                <a:solidFill>
                  <a:prstClr val="black"/>
                </a:solidFill>
              </a:rPr>
              <a:t>CALPADS Regional Update May 2025</a:t>
            </a:r>
          </a:p>
        </p:txBody>
      </p:sp>
    </p:spTree>
    <p:extLst>
      <p:ext uri="{BB962C8B-B14F-4D97-AF65-F5344CB8AC3E}">
        <p14:creationId xmlns:p14="http://schemas.microsoft.com/office/powerpoint/2010/main" val="525512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a:xfrm>
            <a:off x="5171924" y="6324433"/>
            <a:ext cx="1839686" cy="365125"/>
          </a:xfrm>
          <a:prstGeom prst="rect">
            <a:avLst/>
          </a:prstGeom>
        </p:spPr>
        <p:txBody>
          <a:bodyPr/>
          <a:lstStyle/>
          <a:p>
            <a:r>
              <a:rPr lang="en-US" dirty="0">
                <a:solidFill>
                  <a:prstClr val="black"/>
                </a:solidFill>
              </a:rPr>
              <a:t>CALPADS Regional Update May 2025</a:t>
            </a:r>
          </a:p>
        </p:txBody>
      </p:sp>
    </p:spTree>
    <p:extLst>
      <p:ext uri="{BB962C8B-B14F-4D97-AF65-F5344CB8AC3E}">
        <p14:creationId xmlns:p14="http://schemas.microsoft.com/office/powerpoint/2010/main" val="25205266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dirty="0"/>
              <a:t>CALPADS Regional Update May 2025</a:t>
            </a:r>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142464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1645" y="1188779"/>
            <a:ext cx="11618976" cy="2048256"/>
          </a:xfrm>
        </p:spPr>
        <p:txBody>
          <a:bodyPr anchor="ctr">
            <a:normAutofit/>
          </a:bodyPr>
          <a:lstStyle>
            <a:lvl1pPr algn="ctr">
              <a:defRPr sz="3600" baseline="0"/>
            </a:lvl1pPr>
          </a:lstStyle>
          <a:p>
            <a:r>
              <a:rPr lang="en-US"/>
              <a:t>Click to edit Master title style</a:t>
            </a:r>
            <a:endParaRPr lang="en-US" dirty="0"/>
          </a:p>
        </p:txBody>
      </p:sp>
      <p:sp>
        <p:nvSpPr>
          <p:cNvPr id="3" name="Subtitle 2"/>
          <p:cNvSpPr>
            <a:spLocks noGrp="1"/>
          </p:cNvSpPr>
          <p:nvPr>
            <p:ph type="subTitle" idx="1"/>
          </p:nvPr>
        </p:nvSpPr>
        <p:spPr>
          <a:xfrm>
            <a:off x="231645" y="3784539"/>
            <a:ext cx="11618976" cy="2029968"/>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10940459" y="6382961"/>
            <a:ext cx="544719" cy="365125"/>
          </a:xfrm>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632" y="6081336"/>
            <a:ext cx="4089400" cy="666750"/>
          </a:xfrm>
          <a:prstGeom prst="rect">
            <a:avLst/>
          </a:prstGeom>
        </p:spPr>
      </p:pic>
      <p:cxnSp>
        <p:nvCxnSpPr>
          <p:cNvPr id="8" name="Straight Connector 7"/>
          <p:cNvCxnSpPr/>
          <p:nvPr/>
        </p:nvCxnSpPr>
        <p:spPr>
          <a:xfrm flipV="1">
            <a:off x="287217" y="3492379"/>
            <a:ext cx="9472247" cy="17584"/>
          </a:xfrm>
          <a:prstGeom prst="line">
            <a:avLst/>
          </a:prstGeom>
          <a:ln w="127000" cap="flat" cmpd="sng">
            <a:gradFill flip="none" rotWithShape="1">
              <a:gsLst>
                <a:gs pos="98000">
                  <a:schemeClr val="bg1"/>
                </a:gs>
                <a:gs pos="81000">
                  <a:srgbClr val="003399"/>
                </a:gs>
              </a:gsLst>
              <a:path path="circle">
                <a:fillToRect t="100000" r="100000"/>
              </a:path>
              <a:tileRect l="-100000" b="-100000"/>
            </a:gradFill>
            <a:bevel/>
          </a:ln>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535815" y="6286422"/>
            <a:ext cx="4394824" cy="461665"/>
          </a:xfrm>
          <a:prstGeom prst="rect">
            <a:avLst/>
          </a:prstGeom>
          <a:noFill/>
        </p:spPr>
        <p:txBody>
          <a:bodyPr wrap="square" rtlCol="0">
            <a:spAutoFit/>
          </a:bodyPr>
          <a:lstStyle/>
          <a:p>
            <a:r>
              <a:rPr lang="en-US" sz="1200" b="1" cap="small" dirty="0">
                <a:solidFill>
                  <a:srgbClr val="000066"/>
                </a:solidFill>
                <a:latin typeface="Arial" panose="020B0604020202020204" pitchFamily="34" charset="0"/>
                <a:cs typeface="Arial" panose="020B0604020202020204" pitchFamily="34" charset="0"/>
              </a:rPr>
              <a:t>Tom Torlakson</a:t>
            </a:r>
          </a:p>
          <a:p>
            <a:r>
              <a:rPr lang="en-US" sz="1200" b="1" dirty="0">
                <a:solidFill>
                  <a:srgbClr val="000066"/>
                </a:solidFill>
                <a:latin typeface="Arial" panose="020B0604020202020204" pitchFamily="34" charset="0"/>
                <a:cs typeface="Arial" panose="020B0604020202020204" pitchFamily="34" charset="0"/>
              </a:rPr>
              <a:t>State Superintendent of Public Instruction</a:t>
            </a:r>
          </a:p>
        </p:txBody>
      </p:sp>
      <p:pic>
        <p:nvPicPr>
          <p:cNvPr id="10" name="Picture 9" descr="A picture containing object&#10;&#10;Description automatically generated">
            <a:extLst>
              <a:ext uri="{FF2B5EF4-FFF2-40B4-BE49-F238E27FC236}">
                <a16:creationId xmlns:a16="http://schemas.microsoft.com/office/drawing/2014/main" id="{AEBB9C96-8A52-4F08-BEA5-EEF814903C74}"/>
              </a:ext>
            </a:extLst>
          </p:cNvPr>
          <p:cNvPicPr>
            <a:picLocks noChangeAspect="1"/>
          </p:cNvPicPr>
          <p:nvPr userDrawn="1"/>
        </p:nvPicPr>
        <p:blipFill>
          <a:blip r:embed="rId3" cstate="print">
            <a:alphaModFix amt="41000"/>
            <a:extLst>
              <a:ext uri="{28A0092B-C50C-407E-A947-70E740481C1C}">
                <a14:useLocalDpi xmlns:a14="http://schemas.microsoft.com/office/drawing/2010/main" val="0"/>
              </a:ext>
            </a:extLst>
          </a:blip>
          <a:stretch>
            <a:fillRect/>
          </a:stretch>
        </p:blipFill>
        <p:spPr>
          <a:xfrm>
            <a:off x="11485178" y="6259331"/>
            <a:ext cx="619175" cy="619175"/>
          </a:xfrm>
          <a:prstGeom prst="rect">
            <a:avLst/>
          </a:prstGeom>
        </p:spPr>
      </p:pic>
    </p:spTree>
    <p:extLst>
      <p:ext uri="{BB962C8B-B14F-4D97-AF65-F5344CB8AC3E}">
        <p14:creationId xmlns:p14="http://schemas.microsoft.com/office/powerpoint/2010/main" val="4090016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10"/>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
        <p:nvSpPr>
          <p:cNvPr id="6" name="Footer Placeholder 5">
            <a:extLst>
              <a:ext uri="{FF2B5EF4-FFF2-40B4-BE49-F238E27FC236}">
                <a16:creationId xmlns:a16="http://schemas.microsoft.com/office/drawing/2014/main" id="{7D153380-840F-4D77-97A8-77FBEDD8E0C7}"/>
              </a:ext>
            </a:extLst>
          </p:cNvPr>
          <p:cNvSpPr>
            <a:spLocks noGrp="1"/>
          </p:cNvSpPr>
          <p:nvPr>
            <p:ph type="ftr" sz="quarter" idx="11"/>
          </p:nvPr>
        </p:nvSpPr>
        <p:spPr>
          <a:xfrm>
            <a:off x="4038600" y="6356351"/>
            <a:ext cx="4114800" cy="365125"/>
          </a:xfrm>
        </p:spPr>
        <p:txBody>
          <a:bodyPr/>
          <a:lstStyle/>
          <a:p>
            <a:r>
              <a:rPr lang="en-US" dirty="0"/>
              <a:t>CALPADS Regional Update May 2025</a:t>
            </a:r>
          </a:p>
        </p:txBody>
      </p:sp>
    </p:spTree>
    <p:extLst>
      <p:ext uri="{BB962C8B-B14F-4D97-AF65-F5344CB8AC3E}">
        <p14:creationId xmlns:p14="http://schemas.microsoft.com/office/powerpoint/2010/main" val="7536762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Bef>
                <a:spcPts val="1200"/>
              </a:spcBef>
              <a:defRPr>
                <a:latin typeface="Arial" panose="020B0604020202020204" pitchFamily="34" charset="0"/>
                <a:cs typeface="Arial" panose="020B0604020202020204" pitchFamily="34" charset="0"/>
              </a:defRPr>
            </a:lvl1pPr>
            <a:lvl2pPr marL="685800" indent="-228600">
              <a:lnSpc>
                <a:spcPct val="100000"/>
              </a:lnSpc>
              <a:spcBef>
                <a:spcPts val="1200"/>
              </a:spcBef>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lnSpc>
                <a:spcPct val="100000"/>
              </a:lnSpc>
              <a:spcBef>
                <a:spcPts val="1200"/>
              </a:spcBef>
              <a:buFont typeface="Wingdings" panose="05000000000000000000" pitchFamily="2" charset="2"/>
              <a:buChar char="§"/>
              <a:defRPr>
                <a:latin typeface="Arial" panose="020B0604020202020204" pitchFamily="34" charset="0"/>
                <a:cs typeface="Arial" panose="020B0604020202020204" pitchFamily="34" charset="0"/>
              </a:defRPr>
            </a:lvl3pPr>
            <a:lvl4pPr>
              <a:lnSpc>
                <a:spcPct val="100000"/>
              </a:lnSpc>
              <a:spcBef>
                <a:spcPts val="1200"/>
              </a:spcBef>
              <a:defRPr>
                <a:latin typeface="Arial" panose="020B0604020202020204" pitchFamily="34" charset="0"/>
                <a:cs typeface="Arial" panose="020B0604020202020204" pitchFamily="34" charset="0"/>
              </a:defRPr>
            </a:lvl4pPr>
            <a:lvl5pPr>
              <a:lnSpc>
                <a:spcPct val="100000"/>
              </a:lnSpc>
              <a:spcBef>
                <a:spcPts val="1200"/>
              </a:spcBef>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211016" y="6540140"/>
            <a:ext cx="2922917" cy="181336"/>
          </a:xfrm>
        </p:spPr>
        <p:txBody>
          <a:bodyPr/>
          <a:lstStyle/>
          <a:p>
            <a:r>
              <a:rPr lang="en-US" dirty="0"/>
              <a:t>CALPADS Regional Update May 2025</a:t>
            </a:r>
          </a:p>
        </p:txBody>
      </p:sp>
      <p:sp>
        <p:nvSpPr>
          <p:cNvPr id="6" name="Slide Number Placeholder 5"/>
          <p:cNvSpPr>
            <a:spLocks noGrp="1"/>
          </p:cNvSpPr>
          <p:nvPr>
            <p:ph type="sldNum" sz="quarter" idx="12"/>
          </p:nvPr>
        </p:nvSpPr>
        <p:spPr>
          <a:xfrm>
            <a:off x="11359055" y="6356351"/>
            <a:ext cx="434361" cy="365125"/>
          </a:xfrm>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pic>
        <p:nvPicPr>
          <p:cNvPr id="4" name="Picture 3">
            <a:extLst>
              <a:ext uri="{FF2B5EF4-FFF2-40B4-BE49-F238E27FC236}">
                <a16:creationId xmlns:a16="http://schemas.microsoft.com/office/drawing/2014/main" id="{A769AE72-AF21-0FE3-BE6B-F8AE324ADB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33934" y="6373084"/>
            <a:ext cx="2136806" cy="348392"/>
          </a:xfrm>
          <a:prstGeom prst="rect">
            <a:avLst/>
          </a:prstGeom>
        </p:spPr>
      </p:pic>
    </p:spTree>
    <p:extLst>
      <p:ext uri="{BB962C8B-B14F-4D97-AF65-F5344CB8AC3E}">
        <p14:creationId xmlns:p14="http://schemas.microsoft.com/office/powerpoint/2010/main" val="2930178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62712" y="1825625"/>
            <a:ext cx="5608320" cy="4351338"/>
          </a:xfrm>
        </p:spPr>
        <p:txBody>
          <a:bodyPr/>
          <a:lstStyle>
            <a:lvl1pPr>
              <a:lnSpc>
                <a:spcPct val="100000"/>
              </a:lnSpc>
              <a:spcBef>
                <a:spcPts val="1200"/>
              </a:spcBef>
              <a:defRPr>
                <a:latin typeface="Arial" panose="020B0604020202020204" pitchFamily="34" charset="0"/>
                <a:cs typeface="Arial" panose="020B0604020202020204" pitchFamily="34" charset="0"/>
              </a:defRPr>
            </a:lvl1pPr>
            <a:lvl2pPr>
              <a:lnSpc>
                <a:spcPct val="100000"/>
              </a:lnSpc>
              <a:spcBef>
                <a:spcPts val="1200"/>
              </a:spcBef>
              <a:defRPr>
                <a:latin typeface="Arial" panose="020B0604020202020204" pitchFamily="34" charset="0"/>
                <a:cs typeface="Arial" panose="020B0604020202020204" pitchFamily="34" charset="0"/>
              </a:defRPr>
            </a:lvl2pPr>
            <a:lvl3pPr>
              <a:lnSpc>
                <a:spcPct val="100000"/>
              </a:lnSpc>
              <a:spcBef>
                <a:spcPts val="1200"/>
              </a:spcBef>
              <a:defRPr>
                <a:latin typeface="Arial" panose="020B0604020202020204" pitchFamily="34" charset="0"/>
                <a:cs typeface="Arial" panose="020B0604020202020204" pitchFamily="34" charset="0"/>
              </a:defRPr>
            </a:lvl3pPr>
            <a:lvl4pPr>
              <a:lnSpc>
                <a:spcPct val="100000"/>
              </a:lnSpc>
              <a:spcBef>
                <a:spcPts val="1200"/>
              </a:spcBef>
              <a:defRPr>
                <a:latin typeface="Arial" panose="020B0604020202020204" pitchFamily="34" charset="0"/>
                <a:cs typeface="Arial" panose="020B0604020202020204" pitchFamily="34" charset="0"/>
              </a:defRPr>
            </a:lvl4pPr>
            <a:lvl5pPr>
              <a:lnSpc>
                <a:spcPct val="100000"/>
              </a:lnSpc>
              <a:spcBef>
                <a:spcPts val="1200"/>
              </a:spcBef>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42301" y="1825625"/>
            <a:ext cx="5608320" cy="4351338"/>
          </a:xfrm>
        </p:spPr>
        <p:txBody>
          <a:bodyPr/>
          <a:lstStyle>
            <a:lvl1pPr>
              <a:lnSpc>
                <a:spcPct val="100000"/>
              </a:lnSpc>
              <a:spcBef>
                <a:spcPts val="1200"/>
              </a:spcBef>
              <a:defRPr>
                <a:latin typeface="Arial" panose="020B0604020202020204" pitchFamily="34" charset="0"/>
                <a:cs typeface="Arial" panose="020B0604020202020204" pitchFamily="34" charset="0"/>
              </a:defRPr>
            </a:lvl1pPr>
            <a:lvl2pPr>
              <a:lnSpc>
                <a:spcPct val="100000"/>
              </a:lnSpc>
              <a:spcBef>
                <a:spcPts val="1200"/>
              </a:spcBef>
              <a:defRPr>
                <a:latin typeface="Arial" panose="020B0604020202020204" pitchFamily="34" charset="0"/>
                <a:cs typeface="Arial" panose="020B0604020202020204" pitchFamily="34" charset="0"/>
              </a:defRPr>
            </a:lvl2pPr>
            <a:lvl3pPr>
              <a:lnSpc>
                <a:spcPct val="100000"/>
              </a:lnSpc>
              <a:spcBef>
                <a:spcPts val="1200"/>
              </a:spcBef>
              <a:defRPr>
                <a:latin typeface="Arial" panose="020B0604020202020204" pitchFamily="34" charset="0"/>
                <a:cs typeface="Arial" panose="020B0604020202020204" pitchFamily="34" charset="0"/>
              </a:defRPr>
            </a:lvl3pPr>
            <a:lvl4pPr>
              <a:lnSpc>
                <a:spcPct val="100000"/>
              </a:lnSpc>
              <a:spcBef>
                <a:spcPts val="1200"/>
              </a:spcBef>
              <a:defRPr>
                <a:latin typeface="Arial" panose="020B0604020202020204" pitchFamily="34" charset="0"/>
                <a:cs typeface="Arial" panose="020B0604020202020204" pitchFamily="34" charset="0"/>
              </a:defRPr>
            </a:lvl4pPr>
            <a:lvl5pPr>
              <a:lnSpc>
                <a:spcPct val="100000"/>
              </a:lnSpc>
              <a:spcBef>
                <a:spcPts val="1200"/>
              </a:spcBef>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dirty="0"/>
              <a:t>CALPADS Regional Update May 2025</a:t>
            </a:r>
          </a:p>
        </p:txBody>
      </p:sp>
      <p:sp>
        <p:nvSpPr>
          <p:cNvPr id="7" name="Slide Number Placeholder 6"/>
          <p:cNvSpPr>
            <a:spLocks noGrp="1"/>
          </p:cNvSpPr>
          <p:nvPr>
            <p:ph type="sldNum" sz="quarter" idx="12"/>
          </p:nvPr>
        </p:nvSpPr>
        <p:spPr>
          <a:xfrm>
            <a:off x="11416259" y="6356351"/>
            <a:ext cx="434361" cy="365125"/>
          </a:xfrm>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847983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9646" y="-1"/>
            <a:ext cx="11400973" cy="16002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449645" y="1638301"/>
            <a:ext cx="5157787" cy="823912"/>
          </a:xfrm>
        </p:spPr>
        <p:txBody>
          <a:bodyPr anchor="b">
            <a:noAutofit/>
          </a:bodyPr>
          <a:lstStyle>
            <a:lvl1pPr marL="0" indent="0">
              <a:lnSpc>
                <a:spcPct val="100000"/>
              </a:lnSpc>
              <a:buNone/>
              <a:defRPr sz="30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49645"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7433" y="1638301"/>
            <a:ext cx="5183188" cy="823912"/>
          </a:xfrm>
        </p:spPr>
        <p:txBody>
          <a:bodyPr anchor="b">
            <a:noAutofit/>
          </a:bodyPr>
          <a:lstStyle>
            <a:lvl1pPr marL="0" indent="0">
              <a:lnSpc>
                <a:spcPct val="100000"/>
              </a:lnSpc>
              <a:spcBef>
                <a:spcPts val="1000"/>
              </a:spcBef>
              <a:buNone/>
              <a:defRPr sz="30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7434"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CALPADS Regional Update May 2025</a:t>
            </a:r>
          </a:p>
        </p:txBody>
      </p:sp>
      <p:sp>
        <p:nvSpPr>
          <p:cNvPr id="9" name="Slide Number Placeholder 8"/>
          <p:cNvSpPr>
            <a:spLocks noGrp="1"/>
          </p:cNvSpPr>
          <p:nvPr>
            <p:ph type="sldNum" sz="quarter" idx="12"/>
          </p:nvPr>
        </p:nvSpPr>
        <p:spPr>
          <a:xfrm>
            <a:off x="11416257" y="6356351"/>
            <a:ext cx="434361" cy="365125"/>
          </a:xfrm>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95451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dirty="0"/>
              <a:t>CALPADS Regional Update May 2025</a:t>
            </a:r>
          </a:p>
        </p:txBody>
      </p:sp>
      <p:sp>
        <p:nvSpPr>
          <p:cNvPr id="5" name="Slide Number Placeholder 4"/>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138053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2608" y="0"/>
            <a:ext cx="11558013" cy="1572768"/>
          </a:xfrm>
        </p:spPr>
        <p:txBody>
          <a:bodyPr anchor="ctr"/>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4840221" y="1782985"/>
            <a:ext cx="7010400" cy="4087368"/>
          </a:xfrm>
        </p:spPr>
        <p:txBody>
          <a:bodyPr anchor="t"/>
          <a:lstStyle>
            <a:lvl1pPr marL="0" indent="0">
              <a:lnSpc>
                <a:spcPct val="100000"/>
              </a:lnSpc>
              <a:spcBef>
                <a:spcPts val="1200"/>
              </a:spcBef>
              <a:buNone/>
              <a:defRPr sz="20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92608" y="1782985"/>
            <a:ext cx="4315968" cy="4087368"/>
          </a:xfrm>
        </p:spPr>
        <p:txBody>
          <a:bodyPr>
            <a:normAutofit/>
          </a:bodyPr>
          <a:lstStyle>
            <a:lvl1pPr marL="0" indent="0">
              <a:lnSpc>
                <a:spcPct val="100000"/>
              </a:lnSpc>
              <a:spcBef>
                <a:spcPts val="1200"/>
              </a:spcBef>
              <a:buNone/>
              <a:defRPr sz="2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CALPADS Regional Update May 2025</a:t>
            </a:r>
          </a:p>
        </p:txBody>
      </p:sp>
      <p:sp>
        <p:nvSpPr>
          <p:cNvPr id="7" name="Slide Number Placeholder 6"/>
          <p:cNvSpPr>
            <a:spLocks noGrp="1"/>
          </p:cNvSpPr>
          <p:nvPr>
            <p:ph type="sldNum" sz="quarter" idx="12"/>
          </p:nvPr>
        </p:nvSpPr>
        <p:spPr>
          <a:xfrm>
            <a:off x="11416260" y="6356351"/>
            <a:ext cx="434361" cy="365125"/>
          </a:xfrm>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437101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Graphic">
    <p:spTree>
      <p:nvGrpSpPr>
        <p:cNvPr id="1" name=""/>
        <p:cNvGrpSpPr/>
        <p:nvPr/>
      </p:nvGrpSpPr>
      <p:grpSpPr>
        <a:xfrm>
          <a:off x="0" y="0"/>
          <a:ext cx="0" cy="0"/>
          <a:chOff x="0" y="0"/>
          <a:chExt cx="0" cy="0"/>
        </a:xfrm>
      </p:grpSpPr>
      <p:sp>
        <p:nvSpPr>
          <p:cNvPr id="2" name="Title 1"/>
          <p:cNvSpPr>
            <a:spLocks noGrp="1"/>
          </p:cNvSpPr>
          <p:nvPr>
            <p:ph type="title"/>
          </p:nvPr>
        </p:nvSpPr>
        <p:spPr>
          <a:xfrm>
            <a:off x="536448" y="0"/>
            <a:ext cx="11119104" cy="1645920"/>
          </a:xfrm>
        </p:spPr>
        <p:txBody>
          <a:bodyPr anchor="ctr"/>
          <a:lstStyle>
            <a:lvl1pPr>
              <a:defRPr sz="3200"/>
            </a:lvl1pPr>
          </a:lstStyle>
          <a:p>
            <a:r>
              <a:rPr lang="en-US"/>
              <a:t>Click to edit Master title style</a:t>
            </a:r>
            <a:endParaRPr lang="en-US" dirty="0"/>
          </a:p>
        </p:txBody>
      </p:sp>
      <p:sp>
        <p:nvSpPr>
          <p:cNvPr id="3" name="Content Placeholder 2"/>
          <p:cNvSpPr>
            <a:spLocks noGrp="1"/>
          </p:cNvSpPr>
          <p:nvPr>
            <p:ph idx="1" hasCustomPrompt="1"/>
          </p:nvPr>
        </p:nvSpPr>
        <p:spPr>
          <a:xfrm>
            <a:off x="536448" y="1907159"/>
            <a:ext cx="11119104" cy="4187952"/>
          </a:xfrm>
        </p:spPr>
        <p:txBody>
          <a:bodyPr/>
          <a:lstStyle>
            <a:lvl1pPr>
              <a:lnSpc>
                <a:spcPct val="100000"/>
              </a:lnSpc>
              <a:spcBef>
                <a:spcPts val="1200"/>
              </a:spcBef>
              <a:defRPr sz="3200">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Insert Graphic/video/chart\</a:t>
            </a:r>
          </a:p>
        </p:txBody>
      </p:sp>
      <p:sp>
        <p:nvSpPr>
          <p:cNvPr id="6" name="Footer Placeholder 5"/>
          <p:cNvSpPr>
            <a:spLocks noGrp="1"/>
          </p:cNvSpPr>
          <p:nvPr>
            <p:ph type="ftr" sz="quarter" idx="11"/>
          </p:nvPr>
        </p:nvSpPr>
        <p:spPr>
          <a:xfrm>
            <a:off x="146649" y="6462502"/>
            <a:ext cx="2958860" cy="258974"/>
          </a:xfrm>
        </p:spPr>
        <p:txBody>
          <a:bodyPr/>
          <a:lstStyle/>
          <a:p>
            <a:r>
              <a:rPr lang="en-US" dirty="0"/>
              <a:t>CALPADS Regional Update May 2025</a:t>
            </a:r>
          </a:p>
        </p:txBody>
      </p:sp>
      <p:sp>
        <p:nvSpPr>
          <p:cNvPr id="7" name="Slide Number Placeholder 6"/>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pic>
        <p:nvPicPr>
          <p:cNvPr id="4" name="Picture 3">
            <a:extLst>
              <a:ext uri="{FF2B5EF4-FFF2-40B4-BE49-F238E27FC236}">
                <a16:creationId xmlns:a16="http://schemas.microsoft.com/office/drawing/2014/main" id="{B091D0B6-D459-EA6E-1142-9FCEC92DB0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65895" y="6443641"/>
            <a:ext cx="1682150" cy="274263"/>
          </a:xfrm>
          <a:prstGeom prst="rect">
            <a:avLst/>
          </a:prstGeom>
        </p:spPr>
      </p:pic>
    </p:spTree>
    <p:extLst>
      <p:ext uri="{BB962C8B-B14F-4D97-AF65-F5344CB8AC3E}">
        <p14:creationId xmlns:p14="http://schemas.microsoft.com/office/powerpoint/2010/main" val="22811239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defRPr sz="3600">
                <a:latin typeface="Arial" panose="020B0604020202020204" pitchFamily="34" charset="0"/>
                <a:cs typeface="Arial" panose="020B0604020202020204" pitchFamily="34" charset="0"/>
              </a:defRPr>
            </a:lvl1pPr>
            <a:lvl2pPr marL="685800" indent="-228600">
              <a:lnSpc>
                <a:spcPct val="100000"/>
              </a:lnSpc>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lnSpc>
                <a:spcPct val="100000"/>
              </a:lnSpc>
              <a:buSzPct val="50000"/>
              <a:buFont typeface="Courier New" panose="02070309020205020404" pitchFamily="49" charset="0"/>
              <a:buChar char="o"/>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dirty="0"/>
              <a:t>CALPADS Regional Update May 2025</a:t>
            </a:r>
          </a:p>
        </p:txBody>
      </p:sp>
      <p:sp>
        <p:nvSpPr>
          <p:cNvPr id="6" name="Slide Number Placeholder 5"/>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6"/>
          <p:cNvSpPr>
            <a:spLocks noGrp="1"/>
          </p:cNvSpPr>
          <p:nvPr>
            <p:ph sz="quarter" idx="13"/>
          </p:nvPr>
        </p:nvSpPr>
        <p:spPr>
          <a:xfrm>
            <a:off x="7937500" y="2168525"/>
            <a:ext cx="3525838" cy="3214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4"/>
          </p:nvPr>
        </p:nvSpPr>
        <p:spPr>
          <a:xfrm>
            <a:off x="3600450" y="2800350"/>
            <a:ext cx="3836988" cy="3006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8704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1645" y="1188779"/>
            <a:ext cx="11618976" cy="2048256"/>
          </a:xfrm>
        </p:spPr>
        <p:txBody>
          <a:bodyPr anchor="ctr">
            <a:normAutofit/>
          </a:bodyPr>
          <a:lstStyle>
            <a:lvl1pPr algn="ctr">
              <a:defRPr sz="3600" baseline="0"/>
            </a:lvl1pPr>
          </a:lstStyle>
          <a:p>
            <a:r>
              <a:rPr lang="en-US"/>
              <a:t>Click to edit Master title style</a:t>
            </a:r>
            <a:endParaRPr lang="en-US" dirty="0"/>
          </a:p>
        </p:txBody>
      </p:sp>
      <p:sp>
        <p:nvSpPr>
          <p:cNvPr id="3" name="Subtitle 2"/>
          <p:cNvSpPr>
            <a:spLocks noGrp="1"/>
          </p:cNvSpPr>
          <p:nvPr>
            <p:ph type="subTitle" idx="1"/>
          </p:nvPr>
        </p:nvSpPr>
        <p:spPr>
          <a:xfrm>
            <a:off x="231645" y="3784539"/>
            <a:ext cx="11618976" cy="2029968"/>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11368964" y="6362011"/>
            <a:ext cx="481657" cy="365125"/>
          </a:xfrm>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632" y="6081336"/>
            <a:ext cx="4089400" cy="666750"/>
          </a:xfrm>
          <a:prstGeom prst="rect">
            <a:avLst/>
          </a:prstGeom>
        </p:spPr>
      </p:pic>
      <p:cxnSp>
        <p:nvCxnSpPr>
          <p:cNvPr id="8" name="Straight Connector 7"/>
          <p:cNvCxnSpPr/>
          <p:nvPr/>
        </p:nvCxnSpPr>
        <p:spPr>
          <a:xfrm flipV="1">
            <a:off x="287217" y="3492379"/>
            <a:ext cx="9472247" cy="17584"/>
          </a:xfrm>
          <a:prstGeom prst="line">
            <a:avLst/>
          </a:prstGeom>
          <a:ln w="127000" cap="flat" cmpd="sng">
            <a:gradFill flip="none" rotWithShape="1">
              <a:gsLst>
                <a:gs pos="98000">
                  <a:schemeClr val="bg1"/>
                </a:gs>
                <a:gs pos="81000">
                  <a:srgbClr val="003399"/>
                </a:gs>
              </a:gsLst>
              <a:path path="circle">
                <a:fillToRect t="100000" r="100000"/>
              </a:path>
              <a:tileRect l="-100000" b="-100000"/>
            </a:gradFill>
            <a:bevel/>
          </a:ln>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535815" y="6286422"/>
            <a:ext cx="4394824" cy="461665"/>
          </a:xfrm>
          <a:prstGeom prst="rect">
            <a:avLst/>
          </a:prstGeom>
          <a:noFill/>
        </p:spPr>
        <p:txBody>
          <a:bodyPr wrap="square" rtlCol="0">
            <a:spAutoFit/>
          </a:bodyPr>
          <a:lstStyle/>
          <a:p>
            <a:r>
              <a:rPr lang="en-US" sz="1200" b="1" cap="small" dirty="0">
                <a:solidFill>
                  <a:srgbClr val="000066"/>
                </a:solidFill>
                <a:latin typeface="Arial" panose="020B0604020202020204" pitchFamily="34" charset="0"/>
                <a:cs typeface="Arial" panose="020B0604020202020204" pitchFamily="34" charset="0"/>
              </a:rPr>
              <a:t>Tom Torlakson</a:t>
            </a:r>
          </a:p>
          <a:p>
            <a:r>
              <a:rPr lang="en-US" sz="1200" b="1" dirty="0">
                <a:solidFill>
                  <a:srgbClr val="000066"/>
                </a:solidFill>
                <a:latin typeface="Arial" panose="020B0604020202020204" pitchFamily="34" charset="0"/>
                <a:cs typeface="Arial" panose="020B0604020202020204" pitchFamily="34" charset="0"/>
              </a:rPr>
              <a:t>State Superintendent of Public Instruction</a:t>
            </a:r>
          </a:p>
        </p:txBody>
      </p:sp>
    </p:spTree>
    <p:extLst>
      <p:ext uri="{BB962C8B-B14F-4D97-AF65-F5344CB8AC3E}">
        <p14:creationId xmlns:p14="http://schemas.microsoft.com/office/powerpoint/2010/main" val="24488461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Bef>
                <a:spcPts val="1200"/>
              </a:spcBef>
              <a:defRPr>
                <a:latin typeface="Arial" panose="020B0604020202020204" pitchFamily="34" charset="0"/>
                <a:cs typeface="Arial" panose="020B0604020202020204" pitchFamily="34" charset="0"/>
              </a:defRPr>
            </a:lvl1pPr>
            <a:lvl2pPr marL="685800" indent="-228600">
              <a:lnSpc>
                <a:spcPct val="100000"/>
              </a:lnSpc>
              <a:spcBef>
                <a:spcPts val="1200"/>
              </a:spcBef>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lnSpc>
                <a:spcPct val="100000"/>
              </a:lnSpc>
              <a:spcBef>
                <a:spcPts val="1200"/>
              </a:spcBef>
              <a:buFont typeface="Wingdings" panose="05000000000000000000" pitchFamily="2" charset="2"/>
              <a:buChar char="§"/>
              <a:defRPr>
                <a:latin typeface="Arial" panose="020B0604020202020204" pitchFamily="34" charset="0"/>
                <a:cs typeface="Arial" panose="020B0604020202020204" pitchFamily="34" charset="0"/>
              </a:defRPr>
            </a:lvl3pPr>
            <a:lvl4pPr>
              <a:lnSpc>
                <a:spcPct val="100000"/>
              </a:lnSpc>
              <a:spcBef>
                <a:spcPts val="1200"/>
              </a:spcBef>
              <a:defRPr>
                <a:latin typeface="Arial" panose="020B0604020202020204" pitchFamily="34" charset="0"/>
                <a:cs typeface="Arial" panose="020B0604020202020204" pitchFamily="34" charset="0"/>
              </a:defRPr>
            </a:lvl4pPr>
            <a:lvl5pPr>
              <a:lnSpc>
                <a:spcPct val="100000"/>
              </a:lnSpc>
              <a:spcBef>
                <a:spcPts val="1200"/>
              </a:spcBef>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0" y="6419972"/>
            <a:ext cx="3129951" cy="365125"/>
          </a:xfrm>
        </p:spPr>
        <p:txBody>
          <a:bodyPr/>
          <a:lstStyle/>
          <a:p>
            <a:r>
              <a:rPr lang="en-US" dirty="0"/>
              <a:t>CALPADS Regional Update May 2025</a:t>
            </a:r>
          </a:p>
        </p:txBody>
      </p:sp>
      <p:sp>
        <p:nvSpPr>
          <p:cNvPr id="6" name="Slide Number Placeholder 5"/>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8748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62712" y="1825625"/>
            <a:ext cx="5608320" cy="4351338"/>
          </a:xfrm>
        </p:spPr>
        <p:txBody>
          <a:bodyPr/>
          <a:lstStyle>
            <a:lvl1pPr>
              <a:lnSpc>
                <a:spcPct val="100000"/>
              </a:lnSpc>
              <a:spcBef>
                <a:spcPts val="1200"/>
              </a:spcBef>
              <a:defRPr>
                <a:latin typeface="Arial" panose="020B0604020202020204" pitchFamily="34" charset="0"/>
                <a:cs typeface="Arial" panose="020B0604020202020204" pitchFamily="34" charset="0"/>
              </a:defRPr>
            </a:lvl1pPr>
            <a:lvl2pPr>
              <a:lnSpc>
                <a:spcPct val="100000"/>
              </a:lnSpc>
              <a:spcBef>
                <a:spcPts val="1200"/>
              </a:spcBef>
              <a:defRPr>
                <a:latin typeface="Arial" panose="020B0604020202020204" pitchFamily="34" charset="0"/>
                <a:cs typeface="Arial" panose="020B0604020202020204" pitchFamily="34" charset="0"/>
              </a:defRPr>
            </a:lvl2pPr>
            <a:lvl3pPr>
              <a:lnSpc>
                <a:spcPct val="100000"/>
              </a:lnSpc>
              <a:spcBef>
                <a:spcPts val="1200"/>
              </a:spcBef>
              <a:defRPr>
                <a:latin typeface="Arial" panose="020B0604020202020204" pitchFamily="34" charset="0"/>
                <a:cs typeface="Arial" panose="020B0604020202020204" pitchFamily="34" charset="0"/>
              </a:defRPr>
            </a:lvl3pPr>
            <a:lvl4pPr>
              <a:lnSpc>
                <a:spcPct val="100000"/>
              </a:lnSpc>
              <a:spcBef>
                <a:spcPts val="1200"/>
              </a:spcBef>
              <a:defRPr>
                <a:latin typeface="Arial" panose="020B0604020202020204" pitchFamily="34" charset="0"/>
                <a:cs typeface="Arial" panose="020B0604020202020204" pitchFamily="34" charset="0"/>
              </a:defRPr>
            </a:lvl4pPr>
            <a:lvl5pPr>
              <a:lnSpc>
                <a:spcPct val="100000"/>
              </a:lnSpc>
              <a:spcBef>
                <a:spcPts val="1200"/>
              </a:spcBef>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42301" y="1825625"/>
            <a:ext cx="5608320" cy="4351338"/>
          </a:xfrm>
        </p:spPr>
        <p:txBody>
          <a:bodyPr/>
          <a:lstStyle>
            <a:lvl1pPr>
              <a:lnSpc>
                <a:spcPct val="100000"/>
              </a:lnSpc>
              <a:spcBef>
                <a:spcPts val="1200"/>
              </a:spcBef>
              <a:defRPr>
                <a:latin typeface="Arial" panose="020B0604020202020204" pitchFamily="34" charset="0"/>
                <a:cs typeface="Arial" panose="020B0604020202020204" pitchFamily="34" charset="0"/>
              </a:defRPr>
            </a:lvl1pPr>
            <a:lvl2pPr>
              <a:lnSpc>
                <a:spcPct val="100000"/>
              </a:lnSpc>
              <a:spcBef>
                <a:spcPts val="1200"/>
              </a:spcBef>
              <a:defRPr>
                <a:latin typeface="Arial" panose="020B0604020202020204" pitchFamily="34" charset="0"/>
                <a:cs typeface="Arial" panose="020B0604020202020204" pitchFamily="34" charset="0"/>
              </a:defRPr>
            </a:lvl2pPr>
            <a:lvl3pPr>
              <a:lnSpc>
                <a:spcPct val="100000"/>
              </a:lnSpc>
              <a:spcBef>
                <a:spcPts val="1200"/>
              </a:spcBef>
              <a:defRPr>
                <a:latin typeface="Arial" panose="020B0604020202020204" pitchFamily="34" charset="0"/>
                <a:cs typeface="Arial" panose="020B0604020202020204" pitchFamily="34" charset="0"/>
              </a:defRPr>
            </a:lvl3pPr>
            <a:lvl4pPr>
              <a:lnSpc>
                <a:spcPct val="100000"/>
              </a:lnSpc>
              <a:spcBef>
                <a:spcPts val="1200"/>
              </a:spcBef>
              <a:defRPr>
                <a:latin typeface="Arial" panose="020B0604020202020204" pitchFamily="34" charset="0"/>
                <a:cs typeface="Arial" panose="020B0604020202020204" pitchFamily="34" charset="0"/>
              </a:defRPr>
            </a:lvl4pPr>
            <a:lvl5pPr>
              <a:lnSpc>
                <a:spcPct val="100000"/>
              </a:lnSpc>
              <a:spcBef>
                <a:spcPts val="1200"/>
              </a:spcBef>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dirty="0"/>
              <a:t>CALPADS Regional Update May 2025</a:t>
            </a:r>
          </a:p>
        </p:txBody>
      </p:sp>
      <p:sp>
        <p:nvSpPr>
          <p:cNvPr id="7" name="Slide Number Placeholder 6"/>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16926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wo Content">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32766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4" name="Content Placeholder 3"/>
          <p:cNvSpPr>
            <a:spLocks noGrp="1"/>
          </p:cNvSpPr>
          <p:nvPr>
            <p:ph sz="half" idx="2"/>
          </p:nvPr>
        </p:nvSpPr>
        <p:spPr>
          <a:xfrm>
            <a:off x="7962900" y="1825625"/>
            <a:ext cx="33909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10" name="Footer Placeholder 9"/>
          <p:cNvSpPr>
            <a:spLocks noGrp="1"/>
          </p:cNvSpPr>
          <p:nvPr>
            <p:ph type="ftr" sz="quarter" idx="11"/>
          </p:nvPr>
        </p:nvSpPr>
        <p:spPr>
          <a:xfrm>
            <a:off x="3981450" y="6386545"/>
            <a:ext cx="4114800" cy="365125"/>
          </a:xfrm>
        </p:spPr>
        <p:txBody>
          <a:bodyPr/>
          <a:lstStyle>
            <a:lvl1pPr>
              <a:defRPr>
                <a:solidFill>
                  <a:schemeClr val="accent1">
                    <a:lumMod val="50000"/>
                  </a:schemeClr>
                </a:solidFill>
                <a:latin typeface="Arial" panose="020B0604020202020204" pitchFamily="34" charset="0"/>
                <a:cs typeface="Arial" panose="020B0604020202020204" pitchFamily="34" charset="0"/>
              </a:defRPr>
            </a:lvl1pPr>
          </a:lstStyle>
          <a:p>
            <a:r>
              <a:rPr lang="en-US" dirty="0"/>
              <a:t>CALPADS Regional Update May 2025</a:t>
            </a:r>
          </a:p>
        </p:txBody>
      </p:sp>
      <p:sp>
        <p:nvSpPr>
          <p:cNvPr id="11" name="Slide Number Placeholder 10"/>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
        <p:nvSpPr>
          <p:cNvPr id="7" name="Content Placeholder 3"/>
          <p:cNvSpPr>
            <a:spLocks noGrp="1"/>
          </p:cNvSpPr>
          <p:nvPr>
            <p:ph sz="half" idx="13"/>
          </p:nvPr>
        </p:nvSpPr>
        <p:spPr>
          <a:xfrm>
            <a:off x="7962900" y="3935412"/>
            <a:ext cx="3390899"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8" name="Content Placeholder 2"/>
          <p:cNvSpPr>
            <a:spLocks noGrp="1"/>
          </p:cNvSpPr>
          <p:nvPr>
            <p:ph sz="half" idx="14"/>
          </p:nvPr>
        </p:nvSpPr>
        <p:spPr>
          <a:xfrm>
            <a:off x="838200" y="3935412"/>
            <a:ext cx="32766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9" name="Content Placeholder 3"/>
          <p:cNvSpPr>
            <a:spLocks noGrp="1"/>
          </p:cNvSpPr>
          <p:nvPr>
            <p:ph sz="half" idx="15"/>
          </p:nvPr>
        </p:nvSpPr>
        <p:spPr>
          <a:xfrm>
            <a:off x="4343400" y="1825625"/>
            <a:ext cx="33909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Content Placeholder 3"/>
          <p:cNvSpPr>
            <a:spLocks noGrp="1"/>
          </p:cNvSpPr>
          <p:nvPr>
            <p:ph sz="half" idx="16"/>
          </p:nvPr>
        </p:nvSpPr>
        <p:spPr>
          <a:xfrm>
            <a:off x="4343400" y="3935412"/>
            <a:ext cx="33909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7575773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9646" y="-1"/>
            <a:ext cx="11400973" cy="16002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449645" y="1638301"/>
            <a:ext cx="5157787" cy="823912"/>
          </a:xfrm>
        </p:spPr>
        <p:txBody>
          <a:bodyPr anchor="b">
            <a:noAutofit/>
          </a:bodyPr>
          <a:lstStyle>
            <a:lvl1pPr marL="0" indent="0">
              <a:lnSpc>
                <a:spcPct val="100000"/>
              </a:lnSpc>
              <a:buNone/>
              <a:defRPr sz="30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49645"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7433" y="1638301"/>
            <a:ext cx="5183188" cy="823912"/>
          </a:xfrm>
        </p:spPr>
        <p:txBody>
          <a:bodyPr anchor="b">
            <a:noAutofit/>
          </a:bodyPr>
          <a:lstStyle>
            <a:lvl1pPr marL="0" indent="0">
              <a:lnSpc>
                <a:spcPct val="100000"/>
              </a:lnSpc>
              <a:spcBef>
                <a:spcPts val="1000"/>
              </a:spcBef>
              <a:buNone/>
              <a:defRPr sz="30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7434"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a:xfrm>
            <a:off x="104955" y="6504317"/>
            <a:ext cx="3078192" cy="217159"/>
          </a:xfrm>
        </p:spPr>
        <p:txBody>
          <a:bodyPr/>
          <a:lstStyle/>
          <a:p>
            <a:r>
              <a:rPr lang="en-US" dirty="0"/>
              <a:t>CALPADS Regional Update May 2025</a:t>
            </a:r>
          </a:p>
        </p:txBody>
      </p:sp>
      <p:sp>
        <p:nvSpPr>
          <p:cNvPr id="9" name="Slide Number Placeholder 8"/>
          <p:cNvSpPr>
            <a:spLocks noGrp="1"/>
          </p:cNvSpPr>
          <p:nvPr>
            <p:ph type="sldNum" sz="quarter" idx="12"/>
          </p:nvPr>
        </p:nvSpPr>
        <p:spPr>
          <a:xfrm>
            <a:off x="11368962" y="6356351"/>
            <a:ext cx="481657" cy="365125"/>
          </a:xfrm>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498820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dirty="0"/>
              <a:t>CALPADS Regional Update May 2025</a:t>
            </a:r>
          </a:p>
        </p:txBody>
      </p:sp>
      <p:sp>
        <p:nvSpPr>
          <p:cNvPr id="5" name="Slide Number Placeholder 4"/>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428452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2608" y="0"/>
            <a:ext cx="11558013" cy="1572768"/>
          </a:xfrm>
        </p:spPr>
        <p:txBody>
          <a:bodyPr anchor="ctr"/>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4840221" y="1782985"/>
            <a:ext cx="7010400" cy="4087368"/>
          </a:xfrm>
        </p:spPr>
        <p:txBody>
          <a:bodyPr anchor="t"/>
          <a:lstStyle>
            <a:lvl1pPr marL="0" indent="0">
              <a:lnSpc>
                <a:spcPct val="100000"/>
              </a:lnSpc>
              <a:spcBef>
                <a:spcPts val="1200"/>
              </a:spcBef>
              <a:buNone/>
              <a:defRPr sz="20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92608" y="1782985"/>
            <a:ext cx="4315968" cy="4087368"/>
          </a:xfrm>
        </p:spPr>
        <p:txBody>
          <a:bodyPr>
            <a:normAutofit/>
          </a:bodyPr>
          <a:lstStyle>
            <a:lvl1pPr marL="0" indent="0">
              <a:lnSpc>
                <a:spcPct val="100000"/>
              </a:lnSpc>
              <a:spcBef>
                <a:spcPts val="1200"/>
              </a:spcBef>
              <a:buNone/>
              <a:defRPr sz="2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CALPADS Regional Update May 2025</a:t>
            </a:r>
          </a:p>
        </p:txBody>
      </p:sp>
      <p:sp>
        <p:nvSpPr>
          <p:cNvPr id="7" name="Slide Number Placeholder 6"/>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018962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Graphic">
    <p:spTree>
      <p:nvGrpSpPr>
        <p:cNvPr id="1" name=""/>
        <p:cNvGrpSpPr/>
        <p:nvPr/>
      </p:nvGrpSpPr>
      <p:grpSpPr>
        <a:xfrm>
          <a:off x="0" y="0"/>
          <a:ext cx="0" cy="0"/>
          <a:chOff x="0" y="0"/>
          <a:chExt cx="0" cy="0"/>
        </a:xfrm>
      </p:grpSpPr>
      <p:sp>
        <p:nvSpPr>
          <p:cNvPr id="2" name="Title 1"/>
          <p:cNvSpPr>
            <a:spLocks noGrp="1"/>
          </p:cNvSpPr>
          <p:nvPr>
            <p:ph type="title"/>
          </p:nvPr>
        </p:nvSpPr>
        <p:spPr>
          <a:xfrm>
            <a:off x="536448" y="0"/>
            <a:ext cx="11119104" cy="1645920"/>
          </a:xfrm>
        </p:spPr>
        <p:txBody>
          <a:bodyPr anchor="ctr"/>
          <a:lstStyle>
            <a:lvl1pPr>
              <a:defRPr sz="3200"/>
            </a:lvl1pPr>
          </a:lstStyle>
          <a:p>
            <a:r>
              <a:rPr lang="en-US"/>
              <a:t>Click to edit Master title style</a:t>
            </a:r>
            <a:endParaRPr lang="en-US" dirty="0"/>
          </a:p>
        </p:txBody>
      </p:sp>
      <p:sp>
        <p:nvSpPr>
          <p:cNvPr id="3" name="Content Placeholder 2"/>
          <p:cNvSpPr>
            <a:spLocks noGrp="1"/>
          </p:cNvSpPr>
          <p:nvPr>
            <p:ph idx="1" hasCustomPrompt="1"/>
          </p:nvPr>
        </p:nvSpPr>
        <p:spPr>
          <a:xfrm>
            <a:off x="536448" y="1907159"/>
            <a:ext cx="11119104" cy="4187952"/>
          </a:xfrm>
        </p:spPr>
        <p:txBody>
          <a:bodyPr/>
          <a:lstStyle>
            <a:lvl1pPr>
              <a:lnSpc>
                <a:spcPct val="100000"/>
              </a:lnSpc>
              <a:spcBef>
                <a:spcPts val="1200"/>
              </a:spcBef>
              <a:defRPr sz="3200">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Insert Graphic/video/chart\</a:t>
            </a:r>
          </a:p>
        </p:txBody>
      </p:sp>
      <p:sp>
        <p:nvSpPr>
          <p:cNvPr id="6" name="Footer Placeholder 5"/>
          <p:cNvSpPr>
            <a:spLocks noGrp="1"/>
          </p:cNvSpPr>
          <p:nvPr>
            <p:ph type="ftr" sz="quarter" idx="11"/>
          </p:nvPr>
        </p:nvSpPr>
        <p:spPr/>
        <p:txBody>
          <a:bodyPr/>
          <a:lstStyle/>
          <a:p>
            <a:r>
              <a:rPr lang="en-US" dirty="0"/>
              <a:t>CALPADS Regional Update May 2025</a:t>
            </a:r>
          </a:p>
        </p:txBody>
      </p:sp>
      <p:sp>
        <p:nvSpPr>
          <p:cNvPr id="7" name="Slide Number Placeholder 6"/>
          <p:cNvSpPr>
            <a:spLocks noGrp="1"/>
          </p:cNvSpPr>
          <p:nvPr>
            <p:ph type="sldNum" sz="quarter" idx="12"/>
          </p:nvPr>
        </p:nvSpPr>
        <p:spPr>
          <a:xfrm>
            <a:off x="11173895" y="6356351"/>
            <a:ext cx="481657" cy="365125"/>
          </a:xfrm>
        </p:spPr>
        <p:txBody>
          <a:bodyPr/>
          <a:lstStyle/>
          <a:p>
            <a:fld id="{E3F07B27-5348-4263-B67F-EF7FF0A6AD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75024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ing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5" name="Content Placeholder 4"/>
          <p:cNvSpPr>
            <a:spLocks noGrp="1"/>
          </p:cNvSpPr>
          <p:nvPr>
            <p:ph sz="quarter" idx="11"/>
          </p:nvPr>
        </p:nvSpPr>
        <p:spPr>
          <a:xfrm>
            <a:off x="414869" y="1837510"/>
            <a:ext cx="11353798" cy="43542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5">
            <a:extLst>
              <a:ext uri="{FF2B5EF4-FFF2-40B4-BE49-F238E27FC236}">
                <a16:creationId xmlns:a16="http://schemas.microsoft.com/office/drawing/2014/main" id="{D4E2CDD8-2559-4DA9-8FAE-AE72C214CBE8}"/>
              </a:ext>
            </a:extLst>
          </p:cNvPr>
          <p:cNvSpPr>
            <a:spLocks noGrp="1"/>
          </p:cNvSpPr>
          <p:nvPr>
            <p:ph type="ftr" sz="quarter" idx="12"/>
          </p:nvPr>
        </p:nvSpPr>
        <p:spPr>
          <a:xfrm>
            <a:off x="0" y="6386303"/>
            <a:ext cx="3190336" cy="365125"/>
          </a:xfrm>
        </p:spPr>
        <p:txBody>
          <a:bodyPr/>
          <a:lstStyle/>
          <a:p>
            <a:r>
              <a:rPr lang="en-US" dirty="0"/>
              <a:t>CALPADS Regional Update May 2025</a:t>
            </a:r>
          </a:p>
        </p:txBody>
      </p:sp>
    </p:spTree>
    <p:extLst>
      <p:ext uri="{BB962C8B-B14F-4D97-AF65-F5344CB8AC3E}">
        <p14:creationId xmlns:p14="http://schemas.microsoft.com/office/powerpoint/2010/main" val="35217963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8863" y="1617133"/>
            <a:ext cx="11494169" cy="3632199"/>
          </a:xfrm>
        </p:spPr>
        <p:txBody>
          <a:bodyPr/>
          <a:lstStyle>
            <a:lvl1pPr algn="ctr">
              <a:defRPr/>
            </a:lvl1p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p>
            <a:fld id="{BD4257AD-90F9-4636-AD93-EC01DBF603ED}" type="slidenum">
              <a:rPr lang="en-US" smtClean="0">
                <a:solidFill>
                  <a:prstClr val="black">
                    <a:tint val="75000"/>
                  </a:prstClr>
                </a:solidFill>
              </a:rPr>
              <a:pPr/>
              <a:t>‹#›</a:t>
            </a:fld>
            <a:endParaRPr lang="en-US" dirty="0">
              <a:solidFill>
                <a:prstClr val="black">
                  <a:tint val="75000"/>
                </a:prstClr>
              </a:solidFill>
            </a:endParaRPr>
          </a:p>
        </p:txBody>
      </p:sp>
      <p:sp>
        <p:nvSpPr>
          <p:cNvPr id="5" name="Footer Placeholder 5">
            <a:extLst>
              <a:ext uri="{FF2B5EF4-FFF2-40B4-BE49-F238E27FC236}">
                <a16:creationId xmlns:a16="http://schemas.microsoft.com/office/drawing/2014/main" id="{90CCEDE8-2DC8-48AE-BD04-955AE241685A}"/>
              </a:ext>
            </a:extLst>
          </p:cNvPr>
          <p:cNvSpPr>
            <a:spLocks noGrp="1"/>
          </p:cNvSpPr>
          <p:nvPr>
            <p:ph type="ftr" sz="quarter" idx="12"/>
          </p:nvPr>
        </p:nvSpPr>
        <p:spPr>
          <a:xfrm>
            <a:off x="129396" y="6513657"/>
            <a:ext cx="3019245" cy="207819"/>
          </a:xfrm>
        </p:spPr>
        <p:txBody>
          <a:bodyPr/>
          <a:lstStyle/>
          <a:p>
            <a:r>
              <a:rPr lang="en-US" dirty="0"/>
              <a:t>CALPADS Regional Update May 2025</a:t>
            </a:r>
          </a:p>
        </p:txBody>
      </p:sp>
    </p:spTree>
    <p:extLst>
      <p:ext uri="{BB962C8B-B14F-4D97-AF65-F5344CB8AC3E}">
        <p14:creationId xmlns:p14="http://schemas.microsoft.com/office/powerpoint/2010/main" val="29203279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1645" y="1188779"/>
            <a:ext cx="11618976" cy="2048256"/>
          </a:xfrm>
        </p:spPr>
        <p:txBody>
          <a:bodyPr anchor="ctr">
            <a:normAutofit/>
          </a:bodyPr>
          <a:lstStyle>
            <a:lvl1pPr algn="ctr">
              <a:defRPr sz="4000" baseline="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231645" y="3784539"/>
            <a:ext cx="11618976" cy="2029968"/>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632" y="6081336"/>
            <a:ext cx="4089400" cy="666750"/>
          </a:xfrm>
          <a:prstGeom prst="rect">
            <a:avLst/>
          </a:prstGeom>
        </p:spPr>
      </p:pic>
      <p:cxnSp>
        <p:nvCxnSpPr>
          <p:cNvPr id="8" name="Straight Connector 7"/>
          <p:cNvCxnSpPr/>
          <p:nvPr/>
        </p:nvCxnSpPr>
        <p:spPr>
          <a:xfrm flipV="1">
            <a:off x="287217" y="3492379"/>
            <a:ext cx="9472247" cy="17584"/>
          </a:xfrm>
          <a:prstGeom prst="line">
            <a:avLst/>
          </a:prstGeom>
          <a:ln w="127000" cap="flat" cmpd="sng">
            <a:gradFill flip="none" rotWithShape="1">
              <a:gsLst>
                <a:gs pos="98000">
                  <a:schemeClr val="bg1"/>
                </a:gs>
                <a:gs pos="81000">
                  <a:srgbClr val="003399"/>
                </a:gs>
              </a:gsLst>
              <a:path path="circle">
                <a:fillToRect t="100000" r="100000"/>
              </a:path>
              <a:tileRect l="-100000" b="-100000"/>
            </a:gradFill>
            <a:bevel/>
          </a:ln>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535815" y="6286422"/>
            <a:ext cx="4394824" cy="461665"/>
          </a:xfrm>
          <a:prstGeom prst="rect">
            <a:avLst/>
          </a:prstGeom>
          <a:noFill/>
        </p:spPr>
        <p:txBody>
          <a:bodyPr wrap="square" rtlCol="0">
            <a:spAutoFit/>
          </a:bodyPr>
          <a:lstStyle/>
          <a:p>
            <a:r>
              <a:rPr lang="en-US" sz="1200" b="1" cap="small" dirty="0">
                <a:solidFill>
                  <a:srgbClr val="000066"/>
                </a:solidFill>
                <a:latin typeface="Arial" panose="020B0604020202020204" pitchFamily="34" charset="0"/>
                <a:cs typeface="Arial" panose="020B0604020202020204" pitchFamily="34" charset="0"/>
              </a:rPr>
              <a:t>T</a:t>
            </a:r>
            <a:r>
              <a:rPr lang="en-US" sz="1200" b="0" cap="small" dirty="0">
                <a:solidFill>
                  <a:srgbClr val="000066"/>
                </a:solidFill>
                <a:latin typeface="Arial" panose="020B0604020202020204" pitchFamily="34" charset="0"/>
                <a:cs typeface="Arial" panose="020B0604020202020204" pitchFamily="34" charset="0"/>
              </a:rPr>
              <a:t>on</a:t>
            </a:r>
            <a:r>
              <a:rPr lang="en-US" sz="1200" b="1" cap="small" dirty="0">
                <a:solidFill>
                  <a:srgbClr val="000066"/>
                </a:solidFill>
                <a:latin typeface="Arial" panose="020B0604020202020204" pitchFamily="34" charset="0"/>
                <a:cs typeface="Arial" panose="020B0604020202020204" pitchFamily="34" charset="0"/>
              </a:rPr>
              <a:t>y T</a:t>
            </a:r>
            <a:r>
              <a:rPr lang="en-US" sz="1200" b="0" cap="small" dirty="0">
                <a:solidFill>
                  <a:srgbClr val="000066"/>
                </a:solidFill>
                <a:latin typeface="Arial" panose="020B0604020202020204" pitchFamily="34" charset="0"/>
                <a:cs typeface="Arial" panose="020B0604020202020204" pitchFamily="34" charset="0"/>
              </a:rPr>
              <a:t>hurmon</a:t>
            </a:r>
            <a:r>
              <a:rPr lang="en-US" sz="1200" b="1" cap="small" dirty="0">
                <a:solidFill>
                  <a:srgbClr val="000066"/>
                </a:solidFill>
                <a:latin typeface="Arial" panose="020B0604020202020204" pitchFamily="34" charset="0"/>
                <a:cs typeface="Arial" panose="020B0604020202020204" pitchFamily="34" charset="0"/>
              </a:rPr>
              <a:t>d</a:t>
            </a:r>
          </a:p>
          <a:p>
            <a:r>
              <a:rPr lang="en-US" sz="1200" b="1" dirty="0">
                <a:solidFill>
                  <a:srgbClr val="000066"/>
                </a:solidFill>
                <a:latin typeface="Arial" panose="020B0604020202020204" pitchFamily="34" charset="0"/>
                <a:cs typeface="Arial" panose="020B0604020202020204" pitchFamily="34" charset="0"/>
              </a:rPr>
              <a:t>State Superintendent of Public Instruction</a:t>
            </a:r>
          </a:p>
        </p:txBody>
      </p:sp>
      <p:pic>
        <p:nvPicPr>
          <p:cNvPr id="5" name="Picture 4" descr="A close up of a sign&#10;&#10;Description automatically generated">
            <a:extLst>
              <a:ext uri="{FF2B5EF4-FFF2-40B4-BE49-F238E27FC236}">
                <a16:creationId xmlns:a16="http://schemas.microsoft.com/office/drawing/2014/main" id="{79D8F8B7-0F66-43B0-A81F-A84CB593E4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51347" y="6228763"/>
            <a:ext cx="1599274" cy="639710"/>
          </a:xfrm>
          <a:prstGeom prst="rect">
            <a:avLst/>
          </a:prstGeom>
        </p:spPr>
      </p:pic>
    </p:spTree>
    <p:extLst>
      <p:ext uri="{BB962C8B-B14F-4D97-AF65-F5344CB8AC3E}">
        <p14:creationId xmlns:p14="http://schemas.microsoft.com/office/powerpoint/2010/main" val="11011356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10"/>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Tree>
    <p:extLst>
      <p:ext uri="{BB962C8B-B14F-4D97-AF65-F5344CB8AC3E}">
        <p14:creationId xmlns:p14="http://schemas.microsoft.com/office/powerpoint/2010/main" val="3020217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Two Content">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32766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4" name="Content Placeholder 3"/>
          <p:cNvSpPr>
            <a:spLocks noGrp="1"/>
          </p:cNvSpPr>
          <p:nvPr>
            <p:ph sz="half" idx="2"/>
          </p:nvPr>
        </p:nvSpPr>
        <p:spPr>
          <a:xfrm>
            <a:off x="7962900" y="1825625"/>
            <a:ext cx="33909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10" name="Footer Placeholder 9"/>
          <p:cNvSpPr>
            <a:spLocks noGrp="1"/>
          </p:cNvSpPr>
          <p:nvPr>
            <p:ph type="ftr" sz="quarter" idx="11"/>
          </p:nvPr>
        </p:nvSpPr>
        <p:spPr>
          <a:xfrm>
            <a:off x="2819400" y="6356350"/>
            <a:ext cx="4114800" cy="365125"/>
          </a:xfrm>
        </p:spPr>
        <p:txBody>
          <a:bodyPr/>
          <a:lstStyle>
            <a:lvl1pPr>
              <a:defRPr>
                <a:solidFill>
                  <a:schemeClr val="accent1">
                    <a:lumMod val="50000"/>
                  </a:schemeClr>
                </a:solidFill>
                <a:latin typeface="Arial" panose="020B0604020202020204" pitchFamily="34" charset="0"/>
                <a:cs typeface="Arial" panose="020B0604020202020204" pitchFamily="34" charset="0"/>
              </a:defRPr>
            </a:lvl1pPr>
          </a:lstStyle>
          <a:p>
            <a:r>
              <a:rPr lang="en-US" dirty="0"/>
              <a:t>CALPADS Regional Update May 2025</a:t>
            </a:r>
          </a:p>
        </p:txBody>
      </p:sp>
      <p:sp>
        <p:nvSpPr>
          <p:cNvPr id="11" name="Slide Number Placeholder 10"/>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
        <p:nvSpPr>
          <p:cNvPr id="7" name="Content Placeholder 3"/>
          <p:cNvSpPr>
            <a:spLocks noGrp="1"/>
          </p:cNvSpPr>
          <p:nvPr>
            <p:ph sz="half" idx="13"/>
          </p:nvPr>
        </p:nvSpPr>
        <p:spPr>
          <a:xfrm>
            <a:off x="7962900" y="3935412"/>
            <a:ext cx="3390899"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8" name="Content Placeholder 2"/>
          <p:cNvSpPr>
            <a:spLocks noGrp="1"/>
          </p:cNvSpPr>
          <p:nvPr>
            <p:ph sz="half" idx="14"/>
          </p:nvPr>
        </p:nvSpPr>
        <p:spPr>
          <a:xfrm>
            <a:off x="838200" y="3935412"/>
            <a:ext cx="32766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9" name="Content Placeholder 3"/>
          <p:cNvSpPr>
            <a:spLocks noGrp="1"/>
          </p:cNvSpPr>
          <p:nvPr>
            <p:ph sz="half" idx="15"/>
          </p:nvPr>
        </p:nvSpPr>
        <p:spPr>
          <a:xfrm>
            <a:off x="4343400" y="1825625"/>
            <a:ext cx="33909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Content Placeholder 3"/>
          <p:cNvSpPr>
            <a:spLocks noGrp="1"/>
          </p:cNvSpPr>
          <p:nvPr>
            <p:ph sz="half" idx="16"/>
          </p:nvPr>
        </p:nvSpPr>
        <p:spPr>
          <a:xfrm>
            <a:off x="4343400" y="3935412"/>
            <a:ext cx="33909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7573708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90688"/>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a:xfrm>
            <a:off x="2876550" y="6356350"/>
            <a:ext cx="4114800" cy="365125"/>
          </a:xfrm>
        </p:spPr>
        <p:txBody>
          <a:bodyPr/>
          <a:lstStyle/>
          <a:p>
            <a:r>
              <a:rPr lang="en-US" dirty="0"/>
              <a:t>CALPADS Regional Update May 2025</a:t>
            </a:r>
          </a:p>
        </p:txBody>
      </p:sp>
      <p:sp>
        <p:nvSpPr>
          <p:cNvPr id="9" name="Slide Number Placeholder 8"/>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Tree>
    <p:extLst>
      <p:ext uri="{BB962C8B-B14F-4D97-AF65-F5344CB8AC3E}">
        <p14:creationId xmlns:p14="http://schemas.microsoft.com/office/powerpoint/2010/main" val="410742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90688"/>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a:xfrm>
            <a:off x="3940175" y="6356350"/>
            <a:ext cx="4114800" cy="365125"/>
          </a:xfrm>
        </p:spPr>
        <p:txBody>
          <a:bodyPr/>
          <a:lstStyle/>
          <a:p>
            <a:r>
              <a:rPr lang="en-US" dirty="0"/>
              <a:t>CALPADS Regional Update May 2025</a:t>
            </a:r>
          </a:p>
        </p:txBody>
      </p:sp>
      <p:sp>
        <p:nvSpPr>
          <p:cNvPr id="9" name="Slide Number Placeholder 8"/>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Tree>
    <p:extLst>
      <p:ext uri="{BB962C8B-B14F-4D97-AF65-F5344CB8AC3E}">
        <p14:creationId xmlns:p14="http://schemas.microsoft.com/office/powerpoint/2010/main" val="22210484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441575"/>
            <a:ext cx="10515600" cy="1325563"/>
          </a:xfrm>
        </p:spPr>
        <p:txBody>
          <a:bodyPr/>
          <a:lstStyle>
            <a:lvl1pPr>
              <a:defRPr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4" name="Footer Placeholder 3"/>
          <p:cNvSpPr>
            <a:spLocks noGrp="1"/>
          </p:cNvSpPr>
          <p:nvPr>
            <p:ph type="ftr" sz="quarter" idx="11"/>
          </p:nvPr>
        </p:nvSpPr>
        <p:spPr>
          <a:xfrm>
            <a:off x="4267200" y="6356349"/>
            <a:ext cx="4114800" cy="365125"/>
          </a:xfrm>
        </p:spPr>
        <p:txBody>
          <a:bodyPr/>
          <a:lstStyle>
            <a:lvl1pPr>
              <a:defRPr>
                <a:solidFill>
                  <a:schemeClr val="accent1">
                    <a:lumMod val="50000"/>
                  </a:schemeClr>
                </a:solidFill>
                <a:latin typeface="Arial" panose="020B0604020202020204" pitchFamily="34" charset="0"/>
                <a:cs typeface="Arial" panose="020B0604020202020204" pitchFamily="34" charset="0"/>
              </a:defRPr>
            </a:lvl1pPr>
          </a:lstStyle>
          <a:p>
            <a:r>
              <a:rPr lang="en-US" dirty="0"/>
              <a:t>CALPADS Regional Update May 2025</a:t>
            </a:r>
          </a:p>
        </p:txBody>
      </p:sp>
      <p:sp>
        <p:nvSpPr>
          <p:cNvPr id="5" name="Slide Number Placeholder 4"/>
          <p:cNvSpPr>
            <a:spLocks noGrp="1"/>
          </p:cNvSpPr>
          <p:nvPr>
            <p:ph type="sldNum" sz="quarter" idx="12"/>
          </p:nvPr>
        </p:nvSpPr>
        <p:spPr>
          <a:xfrm>
            <a:off x="9839554" y="6422187"/>
            <a:ext cx="2152650" cy="365125"/>
          </a:xfrm>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Tree>
    <p:extLst>
      <p:ext uri="{BB962C8B-B14F-4D97-AF65-F5344CB8AC3E}">
        <p14:creationId xmlns:p14="http://schemas.microsoft.com/office/powerpoint/2010/main" val="18829499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None/>
              <a:defRPr sz="2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solidFill>
                  <a:schemeClr val="accent1">
                    <a:lumMod val="50000"/>
                  </a:schemeClr>
                </a:solidFill>
                <a:latin typeface="Arial" panose="020B0604020202020204" pitchFamily="34" charset="0"/>
                <a:cs typeface="Arial" panose="020B0604020202020204" pitchFamily="34" charset="0"/>
              </a:defRPr>
            </a:lvl1pPr>
          </a:lstStyle>
          <a:p>
            <a:r>
              <a:rPr lang="en-US" dirty="0"/>
              <a:t>CALPADS Regional Update May 2025</a:t>
            </a:r>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Tree>
    <p:extLst>
      <p:ext uri="{BB962C8B-B14F-4D97-AF65-F5344CB8AC3E}">
        <p14:creationId xmlns:p14="http://schemas.microsoft.com/office/powerpoint/2010/main" val="38982194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normAutofit/>
          </a:bodyPr>
          <a:lstStyle>
            <a:lvl1pPr marL="0" indent="0">
              <a:buNone/>
              <a:defRPr sz="24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None/>
              <a:defRPr sz="2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solidFill>
                  <a:schemeClr val="accent1">
                    <a:lumMod val="50000"/>
                  </a:schemeClr>
                </a:solidFill>
                <a:latin typeface="Arial" panose="020B0604020202020204" pitchFamily="34" charset="0"/>
                <a:cs typeface="Arial" panose="020B0604020202020204" pitchFamily="34" charset="0"/>
              </a:defRPr>
            </a:lvl1pPr>
          </a:lstStyle>
          <a:p>
            <a:r>
              <a:rPr lang="en-US" dirty="0"/>
              <a:t>CALPADS Regional Update May 2025</a:t>
            </a:r>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Tree>
    <p:extLst>
      <p:ext uri="{BB962C8B-B14F-4D97-AF65-F5344CB8AC3E}">
        <p14:creationId xmlns:p14="http://schemas.microsoft.com/office/powerpoint/2010/main" val="39628695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
          <p:cNvSpPr>
            <a:spLocks noGrp="1" noChangeArrowheads="1"/>
          </p:cNvSpPr>
          <p:nvPr>
            <p:ph type="ftr" sz="quarter" idx="11"/>
          </p:nvPr>
        </p:nvSpPr>
        <p:spPr>
          <a:ln/>
        </p:spPr>
        <p:txBody>
          <a:bodyPr/>
          <a:lstStyle>
            <a:lvl1pPr>
              <a:defRPr/>
            </a:lvl1pPr>
          </a:lstStyle>
          <a:p>
            <a:r>
              <a:rPr lang="en-US" dirty="0"/>
              <a:t>CALPADS Regional Update May 2025</a:t>
            </a:r>
          </a:p>
        </p:txBody>
      </p:sp>
      <p:sp>
        <p:nvSpPr>
          <p:cNvPr id="6" name="Rectangle 6"/>
          <p:cNvSpPr>
            <a:spLocks noGrp="1" noChangeArrowheads="1"/>
          </p:cNvSpPr>
          <p:nvPr>
            <p:ph type="sldNum" sz="quarter" idx="12"/>
          </p:nvPr>
        </p:nvSpPr>
        <p:spPr>
          <a:ln/>
        </p:spPr>
        <p:txBody>
          <a:bodyPr/>
          <a:lstStyle>
            <a:lvl1pPr>
              <a:defRPr/>
            </a:lvl1pPr>
          </a:lstStyle>
          <a:p>
            <a:fld id="{F41BBA40-D491-440F-A181-17CBDCE45226}" type="slidenum">
              <a:rPr lang="en-US" smtClean="0"/>
              <a:pPr/>
              <a:t>‹#›</a:t>
            </a:fld>
            <a:endParaRPr lang="en-US" dirty="0"/>
          </a:p>
        </p:txBody>
      </p:sp>
    </p:spTree>
    <p:extLst>
      <p:ext uri="{BB962C8B-B14F-4D97-AF65-F5344CB8AC3E}">
        <p14:creationId xmlns:p14="http://schemas.microsoft.com/office/powerpoint/2010/main" val="34014012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and Content Centered">
    <p:spTree>
      <p:nvGrpSpPr>
        <p:cNvPr id="1" name=""/>
        <p:cNvGrpSpPr/>
        <p:nvPr/>
      </p:nvGrpSpPr>
      <p:grpSpPr>
        <a:xfrm>
          <a:off x="0" y="0"/>
          <a:ext cx="0" cy="0"/>
          <a:chOff x="0" y="0"/>
          <a:chExt cx="0" cy="0"/>
        </a:xfrm>
      </p:grpSpPr>
      <p:sp>
        <p:nvSpPr>
          <p:cNvPr id="2" name="Title 1"/>
          <p:cNvSpPr>
            <a:spLocks noGrp="1"/>
          </p:cNvSpPr>
          <p:nvPr>
            <p:ph type="title"/>
          </p:nvPr>
        </p:nvSpPr>
        <p:spPr>
          <a:xfrm>
            <a:off x="2447925" y="1562100"/>
            <a:ext cx="9134475" cy="1143000"/>
          </a:xfrm>
        </p:spPr>
        <p:txBody>
          <a:bodyPr/>
          <a:lstStyle/>
          <a:p>
            <a:r>
              <a:rPr lang="en-US"/>
              <a:t>Click to edit Master title style</a:t>
            </a:r>
          </a:p>
        </p:txBody>
      </p:sp>
      <p:sp>
        <p:nvSpPr>
          <p:cNvPr id="3" name="Slide Number Placeholder 2"/>
          <p:cNvSpPr>
            <a:spLocks noGrp="1"/>
          </p:cNvSpPr>
          <p:nvPr>
            <p:ph type="sldNum" sz="quarter" idx="10"/>
          </p:nvPr>
        </p:nvSpPr>
        <p:spPr>
          <a:xfrm>
            <a:off x="11154103" y="6351442"/>
            <a:ext cx="428297" cy="447581"/>
          </a:xfrm>
          <a:prstGeom prst="rect">
            <a:avLst/>
          </a:prstGeom>
        </p:spPr>
        <p:txBody>
          <a:bodyPr/>
          <a:lstStyle/>
          <a:p>
            <a:pPr>
              <a:defRPr/>
            </a:pPr>
            <a:fld id="{845CA088-98AF-4DF2-8493-E1610DC2B74C}" type="slidenum">
              <a:rPr lang="en-US" altLang="en-US" smtClean="0"/>
              <a:pPr>
                <a:defRPr/>
              </a:pPr>
              <a:t>‹#›</a:t>
            </a:fld>
            <a:endParaRPr lang="en-US" altLang="en-US" dirty="0"/>
          </a:p>
        </p:txBody>
      </p:sp>
      <p:sp>
        <p:nvSpPr>
          <p:cNvPr id="5" name="Content Placeholder 4"/>
          <p:cNvSpPr>
            <a:spLocks noGrp="1"/>
          </p:cNvSpPr>
          <p:nvPr>
            <p:ph sz="quarter" idx="11"/>
          </p:nvPr>
        </p:nvSpPr>
        <p:spPr>
          <a:xfrm>
            <a:off x="2447925" y="2933700"/>
            <a:ext cx="9134475" cy="12382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58B5AFAD-1E41-497C-950D-0D3D1F7D98B9}"/>
              </a:ext>
            </a:extLst>
          </p:cNvPr>
          <p:cNvSpPr>
            <a:spLocks noGrp="1" noChangeArrowheads="1"/>
          </p:cNvSpPr>
          <p:nvPr>
            <p:ph type="ftr" sz="quarter" idx="12"/>
          </p:nvPr>
        </p:nvSpPr>
        <p:spPr>
          <a:xfrm>
            <a:off x="4038600" y="6356350"/>
            <a:ext cx="4114800" cy="365125"/>
          </a:xfrm>
          <a:ln/>
        </p:spPr>
        <p:txBody>
          <a:bodyPr/>
          <a:lstStyle>
            <a:lvl1pPr>
              <a:defRPr/>
            </a:lvl1pPr>
          </a:lstStyle>
          <a:p>
            <a:r>
              <a:rPr lang="en-US" dirty="0"/>
              <a:t>CALPADS Regional Update May 2025</a:t>
            </a:r>
          </a:p>
        </p:txBody>
      </p:sp>
    </p:spTree>
    <p:extLst>
      <p:ext uri="{BB962C8B-B14F-4D97-AF65-F5344CB8AC3E}">
        <p14:creationId xmlns:p14="http://schemas.microsoft.com/office/powerpoint/2010/main" val="34114145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4A83848-BE12-44AE-932B-D3E9CBFBB640}"/>
              </a:ext>
            </a:extLst>
          </p:cNvPr>
          <p:cNvGrpSpPr/>
          <p:nvPr/>
        </p:nvGrpSpPr>
        <p:grpSpPr>
          <a:xfrm>
            <a:off x="-3175" y="-104929"/>
            <a:ext cx="12193650" cy="6870701"/>
            <a:chOff x="-3300" y="3571"/>
            <a:chExt cx="24387300" cy="13741401"/>
          </a:xfrm>
        </p:grpSpPr>
        <p:pic>
          <p:nvPicPr>
            <p:cNvPr id="7" name="Picture 6">
              <a:extLst>
                <a:ext uri="{FF2B5EF4-FFF2-40B4-BE49-F238E27FC236}">
                  <a16:creationId xmlns:a16="http://schemas.microsoft.com/office/drawing/2014/main" id="{7B169BA0-763F-44B5-951A-374DFDEBEC1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rot="10800000">
              <a:off x="6349" y="3571"/>
              <a:ext cx="24377651" cy="13712429"/>
            </a:xfrm>
            <a:prstGeom prst="rect">
              <a:avLst/>
            </a:prstGeom>
          </p:spPr>
        </p:pic>
        <p:sp>
          <p:nvSpPr>
            <p:cNvPr id="8" name="Rectangle 7">
              <a:extLst>
                <a:ext uri="{FF2B5EF4-FFF2-40B4-BE49-F238E27FC236}">
                  <a16:creationId xmlns:a16="http://schemas.microsoft.com/office/drawing/2014/main" id="{A7BF6151-58F9-4EB5-AECF-F104A8B1AF9C}"/>
                </a:ext>
              </a:extLst>
            </p:cNvPr>
            <p:cNvSpPr/>
            <p:nvPr userDrawn="1"/>
          </p:nvSpPr>
          <p:spPr>
            <a:xfrm>
              <a:off x="-3300" y="7160021"/>
              <a:ext cx="24380951" cy="6584951"/>
            </a:xfrm>
            <a:prstGeom prst="rect">
              <a:avLst/>
            </a:prstGeom>
            <a:gradFill>
              <a:gsLst>
                <a:gs pos="0">
                  <a:srgbClr val="AFC6E6"/>
                </a:gs>
                <a:gs pos="67000">
                  <a:srgbClr val="C7DDF1"/>
                </a:gs>
                <a:gs pos="86000">
                  <a:srgbClr val="D6E2F2"/>
                </a:gs>
                <a:gs pos="100000">
                  <a:srgbClr val="D6E2F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dirty="0"/>
              <a:t>CALPADS Regional Update May 2025</a:t>
            </a:r>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5" y="-96922"/>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lstStyle/>
          <a:p>
            <a:r>
              <a:rPr lang="en-US"/>
              <a:t>Click to edit Master title style</a:t>
            </a:r>
          </a:p>
        </p:txBody>
      </p:sp>
      <p:sp>
        <p:nvSpPr>
          <p:cNvPr id="10" name="Date Placeholder 2">
            <a:extLst>
              <a:ext uri="{FF2B5EF4-FFF2-40B4-BE49-F238E27FC236}">
                <a16:creationId xmlns:a16="http://schemas.microsoft.com/office/drawing/2014/main" id="{296FDAC6-C357-4B74-8123-D0403FE8A688}"/>
              </a:ext>
            </a:extLst>
          </p:cNvPr>
          <p:cNvSpPr txBox="1">
            <a:spLocks/>
          </p:cNvSpPr>
          <p:nvPr/>
        </p:nvSpPr>
        <p:spPr>
          <a:xfrm>
            <a:off x="914400" y="6432551"/>
            <a:ext cx="2743200" cy="365125"/>
          </a:xfrm>
          <a:prstGeom prst="rect">
            <a:avLst/>
          </a:prstGeom>
        </p:spPr>
        <p:txBody>
          <a:bodyPr vert="horz" lIns="45720" tIns="22860" rIns="45720" bIns="22860" rtlCol="0" anchor="ctr"/>
          <a:lstStyle>
            <a:defPPr>
              <a:defRPr lang="en-US"/>
            </a:defPPr>
            <a:lvl1pPr marL="0" algn="l"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lang="en-US" sz="1200" dirty="0"/>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p:nvSpPr>
        <p:spPr>
          <a:xfrm>
            <a:off x="8686800" y="6432551"/>
            <a:ext cx="2743200"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lang="en-US" sz="1200" dirty="0"/>
          </a:p>
        </p:txBody>
      </p:sp>
      <p:sp>
        <p:nvSpPr>
          <p:cNvPr id="13" name="Slide Number Placeholder 5">
            <a:extLst>
              <a:ext uri="{FF2B5EF4-FFF2-40B4-BE49-F238E27FC236}">
                <a16:creationId xmlns:a16="http://schemas.microsoft.com/office/drawing/2014/main" id="{5377C87E-B564-4FD9-9B4C-1532FC6358FB}"/>
              </a:ext>
            </a:extLst>
          </p:cNvPr>
          <p:cNvSpPr txBox="1">
            <a:spLocks/>
          </p:cNvSpPr>
          <p:nvPr userDrawn="1"/>
        </p:nvSpPr>
        <p:spPr>
          <a:xfrm>
            <a:off x="8798751" y="6356351"/>
            <a:ext cx="2743200" cy="365125"/>
          </a:xfrm>
          <a:prstGeom prst="rect">
            <a:avLst/>
          </a:prstGeom>
        </p:spPr>
        <p:txBody>
          <a:bodyPr/>
          <a:lstStyle>
            <a:defPPr>
              <a:defRPr lang="en-US"/>
            </a:defPPr>
            <a:lvl1pPr marL="0" algn="r" defTabSz="1828800" rtl="0" eaLnBrk="1" latinLnBrk="0" hangingPunct="1">
              <a:defRPr sz="24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98C4AAFB-A93B-478D-A5C6-96532A67AD2E}" type="slidenum">
              <a:rPr lang="en-US" sz="1200" smtClean="0">
                <a:solidFill>
                  <a:schemeClr val="tx1">
                    <a:tint val="75000"/>
                  </a:schemeClr>
                </a:solidFill>
              </a:rPr>
              <a:pPr/>
              <a:t>‹#›</a:t>
            </a:fld>
            <a:endParaRPr lang="en-US" sz="1200" dirty="0"/>
          </a:p>
        </p:txBody>
      </p:sp>
    </p:spTree>
    <p:extLst>
      <p:ext uri="{BB962C8B-B14F-4D97-AF65-F5344CB8AC3E}">
        <p14:creationId xmlns:p14="http://schemas.microsoft.com/office/powerpoint/2010/main" val="33411068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p:nvPicPr>
        <p:blipFill>
          <a:blip r:embed="rId2" cstate="print"/>
          <a:stretch>
            <a:fillRect/>
          </a:stretch>
        </p:blipFill>
        <p:spPr>
          <a:xfrm>
            <a:off x="6175" y="819311"/>
            <a:ext cx="12185825" cy="5967252"/>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dirty="0"/>
              <a:t>CALPADS Regional Update May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2396265188"/>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Rectangle 5">
            <a:extLst>
              <a:ext uri="{FF2B5EF4-FFF2-40B4-BE49-F238E27FC236}">
                <a16:creationId xmlns:a16="http://schemas.microsoft.com/office/drawing/2014/main" id="{24552584-9F15-4C64-98F0-501195821053}"/>
              </a:ext>
            </a:extLst>
          </p:cNvPr>
          <p:cNvSpPr>
            <a:spLocks noGrp="1" noChangeArrowheads="1"/>
          </p:cNvSpPr>
          <p:nvPr>
            <p:ph type="ftr" sz="quarter" idx="21"/>
          </p:nvPr>
        </p:nvSpPr>
        <p:spPr>
          <a:xfrm>
            <a:off x="4433889" y="6376897"/>
            <a:ext cx="4114800" cy="365125"/>
          </a:xfrm>
          <a:ln/>
        </p:spPr>
        <p:txBody>
          <a:bodyPr/>
          <a:lstStyle>
            <a:lvl1pPr>
              <a:defRPr/>
            </a:lvl1pPr>
          </a:lstStyle>
          <a:p>
            <a:r>
              <a:rPr lang="en-US" dirty="0"/>
              <a:t>CALPADS Regional Update May 2025</a:t>
            </a:r>
          </a:p>
        </p:txBody>
      </p:sp>
    </p:spTree>
    <p:extLst>
      <p:ext uri="{BB962C8B-B14F-4D97-AF65-F5344CB8AC3E}">
        <p14:creationId xmlns:p14="http://schemas.microsoft.com/office/powerpoint/2010/main" val="355293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2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1645" y="1188779"/>
            <a:ext cx="11618976" cy="2048256"/>
          </a:xfrm>
        </p:spPr>
        <p:txBody>
          <a:bodyPr anchor="ctr">
            <a:normAutofit/>
          </a:bodyPr>
          <a:lstStyle>
            <a:lvl1pPr algn="ctr">
              <a:defRPr sz="4000" baseline="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231645" y="3784539"/>
            <a:ext cx="11618976" cy="2029968"/>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632" y="6081336"/>
            <a:ext cx="4089400" cy="666750"/>
          </a:xfrm>
          <a:prstGeom prst="rect">
            <a:avLst/>
          </a:prstGeom>
        </p:spPr>
      </p:pic>
      <p:cxnSp>
        <p:nvCxnSpPr>
          <p:cNvPr id="8" name="Straight Connector 7"/>
          <p:cNvCxnSpPr/>
          <p:nvPr/>
        </p:nvCxnSpPr>
        <p:spPr>
          <a:xfrm flipV="1">
            <a:off x="287217" y="3492379"/>
            <a:ext cx="9472247" cy="17584"/>
          </a:xfrm>
          <a:prstGeom prst="line">
            <a:avLst/>
          </a:prstGeom>
          <a:ln w="127000" cap="flat" cmpd="sng">
            <a:gradFill flip="none" rotWithShape="1">
              <a:gsLst>
                <a:gs pos="98000">
                  <a:schemeClr val="bg1"/>
                </a:gs>
                <a:gs pos="81000">
                  <a:srgbClr val="003399"/>
                </a:gs>
              </a:gsLst>
              <a:path path="circle">
                <a:fillToRect t="100000" r="100000"/>
              </a:path>
              <a:tileRect l="-100000" b="-100000"/>
            </a:gradFill>
            <a:bevel/>
          </a:ln>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535815" y="6286422"/>
            <a:ext cx="4394824" cy="461665"/>
          </a:xfrm>
          <a:prstGeom prst="rect">
            <a:avLst/>
          </a:prstGeom>
          <a:noFill/>
        </p:spPr>
        <p:txBody>
          <a:bodyPr wrap="square" rtlCol="0">
            <a:spAutoFit/>
          </a:bodyPr>
          <a:lstStyle/>
          <a:p>
            <a:r>
              <a:rPr lang="en-US" sz="1200" b="1" cap="small" dirty="0">
                <a:solidFill>
                  <a:srgbClr val="000066"/>
                </a:solidFill>
                <a:latin typeface="Arial" panose="020B0604020202020204" pitchFamily="34" charset="0"/>
                <a:cs typeface="Arial" panose="020B0604020202020204" pitchFamily="34" charset="0"/>
              </a:rPr>
              <a:t>T</a:t>
            </a:r>
            <a:r>
              <a:rPr lang="en-US" sz="1200" b="0" cap="small" dirty="0">
                <a:solidFill>
                  <a:srgbClr val="000066"/>
                </a:solidFill>
                <a:latin typeface="Arial" panose="020B0604020202020204" pitchFamily="34" charset="0"/>
                <a:cs typeface="Arial" panose="020B0604020202020204" pitchFamily="34" charset="0"/>
              </a:rPr>
              <a:t>on</a:t>
            </a:r>
            <a:r>
              <a:rPr lang="en-US" sz="1200" b="1" cap="small" dirty="0">
                <a:solidFill>
                  <a:srgbClr val="000066"/>
                </a:solidFill>
                <a:latin typeface="Arial" panose="020B0604020202020204" pitchFamily="34" charset="0"/>
                <a:cs typeface="Arial" panose="020B0604020202020204" pitchFamily="34" charset="0"/>
              </a:rPr>
              <a:t>y T</a:t>
            </a:r>
            <a:r>
              <a:rPr lang="en-US" sz="1200" b="0" cap="small" dirty="0">
                <a:solidFill>
                  <a:srgbClr val="000066"/>
                </a:solidFill>
                <a:latin typeface="Arial" panose="020B0604020202020204" pitchFamily="34" charset="0"/>
                <a:cs typeface="Arial" panose="020B0604020202020204" pitchFamily="34" charset="0"/>
              </a:rPr>
              <a:t>hurmon</a:t>
            </a:r>
            <a:r>
              <a:rPr lang="en-US" sz="1200" b="1" cap="small" dirty="0">
                <a:solidFill>
                  <a:srgbClr val="000066"/>
                </a:solidFill>
                <a:latin typeface="Arial" panose="020B0604020202020204" pitchFamily="34" charset="0"/>
                <a:cs typeface="Arial" panose="020B0604020202020204" pitchFamily="34" charset="0"/>
              </a:rPr>
              <a:t>d</a:t>
            </a:r>
          </a:p>
          <a:p>
            <a:r>
              <a:rPr lang="en-US" sz="1200" b="1" dirty="0">
                <a:solidFill>
                  <a:srgbClr val="000066"/>
                </a:solidFill>
                <a:latin typeface="Arial" panose="020B0604020202020204" pitchFamily="34" charset="0"/>
                <a:cs typeface="Arial" panose="020B0604020202020204" pitchFamily="34" charset="0"/>
              </a:rPr>
              <a:t>State Superintendent of Public Instruction</a:t>
            </a:r>
          </a:p>
        </p:txBody>
      </p:sp>
      <p:pic>
        <p:nvPicPr>
          <p:cNvPr id="5" name="Picture 4" descr="A close up of a sign&#10;&#10;Description automatically generated">
            <a:extLst>
              <a:ext uri="{FF2B5EF4-FFF2-40B4-BE49-F238E27FC236}">
                <a16:creationId xmlns:a16="http://schemas.microsoft.com/office/drawing/2014/main" id="{79D8F8B7-0F66-43B0-A81F-A84CB593E4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51347" y="6228763"/>
            <a:ext cx="1599274" cy="639710"/>
          </a:xfrm>
          <a:prstGeom prst="rect">
            <a:avLst/>
          </a:prstGeom>
        </p:spPr>
      </p:pic>
    </p:spTree>
    <p:extLst>
      <p:ext uri="{BB962C8B-B14F-4D97-AF65-F5344CB8AC3E}">
        <p14:creationId xmlns:p14="http://schemas.microsoft.com/office/powerpoint/2010/main" val="16947373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3_Two Content">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10"/>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Tree>
    <p:extLst>
      <p:ext uri="{BB962C8B-B14F-4D97-AF65-F5344CB8AC3E}">
        <p14:creationId xmlns:p14="http://schemas.microsoft.com/office/powerpoint/2010/main" val="3741874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441575"/>
            <a:ext cx="10515600" cy="1325563"/>
          </a:xfrm>
        </p:spPr>
        <p:txBody>
          <a:bodyPr/>
          <a:lstStyle>
            <a:lvl1pPr>
              <a:defRPr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4" name="Footer Placeholder 3"/>
          <p:cNvSpPr>
            <a:spLocks noGrp="1"/>
          </p:cNvSpPr>
          <p:nvPr>
            <p:ph type="ftr" sz="quarter" idx="11"/>
          </p:nvPr>
        </p:nvSpPr>
        <p:spPr>
          <a:xfrm>
            <a:off x="4038600" y="6386545"/>
            <a:ext cx="4114800" cy="365125"/>
          </a:xfrm>
        </p:spPr>
        <p:txBody>
          <a:bodyPr/>
          <a:lstStyle>
            <a:lvl1pPr>
              <a:defRPr>
                <a:solidFill>
                  <a:schemeClr val="accent1">
                    <a:lumMod val="50000"/>
                  </a:schemeClr>
                </a:solidFill>
                <a:latin typeface="Arial" panose="020B0604020202020204" pitchFamily="34" charset="0"/>
                <a:cs typeface="Arial" panose="020B0604020202020204" pitchFamily="34" charset="0"/>
              </a:defRPr>
            </a:lvl1pPr>
          </a:lstStyle>
          <a:p>
            <a:r>
              <a:rPr lang="en-US" dirty="0"/>
              <a:t>CALPADS Regional Update May 2025</a:t>
            </a:r>
          </a:p>
        </p:txBody>
      </p:sp>
      <p:sp>
        <p:nvSpPr>
          <p:cNvPr id="5" name="Slide Number Placeholder 4"/>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Tree>
    <p:extLst>
      <p:ext uri="{BB962C8B-B14F-4D97-AF65-F5344CB8AC3E}">
        <p14:creationId xmlns:p14="http://schemas.microsoft.com/office/powerpoint/2010/main" val="36425276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_Two Content">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32766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4" name="Content Placeholder 3"/>
          <p:cNvSpPr>
            <a:spLocks noGrp="1"/>
          </p:cNvSpPr>
          <p:nvPr>
            <p:ph sz="half" idx="2"/>
          </p:nvPr>
        </p:nvSpPr>
        <p:spPr>
          <a:xfrm>
            <a:off x="7962900" y="1825625"/>
            <a:ext cx="33909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10" name="Footer Placeholder 9"/>
          <p:cNvSpPr>
            <a:spLocks noGrp="1"/>
          </p:cNvSpPr>
          <p:nvPr>
            <p:ph type="ftr" sz="quarter" idx="11"/>
          </p:nvPr>
        </p:nvSpPr>
        <p:spPr>
          <a:xfrm>
            <a:off x="2819400" y="6356350"/>
            <a:ext cx="4114800" cy="365125"/>
          </a:xfrm>
        </p:spPr>
        <p:txBody>
          <a:bodyPr/>
          <a:lstStyle>
            <a:lvl1pPr>
              <a:defRPr>
                <a:solidFill>
                  <a:schemeClr val="accent1">
                    <a:lumMod val="50000"/>
                  </a:schemeClr>
                </a:solidFill>
                <a:latin typeface="Arial" panose="020B0604020202020204" pitchFamily="34" charset="0"/>
                <a:cs typeface="Arial" panose="020B0604020202020204" pitchFamily="34" charset="0"/>
              </a:defRPr>
            </a:lvl1pPr>
          </a:lstStyle>
          <a:p>
            <a:r>
              <a:rPr lang="en-US" dirty="0"/>
              <a:t>CALPADS Regional Update May 2025</a:t>
            </a:r>
          </a:p>
        </p:txBody>
      </p:sp>
      <p:sp>
        <p:nvSpPr>
          <p:cNvPr id="11" name="Slide Number Placeholder 10"/>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
        <p:nvSpPr>
          <p:cNvPr id="7" name="Content Placeholder 3"/>
          <p:cNvSpPr>
            <a:spLocks noGrp="1"/>
          </p:cNvSpPr>
          <p:nvPr>
            <p:ph sz="half" idx="13"/>
          </p:nvPr>
        </p:nvSpPr>
        <p:spPr>
          <a:xfrm>
            <a:off x="7962900" y="3935412"/>
            <a:ext cx="3390899"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8" name="Content Placeholder 2"/>
          <p:cNvSpPr>
            <a:spLocks noGrp="1"/>
          </p:cNvSpPr>
          <p:nvPr>
            <p:ph sz="half" idx="14"/>
          </p:nvPr>
        </p:nvSpPr>
        <p:spPr>
          <a:xfrm>
            <a:off x="838200" y="3935412"/>
            <a:ext cx="32766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9" name="Content Placeholder 3"/>
          <p:cNvSpPr>
            <a:spLocks noGrp="1"/>
          </p:cNvSpPr>
          <p:nvPr>
            <p:ph sz="half" idx="15"/>
          </p:nvPr>
        </p:nvSpPr>
        <p:spPr>
          <a:xfrm>
            <a:off x="4343400" y="1825625"/>
            <a:ext cx="33909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Content Placeholder 3"/>
          <p:cNvSpPr>
            <a:spLocks noGrp="1"/>
          </p:cNvSpPr>
          <p:nvPr>
            <p:ph sz="half" idx="16"/>
          </p:nvPr>
        </p:nvSpPr>
        <p:spPr>
          <a:xfrm>
            <a:off x="4343400" y="3935412"/>
            <a:ext cx="33909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7971598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1_Comparis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90688"/>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a:xfrm>
            <a:off x="2876550" y="6356350"/>
            <a:ext cx="4114800" cy="365125"/>
          </a:xfrm>
        </p:spPr>
        <p:txBody>
          <a:bodyPr/>
          <a:lstStyle/>
          <a:p>
            <a:r>
              <a:rPr lang="en-US" dirty="0"/>
              <a:t>CALPADS Regional Update May 2025</a:t>
            </a:r>
          </a:p>
        </p:txBody>
      </p:sp>
      <p:sp>
        <p:nvSpPr>
          <p:cNvPr id="9" name="Slide Number Placeholder 8"/>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Tree>
    <p:extLst>
      <p:ext uri="{BB962C8B-B14F-4D97-AF65-F5344CB8AC3E}">
        <p14:creationId xmlns:p14="http://schemas.microsoft.com/office/powerpoint/2010/main" val="16365994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1_Title Only">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441575"/>
            <a:ext cx="10515600" cy="1325563"/>
          </a:xfrm>
        </p:spPr>
        <p:txBody>
          <a:bodyPr/>
          <a:lstStyle>
            <a:lvl1pPr>
              <a:defRPr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4" name="Footer Placeholder 3"/>
          <p:cNvSpPr>
            <a:spLocks noGrp="1"/>
          </p:cNvSpPr>
          <p:nvPr>
            <p:ph type="ftr" sz="quarter" idx="11"/>
          </p:nvPr>
        </p:nvSpPr>
        <p:spPr>
          <a:xfrm>
            <a:off x="4267200" y="6356349"/>
            <a:ext cx="4114800" cy="365125"/>
          </a:xfrm>
        </p:spPr>
        <p:txBody>
          <a:bodyPr/>
          <a:lstStyle>
            <a:lvl1pPr>
              <a:defRPr>
                <a:solidFill>
                  <a:schemeClr val="accent1">
                    <a:lumMod val="50000"/>
                  </a:schemeClr>
                </a:solidFill>
                <a:latin typeface="Arial" panose="020B0604020202020204" pitchFamily="34" charset="0"/>
                <a:cs typeface="Arial" panose="020B0604020202020204" pitchFamily="34" charset="0"/>
              </a:defRPr>
            </a:lvl1pPr>
          </a:lstStyle>
          <a:p>
            <a:r>
              <a:rPr lang="en-US" dirty="0"/>
              <a:t>CALPADS Regional Update May 2025</a:t>
            </a:r>
          </a:p>
        </p:txBody>
      </p:sp>
      <p:sp>
        <p:nvSpPr>
          <p:cNvPr id="5" name="Slide Number Placeholder 4"/>
          <p:cNvSpPr>
            <a:spLocks noGrp="1"/>
          </p:cNvSpPr>
          <p:nvPr>
            <p:ph type="sldNum" sz="quarter" idx="12"/>
          </p:nvPr>
        </p:nvSpPr>
        <p:spPr>
          <a:xfrm>
            <a:off x="9839554" y="6422187"/>
            <a:ext cx="2152650" cy="365125"/>
          </a:xfrm>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Tree>
    <p:extLst>
      <p:ext uri="{BB962C8B-B14F-4D97-AF65-F5344CB8AC3E}">
        <p14:creationId xmlns:p14="http://schemas.microsoft.com/office/powerpoint/2010/main" val="8855711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None/>
              <a:defRPr sz="2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solidFill>
                  <a:schemeClr val="accent1">
                    <a:lumMod val="50000"/>
                  </a:schemeClr>
                </a:solidFill>
                <a:latin typeface="Arial" panose="020B0604020202020204" pitchFamily="34" charset="0"/>
                <a:cs typeface="Arial" panose="020B0604020202020204" pitchFamily="34" charset="0"/>
              </a:defRPr>
            </a:lvl1pPr>
          </a:lstStyle>
          <a:p>
            <a:r>
              <a:rPr lang="en-US" dirty="0"/>
              <a:t>CALPADS Regional Update May 2025</a:t>
            </a:r>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Tree>
    <p:extLst>
      <p:ext uri="{BB962C8B-B14F-4D97-AF65-F5344CB8AC3E}">
        <p14:creationId xmlns:p14="http://schemas.microsoft.com/office/powerpoint/2010/main" val="2804000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normAutofit/>
          </a:bodyPr>
          <a:lstStyle>
            <a:lvl1pPr marL="0" indent="0">
              <a:buNone/>
              <a:defRPr sz="24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None/>
              <a:defRPr sz="2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solidFill>
                  <a:schemeClr val="accent1">
                    <a:lumMod val="50000"/>
                  </a:schemeClr>
                </a:solidFill>
                <a:latin typeface="Arial" panose="020B0604020202020204" pitchFamily="34" charset="0"/>
                <a:cs typeface="Arial" panose="020B0604020202020204" pitchFamily="34" charset="0"/>
              </a:defRPr>
            </a:lvl1pPr>
          </a:lstStyle>
          <a:p>
            <a:r>
              <a:rPr lang="en-US" dirty="0"/>
              <a:t>CALPADS Regional Update May 2025</a:t>
            </a:r>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Tree>
    <p:extLst>
      <p:ext uri="{BB962C8B-B14F-4D97-AF65-F5344CB8AC3E}">
        <p14:creationId xmlns:p14="http://schemas.microsoft.com/office/powerpoint/2010/main" val="23276988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
          <p:cNvSpPr>
            <a:spLocks noGrp="1" noChangeArrowheads="1"/>
          </p:cNvSpPr>
          <p:nvPr>
            <p:ph type="ftr" sz="quarter" idx="11"/>
          </p:nvPr>
        </p:nvSpPr>
        <p:spPr>
          <a:ln/>
        </p:spPr>
        <p:txBody>
          <a:bodyPr/>
          <a:lstStyle>
            <a:lvl1pPr>
              <a:defRPr/>
            </a:lvl1pPr>
          </a:lstStyle>
          <a:p>
            <a:r>
              <a:rPr lang="en-US" dirty="0"/>
              <a:t>CALPADS Regional Update May 2025</a:t>
            </a:r>
          </a:p>
        </p:txBody>
      </p:sp>
      <p:sp>
        <p:nvSpPr>
          <p:cNvPr id="6" name="Rectangle 6"/>
          <p:cNvSpPr>
            <a:spLocks noGrp="1" noChangeArrowheads="1"/>
          </p:cNvSpPr>
          <p:nvPr>
            <p:ph type="sldNum" sz="quarter" idx="12"/>
          </p:nvPr>
        </p:nvSpPr>
        <p:spPr>
          <a:ln/>
        </p:spPr>
        <p:txBody>
          <a:bodyPr/>
          <a:lstStyle>
            <a:lvl1pPr>
              <a:defRPr/>
            </a:lvl1pPr>
          </a:lstStyle>
          <a:p>
            <a:fld id="{F41BBA40-D491-440F-A181-17CBDCE45226}" type="slidenum">
              <a:rPr lang="en-US" smtClean="0"/>
              <a:pPr/>
              <a:t>‹#›</a:t>
            </a:fld>
            <a:endParaRPr lang="en-US" dirty="0"/>
          </a:p>
        </p:txBody>
      </p:sp>
    </p:spTree>
    <p:extLst>
      <p:ext uri="{BB962C8B-B14F-4D97-AF65-F5344CB8AC3E}">
        <p14:creationId xmlns:p14="http://schemas.microsoft.com/office/powerpoint/2010/main" val="38099406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and Content Centered">
    <p:spTree>
      <p:nvGrpSpPr>
        <p:cNvPr id="1" name=""/>
        <p:cNvGrpSpPr/>
        <p:nvPr/>
      </p:nvGrpSpPr>
      <p:grpSpPr>
        <a:xfrm>
          <a:off x="0" y="0"/>
          <a:ext cx="0" cy="0"/>
          <a:chOff x="0" y="0"/>
          <a:chExt cx="0" cy="0"/>
        </a:xfrm>
      </p:grpSpPr>
      <p:sp>
        <p:nvSpPr>
          <p:cNvPr id="2" name="Title 1"/>
          <p:cNvSpPr>
            <a:spLocks noGrp="1"/>
          </p:cNvSpPr>
          <p:nvPr>
            <p:ph type="title"/>
          </p:nvPr>
        </p:nvSpPr>
        <p:spPr>
          <a:xfrm>
            <a:off x="2447925" y="1562100"/>
            <a:ext cx="9134475" cy="1143000"/>
          </a:xfrm>
        </p:spPr>
        <p:txBody>
          <a:bodyPr/>
          <a:lstStyle/>
          <a:p>
            <a:r>
              <a:rPr lang="en-US"/>
              <a:t>Click to edit Master title style</a:t>
            </a:r>
          </a:p>
        </p:txBody>
      </p:sp>
      <p:sp>
        <p:nvSpPr>
          <p:cNvPr id="3" name="Slide Number Placeholder 2"/>
          <p:cNvSpPr>
            <a:spLocks noGrp="1"/>
          </p:cNvSpPr>
          <p:nvPr>
            <p:ph type="sldNum" sz="quarter" idx="10"/>
          </p:nvPr>
        </p:nvSpPr>
        <p:spPr>
          <a:xfrm>
            <a:off x="11154103" y="6351442"/>
            <a:ext cx="428297" cy="447581"/>
          </a:xfrm>
          <a:prstGeom prst="rect">
            <a:avLst/>
          </a:prstGeom>
        </p:spPr>
        <p:txBody>
          <a:bodyPr/>
          <a:lstStyle/>
          <a:p>
            <a:pPr>
              <a:defRPr/>
            </a:pPr>
            <a:fld id="{845CA088-98AF-4DF2-8493-E1610DC2B74C}" type="slidenum">
              <a:rPr lang="en-US" altLang="en-US" smtClean="0"/>
              <a:pPr>
                <a:defRPr/>
              </a:pPr>
              <a:t>‹#›</a:t>
            </a:fld>
            <a:endParaRPr lang="en-US" altLang="en-US" dirty="0"/>
          </a:p>
        </p:txBody>
      </p:sp>
      <p:sp>
        <p:nvSpPr>
          <p:cNvPr id="5" name="Content Placeholder 4"/>
          <p:cNvSpPr>
            <a:spLocks noGrp="1"/>
          </p:cNvSpPr>
          <p:nvPr>
            <p:ph sz="quarter" idx="11"/>
          </p:nvPr>
        </p:nvSpPr>
        <p:spPr>
          <a:xfrm>
            <a:off x="2447925" y="2933700"/>
            <a:ext cx="9134475" cy="12382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58B5AFAD-1E41-497C-950D-0D3D1F7D98B9}"/>
              </a:ext>
            </a:extLst>
          </p:cNvPr>
          <p:cNvSpPr>
            <a:spLocks noGrp="1" noChangeArrowheads="1"/>
          </p:cNvSpPr>
          <p:nvPr>
            <p:ph type="ftr" sz="quarter" idx="12"/>
          </p:nvPr>
        </p:nvSpPr>
        <p:spPr>
          <a:xfrm>
            <a:off x="4038600" y="6356350"/>
            <a:ext cx="4114800" cy="365125"/>
          </a:xfrm>
          <a:ln/>
        </p:spPr>
        <p:txBody>
          <a:bodyPr/>
          <a:lstStyle>
            <a:lvl1pPr>
              <a:defRPr/>
            </a:lvl1pPr>
          </a:lstStyle>
          <a:p>
            <a:r>
              <a:rPr lang="en-US" dirty="0"/>
              <a:t>CALPADS Regional Update May 2025</a:t>
            </a:r>
          </a:p>
        </p:txBody>
      </p:sp>
    </p:spTree>
    <p:extLst>
      <p:ext uri="{BB962C8B-B14F-4D97-AF65-F5344CB8AC3E}">
        <p14:creationId xmlns:p14="http://schemas.microsoft.com/office/powerpoint/2010/main" val="36402407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4A83848-BE12-44AE-932B-D3E9CBFBB640}"/>
              </a:ext>
            </a:extLst>
          </p:cNvPr>
          <p:cNvGrpSpPr/>
          <p:nvPr/>
        </p:nvGrpSpPr>
        <p:grpSpPr>
          <a:xfrm>
            <a:off x="-3175" y="-104929"/>
            <a:ext cx="12193650" cy="6870701"/>
            <a:chOff x="-3300" y="3571"/>
            <a:chExt cx="24387300" cy="13741401"/>
          </a:xfrm>
        </p:grpSpPr>
        <p:pic>
          <p:nvPicPr>
            <p:cNvPr id="7" name="Picture 6">
              <a:extLst>
                <a:ext uri="{FF2B5EF4-FFF2-40B4-BE49-F238E27FC236}">
                  <a16:creationId xmlns:a16="http://schemas.microsoft.com/office/drawing/2014/main" id="{7B169BA0-763F-44B5-951A-374DFDEBEC1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rot="10800000">
              <a:off x="6349" y="3571"/>
              <a:ext cx="24377651" cy="13712429"/>
            </a:xfrm>
            <a:prstGeom prst="rect">
              <a:avLst/>
            </a:prstGeom>
          </p:spPr>
        </p:pic>
        <p:sp>
          <p:nvSpPr>
            <p:cNvPr id="8" name="Rectangle 7">
              <a:extLst>
                <a:ext uri="{FF2B5EF4-FFF2-40B4-BE49-F238E27FC236}">
                  <a16:creationId xmlns:a16="http://schemas.microsoft.com/office/drawing/2014/main" id="{A7BF6151-58F9-4EB5-AECF-F104A8B1AF9C}"/>
                </a:ext>
              </a:extLst>
            </p:cNvPr>
            <p:cNvSpPr/>
            <p:nvPr userDrawn="1"/>
          </p:nvSpPr>
          <p:spPr>
            <a:xfrm>
              <a:off x="-3300" y="7160021"/>
              <a:ext cx="24380951" cy="6584951"/>
            </a:xfrm>
            <a:prstGeom prst="rect">
              <a:avLst/>
            </a:prstGeom>
            <a:gradFill>
              <a:gsLst>
                <a:gs pos="0">
                  <a:srgbClr val="AFC6E6"/>
                </a:gs>
                <a:gs pos="67000">
                  <a:srgbClr val="C7DDF1"/>
                </a:gs>
                <a:gs pos="86000">
                  <a:srgbClr val="D6E2F2"/>
                </a:gs>
                <a:gs pos="100000">
                  <a:srgbClr val="D6E2F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dirty="0"/>
              <a:t>CALPADS Regional Update May 2025</a:t>
            </a:r>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5" y="-96922"/>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lstStyle>
            <a:lvl1pPr algn="ctr">
              <a:defRPr/>
            </a:lvl1pPr>
          </a:lstStyle>
          <a:p>
            <a:r>
              <a:rPr lang="en-US" dirty="0"/>
              <a:t>Click to edit Master title style</a:t>
            </a:r>
          </a:p>
        </p:txBody>
      </p:sp>
      <p:sp>
        <p:nvSpPr>
          <p:cNvPr id="10" name="Date Placeholder 2">
            <a:extLst>
              <a:ext uri="{FF2B5EF4-FFF2-40B4-BE49-F238E27FC236}">
                <a16:creationId xmlns:a16="http://schemas.microsoft.com/office/drawing/2014/main" id="{296FDAC6-C357-4B74-8123-D0403FE8A688}"/>
              </a:ext>
            </a:extLst>
          </p:cNvPr>
          <p:cNvSpPr txBox="1">
            <a:spLocks/>
          </p:cNvSpPr>
          <p:nvPr/>
        </p:nvSpPr>
        <p:spPr>
          <a:xfrm>
            <a:off x="914400" y="6432551"/>
            <a:ext cx="2743200" cy="365125"/>
          </a:xfrm>
          <a:prstGeom prst="rect">
            <a:avLst/>
          </a:prstGeom>
        </p:spPr>
        <p:txBody>
          <a:bodyPr vert="horz" lIns="45720" tIns="22860" rIns="45720" bIns="22860" rtlCol="0" anchor="ctr"/>
          <a:lstStyle>
            <a:defPPr>
              <a:defRPr lang="en-US"/>
            </a:defPPr>
            <a:lvl1pPr marL="0" algn="l"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lang="en-US" sz="1200" dirty="0"/>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p:nvSpPr>
        <p:spPr>
          <a:xfrm>
            <a:off x="8686800" y="6432551"/>
            <a:ext cx="2743200"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lang="en-US" sz="1200" dirty="0"/>
          </a:p>
        </p:txBody>
      </p:sp>
      <p:sp>
        <p:nvSpPr>
          <p:cNvPr id="13" name="Slide Number Placeholder 5">
            <a:extLst>
              <a:ext uri="{FF2B5EF4-FFF2-40B4-BE49-F238E27FC236}">
                <a16:creationId xmlns:a16="http://schemas.microsoft.com/office/drawing/2014/main" id="{5377C87E-B564-4FD9-9B4C-1532FC6358FB}"/>
              </a:ext>
            </a:extLst>
          </p:cNvPr>
          <p:cNvSpPr txBox="1">
            <a:spLocks/>
          </p:cNvSpPr>
          <p:nvPr userDrawn="1"/>
        </p:nvSpPr>
        <p:spPr>
          <a:xfrm>
            <a:off x="8798751" y="6356351"/>
            <a:ext cx="2743200" cy="365125"/>
          </a:xfrm>
          <a:prstGeom prst="rect">
            <a:avLst/>
          </a:prstGeom>
        </p:spPr>
        <p:txBody>
          <a:bodyPr/>
          <a:lstStyle>
            <a:defPPr>
              <a:defRPr lang="en-US"/>
            </a:defPPr>
            <a:lvl1pPr marL="0" algn="r" defTabSz="1828800" rtl="0" eaLnBrk="1" latinLnBrk="0" hangingPunct="1">
              <a:defRPr sz="24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98C4AAFB-A93B-478D-A5C6-96532A67AD2E}" type="slidenum">
              <a:rPr lang="en-US" sz="1200" smtClean="0">
                <a:solidFill>
                  <a:schemeClr val="tx1">
                    <a:tint val="75000"/>
                  </a:schemeClr>
                </a:solidFill>
              </a:rPr>
              <a:pPr/>
              <a:t>‹#›</a:t>
            </a:fld>
            <a:endParaRPr lang="en-US" sz="1200" dirty="0"/>
          </a:p>
        </p:txBody>
      </p:sp>
    </p:spTree>
    <p:extLst>
      <p:ext uri="{BB962C8B-B14F-4D97-AF65-F5344CB8AC3E}">
        <p14:creationId xmlns:p14="http://schemas.microsoft.com/office/powerpoint/2010/main" val="1870885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8863" y="1617133"/>
            <a:ext cx="11494169" cy="3632199"/>
          </a:xfrm>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244272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9B7300-41DD-48A9-868D-453C15B8B8CC}"/>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5E34749-564A-A841-8FDC-A088A04BE77C}"/>
              </a:ext>
            </a:extLst>
          </p:cNvPr>
          <p:cNvSpPr>
            <a:spLocks noGrp="1"/>
          </p:cNvSpPr>
          <p:nvPr>
            <p:ph type="ctrTitle"/>
          </p:nvPr>
        </p:nvSpPr>
        <p:spPr>
          <a:xfrm>
            <a:off x="4699000" y="1376363"/>
            <a:ext cx="6654800" cy="2387600"/>
          </a:xfrm>
        </p:spPr>
        <p:txBody>
          <a:bodyPr anchor="b"/>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5386070-434C-C344-B089-55E812F22581}"/>
              </a:ext>
            </a:extLst>
          </p:cNvPr>
          <p:cNvSpPr>
            <a:spLocks noGrp="1"/>
          </p:cNvSpPr>
          <p:nvPr>
            <p:ph type="subTitle" idx="1"/>
          </p:nvPr>
        </p:nvSpPr>
        <p:spPr>
          <a:xfrm>
            <a:off x="4699000" y="3856038"/>
            <a:ext cx="66548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a:extLst>
              <a:ext uri="{FF2B5EF4-FFF2-40B4-BE49-F238E27FC236}">
                <a16:creationId xmlns:a16="http://schemas.microsoft.com/office/drawing/2014/main" id="{4674546A-9848-475A-A87B-F31AA83A123F}"/>
              </a:ext>
            </a:extLst>
          </p:cNvPr>
          <p:cNvSpPr txBox="1"/>
          <p:nvPr/>
        </p:nvSpPr>
        <p:spPr>
          <a:xfrm>
            <a:off x="662152" y="6386420"/>
            <a:ext cx="2861441" cy="246221"/>
          </a:xfrm>
          <a:prstGeom prst="rect">
            <a:avLst/>
          </a:prstGeom>
          <a:noFill/>
        </p:spPr>
        <p:txBody>
          <a:bodyPr wrap="square" rtlCol="0">
            <a:spAutoFit/>
          </a:bodyPr>
          <a:lstStyle/>
          <a:p>
            <a:r>
              <a:rPr lang="en-US" sz="1000" dirty="0"/>
              <a:t>© 2026 California School Information Services</a:t>
            </a:r>
          </a:p>
        </p:txBody>
      </p:sp>
      <p:pic>
        <p:nvPicPr>
          <p:cNvPr id="6" name="Picture 5">
            <a:extLst>
              <a:ext uri="{FF2B5EF4-FFF2-40B4-BE49-F238E27FC236}">
                <a16:creationId xmlns:a16="http://schemas.microsoft.com/office/drawing/2014/main" id="{CF82D5BB-BFC9-056F-1C3F-D68744F0145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1238" y="5511800"/>
            <a:ext cx="3705468" cy="874620"/>
          </a:xfrm>
          <a:prstGeom prst="rect">
            <a:avLst/>
          </a:prstGeom>
        </p:spPr>
      </p:pic>
    </p:spTree>
    <p:extLst>
      <p:ext uri="{BB962C8B-B14F-4D97-AF65-F5344CB8AC3E}">
        <p14:creationId xmlns:p14="http://schemas.microsoft.com/office/powerpoint/2010/main" val="4240703636"/>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None/>
              <a:defRPr sz="2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solidFill>
                  <a:schemeClr val="accent1">
                    <a:lumMod val="50000"/>
                  </a:schemeClr>
                </a:solidFill>
                <a:latin typeface="Arial" panose="020B0604020202020204" pitchFamily="34" charset="0"/>
                <a:cs typeface="Arial" panose="020B0604020202020204" pitchFamily="34" charset="0"/>
              </a:defRPr>
            </a:lvl1pPr>
          </a:lstStyle>
          <a:p>
            <a:r>
              <a:rPr lang="en-US" dirty="0"/>
              <a:t>CALPADS Regional Update May 2025</a:t>
            </a:r>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Tree>
    <p:extLst>
      <p:ext uri="{BB962C8B-B14F-4D97-AF65-F5344CB8AC3E}">
        <p14:creationId xmlns:p14="http://schemas.microsoft.com/office/powerpoint/2010/main" val="34447161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97257-7071-A848-8E32-D5C3A937F9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2D0BF9-7F04-BB46-95C5-4FA6448A00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0C871-7FB5-044A-BB35-3145282B1EDC}"/>
              </a:ext>
            </a:extLst>
          </p:cNvPr>
          <p:cNvSpPr>
            <a:spLocks noGrp="1"/>
          </p:cNvSpPr>
          <p:nvPr>
            <p:ph type="dt" sz="half" idx="10"/>
          </p:nvPr>
        </p:nvSpPr>
        <p:spPr/>
        <p:txBody>
          <a:bodyPr/>
          <a:lstStyle/>
          <a:p>
            <a:fld id="{0D4A9CE7-CACB-4F9B-8FF0-28C587CD15A0}" type="datetime1">
              <a:rPr lang="en-US" smtClean="0"/>
              <a:t>5/4/2026</a:t>
            </a:fld>
            <a:endParaRPr lang="en-US" dirty="0"/>
          </a:p>
        </p:txBody>
      </p:sp>
      <p:sp>
        <p:nvSpPr>
          <p:cNvPr id="5" name="Footer Placeholder 4">
            <a:extLst>
              <a:ext uri="{FF2B5EF4-FFF2-40B4-BE49-F238E27FC236}">
                <a16:creationId xmlns:a16="http://schemas.microsoft.com/office/drawing/2014/main" id="{A72F76B5-23C9-2A4A-86A4-428904C21A3C}"/>
              </a:ext>
            </a:extLst>
          </p:cNvPr>
          <p:cNvSpPr>
            <a:spLocks noGrp="1"/>
          </p:cNvSpPr>
          <p:nvPr>
            <p:ph type="ftr" sz="quarter" idx="11"/>
          </p:nvPr>
        </p:nvSpPr>
        <p:spPr>
          <a:xfrm>
            <a:off x="415508" y="6310312"/>
            <a:ext cx="3165893" cy="365125"/>
          </a:xfrm>
          <a:prstGeom prst="rect">
            <a:avLst/>
          </a:prstGeom>
        </p:spPr>
        <p:txBody>
          <a:bodyPr/>
          <a:lstStyle/>
          <a:p>
            <a:r>
              <a:rPr lang="en-US" dirty="0"/>
              <a:t>CALPADS Regional Update May 2025</a:t>
            </a:r>
          </a:p>
        </p:txBody>
      </p:sp>
    </p:spTree>
    <p:extLst>
      <p:ext uri="{BB962C8B-B14F-4D97-AF65-F5344CB8AC3E}">
        <p14:creationId xmlns:p14="http://schemas.microsoft.com/office/powerpoint/2010/main" val="8406342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52157-8939-0E42-BCC4-E8E0B89B94EC}"/>
              </a:ext>
            </a:extLst>
          </p:cNvPr>
          <p:cNvSpPr>
            <a:spLocks noGrp="1"/>
          </p:cNvSpPr>
          <p:nvPr>
            <p:ph type="title"/>
          </p:nvPr>
        </p:nvSpPr>
        <p:spPr>
          <a:xfrm>
            <a:off x="831850" y="1294871"/>
            <a:ext cx="10515600" cy="2852737"/>
          </a:xfrm>
        </p:spPr>
        <p:txBody>
          <a:bodyPr anchor="b">
            <a:normAutofit/>
          </a:bodyPr>
          <a:lstStyle>
            <a:lvl1pPr algn="ctr">
              <a:defRPr sz="48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B2B5785-63F5-D04F-B35B-BF8CCB7B0275}"/>
              </a:ext>
            </a:extLst>
          </p:cNvPr>
          <p:cNvSpPr>
            <a:spLocks noGrp="1"/>
          </p:cNvSpPr>
          <p:nvPr>
            <p:ph type="body" idx="1"/>
          </p:nvPr>
        </p:nvSpPr>
        <p:spPr>
          <a:xfrm>
            <a:off x="831850" y="4174596"/>
            <a:ext cx="10515600"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A74511-B4E5-8A42-AB58-9E70F3A71A02}"/>
              </a:ext>
            </a:extLst>
          </p:cNvPr>
          <p:cNvSpPr>
            <a:spLocks noGrp="1"/>
          </p:cNvSpPr>
          <p:nvPr>
            <p:ph type="dt" sz="half" idx="10"/>
          </p:nvPr>
        </p:nvSpPr>
        <p:spPr/>
        <p:txBody>
          <a:bodyPr/>
          <a:lstStyle>
            <a:lvl1pPr>
              <a:defRPr>
                <a:solidFill>
                  <a:schemeClr val="bg1"/>
                </a:solidFill>
              </a:defRPr>
            </a:lvl1pPr>
          </a:lstStyle>
          <a:p>
            <a:fld id="{33333664-E510-4398-A349-863458F3A7E4}" type="datetime1">
              <a:rPr lang="en-US" smtClean="0"/>
              <a:t>5/4/2026</a:t>
            </a:fld>
            <a:endParaRPr lang="en-US" dirty="0"/>
          </a:p>
        </p:txBody>
      </p:sp>
      <p:sp>
        <p:nvSpPr>
          <p:cNvPr id="5" name="Footer Placeholder 4">
            <a:extLst>
              <a:ext uri="{FF2B5EF4-FFF2-40B4-BE49-F238E27FC236}">
                <a16:creationId xmlns:a16="http://schemas.microsoft.com/office/drawing/2014/main" id="{36311AAC-07D7-0F4F-AD99-93F7E6EE5C9D}"/>
              </a:ext>
            </a:extLst>
          </p:cNvPr>
          <p:cNvSpPr>
            <a:spLocks noGrp="1"/>
          </p:cNvSpPr>
          <p:nvPr>
            <p:ph type="ftr" sz="quarter" idx="11"/>
          </p:nvPr>
        </p:nvSpPr>
        <p:spPr>
          <a:xfrm>
            <a:off x="508958" y="6356350"/>
            <a:ext cx="3066092" cy="365125"/>
          </a:xfrm>
          <a:prstGeom prst="rect">
            <a:avLst/>
          </a:prstGeom>
        </p:spPr>
        <p:txBody>
          <a:bodyPr/>
          <a:lstStyle>
            <a:lvl1pPr>
              <a:defRPr>
                <a:solidFill>
                  <a:schemeClr val="bg1"/>
                </a:solidFill>
              </a:defRPr>
            </a:lvl1pPr>
          </a:lstStyle>
          <a:p>
            <a:r>
              <a:rPr lang="en-US" dirty="0"/>
              <a:t>CALPADS Regional Update May 2025</a:t>
            </a:r>
          </a:p>
        </p:txBody>
      </p:sp>
    </p:spTree>
    <p:extLst>
      <p:ext uri="{BB962C8B-B14F-4D97-AF65-F5344CB8AC3E}">
        <p14:creationId xmlns:p14="http://schemas.microsoft.com/office/powerpoint/2010/main" val="1779241731"/>
      </p:ext>
    </p:extLst>
  </p:cSld>
  <p:clrMapOvr>
    <a:masterClrMapping/>
  </p:clrMapOvr>
  <p:hf hd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42D8E-CDED-1140-8EB2-740AE44BDCEF}"/>
              </a:ext>
            </a:extLst>
          </p:cNvPr>
          <p:cNvSpPr>
            <a:spLocks noGrp="1"/>
          </p:cNvSpPr>
          <p:nvPr>
            <p:ph type="title"/>
          </p:nvPr>
        </p:nvSpPr>
        <p:spPr/>
        <p:txBody>
          <a:bodyPr/>
          <a:lstStyle>
            <a:lvl1pPr>
              <a:defRPr>
                <a:solidFill>
                  <a:srgbClr val="161569"/>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5A00B4-70BA-5549-B482-7BCA69FF5CFC}"/>
              </a:ext>
            </a:extLst>
          </p:cNvPr>
          <p:cNvSpPr>
            <a:spLocks noGrp="1"/>
          </p:cNvSpPr>
          <p:nvPr>
            <p:ph sz="half" idx="1"/>
          </p:nvPr>
        </p:nvSpPr>
        <p:spPr>
          <a:xfrm>
            <a:off x="838200" y="1825625"/>
            <a:ext cx="5181600" cy="4050242"/>
          </a:xfrm>
        </p:spPr>
        <p:txBody>
          <a:bodyPr/>
          <a:lstStyle>
            <a:lvl1pPr>
              <a:defRPr>
                <a:solidFill>
                  <a:srgbClr val="161569"/>
                </a:solidFill>
              </a:defRPr>
            </a:lvl1pPr>
            <a:lvl2pPr>
              <a:defRPr>
                <a:solidFill>
                  <a:srgbClr val="161569"/>
                </a:solidFill>
              </a:defRPr>
            </a:lvl2pPr>
            <a:lvl3pPr>
              <a:defRPr>
                <a:solidFill>
                  <a:srgbClr val="161569"/>
                </a:solidFill>
              </a:defRPr>
            </a:lvl3pPr>
            <a:lvl4pPr>
              <a:defRPr>
                <a:solidFill>
                  <a:srgbClr val="161569"/>
                </a:solidFill>
              </a:defRPr>
            </a:lvl4pPr>
            <a:lvl5pPr>
              <a:defRPr>
                <a:solidFill>
                  <a:srgbClr val="1615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217D128-AA0C-A046-8CEB-F1225FC22946}"/>
              </a:ext>
            </a:extLst>
          </p:cNvPr>
          <p:cNvSpPr>
            <a:spLocks noGrp="1"/>
          </p:cNvSpPr>
          <p:nvPr>
            <p:ph sz="half" idx="2"/>
          </p:nvPr>
        </p:nvSpPr>
        <p:spPr>
          <a:xfrm>
            <a:off x="6172200" y="1825625"/>
            <a:ext cx="5181600" cy="40502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35797D-C709-4949-8805-CAF8354D2E21}"/>
              </a:ext>
            </a:extLst>
          </p:cNvPr>
          <p:cNvSpPr>
            <a:spLocks noGrp="1"/>
          </p:cNvSpPr>
          <p:nvPr>
            <p:ph type="dt" sz="half" idx="10"/>
          </p:nvPr>
        </p:nvSpPr>
        <p:spPr/>
        <p:txBody>
          <a:bodyPr/>
          <a:lstStyle/>
          <a:p>
            <a:fld id="{053762DB-83BD-4D65-88C5-1759585B10D7}" type="datetime1">
              <a:rPr lang="en-US" smtClean="0"/>
              <a:t>5/4/2026</a:t>
            </a:fld>
            <a:endParaRPr lang="en-US" dirty="0"/>
          </a:p>
        </p:txBody>
      </p:sp>
      <p:sp>
        <p:nvSpPr>
          <p:cNvPr id="6" name="Footer Placeholder 5">
            <a:extLst>
              <a:ext uri="{FF2B5EF4-FFF2-40B4-BE49-F238E27FC236}">
                <a16:creationId xmlns:a16="http://schemas.microsoft.com/office/drawing/2014/main" id="{DB886463-17EE-AB40-B213-5F1C4558EE62}"/>
              </a:ext>
            </a:extLst>
          </p:cNvPr>
          <p:cNvSpPr>
            <a:spLocks noGrp="1"/>
          </p:cNvSpPr>
          <p:nvPr>
            <p:ph type="ftr" sz="quarter" idx="11"/>
          </p:nvPr>
        </p:nvSpPr>
        <p:spPr>
          <a:xfrm>
            <a:off x="838200" y="6356350"/>
            <a:ext cx="2743200" cy="365125"/>
          </a:xfrm>
          <a:prstGeom prst="rect">
            <a:avLst/>
          </a:prstGeom>
        </p:spPr>
        <p:txBody>
          <a:bodyPr/>
          <a:lstStyle/>
          <a:p>
            <a:r>
              <a:rPr lang="en-US" dirty="0"/>
              <a:t>CSIS Questions and Anwsers</a:t>
            </a:r>
          </a:p>
        </p:txBody>
      </p:sp>
    </p:spTree>
    <p:extLst>
      <p:ext uri="{BB962C8B-B14F-4D97-AF65-F5344CB8AC3E}">
        <p14:creationId xmlns:p14="http://schemas.microsoft.com/office/powerpoint/2010/main" val="18911781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5EFBE-C614-0248-B07C-949C7C4984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937556-2836-6246-B680-215CA09FC0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7F7DC8-94E1-944C-8016-C094D9C46C75}"/>
              </a:ext>
            </a:extLst>
          </p:cNvPr>
          <p:cNvSpPr>
            <a:spLocks noGrp="1"/>
          </p:cNvSpPr>
          <p:nvPr>
            <p:ph sz="half" idx="2"/>
          </p:nvPr>
        </p:nvSpPr>
        <p:spPr>
          <a:xfrm>
            <a:off x="839788" y="2505075"/>
            <a:ext cx="5157787" cy="34554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DF5244-2024-9445-A4B3-4E7F81A5DE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1614FA-D2E2-8448-A39C-B753AB9F0F46}"/>
              </a:ext>
            </a:extLst>
          </p:cNvPr>
          <p:cNvSpPr>
            <a:spLocks noGrp="1"/>
          </p:cNvSpPr>
          <p:nvPr>
            <p:ph sz="quarter" idx="4"/>
          </p:nvPr>
        </p:nvSpPr>
        <p:spPr>
          <a:xfrm>
            <a:off x="6172200" y="2505075"/>
            <a:ext cx="5183188" cy="34554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FA7318-1E10-144B-AA59-E0DDCCC215B3}"/>
              </a:ext>
            </a:extLst>
          </p:cNvPr>
          <p:cNvSpPr>
            <a:spLocks noGrp="1"/>
          </p:cNvSpPr>
          <p:nvPr>
            <p:ph type="dt" sz="half" idx="10"/>
          </p:nvPr>
        </p:nvSpPr>
        <p:spPr/>
        <p:txBody>
          <a:bodyPr/>
          <a:lstStyle/>
          <a:p>
            <a:fld id="{AF3508E8-4294-493B-A12C-FC55E6C471C7}" type="datetime1">
              <a:rPr lang="en-US" smtClean="0"/>
              <a:t>5/4/2026</a:t>
            </a:fld>
            <a:endParaRPr lang="en-US" dirty="0"/>
          </a:p>
        </p:txBody>
      </p:sp>
      <p:sp>
        <p:nvSpPr>
          <p:cNvPr id="8" name="Footer Placeholder 7">
            <a:extLst>
              <a:ext uri="{FF2B5EF4-FFF2-40B4-BE49-F238E27FC236}">
                <a16:creationId xmlns:a16="http://schemas.microsoft.com/office/drawing/2014/main" id="{814BCCCF-120B-5C4F-A583-5D1A7E80FF6C}"/>
              </a:ext>
            </a:extLst>
          </p:cNvPr>
          <p:cNvSpPr>
            <a:spLocks noGrp="1"/>
          </p:cNvSpPr>
          <p:nvPr>
            <p:ph type="ftr" sz="quarter" idx="11"/>
          </p:nvPr>
        </p:nvSpPr>
        <p:spPr>
          <a:xfrm>
            <a:off x="362309" y="6356350"/>
            <a:ext cx="3220679" cy="365125"/>
          </a:xfrm>
          <a:prstGeom prst="rect">
            <a:avLst/>
          </a:prstGeom>
        </p:spPr>
        <p:txBody>
          <a:bodyPr/>
          <a:lstStyle/>
          <a:p>
            <a:r>
              <a:rPr lang="en-US" dirty="0"/>
              <a:t>CALPADS Regional Update May 2025</a:t>
            </a:r>
          </a:p>
        </p:txBody>
      </p:sp>
    </p:spTree>
    <p:extLst>
      <p:ext uri="{BB962C8B-B14F-4D97-AF65-F5344CB8AC3E}">
        <p14:creationId xmlns:p14="http://schemas.microsoft.com/office/powerpoint/2010/main" val="35525064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AC5B1-FE37-FD40-B54F-69F1DF0EFF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E5BB0E-33B8-554E-92DB-6358555A9FF9}"/>
              </a:ext>
            </a:extLst>
          </p:cNvPr>
          <p:cNvSpPr>
            <a:spLocks noGrp="1"/>
          </p:cNvSpPr>
          <p:nvPr>
            <p:ph type="dt" sz="half" idx="10"/>
          </p:nvPr>
        </p:nvSpPr>
        <p:spPr/>
        <p:txBody>
          <a:bodyPr/>
          <a:lstStyle/>
          <a:p>
            <a:fld id="{A1882D73-CEC1-49CE-879B-5A847AB9C92B}" type="datetime1">
              <a:rPr lang="en-US" smtClean="0"/>
              <a:t>5/4/2026</a:t>
            </a:fld>
            <a:endParaRPr lang="en-US" dirty="0"/>
          </a:p>
        </p:txBody>
      </p:sp>
      <p:sp>
        <p:nvSpPr>
          <p:cNvPr id="4" name="Footer Placeholder 3">
            <a:extLst>
              <a:ext uri="{FF2B5EF4-FFF2-40B4-BE49-F238E27FC236}">
                <a16:creationId xmlns:a16="http://schemas.microsoft.com/office/drawing/2014/main" id="{CDF650FC-CA66-5B43-ADE6-E2DEC3F57510}"/>
              </a:ext>
            </a:extLst>
          </p:cNvPr>
          <p:cNvSpPr>
            <a:spLocks noGrp="1"/>
          </p:cNvSpPr>
          <p:nvPr>
            <p:ph type="ftr" sz="quarter" idx="11"/>
          </p:nvPr>
        </p:nvSpPr>
        <p:spPr>
          <a:xfrm>
            <a:off x="337867" y="6206975"/>
            <a:ext cx="3164457" cy="365125"/>
          </a:xfrm>
          <a:prstGeom prst="rect">
            <a:avLst/>
          </a:prstGeom>
        </p:spPr>
        <p:txBody>
          <a:bodyPr/>
          <a:lstStyle/>
          <a:p>
            <a:r>
              <a:rPr lang="en-US" dirty="0"/>
              <a:t>CALPADS Regional Update May 2025</a:t>
            </a:r>
          </a:p>
        </p:txBody>
      </p:sp>
    </p:spTree>
    <p:extLst>
      <p:ext uri="{BB962C8B-B14F-4D97-AF65-F5344CB8AC3E}">
        <p14:creationId xmlns:p14="http://schemas.microsoft.com/office/powerpoint/2010/main" val="38524810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FF0F90-C732-A247-803C-A25D8F696AE6}"/>
              </a:ext>
            </a:extLst>
          </p:cNvPr>
          <p:cNvSpPr>
            <a:spLocks noGrp="1"/>
          </p:cNvSpPr>
          <p:nvPr>
            <p:ph type="dt" sz="half" idx="10"/>
          </p:nvPr>
        </p:nvSpPr>
        <p:spPr/>
        <p:txBody>
          <a:bodyPr/>
          <a:lstStyle/>
          <a:p>
            <a:fld id="{E7E1C9A4-A6FA-46B9-8A27-D42AB1C87DC1}" type="datetime1">
              <a:rPr lang="en-US" smtClean="0"/>
              <a:t>5/4/2026</a:t>
            </a:fld>
            <a:endParaRPr lang="en-US" dirty="0"/>
          </a:p>
        </p:txBody>
      </p:sp>
      <p:sp>
        <p:nvSpPr>
          <p:cNvPr id="5" name="Footer Placeholder 5">
            <a:extLst>
              <a:ext uri="{FF2B5EF4-FFF2-40B4-BE49-F238E27FC236}">
                <a16:creationId xmlns:a16="http://schemas.microsoft.com/office/drawing/2014/main" id="{E15AE32E-F717-824E-B425-35D8E5B20BD2}"/>
              </a:ext>
            </a:extLst>
          </p:cNvPr>
          <p:cNvSpPr>
            <a:spLocks noGrp="1"/>
          </p:cNvSpPr>
          <p:nvPr>
            <p:ph type="ftr" sz="quarter" idx="11"/>
          </p:nvPr>
        </p:nvSpPr>
        <p:spPr>
          <a:xfrm>
            <a:off x="814388" y="6356350"/>
            <a:ext cx="2743200" cy="365125"/>
          </a:xfrm>
          <a:prstGeom prst="rect">
            <a:avLst/>
          </a:prstGeom>
        </p:spPr>
        <p:txBody>
          <a:bodyPr/>
          <a:lstStyle/>
          <a:p>
            <a:r>
              <a:rPr lang="en-US" dirty="0"/>
              <a:t>CALPADS Regional Update May 2025</a:t>
            </a:r>
          </a:p>
        </p:txBody>
      </p:sp>
    </p:spTree>
    <p:extLst>
      <p:ext uri="{BB962C8B-B14F-4D97-AF65-F5344CB8AC3E}">
        <p14:creationId xmlns:p14="http://schemas.microsoft.com/office/powerpoint/2010/main" val="774199804"/>
      </p:ext>
    </p:extLst>
  </p:cSld>
  <p:clrMapOvr>
    <a:masterClrMapping/>
  </p:clrMapOvr>
  <p:hf hd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5CB73-BA56-B74C-8469-973AA2A948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EBB19B9-3569-3642-8A37-2B63518E05F7}"/>
              </a:ext>
            </a:extLst>
          </p:cNvPr>
          <p:cNvSpPr>
            <a:spLocks noGrp="1"/>
          </p:cNvSpPr>
          <p:nvPr>
            <p:ph idx="1"/>
          </p:nvPr>
        </p:nvSpPr>
        <p:spPr>
          <a:xfrm>
            <a:off x="5183188" y="987425"/>
            <a:ext cx="6172200" cy="4873625"/>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8BAA4E7-5A5F-8B4A-B1F9-1D9B40239DD9}"/>
              </a:ext>
            </a:extLst>
          </p:cNvPr>
          <p:cNvSpPr>
            <a:spLocks noGrp="1"/>
          </p:cNvSpPr>
          <p:nvPr>
            <p:ph type="body" sz="half" idx="2"/>
          </p:nvPr>
        </p:nvSpPr>
        <p:spPr>
          <a:xfrm>
            <a:off x="839788" y="2057400"/>
            <a:ext cx="3932237" cy="3811588"/>
          </a:xfrm>
        </p:spPr>
        <p:txBody>
          <a:bodyPr>
            <a:normAutofit/>
          </a:bodyPr>
          <a:lstStyle>
            <a:lvl1pPr marL="0" indent="0">
              <a:buNone/>
              <a:defRPr sz="2400">
                <a:solidFill>
                  <a:srgbClr val="161569"/>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227256-3207-7D40-A8DF-660CB8D373AD}"/>
              </a:ext>
            </a:extLst>
          </p:cNvPr>
          <p:cNvSpPr>
            <a:spLocks noGrp="1"/>
          </p:cNvSpPr>
          <p:nvPr>
            <p:ph type="dt" sz="half" idx="10"/>
          </p:nvPr>
        </p:nvSpPr>
        <p:spPr/>
        <p:txBody>
          <a:bodyPr/>
          <a:lstStyle/>
          <a:p>
            <a:fld id="{C3347557-52F0-435B-A657-42527E2EBC76}" type="datetime1">
              <a:rPr lang="en-US" smtClean="0"/>
              <a:t>5/4/2026</a:t>
            </a:fld>
            <a:endParaRPr lang="en-US" dirty="0"/>
          </a:p>
        </p:txBody>
      </p:sp>
      <p:sp>
        <p:nvSpPr>
          <p:cNvPr id="6" name="Footer Placeholder 5">
            <a:extLst>
              <a:ext uri="{FF2B5EF4-FFF2-40B4-BE49-F238E27FC236}">
                <a16:creationId xmlns:a16="http://schemas.microsoft.com/office/drawing/2014/main" id="{A076B26D-9B73-A847-9397-DA749AD6ED24}"/>
              </a:ext>
            </a:extLst>
          </p:cNvPr>
          <p:cNvSpPr>
            <a:spLocks noGrp="1"/>
          </p:cNvSpPr>
          <p:nvPr>
            <p:ph type="ftr" sz="quarter" idx="11"/>
          </p:nvPr>
        </p:nvSpPr>
        <p:spPr>
          <a:xfrm>
            <a:off x="839788" y="6356350"/>
            <a:ext cx="2743200" cy="365125"/>
          </a:xfrm>
          <a:prstGeom prst="rect">
            <a:avLst/>
          </a:prstGeom>
        </p:spPr>
        <p:txBody>
          <a:bodyPr/>
          <a:lstStyle/>
          <a:p>
            <a:r>
              <a:rPr lang="en-US" dirty="0"/>
              <a:t>CALPADS Regional Update May 2025</a:t>
            </a:r>
          </a:p>
        </p:txBody>
      </p:sp>
      <p:sp>
        <p:nvSpPr>
          <p:cNvPr id="7" name="Slide Number Placeholder 6">
            <a:extLst>
              <a:ext uri="{FF2B5EF4-FFF2-40B4-BE49-F238E27FC236}">
                <a16:creationId xmlns:a16="http://schemas.microsoft.com/office/drawing/2014/main" id="{12F12385-CA64-9F47-9E32-8D3D19CD0F0C}"/>
              </a:ext>
            </a:extLst>
          </p:cNvPr>
          <p:cNvSpPr>
            <a:spLocks noGrp="1"/>
          </p:cNvSpPr>
          <p:nvPr>
            <p:ph type="sldNum" sz="quarter" idx="12"/>
          </p:nvPr>
        </p:nvSpPr>
        <p:spPr>
          <a:xfrm>
            <a:off x="8610600" y="6356350"/>
            <a:ext cx="2743200" cy="365125"/>
          </a:xfrm>
          <a:prstGeom prst="rect">
            <a:avLst/>
          </a:prstGeom>
        </p:spPr>
        <p:txBody>
          <a:bodyPr/>
          <a:lstStyle/>
          <a:p>
            <a:fld id="{F41BBA40-D491-440F-A181-17CBDCE45226}" type="slidenum">
              <a:rPr lang="en-US" smtClean="0"/>
              <a:pPr/>
              <a:t>‹#›</a:t>
            </a:fld>
            <a:endParaRPr lang="en-US" dirty="0"/>
          </a:p>
        </p:txBody>
      </p:sp>
    </p:spTree>
    <p:extLst>
      <p:ext uri="{BB962C8B-B14F-4D97-AF65-F5344CB8AC3E}">
        <p14:creationId xmlns:p14="http://schemas.microsoft.com/office/powerpoint/2010/main" val="6566086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4D533-0BF5-2044-B7AB-0B36970845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BD8FD0-BF8C-0E44-97DA-D6691235FE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65A453A7-9F72-E44D-8521-B5CBB7FB335B}"/>
              </a:ext>
            </a:extLst>
          </p:cNvPr>
          <p:cNvSpPr>
            <a:spLocks noGrp="1"/>
          </p:cNvSpPr>
          <p:nvPr>
            <p:ph type="body" sz="half" idx="2"/>
          </p:nvPr>
        </p:nvSpPr>
        <p:spPr>
          <a:xfrm>
            <a:off x="839788" y="2057400"/>
            <a:ext cx="3932237"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37933F-22DD-F747-9E6A-17AD5D542D9E}"/>
              </a:ext>
            </a:extLst>
          </p:cNvPr>
          <p:cNvSpPr>
            <a:spLocks noGrp="1"/>
          </p:cNvSpPr>
          <p:nvPr>
            <p:ph type="dt" sz="half" idx="10"/>
          </p:nvPr>
        </p:nvSpPr>
        <p:spPr/>
        <p:txBody>
          <a:bodyPr/>
          <a:lstStyle/>
          <a:p>
            <a:fld id="{EA67EF6E-F3D2-4495-97DE-46352E9BFF01}" type="datetime1">
              <a:rPr lang="en-US" smtClean="0"/>
              <a:t>5/4/2026</a:t>
            </a:fld>
            <a:endParaRPr lang="en-US" dirty="0"/>
          </a:p>
        </p:txBody>
      </p:sp>
      <p:sp>
        <p:nvSpPr>
          <p:cNvPr id="6" name="Footer Placeholder 5">
            <a:extLst>
              <a:ext uri="{FF2B5EF4-FFF2-40B4-BE49-F238E27FC236}">
                <a16:creationId xmlns:a16="http://schemas.microsoft.com/office/drawing/2014/main" id="{2772F0D6-3DDF-054F-B735-260E40064339}"/>
              </a:ext>
            </a:extLst>
          </p:cNvPr>
          <p:cNvSpPr>
            <a:spLocks noGrp="1"/>
          </p:cNvSpPr>
          <p:nvPr>
            <p:ph type="ftr" sz="quarter" idx="11"/>
          </p:nvPr>
        </p:nvSpPr>
        <p:spPr>
          <a:xfrm>
            <a:off x="839788" y="6356350"/>
            <a:ext cx="2743200" cy="365125"/>
          </a:xfrm>
          <a:prstGeom prst="rect">
            <a:avLst/>
          </a:prstGeom>
        </p:spPr>
        <p:txBody>
          <a:bodyPr/>
          <a:lstStyle/>
          <a:p>
            <a:r>
              <a:rPr lang="en-US" dirty="0"/>
              <a:t>CALPADS Regional Update May 2025</a:t>
            </a:r>
          </a:p>
        </p:txBody>
      </p:sp>
    </p:spTree>
    <p:extLst>
      <p:ext uri="{BB962C8B-B14F-4D97-AF65-F5344CB8AC3E}">
        <p14:creationId xmlns:p14="http://schemas.microsoft.com/office/powerpoint/2010/main" val="999723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BE0E3-FBD7-F141-8455-5F55A5A581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A9901F-84DF-B843-A298-280C961D8E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8A89078-8A43-0240-9521-0A30D9430453}"/>
              </a:ext>
            </a:extLst>
          </p:cNvPr>
          <p:cNvSpPr>
            <a:spLocks noGrp="1"/>
          </p:cNvSpPr>
          <p:nvPr>
            <p:ph type="dt" sz="half" idx="10"/>
          </p:nvPr>
        </p:nvSpPr>
        <p:spPr/>
        <p:txBody>
          <a:bodyPr/>
          <a:lstStyle/>
          <a:p>
            <a:fld id="{72EBDB07-00E0-42A3-81FF-E82DD258B621}" type="datetime1">
              <a:rPr lang="en-US" smtClean="0"/>
              <a:t>5/4/2026</a:t>
            </a:fld>
            <a:endParaRPr lang="en-US" dirty="0"/>
          </a:p>
        </p:txBody>
      </p:sp>
      <p:sp>
        <p:nvSpPr>
          <p:cNvPr id="5" name="Footer Placeholder 4">
            <a:extLst>
              <a:ext uri="{FF2B5EF4-FFF2-40B4-BE49-F238E27FC236}">
                <a16:creationId xmlns:a16="http://schemas.microsoft.com/office/drawing/2014/main" id="{5364ACC6-B2BA-904F-B394-22432411041B}"/>
              </a:ext>
            </a:extLst>
          </p:cNvPr>
          <p:cNvSpPr>
            <a:spLocks noGrp="1"/>
          </p:cNvSpPr>
          <p:nvPr>
            <p:ph type="ftr" sz="quarter" idx="11"/>
          </p:nvPr>
        </p:nvSpPr>
        <p:spPr>
          <a:xfrm>
            <a:off x="838200" y="6356350"/>
            <a:ext cx="2743200" cy="365125"/>
          </a:xfrm>
          <a:prstGeom prst="rect">
            <a:avLst/>
          </a:prstGeom>
        </p:spPr>
        <p:txBody>
          <a:bodyPr/>
          <a:lstStyle/>
          <a:p>
            <a:r>
              <a:rPr lang="en-US" dirty="0"/>
              <a:t>CALPADS Regional Update May 2025</a:t>
            </a:r>
          </a:p>
        </p:txBody>
      </p:sp>
    </p:spTree>
    <p:extLst>
      <p:ext uri="{BB962C8B-B14F-4D97-AF65-F5344CB8AC3E}">
        <p14:creationId xmlns:p14="http://schemas.microsoft.com/office/powerpoint/2010/main" val="808030148"/>
      </p:ext>
    </p:extLst>
  </p:cSld>
  <p:clrMapOvr>
    <a:masterClrMapping/>
  </p:clrMapOvr>
  <p:hf hd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1CFD73-2768-D248-94B5-618F1B16EE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10961D-89E5-C248-A612-F95C05A178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C3180C-863D-1240-A5EA-21A921EF29CD}"/>
              </a:ext>
            </a:extLst>
          </p:cNvPr>
          <p:cNvSpPr>
            <a:spLocks noGrp="1"/>
          </p:cNvSpPr>
          <p:nvPr>
            <p:ph type="dt" sz="half" idx="10"/>
          </p:nvPr>
        </p:nvSpPr>
        <p:spPr/>
        <p:txBody>
          <a:bodyPr/>
          <a:lstStyle/>
          <a:p>
            <a:fld id="{6C69531B-04E0-448D-ABBF-A36DBE7D233D}" type="datetime1">
              <a:rPr lang="en-US" smtClean="0"/>
              <a:t>5/4/2026</a:t>
            </a:fld>
            <a:endParaRPr lang="en-US" dirty="0"/>
          </a:p>
        </p:txBody>
      </p:sp>
      <p:sp>
        <p:nvSpPr>
          <p:cNvPr id="5" name="Footer Placeholder 4">
            <a:extLst>
              <a:ext uri="{FF2B5EF4-FFF2-40B4-BE49-F238E27FC236}">
                <a16:creationId xmlns:a16="http://schemas.microsoft.com/office/drawing/2014/main" id="{A35EDC02-34B3-9C40-84F5-BAC91E90B7C9}"/>
              </a:ext>
            </a:extLst>
          </p:cNvPr>
          <p:cNvSpPr>
            <a:spLocks noGrp="1"/>
          </p:cNvSpPr>
          <p:nvPr>
            <p:ph type="ftr" sz="quarter" idx="11"/>
          </p:nvPr>
        </p:nvSpPr>
        <p:spPr>
          <a:xfrm>
            <a:off x="838200" y="6356350"/>
            <a:ext cx="2743200" cy="365125"/>
          </a:xfrm>
          <a:prstGeom prst="rect">
            <a:avLst/>
          </a:prstGeom>
        </p:spPr>
        <p:txBody>
          <a:bodyPr/>
          <a:lstStyle/>
          <a:p>
            <a:r>
              <a:rPr lang="en-US" dirty="0"/>
              <a:t>CALPADS Regional Update May 2025</a:t>
            </a:r>
          </a:p>
        </p:txBody>
      </p:sp>
    </p:spTree>
    <p:extLst>
      <p:ext uri="{BB962C8B-B14F-4D97-AF65-F5344CB8AC3E}">
        <p14:creationId xmlns:p14="http://schemas.microsoft.com/office/powerpoint/2010/main" val="100130349"/>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normAutofit/>
          </a:bodyPr>
          <a:lstStyle>
            <a:lvl1pPr marL="0" indent="0">
              <a:buNone/>
              <a:defRPr sz="24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None/>
              <a:defRPr sz="2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solidFill>
                  <a:schemeClr val="accent1">
                    <a:lumMod val="50000"/>
                  </a:schemeClr>
                </a:solidFill>
                <a:latin typeface="Arial" panose="020B0604020202020204" pitchFamily="34" charset="0"/>
                <a:cs typeface="Arial" panose="020B0604020202020204" pitchFamily="34" charset="0"/>
              </a:defRPr>
            </a:lvl1pPr>
          </a:lstStyle>
          <a:p>
            <a:r>
              <a:rPr lang="en-US" dirty="0"/>
              <a:t>CALPADS Regional Update May 2025</a:t>
            </a:r>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spTree>
    <p:extLst>
      <p:ext uri="{BB962C8B-B14F-4D97-AF65-F5344CB8AC3E}">
        <p14:creationId xmlns:p14="http://schemas.microsoft.com/office/powerpoint/2010/main" val="4663570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Digital Produc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dirty="0"/>
              <a:t>CALPADS Regional Update May 2025</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311393912"/>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4 Icon Bulle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Rectangle 5">
            <a:extLst>
              <a:ext uri="{FF2B5EF4-FFF2-40B4-BE49-F238E27FC236}">
                <a16:creationId xmlns:a16="http://schemas.microsoft.com/office/drawing/2014/main" id="{24552584-9F15-4C64-98F0-501195821053}"/>
              </a:ext>
            </a:extLst>
          </p:cNvPr>
          <p:cNvSpPr>
            <a:spLocks noGrp="1" noChangeArrowheads="1"/>
          </p:cNvSpPr>
          <p:nvPr>
            <p:ph type="ftr" sz="quarter" idx="21"/>
          </p:nvPr>
        </p:nvSpPr>
        <p:spPr>
          <a:xfrm>
            <a:off x="4433889" y="6376897"/>
            <a:ext cx="4114800" cy="365125"/>
          </a:xfrm>
          <a:ln/>
        </p:spPr>
        <p:txBody>
          <a:bodyPr/>
          <a:lstStyle>
            <a:lvl1pPr>
              <a:defRPr/>
            </a:lvl1pPr>
          </a:lstStyle>
          <a:p>
            <a:r>
              <a:rPr lang="en-US" dirty="0"/>
              <a:t>CALPADS Regional Update May 2025</a:t>
            </a:r>
          </a:p>
        </p:txBody>
      </p:sp>
    </p:spTree>
    <p:extLst>
      <p:ext uri="{BB962C8B-B14F-4D97-AF65-F5344CB8AC3E}">
        <p14:creationId xmlns:p14="http://schemas.microsoft.com/office/powerpoint/2010/main" val="357450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wo Content">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825625"/>
            <a:ext cx="32766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 name="Content Placeholder 3"/>
          <p:cNvSpPr>
            <a:spLocks noGrp="1"/>
          </p:cNvSpPr>
          <p:nvPr>
            <p:ph sz="half" idx="2"/>
          </p:nvPr>
        </p:nvSpPr>
        <p:spPr>
          <a:xfrm>
            <a:off x="7962900" y="1825625"/>
            <a:ext cx="33909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0" name="Footer Placeholder 9"/>
          <p:cNvSpPr>
            <a:spLocks noGrp="1"/>
          </p:cNvSpPr>
          <p:nvPr>
            <p:ph type="ftr" sz="quarter" idx="11"/>
          </p:nvPr>
        </p:nvSpPr>
        <p:spPr>
          <a:xfrm>
            <a:off x="2819400" y="6356350"/>
            <a:ext cx="4114800" cy="365125"/>
          </a:xfrm>
        </p:spPr>
        <p:txBody>
          <a:bodyPr/>
          <a:lstStyle>
            <a:lvl1pPr>
              <a:defRPr>
                <a:solidFill>
                  <a:schemeClr val="accent1">
                    <a:lumMod val="50000"/>
                  </a:schemeClr>
                </a:solidFill>
                <a:latin typeface="Arial" panose="020B0604020202020204" pitchFamily="34" charset="0"/>
                <a:cs typeface="Arial" panose="020B0604020202020204" pitchFamily="34" charset="0"/>
              </a:defRPr>
            </a:lvl1pPr>
          </a:lstStyle>
          <a:p>
            <a:r>
              <a:rPr lang="en-US" dirty="0"/>
              <a:t>CALPADS Regional Update May 2025</a:t>
            </a:r>
          </a:p>
        </p:txBody>
      </p:sp>
      <p:sp>
        <p:nvSpPr>
          <p:cNvPr id="11" name="Slide Number Placeholder 10"/>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10535E65-2398-45FF-9C2C-B1AB07D87C2F}" type="slidenum">
              <a:rPr lang="en-US" smtClean="0"/>
              <a:pPr/>
              <a:t>‹#›</a:t>
            </a:fld>
            <a:endParaRPr lang="en-US" dirty="0"/>
          </a:p>
        </p:txBody>
      </p:sp>
      <p:sp>
        <p:nvSpPr>
          <p:cNvPr id="7" name="Content Placeholder 3"/>
          <p:cNvSpPr>
            <a:spLocks noGrp="1"/>
          </p:cNvSpPr>
          <p:nvPr>
            <p:ph sz="half" idx="13"/>
          </p:nvPr>
        </p:nvSpPr>
        <p:spPr>
          <a:xfrm>
            <a:off x="7962900" y="3935412"/>
            <a:ext cx="3390899"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8" name="Content Placeholder 2"/>
          <p:cNvSpPr>
            <a:spLocks noGrp="1"/>
          </p:cNvSpPr>
          <p:nvPr>
            <p:ph sz="half" idx="14"/>
          </p:nvPr>
        </p:nvSpPr>
        <p:spPr>
          <a:xfrm>
            <a:off x="838200" y="3935412"/>
            <a:ext cx="32766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9" name="Content Placeholder 3"/>
          <p:cNvSpPr>
            <a:spLocks noGrp="1"/>
          </p:cNvSpPr>
          <p:nvPr>
            <p:ph sz="half" idx="15"/>
          </p:nvPr>
        </p:nvSpPr>
        <p:spPr>
          <a:xfrm>
            <a:off x="4343400" y="1825625"/>
            <a:ext cx="33909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2" name="Content Placeholder 3"/>
          <p:cNvSpPr>
            <a:spLocks noGrp="1"/>
          </p:cNvSpPr>
          <p:nvPr>
            <p:ph sz="half" idx="16"/>
          </p:nvPr>
        </p:nvSpPr>
        <p:spPr>
          <a:xfrm>
            <a:off x="4343400" y="3935412"/>
            <a:ext cx="3390900" cy="1974850"/>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9629715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Sing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5" name="Content Placeholder 4"/>
          <p:cNvSpPr>
            <a:spLocks noGrp="1"/>
          </p:cNvSpPr>
          <p:nvPr>
            <p:ph sz="quarter" idx="11"/>
          </p:nvPr>
        </p:nvSpPr>
        <p:spPr>
          <a:xfrm>
            <a:off x="414869" y="1837510"/>
            <a:ext cx="11353798" cy="43542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5">
            <a:extLst>
              <a:ext uri="{FF2B5EF4-FFF2-40B4-BE49-F238E27FC236}">
                <a16:creationId xmlns:a16="http://schemas.microsoft.com/office/drawing/2014/main" id="{8DDBD57F-794F-49C4-8219-BDB0DE5F1D55}"/>
              </a:ext>
            </a:extLst>
          </p:cNvPr>
          <p:cNvSpPr>
            <a:spLocks noGrp="1"/>
          </p:cNvSpPr>
          <p:nvPr>
            <p:ph type="ftr" sz="quarter" idx="12"/>
          </p:nvPr>
        </p:nvSpPr>
        <p:spPr>
          <a:xfrm>
            <a:off x="5550160" y="6383066"/>
            <a:ext cx="2128935" cy="365125"/>
          </a:xfrm>
        </p:spPr>
        <p:txBody>
          <a:bodyPr/>
          <a:lstStyle/>
          <a:p>
            <a:r>
              <a:rPr lang="en-US" dirty="0"/>
              <a:t>Special Education Data Spring Roadshows 2026</a:t>
            </a:r>
          </a:p>
        </p:txBody>
      </p:sp>
    </p:spTree>
    <p:extLst>
      <p:ext uri="{BB962C8B-B14F-4D97-AF65-F5344CB8AC3E}">
        <p14:creationId xmlns:p14="http://schemas.microsoft.com/office/powerpoint/2010/main" val="2448591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2447925" y="1762123"/>
            <a:ext cx="9134475" cy="1143000"/>
          </a:xfrm>
        </p:spPr>
        <p:txBody>
          <a:bodyPr/>
          <a:lstStyle/>
          <a:p>
            <a:r>
              <a:rPr lang="en-US"/>
              <a:t>Click to edit Master title style</a:t>
            </a:r>
          </a:p>
        </p:txBody>
      </p:sp>
      <p:sp>
        <p:nvSpPr>
          <p:cNvPr id="4" name="Rectangle 14"/>
          <p:cNvSpPr>
            <a:spLocks noChangeArrowheads="1"/>
          </p:cNvSpPr>
          <p:nvPr userDrawn="1"/>
        </p:nvSpPr>
        <p:spPr bwMode="auto">
          <a:xfrm>
            <a:off x="1990725" y="1609723"/>
            <a:ext cx="10201275" cy="142877"/>
          </a:xfrm>
          <a:prstGeom prst="rect">
            <a:avLst/>
          </a:prstGeom>
          <a:gradFill rotWithShape="0">
            <a:gsLst>
              <a:gs pos="0">
                <a:srgbClr val="F17157"/>
              </a:gs>
              <a:gs pos="100000">
                <a:srgbClr val="FAD0C8"/>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defRPr/>
            </a:pPr>
            <a:endParaRPr lang="en-US" altLang="en-US" dirty="0"/>
          </a:p>
        </p:txBody>
      </p:sp>
      <p:sp>
        <p:nvSpPr>
          <p:cNvPr id="5" name="Content Placeholder 9"/>
          <p:cNvSpPr>
            <a:spLocks noGrp="1"/>
          </p:cNvSpPr>
          <p:nvPr>
            <p:ph sz="quarter" idx="10"/>
          </p:nvPr>
        </p:nvSpPr>
        <p:spPr>
          <a:xfrm>
            <a:off x="2459038" y="3133723"/>
            <a:ext cx="9123362" cy="226695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2634FE20-23CC-43B5-AAB5-ED0ECF313207}"/>
              </a:ext>
            </a:extLst>
          </p:cNvPr>
          <p:cNvSpPr>
            <a:spLocks noGrp="1"/>
          </p:cNvSpPr>
          <p:nvPr>
            <p:ph type="ftr" sz="quarter" idx="11"/>
          </p:nvPr>
        </p:nvSpPr>
        <p:spPr>
          <a:xfrm>
            <a:off x="4038600" y="6347021"/>
            <a:ext cx="4114800" cy="365125"/>
          </a:xfrm>
        </p:spPr>
        <p:txBody>
          <a:bodyPr/>
          <a:lstStyle/>
          <a:p>
            <a:r>
              <a:rPr lang="en-US" dirty="0"/>
              <a:t>CALPADS Regional Update May 2025</a:t>
            </a:r>
          </a:p>
        </p:txBody>
      </p:sp>
    </p:spTree>
    <p:extLst>
      <p:ext uri="{BB962C8B-B14F-4D97-AF65-F5344CB8AC3E}">
        <p14:creationId xmlns:p14="http://schemas.microsoft.com/office/powerpoint/2010/main" val="253474712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Two Columns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3" name="Content Placeholder 2"/>
          <p:cNvSpPr>
            <a:spLocks noGrp="1"/>
          </p:cNvSpPr>
          <p:nvPr>
            <p:ph idx="1"/>
          </p:nvPr>
        </p:nvSpPr>
        <p:spPr>
          <a:xfrm>
            <a:off x="2447926" y="1604171"/>
            <a:ext cx="4452936" cy="38822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sldNum" sz="quarter" idx="12"/>
          </p:nvPr>
        </p:nvSpPr>
        <p:spPr>
          <a:xfrm>
            <a:off x="10988566" y="6326614"/>
            <a:ext cx="593832" cy="447581"/>
          </a:xfrm>
          <a:prstGeom prst="rect">
            <a:avLst/>
          </a:prstGeom>
        </p:spPr>
        <p:txBody>
          <a:bodyPr/>
          <a:lstStyle>
            <a:lvl1pPr eaLnBrk="1" fontAlgn="auto" hangingPunct="1">
              <a:spcBef>
                <a:spcPts val="0"/>
              </a:spcBef>
              <a:spcAft>
                <a:spcPts val="0"/>
              </a:spcAft>
              <a:defRPr/>
            </a:lvl1pPr>
          </a:lstStyle>
          <a:p>
            <a:pPr>
              <a:defRPr/>
            </a:pPr>
            <a:fld id="{34D2D286-55E5-4837-A8A1-D729EC8D11ED}" type="slidenum">
              <a:rPr lang="en-US" altLang="en-US" smtClean="0"/>
              <a:pPr>
                <a:defRPr/>
              </a:pPr>
              <a:t>‹#›</a:t>
            </a:fld>
            <a:endParaRPr lang="en-US" altLang="en-US" dirty="0"/>
          </a:p>
        </p:txBody>
      </p:sp>
      <p:sp>
        <p:nvSpPr>
          <p:cNvPr id="7" name="Content Placeholder 2"/>
          <p:cNvSpPr>
            <a:spLocks noGrp="1"/>
          </p:cNvSpPr>
          <p:nvPr>
            <p:ph idx="13"/>
          </p:nvPr>
        </p:nvSpPr>
        <p:spPr>
          <a:xfrm>
            <a:off x="7129462" y="1604171"/>
            <a:ext cx="4452936" cy="38822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5">
            <a:extLst>
              <a:ext uri="{FF2B5EF4-FFF2-40B4-BE49-F238E27FC236}">
                <a16:creationId xmlns:a16="http://schemas.microsoft.com/office/drawing/2014/main" id="{B0673EE0-9340-40CA-A0DC-072A247436AC}"/>
              </a:ext>
            </a:extLst>
          </p:cNvPr>
          <p:cNvSpPr>
            <a:spLocks noGrp="1"/>
          </p:cNvSpPr>
          <p:nvPr>
            <p:ph type="ftr" sz="quarter" idx="11"/>
          </p:nvPr>
        </p:nvSpPr>
        <p:spPr>
          <a:xfrm>
            <a:off x="4038600" y="6356351"/>
            <a:ext cx="4114800" cy="365125"/>
          </a:xfrm>
        </p:spPr>
        <p:txBody>
          <a:bodyPr/>
          <a:lstStyle/>
          <a:p>
            <a:r>
              <a:rPr lang="en-US" dirty="0"/>
              <a:t>CALPADS Regional Update May 2025</a:t>
            </a:r>
          </a:p>
        </p:txBody>
      </p:sp>
    </p:spTree>
    <p:extLst>
      <p:ext uri="{BB962C8B-B14F-4D97-AF65-F5344CB8AC3E}">
        <p14:creationId xmlns:p14="http://schemas.microsoft.com/office/powerpoint/2010/main" val="87951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2.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image" Target="../media/image1.gif"/><Relationship Id="rId5" Type="http://schemas.openxmlformats.org/officeDocument/2006/relationships/slideLayout" Target="../slideLayouts/slideLayout31.xml"/><Relationship Id="rId10" Type="http://schemas.openxmlformats.org/officeDocument/2006/relationships/theme" Target="../theme/theme4.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image" Target="../media/image1.gif"/><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theme" Target="../theme/theme5.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image" Target="../media/image1.gif"/><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image" Target="../media/image8.png"/><Relationship Id="rId2" Type="http://schemas.openxmlformats.org/officeDocument/2006/relationships/slideLayout" Target="../slideLayouts/slideLayout60.xml"/><Relationship Id="rId16" Type="http://schemas.openxmlformats.org/officeDocument/2006/relationships/theme" Target="../theme/theme6.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accent1">
                    <a:lumMod val="50000"/>
                  </a:schemeClr>
                </a:solidFill>
                <a:latin typeface="Arial" panose="020B0604020202020204" pitchFamily="34" charset="0"/>
                <a:cs typeface="Arial" panose="020B0604020202020204" pitchFamily="34" charset="0"/>
              </a:defRPr>
            </a:lvl1pPr>
          </a:lstStyle>
          <a:p>
            <a:r>
              <a:rPr lang="en-US" dirty="0"/>
              <a:t>CALPADS Regional Update May 2025</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pic>
        <p:nvPicPr>
          <p:cNvPr id="4" name="Picture 3">
            <a:extLst>
              <a:ext uri="{FF2B5EF4-FFF2-40B4-BE49-F238E27FC236}">
                <a16:creationId xmlns:a16="http://schemas.microsoft.com/office/drawing/2014/main" id="{0DC11C1B-7951-CB07-4EC3-E6E1C0DE061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8032" y="6085573"/>
            <a:ext cx="3705468" cy="604152"/>
          </a:xfrm>
          <a:prstGeom prst="rect">
            <a:avLst/>
          </a:prstGeom>
        </p:spPr>
      </p:pic>
    </p:spTree>
    <p:extLst>
      <p:ext uri="{BB962C8B-B14F-4D97-AF65-F5344CB8AC3E}">
        <p14:creationId xmlns:p14="http://schemas.microsoft.com/office/powerpoint/2010/main" val="1656422379"/>
      </p:ext>
    </p:extLst>
  </p:cSld>
  <p:clrMap bg1="lt1" tx1="dk1" bg2="lt2" tx2="dk2" accent1="accent1" accent2="accent2" accent3="accent3" accent4="accent4" accent5="accent5" accent6="accent6" hlink="hlink" folHlink="folHlink"/>
  <p:sldLayoutIdLst>
    <p:sldLayoutId id="2147483830" r:id="rId1"/>
    <p:sldLayoutId id="2147483662" r:id="rId2"/>
    <p:sldLayoutId id="2147483663" r:id="rId3"/>
    <p:sldLayoutId id="2147483664" r:id="rId4"/>
    <p:sldLayoutId id="2147483665" r:id="rId5"/>
    <p:sldLayoutId id="2147483666" r:id="rId6"/>
    <p:sldLayoutId id="2147483667" r:id="rId7"/>
    <p:sldLayoutId id="2147483832" r:id="rId8"/>
    <p:sldLayoutId id="2147483833" r:id="rId9"/>
    <p:sldLayoutId id="2147483736" r:id="rId10"/>
    <p:sldLayoutId id="2147483739" r:id="rId11"/>
    <p:sldLayoutId id="2147483740" r:id="rId12"/>
    <p:sldLayoutId id="2147483852" r:id="rId13"/>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000">
              <a:schemeClr val="accent1">
                <a:lumMod val="5000"/>
                <a:lumOff val="95000"/>
              </a:schemeClr>
            </a:gs>
            <a:gs pos="57000">
              <a:schemeClr val="accent1">
                <a:lumMod val="45000"/>
                <a:lumOff val="55000"/>
              </a:schemeClr>
            </a:gs>
            <a:gs pos="77000">
              <a:schemeClr val="accent1">
                <a:lumMod val="45000"/>
                <a:lumOff val="55000"/>
              </a:schemeClr>
            </a:gs>
            <a:gs pos="87000">
              <a:schemeClr val="accent1">
                <a:lumMod val="30000"/>
                <a:lumOff val="70000"/>
              </a:schemeClr>
            </a:gs>
          </a:gsLst>
          <a:lin ang="81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4868" y="168442"/>
            <a:ext cx="11353799" cy="1477796"/>
          </a:xfrm>
          <a:prstGeom prst="rect">
            <a:avLst/>
          </a:prstGeom>
        </p:spPr>
        <p:txBody>
          <a:bodyPr vert="horz" lIns="91440" tIns="45720" rIns="91440" bIns="45720" rtlCol="0" anchor="ctr">
            <a:normAutofit/>
          </a:bodyPr>
          <a:lstStyle/>
          <a:p>
            <a:pPr lvl="0" algn="ctr"/>
            <a:r>
              <a:rPr lang="en-US"/>
              <a:t>Click to edit Master title style</a:t>
            </a:r>
            <a:endParaRPr lang="en-US" dirty="0"/>
          </a:p>
        </p:txBody>
      </p:sp>
      <p:sp>
        <p:nvSpPr>
          <p:cNvPr id="3" name="Text Placeholder 2"/>
          <p:cNvSpPr>
            <a:spLocks noGrp="1"/>
          </p:cNvSpPr>
          <p:nvPr>
            <p:ph type="body" idx="1"/>
          </p:nvPr>
        </p:nvSpPr>
        <p:spPr>
          <a:xfrm>
            <a:off x="414868" y="1825625"/>
            <a:ext cx="1135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p:cNvSpPr txBox="1"/>
          <p:nvPr/>
        </p:nvSpPr>
        <p:spPr>
          <a:xfrm>
            <a:off x="11374821" y="6503217"/>
            <a:ext cx="393846" cy="276999"/>
          </a:xfrm>
          <a:prstGeom prst="rect">
            <a:avLst/>
          </a:prstGeom>
          <a:noFill/>
        </p:spPr>
        <p:txBody>
          <a:bodyPr wrap="square" rtlCol="0">
            <a:spAutoFit/>
          </a:bodyPr>
          <a:lstStyle/>
          <a:p>
            <a:pPr algn="r"/>
            <a:fld id="{5B3829BB-2178-4CA1-8AC7-3DE4BF5274F9}" type="slidenum">
              <a:rPr lang="en-US" sz="1200" smtClean="0">
                <a:solidFill>
                  <a:prstClr val="black"/>
                </a:solidFill>
                <a:latin typeface="Arial" panose="020B0604020202020204" pitchFamily="34" charset="0"/>
                <a:cs typeface="Arial" panose="020B0604020202020204" pitchFamily="34" charset="0"/>
              </a:rPr>
              <a:pPr algn="r"/>
              <a:t>‹#›</a:t>
            </a:fld>
            <a:endParaRPr lang="en-US" sz="1200" dirty="0">
              <a:solidFill>
                <a:prstClr val="black"/>
              </a:solidFill>
              <a:latin typeface="Arial" panose="020B0604020202020204" pitchFamily="34" charset="0"/>
              <a:cs typeface="Arial" panose="020B0604020202020204" pitchFamily="34" charset="0"/>
            </a:endParaRPr>
          </a:p>
        </p:txBody>
      </p:sp>
      <p:sp>
        <p:nvSpPr>
          <p:cNvPr id="5" name="Footer Placeholder 5">
            <a:extLst>
              <a:ext uri="{FF2B5EF4-FFF2-40B4-BE49-F238E27FC236}">
                <a16:creationId xmlns:a16="http://schemas.microsoft.com/office/drawing/2014/main" id="{785F71DA-7C0D-4727-BED9-42DD8DBC81B8}"/>
              </a:ext>
            </a:extLst>
          </p:cNvPr>
          <p:cNvSpPr>
            <a:spLocks noGrp="1"/>
          </p:cNvSpPr>
          <p:nvPr>
            <p:ph type="ftr" sz="quarter" idx="3"/>
          </p:nvPr>
        </p:nvSpPr>
        <p:spPr>
          <a:xfrm>
            <a:off x="5699449" y="6421445"/>
            <a:ext cx="1970314" cy="365125"/>
          </a:xfrm>
          <a:prstGeom prst="rect">
            <a:avLst/>
          </a:prstGeom>
        </p:spPr>
        <p:txBody>
          <a:bodyPr/>
          <a:lstStyle/>
          <a:p>
            <a:r>
              <a:rPr lang="en-US" dirty="0"/>
              <a:t>CALPADS Regional Update May 2025</a:t>
            </a:r>
          </a:p>
        </p:txBody>
      </p:sp>
    </p:spTree>
    <p:extLst>
      <p:ext uri="{BB962C8B-B14F-4D97-AF65-F5344CB8AC3E}">
        <p14:creationId xmlns:p14="http://schemas.microsoft.com/office/powerpoint/2010/main" val="185014381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854" r:id="rId5"/>
  </p:sldLayoutIdLst>
  <p:hf hdr="0" dt="0"/>
  <p:txStyles>
    <p:titleStyle>
      <a:lvl1pPr algn="l" defTabSz="914400" rtl="0" eaLnBrk="1" latinLnBrk="0" hangingPunct="1">
        <a:lnSpc>
          <a:spcPct val="90000"/>
        </a:lnSpc>
        <a:spcBef>
          <a:spcPct val="0"/>
        </a:spcBef>
        <a:buNone/>
        <a:defRPr lang="en-US"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3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600"/>
        </a:spcBef>
        <a:spcAft>
          <a:spcPts val="6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600"/>
        </a:spcBef>
        <a:spcAft>
          <a:spcPts val="6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600"/>
        </a:spcBef>
        <a:spcAft>
          <a:spcPts val="60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60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000">
              <a:schemeClr val="accent1">
                <a:lumMod val="5000"/>
                <a:lumOff val="95000"/>
              </a:schemeClr>
            </a:gs>
            <a:gs pos="57000">
              <a:schemeClr val="accent1">
                <a:lumMod val="45000"/>
                <a:lumOff val="55000"/>
              </a:schemeClr>
            </a:gs>
            <a:gs pos="77000">
              <a:schemeClr val="accent1">
                <a:lumMod val="45000"/>
                <a:lumOff val="55000"/>
              </a:schemeClr>
            </a:gs>
            <a:gs pos="87000">
              <a:schemeClr val="accent1">
                <a:lumMod val="30000"/>
                <a:lumOff val="70000"/>
              </a:schemeClr>
            </a:gs>
          </a:gsLst>
          <a:lin ang="81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12192000" cy="158261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11016" y="1825625"/>
            <a:ext cx="115824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rgbClr val="003399"/>
                </a:solidFill>
                <a:latin typeface="Arial" panose="020B0604020202020204" pitchFamily="34" charset="0"/>
                <a:cs typeface="Arial" panose="020B0604020202020204" pitchFamily="34" charset="0"/>
              </a:defRPr>
            </a:lvl1pPr>
          </a:lstStyle>
          <a:p>
            <a:r>
              <a:rPr lang="en-US" dirty="0"/>
              <a:t>CALPADS Regional Update May 2025</a:t>
            </a:r>
          </a:p>
        </p:txBody>
      </p:sp>
      <p:sp>
        <p:nvSpPr>
          <p:cNvPr id="6" name="Slide Number Placeholder 5"/>
          <p:cNvSpPr>
            <a:spLocks noGrp="1"/>
          </p:cNvSpPr>
          <p:nvPr>
            <p:ph type="sldNum" sz="quarter" idx="4"/>
          </p:nvPr>
        </p:nvSpPr>
        <p:spPr>
          <a:xfrm>
            <a:off x="11359054" y="6356351"/>
            <a:ext cx="434361"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874BD688-D250-4098-A2BD-9AE7A9A7625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1541851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Lst>
  <p:hf hdr="0" dt="0"/>
  <p:txStyles>
    <p:title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000">
              <a:schemeClr val="accent1">
                <a:lumMod val="5000"/>
                <a:lumOff val="95000"/>
              </a:schemeClr>
            </a:gs>
            <a:gs pos="57000">
              <a:schemeClr val="accent1">
                <a:lumMod val="45000"/>
                <a:lumOff val="55000"/>
              </a:schemeClr>
            </a:gs>
            <a:gs pos="77000">
              <a:schemeClr val="accent1">
                <a:lumMod val="45000"/>
                <a:lumOff val="55000"/>
              </a:schemeClr>
            </a:gs>
            <a:gs pos="87000">
              <a:schemeClr val="accent1">
                <a:lumMod val="30000"/>
                <a:lumOff val="70000"/>
              </a:schemeClr>
            </a:gs>
          </a:gsLst>
          <a:lin ang="81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12192000" cy="158261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11016" y="1825625"/>
            <a:ext cx="115824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35763" y="6361867"/>
            <a:ext cx="3306177" cy="358292"/>
          </a:xfrm>
          <a:prstGeom prst="rect">
            <a:avLst/>
          </a:prstGeom>
        </p:spPr>
        <p:txBody>
          <a:bodyPr vert="horz" lIns="91440" tIns="45720" rIns="91440" bIns="45720" rtlCol="0" anchor="ctr"/>
          <a:lstStyle>
            <a:lvl1pPr algn="ctr">
              <a:defRPr sz="1200">
                <a:solidFill>
                  <a:srgbClr val="003399"/>
                </a:solidFill>
                <a:latin typeface="Arial" panose="020B0604020202020204" pitchFamily="34" charset="0"/>
                <a:cs typeface="Arial" panose="020B0604020202020204" pitchFamily="34" charset="0"/>
              </a:defRPr>
            </a:lvl1pPr>
          </a:lstStyle>
          <a:p>
            <a:r>
              <a:rPr lang="en-US" dirty="0"/>
              <a:t>CALPADS Regional Update May 2025</a:t>
            </a:r>
          </a:p>
        </p:txBody>
      </p:sp>
      <p:sp>
        <p:nvSpPr>
          <p:cNvPr id="6" name="Slide Number Placeholder 5"/>
          <p:cNvSpPr>
            <a:spLocks noGrp="1"/>
          </p:cNvSpPr>
          <p:nvPr>
            <p:ph type="sldNum" sz="quarter" idx="4"/>
          </p:nvPr>
        </p:nvSpPr>
        <p:spPr>
          <a:xfrm>
            <a:off x="11311758" y="6356351"/>
            <a:ext cx="481657"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874BD688-D250-4098-A2BD-9AE7A9A7625E}"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FA7373F6-B485-B3C9-E043-A358A788AAF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441940" y="6356351"/>
            <a:ext cx="2197523" cy="358292"/>
          </a:xfrm>
          <a:prstGeom prst="rect">
            <a:avLst/>
          </a:prstGeom>
        </p:spPr>
      </p:pic>
    </p:spTree>
    <p:extLst>
      <p:ext uri="{BB962C8B-B14F-4D97-AF65-F5344CB8AC3E}">
        <p14:creationId xmlns:p14="http://schemas.microsoft.com/office/powerpoint/2010/main" val="164357308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Lst>
  <p:hf hdr="0" dt="0"/>
  <p:txStyles>
    <p:title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219807" y="6491557"/>
            <a:ext cx="3232195" cy="365125"/>
          </a:xfrm>
          <a:prstGeom prst="rect">
            <a:avLst/>
          </a:prstGeom>
        </p:spPr>
        <p:txBody>
          <a:bodyPr vert="horz" lIns="91440" tIns="45720" rIns="91440" bIns="45720" rtlCol="0" anchor="ctr"/>
          <a:lstStyle>
            <a:lvl1pPr algn="ctr">
              <a:defRPr sz="1200">
                <a:solidFill>
                  <a:schemeClr val="accent1">
                    <a:lumMod val="50000"/>
                  </a:schemeClr>
                </a:solidFill>
                <a:latin typeface="Arial" panose="020B0604020202020204" pitchFamily="34" charset="0"/>
                <a:cs typeface="Arial" panose="020B0604020202020204" pitchFamily="34" charset="0"/>
              </a:defRPr>
            </a:lvl1pPr>
          </a:lstStyle>
          <a:p>
            <a:r>
              <a:rPr lang="en-US" dirty="0"/>
              <a:t>CALPADS Regional Update May 2025</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F41BBA40-D491-440F-A181-17CBDCE45226}" type="slidenum">
              <a:rPr lang="en-US" smtClean="0"/>
              <a:pPr/>
              <a:t>‹#›</a:t>
            </a:fld>
            <a:endParaRPr lang="en-US" dirty="0"/>
          </a:p>
        </p:txBody>
      </p:sp>
      <p:pic>
        <p:nvPicPr>
          <p:cNvPr id="8" name="Picture 7">
            <a:extLst>
              <a:ext uri="{FF2B5EF4-FFF2-40B4-BE49-F238E27FC236}">
                <a16:creationId xmlns:a16="http://schemas.microsoft.com/office/drawing/2014/main" id="{53989447-7803-05CB-5E30-B30E1519420D}"/>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3452002" y="6448971"/>
            <a:ext cx="2182159" cy="355787"/>
          </a:xfrm>
          <a:prstGeom prst="rect">
            <a:avLst/>
          </a:prstGeom>
        </p:spPr>
      </p:pic>
    </p:spTree>
    <p:extLst>
      <p:ext uri="{BB962C8B-B14F-4D97-AF65-F5344CB8AC3E}">
        <p14:creationId xmlns:p14="http://schemas.microsoft.com/office/powerpoint/2010/main" val="1138344801"/>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3" r:id="rId9"/>
    <p:sldLayoutId id="2147483825" r:id="rId10"/>
    <p:sldLayoutId id="2147483834" r:id="rId11"/>
    <p:sldLayoutId id="2147483835" r:id="rId12"/>
    <p:sldLayoutId id="2147483838" r:id="rId13"/>
    <p:sldLayoutId id="2147483839" r:id="rId14"/>
    <p:sldLayoutId id="2147483840" r:id="rId15"/>
    <p:sldLayoutId id="2147483841" r:id="rId16"/>
    <p:sldLayoutId id="2147483842" r:id="rId17"/>
    <p:sldLayoutId id="2147483843" r:id="rId18"/>
    <p:sldLayoutId id="2147483844" r:id="rId19"/>
    <p:sldLayoutId id="2147483845" r:id="rId20"/>
    <p:sldLayoutId id="2147483846" r:id="rId21"/>
    <p:sldLayoutId id="2147483847" r:id="rId22"/>
    <p:sldLayoutId id="2147483848" r:id="rId23"/>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86B105-4FB2-734D-9B07-03723BC908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CAFC7D6-1C70-D74D-8AEE-6EA84C655AA8}"/>
              </a:ext>
            </a:extLst>
          </p:cNvPr>
          <p:cNvSpPr>
            <a:spLocks noGrp="1"/>
          </p:cNvSpPr>
          <p:nvPr>
            <p:ph type="body" idx="1"/>
          </p:nvPr>
        </p:nvSpPr>
        <p:spPr>
          <a:xfrm>
            <a:off x="838200" y="1825625"/>
            <a:ext cx="10515600" cy="41857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6763DDF-5C05-8447-81D1-719922254859}"/>
              </a:ext>
            </a:extLst>
          </p:cNvPr>
          <p:cNvSpPr>
            <a:spLocks noGrp="1"/>
          </p:cNvSpPr>
          <p:nvPr>
            <p:ph type="dt" sz="half" idx="2"/>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A5BE92-D1EA-4A3B-84EF-FCC590939D6D}" type="datetime1">
              <a:rPr lang="en-US" smtClean="0"/>
              <a:t>5/4/2026</a:t>
            </a:fld>
            <a:endParaRPr lang="en-US" dirty="0"/>
          </a:p>
        </p:txBody>
      </p:sp>
      <p:sp>
        <p:nvSpPr>
          <p:cNvPr id="8" name="Footer Placeholder 4">
            <a:extLst>
              <a:ext uri="{FF2B5EF4-FFF2-40B4-BE49-F238E27FC236}">
                <a16:creationId xmlns:a16="http://schemas.microsoft.com/office/drawing/2014/main" id="{A927F6E6-CDAF-9840-B8BE-1E74C9741B57}"/>
              </a:ext>
            </a:extLst>
          </p:cNvPr>
          <p:cNvSpPr>
            <a:spLocks noGrp="1"/>
          </p:cNvSpPr>
          <p:nvPr>
            <p:ph type="ftr" sz="quarter" idx="3"/>
          </p:nvPr>
        </p:nvSpPr>
        <p:spPr>
          <a:xfrm>
            <a:off x="175260" y="6356349"/>
            <a:ext cx="3088640" cy="182563"/>
          </a:xfrm>
          <a:prstGeom prst="rect">
            <a:avLst/>
          </a:prstGeom>
        </p:spPr>
        <p:txBody>
          <a:bodyPr/>
          <a:lstStyle>
            <a:lvl1pPr algn="l">
              <a:defRPr sz="1200">
                <a:solidFill>
                  <a:schemeClr val="bg1">
                    <a:lumMod val="65000"/>
                  </a:schemeClr>
                </a:solidFill>
              </a:defRPr>
            </a:lvl1pPr>
          </a:lstStyle>
          <a:p>
            <a:r>
              <a:rPr lang="en-US" dirty="0"/>
              <a:t>CALPADS Regional Update May 2025</a:t>
            </a:r>
          </a:p>
        </p:txBody>
      </p:sp>
      <p:sp>
        <p:nvSpPr>
          <p:cNvPr id="5" name="TextBox 4">
            <a:extLst>
              <a:ext uri="{FF2B5EF4-FFF2-40B4-BE49-F238E27FC236}">
                <a16:creationId xmlns:a16="http://schemas.microsoft.com/office/drawing/2014/main" id="{BB653BFC-FFE8-45E0-B787-4377D7C257C4}"/>
              </a:ext>
            </a:extLst>
          </p:cNvPr>
          <p:cNvSpPr txBox="1"/>
          <p:nvPr/>
        </p:nvSpPr>
        <p:spPr>
          <a:xfrm>
            <a:off x="11460480" y="6431280"/>
            <a:ext cx="556260" cy="276999"/>
          </a:xfrm>
          <a:prstGeom prst="rect">
            <a:avLst/>
          </a:prstGeom>
          <a:noFill/>
        </p:spPr>
        <p:txBody>
          <a:bodyPr wrap="square" rtlCol="0">
            <a:spAutoFit/>
          </a:bodyPr>
          <a:lstStyle/>
          <a:p>
            <a:fld id="{22E9840A-83B9-4E67-9BC8-C4DB46FA60AB}" type="slidenum">
              <a:rPr lang="en-US" sz="1200" smtClean="0">
                <a:solidFill>
                  <a:schemeClr val="tx1"/>
                </a:solidFill>
              </a:rPr>
              <a:t>‹#›</a:t>
            </a:fld>
            <a:endParaRPr lang="en-US" sz="1200" dirty="0">
              <a:solidFill>
                <a:schemeClr val="tx1"/>
              </a:solidFill>
            </a:endParaRPr>
          </a:p>
        </p:txBody>
      </p:sp>
      <p:pic>
        <p:nvPicPr>
          <p:cNvPr id="6" name="Picture 5">
            <a:extLst>
              <a:ext uri="{FF2B5EF4-FFF2-40B4-BE49-F238E27FC236}">
                <a16:creationId xmlns:a16="http://schemas.microsoft.com/office/drawing/2014/main" id="{55EA4812-2FC2-C609-069B-930DA5941B3A}"/>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759200" y="6301351"/>
            <a:ext cx="1457042" cy="237561"/>
          </a:xfrm>
          <a:prstGeom prst="rect">
            <a:avLst/>
          </a:prstGeom>
        </p:spPr>
      </p:pic>
    </p:spTree>
    <p:extLst>
      <p:ext uri="{BB962C8B-B14F-4D97-AF65-F5344CB8AC3E}">
        <p14:creationId xmlns:p14="http://schemas.microsoft.com/office/powerpoint/2010/main" val="1409902217"/>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8" r:id="rId12"/>
    <p:sldLayoutId id="2147483869" r:id="rId13"/>
    <p:sldLayoutId id="2147483661" r:id="rId14"/>
    <p:sldLayoutId id="2147483870" r:id="rId15"/>
  </p:sldLayoutIdLst>
  <p:hf hdr="0" dt="0"/>
  <p:txStyles>
    <p:titleStyle>
      <a:lvl1pPr algn="l" defTabSz="914400" rtl="0" eaLnBrk="1" latinLnBrk="0" hangingPunct="1">
        <a:lnSpc>
          <a:spcPct val="90000"/>
        </a:lnSpc>
        <a:spcBef>
          <a:spcPct val="0"/>
        </a:spcBef>
        <a:buNone/>
        <a:defRPr sz="4400" kern="1200">
          <a:solidFill>
            <a:srgbClr val="16156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1615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0.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3.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C0A_BA4ADBDE.xml"/><Relationship Id="rId2" Type="http://schemas.openxmlformats.org/officeDocument/2006/relationships/notesSlide" Target="../notesSlides/notesSlide16.xml"/><Relationship Id="rId1" Type="http://schemas.openxmlformats.org/officeDocument/2006/relationships/slideLayout" Target="../slideLayouts/slideLayout73.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73.xml"/></Relationships>
</file>

<file path=ppt/slides/_rels/slide18.xml.rels><?xml version="1.0" encoding="UTF-8" standalone="yes"?>
<Relationships xmlns="http://schemas.openxmlformats.org/package/2006/relationships"><Relationship Id="rId8" Type="http://schemas.openxmlformats.org/officeDocument/2006/relationships/hyperlink" Target="https://na.eventscloud.com/876375" TargetMode="External"/><Relationship Id="rId3" Type="http://schemas.openxmlformats.org/officeDocument/2006/relationships/hyperlink" Target="https://forms.gle/TYwZMYc5pm2Dex6F6" TargetMode="External"/><Relationship Id="rId7" Type="http://schemas.openxmlformats.org/officeDocument/2006/relationships/hyperlink" Target="https://forms.gle/DWGF5PWGSqcXJ36Y8" TargetMode="External"/><Relationship Id="rId2" Type="http://schemas.openxmlformats.org/officeDocument/2006/relationships/hyperlink" Target="https://proflearn.scoe.net/Home/Register/923" TargetMode="External"/><Relationship Id="rId1" Type="http://schemas.openxmlformats.org/officeDocument/2006/relationships/slideLayout" Target="../slideLayouts/slideLayout60.xml"/><Relationship Id="rId6" Type="http://schemas.openxmlformats.org/officeDocument/2006/relationships/hyperlink" Target="https://www.shastacoe.org/forms/~form-uuid/b87424f8-71c5-4b4c-9489-f79c19fcbf10" TargetMode="External"/><Relationship Id="rId5" Type="http://schemas.openxmlformats.org/officeDocument/2006/relationships/hyperlink" Target="https://forms.gle/n8yZNLLYaJPrWwgr9" TargetMode="External"/><Relationship Id="rId4" Type="http://schemas.openxmlformats.org/officeDocument/2006/relationships/hyperlink" Target="https://forms.gle/RYygaQqY8hHfWvQf6" TargetMode="External"/><Relationship Id="rId9" Type="http://schemas.openxmlformats.org/officeDocument/2006/relationships/hyperlink" Target="https://us02web.zoom.us/webinar/register/WN_ZGaFf3hXRN2hZcWf1tOBtg"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_Wkc0SXUYKI" TargetMode="External"/><Relationship Id="rId2" Type="http://schemas.openxmlformats.org/officeDocument/2006/relationships/notesSlide" Target="../notesSlides/notesSlide19.xml"/><Relationship Id="rId1" Type="http://schemas.openxmlformats.org/officeDocument/2006/relationships/slideLayout" Target="../slideLayouts/slideLayout6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0.xml"/></Relationships>
</file>

<file path=ppt/slides/_rels/slide3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notesSlide" Target="../notesSlides/notesSlide36.xml"/><Relationship Id="rId1" Type="http://schemas.openxmlformats.org/officeDocument/2006/relationships/slideLayout" Target="../slideLayouts/slideLayout6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0.xml"/></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8.xml"/><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1.xml"/></Relationships>
</file>

<file path=ppt/slides/_rels/slide5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5.jpeg"/><Relationship Id="rId7" Type="http://schemas.openxmlformats.org/officeDocument/2006/relationships/diagramColors" Target="../diagrams/colors1.xml"/><Relationship Id="rId2" Type="http://schemas.openxmlformats.org/officeDocument/2006/relationships/notesSlide" Target="../notesSlides/notesSlide51.xml"/><Relationship Id="rId1" Type="http://schemas.openxmlformats.org/officeDocument/2006/relationships/slideLayout" Target="../slideLayouts/slideLayout6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2.xml"/><Relationship Id="rId1" Type="http://schemas.openxmlformats.org/officeDocument/2006/relationships/slideLayout" Target="../slideLayouts/slideLayout60.xml"/><Relationship Id="rId4" Type="http://schemas.openxmlformats.org/officeDocument/2006/relationships/image" Target="../media/image17.png"/></Relationships>
</file>

<file path=ppt/slides/_rels/slide5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53.xml"/><Relationship Id="rId1" Type="http://schemas.openxmlformats.org/officeDocument/2006/relationships/slideLayout" Target="../slideLayouts/slideLayout6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4.xml"/><Relationship Id="rId1" Type="http://schemas.openxmlformats.org/officeDocument/2006/relationships/slideLayout" Target="../slideLayouts/slideLayout60.xml"/></Relationships>
</file>

<file path=ppt/slides/_rels/slide5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5.xml"/><Relationship Id="rId1" Type="http://schemas.openxmlformats.org/officeDocument/2006/relationships/slideLayout" Target="../slideLayouts/slideLayout62.xml"/></Relationships>
</file>

<file path=ppt/slides/_rels/slide57.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image" Target="../media/image25.png"/><Relationship Id="rId7" Type="http://schemas.openxmlformats.org/officeDocument/2006/relationships/hyperlink" Target="https://documentation.calpads.org/Support/References" TargetMode="External"/><Relationship Id="rId12" Type="http://schemas.openxmlformats.org/officeDocument/2006/relationships/hyperlink" Target="https://csis.fcmat.org/csis-training" TargetMode="External"/><Relationship Id="rId2" Type="http://schemas.openxmlformats.org/officeDocument/2006/relationships/notesSlide" Target="../notesSlides/notesSlide56.xml"/><Relationship Id="rId1" Type="http://schemas.openxmlformats.org/officeDocument/2006/relationships/slideLayout" Target="../slideLayouts/slideLayout70.xml"/><Relationship Id="rId6" Type="http://schemas.openxmlformats.org/officeDocument/2006/relationships/image" Target="../media/image27.svg"/><Relationship Id="rId11" Type="http://schemas.openxmlformats.org/officeDocument/2006/relationships/hyperlink" Target="https://csis.fcmat.org/resources" TargetMode="External"/><Relationship Id="rId5" Type="http://schemas.openxmlformats.org/officeDocument/2006/relationships/hyperlink" Target="https://www.youtube.com/channel/UCA9oRTiyVECCCzOxpmJheZw" TargetMode="External"/><Relationship Id="rId10" Type="http://schemas.openxmlformats.org/officeDocument/2006/relationships/image" Target="../media/image17.png"/><Relationship Id="rId4" Type="http://schemas.openxmlformats.org/officeDocument/2006/relationships/image" Target="../media/image26.png"/><Relationship Id="rId9" Type="http://schemas.openxmlformats.org/officeDocument/2006/relationships/hyperlink" Target="https://www.cde.ca.gov/ds/sp/cl/systemdocs.asp" TargetMode="External"/></Relationships>
</file>

<file path=ppt/slides/_rels/slide58.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9.jpeg"/><Relationship Id="rId7" Type="http://schemas.openxmlformats.org/officeDocument/2006/relationships/hyperlink" Target="mailto:calpads-support@cde.ca.gov" TargetMode="External"/><Relationship Id="rId2" Type="http://schemas.openxmlformats.org/officeDocument/2006/relationships/notesSlide" Target="../notesSlides/notesSlide57.xml"/><Relationship Id="rId1" Type="http://schemas.openxmlformats.org/officeDocument/2006/relationships/slideLayout" Target="../slideLayouts/slideLayout71.xml"/><Relationship Id="rId6" Type="http://schemas.openxmlformats.org/officeDocument/2006/relationships/hyperlink" Target="http://www2.cde.ca.gov/calpadshelp/default.aspx" TargetMode="External"/><Relationship Id="rId11" Type="http://schemas.openxmlformats.org/officeDocument/2006/relationships/image" Target="../media/image33.svg"/><Relationship Id="rId5" Type="http://schemas.openxmlformats.org/officeDocument/2006/relationships/hyperlink" Target="https://www.cde.ca.gov/ds/sp/cl/listservs.asp" TargetMode="External"/><Relationship Id="rId10" Type="http://schemas.openxmlformats.org/officeDocument/2006/relationships/image" Target="../media/image32.svg"/><Relationship Id="rId4" Type="http://schemas.openxmlformats.org/officeDocument/2006/relationships/hyperlink" Target="https://csis.fcmat.org/ListServ" TargetMode="External"/><Relationship Id="rId9" Type="http://schemas.openxmlformats.org/officeDocument/2006/relationships/image" Target="../media/image31.sv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0.xml"/></Relationships>
</file>

<file path=ppt/slides/_rels/slide6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9.xml"/><Relationship Id="rId1" Type="http://schemas.openxmlformats.org/officeDocument/2006/relationships/slideLayout" Target="../slideLayouts/slideLayout63.xml"/></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0.xml"/><Relationship Id="rId1" Type="http://schemas.openxmlformats.org/officeDocument/2006/relationships/slideLayout" Target="../slideLayouts/slideLayout60.xml"/><Relationship Id="rId4" Type="http://schemas.openxmlformats.org/officeDocument/2006/relationships/hyperlink" Target="http://www.pngall.com/question-mark-png"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1.xml"/><Relationship Id="rId1" Type="http://schemas.openxmlformats.org/officeDocument/2006/relationships/slideLayout" Target="../slideLayouts/slideLayout60.xml"/><Relationship Id="rId4" Type="http://schemas.openxmlformats.org/officeDocument/2006/relationships/hyperlink" Target="https://www.picpedia.org/chalkboard/t/thank-you.html"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4"/>
          <p:cNvSpPr>
            <a:spLocks noGrp="1"/>
          </p:cNvSpPr>
          <p:nvPr>
            <p:ph type="ctrTitle"/>
          </p:nvPr>
        </p:nvSpPr>
        <p:spPr/>
        <p:txBody>
          <a:bodyPr/>
          <a:lstStyle/>
          <a:p>
            <a:r>
              <a:rPr lang="en-US" altLang="en-US" dirty="0"/>
              <a:t>CALPADS Regional Updates</a:t>
            </a:r>
          </a:p>
        </p:txBody>
      </p:sp>
      <p:sp>
        <p:nvSpPr>
          <p:cNvPr id="2" name="Content Placeholder 1"/>
          <p:cNvSpPr>
            <a:spLocks noGrp="1"/>
          </p:cNvSpPr>
          <p:nvPr>
            <p:ph type="subTitle" idx="1"/>
          </p:nvPr>
        </p:nvSpPr>
        <p:spPr/>
        <p:txBody>
          <a:bodyPr>
            <a:normAutofit fontScale="92500" lnSpcReduction="10000"/>
          </a:bodyPr>
          <a:lstStyle/>
          <a:p>
            <a:r>
              <a:rPr lang="en-US" dirty="0"/>
              <a:t>May 2026</a:t>
            </a:r>
            <a:br>
              <a:rPr lang="en-US" dirty="0"/>
            </a:br>
            <a:endParaRPr lang="en-US" dirty="0"/>
          </a:p>
          <a:p>
            <a:br>
              <a:rPr lang="en-US" dirty="0"/>
            </a:br>
            <a:br>
              <a:rPr lang="en-US" dirty="0"/>
            </a:br>
            <a:endParaRPr lang="en-US" dirty="0"/>
          </a:p>
        </p:txBody>
      </p:sp>
    </p:spTree>
    <p:extLst>
      <p:ext uri="{BB962C8B-B14F-4D97-AF65-F5344CB8AC3E}">
        <p14:creationId xmlns:p14="http://schemas.microsoft.com/office/powerpoint/2010/main" val="500457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3200C-3F9B-CE67-55A7-27BE1C3DDFC4}"/>
              </a:ext>
            </a:extLst>
          </p:cNvPr>
          <p:cNvSpPr>
            <a:spLocks noGrp="1"/>
          </p:cNvSpPr>
          <p:nvPr>
            <p:ph type="title"/>
          </p:nvPr>
        </p:nvSpPr>
        <p:spPr/>
        <p:txBody>
          <a:bodyPr/>
          <a:lstStyle/>
          <a:p>
            <a:r>
              <a:rPr lang="en-US" b="1" dirty="0"/>
              <a:t>Special Education Validation Updates</a:t>
            </a:r>
          </a:p>
        </p:txBody>
      </p:sp>
      <p:sp>
        <p:nvSpPr>
          <p:cNvPr id="3" name="Content Placeholder 2">
            <a:extLst>
              <a:ext uri="{FF2B5EF4-FFF2-40B4-BE49-F238E27FC236}">
                <a16:creationId xmlns:a16="http://schemas.microsoft.com/office/drawing/2014/main" id="{D5AF72D2-C559-0A2D-1D35-6E6D6ED8DC04}"/>
              </a:ext>
            </a:extLst>
          </p:cNvPr>
          <p:cNvSpPr>
            <a:spLocks noGrp="1"/>
          </p:cNvSpPr>
          <p:nvPr>
            <p:ph idx="1"/>
          </p:nvPr>
        </p:nvSpPr>
        <p:spPr/>
        <p:txBody>
          <a:bodyPr>
            <a:normAutofit/>
          </a:bodyPr>
          <a:lstStyle/>
          <a:p>
            <a:r>
              <a:rPr lang="en-US" dirty="0"/>
              <a:t>New for EOY 1 2026</a:t>
            </a:r>
          </a:p>
          <a:p>
            <a:pPr lvl="1"/>
            <a:r>
              <a:rPr lang="en-US" dirty="0"/>
              <a:t>PLAN0748E1 – Invalid School Program Setting for Student on ISP</a:t>
            </a:r>
          </a:p>
          <a:p>
            <a:pPr lvl="2"/>
            <a:r>
              <a:rPr lang="en-US" dirty="0"/>
              <a:t>Enforces a Program Setting of 403 – Parentally Placed in Private School</a:t>
            </a:r>
          </a:p>
          <a:p>
            <a:r>
              <a:rPr lang="en-US" dirty="0"/>
              <a:t>Updated</a:t>
            </a:r>
          </a:p>
          <a:p>
            <a:pPr lvl="1"/>
            <a:r>
              <a:rPr lang="en-US" dirty="0"/>
              <a:t>SWDS0749E1 - An Eligible and Participating student must not change statuses on the same day they exit School</a:t>
            </a:r>
          </a:p>
          <a:p>
            <a:pPr lvl="2"/>
            <a:r>
              <a:rPr lang="en-US" dirty="0"/>
              <a:t>Currently disabled - Trigger is being updated to ONLY trigger for specific Completion Status and Exit Codes related to Indicators 1 (graduates) and 2 (dropouts)</a:t>
            </a:r>
          </a:p>
        </p:txBody>
      </p:sp>
      <p:sp>
        <p:nvSpPr>
          <p:cNvPr id="5" name="Footer Placeholder 3">
            <a:extLst>
              <a:ext uri="{FF2B5EF4-FFF2-40B4-BE49-F238E27FC236}">
                <a16:creationId xmlns:a16="http://schemas.microsoft.com/office/drawing/2014/main" id="{DA315D3A-6CD7-2A6B-DE63-3509C078978C}"/>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May 2026</a:t>
            </a:r>
          </a:p>
        </p:txBody>
      </p:sp>
    </p:spTree>
    <p:extLst>
      <p:ext uri="{BB962C8B-B14F-4D97-AF65-F5344CB8AC3E}">
        <p14:creationId xmlns:p14="http://schemas.microsoft.com/office/powerpoint/2010/main" val="2174177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B5619-3096-4AEB-A4AD-A330BCFF7367}"/>
              </a:ext>
            </a:extLst>
          </p:cNvPr>
          <p:cNvSpPr>
            <a:spLocks noGrp="1"/>
          </p:cNvSpPr>
          <p:nvPr>
            <p:ph type="title"/>
          </p:nvPr>
        </p:nvSpPr>
        <p:spPr>
          <a:xfrm>
            <a:off x="838200" y="182563"/>
            <a:ext cx="10515600" cy="1325563"/>
          </a:xfrm>
        </p:spPr>
        <p:txBody>
          <a:bodyPr>
            <a:normAutofit/>
          </a:bodyPr>
          <a:lstStyle/>
          <a:p>
            <a:pPr algn="ctr"/>
            <a:r>
              <a:rPr lang="en-US" b="1" dirty="0"/>
              <a:t>New EOY 1 Students with Disabilities   Completers and Dropouts Reports</a:t>
            </a:r>
          </a:p>
        </p:txBody>
      </p:sp>
      <p:sp>
        <p:nvSpPr>
          <p:cNvPr id="3" name="Content Placeholder 2">
            <a:extLst>
              <a:ext uri="{FF2B5EF4-FFF2-40B4-BE49-F238E27FC236}">
                <a16:creationId xmlns:a16="http://schemas.microsoft.com/office/drawing/2014/main" id="{7B274C03-08F7-E6A3-815E-3B304A972B18}"/>
              </a:ext>
            </a:extLst>
          </p:cNvPr>
          <p:cNvSpPr>
            <a:spLocks noGrp="1"/>
          </p:cNvSpPr>
          <p:nvPr>
            <p:ph idx="1"/>
          </p:nvPr>
        </p:nvSpPr>
        <p:spPr>
          <a:xfrm>
            <a:off x="634999" y="1508127"/>
            <a:ext cx="11155947" cy="4384674"/>
          </a:xfrm>
        </p:spPr>
        <p:txBody>
          <a:bodyPr>
            <a:noAutofit/>
          </a:bodyPr>
          <a:lstStyle/>
          <a:p>
            <a:pPr>
              <a:lnSpc>
                <a:spcPct val="120000"/>
              </a:lnSpc>
            </a:pPr>
            <a:r>
              <a:rPr lang="en-US" dirty="0"/>
              <a:t>SELPA &amp; LEA Reports</a:t>
            </a:r>
          </a:p>
          <a:p>
            <a:pPr lvl="1">
              <a:lnSpc>
                <a:spcPct val="120000"/>
              </a:lnSpc>
            </a:pPr>
            <a:r>
              <a:rPr lang="en-US" dirty="0"/>
              <a:t>16.27 Students with Disabilities – Completers and Dropouts Count</a:t>
            </a:r>
          </a:p>
          <a:p>
            <a:pPr lvl="1">
              <a:lnSpc>
                <a:spcPct val="120000"/>
              </a:lnSpc>
            </a:pPr>
            <a:r>
              <a:rPr lang="en-US" dirty="0"/>
              <a:t>16.28 Students with Disabilities – Completers and Dropouts Student List</a:t>
            </a:r>
          </a:p>
          <a:p>
            <a:pPr>
              <a:lnSpc>
                <a:spcPct val="120000"/>
              </a:lnSpc>
            </a:pPr>
            <a:r>
              <a:rPr lang="en-US" dirty="0"/>
              <a:t>Reports will show:</a:t>
            </a:r>
          </a:p>
          <a:p>
            <a:pPr lvl="1">
              <a:lnSpc>
                <a:spcPct val="120000"/>
              </a:lnSpc>
            </a:pPr>
            <a:r>
              <a:rPr lang="en-US" dirty="0"/>
              <a:t>Students with disabilities (SWDS) most recent exit is between 7/1 – 6/30 of selected Academic Year</a:t>
            </a:r>
          </a:p>
          <a:p>
            <a:pPr lvl="1">
              <a:lnSpc>
                <a:spcPct val="120000"/>
              </a:lnSpc>
            </a:pPr>
            <a:endParaRPr lang="en-US" dirty="0"/>
          </a:p>
        </p:txBody>
      </p:sp>
      <p:sp>
        <p:nvSpPr>
          <p:cNvPr id="6" name="Footer Placeholder 3">
            <a:extLst>
              <a:ext uri="{FF2B5EF4-FFF2-40B4-BE49-F238E27FC236}">
                <a16:creationId xmlns:a16="http://schemas.microsoft.com/office/drawing/2014/main" id="{38787903-E34F-6EB6-5911-C740405178AB}"/>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May 2026</a:t>
            </a:r>
          </a:p>
        </p:txBody>
      </p:sp>
    </p:spTree>
    <p:extLst>
      <p:ext uri="{BB962C8B-B14F-4D97-AF65-F5344CB8AC3E}">
        <p14:creationId xmlns:p14="http://schemas.microsoft.com/office/powerpoint/2010/main" val="220878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461B6-1BEA-3BBC-00F7-80D05760F3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D7F40D-F4B5-4AA6-046A-F15AEE9B5CC7}"/>
              </a:ext>
            </a:extLst>
          </p:cNvPr>
          <p:cNvSpPr>
            <a:spLocks noGrp="1"/>
          </p:cNvSpPr>
          <p:nvPr>
            <p:ph type="title"/>
          </p:nvPr>
        </p:nvSpPr>
        <p:spPr>
          <a:xfrm>
            <a:off x="414869" y="365125"/>
            <a:ext cx="11353798" cy="1325563"/>
          </a:xfrm>
        </p:spPr>
        <p:txBody>
          <a:bodyPr>
            <a:noAutofit/>
          </a:bodyPr>
          <a:lstStyle/>
          <a:p>
            <a:r>
              <a:rPr lang="en-US" sz="3600" dirty="0"/>
              <a:t>EOY 1 Report– 16.27 SWD Completer and Dropout Counts</a:t>
            </a:r>
          </a:p>
        </p:txBody>
      </p:sp>
      <p:pic>
        <p:nvPicPr>
          <p:cNvPr id="10" name="Picture 9">
            <a:extLst>
              <a:ext uri="{FF2B5EF4-FFF2-40B4-BE49-F238E27FC236}">
                <a16:creationId xmlns:a16="http://schemas.microsoft.com/office/drawing/2014/main" id="{7D7EEC17-4749-114D-9A97-2D53575816E5}"/>
              </a:ext>
            </a:extLst>
          </p:cNvPr>
          <p:cNvPicPr>
            <a:picLocks noChangeAspect="1"/>
          </p:cNvPicPr>
          <p:nvPr/>
        </p:nvPicPr>
        <p:blipFill>
          <a:blip r:embed="rId3"/>
          <a:stretch>
            <a:fillRect/>
          </a:stretch>
        </p:blipFill>
        <p:spPr>
          <a:xfrm>
            <a:off x="475642" y="1690688"/>
            <a:ext cx="11232250" cy="2955316"/>
          </a:xfrm>
          <a:prstGeom prst="rect">
            <a:avLst/>
          </a:prstGeom>
        </p:spPr>
      </p:pic>
      <p:sp>
        <p:nvSpPr>
          <p:cNvPr id="3" name="Rectangle 2">
            <a:extLst>
              <a:ext uri="{FF2B5EF4-FFF2-40B4-BE49-F238E27FC236}">
                <a16:creationId xmlns:a16="http://schemas.microsoft.com/office/drawing/2014/main" id="{AEDA7835-2D6A-2878-DA77-C71653C4F7D3}"/>
              </a:ext>
            </a:extLst>
          </p:cNvPr>
          <p:cNvSpPr/>
          <p:nvPr/>
        </p:nvSpPr>
        <p:spPr>
          <a:xfrm>
            <a:off x="5195455" y="1801091"/>
            <a:ext cx="637309" cy="72043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FD04EC6-DFD4-472A-B1DD-DE36AB8407C2}"/>
              </a:ext>
            </a:extLst>
          </p:cNvPr>
          <p:cNvSpPr/>
          <p:nvPr/>
        </p:nvSpPr>
        <p:spPr>
          <a:xfrm>
            <a:off x="8728364" y="1828800"/>
            <a:ext cx="2979528" cy="6927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6D7CAEA9-5FAA-5A64-9E1C-FEE769202214}"/>
              </a:ext>
            </a:extLst>
          </p:cNvPr>
          <p:cNvSpPr txBox="1"/>
          <p:nvPr/>
        </p:nvSpPr>
        <p:spPr>
          <a:xfrm>
            <a:off x="475641" y="4756407"/>
            <a:ext cx="11232249" cy="726609"/>
          </a:xfrm>
          <a:prstGeom prst="rect">
            <a:avLst/>
          </a:prstGeom>
          <a:noFill/>
        </p:spPr>
        <p:txBody>
          <a:bodyPr wrap="square">
            <a:spAutoFit/>
          </a:bodyPr>
          <a:lstStyle/>
          <a:p>
            <a:pPr algn="ctr">
              <a:lnSpc>
                <a:spcPct val="120000"/>
              </a:lnSpc>
            </a:pPr>
            <a:r>
              <a:rPr lang="en-US" sz="1800" b="1" dirty="0"/>
              <a:t>NOTE:  SWDs will ONLY appear on these reports if their SWDS Status is 1 – Eligible and Participating on the Enrollment Exit Date</a:t>
            </a:r>
          </a:p>
        </p:txBody>
      </p:sp>
      <p:pic>
        <p:nvPicPr>
          <p:cNvPr id="7" name="Picture 6">
            <a:extLst>
              <a:ext uri="{FF2B5EF4-FFF2-40B4-BE49-F238E27FC236}">
                <a16:creationId xmlns:a16="http://schemas.microsoft.com/office/drawing/2014/main" id="{303E5121-62D2-6A6A-9288-4E4E6CBD6CC7}"/>
              </a:ext>
            </a:extLst>
          </p:cNvPr>
          <p:cNvPicPr>
            <a:picLocks noChangeAspect="1"/>
          </p:cNvPicPr>
          <p:nvPr/>
        </p:nvPicPr>
        <p:blipFill>
          <a:blip r:embed="rId4"/>
          <a:stretch>
            <a:fillRect/>
          </a:stretch>
        </p:blipFill>
        <p:spPr>
          <a:xfrm>
            <a:off x="414869" y="6306931"/>
            <a:ext cx="2743438" cy="371888"/>
          </a:xfrm>
          <a:prstGeom prst="rect">
            <a:avLst/>
          </a:prstGeom>
        </p:spPr>
      </p:pic>
    </p:spTree>
    <p:extLst>
      <p:ext uri="{BB962C8B-B14F-4D97-AF65-F5344CB8AC3E}">
        <p14:creationId xmlns:p14="http://schemas.microsoft.com/office/powerpoint/2010/main" val="1164153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C838A-FB14-3852-04F9-5D4EA87FD28F}"/>
              </a:ext>
            </a:extLst>
          </p:cNvPr>
          <p:cNvSpPr>
            <a:spLocks noGrp="1"/>
          </p:cNvSpPr>
          <p:nvPr>
            <p:ph type="title"/>
          </p:nvPr>
        </p:nvSpPr>
        <p:spPr/>
        <p:txBody>
          <a:bodyPr/>
          <a:lstStyle/>
          <a:p>
            <a:r>
              <a:rPr lang="en-US" b="1" dirty="0"/>
              <a:t>Enrollments for SWD in Private Schools</a:t>
            </a:r>
          </a:p>
        </p:txBody>
      </p:sp>
      <p:sp>
        <p:nvSpPr>
          <p:cNvPr id="3" name="Content Placeholder 2">
            <a:extLst>
              <a:ext uri="{FF2B5EF4-FFF2-40B4-BE49-F238E27FC236}">
                <a16:creationId xmlns:a16="http://schemas.microsoft.com/office/drawing/2014/main" id="{A86B524E-A57C-6A57-16C1-7542719A16FD}"/>
              </a:ext>
            </a:extLst>
          </p:cNvPr>
          <p:cNvSpPr>
            <a:spLocks noGrp="1"/>
          </p:cNvSpPr>
          <p:nvPr>
            <p:ph idx="1"/>
          </p:nvPr>
        </p:nvSpPr>
        <p:spPr/>
        <p:txBody>
          <a:bodyPr>
            <a:normAutofit fontScale="92500" lnSpcReduction="20000"/>
          </a:bodyPr>
          <a:lstStyle/>
          <a:p>
            <a:r>
              <a:rPr lang="en-US" dirty="0"/>
              <a:t>Private school enrollments (Enrollment Status 50, School 0000002) should only be created if:</a:t>
            </a:r>
          </a:p>
          <a:p>
            <a:pPr lvl="1"/>
            <a:r>
              <a:rPr lang="en-US" dirty="0"/>
              <a:t>A student is parentally placed in a private school located within your LEA’s boundaries and is referred for initial evaluation for special education and is </a:t>
            </a:r>
          </a:p>
          <a:p>
            <a:pPr lvl="1"/>
            <a:r>
              <a:rPr lang="en-US" dirty="0"/>
              <a:t>A student with disabilities on an active ISP or IEP transfers into a private school located within your LEA’s boundaries</a:t>
            </a:r>
          </a:p>
          <a:p>
            <a:r>
              <a:rPr lang="en-US" dirty="0"/>
              <a:t>Nonprofit Private School Enrollments</a:t>
            </a:r>
          </a:p>
          <a:p>
            <a:pPr lvl="1"/>
            <a:r>
              <a:rPr lang="en-US" dirty="0"/>
              <a:t>These enrollments should remain OPEN for the duration of the academic year and be exited at the end of the year with an Exit Code of E170 – Nonprimary Enrollment Exit – even if the student will NOT be served on an ISP.</a:t>
            </a:r>
          </a:p>
          <a:p>
            <a:r>
              <a:rPr lang="en-US" dirty="0"/>
              <a:t>For-profit Private School Enrollments</a:t>
            </a:r>
          </a:p>
          <a:p>
            <a:pPr lvl="1"/>
            <a:r>
              <a:rPr lang="en-US" dirty="0"/>
              <a:t>These enrollments should be exited with an N470 – No Show with an exit date equal to the Enrollment start date because the student is not eligible to be served on an ISP because the private school is FOR-PROFIT</a:t>
            </a:r>
          </a:p>
          <a:p>
            <a:pPr lvl="1"/>
            <a:endParaRPr lang="en-US" dirty="0"/>
          </a:p>
          <a:p>
            <a:endParaRPr lang="en-US" dirty="0"/>
          </a:p>
        </p:txBody>
      </p:sp>
      <p:sp>
        <p:nvSpPr>
          <p:cNvPr id="5" name="Footer Placeholder 3">
            <a:extLst>
              <a:ext uri="{FF2B5EF4-FFF2-40B4-BE49-F238E27FC236}">
                <a16:creationId xmlns:a16="http://schemas.microsoft.com/office/drawing/2014/main" id="{014F7A9F-AE5C-A446-EB5F-36B0FAF4F7FE}"/>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May 2026</a:t>
            </a:r>
          </a:p>
        </p:txBody>
      </p:sp>
    </p:spTree>
    <p:extLst>
      <p:ext uri="{BB962C8B-B14F-4D97-AF65-F5344CB8AC3E}">
        <p14:creationId xmlns:p14="http://schemas.microsoft.com/office/powerpoint/2010/main" val="1789069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F128F-0016-B4AF-6962-7E3FEAB2F1A1}"/>
              </a:ext>
            </a:extLst>
          </p:cNvPr>
          <p:cNvSpPr>
            <a:spLocks noGrp="1"/>
          </p:cNvSpPr>
          <p:nvPr>
            <p:ph type="title"/>
          </p:nvPr>
        </p:nvSpPr>
        <p:spPr/>
        <p:txBody>
          <a:bodyPr/>
          <a:lstStyle/>
          <a:p>
            <a:r>
              <a:rPr lang="en-US" b="1" dirty="0"/>
              <a:t>Using CALPADS Data to Calculate Proportionate Share</a:t>
            </a:r>
          </a:p>
        </p:txBody>
      </p:sp>
      <p:sp>
        <p:nvSpPr>
          <p:cNvPr id="3" name="Content Placeholder 2">
            <a:extLst>
              <a:ext uri="{FF2B5EF4-FFF2-40B4-BE49-F238E27FC236}">
                <a16:creationId xmlns:a16="http://schemas.microsoft.com/office/drawing/2014/main" id="{3FF9F80F-A17F-BD28-4B65-02A571DD03C1}"/>
              </a:ext>
            </a:extLst>
          </p:cNvPr>
          <p:cNvSpPr>
            <a:spLocks noGrp="1"/>
          </p:cNvSpPr>
          <p:nvPr>
            <p:ph idx="1"/>
          </p:nvPr>
        </p:nvSpPr>
        <p:spPr/>
        <p:txBody>
          <a:bodyPr/>
          <a:lstStyle/>
          <a:p>
            <a:r>
              <a:rPr lang="en-US" dirty="0"/>
              <a:t>If a LEA </a:t>
            </a:r>
            <a:r>
              <a:rPr lang="en-US" b="1" dirty="0"/>
              <a:t>elects</a:t>
            </a:r>
            <a:r>
              <a:rPr lang="en-US" dirty="0"/>
              <a:t> to use CALPADS data to calculate Proportionate Share for the provision of Equitable Services then it is imperative that private school enrollments for the </a:t>
            </a:r>
            <a:r>
              <a:rPr lang="en-US" b="1" dirty="0"/>
              <a:t>last prior three years </a:t>
            </a:r>
            <a:r>
              <a:rPr lang="en-US" dirty="0"/>
              <a:t>follow the guidance from the prior slide</a:t>
            </a:r>
          </a:p>
          <a:p>
            <a:r>
              <a:rPr lang="en-US" dirty="0"/>
              <a:t>LEAs choosing to utilize CALPADS are encouraged to clean up these enrollments over the last three academic years to ensure that:</a:t>
            </a:r>
          </a:p>
          <a:p>
            <a:pPr lvl="1"/>
            <a:r>
              <a:rPr lang="en-US" dirty="0"/>
              <a:t>Students who were actively served on ISPs appear in Report 16.12 and in the SWDS Real-time Extract for each academic year; </a:t>
            </a:r>
          </a:p>
          <a:p>
            <a:pPr lvl="1"/>
            <a:r>
              <a:rPr lang="en-US" dirty="0"/>
              <a:t>Students who were evaluated but whose parents declined will appear on Report 16.24 – Students with Disabilities Status and Non-Participation Reasons SWDS Real-time Extract for each academic year</a:t>
            </a:r>
          </a:p>
          <a:p>
            <a:pPr lvl="1"/>
            <a:endParaRPr lang="en-US" dirty="0"/>
          </a:p>
        </p:txBody>
      </p:sp>
      <p:sp>
        <p:nvSpPr>
          <p:cNvPr id="5" name="Footer Placeholder 3">
            <a:extLst>
              <a:ext uri="{FF2B5EF4-FFF2-40B4-BE49-F238E27FC236}">
                <a16:creationId xmlns:a16="http://schemas.microsoft.com/office/drawing/2014/main" id="{53C8EAEF-2FEB-5F31-1D43-4A8098141499}"/>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May 2026</a:t>
            </a:r>
          </a:p>
        </p:txBody>
      </p:sp>
    </p:spTree>
    <p:extLst>
      <p:ext uri="{BB962C8B-B14F-4D97-AF65-F5344CB8AC3E}">
        <p14:creationId xmlns:p14="http://schemas.microsoft.com/office/powerpoint/2010/main" val="1634751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5142E-9016-A45E-AA22-ADDAFE9E6092}"/>
              </a:ext>
            </a:extLst>
          </p:cNvPr>
          <p:cNvSpPr>
            <a:spLocks noGrp="1"/>
          </p:cNvSpPr>
          <p:nvPr>
            <p:ph type="title"/>
          </p:nvPr>
        </p:nvSpPr>
        <p:spPr/>
        <p:txBody>
          <a:bodyPr/>
          <a:lstStyle/>
          <a:p>
            <a:r>
              <a:rPr lang="en-US" dirty="0"/>
              <a:t>Private School and Proportionate Share Workgroup</a:t>
            </a:r>
          </a:p>
        </p:txBody>
      </p:sp>
      <p:sp>
        <p:nvSpPr>
          <p:cNvPr id="3" name="Content Placeholder 2">
            <a:extLst>
              <a:ext uri="{FF2B5EF4-FFF2-40B4-BE49-F238E27FC236}">
                <a16:creationId xmlns:a16="http://schemas.microsoft.com/office/drawing/2014/main" id="{ED247663-62BF-A2B3-96ED-FC25A6C3B581}"/>
              </a:ext>
            </a:extLst>
          </p:cNvPr>
          <p:cNvSpPr>
            <a:spLocks noGrp="1"/>
          </p:cNvSpPr>
          <p:nvPr>
            <p:ph idx="1"/>
          </p:nvPr>
        </p:nvSpPr>
        <p:spPr/>
        <p:txBody>
          <a:bodyPr/>
          <a:lstStyle/>
          <a:p>
            <a:r>
              <a:rPr lang="en-US" dirty="0"/>
              <a:t>The Special Education Division is currently heading a workgroup to discuss these and other issues. The objectives of this workgroup are:</a:t>
            </a:r>
          </a:p>
          <a:p>
            <a:pPr lvl="1"/>
            <a:r>
              <a:rPr lang="en-US" dirty="0"/>
              <a:t>Develop and release new Private School File Submission Scenarios</a:t>
            </a:r>
          </a:p>
          <a:p>
            <a:pPr lvl="1"/>
            <a:r>
              <a:rPr lang="en-US" dirty="0"/>
              <a:t>Release Frequently Asked Questions and guidance on Private School Data for Students with Disabilities and Proportionate Share Calculations</a:t>
            </a:r>
          </a:p>
        </p:txBody>
      </p:sp>
      <p:sp>
        <p:nvSpPr>
          <p:cNvPr id="5" name="Footer Placeholder 3">
            <a:extLst>
              <a:ext uri="{FF2B5EF4-FFF2-40B4-BE49-F238E27FC236}">
                <a16:creationId xmlns:a16="http://schemas.microsoft.com/office/drawing/2014/main" id="{DEFD04B3-A47F-3FC3-19AD-8425112FD5AE}"/>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May 2026</a:t>
            </a:r>
          </a:p>
        </p:txBody>
      </p:sp>
    </p:spTree>
    <p:extLst>
      <p:ext uri="{BB962C8B-B14F-4D97-AF65-F5344CB8AC3E}">
        <p14:creationId xmlns:p14="http://schemas.microsoft.com/office/powerpoint/2010/main" val="3881888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2167D-3DB9-5B35-D9BB-A627641BC33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25AA7F9-D5C7-C051-98FA-E9258C56EE85}"/>
              </a:ext>
            </a:extLst>
          </p:cNvPr>
          <p:cNvSpPr>
            <a:spLocks noGrp="1"/>
          </p:cNvSpPr>
          <p:nvPr>
            <p:ph type="title"/>
          </p:nvPr>
        </p:nvSpPr>
        <p:spPr>
          <a:xfrm>
            <a:off x="442136" y="-198622"/>
            <a:ext cx="11353799" cy="1079333"/>
          </a:xfrm>
        </p:spPr>
        <p:txBody>
          <a:bodyPr>
            <a:normAutofit/>
          </a:bodyPr>
          <a:lstStyle/>
          <a:p>
            <a:r>
              <a:rPr lang="en-US" dirty="0"/>
              <a:t>EOY Data Used for Federal Indicators</a:t>
            </a:r>
          </a:p>
        </p:txBody>
      </p:sp>
      <p:graphicFrame>
        <p:nvGraphicFramePr>
          <p:cNvPr id="5" name="Table 5">
            <a:extLst>
              <a:ext uri="{FF2B5EF4-FFF2-40B4-BE49-F238E27FC236}">
                <a16:creationId xmlns:a16="http://schemas.microsoft.com/office/drawing/2014/main" id="{AE00C854-DB7E-0D43-D616-6CC81528ED40}"/>
              </a:ext>
            </a:extLst>
          </p:cNvPr>
          <p:cNvGraphicFramePr>
            <a:graphicFrameLocks noGrp="1"/>
          </p:cNvGraphicFramePr>
          <p:nvPr>
            <p:ph sz="quarter" idx="11"/>
            <p:extLst>
              <p:ext uri="{D42A27DB-BD31-4B8C-83A1-F6EECF244321}">
                <p14:modId xmlns:p14="http://schemas.microsoft.com/office/powerpoint/2010/main" val="1810747076"/>
              </p:ext>
            </p:extLst>
          </p:nvPr>
        </p:nvGraphicFramePr>
        <p:xfrm>
          <a:off x="396065" y="592159"/>
          <a:ext cx="11198512" cy="5673682"/>
        </p:xfrm>
        <a:graphic>
          <a:graphicData uri="http://schemas.openxmlformats.org/drawingml/2006/table">
            <a:tbl>
              <a:tblPr firstRow="1" bandRow="1">
                <a:tableStyleId>{073A0DAA-6AF3-43AB-8588-CEC1D06C72B9}</a:tableStyleId>
              </a:tblPr>
              <a:tblGrid>
                <a:gridCol w="3241314">
                  <a:extLst>
                    <a:ext uri="{9D8B030D-6E8A-4147-A177-3AD203B41FA5}">
                      <a16:colId xmlns:a16="http://schemas.microsoft.com/office/drawing/2014/main" val="324077928"/>
                    </a:ext>
                  </a:extLst>
                </a:gridCol>
                <a:gridCol w="1531240">
                  <a:extLst>
                    <a:ext uri="{9D8B030D-6E8A-4147-A177-3AD203B41FA5}">
                      <a16:colId xmlns:a16="http://schemas.microsoft.com/office/drawing/2014/main" val="874658053"/>
                    </a:ext>
                  </a:extLst>
                </a:gridCol>
                <a:gridCol w="6425958">
                  <a:extLst>
                    <a:ext uri="{9D8B030D-6E8A-4147-A177-3AD203B41FA5}">
                      <a16:colId xmlns:a16="http://schemas.microsoft.com/office/drawing/2014/main" val="3453532169"/>
                    </a:ext>
                  </a:extLst>
                </a:gridCol>
              </a:tblGrid>
              <a:tr h="679663">
                <a:tc>
                  <a:txBody>
                    <a:bodyPr/>
                    <a:lstStyle/>
                    <a:p>
                      <a:r>
                        <a:rPr lang="en-US" dirty="0"/>
                        <a:t>Indicator</a:t>
                      </a:r>
                    </a:p>
                  </a:txBody>
                  <a:tcPr/>
                </a:tc>
                <a:tc>
                  <a:txBody>
                    <a:bodyPr/>
                    <a:lstStyle/>
                    <a:p>
                      <a:r>
                        <a:rPr lang="en-US" dirty="0"/>
                        <a:t>Uses Data Certified in…</a:t>
                      </a:r>
                    </a:p>
                  </a:txBody>
                  <a:tcPr/>
                </a:tc>
                <a:tc>
                  <a:txBody>
                    <a:bodyPr/>
                    <a:lstStyle/>
                    <a:p>
                      <a:r>
                        <a:rPr lang="en-US" dirty="0"/>
                        <a:t>Reports Used to Verify</a:t>
                      </a:r>
                    </a:p>
                  </a:txBody>
                  <a:tcPr/>
                </a:tc>
                <a:extLst>
                  <a:ext uri="{0D108BD9-81ED-4DB2-BD59-A6C34878D82A}">
                    <a16:rowId xmlns:a16="http://schemas.microsoft.com/office/drawing/2014/main" val="3399478401"/>
                  </a:ext>
                </a:extLst>
              </a:tr>
              <a:tr h="683168">
                <a:tc>
                  <a:txBody>
                    <a:bodyPr/>
                    <a:lstStyle/>
                    <a:p>
                      <a:r>
                        <a:rPr lang="en-US" b="1" dirty="0"/>
                        <a:t>Indicator 1:  Graduates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End-of-Year 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NEW</a:t>
                      </a:r>
                      <a:r>
                        <a:rPr lang="en-US" dirty="0"/>
                        <a:t> 16.27 – SWD Completer and Dropout Counts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NEW</a:t>
                      </a:r>
                      <a:r>
                        <a:rPr lang="en-US" dirty="0"/>
                        <a:t> 16.28 – SWD Completer and Dropout Student List</a:t>
                      </a:r>
                    </a:p>
                  </a:txBody>
                  <a:tcPr/>
                </a:tc>
                <a:extLst>
                  <a:ext uri="{0D108BD9-81ED-4DB2-BD59-A6C34878D82A}">
                    <a16:rowId xmlns:a16="http://schemas.microsoft.com/office/drawing/2014/main" val="774693178"/>
                  </a:ext>
                </a:extLst>
              </a:tr>
              <a:tr h="391257">
                <a:tc>
                  <a:txBody>
                    <a:bodyPr/>
                    <a:lstStyle/>
                    <a:p>
                      <a:r>
                        <a:rPr lang="en-US" b="1" dirty="0"/>
                        <a:t>Indicator 2:  Dropouts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End-of-Year 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NEW</a:t>
                      </a:r>
                      <a:r>
                        <a:rPr lang="en-US" dirty="0"/>
                        <a:t> 16.27 – SWD Completer and Dropout Counts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NEW</a:t>
                      </a:r>
                      <a:r>
                        <a:rPr lang="en-US" dirty="0"/>
                        <a:t> 16.28 – SWD Completer and Dropout Student List</a:t>
                      </a:r>
                    </a:p>
                  </a:txBody>
                  <a:tcPr/>
                </a:tc>
                <a:extLst>
                  <a:ext uri="{0D108BD9-81ED-4DB2-BD59-A6C34878D82A}">
                    <a16:rowId xmlns:a16="http://schemas.microsoft.com/office/drawing/2014/main" val="3706255474"/>
                  </a:ext>
                </a:extLst>
              </a:tr>
              <a:tr h="7192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Indicator 4a: Suspension and Expulsion (overall)</a:t>
                      </a:r>
                    </a:p>
                  </a:txBody>
                  <a:tcPr/>
                </a:tc>
                <a:tc>
                  <a:txBody>
                    <a:bodyPr/>
                    <a:lstStyle/>
                    <a:p>
                      <a:r>
                        <a:rPr lang="en-US" b="1" dirty="0"/>
                        <a:t>End-of-Year 1</a:t>
                      </a:r>
                    </a:p>
                  </a:txBody>
                  <a:tcPr/>
                </a:tc>
                <a:tc>
                  <a:txBody>
                    <a:bodyPr/>
                    <a:lstStyle/>
                    <a:p>
                      <a:r>
                        <a:rPr lang="en-US" sz="1800" dirty="0"/>
                        <a:t>7.12 Incident Results Student list</a:t>
                      </a:r>
                    </a:p>
                    <a:p>
                      <a:r>
                        <a:rPr lang="en-US" sz="1800" dirty="0"/>
                        <a:t>7.16 Incident Removals for SWD</a:t>
                      </a:r>
                    </a:p>
                    <a:p>
                      <a:r>
                        <a:rPr lang="en-US" sz="1800" dirty="0"/>
                        <a:t>7.18 Incident Removals for SWD – Student List</a:t>
                      </a:r>
                    </a:p>
                  </a:txBody>
                  <a:tcPr/>
                </a:tc>
                <a:extLst>
                  <a:ext uri="{0D108BD9-81ED-4DB2-BD59-A6C34878D82A}">
                    <a16:rowId xmlns:a16="http://schemas.microsoft.com/office/drawing/2014/main" val="2510995061"/>
                  </a:ext>
                </a:extLst>
              </a:tr>
              <a:tr h="9407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Indicator 4b: Suspension and Expulsion (by race/ethnicity)</a:t>
                      </a:r>
                    </a:p>
                  </a:txBody>
                  <a:tcPr/>
                </a:tc>
                <a:tc>
                  <a:txBody>
                    <a:bodyPr/>
                    <a:lstStyle/>
                    <a:p>
                      <a:r>
                        <a:rPr lang="en-US" b="1" dirty="0"/>
                        <a:t>End-of-Year 1</a:t>
                      </a:r>
                    </a:p>
                  </a:txBody>
                  <a:tcPr/>
                </a:tc>
                <a:tc>
                  <a:txBody>
                    <a:bodyPr/>
                    <a:lstStyle/>
                    <a:p>
                      <a:r>
                        <a:rPr lang="en-US" sz="1800" dirty="0"/>
                        <a:t>7.12 Incident Results Student list</a:t>
                      </a:r>
                    </a:p>
                    <a:p>
                      <a:r>
                        <a:rPr lang="en-US" sz="1800" dirty="0"/>
                        <a:t>7.16 Incident Removals for SWD</a:t>
                      </a:r>
                    </a:p>
                    <a:p>
                      <a:r>
                        <a:rPr lang="en-US" sz="1800" dirty="0"/>
                        <a:t>7.18 Incident Removals for SWD – Student List</a:t>
                      </a:r>
                    </a:p>
                  </a:txBody>
                  <a:tcPr/>
                </a:tc>
                <a:extLst>
                  <a:ext uri="{0D108BD9-81ED-4DB2-BD59-A6C34878D82A}">
                    <a16:rowId xmlns:a16="http://schemas.microsoft.com/office/drawing/2014/main" val="1245649678"/>
                  </a:ext>
                </a:extLst>
              </a:tr>
              <a:tr h="415871">
                <a:tc>
                  <a:txBody>
                    <a:bodyPr/>
                    <a:lstStyle/>
                    <a:p>
                      <a:r>
                        <a:rPr lang="en-US" b="1" dirty="0"/>
                        <a:t>Indicator 13: Transition in IEP </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rPr>
                        <a:t>End-of-Year 1</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r>
                        <a:rPr lang="en-US" dirty="0"/>
                        <a:t>16.14 – SWDs Student Profile – Student List</a:t>
                      </a:r>
                    </a:p>
                  </a:txBody>
                  <a:tcPr/>
                </a:tc>
                <a:extLst>
                  <a:ext uri="{0D108BD9-81ED-4DB2-BD59-A6C34878D82A}">
                    <a16:rowId xmlns:a16="http://schemas.microsoft.com/office/drawing/2014/main" val="546433460"/>
                  </a:ext>
                </a:extLst>
              </a:tr>
              <a:tr h="940777">
                <a:tc>
                  <a:txBody>
                    <a:bodyPr/>
                    <a:lstStyle/>
                    <a:p>
                      <a:r>
                        <a:rPr lang="en-US" b="1" dirty="0"/>
                        <a:t>Indicator 14: Post-School Outcomes: </a:t>
                      </a:r>
                      <a:endParaRPr lang="en-US" dirty="0"/>
                    </a:p>
                  </a:txBody>
                  <a:tcPr/>
                </a:tc>
                <a:tc>
                  <a:txBody>
                    <a:bodyPr/>
                    <a:lstStyle/>
                    <a:p>
                      <a:r>
                        <a:rPr lang="en-US" b="1" dirty="0"/>
                        <a:t>End-of-Year 1</a:t>
                      </a:r>
                    </a:p>
                  </a:txBody>
                  <a:tcPr/>
                </a:tc>
                <a:tc>
                  <a:txBody>
                    <a:bodyPr/>
                    <a:lstStyle/>
                    <a:p>
                      <a:r>
                        <a:rPr lang="en-US" dirty="0"/>
                        <a:t>17.3 – Postsecondary Survey Outcome for SWDs</a:t>
                      </a:r>
                    </a:p>
                    <a:p>
                      <a:r>
                        <a:rPr lang="en-US" dirty="0"/>
                        <a:t>17.4 – Postsecondary Survey Outcome for SWDs – Student List</a:t>
                      </a:r>
                    </a:p>
                  </a:txBody>
                  <a:tcPr/>
                </a:tc>
                <a:extLst>
                  <a:ext uri="{0D108BD9-81ED-4DB2-BD59-A6C34878D82A}">
                    <a16:rowId xmlns:a16="http://schemas.microsoft.com/office/drawing/2014/main" val="2364847450"/>
                  </a:ext>
                </a:extLst>
              </a:tr>
            </a:tbl>
          </a:graphicData>
        </a:graphic>
      </p:graphicFrame>
      <p:pic>
        <p:nvPicPr>
          <p:cNvPr id="4" name="Picture 3">
            <a:extLst>
              <a:ext uri="{FF2B5EF4-FFF2-40B4-BE49-F238E27FC236}">
                <a16:creationId xmlns:a16="http://schemas.microsoft.com/office/drawing/2014/main" id="{6AA802D6-BBF6-E5DF-D3DD-0784700AD787}"/>
              </a:ext>
            </a:extLst>
          </p:cNvPr>
          <p:cNvPicPr>
            <a:picLocks noChangeAspect="1"/>
          </p:cNvPicPr>
          <p:nvPr/>
        </p:nvPicPr>
        <p:blipFill>
          <a:blip r:embed="rId4"/>
          <a:stretch>
            <a:fillRect/>
          </a:stretch>
        </p:blipFill>
        <p:spPr>
          <a:xfrm>
            <a:off x="396065" y="6352016"/>
            <a:ext cx="2743438" cy="371888"/>
          </a:xfrm>
          <a:prstGeom prst="rect">
            <a:avLst/>
          </a:prstGeom>
        </p:spPr>
      </p:pic>
    </p:spTree>
    <p:extLst>
      <p:ext uri="{BB962C8B-B14F-4D97-AF65-F5344CB8AC3E}">
        <p14:creationId xmlns:p14="http://schemas.microsoft.com/office/powerpoint/2010/main" val="3125468126"/>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A223C-7850-7A7A-68D5-1C6451A6CD5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88AE764-E830-FA0A-A594-5E16600B59D5}"/>
              </a:ext>
            </a:extLst>
          </p:cNvPr>
          <p:cNvSpPr>
            <a:spLocks noGrp="1"/>
          </p:cNvSpPr>
          <p:nvPr>
            <p:ph type="title"/>
          </p:nvPr>
        </p:nvSpPr>
        <p:spPr>
          <a:xfrm>
            <a:off x="414868" y="168442"/>
            <a:ext cx="11353799" cy="1079333"/>
          </a:xfrm>
        </p:spPr>
        <p:txBody>
          <a:bodyPr>
            <a:normAutofit/>
          </a:bodyPr>
          <a:lstStyle/>
          <a:p>
            <a:r>
              <a:rPr lang="en-US" dirty="0"/>
              <a:t>ODS Data Used for Federal Indicators</a:t>
            </a:r>
          </a:p>
        </p:txBody>
      </p:sp>
      <p:graphicFrame>
        <p:nvGraphicFramePr>
          <p:cNvPr id="5" name="Table 5">
            <a:extLst>
              <a:ext uri="{FF2B5EF4-FFF2-40B4-BE49-F238E27FC236}">
                <a16:creationId xmlns:a16="http://schemas.microsoft.com/office/drawing/2014/main" id="{D9DD8866-571B-7E59-1FB3-3F4D69AAE2E6}"/>
              </a:ext>
            </a:extLst>
          </p:cNvPr>
          <p:cNvGraphicFramePr>
            <a:graphicFrameLocks noGrp="1"/>
          </p:cNvGraphicFramePr>
          <p:nvPr>
            <p:ph sz="quarter" idx="11"/>
            <p:extLst>
              <p:ext uri="{D42A27DB-BD31-4B8C-83A1-F6EECF244321}">
                <p14:modId xmlns:p14="http://schemas.microsoft.com/office/powerpoint/2010/main" val="2086241285"/>
              </p:ext>
            </p:extLst>
          </p:nvPr>
        </p:nvGraphicFramePr>
        <p:xfrm>
          <a:off x="774149" y="1305574"/>
          <a:ext cx="10728040" cy="3698212"/>
        </p:xfrm>
        <a:graphic>
          <a:graphicData uri="http://schemas.openxmlformats.org/drawingml/2006/table">
            <a:tbl>
              <a:tblPr firstRow="1" bandRow="1">
                <a:tableStyleId>{073A0DAA-6AF3-43AB-8588-CEC1D06C72B9}</a:tableStyleId>
              </a:tblPr>
              <a:tblGrid>
                <a:gridCol w="3587169">
                  <a:extLst>
                    <a:ext uri="{9D8B030D-6E8A-4147-A177-3AD203B41FA5}">
                      <a16:colId xmlns:a16="http://schemas.microsoft.com/office/drawing/2014/main" val="324077928"/>
                    </a:ext>
                  </a:extLst>
                </a:gridCol>
                <a:gridCol w="3114161">
                  <a:extLst>
                    <a:ext uri="{9D8B030D-6E8A-4147-A177-3AD203B41FA5}">
                      <a16:colId xmlns:a16="http://schemas.microsoft.com/office/drawing/2014/main" val="874658053"/>
                    </a:ext>
                  </a:extLst>
                </a:gridCol>
                <a:gridCol w="4026710">
                  <a:extLst>
                    <a:ext uri="{9D8B030D-6E8A-4147-A177-3AD203B41FA5}">
                      <a16:colId xmlns:a16="http://schemas.microsoft.com/office/drawing/2014/main" val="3453532169"/>
                    </a:ext>
                  </a:extLst>
                </a:gridCol>
              </a:tblGrid>
              <a:tr h="955012">
                <a:tc>
                  <a:txBody>
                    <a:bodyPr/>
                    <a:lstStyle/>
                    <a:p>
                      <a:r>
                        <a:rPr lang="en-US" dirty="0"/>
                        <a:t>Indicator</a:t>
                      </a:r>
                    </a:p>
                  </a:txBody>
                  <a:tcPr/>
                </a:tc>
                <a:tc>
                  <a:txBody>
                    <a:bodyPr/>
                    <a:lstStyle/>
                    <a:p>
                      <a:r>
                        <a:rPr lang="en-US" dirty="0"/>
                        <a:t>Uses Data Certified in…</a:t>
                      </a:r>
                    </a:p>
                  </a:txBody>
                  <a:tcPr/>
                </a:tc>
                <a:tc>
                  <a:txBody>
                    <a:bodyPr/>
                    <a:lstStyle/>
                    <a:p>
                      <a:r>
                        <a:rPr lang="en-US" dirty="0"/>
                        <a:t>Reports Used to Verify</a:t>
                      </a:r>
                    </a:p>
                  </a:txBody>
                  <a:tcPr/>
                </a:tc>
                <a:extLst>
                  <a:ext uri="{0D108BD9-81ED-4DB2-BD59-A6C34878D82A}">
                    <a16:rowId xmlns:a16="http://schemas.microsoft.com/office/drawing/2014/main" val="3399478401"/>
                  </a:ext>
                </a:extLst>
              </a:tr>
              <a:tr h="668509">
                <a:tc>
                  <a:txBody>
                    <a:bodyPr/>
                    <a:lstStyle/>
                    <a:p>
                      <a:r>
                        <a:rPr lang="en-US" b="1" dirty="0"/>
                        <a:t>Indicator 8: Parental Involvement </a:t>
                      </a:r>
                      <a:endParaRPr lang="en-US" dirty="0"/>
                    </a:p>
                  </a:txBody>
                  <a:tcPr/>
                </a:tc>
                <a:tc>
                  <a:txBody>
                    <a:bodyPr/>
                    <a:lstStyle/>
                    <a:p>
                      <a:r>
                        <a:rPr lang="en-US" b="1" dirty="0"/>
                        <a:t>N/A – Uses ODS data as of EOY amendment window close date</a:t>
                      </a:r>
                    </a:p>
                  </a:txBody>
                  <a:tcPr/>
                </a:tc>
                <a:tc>
                  <a:txBody>
                    <a:bodyPr/>
                    <a:lstStyle/>
                    <a:p>
                      <a:r>
                        <a:rPr lang="en-US" dirty="0"/>
                        <a:t>16.24 – Students with Disabilities – Meetings Student List</a:t>
                      </a:r>
                    </a:p>
                  </a:txBody>
                  <a:tcPr/>
                </a:tc>
                <a:extLst>
                  <a:ext uri="{0D108BD9-81ED-4DB2-BD59-A6C34878D82A}">
                    <a16:rowId xmlns:a16="http://schemas.microsoft.com/office/drawing/2014/main" val="3529875616"/>
                  </a:ext>
                </a:extLst>
              </a:tr>
              <a:tr h="668509">
                <a:tc>
                  <a:txBody>
                    <a:bodyPr/>
                    <a:lstStyle/>
                    <a:p>
                      <a:r>
                        <a:rPr lang="en-US" b="1" dirty="0"/>
                        <a:t>Indicator 11: Timeframe Between Evaluation and Identification (Child Find) </a:t>
                      </a:r>
                      <a:endParaRPr lang="en-US" dirty="0"/>
                    </a:p>
                  </a:txBody>
                  <a:tcPr/>
                </a:tc>
                <a:tc>
                  <a:txBody>
                    <a:bodyPr/>
                    <a:lstStyle/>
                    <a:p>
                      <a:r>
                        <a:rPr lang="en-US" b="1" dirty="0"/>
                        <a:t>N/A – Uses ODS data as of EOY amendment window close date</a:t>
                      </a:r>
                    </a:p>
                  </a:txBody>
                  <a:tcPr/>
                </a:tc>
                <a:tc>
                  <a:txBody>
                    <a:bodyPr/>
                    <a:lstStyle/>
                    <a:p>
                      <a:r>
                        <a:rPr lang="en-US" dirty="0"/>
                        <a:t>16.25 – Students with Disabilities – Initial Part B Evaluation 60-Day Timeline Student List</a:t>
                      </a:r>
                    </a:p>
                  </a:txBody>
                  <a:tcPr/>
                </a:tc>
                <a:extLst>
                  <a:ext uri="{0D108BD9-81ED-4DB2-BD59-A6C34878D82A}">
                    <a16:rowId xmlns:a16="http://schemas.microsoft.com/office/drawing/2014/main" val="3946638104"/>
                  </a:ext>
                </a:extLst>
              </a:tr>
              <a:tr h="668509">
                <a:tc>
                  <a:txBody>
                    <a:bodyPr/>
                    <a:lstStyle/>
                    <a:p>
                      <a:r>
                        <a:rPr lang="en-US" b="1" dirty="0"/>
                        <a:t>Indicator 12: Transition Between Part C and Part B </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solidFill>
                            <a:prstClr val="black"/>
                          </a:solidFill>
                          <a:effectLst/>
                          <a:uLnTx/>
                          <a:uFillTx/>
                        </a:rPr>
                        <a:t>N/A – Uses ODS data as of EOY amendment window close date</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r>
                        <a:rPr lang="en-US" dirty="0"/>
                        <a:t>16.26 – Students with Disabilities – Initial Part C to B Transition Student List</a:t>
                      </a:r>
                    </a:p>
                  </a:txBody>
                  <a:tcPr/>
                </a:tc>
                <a:extLst>
                  <a:ext uri="{0D108BD9-81ED-4DB2-BD59-A6C34878D82A}">
                    <a16:rowId xmlns:a16="http://schemas.microsoft.com/office/drawing/2014/main" val="799351779"/>
                  </a:ext>
                </a:extLst>
              </a:tr>
            </a:tbl>
          </a:graphicData>
        </a:graphic>
      </p:graphicFrame>
      <p:pic>
        <p:nvPicPr>
          <p:cNvPr id="4" name="Picture 3">
            <a:extLst>
              <a:ext uri="{FF2B5EF4-FFF2-40B4-BE49-F238E27FC236}">
                <a16:creationId xmlns:a16="http://schemas.microsoft.com/office/drawing/2014/main" id="{74B9921B-CD4D-8245-F2E6-CA71FD05359D}"/>
              </a:ext>
            </a:extLst>
          </p:cNvPr>
          <p:cNvPicPr>
            <a:picLocks noChangeAspect="1"/>
          </p:cNvPicPr>
          <p:nvPr/>
        </p:nvPicPr>
        <p:blipFill>
          <a:blip r:embed="rId3"/>
          <a:stretch>
            <a:fillRect/>
          </a:stretch>
        </p:blipFill>
        <p:spPr>
          <a:xfrm>
            <a:off x="414868" y="6317670"/>
            <a:ext cx="2743438" cy="371888"/>
          </a:xfrm>
          <a:prstGeom prst="rect">
            <a:avLst/>
          </a:prstGeom>
        </p:spPr>
      </p:pic>
    </p:spTree>
    <p:extLst>
      <p:ext uri="{BB962C8B-B14F-4D97-AF65-F5344CB8AC3E}">
        <p14:creationId xmlns:p14="http://schemas.microsoft.com/office/powerpoint/2010/main" val="1661143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45224-50B9-9137-B992-216CDADA3C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06B11B-15B3-BCF8-71CF-6C6053CC49FD}"/>
              </a:ext>
            </a:extLst>
          </p:cNvPr>
          <p:cNvSpPr>
            <a:spLocks noGrp="1"/>
          </p:cNvSpPr>
          <p:nvPr>
            <p:ph type="title"/>
          </p:nvPr>
        </p:nvSpPr>
        <p:spPr>
          <a:xfrm>
            <a:off x="838200" y="208694"/>
            <a:ext cx="10515600" cy="1325563"/>
          </a:xfrm>
        </p:spPr>
        <p:txBody>
          <a:bodyPr/>
          <a:lstStyle/>
          <a:p>
            <a:r>
              <a:rPr lang="en-US" dirty="0"/>
              <a:t>Remaining Spring Roadshows!</a:t>
            </a:r>
          </a:p>
        </p:txBody>
      </p:sp>
      <p:graphicFrame>
        <p:nvGraphicFramePr>
          <p:cNvPr id="6" name="Content Placeholder 5">
            <a:extLst>
              <a:ext uri="{FF2B5EF4-FFF2-40B4-BE49-F238E27FC236}">
                <a16:creationId xmlns:a16="http://schemas.microsoft.com/office/drawing/2014/main" id="{FCB28788-1125-A1C9-B63B-07A2869E0450}"/>
              </a:ext>
            </a:extLst>
          </p:cNvPr>
          <p:cNvGraphicFramePr>
            <a:graphicFrameLocks noGrp="1"/>
          </p:cNvGraphicFramePr>
          <p:nvPr>
            <p:ph idx="1"/>
            <p:extLst>
              <p:ext uri="{D42A27DB-BD31-4B8C-83A1-F6EECF244321}">
                <p14:modId xmlns:p14="http://schemas.microsoft.com/office/powerpoint/2010/main" val="3334236074"/>
              </p:ext>
            </p:extLst>
          </p:nvPr>
        </p:nvGraphicFramePr>
        <p:xfrm>
          <a:off x="378070" y="1534257"/>
          <a:ext cx="11398292" cy="4393888"/>
        </p:xfrm>
        <a:graphic>
          <a:graphicData uri="http://schemas.openxmlformats.org/drawingml/2006/table">
            <a:tbl>
              <a:tblPr>
                <a:tableStyleId>{5940675A-B579-460E-94D1-54222C63F5DA}</a:tableStyleId>
              </a:tblPr>
              <a:tblGrid>
                <a:gridCol w="1132075">
                  <a:extLst>
                    <a:ext uri="{9D8B030D-6E8A-4147-A177-3AD203B41FA5}">
                      <a16:colId xmlns:a16="http://schemas.microsoft.com/office/drawing/2014/main" val="6711654"/>
                    </a:ext>
                  </a:extLst>
                </a:gridCol>
                <a:gridCol w="1989216">
                  <a:extLst>
                    <a:ext uri="{9D8B030D-6E8A-4147-A177-3AD203B41FA5}">
                      <a16:colId xmlns:a16="http://schemas.microsoft.com/office/drawing/2014/main" val="73862990"/>
                    </a:ext>
                  </a:extLst>
                </a:gridCol>
                <a:gridCol w="757099">
                  <a:extLst>
                    <a:ext uri="{9D8B030D-6E8A-4147-A177-3AD203B41FA5}">
                      <a16:colId xmlns:a16="http://schemas.microsoft.com/office/drawing/2014/main" val="465493099"/>
                    </a:ext>
                  </a:extLst>
                </a:gridCol>
                <a:gridCol w="3818010">
                  <a:extLst>
                    <a:ext uri="{9D8B030D-6E8A-4147-A177-3AD203B41FA5}">
                      <a16:colId xmlns:a16="http://schemas.microsoft.com/office/drawing/2014/main" val="3100250948"/>
                    </a:ext>
                  </a:extLst>
                </a:gridCol>
                <a:gridCol w="3701892">
                  <a:extLst>
                    <a:ext uri="{9D8B030D-6E8A-4147-A177-3AD203B41FA5}">
                      <a16:colId xmlns:a16="http://schemas.microsoft.com/office/drawing/2014/main" val="28418933"/>
                    </a:ext>
                  </a:extLst>
                </a:gridCol>
              </a:tblGrid>
              <a:tr h="252293">
                <a:tc>
                  <a:txBody>
                    <a:bodyPr/>
                    <a:lstStyle/>
                    <a:p>
                      <a:pPr algn="l" fontAlgn="ctr">
                        <a:buNone/>
                      </a:pPr>
                      <a:r>
                        <a:rPr lang="en-US" sz="1400" b="1" u="none" strike="noStrike" dirty="0">
                          <a:solidFill>
                            <a:schemeClr val="bg1"/>
                          </a:solidFill>
                          <a:effectLst/>
                          <a:latin typeface="Arial" panose="020B0604020202020204" pitchFamily="34" charset="0"/>
                          <a:cs typeface="Arial" panose="020B0604020202020204" pitchFamily="34" charset="0"/>
                        </a:rPr>
                        <a:t>Date</a:t>
                      </a:r>
                    </a:p>
                  </a:txBody>
                  <a:tcPr marL="47923" marR="47923" marT="47923" marB="4792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1"/>
                    </a:solidFill>
                  </a:tcPr>
                </a:tc>
                <a:tc>
                  <a:txBody>
                    <a:bodyPr/>
                    <a:lstStyle/>
                    <a:p>
                      <a:pPr algn="l" fontAlgn="ctr">
                        <a:buNone/>
                      </a:pPr>
                      <a:r>
                        <a:rPr lang="en-US" sz="1400" b="1" u="none" strike="noStrike" dirty="0">
                          <a:solidFill>
                            <a:schemeClr val="bg1"/>
                          </a:solidFill>
                          <a:effectLst/>
                          <a:latin typeface="Arial" panose="020B0604020202020204" pitchFamily="34" charset="0"/>
                          <a:cs typeface="Arial" panose="020B0604020202020204" pitchFamily="34" charset="0"/>
                        </a:rPr>
                        <a:t>Hosting Agency</a:t>
                      </a:r>
                      <a:endParaRPr lang="en-US" sz="1400" b="1" i="0" u="none" strike="noStrike" dirty="0">
                        <a:solidFill>
                          <a:schemeClr val="bg1"/>
                        </a:solidFill>
                        <a:effectLst/>
                        <a:latin typeface="Arial" panose="020B0604020202020204" pitchFamily="34" charset="0"/>
                        <a:cs typeface="Arial" panose="020B0604020202020204" pitchFamily="34" charset="0"/>
                      </a:endParaRPr>
                    </a:p>
                  </a:txBody>
                  <a:tcPr marL="47923" marR="47923" marT="47923" marB="4792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1"/>
                    </a:solidFill>
                  </a:tcPr>
                </a:tc>
                <a:tc>
                  <a:txBody>
                    <a:bodyPr/>
                    <a:lstStyle/>
                    <a:p>
                      <a:pPr algn="l" fontAlgn="ctr">
                        <a:buNone/>
                      </a:pPr>
                      <a:r>
                        <a:rPr lang="en-US" sz="1400" b="1" i="0" u="none" strike="noStrike" dirty="0">
                          <a:solidFill>
                            <a:schemeClr val="bg1"/>
                          </a:solidFill>
                          <a:effectLst/>
                          <a:latin typeface="Arial" panose="020B0604020202020204" pitchFamily="34" charset="0"/>
                          <a:cs typeface="Arial" panose="020B0604020202020204" pitchFamily="34" charset="0"/>
                        </a:rPr>
                        <a:t>Start Time</a:t>
                      </a:r>
                    </a:p>
                  </a:txBody>
                  <a:tcPr marL="47923" marR="47923" marT="47923" marB="4792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1"/>
                    </a:solidFill>
                  </a:tcPr>
                </a:tc>
                <a:tc>
                  <a:txBody>
                    <a:bodyPr/>
                    <a:lstStyle/>
                    <a:p>
                      <a:pPr algn="l" fontAlgn="ctr">
                        <a:buNone/>
                      </a:pPr>
                      <a:r>
                        <a:rPr lang="en-US" sz="1400" b="1" u="none" strike="noStrike" dirty="0">
                          <a:solidFill>
                            <a:schemeClr val="bg1"/>
                          </a:solidFill>
                          <a:effectLst/>
                          <a:latin typeface="Arial" panose="020B0604020202020204" pitchFamily="34" charset="0"/>
                          <a:cs typeface="Arial" panose="020B0604020202020204" pitchFamily="34" charset="0"/>
                        </a:rPr>
                        <a:t>In-Person Registration link</a:t>
                      </a:r>
                      <a:endParaRPr lang="en-US" sz="1400" b="1" i="0" u="none" strike="noStrike" dirty="0">
                        <a:solidFill>
                          <a:schemeClr val="bg1"/>
                        </a:solidFill>
                        <a:effectLst/>
                        <a:latin typeface="Arial" panose="020B0604020202020204" pitchFamily="34" charset="0"/>
                        <a:cs typeface="Arial" panose="020B0604020202020204" pitchFamily="34" charset="0"/>
                      </a:endParaRPr>
                    </a:p>
                  </a:txBody>
                  <a:tcPr marL="47923" marR="47923" marT="47923" marB="4792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1"/>
                    </a:solidFill>
                  </a:tcPr>
                </a:tc>
                <a:tc>
                  <a:txBody>
                    <a:bodyPr/>
                    <a:lstStyle/>
                    <a:p>
                      <a:pPr algn="l" fontAlgn="ctr">
                        <a:buNone/>
                      </a:pPr>
                      <a:r>
                        <a:rPr lang="en-US" sz="1400" b="1" u="none" strike="noStrike" dirty="0">
                          <a:solidFill>
                            <a:schemeClr val="bg1"/>
                          </a:solidFill>
                          <a:effectLst/>
                          <a:latin typeface="Arial" panose="020B0604020202020204" pitchFamily="34" charset="0"/>
                          <a:cs typeface="Arial" panose="020B0604020202020204" pitchFamily="34" charset="0"/>
                        </a:rPr>
                        <a:t>Virtual Registration link (if providing a virtual option)</a:t>
                      </a:r>
                      <a:endParaRPr lang="en-US" sz="1400" b="1" i="0" u="none" strike="noStrike" dirty="0">
                        <a:solidFill>
                          <a:schemeClr val="bg1"/>
                        </a:solidFill>
                        <a:effectLst/>
                        <a:latin typeface="Arial" panose="020B0604020202020204" pitchFamily="34" charset="0"/>
                        <a:cs typeface="Arial" panose="020B0604020202020204" pitchFamily="34" charset="0"/>
                      </a:endParaRPr>
                    </a:p>
                  </a:txBody>
                  <a:tcPr marL="47923" marR="47923" marT="47923" marB="4792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751647633"/>
                  </a:ext>
                </a:extLst>
              </a:tr>
              <a:tr h="252293">
                <a:tc>
                  <a:txBody>
                    <a:bodyPr/>
                    <a:lstStyle/>
                    <a:p>
                      <a:pPr algn="r" fontAlgn="ctr">
                        <a:buNone/>
                      </a:pPr>
                      <a:r>
                        <a:rPr lang="en-US" sz="1400" u="none" strike="noStrike" dirty="0">
                          <a:effectLst/>
                          <a:latin typeface="Arial" panose="020B0604020202020204" pitchFamily="34" charset="0"/>
                          <a:cs typeface="Arial" panose="020B0604020202020204" pitchFamily="34" charset="0"/>
                        </a:rPr>
                        <a:t>5/11/2026</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7923" marR="47923" marT="47923" marB="4792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ctr">
                        <a:buNone/>
                      </a:pPr>
                      <a:r>
                        <a:rPr lang="en-US" sz="1400" u="none" strike="noStrike" dirty="0">
                          <a:effectLst/>
                          <a:latin typeface="Arial" panose="020B0604020202020204" pitchFamily="34" charset="0"/>
                          <a:cs typeface="Arial" panose="020B0604020202020204" pitchFamily="34" charset="0"/>
                        </a:rPr>
                        <a:t>Sacramento County Office of Education</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7923" marR="47923" marT="47923" marB="4792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9:00AM</a:t>
                      </a:r>
                      <a:r>
                        <a:rPr kumimoji="0" lang="en-US" sz="1400" b="0" i="0" u="sng"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p>
                  </a:txBody>
                  <a:tcPr marL="47923" marR="47923" marT="47923" marB="4792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ctr">
                        <a:buNone/>
                      </a:pPr>
                      <a:r>
                        <a:rPr lang="en-US" sz="1400" u="sng" strike="noStrike" dirty="0">
                          <a:effectLst/>
                          <a:latin typeface="Arial" panose="020B0604020202020204" pitchFamily="34" charset="0"/>
                          <a:cs typeface="Arial" panose="020B0604020202020204" pitchFamily="34" charset="0"/>
                          <a:hlinkClick r:id="rId2"/>
                        </a:rPr>
                        <a:t>https://proflearn.scoe.net/Home/Register/923</a:t>
                      </a:r>
                      <a:endParaRPr lang="en-US" sz="1400" b="0" i="0" u="sng" strike="noStrike" dirty="0">
                        <a:solidFill>
                          <a:srgbClr val="0000FF"/>
                        </a:solidFill>
                        <a:effectLst/>
                        <a:latin typeface="Arial" panose="020B0604020202020204" pitchFamily="34" charset="0"/>
                        <a:cs typeface="Arial" panose="020B0604020202020204" pitchFamily="34" charset="0"/>
                      </a:endParaRPr>
                    </a:p>
                  </a:txBody>
                  <a:tcPr marL="47923" marR="47923" marT="47923" marB="4792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ctr">
                        <a:buNone/>
                      </a:pPr>
                      <a:r>
                        <a:rPr lang="en-US" sz="1400" u="sng" strike="noStrike" dirty="0">
                          <a:effectLst/>
                          <a:latin typeface="Arial" panose="020B0604020202020204" pitchFamily="34" charset="0"/>
                          <a:cs typeface="Arial" panose="020B0604020202020204" pitchFamily="34" charset="0"/>
                          <a:hlinkClick r:id="rId2"/>
                        </a:rPr>
                        <a:t>https://proflearn.scoe.net/Home/Register/923</a:t>
                      </a:r>
                      <a:endParaRPr lang="en-US" sz="1400" b="0" i="0" u="sng" strike="noStrike" dirty="0">
                        <a:solidFill>
                          <a:srgbClr val="0000FF"/>
                        </a:solidFill>
                        <a:effectLst/>
                        <a:latin typeface="Arial" panose="020B0604020202020204" pitchFamily="34" charset="0"/>
                        <a:cs typeface="Arial" panose="020B0604020202020204" pitchFamily="34" charset="0"/>
                      </a:endParaRPr>
                    </a:p>
                  </a:txBody>
                  <a:tcPr marL="47923" marR="47923" marT="47923" marB="4792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11411667"/>
                  </a:ext>
                </a:extLst>
              </a:tr>
              <a:tr h="252293">
                <a:tc>
                  <a:txBody>
                    <a:bodyPr/>
                    <a:lstStyle/>
                    <a:p>
                      <a:pPr algn="r" fontAlgn="ctr">
                        <a:buNone/>
                      </a:pPr>
                      <a:r>
                        <a:rPr lang="en-US" sz="1400" u="none" strike="noStrike" dirty="0">
                          <a:effectLst/>
                          <a:latin typeface="Arial" panose="020B0604020202020204" pitchFamily="34" charset="0"/>
                          <a:cs typeface="Arial" panose="020B0604020202020204" pitchFamily="34" charset="0"/>
                        </a:rPr>
                        <a:t>5/13/2026</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7923" marR="47923" marT="47923" marB="4792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ctr">
                        <a:buNone/>
                      </a:pPr>
                      <a:r>
                        <a:rPr lang="en-US" sz="1400" u="none" strike="noStrike" dirty="0">
                          <a:effectLst/>
                          <a:latin typeface="Arial" panose="020B0604020202020204" pitchFamily="34" charset="0"/>
                          <a:cs typeface="Arial" panose="020B0604020202020204" pitchFamily="34" charset="0"/>
                        </a:rPr>
                        <a:t>Sonoma County/Charter SELPAs</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7923" marR="47923" marT="47923" marB="4792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9:00AM</a:t>
                      </a:r>
                      <a:r>
                        <a:rPr kumimoji="0" lang="en-US" sz="1400" b="0" i="0" u="sng"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p>
                  </a:txBody>
                  <a:tcPr marL="47923" marR="47923" marT="47923" marB="4792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ctr">
                        <a:buNone/>
                      </a:pPr>
                      <a:r>
                        <a:rPr lang="en-US" sz="1400" u="sng" strike="noStrike" dirty="0">
                          <a:effectLst/>
                          <a:latin typeface="Arial" panose="020B0604020202020204" pitchFamily="34" charset="0"/>
                          <a:cs typeface="Arial" panose="020B0604020202020204" pitchFamily="34" charset="0"/>
                          <a:hlinkClick r:id="rId3"/>
                        </a:rPr>
                        <a:t>https://forms.gle/TYwZMYc5pm2Dex6F6</a:t>
                      </a:r>
                      <a:endParaRPr lang="en-US" sz="1400" b="0" i="0" u="sng" strike="noStrike" dirty="0">
                        <a:solidFill>
                          <a:srgbClr val="0000FF"/>
                        </a:solidFill>
                        <a:effectLst/>
                        <a:latin typeface="Arial" panose="020B0604020202020204" pitchFamily="34" charset="0"/>
                        <a:cs typeface="Arial" panose="020B0604020202020204" pitchFamily="34" charset="0"/>
                      </a:endParaRPr>
                    </a:p>
                  </a:txBody>
                  <a:tcPr marL="47923" marR="47923" marT="47923" marB="4792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ctr">
                        <a:buNone/>
                      </a:pPr>
                      <a:r>
                        <a:rPr lang="en-US" sz="1400" u="sng" strike="noStrike" dirty="0">
                          <a:effectLst/>
                          <a:latin typeface="Arial" panose="020B0604020202020204" pitchFamily="34" charset="0"/>
                          <a:cs typeface="Arial" panose="020B0604020202020204" pitchFamily="34" charset="0"/>
                          <a:hlinkClick r:id="rId4"/>
                        </a:rPr>
                        <a:t>https://forms.gle/RYygaQqY8hHfWvQf6</a:t>
                      </a:r>
                      <a:endParaRPr lang="en-US" sz="1400" b="0" i="0" u="sng" strike="noStrike" dirty="0">
                        <a:solidFill>
                          <a:srgbClr val="0000FF"/>
                        </a:solidFill>
                        <a:effectLst/>
                        <a:latin typeface="Arial" panose="020B0604020202020204" pitchFamily="34" charset="0"/>
                        <a:cs typeface="Arial" panose="020B0604020202020204" pitchFamily="34" charset="0"/>
                      </a:endParaRPr>
                    </a:p>
                  </a:txBody>
                  <a:tcPr marL="47923" marR="47923" marT="47923" marB="4792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0753729"/>
                  </a:ext>
                </a:extLst>
              </a:tr>
              <a:tr h="252293">
                <a:tc>
                  <a:txBody>
                    <a:bodyPr/>
                    <a:lstStyle/>
                    <a:p>
                      <a:pPr algn="r" fontAlgn="ctr">
                        <a:buNone/>
                      </a:pPr>
                      <a:r>
                        <a:rPr lang="en-US" sz="1400" u="none" strike="noStrike" dirty="0">
                          <a:effectLst/>
                          <a:latin typeface="Arial" panose="020B0604020202020204" pitchFamily="34" charset="0"/>
                          <a:cs typeface="Arial" panose="020B0604020202020204" pitchFamily="34" charset="0"/>
                        </a:rPr>
                        <a:t>5/14/2026</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7923" marR="47923" marT="47923" marB="4792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ctr">
                        <a:buNone/>
                      </a:pPr>
                      <a:r>
                        <a:rPr lang="en-US" sz="1400" u="none" strike="noStrike" dirty="0">
                          <a:effectLst/>
                          <a:latin typeface="Arial" panose="020B0604020202020204" pitchFamily="34" charset="0"/>
                          <a:cs typeface="Arial" panose="020B0604020202020204" pitchFamily="34" charset="0"/>
                        </a:rPr>
                        <a:t>San Joaquin County Office of Education</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7923" marR="47923" marT="47923" marB="4792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9:00AM</a:t>
                      </a:r>
                      <a:r>
                        <a:rPr kumimoji="0" lang="en-US" sz="1400" b="0" i="0" u="sng"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p>
                  </a:txBody>
                  <a:tcPr marL="47923" marR="47923" marT="47923" marB="4792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ctr">
                        <a:buNone/>
                      </a:pPr>
                      <a:r>
                        <a:rPr lang="en-US" sz="1400" u="sng" strike="noStrike" dirty="0">
                          <a:effectLst/>
                          <a:latin typeface="Arial" panose="020B0604020202020204" pitchFamily="34" charset="0"/>
                          <a:cs typeface="Arial" panose="020B0604020202020204" pitchFamily="34" charset="0"/>
                          <a:hlinkClick r:id="rId5"/>
                        </a:rPr>
                        <a:t>https://forms.gle/n8yZNLLYaJPrWwgr9</a:t>
                      </a:r>
                      <a:endParaRPr lang="en-US" sz="1400" b="0" i="0" u="sng" strike="noStrike" dirty="0">
                        <a:solidFill>
                          <a:srgbClr val="0000FF"/>
                        </a:solidFill>
                        <a:effectLst/>
                        <a:latin typeface="Arial" panose="020B0604020202020204" pitchFamily="34" charset="0"/>
                        <a:cs typeface="Arial" panose="020B0604020202020204" pitchFamily="34" charset="0"/>
                      </a:endParaRPr>
                    </a:p>
                  </a:txBody>
                  <a:tcPr marL="47923" marR="47923" marT="47923" marB="4792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ctr">
                        <a:buNone/>
                      </a:pPr>
                      <a:r>
                        <a:rPr lang="en-US" sz="1400" u="none" strike="noStrike" dirty="0">
                          <a:effectLst/>
                          <a:latin typeface="Arial" panose="020B0604020202020204" pitchFamily="34" charset="0"/>
                          <a:cs typeface="Arial" panose="020B0604020202020204" pitchFamily="34" charset="0"/>
                        </a:rPr>
                        <a:t>N/A</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7923" marR="47923" marT="47923" marB="4792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3408175"/>
                  </a:ext>
                </a:extLst>
              </a:tr>
              <a:tr h="271087">
                <a:tc>
                  <a:txBody>
                    <a:bodyPr/>
                    <a:lstStyle/>
                    <a:p>
                      <a:pPr algn="r" fontAlgn="ctr">
                        <a:buNone/>
                      </a:pPr>
                      <a:r>
                        <a:rPr lang="en-US" sz="1400" u="none" strike="noStrike" dirty="0">
                          <a:effectLst/>
                          <a:latin typeface="Arial" panose="020B0604020202020204" pitchFamily="34" charset="0"/>
                          <a:cs typeface="Arial" panose="020B0604020202020204" pitchFamily="34" charset="0"/>
                        </a:rPr>
                        <a:t>5/15/2026</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7923" marR="47923" marT="47923" marB="4792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ctr">
                        <a:buNone/>
                      </a:pPr>
                      <a:r>
                        <a:rPr lang="en-US" sz="1400" u="none" strike="noStrike" dirty="0">
                          <a:effectLst/>
                          <a:latin typeface="Arial" panose="020B0604020202020204" pitchFamily="34" charset="0"/>
                          <a:cs typeface="Arial" panose="020B0604020202020204" pitchFamily="34" charset="0"/>
                        </a:rPr>
                        <a:t>Shasta SELPA</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7923" marR="47923" marT="47923" marB="4792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9:00AM</a:t>
                      </a:r>
                      <a:r>
                        <a:rPr kumimoji="0" lang="en-US" sz="1400" b="0" i="0" u="sng"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p>
                  </a:txBody>
                  <a:tcPr marL="47923" marR="47923" marT="47923" marB="4792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ctr">
                        <a:buNone/>
                      </a:pPr>
                      <a:r>
                        <a:rPr lang="en-US" sz="1400" u="sng" strike="noStrike" dirty="0">
                          <a:effectLst/>
                          <a:latin typeface="Arial" panose="020B0604020202020204" pitchFamily="34" charset="0"/>
                          <a:cs typeface="Arial" panose="020B0604020202020204" pitchFamily="34" charset="0"/>
                          <a:hlinkClick r:id="rId6"/>
                        </a:rPr>
                        <a:t>https://www.shastacoe.org/forms/~form-uuid/b87424f8-71c5-4b4c-9489-f79c19fcbf10</a:t>
                      </a:r>
                      <a:endParaRPr lang="en-US" sz="1400" b="0" i="0" u="sng" strike="noStrike" dirty="0">
                        <a:solidFill>
                          <a:srgbClr val="0000FF"/>
                        </a:solidFill>
                        <a:effectLst/>
                        <a:latin typeface="Arial" panose="020B0604020202020204" pitchFamily="34" charset="0"/>
                        <a:cs typeface="Arial" panose="020B0604020202020204" pitchFamily="34" charset="0"/>
                      </a:endParaRPr>
                    </a:p>
                  </a:txBody>
                  <a:tcPr marL="47923" marR="47923" marT="47923" marB="4792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ctr">
                        <a:buNone/>
                      </a:pPr>
                      <a:r>
                        <a:rPr lang="en-US" sz="1400" u="none" strike="noStrike" dirty="0">
                          <a:effectLst/>
                          <a:latin typeface="Arial" panose="020B0604020202020204" pitchFamily="34" charset="0"/>
                          <a:cs typeface="Arial" panose="020B0604020202020204" pitchFamily="34" charset="0"/>
                        </a:rPr>
                        <a:t>N/A</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7923" marR="47923" marT="47923" marB="4792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35795361"/>
                  </a:ext>
                </a:extLst>
              </a:tr>
              <a:tr h="252293">
                <a:tc>
                  <a:txBody>
                    <a:bodyPr/>
                    <a:lstStyle/>
                    <a:p>
                      <a:pPr algn="r" fontAlgn="ctr">
                        <a:buNone/>
                      </a:pPr>
                      <a:r>
                        <a:rPr lang="en-US" sz="1400" u="none" strike="noStrike" dirty="0">
                          <a:effectLst/>
                          <a:latin typeface="Arial" panose="020B0604020202020204" pitchFamily="34" charset="0"/>
                          <a:cs typeface="Arial" panose="020B0604020202020204" pitchFamily="34" charset="0"/>
                        </a:rPr>
                        <a:t>5/18/2026</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7923" marR="47923" marT="47923" marB="4792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ctr">
                        <a:buNone/>
                      </a:pPr>
                      <a:r>
                        <a:rPr lang="en-US" sz="1400" u="none" strike="noStrike" dirty="0">
                          <a:effectLst/>
                          <a:latin typeface="Arial" panose="020B0604020202020204" pitchFamily="34" charset="0"/>
                          <a:cs typeface="Arial" panose="020B0604020202020204" pitchFamily="34" charset="0"/>
                        </a:rPr>
                        <a:t>Contra Costa SELPA</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7923" marR="47923" marT="47923" marB="4792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9:00AM</a:t>
                      </a:r>
                      <a:r>
                        <a:rPr kumimoji="0" lang="en-US" sz="1400" b="0" i="0" u="sng"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p>
                  </a:txBody>
                  <a:tcPr marL="47923" marR="47923" marT="47923" marB="4792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ctr">
                        <a:buNone/>
                      </a:pPr>
                      <a:r>
                        <a:rPr lang="en-US" sz="1400" u="sng" strike="noStrike" dirty="0">
                          <a:effectLst/>
                          <a:latin typeface="Arial" panose="020B0604020202020204" pitchFamily="34" charset="0"/>
                          <a:cs typeface="Arial" panose="020B0604020202020204" pitchFamily="34" charset="0"/>
                          <a:hlinkClick r:id="rId7"/>
                        </a:rPr>
                        <a:t>https://forms.gle/DWGF5PWGSqcXJ36Y8</a:t>
                      </a:r>
                      <a:endParaRPr lang="en-US" sz="1400" b="0" i="0" u="sng" strike="noStrike" dirty="0">
                        <a:solidFill>
                          <a:srgbClr val="0000FF"/>
                        </a:solidFill>
                        <a:effectLst/>
                        <a:latin typeface="Arial" panose="020B0604020202020204" pitchFamily="34" charset="0"/>
                        <a:cs typeface="Arial" panose="020B0604020202020204" pitchFamily="34" charset="0"/>
                      </a:endParaRPr>
                    </a:p>
                  </a:txBody>
                  <a:tcPr marL="47923" marR="47923" marT="47923" marB="4792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ctr">
                        <a:buNone/>
                      </a:pPr>
                      <a:r>
                        <a:rPr lang="en-US" sz="1400" u="none" strike="noStrike" dirty="0">
                          <a:effectLst/>
                          <a:latin typeface="Arial" panose="020B0604020202020204" pitchFamily="34" charset="0"/>
                          <a:cs typeface="Arial" panose="020B0604020202020204" pitchFamily="34" charset="0"/>
                        </a:rPr>
                        <a:t>N/A</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7923" marR="47923" marT="47923" marB="4792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2094386"/>
                  </a:ext>
                </a:extLst>
              </a:tr>
              <a:tr h="252293">
                <a:tc>
                  <a:txBody>
                    <a:bodyPr/>
                    <a:lstStyle/>
                    <a:p>
                      <a:pPr algn="r" fontAlgn="ctr">
                        <a:buNone/>
                      </a:pPr>
                      <a:r>
                        <a:rPr lang="en-US" sz="1400" u="none" strike="noStrike" dirty="0">
                          <a:effectLst/>
                          <a:latin typeface="Arial" panose="020B0604020202020204" pitchFamily="34" charset="0"/>
                          <a:cs typeface="Arial" panose="020B0604020202020204" pitchFamily="34" charset="0"/>
                        </a:rPr>
                        <a:t>5/19/2026</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7923" marR="47923" marT="47923" marB="4792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ctr">
                        <a:buNone/>
                      </a:pPr>
                      <a:r>
                        <a:rPr lang="en-US" sz="1400" u="none" strike="noStrike" dirty="0">
                          <a:effectLst/>
                          <a:latin typeface="Arial" panose="020B0604020202020204" pitchFamily="34" charset="0"/>
                          <a:cs typeface="Arial" panose="020B0604020202020204" pitchFamily="34" charset="0"/>
                        </a:rPr>
                        <a:t>Santa Clara North West SELPA</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7923" marR="47923" marT="47923" marB="4792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9:00AM</a:t>
                      </a:r>
                      <a:r>
                        <a:rPr kumimoji="0" lang="en-US" sz="1400" b="0" i="0" u="sng"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p>
                  </a:txBody>
                  <a:tcPr marL="47923" marR="47923" marT="47923" marB="4792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ctr">
                        <a:buNone/>
                      </a:pPr>
                      <a:r>
                        <a:rPr lang="en-US" sz="1400" u="sng" strike="noStrike" dirty="0">
                          <a:effectLst/>
                          <a:latin typeface="Arial" panose="020B0604020202020204" pitchFamily="34" charset="0"/>
                          <a:cs typeface="Arial" panose="020B0604020202020204" pitchFamily="34" charset="0"/>
                          <a:hlinkClick r:id="rId8"/>
                        </a:rPr>
                        <a:t>https://na.eventscloud.com/876375</a:t>
                      </a:r>
                      <a:endParaRPr lang="en-US" sz="1400" b="0" i="0" u="sng" strike="noStrike" dirty="0">
                        <a:solidFill>
                          <a:srgbClr val="0000FF"/>
                        </a:solidFill>
                        <a:effectLst/>
                        <a:latin typeface="Arial" panose="020B0604020202020204" pitchFamily="34" charset="0"/>
                        <a:cs typeface="Arial" panose="020B0604020202020204" pitchFamily="34" charset="0"/>
                      </a:endParaRPr>
                    </a:p>
                  </a:txBody>
                  <a:tcPr marL="47923" marR="47923" marT="47923" marB="4792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ctr">
                        <a:buNone/>
                      </a:pPr>
                      <a:r>
                        <a:rPr lang="en-US" sz="1400" u="none" strike="noStrike" dirty="0">
                          <a:effectLst/>
                          <a:latin typeface="Arial" panose="020B0604020202020204" pitchFamily="34" charset="0"/>
                          <a:cs typeface="Arial" panose="020B0604020202020204" pitchFamily="34" charset="0"/>
                        </a:rPr>
                        <a:t>N/A</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7923" marR="47923" marT="47923" marB="4792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65984675"/>
                  </a:ext>
                </a:extLst>
              </a:tr>
              <a:tr h="252293">
                <a:tc>
                  <a:txBody>
                    <a:bodyPr/>
                    <a:lstStyle/>
                    <a:p>
                      <a:pPr algn="r" fontAlgn="ctr">
                        <a:buNone/>
                      </a:pPr>
                      <a:r>
                        <a:rPr lang="en-US" sz="1400" u="none" strike="noStrike" dirty="0">
                          <a:effectLst/>
                          <a:latin typeface="Arial" panose="020B0604020202020204" pitchFamily="34" charset="0"/>
                          <a:cs typeface="Arial" panose="020B0604020202020204" pitchFamily="34" charset="0"/>
                        </a:rPr>
                        <a:t>5/21/2026</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7923" marR="47923" marT="47923" marB="4792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ctr">
                        <a:buNone/>
                      </a:pPr>
                      <a:r>
                        <a:rPr lang="en-US" sz="1400" u="none" strike="noStrike" dirty="0">
                          <a:effectLst/>
                          <a:latin typeface="Arial" panose="020B0604020202020204" pitchFamily="34" charset="0"/>
                          <a:cs typeface="Arial" panose="020B0604020202020204" pitchFamily="34" charset="0"/>
                        </a:rPr>
                        <a:t>California Department of Education – Statewide Virtual</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7923" marR="47923" marT="47923" marB="4792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9:00AM</a:t>
                      </a:r>
                      <a:r>
                        <a:rPr kumimoji="0" lang="en-US" sz="1400" b="0" i="0" u="sng"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p>
                  </a:txBody>
                  <a:tcPr marL="47923" marR="47923" marT="47923" marB="4792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ctr">
                        <a:buNone/>
                      </a:pPr>
                      <a:r>
                        <a:rPr lang="en-US" sz="1400" u="none" strike="noStrike" dirty="0">
                          <a:effectLst/>
                          <a:latin typeface="Arial" panose="020B0604020202020204" pitchFamily="34" charset="0"/>
                          <a:cs typeface="Arial" panose="020B0604020202020204" pitchFamily="34" charset="0"/>
                        </a:rPr>
                        <a:t>N/A</a:t>
                      </a:r>
                      <a:endParaRPr lang="en-US" sz="1400" b="0" i="0" u="none" strike="noStrike" dirty="0">
                        <a:solidFill>
                          <a:srgbClr val="000000"/>
                        </a:solidFill>
                        <a:effectLst/>
                        <a:latin typeface="Arial" panose="020B0604020202020204" pitchFamily="34" charset="0"/>
                        <a:cs typeface="Arial" panose="020B0604020202020204" pitchFamily="34" charset="0"/>
                      </a:endParaRPr>
                    </a:p>
                  </a:txBody>
                  <a:tcPr marL="47923" marR="47923" marT="47923" marB="4792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ctr">
                        <a:buNone/>
                      </a:pPr>
                      <a:r>
                        <a:rPr lang="en-US" sz="1400" b="0" i="0" u="none" strike="noStrike" dirty="0">
                          <a:solidFill>
                            <a:srgbClr val="000000"/>
                          </a:solidFill>
                          <a:effectLst/>
                          <a:latin typeface="Arial" panose="020B0604020202020204" pitchFamily="34" charset="0"/>
                          <a:cs typeface="Arial" panose="020B0604020202020204" pitchFamily="34" charset="0"/>
                          <a:hlinkClick r:id="rId9"/>
                        </a:rPr>
                        <a:t>https://us02web.zoom.us/webinar/register/WN_ZGaFf3hXRN2hZcWf1tOBtg</a:t>
                      </a:r>
                      <a:r>
                        <a:rPr lang="en-US" sz="1400" b="0" i="0" u="none" strike="noStrike" dirty="0">
                          <a:solidFill>
                            <a:srgbClr val="000000"/>
                          </a:solidFill>
                          <a:effectLst/>
                          <a:latin typeface="Arial" panose="020B0604020202020204" pitchFamily="34" charset="0"/>
                          <a:cs typeface="Arial" panose="020B0604020202020204" pitchFamily="34" charset="0"/>
                        </a:rPr>
                        <a:t> </a:t>
                      </a:r>
                    </a:p>
                  </a:txBody>
                  <a:tcPr marL="47923" marR="47923" marT="47923" marB="47923"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6643110"/>
                  </a:ext>
                </a:extLst>
              </a:tr>
            </a:tbl>
          </a:graphicData>
        </a:graphic>
      </p:graphicFrame>
      <p:sp>
        <p:nvSpPr>
          <p:cNvPr id="5" name="Slide Number Placeholder 3">
            <a:extLst>
              <a:ext uri="{FF2B5EF4-FFF2-40B4-BE49-F238E27FC236}">
                <a16:creationId xmlns:a16="http://schemas.microsoft.com/office/drawing/2014/main" id="{6D335A2B-997A-C794-8097-F16A5CC455B0}"/>
              </a:ext>
            </a:extLst>
          </p:cNvPr>
          <p:cNvSpPr>
            <a:spLocks noGrp="1"/>
          </p:cNvSpPr>
          <p:nvPr>
            <p:ph type="sldNum" sz="quarter" idx="12"/>
          </p:nvPr>
        </p:nvSpPr>
        <p:spPr>
          <a:xfrm>
            <a:off x="8610600" y="6356350"/>
            <a:ext cx="2743200" cy="365125"/>
          </a:xfrm>
          <a:prstGeom prst="rect">
            <a:avLst/>
          </a:prstGeom>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F274300-4450-45A9-9F19-01221D882E9C}" type="slidenum">
              <a:rPr lang="en-US" altLang="en-US" smtClean="0"/>
              <a:pPr>
                <a:defRPr/>
              </a:pPr>
              <a:t>18</a:t>
            </a:fld>
            <a:endParaRPr lang="en-US" dirty="0"/>
          </a:p>
        </p:txBody>
      </p:sp>
      <p:sp>
        <p:nvSpPr>
          <p:cNvPr id="3" name="Footer Placeholder 3">
            <a:extLst>
              <a:ext uri="{FF2B5EF4-FFF2-40B4-BE49-F238E27FC236}">
                <a16:creationId xmlns:a16="http://schemas.microsoft.com/office/drawing/2014/main" id="{7BBB1097-1E71-C657-D827-504E2D2AB5A3}"/>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May 2026</a:t>
            </a:r>
          </a:p>
        </p:txBody>
      </p:sp>
    </p:spTree>
    <p:extLst>
      <p:ext uri="{BB962C8B-B14F-4D97-AF65-F5344CB8AC3E}">
        <p14:creationId xmlns:p14="http://schemas.microsoft.com/office/powerpoint/2010/main" val="2083196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CB92E-5328-81F0-00A8-AB9A43FA19BE}"/>
              </a:ext>
            </a:extLst>
          </p:cNvPr>
          <p:cNvSpPr>
            <a:spLocks noGrp="1"/>
          </p:cNvSpPr>
          <p:nvPr>
            <p:ph type="title"/>
          </p:nvPr>
        </p:nvSpPr>
        <p:spPr/>
        <p:txBody>
          <a:bodyPr/>
          <a:lstStyle/>
          <a:p>
            <a:r>
              <a:rPr lang="en-US" dirty="0"/>
              <a:t>General Changes</a:t>
            </a:r>
          </a:p>
        </p:txBody>
      </p:sp>
      <p:sp>
        <p:nvSpPr>
          <p:cNvPr id="3" name="Text Placeholder 2">
            <a:extLst>
              <a:ext uri="{FF2B5EF4-FFF2-40B4-BE49-F238E27FC236}">
                <a16:creationId xmlns:a16="http://schemas.microsoft.com/office/drawing/2014/main" id="{35BCE098-6B57-5D02-7E73-E3BF8379A7D7}"/>
              </a:ext>
            </a:extLst>
          </p:cNvPr>
          <p:cNvSpPr>
            <a:spLocks noGrp="1"/>
          </p:cNvSpPr>
          <p:nvPr>
            <p:ph type="body" idx="1"/>
          </p:nvPr>
        </p:nvSpPr>
        <p:spPr/>
        <p:txBody>
          <a:bodyPr/>
          <a:lstStyle/>
          <a:p>
            <a:endParaRPr lang="en-US" dirty="0"/>
          </a:p>
        </p:txBody>
      </p:sp>
      <p:sp>
        <p:nvSpPr>
          <p:cNvPr id="5" name="Footer Placeholder 3">
            <a:extLst>
              <a:ext uri="{FF2B5EF4-FFF2-40B4-BE49-F238E27FC236}">
                <a16:creationId xmlns:a16="http://schemas.microsoft.com/office/drawing/2014/main" id="{4691A153-D0BF-8DF2-B85B-7B21A76C1BCE}"/>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May 2026</a:t>
            </a:r>
          </a:p>
        </p:txBody>
      </p:sp>
    </p:spTree>
    <p:extLst>
      <p:ext uri="{BB962C8B-B14F-4D97-AF65-F5344CB8AC3E}">
        <p14:creationId xmlns:p14="http://schemas.microsoft.com/office/powerpoint/2010/main" val="3982015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2082D5B-DCAB-44AF-BEBD-F95282FE96A0}"/>
              </a:ext>
            </a:extLst>
          </p:cNvPr>
          <p:cNvSpPr>
            <a:spLocks noGrp="1"/>
          </p:cNvSpPr>
          <p:nvPr>
            <p:ph type="title"/>
          </p:nvPr>
        </p:nvSpPr>
        <p:spPr>
          <a:xfrm>
            <a:off x="1216057" y="263951"/>
            <a:ext cx="9500927" cy="848412"/>
          </a:xfrm>
        </p:spPr>
        <p:txBody>
          <a:bodyPr anchor="ctr">
            <a:normAutofit/>
          </a:bodyPr>
          <a:lstStyle/>
          <a:p>
            <a:pPr algn="ctr"/>
            <a:r>
              <a:rPr lang="en-US" sz="4000" b="1" dirty="0"/>
              <a:t>Housekeeping</a:t>
            </a:r>
          </a:p>
        </p:txBody>
      </p:sp>
      <p:sp>
        <p:nvSpPr>
          <p:cNvPr id="7" name="Content Placeholder 6">
            <a:extLst>
              <a:ext uri="{FF2B5EF4-FFF2-40B4-BE49-F238E27FC236}">
                <a16:creationId xmlns:a16="http://schemas.microsoft.com/office/drawing/2014/main" id="{239EA6F3-F7C5-4597-8DFF-BE0E4E3F67AA}"/>
              </a:ext>
            </a:extLst>
          </p:cNvPr>
          <p:cNvSpPr>
            <a:spLocks noGrp="1"/>
          </p:cNvSpPr>
          <p:nvPr>
            <p:ph sz="half" idx="1"/>
          </p:nvPr>
        </p:nvSpPr>
        <p:spPr>
          <a:xfrm>
            <a:off x="315686" y="1178606"/>
            <a:ext cx="11674929" cy="4971369"/>
          </a:xfrm>
        </p:spPr>
        <p:txBody>
          <a:bodyPr vert="horz" lIns="91440" tIns="45720" rIns="91440" bIns="45720" rtlCol="0">
            <a:normAutofit fontScale="85000" lnSpcReduction="10000"/>
          </a:bodyPr>
          <a:lstStyle/>
          <a:p>
            <a:pPr>
              <a:lnSpc>
                <a:spcPct val="110000"/>
              </a:lnSpc>
              <a:spcBef>
                <a:spcPts val="600"/>
              </a:spcBef>
              <a:spcAft>
                <a:spcPts val="600"/>
              </a:spcAft>
            </a:pPr>
            <a:r>
              <a:rPr lang="en-US" dirty="0"/>
              <a:t>All participants are muted</a:t>
            </a:r>
          </a:p>
          <a:p>
            <a:pPr>
              <a:lnSpc>
                <a:spcPct val="110000"/>
              </a:lnSpc>
              <a:spcBef>
                <a:spcPts val="600"/>
              </a:spcBef>
              <a:spcAft>
                <a:spcPts val="600"/>
              </a:spcAft>
            </a:pPr>
            <a:r>
              <a:rPr lang="en-US" dirty="0"/>
              <a:t>Type your questions in the Q&amp;A</a:t>
            </a:r>
          </a:p>
          <a:p>
            <a:pPr lvl="1">
              <a:lnSpc>
                <a:spcPct val="110000"/>
              </a:lnSpc>
              <a:spcBef>
                <a:spcPts val="600"/>
              </a:spcBef>
              <a:spcAft>
                <a:spcPts val="600"/>
              </a:spcAft>
            </a:pPr>
            <a:r>
              <a:rPr lang="en-US" dirty="0"/>
              <a:t>Please wait to ask questions in the Q&amp;A until after each section </a:t>
            </a:r>
          </a:p>
          <a:p>
            <a:pPr lvl="1">
              <a:lnSpc>
                <a:spcPct val="110000"/>
              </a:lnSpc>
              <a:spcBef>
                <a:spcPts val="600"/>
              </a:spcBef>
              <a:spcAft>
                <a:spcPts val="600"/>
              </a:spcAft>
            </a:pPr>
            <a:r>
              <a:rPr lang="en-US" dirty="0"/>
              <a:t>Please focus questions to the topic currently being presented</a:t>
            </a:r>
          </a:p>
          <a:p>
            <a:pPr lvl="1">
              <a:lnSpc>
                <a:spcPct val="110000"/>
              </a:lnSpc>
              <a:spcBef>
                <a:spcPts val="600"/>
              </a:spcBef>
              <a:spcAft>
                <a:spcPts val="600"/>
              </a:spcAft>
            </a:pPr>
            <a:r>
              <a:rPr lang="en-US" dirty="0"/>
              <a:t>You can give a “thumbs up” vote to any question so that it’s given a higher priority in the queue</a:t>
            </a:r>
          </a:p>
          <a:p>
            <a:pPr lvl="1">
              <a:lnSpc>
                <a:spcPct val="110000"/>
              </a:lnSpc>
              <a:spcBef>
                <a:spcPts val="600"/>
              </a:spcBef>
              <a:spcAft>
                <a:spcPts val="600"/>
              </a:spcAft>
            </a:pPr>
            <a:r>
              <a:rPr lang="en-US" dirty="0"/>
              <a:t>We will attempt to answer all questions, any unanswered questions will be followed up in a frequently asked questions document forwarded to all participants</a:t>
            </a:r>
          </a:p>
          <a:p>
            <a:pPr>
              <a:lnSpc>
                <a:spcPct val="110000"/>
              </a:lnSpc>
              <a:spcBef>
                <a:spcPts val="600"/>
              </a:spcBef>
              <a:spcAft>
                <a:spcPts val="600"/>
              </a:spcAft>
            </a:pPr>
            <a:r>
              <a:rPr lang="en-US" dirty="0"/>
              <a:t>If you are having audio issues:</a:t>
            </a:r>
          </a:p>
          <a:p>
            <a:pPr lvl="1">
              <a:lnSpc>
                <a:spcPct val="110000"/>
              </a:lnSpc>
              <a:spcBef>
                <a:spcPts val="600"/>
              </a:spcBef>
              <a:spcAft>
                <a:spcPts val="600"/>
              </a:spcAft>
            </a:pPr>
            <a:r>
              <a:rPr lang="en-US" dirty="0"/>
              <a:t>Click the microphone icon in the bottom left-hand corner of the Zoom window and select “Switch to phone audio” and call in using the information provided</a:t>
            </a:r>
          </a:p>
          <a:p>
            <a:pPr>
              <a:lnSpc>
                <a:spcPct val="110000"/>
              </a:lnSpc>
              <a:spcBef>
                <a:spcPts val="600"/>
              </a:spcBef>
              <a:spcAft>
                <a:spcPts val="600"/>
              </a:spcAft>
            </a:pPr>
            <a:r>
              <a:rPr lang="en-US" dirty="0"/>
              <a:t>This meeting will be recorded and posted to the CSIS Training Channel; the posting will be communicated in the CALPADS Digest</a:t>
            </a:r>
          </a:p>
        </p:txBody>
      </p:sp>
      <p:sp>
        <p:nvSpPr>
          <p:cNvPr id="4" name="Footer Placeholder 3">
            <a:extLst>
              <a:ext uri="{FF2B5EF4-FFF2-40B4-BE49-F238E27FC236}">
                <a16:creationId xmlns:a16="http://schemas.microsoft.com/office/drawing/2014/main" id="{CFE85971-93D8-8BE6-44BA-B5E4D16CDBBC}"/>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May 2026</a:t>
            </a:r>
          </a:p>
        </p:txBody>
      </p:sp>
      <p:sp>
        <p:nvSpPr>
          <p:cNvPr id="3" name="Slide Number Placeholder 2" hidden="1">
            <a:extLst>
              <a:ext uri="{FF2B5EF4-FFF2-40B4-BE49-F238E27FC236}">
                <a16:creationId xmlns:a16="http://schemas.microsoft.com/office/drawing/2014/main" id="{AB62CDF1-6795-C6D2-4EE2-AC9ECBAA5797}"/>
              </a:ext>
            </a:extLst>
          </p:cNvPr>
          <p:cNvSpPr>
            <a:spLocks noGrp="1"/>
          </p:cNvSpPr>
          <p:nvPr>
            <p:ph type="sldNum" sz="quarter" idx="4294967295"/>
          </p:nvPr>
        </p:nvSpPr>
        <p:spPr>
          <a:xfrm>
            <a:off x="9448800" y="6356350"/>
            <a:ext cx="2743200" cy="365125"/>
          </a:xfrm>
          <a:prstGeom prst="rect">
            <a:avLst/>
          </a:prstGeom>
        </p:spPr>
        <p:txBody>
          <a:bodyPr/>
          <a:lstStyle/>
          <a:p>
            <a:pPr>
              <a:spcAft>
                <a:spcPts val="600"/>
              </a:spcAft>
            </a:pPr>
            <a:fld id="{70BD4104-51B0-4758-9C88-3562B15B94C2}" type="slidenum">
              <a:rPr lang="en-US" smtClean="0"/>
              <a:pPr>
                <a:spcAft>
                  <a:spcPts val="600"/>
                </a:spcAft>
              </a:pPr>
              <a:t>2</a:t>
            </a:fld>
            <a:endParaRPr lang="en-US" dirty="0"/>
          </a:p>
        </p:txBody>
      </p:sp>
    </p:spTree>
    <p:extLst>
      <p:ext uri="{BB962C8B-B14F-4D97-AF65-F5344CB8AC3E}">
        <p14:creationId xmlns:p14="http://schemas.microsoft.com/office/powerpoint/2010/main" val="3948655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85F67-2EC1-7F9C-F3F2-F21946B2AB66}"/>
              </a:ext>
            </a:extLst>
          </p:cNvPr>
          <p:cNvSpPr>
            <a:spLocks noGrp="1"/>
          </p:cNvSpPr>
          <p:nvPr>
            <p:ph type="title"/>
          </p:nvPr>
        </p:nvSpPr>
        <p:spPr>
          <a:xfrm>
            <a:off x="838200" y="365125"/>
            <a:ext cx="10515600" cy="1076813"/>
          </a:xfrm>
        </p:spPr>
        <p:txBody>
          <a:bodyPr>
            <a:normAutofit fontScale="90000"/>
          </a:bodyPr>
          <a:lstStyle/>
          <a:p>
            <a:pPr algn="ctr"/>
            <a:r>
              <a:rPr lang="en-US" b="1" dirty="0"/>
              <a:t>New User Authentication (1)</a:t>
            </a:r>
            <a:br>
              <a:rPr lang="en-US" b="1" dirty="0"/>
            </a:br>
            <a:r>
              <a:rPr lang="en-US" sz="3100" b="1" dirty="0"/>
              <a:t>(Flash 319)</a:t>
            </a:r>
          </a:p>
        </p:txBody>
      </p:sp>
      <p:sp>
        <p:nvSpPr>
          <p:cNvPr id="3" name="Content Placeholder 2">
            <a:extLst>
              <a:ext uri="{FF2B5EF4-FFF2-40B4-BE49-F238E27FC236}">
                <a16:creationId xmlns:a16="http://schemas.microsoft.com/office/drawing/2014/main" id="{7A8D98EF-6FF2-743E-F68B-64514E7743E2}"/>
              </a:ext>
            </a:extLst>
          </p:cNvPr>
          <p:cNvSpPr>
            <a:spLocks noGrp="1"/>
          </p:cNvSpPr>
          <p:nvPr>
            <p:ph idx="1"/>
          </p:nvPr>
        </p:nvSpPr>
        <p:spPr>
          <a:xfrm>
            <a:off x="838200" y="1441938"/>
            <a:ext cx="10515600" cy="4689231"/>
          </a:xfrm>
        </p:spPr>
        <p:txBody>
          <a:bodyPr>
            <a:normAutofit lnSpcReduction="10000"/>
          </a:bodyPr>
          <a:lstStyle/>
          <a:p>
            <a:pPr marL="0" indent="0">
              <a:lnSpc>
                <a:spcPct val="110000"/>
              </a:lnSpc>
              <a:spcBef>
                <a:spcPts val="600"/>
              </a:spcBef>
              <a:spcAft>
                <a:spcPts val="600"/>
              </a:spcAft>
              <a:buNone/>
            </a:pPr>
            <a:r>
              <a:rPr lang="en-US" dirty="0"/>
              <a:t>Congratulations to all users who have successfully acquired new usernames and passwords in the new CALPADS User Authentication system</a:t>
            </a:r>
          </a:p>
          <a:p>
            <a:pPr marL="0" indent="0">
              <a:lnSpc>
                <a:spcPct val="110000"/>
              </a:lnSpc>
              <a:spcBef>
                <a:spcPts val="600"/>
              </a:spcBef>
              <a:spcAft>
                <a:spcPts val="600"/>
              </a:spcAft>
              <a:buNone/>
            </a:pPr>
            <a:r>
              <a:rPr lang="en-US" dirty="0"/>
              <a:t>For users that missed the transition window…</a:t>
            </a:r>
          </a:p>
          <a:p>
            <a:pPr lvl="1">
              <a:lnSpc>
                <a:spcPct val="110000"/>
              </a:lnSpc>
              <a:spcBef>
                <a:spcPts val="600"/>
              </a:spcBef>
              <a:spcAft>
                <a:spcPts val="600"/>
              </a:spcAft>
            </a:pPr>
            <a:r>
              <a:rPr lang="en-US" dirty="0"/>
              <a:t>If you are </a:t>
            </a:r>
            <a:r>
              <a:rPr lang="en-US" i="1" dirty="0"/>
              <a:t>not </a:t>
            </a:r>
            <a:r>
              <a:rPr lang="en-US" dirty="0"/>
              <a:t>a CALPADS LEA Administrator, your Administrator must assign you a new account</a:t>
            </a:r>
          </a:p>
          <a:p>
            <a:pPr lvl="1">
              <a:lnSpc>
                <a:spcPct val="110000"/>
              </a:lnSpc>
              <a:spcBef>
                <a:spcPts val="600"/>
              </a:spcBef>
              <a:spcAft>
                <a:spcPts val="600"/>
              </a:spcAft>
            </a:pPr>
            <a:r>
              <a:rPr lang="en-US" dirty="0"/>
              <a:t>If you are a CALPADS LEA Administrator, you must submit a CALPADS Service ticket with “CALPADS Administrator Account Request” in the subject to initiate the process of getting a new account</a:t>
            </a:r>
          </a:p>
          <a:p>
            <a:pPr marL="0" indent="0">
              <a:lnSpc>
                <a:spcPct val="110000"/>
              </a:lnSpc>
              <a:spcBef>
                <a:spcPts val="600"/>
              </a:spcBef>
              <a:spcAft>
                <a:spcPts val="600"/>
              </a:spcAft>
              <a:buNone/>
            </a:pPr>
            <a:r>
              <a:rPr lang="en-US" sz="2200" dirty="0"/>
              <a:t>Updated guidance for all CALPADS Users: </a:t>
            </a:r>
            <a:r>
              <a:rPr lang="en-US" sz="2000" dirty="0">
                <a:hlinkClick r:id="rId3" tooltip="https://www.youtube.com/watch?v=_wkc0sxuyki"/>
              </a:rPr>
              <a:t>https://www.youtube.com/watch?v=_Wkc0SXUYKI</a:t>
            </a:r>
            <a:endParaRPr lang="en-US" sz="2200" dirty="0"/>
          </a:p>
          <a:p>
            <a:pPr lvl="1">
              <a:lnSpc>
                <a:spcPct val="110000"/>
              </a:lnSpc>
              <a:spcBef>
                <a:spcPts val="600"/>
              </a:spcBef>
              <a:spcAft>
                <a:spcPts val="600"/>
              </a:spcAft>
            </a:pPr>
            <a:endParaRPr lang="en-US" sz="1800" dirty="0"/>
          </a:p>
          <a:p>
            <a:endParaRPr lang="en-US" sz="1800" dirty="0"/>
          </a:p>
        </p:txBody>
      </p:sp>
      <p:sp>
        <p:nvSpPr>
          <p:cNvPr id="6" name="Footer Placeholder 3">
            <a:extLst>
              <a:ext uri="{FF2B5EF4-FFF2-40B4-BE49-F238E27FC236}">
                <a16:creationId xmlns:a16="http://schemas.microsoft.com/office/drawing/2014/main" id="{DEB0B6F0-273F-C66A-13E2-D4B461162F89}"/>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May 2026</a:t>
            </a:r>
          </a:p>
        </p:txBody>
      </p:sp>
    </p:spTree>
    <p:extLst>
      <p:ext uri="{BB962C8B-B14F-4D97-AF65-F5344CB8AC3E}">
        <p14:creationId xmlns:p14="http://schemas.microsoft.com/office/powerpoint/2010/main" val="11871182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7FC00-D38A-1EE3-B531-3E69040336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CDC7E0-D000-B7FD-2AB5-08BA6F45E2F3}"/>
              </a:ext>
            </a:extLst>
          </p:cNvPr>
          <p:cNvSpPr>
            <a:spLocks noGrp="1"/>
          </p:cNvSpPr>
          <p:nvPr>
            <p:ph type="title"/>
          </p:nvPr>
        </p:nvSpPr>
        <p:spPr>
          <a:xfrm>
            <a:off x="838200" y="365125"/>
            <a:ext cx="10515600" cy="1076813"/>
          </a:xfrm>
        </p:spPr>
        <p:txBody>
          <a:bodyPr>
            <a:normAutofit fontScale="90000"/>
          </a:bodyPr>
          <a:lstStyle/>
          <a:p>
            <a:pPr algn="ctr"/>
            <a:r>
              <a:rPr lang="en-US" b="1" dirty="0"/>
              <a:t>New User Authentication (2)</a:t>
            </a:r>
            <a:br>
              <a:rPr lang="en-US" b="1" dirty="0"/>
            </a:br>
            <a:r>
              <a:rPr lang="en-US" sz="3100" b="1" dirty="0"/>
              <a:t>(Flash 319)</a:t>
            </a:r>
          </a:p>
        </p:txBody>
      </p:sp>
      <p:sp>
        <p:nvSpPr>
          <p:cNvPr id="3" name="Content Placeholder 2">
            <a:extLst>
              <a:ext uri="{FF2B5EF4-FFF2-40B4-BE49-F238E27FC236}">
                <a16:creationId xmlns:a16="http://schemas.microsoft.com/office/drawing/2014/main" id="{8F2384E4-5E13-B8C7-3B71-722C219889E4}"/>
              </a:ext>
            </a:extLst>
          </p:cNvPr>
          <p:cNvSpPr>
            <a:spLocks noGrp="1"/>
          </p:cNvSpPr>
          <p:nvPr>
            <p:ph idx="1"/>
          </p:nvPr>
        </p:nvSpPr>
        <p:spPr>
          <a:xfrm>
            <a:off x="838200" y="1441938"/>
            <a:ext cx="10515600" cy="4689231"/>
          </a:xfrm>
        </p:spPr>
        <p:txBody>
          <a:bodyPr>
            <a:normAutofit/>
          </a:bodyPr>
          <a:lstStyle/>
          <a:p>
            <a:pPr marL="0" indent="0">
              <a:lnSpc>
                <a:spcPct val="110000"/>
              </a:lnSpc>
              <a:spcBef>
                <a:spcPts val="600"/>
              </a:spcBef>
              <a:spcAft>
                <a:spcPts val="600"/>
              </a:spcAft>
              <a:buNone/>
            </a:pPr>
            <a:r>
              <a:rPr lang="en-US" dirty="0"/>
              <a:t>As described in Flash 319, this project has 2 phases:</a:t>
            </a:r>
          </a:p>
          <a:p>
            <a:pPr lvl="1">
              <a:lnSpc>
                <a:spcPct val="110000"/>
              </a:lnSpc>
              <a:spcBef>
                <a:spcPts val="600"/>
              </a:spcBef>
              <a:spcAft>
                <a:spcPts val="600"/>
              </a:spcAft>
            </a:pPr>
            <a:r>
              <a:rPr lang="en-US" dirty="0"/>
              <a:t>Phase 1: Required all users to get a new username and password for logging into CALPADS by May 1, 2026</a:t>
            </a:r>
          </a:p>
          <a:p>
            <a:pPr lvl="1">
              <a:lnSpc>
                <a:spcPct val="110000"/>
              </a:lnSpc>
              <a:spcBef>
                <a:spcPts val="600"/>
              </a:spcBef>
              <a:spcAft>
                <a:spcPts val="600"/>
              </a:spcAft>
            </a:pPr>
            <a:r>
              <a:rPr lang="en-US" dirty="0"/>
              <a:t>Phase 2: Includes turning on Multi-factor Authentication for your CALPADS account</a:t>
            </a:r>
          </a:p>
          <a:p>
            <a:pPr lvl="2">
              <a:lnSpc>
                <a:spcPct val="110000"/>
              </a:lnSpc>
              <a:spcBef>
                <a:spcPts val="600"/>
              </a:spcBef>
              <a:spcAft>
                <a:spcPts val="600"/>
              </a:spcAft>
              <a:buFont typeface="Courier New" panose="02070309020205020404" pitchFamily="49" charset="0"/>
              <a:buChar char="o"/>
            </a:pPr>
            <a:r>
              <a:rPr lang="en-US" sz="2400" dirty="0"/>
              <a:t>Phase 2 is anticipated to occur later in the year, sometime following the close of End-of-Year 2</a:t>
            </a:r>
          </a:p>
          <a:p>
            <a:pPr lvl="2">
              <a:lnSpc>
                <a:spcPct val="110000"/>
              </a:lnSpc>
              <a:spcBef>
                <a:spcPts val="600"/>
              </a:spcBef>
              <a:spcAft>
                <a:spcPts val="600"/>
              </a:spcAft>
              <a:buFont typeface="Courier New" panose="02070309020205020404" pitchFamily="49" charset="0"/>
              <a:buChar char="o"/>
            </a:pPr>
            <a:r>
              <a:rPr lang="en-US" sz="2400" dirty="0"/>
              <a:t>More information will be forthcoming</a:t>
            </a:r>
          </a:p>
          <a:p>
            <a:pPr>
              <a:lnSpc>
                <a:spcPct val="110000"/>
              </a:lnSpc>
              <a:spcBef>
                <a:spcPts val="600"/>
              </a:spcBef>
              <a:spcAft>
                <a:spcPts val="600"/>
              </a:spcAft>
            </a:pPr>
            <a:endParaRPr lang="en-US" sz="2200" dirty="0"/>
          </a:p>
          <a:p>
            <a:pPr lvl="1">
              <a:lnSpc>
                <a:spcPct val="110000"/>
              </a:lnSpc>
              <a:spcBef>
                <a:spcPts val="600"/>
              </a:spcBef>
              <a:spcAft>
                <a:spcPts val="600"/>
              </a:spcAft>
            </a:pPr>
            <a:endParaRPr lang="en-US" sz="1600" dirty="0"/>
          </a:p>
          <a:p>
            <a:endParaRPr lang="en-US" sz="1600" dirty="0"/>
          </a:p>
        </p:txBody>
      </p:sp>
      <p:sp>
        <p:nvSpPr>
          <p:cNvPr id="6" name="Footer Placeholder 3">
            <a:extLst>
              <a:ext uri="{FF2B5EF4-FFF2-40B4-BE49-F238E27FC236}">
                <a16:creationId xmlns:a16="http://schemas.microsoft.com/office/drawing/2014/main" id="{62DEFC91-72AE-9194-B04A-6376EAB94766}"/>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May 2026</a:t>
            </a:r>
          </a:p>
        </p:txBody>
      </p:sp>
    </p:spTree>
    <p:extLst>
      <p:ext uri="{BB962C8B-B14F-4D97-AF65-F5344CB8AC3E}">
        <p14:creationId xmlns:p14="http://schemas.microsoft.com/office/powerpoint/2010/main" val="20419239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843AA-2D90-DAC2-A585-B366D251CADA}"/>
              </a:ext>
            </a:extLst>
          </p:cNvPr>
          <p:cNvSpPr>
            <a:spLocks noGrp="1"/>
          </p:cNvSpPr>
          <p:nvPr>
            <p:ph type="title"/>
          </p:nvPr>
        </p:nvSpPr>
        <p:spPr/>
        <p:txBody>
          <a:bodyPr/>
          <a:lstStyle/>
          <a:p>
            <a:r>
              <a:rPr lang="en-US" dirty="0"/>
              <a:t>Final 2025-26 EOY Updates</a:t>
            </a:r>
          </a:p>
        </p:txBody>
      </p:sp>
      <p:sp>
        <p:nvSpPr>
          <p:cNvPr id="3" name="Text Placeholder 2">
            <a:extLst>
              <a:ext uri="{FF2B5EF4-FFF2-40B4-BE49-F238E27FC236}">
                <a16:creationId xmlns:a16="http://schemas.microsoft.com/office/drawing/2014/main" id="{34B30356-A655-51D3-8C94-C9508BB8669B}"/>
              </a:ext>
            </a:extLst>
          </p:cNvPr>
          <p:cNvSpPr>
            <a:spLocks noGrp="1"/>
          </p:cNvSpPr>
          <p:nvPr>
            <p:ph type="body" idx="1"/>
          </p:nvPr>
        </p:nvSpPr>
        <p:spPr/>
        <p:txBody>
          <a:bodyPr/>
          <a:lstStyle/>
          <a:p>
            <a:endParaRPr lang="en-US" dirty="0"/>
          </a:p>
        </p:txBody>
      </p:sp>
      <p:sp>
        <p:nvSpPr>
          <p:cNvPr id="5" name="Footer Placeholder 3">
            <a:extLst>
              <a:ext uri="{FF2B5EF4-FFF2-40B4-BE49-F238E27FC236}">
                <a16:creationId xmlns:a16="http://schemas.microsoft.com/office/drawing/2014/main" id="{1603C573-0949-CA28-C55B-638ABE0AA652}"/>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May 2026</a:t>
            </a:r>
          </a:p>
        </p:txBody>
      </p:sp>
    </p:spTree>
    <p:extLst>
      <p:ext uri="{BB962C8B-B14F-4D97-AF65-F5344CB8AC3E}">
        <p14:creationId xmlns:p14="http://schemas.microsoft.com/office/powerpoint/2010/main" val="1530852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9F220-9C4D-EC30-782F-2152AC6B4F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D3D356-31DD-8C0D-7ED5-22F0E2B10A13}"/>
              </a:ext>
            </a:extLst>
          </p:cNvPr>
          <p:cNvSpPr>
            <a:spLocks noGrp="1"/>
          </p:cNvSpPr>
          <p:nvPr>
            <p:ph type="title"/>
          </p:nvPr>
        </p:nvSpPr>
        <p:spPr>
          <a:xfrm>
            <a:off x="838200" y="365125"/>
            <a:ext cx="10515600" cy="1148365"/>
          </a:xfrm>
        </p:spPr>
        <p:txBody>
          <a:bodyPr>
            <a:normAutofit/>
          </a:bodyPr>
          <a:lstStyle/>
          <a:p>
            <a:pPr algn="ctr"/>
            <a:r>
              <a:rPr lang="en-US" sz="4000" b="1" dirty="0">
                <a:solidFill>
                  <a:schemeClr val="tx1"/>
                </a:solidFill>
              </a:rPr>
              <a:t>2025−26 EOY Submission Changes</a:t>
            </a:r>
            <a:br>
              <a:rPr lang="en-US" sz="4000" b="1" dirty="0">
                <a:solidFill>
                  <a:schemeClr val="tx1"/>
                </a:solidFill>
              </a:rPr>
            </a:br>
            <a:r>
              <a:rPr lang="en-US" sz="2800" b="1" i="1" dirty="0">
                <a:solidFill>
                  <a:schemeClr val="tx1"/>
                </a:solidFill>
              </a:rPr>
              <a:t>Refer to Flash 312</a:t>
            </a:r>
          </a:p>
        </p:txBody>
      </p:sp>
      <p:sp>
        <p:nvSpPr>
          <p:cNvPr id="3" name="Content Placeholder 2">
            <a:extLst>
              <a:ext uri="{FF2B5EF4-FFF2-40B4-BE49-F238E27FC236}">
                <a16:creationId xmlns:a16="http://schemas.microsoft.com/office/drawing/2014/main" id="{B307DFC0-8A88-F8F2-04B2-05DD4EE29686}"/>
              </a:ext>
            </a:extLst>
          </p:cNvPr>
          <p:cNvSpPr>
            <a:spLocks noGrp="1"/>
          </p:cNvSpPr>
          <p:nvPr>
            <p:ph idx="1"/>
          </p:nvPr>
        </p:nvSpPr>
        <p:spPr>
          <a:xfrm>
            <a:off x="838200" y="1701484"/>
            <a:ext cx="10515600" cy="4374796"/>
          </a:xfrm>
        </p:spPr>
        <p:txBody>
          <a:bodyPr>
            <a:normAutofit fontScale="62500" lnSpcReduction="20000"/>
          </a:bodyPr>
          <a:lstStyle/>
          <a:p>
            <a:pPr marL="365760" marR="0" lvl="0" indent="0">
              <a:lnSpc>
                <a:spcPct val="120000"/>
              </a:lnSpc>
              <a:spcBef>
                <a:spcPts val="0"/>
              </a:spcBef>
              <a:spcAft>
                <a:spcPts val="1200"/>
              </a:spcAft>
              <a:buNone/>
            </a:pPr>
            <a:r>
              <a:rPr lang="en-US" sz="5100" dirty="0">
                <a:solidFill>
                  <a:schemeClr val="bg2">
                    <a:lumMod val="50000"/>
                  </a:schemeClr>
                </a:solidFill>
                <a:latin typeface="Arial" panose="020B0604020202020204" pitchFamily="34" charset="0"/>
                <a:ea typeface="Calibri" panose="020F0502020204030204" pitchFamily="34" charset="0"/>
                <a:cs typeface="Arial" panose="020B0604020202020204" pitchFamily="34" charset="0"/>
              </a:rPr>
              <a:t>EOY 1 – FINAL Deadline: July 31, 2026</a:t>
            </a:r>
          </a:p>
          <a:p>
            <a:pPr marL="1280160" lvl="1">
              <a:lnSpc>
                <a:spcPct val="120000"/>
              </a:lnSpc>
              <a:spcBef>
                <a:spcPts val="0"/>
              </a:spcBef>
              <a:spcAft>
                <a:spcPts val="1200"/>
              </a:spcAft>
            </a:pPr>
            <a:r>
              <a:rPr lang="en-US" sz="2800" dirty="0">
                <a:solidFill>
                  <a:schemeClr val="tx1"/>
                </a:solidFill>
                <a:latin typeface="Arial" panose="020B0604020202020204" pitchFamily="34" charset="0"/>
                <a:ea typeface="Calibri" panose="020F0502020204030204" pitchFamily="34" charset="0"/>
                <a:cs typeface="Arial" panose="020B0604020202020204" pitchFamily="34" charset="0"/>
              </a:rPr>
              <a:t>Previous EOY 2, 3, 4 </a:t>
            </a:r>
            <a:r>
              <a:rPr lang="en-US" sz="2800" i="1" dirty="0">
                <a:solidFill>
                  <a:schemeClr val="tx1"/>
                </a:solidFill>
                <a:latin typeface="Arial" panose="020B0604020202020204" pitchFamily="34" charset="0"/>
                <a:ea typeface="Calibri" panose="020F0502020204030204" pitchFamily="34" charset="0"/>
                <a:cs typeface="Arial" panose="020B0604020202020204" pitchFamily="34" charset="0"/>
              </a:rPr>
              <a:t>minus</a:t>
            </a:r>
            <a:r>
              <a:rPr lang="en-US" sz="2800" dirty="0">
                <a:solidFill>
                  <a:schemeClr val="tx1"/>
                </a:solidFill>
                <a:latin typeface="Arial" panose="020B0604020202020204" pitchFamily="34" charset="0"/>
                <a:ea typeface="Calibri" panose="020F0502020204030204" pitchFamily="34" charset="0"/>
                <a:cs typeface="Arial" panose="020B0604020202020204" pitchFamily="34" charset="0"/>
              </a:rPr>
              <a:t> One-Year Graduates &amp; Completers</a:t>
            </a:r>
          </a:p>
          <a:p>
            <a:pPr marL="1280160" lvl="1">
              <a:lnSpc>
                <a:spcPct val="120000"/>
              </a:lnSpc>
              <a:spcBef>
                <a:spcPts val="0"/>
              </a:spcBef>
              <a:spcAft>
                <a:spcPts val="1200"/>
              </a:spcAft>
            </a:pPr>
            <a:r>
              <a:rPr lang="en-US" sz="2800" dirty="0">
                <a:solidFill>
                  <a:schemeClr val="tx1"/>
                </a:solidFill>
                <a:latin typeface="Arial" panose="020B0604020202020204" pitchFamily="34" charset="0"/>
                <a:ea typeface="Calibri" panose="020F0502020204030204" pitchFamily="34" charset="0"/>
                <a:cs typeface="Arial" panose="020B0604020202020204" pitchFamily="34" charset="0"/>
              </a:rPr>
              <a:t>For Students with Disabilities, a new count of graduates and dropouts between July 1 – June 30</a:t>
            </a:r>
          </a:p>
          <a:p>
            <a:pPr marL="1280160" lvl="1">
              <a:lnSpc>
                <a:spcPct val="120000"/>
              </a:lnSpc>
              <a:spcBef>
                <a:spcPts val="0"/>
              </a:spcBef>
              <a:spcAft>
                <a:spcPts val="1200"/>
              </a:spcAft>
            </a:pPr>
            <a:r>
              <a:rPr lang="en-US" sz="2800" dirty="0">
                <a:solidFill>
                  <a:schemeClr val="tx1"/>
                </a:solidFill>
                <a:latin typeface="Arial" panose="020B0604020202020204" pitchFamily="34" charset="0"/>
                <a:ea typeface="Calibri" panose="020F0502020204030204" pitchFamily="34" charset="0"/>
                <a:cs typeface="Arial" panose="020B0604020202020204" pitchFamily="34" charset="0"/>
              </a:rPr>
              <a:t>New Expanded Learning Program submitted on LEA Program (LEAP) file</a:t>
            </a:r>
            <a:endParaRPr lang="en-US" sz="4000" b="1"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365760" marR="0" lvl="0" indent="0">
              <a:lnSpc>
                <a:spcPct val="120000"/>
              </a:lnSpc>
              <a:spcBef>
                <a:spcPts val="0"/>
              </a:spcBef>
              <a:spcAft>
                <a:spcPts val="1200"/>
              </a:spcAft>
              <a:buNone/>
            </a:pPr>
            <a:r>
              <a:rPr lang="en-US" sz="5100" dirty="0">
                <a:solidFill>
                  <a:schemeClr val="bg2">
                    <a:lumMod val="50000"/>
                  </a:schemeClr>
                </a:solidFill>
                <a:latin typeface="Arial" panose="020B0604020202020204" pitchFamily="34" charset="0"/>
                <a:ea typeface="Calibri" panose="020F0502020204030204" pitchFamily="34" charset="0"/>
                <a:cs typeface="Arial" panose="020B0604020202020204" pitchFamily="34" charset="0"/>
              </a:rPr>
              <a:t>EOY 2 – FINAL Deadline: August 17, 2026</a:t>
            </a:r>
          </a:p>
          <a:p>
            <a:pPr marL="1280160" lvl="1">
              <a:lnSpc>
                <a:spcPct val="120000"/>
              </a:lnSpc>
              <a:spcBef>
                <a:spcPts val="0"/>
              </a:spcBef>
              <a:spcAft>
                <a:spcPts val="1200"/>
              </a:spcAft>
            </a:pPr>
            <a:r>
              <a:rPr lang="en-US" sz="2800" dirty="0">
                <a:solidFill>
                  <a:schemeClr val="tx1"/>
                </a:solidFill>
                <a:latin typeface="Arial" panose="020B0604020202020204" pitchFamily="34" charset="0"/>
                <a:ea typeface="Calibri" panose="020F0502020204030204" pitchFamily="34" charset="0"/>
                <a:cs typeface="Arial" panose="020B0604020202020204" pitchFamily="34" charset="0"/>
              </a:rPr>
              <a:t>Previous EOY 1 </a:t>
            </a:r>
            <a:r>
              <a:rPr lang="en-US" sz="2800" i="1" dirty="0">
                <a:solidFill>
                  <a:schemeClr val="tx1"/>
                </a:solidFill>
                <a:latin typeface="Arial" panose="020B0604020202020204" pitchFamily="34" charset="0"/>
                <a:ea typeface="Calibri" panose="020F0502020204030204" pitchFamily="34" charset="0"/>
                <a:cs typeface="Arial" panose="020B0604020202020204" pitchFamily="34" charset="0"/>
              </a:rPr>
              <a:t>plus </a:t>
            </a:r>
            <a:r>
              <a:rPr lang="en-US" sz="2800" dirty="0">
                <a:solidFill>
                  <a:schemeClr val="tx1"/>
                </a:solidFill>
                <a:latin typeface="Arial" panose="020B0604020202020204" pitchFamily="34" charset="0"/>
                <a:ea typeface="Calibri" panose="020F0502020204030204" pitchFamily="34" charset="0"/>
                <a:cs typeface="Arial" panose="020B0604020202020204" pitchFamily="34" charset="0"/>
              </a:rPr>
              <a:t>One-Year Graduates &amp; Completers for all students (August 16 – August 15)</a:t>
            </a:r>
          </a:p>
          <a:p>
            <a:pPr marL="1280160" lvl="1">
              <a:lnSpc>
                <a:spcPct val="120000"/>
              </a:lnSpc>
              <a:spcBef>
                <a:spcPts val="0"/>
              </a:spcBef>
              <a:spcAft>
                <a:spcPts val="1200"/>
              </a:spcAft>
            </a:pPr>
            <a:r>
              <a:rPr lang="en-US" sz="2800" dirty="0">
                <a:solidFill>
                  <a:schemeClr val="tx1"/>
                </a:solidFill>
                <a:latin typeface="Arial" panose="020B0604020202020204" pitchFamily="34" charset="0"/>
                <a:ea typeface="Calibri" panose="020F0502020204030204" pitchFamily="34" charset="0"/>
                <a:cs typeface="Arial" panose="020B0604020202020204" pitchFamily="34" charset="0"/>
              </a:rPr>
              <a:t>Final Certification Deadline is same date that data will be pulled for the 4-year Cohort</a:t>
            </a:r>
          </a:p>
          <a:p>
            <a:pPr marR="0" lvl="0">
              <a:lnSpc>
                <a:spcPct val="110000"/>
              </a:lnSpc>
              <a:spcBef>
                <a:spcPts val="0"/>
              </a:spcBef>
            </a:pPr>
            <a:endParaRPr lang="en-US" sz="2000" dirty="0">
              <a:effectLst/>
              <a:latin typeface="Calibri" panose="020F0502020204030204" pitchFamily="34" charset="0"/>
              <a:ea typeface="Calibri" panose="020F0502020204030204" pitchFamily="34" charset="0"/>
              <a:cs typeface="Calibri" panose="020F0502020204030204" pitchFamily="34" charset="0"/>
            </a:endParaRPr>
          </a:p>
          <a:p>
            <a:pPr marL="457200" lvl="1" indent="0">
              <a:buNone/>
            </a:pPr>
            <a:endParaRPr lang="en-US" dirty="0"/>
          </a:p>
        </p:txBody>
      </p:sp>
      <p:sp>
        <p:nvSpPr>
          <p:cNvPr id="5" name="Footer Placeholder 3">
            <a:extLst>
              <a:ext uri="{FF2B5EF4-FFF2-40B4-BE49-F238E27FC236}">
                <a16:creationId xmlns:a16="http://schemas.microsoft.com/office/drawing/2014/main" id="{9D23BDC1-A08A-E89F-B7B9-9C6A8C693FF0}"/>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May 2026</a:t>
            </a:r>
          </a:p>
        </p:txBody>
      </p:sp>
    </p:spTree>
    <p:extLst>
      <p:ext uri="{BB962C8B-B14F-4D97-AF65-F5344CB8AC3E}">
        <p14:creationId xmlns:p14="http://schemas.microsoft.com/office/powerpoint/2010/main" val="1781883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BB523-9132-9E31-591D-B479BF6FD2CB}"/>
              </a:ext>
            </a:extLst>
          </p:cNvPr>
          <p:cNvSpPr>
            <a:spLocks noGrp="1"/>
          </p:cNvSpPr>
          <p:nvPr>
            <p:ph type="title"/>
          </p:nvPr>
        </p:nvSpPr>
        <p:spPr/>
        <p:txBody>
          <a:bodyPr/>
          <a:lstStyle/>
          <a:p>
            <a:pPr algn="ctr"/>
            <a:r>
              <a:rPr lang="en-US" b="1" dirty="0">
                <a:solidFill>
                  <a:schemeClr val="tx1"/>
                </a:solidFill>
              </a:rPr>
              <a:t>EOY 2 Certification Date and ACGR Pull Date is August 17, 2026</a:t>
            </a:r>
          </a:p>
        </p:txBody>
      </p:sp>
      <p:sp>
        <p:nvSpPr>
          <p:cNvPr id="3" name="Content Placeholder 2">
            <a:extLst>
              <a:ext uri="{FF2B5EF4-FFF2-40B4-BE49-F238E27FC236}">
                <a16:creationId xmlns:a16="http://schemas.microsoft.com/office/drawing/2014/main" id="{184A863B-29A1-4AFF-7DC0-946291396B01}"/>
              </a:ext>
            </a:extLst>
          </p:cNvPr>
          <p:cNvSpPr>
            <a:spLocks noGrp="1"/>
          </p:cNvSpPr>
          <p:nvPr>
            <p:ph idx="1"/>
          </p:nvPr>
        </p:nvSpPr>
        <p:spPr/>
        <p:txBody>
          <a:bodyPr>
            <a:normAutofit/>
          </a:bodyPr>
          <a:lstStyle/>
          <a:p>
            <a:pPr marL="0" indent="0">
              <a:buNone/>
            </a:pPr>
            <a:endParaRPr lang="en-US" dirty="0">
              <a:cs typeface="Arial"/>
            </a:endParaRPr>
          </a:p>
          <a:p>
            <a:pPr>
              <a:lnSpc>
                <a:spcPct val="100000"/>
              </a:lnSpc>
              <a:spcBef>
                <a:spcPts val="0"/>
              </a:spcBef>
              <a:spcAft>
                <a:spcPts val="1200"/>
              </a:spcAft>
            </a:pPr>
            <a:r>
              <a:rPr lang="en-US" dirty="0">
                <a:solidFill>
                  <a:schemeClr val="tx1"/>
                </a:solidFill>
                <a:cs typeface="Arial"/>
              </a:rPr>
              <a:t>The </a:t>
            </a:r>
            <a:r>
              <a:rPr lang="en-US" i="1" dirty="0">
                <a:solidFill>
                  <a:schemeClr val="tx1"/>
                </a:solidFill>
                <a:cs typeface="Arial"/>
              </a:rPr>
              <a:t>Graduate Cut-Off Date </a:t>
            </a:r>
            <a:r>
              <a:rPr lang="en-US" dirty="0">
                <a:solidFill>
                  <a:schemeClr val="tx1"/>
                </a:solidFill>
                <a:cs typeface="Arial"/>
              </a:rPr>
              <a:t>for the 4-year Adjust Cohort Graduation Rate (ACGR) remains August 15. Students must have a graduate exit date by August 15 to be included as a graduate in 2025-26</a:t>
            </a:r>
          </a:p>
          <a:p>
            <a:pPr>
              <a:lnSpc>
                <a:spcPct val="100000"/>
              </a:lnSpc>
              <a:spcBef>
                <a:spcPts val="0"/>
              </a:spcBef>
              <a:spcAft>
                <a:spcPts val="1200"/>
              </a:spcAft>
            </a:pPr>
            <a:r>
              <a:rPr lang="en-US" dirty="0">
                <a:solidFill>
                  <a:schemeClr val="tx1"/>
                </a:solidFill>
                <a:cs typeface="Arial"/>
              </a:rPr>
              <a:t>The EOY 2 Certification Deadline and the ACGR pull date are the same: Monday, August 17, 2026</a:t>
            </a:r>
          </a:p>
          <a:p>
            <a:pPr>
              <a:lnSpc>
                <a:spcPct val="100000"/>
              </a:lnSpc>
              <a:spcBef>
                <a:spcPts val="0"/>
              </a:spcBef>
              <a:spcAft>
                <a:spcPts val="1200"/>
              </a:spcAft>
            </a:pPr>
            <a:r>
              <a:rPr lang="en-US" dirty="0">
                <a:solidFill>
                  <a:schemeClr val="tx1"/>
                </a:solidFill>
                <a:cs typeface="Arial"/>
              </a:rPr>
              <a:t>Students who graduate after August 15, 2026, will not be included as graduates in the 4-year ACGR for 2025-26, but will be counted as 5th year graduates in 2026-27</a:t>
            </a:r>
            <a:endParaRPr lang="en-US" dirty="0">
              <a:solidFill>
                <a:schemeClr val="tx1"/>
              </a:solidFill>
            </a:endParaRPr>
          </a:p>
          <a:p>
            <a:endParaRPr lang="en-US" dirty="0">
              <a:cs typeface="Arial"/>
            </a:endParaRPr>
          </a:p>
          <a:p>
            <a:endParaRPr lang="en-US" dirty="0"/>
          </a:p>
        </p:txBody>
      </p:sp>
      <p:sp>
        <p:nvSpPr>
          <p:cNvPr id="4" name="Footer Placeholder 3">
            <a:extLst>
              <a:ext uri="{FF2B5EF4-FFF2-40B4-BE49-F238E27FC236}">
                <a16:creationId xmlns:a16="http://schemas.microsoft.com/office/drawing/2014/main" id="{6AA8F46B-595C-35B9-963A-F50D08D5097B}"/>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May 2026</a:t>
            </a:r>
          </a:p>
        </p:txBody>
      </p:sp>
    </p:spTree>
    <p:extLst>
      <p:ext uri="{BB962C8B-B14F-4D97-AF65-F5344CB8AC3E}">
        <p14:creationId xmlns:p14="http://schemas.microsoft.com/office/powerpoint/2010/main" val="10599972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BCF9C-42A3-E0CC-9852-790104874A85}"/>
              </a:ext>
            </a:extLst>
          </p:cNvPr>
          <p:cNvSpPr>
            <a:spLocks noGrp="1"/>
          </p:cNvSpPr>
          <p:nvPr>
            <p:ph type="title"/>
          </p:nvPr>
        </p:nvSpPr>
        <p:spPr/>
        <p:txBody>
          <a:bodyPr/>
          <a:lstStyle/>
          <a:p>
            <a:pPr algn="ctr"/>
            <a:r>
              <a:rPr lang="en-US" dirty="0"/>
              <a:t>Expanded Learning Collection</a:t>
            </a:r>
            <a:br>
              <a:rPr lang="en-US" dirty="0"/>
            </a:br>
            <a:r>
              <a:rPr lang="en-US" sz="3200" dirty="0"/>
              <a:t>Reminders</a:t>
            </a:r>
          </a:p>
        </p:txBody>
      </p:sp>
      <p:sp>
        <p:nvSpPr>
          <p:cNvPr id="3" name="Content Placeholder 2">
            <a:extLst>
              <a:ext uri="{FF2B5EF4-FFF2-40B4-BE49-F238E27FC236}">
                <a16:creationId xmlns:a16="http://schemas.microsoft.com/office/drawing/2014/main" id="{D08ED7FC-B1D7-9241-41DD-9E17AE062CE9}"/>
              </a:ext>
            </a:extLst>
          </p:cNvPr>
          <p:cNvSpPr>
            <a:spLocks noGrp="1"/>
          </p:cNvSpPr>
          <p:nvPr>
            <p:ph idx="1"/>
          </p:nvPr>
        </p:nvSpPr>
        <p:spPr>
          <a:xfrm>
            <a:off x="838200" y="1690688"/>
            <a:ext cx="10515600" cy="4450805"/>
          </a:xfrm>
        </p:spPr>
        <p:txBody>
          <a:bodyPr vert="horz" lIns="91440" tIns="45720" rIns="91440" bIns="45720" rtlCol="0" anchor="t">
            <a:normAutofit fontScale="85000" lnSpcReduction="20000"/>
          </a:bodyPr>
          <a:lstStyle/>
          <a:p>
            <a:pPr>
              <a:lnSpc>
                <a:spcPct val="110000"/>
              </a:lnSpc>
              <a:spcBef>
                <a:spcPts val="600"/>
              </a:spcBef>
              <a:spcAft>
                <a:spcPts val="600"/>
              </a:spcAft>
            </a:pPr>
            <a:r>
              <a:rPr lang="en-US" dirty="0"/>
              <a:t>The new LEA Program (LEAP) file is available in production</a:t>
            </a:r>
          </a:p>
          <a:p>
            <a:pPr>
              <a:lnSpc>
                <a:spcPct val="110000"/>
              </a:lnSpc>
              <a:spcBef>
                <a:spcPts val="600"/>
              </a:spcBef>
              <a:spcAft>
                <a:spcPts val="600"/>
              </a:spcAft>
            </a:pPr>
            <a:r>
              <a:rPr lang="en-US" dirty="0"/>
              <a:t>LEAs are reminded that:</a:t>
            </a:r>
          </a:p>
          <a:p>
            <a:pPr lvl="1">
              <a:lnSpc>
                <a:spcPct val="110000"/>
              </a:lnSpc>
              <a:spcBef>
                <a:spcPts val="600"/>
              </a:spcBef>
              <a:spcAft>
                <a:spcPts val="600"/>
              </a:spcAft>
            </a:pPr>
            <a:r>
              <a:rPr lang="en-US" dirty="0"/>
              <a:t>Users uploading LEAP files require a LEAP role</a:t>
            </a:r>
          </a:p>
          <a:p>
            <a:pPr lvl="1">
              <a:lnSpc>
                <a:spcPct val="110000"/>
              </a:lnSpc>
              <a:spcBef>
                <a:spcPts val="600"/>
              </a:spcBef>
              <a:spcAft>
                <a:spcPts val="600"/>
              </a:spcAft>
            </a:pPr>
            <a:r>
              <a:rPr lang="en-US" dirty="0">
                <a:solidFill>
                  <a:schemeClr val="tx1"/>
                </a:solidFill>
              </a:rPr>
              <a:t>As part of the EOY 1 submission, LEAs are required to certify:</a:t>
            </a:r>
          </a:p>
          <a:p>
            <a:pPr lvl="2">
              <a:lnSpc>
                <a:spcPct val="110000"/>
              </a:lnSpc>
              <a:spcBef>
                <a:spcPts val="600"/>
              </a:spcBef>
              <a:spcAft>
                <a:spcPts val="600"/>
              </a:spcAft>
              <a:buFont typeface="Wingdings" panose="05000000000000000000" pitchFamily="2" charset="2"/>
              <a:buChar char="§"/>
            </a:pPr>
            <a:r>
              <a:rPr lang="en-US" sz="2400" dirty="0">
                <a:solidFill>
                  <a:schemeClr val="tx1"/>
                </a:solidFill>
              </a:rPr>
              <a:t>Report 19.1 – Expanded Learning Program Participants – Count</a:t>
            </a:r>
          </a:p>
          <a:p>
            <a:pPr lvl="1">
              <a:lnSpc>
                <a:spcPct val="110000"/>
              </a:lnSpc>
              <a:spcBef>
                <a:spcPts val="600"/>
              </a:spcBef>
              <a:spcAft>
                <a:spcPts val="600"/>
              </a:spcAft>
            </a:pPr>
            <a:r>
              <a:rPr lang="en-US" dirty="0"/>
              <a:t>LEAs should report the total number of days students participated in any Expanded Learning Program (ELP) during the 2025-26 academic year, which is July 1, 2025 through June 30, 2026</a:t>
            </a:r>
          </a:p>
          <a:p>
            <a:pPr lvl="1">
              <a:lnSpc>
                <a:spcPct val="110000"/>
              </a:lnSpc>
              <a:spcBef>
                <a:spcPts val="600"/>
              </a:spcBef>
              <a:spcAft>
                <a:spcPts val="600"/>
              </a:spcAft>
            </a:pPr>
            <a:r>
              <a:rPr lang="en-US" dirty="0"/>
              <a:t>FAQ updated to clarify that a student may participate in ELP and AR on the same day, but they are two different programs and </a:t>
            </a:r>
            <a:r>
              <a:rPr lang="en-US" dirty="0">
                <a:solidFill>
                  <a:schemeClr val="tx1"/>
                </a:solidFill>
              </a:rPr>
              <a:t>student participation in each program must be clearly differentiated –meaning a student is participating in either AR or ELO-P at any time, not both simultaneously.</a:t>
            </a:r>
          </a:p>
          <a:p>
            <a:pPr lvl="1"/>
            <a:endParaRPr lang="en-US" dirty="0"/>
          </a:p>
        </p:txBody>
      </p:sp>
      <p:sp>
        <p:nvSpPr>
          <p:cNvPr id="4" name="Footer Placeholder 3">
            <a:extLst>
              <a:ext uri="{FF2B5EF4-FFF2-40B4-BE49-F238E27FC236}">
                <a16:creationId xmlns:a16="http://schemas.microsoft.com/office/drawing/2014/main" id="{7628EF26-762A-4206-E435-A5F9712A0E07}"/>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May 2026</a:t>
            </a:r>
          </a:p>
        </p:txBody>
      </p:sp>
    </p:spTree>
    <p:extLst>
      <p:ext uri="{BB962C8B-B14F-4D97-AF65-F5344CB8AC3E}">
        <p14:creationId xmlns:p14="http://schemas.microsoft.com/office/powerpoint/2010/main" val="40565512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50FAC-25C6-C3A4-CBFD-D4ED720A4F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6EBC5C-F05D-6115-0502-020CC0B16D9D}"/>
              </a:ext>
            </a:extLst>
          </p:cNvPr>
          <p:cNvSpPr>
            <a:spLocks noGrp="1"/>
          </p:cNvSpPr>
          <p:nvPr>
            <p:ph type="title"/>
          </p:nvPr>
        </p:nvSpPr>
        <p:spPr/>
        <p:txBody>
          <a:bodyPr/>
          <a:lstStyle/>
          <a:p>
            <a:pPr algn="ctr"/>
            <a:r>
              <a:rPr lang="en-US" dirty="0"/>
              <a:t>Attendance Recovery </a:t>
            </a:r>
            <a:br>
              <a:rPr lang="en-US" dirty="0"/>
            </a:br>
            <a:r>
              <a:rPr lang="en-US" sz="3200" dirty="0"/>
              <a:t>Reminders</a:t>
            </a:r>
          </a:p>
        </p:txBody>
      </p:sp>
      <p:sp>
        <p:nvSpPr>
          <p:cNvPr id="3" name="Content Placeholder 2">
            <a:extLst>
              <a:ext uri="{FF2B5EF4-FFF2-40B4-BE49-F238E27FC236}">
                <a16:creationId xmlns:a16="http://schemas.microsoft.com/office/drawing/2014/main" id="{76B78904-B340-0600-F562-14E7215AEC01}"/>
              </a:ext>
            </a:extLst>
          </p:cNvPr>
          <p:cNvSpPr>
            <a:spLocks noGrp="1"/>
          </p:cNvSpPr>
          <p:nvPr>
            <p:ph idx="1"/>
          </p:nvPr>
        </p:nvSpPr>
        <p:spPr/>
        <p:txBody>
          <a:bodyPr vert="horz" lIns="91440" tIns="45720" rIns="91440" bIns="45720" rtlCol="0" anchor="t">
            <a:normAutofit fontScale="77500" lnSpcReduction="20000"/>
          </a:bodyPr>
          <a:lstStyle/>
          <a:p>
            <a:pPr marL="0" indent="0">
              <a:lnSpc>
                <a:spcPct val="110000"/>
              </a:lnSpc>
              <a:spcBef>
                <a:spcPts val="600"/>
              </a:spcBef>
              <a:spcAft>
                <a:spcPts val="600"/>
              </a:spcAft>
              <a:buNone/>
            </a:pPr>
            <a:r>
              <a:rPr lang="en-US" dirty="0"/>
              <a:t>The updated Student Absence Summary (STAS) file is in production and now includes Field 13.24 – </a:t>
            </a:r>
            <a:r>
              <a:rPr lang="en-US" i="1" dirty="0"/>
              <a:t>Attendance Recovery Days</a:t>
            </a:r>
          </a:p>
          <a:p>
            <a:pPr marL="0" indent="0">
              <a:lnSpc>
                <a:spcPct val="110000"/>
              </a:lnSpc>
              <a:spcBef>
                <a:spcPts val="600"/>
              </a:spcBef>
              <a:spcAft>
                <a:spcPts val="600"/>
              </a:spcAft>
              <a:buNone/>
            </a:pPr>
            <a:r>
              <a:rPr lang="en-US" dirty="0"/>
              <a:t>FAQ updated to clarify students participating in “short-term” independent study may be eligible</a:t>
            </a:r>
          </a:p>
          <a:p>
            <a:pPr lvl="1">
              <a:lnSpc>
                <a:spcPct val="110000"/>
              </a:lnSpc>
              <a:spcBef>
                <a:spcPts val="600"/>
              </a:spcBef>
              <a:spcAft>
                <a:spcPts val="600"/>
              </a:spcAft>
            </a:pPr>
            <a:r>
              <a:rPr lang="en-US" dirty="0"/>
              <a:t>Students enrolled in nonclassroom-based programs or a nonclassroom-based charter school </a:t>
            </a:r>
            <a:r>
              <a:rPr lang="en-US" i="1" dirty="0"/>
              <a:t>cannot </a:t>
            </a:r>
            <a:r>
              <a:rPr lang="en-US" dirty="0"/>
              <a:t>participate in Attendance Recovery (AR) and do not generate attendance for apportionment through AR</a:t>
            </a:r>
          </a:p>
          <a:p>
            <a:pPr lvl="2">
              <a:lnSpc>
                <a:spcPct val="110000"/>
              </a:lnSpc>
              <a:spcBef>
                <a:spcPts val="600"/>
              </a:spcBef>
              <a:spcAft>
                <a:spcPts val="600"/>
              </a:spcAft>
              <a:buFont typeface="Courier New" panose="02070309020205020404" pitchFamily="49" charset="0"/>
              <a:buChar char="o"/>
            </a:pPr>
            <a:r>
              <a:rPr lang="en-US" sz="2400" dirty="0"/>
              <a:t>For the purposes of determining eligibility for AR, a student is considered enrolled in a nonclassroom-based program when they are </a:t>
            </a:r>
            <a:r>
              <a:rPr lang="en-US" sz="2400" i="1" dirty="0"/>
              <a:t>participating continually in traditional independent study for a span of 16 school days or more </a:t>
            </a:r>
            <a:r>
              <a:rPr lang="en-US" sz="2400" dirty="0"/>
              <a:t>(</a:t>
            </a:r>
            <a:r>
              <a:rPr lang="en-US" sz="2400" i="1" dirty="0"/>
              <a:t>EC</a:t>
            </a:r>
            <a:r>
              <a:rPr lang="en-US" sz="2400" dirty="0"/>
              <a:t> Section 46211(g)(2))</a:t>
            </a:r>
          </a:p>
          <a:p>
            <a:pPr lvl="1">
              <a:lnSpc>
                <a:spcPct val="110000"/>
              </a:lnSpc>
              <a:spcBef>
                <a:spcPts val="600"/>
              </a:spcBef>
              <a:spcAft>
                <a:spcPts val="600"/>
              </a:spcAft>
            </a:pPr>
            <a:r>
              <a:rPr lang="en-US" dirty="0"/>
              <a:t>Therefore, students participating 15 days or less are eligible to participate in AR and any incomplete independent study day absences may be used for AR </a:t>
            </a:r>
          </a:p>
          <a:p>
            <a:pPr lvl="1"/>
            <a:endParaRPr lang="en-US" dirty="0"/>
          </a:p>
          <a:p>
            <a:pPr lvl="1"/>
            <a:endParaRPr lang="en-US" dirty="0"/>
          </a:p>
        </p:txBody>
      </p:sp>
      <p:sp>
        <p:nvSpPr>
          <p:cNvPr id="7" name="Footer Placeholder 3">
            <a:extLst>
              <a:ext uri="{FF2B5EF4-FFF2-40B4-BE49-F238E27FC236}">
                <a16:creationId xmlns:a16="http://schemas.microsoft.com/office/drawing/2014/main" id="{5C80F995-7AF2-2678-9EFD-3B0082AE0EC7}"/>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May 2026</a:t>
            </a:r>
          </a:p>
        </p:txBody>
      </p:sp>
    </p:spTree>
    <p:extLst>
      <p:ext uri="{BB962C8B-B14F-4D97-AF65-F5344CB8AC3E}">
        <p14:creationId xmlns:p14="http://schemas.microsoft.com/office/powerpoint/2010/main" val="24756892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BD643-72A6-E1E9-6FFB-CA99962E8A62}"/>
              </a:ext>
            </a:extLst>
          </p:cNvPr>
          <p:cNvSpPr>
            <a:spLocks noGrp="1"/>
          </p:cNvSpPr>
          <p:nvPr>
            <p:ph type="title"/>
          </p:nvPr>
        </p:nvSpPr>
        <p:spPr>
          <a:xfrm>
            <a:off x="838200" y="350572"/>
            <a:ext cx="10515600" cy="1325563"/>
          </a:xfrm>
        </p:spPr>
        <p:txBody>
          <a:bodyPr/>
          <a:lstStyle/>
          <a:p>
            <a:pPr algn="ctr"/>
            <a:r>
              <a:rPr lang="en-US" dirty="0"/>
              <a:t>AR and ELP FAQs Updates</a:t>
            </a:r>
          </a:p>
        </p:txBody>
      </p:sp>
      <p:sp>
        <p:nvSpPr>
          <p:cNvPr id="3" name="Content Placeholder 2">
            <a:extLst>
              <a:ext uri="{FF2B5EF4-FFF2-40B4-BE49-F238E27FC236}">
                <a16:creationId xmlns:a16="http://schemas.microsoft.com/office/drawing/2014/main" id="{95CA1725-7881-6FA0-43BF-CC0DD317247F}"/>
              </a:ext>
            </a:extLst>
          </p:cNvPr>
          <p:cNvSpPr>
            <a:spLocks noGrp="1"/>
          </p:cNvSpPr>
          <p:nvPr>
            <p:ph idx="1"/>
          </p:nvPr>
        </p:nvSpPr>
        <p:spPr/>
        <p:txBody>
          <a:bodyPr/>
          <a:lstStyle/>
          <a:p>
            <a:pPr marL="0" indent="0">
              <a:buNone/>
            </a:pPr>
            <a:r>
              <a:rPr lang="en-US" dirty="0"/>
              <a:t>FAQ Requirements Tab, Eligibility:</a:t>
            </a:r>
          </a:p>
          <a:p>
            <a:pPr marL="0" indent="0">
              <a:buNone/>
            </a:pPr>
            <a:r>
              <a:rPr lang="en-US" i="1" dirty="0"/>
              <a:t>10. If a student has participated in independent study for more than 15 days earlier in the year, but has returned to in-person instruction, can they still participate in Attendance Recovery (AR)?</a:t>
            </a:r>
          </a:p>
          <a:p>
            <a:pPr marL="0" indent="0">
              <a:buNone/>
            </a:pPr>
            <a:endParaRPr lang="en-US" dirty="0"/>
          </a:p>
          <a:p>
            <a:pPr marL="0" indent="0">
              <a:buNone/>
            </a:pPr>
            <a:r>
              <a:rPr lang="en-US" dirty="0"/>
              <a:t>FAQ Attendance Recovery Tab and ELO-P tab, Eligibility:</a:t>
            </a:r>
          </a:p>
          <a:p>
            <a:pPr marL="0" indent="0">
              <a:buNone/>
            </a:pPr>
            <a:r>
              <a:rPr lang="en-US" i="1" dirty="0"/>
              <a:t>2. Can an Expanded Learning Opportunity (ELO) student participate in Attendance Recovery (AR)?</a:t>
            </a:r>
          </a:p>
          <a:p>
            <a:pPr marL="0" indent="0">
              <a:buNone/>
            </a:pPr>
            <a:endParaRPr lang="en-US" dirty="0"/>
          </a:p>
        </p:txBody>
      </p:sp>
      <p:sp>
        <p:nvSpPr>
          <p:cNvPr id="5" name="Footer Placeholder 3">
            <a:extLst>
              <a:ext uri="{FF2B5EF4-FFF2-40B4-BE49-F238E27FC236}">
                <a16:creationId xmlns:a16="http://schemas.microsoft.com/office/drawing/2014/main" id="{B9BEA87E-280D-8127-048A-E45E78AFC1B5}"/>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May 2026</a:t>
            </a:r>
          </a:p>
        </p:txBody>
      </p:sp>
    </p:spTree>
    <p:extLst>
      <p:ext uri="{BB962C8B-B14F-4D97-AF65-F5344CB8AC3E}">
        <p14:creationId xmlns:p14="http://schemas.microsoft.com/office/powerpoint/2010/main" val="25551730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8A243-7EDB-8831-10D3-7CAC52CFB95E}"/>
              </a:ext>
            </a:extLst>
          </p:cNvPr>
          <p:cNvSpPr>
            <a:spLocks noGrp="1"/>
          </p:cNvSpPr>
          <p:nvPr>
            <p:ph type="title"/>
          </p:nvPr>
        </p:nvSpPr>
        <p:spPr/>
        <p:txBody>
          <a:bodyPr/>
          <a:lstStyle/>
          <a:p>
            <a:r>
              <a:rPr lang="en-US" dirty="0"/>
              <a:t>2026-27 Looking Ahead</a:t>
            </a:r>
          </a:p>
        </p:txBody>
      </p:sp>
      <p:sp>
        <p:nvSpPr>
          <p:cNvPr id="3" name="Text Placeholder 2">
            <a:extLst>
              <a:ext uri="{FF2B5EF4-FFF2-40B4-BE49-F238E27FC236}">
                <a16:creationId xmlns:a16="http://schemas.microsoft.com/office/drawing/2014/main" id="{AD306518-2C76-924F-A465-D4F6ED9340C1}"/>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CE2E5472-DA52-7F07-2A62-8A9BEDDABFC6}"/>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May 2026</a:t>
            </a:r>
          </a:p>
        </p:txBody>
      </p:sp>
    </p:spTree>
    <p:extLst>
      <p:ext uri="{BB962C8B-B14F-4D97-AF65-F5344CB8AC3E}">
        <p14:creationId xmlns:p14="http://schemas.microsoft.com/office/powerpoint/2010/main" val="8135983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CFCBA-9C71-86AD-AEB1-D452D6AAE138}"/>
              </a:ext>
            </a:extLst>
          </p:cNvPr>
          <p:cNvSpPr>
            <a:spLocks noGrp="1"/>
          </p:cNvSpPr>
          <p:nvPr>
            <p:ph type="title"/>
          </p:nvPr>
        </p:nvSpPr>
        <p:spPr/>
        <p:txBody>
          <a:bodyPr/>
          <a:lstStyle/>
          <a:p>
            <a:pPr algn="ctr"/>
            <a:r>
              <a:rPr lang="en-US" dirty="0"/>
              <a:t>Language Course Content </a:t>
            </a:r>
            <a:br>
              <a:rPr lang="en-US" dirty="0"/>
            </a:br>
            <a:r>
              <a:rPr lang="en-US" dirty="0"/>
              <a:t>Subcategory Codes</a:t>
            </a:r>
          </a:p>
        </p:txBody>
      </p:sp>
      <p:sp>
        <p:nvSpPr>
          <p:cNvPr id="3" name="Content Placeholder 2">
            <a:extLst>
              <a:ext uri="{FF2B5EF4-FFF2-40B4-BE49-F238E27FC236}">
                <a16:creationId xmlns:a16="http://schemas.microsoft.com/office/drawing/2014/main" id="{BEB68445-9016-2071-947E-4B55399F297B}"/>
              </a:ext>
            </a:extLst>
          </p:cNvPr>
          <p:cNvSpPr>
            <a:spLocks noGrp="1"/>
          </p:cNvSpPr>
          <p:nvPr>
            <p:ph idx="1"/>
          </p:nvPr>
        </p:nvSpPr>
        <p:spPr>
          <a:xfrm>
            <a:off x="838200" y="1825625"/>
            <a:ext cx="10515600" cy="4274386"/>
          </a:xfrm>
        </p:spPr>
        <p:txBody>
          <a:bodyPr>
            <a:normAutofit fontScale="47500" lnSpcReduction="20000"/>
          </a:bodyPr>
          <a:lstStyle/>
          <a:p>
            <a:pPr marL="0" indent="0">
              <a:lnSpc>
                <a:spcPct val="110000"/>
              </a:lnSpc>
              <a:spcBef>
                <a:spcPts val="600"/>
              </a:spcBef>
              <a:spcAft>
                <a:spcPts val="600"/>
              </a:spcAft>
              <a:buNone/>
            </a:pPr>
            <a:r>
              <a:rPr lang="en-US" sz="3800" dirty="0"/>
              <a:t>2023-24</a:t>
            </a:r>
          </a:p>
          <a:p>
            <a:pPr lvl="1">
              <a:lnSpc>
                <a:spcPct val="110000"/>
              </a:lnSpc>
              <a:spcBef>
                <a:spcPts val="600"/>
              </a:spcBef>
              <a:spcAft>
                <a:spcPts val="600"/>
              </a:spcAft>
            </a:pPr>
            <a:r>
              <a:rPr lang="en-US" sz="3800" dirty="0"/>
              <a:t>Adopted the ISO Language Code </a:t>
            </a:r>
            <a:r>
              <a:rPr lang="en-US" sz="3800" dirty="0">
                <a:solidFill>
                  <a:schemeClr val="tx1"/>
                </a:solidFill>
              </a:rPr>
              <a:t>Set</a:t>
            </a:r>
          </a:p>
          <a:p>
            <a:pPr lvl="1">
              <a:lnSpc>
                <a:spcPct val="110000"/>
              </a:lnSpc>
              <a:spcBef>
                <a:spcPts val="600"/>
              </a:spcBef>
              <a:spcAft>
                <a:spcPts val="600"/>
              </a:spcAft>
            </a:pPr>
            <a:r>
              <a:rPr lang="en-US" sz="3800" dirty="0">
                <a:solidFill>
                  <a:schemeClr val="tx1"/>
                </a:solidFill>
              </a:rPr>
              <a:t>W</a:t>
            </a:r>
            <a:r>
              <a:rPr lang="en-US" sz="3800" dirty="0"/>
              <a:t>orld language subcategories (CRSE/C DE 9.28 - Course Content Area Subcategory Code) not updated due to significant impact on Valid Code Combos (VCCs)</a:t>
            </a:r>
          </a:p>
          <a:p>
            <a:pPr marL="0" indent="0">
              <a:lnSpc>
                <a:spcPct val="110000"/>
              </a:lnSpc>
              <a:spcBef>
                <a:spcPts val="600"/>
              </a:spcBef>
              <a:spcAft>
                <a:spcPts val="600"/>
              </a:spcAft>
              <a:buNone/>
            </a:pPr>
            <a:r>
              <a:rPr lang="en-US" sz="3800" dirty="0"/>
              <a:t>2026-27 (Planned Updates)</a:t>
            </a:r>
          </a:p>
          <a:p>
            <a:pPr lvl="1">
              <a:lnSpc>
                <a:spcPct val="110000"/>
              </a:lnSpc>
              <a:spcBef>
                <a:spcPts val="600"/>
              </a:spcBef>
              <a:spcAft>
                <a:spcPts val="600"/>
              </a:spcAft>
            </a:pPr>
            <a:r>
              <a:rPr lang="en-US" sz="3800" dirty="0"/>
              <a:t>Align world language subcategories to the ISO codes based on review of last 3 years of data</a:t>
            </a:r>
          </a:p>
          <a:p>
            <a:pPr lvl="1">
              <a:lnSpc>
                <a:spcPct val="110000"/>
              </a:lnSpc>
              <a:spcBef>
                <a:spcPts val="600"/>
              </a:spcBef>
              <a:spcAft>
                <a:spcPts val="600"/>
              </a:spcAft>
            </a:pPr>
            <a:r>
              <a:rPr lang="en-US" sz="3800" dirty="0"/>
              <a:t>Update </a:t>
            </a:r>
            <a:r>
              <a:rPr lang="en-US" sz="3800" dirty="0">
                <a:solidFill>
                  <a:schemeClr val="tx1"/>
                </a:solidFill>
              </a:rPr>
              <a:t>w</a:t>
            </a:r>
            <a:r>
              <a:rPr lang="en-US" sz="3800" dirty="0"/>
              <a:t>orld language subcategories and Course Group State-Course Content Area Subcategory Valid Code Combos to:</a:t>
            </a:r>
          </a:p>
          <a:p>
            <a:pPr lvl="2">
              <a:lnSpc>
                <a:spcPct val="110000"/>
              </a:lnSpc>
              <a:spcBef>
                <a:spcPts val="600"/>
              </a:spcBef>
              <a:spcAft>
                <a:spcPts val="600"/>
              </a:spcAft>
              <a:buFont typeface="Courier New" panose="02070309020205020404" pitchFamily="49" charset="0"/>
              <a:buChar char="o"/>
            </a:pPr>
            <a:r>
              <a:rPr lang="en-US" sz="4000" dirty="0"/>
              <a:t>Map ~43 high-use world language subcategories to ISO codes </a:t>
            </a:r>
          </a:p>
          <a:p>
            <a:pPr lvl="2">
              <a:lnSpc>
                <a:spcPct val="110000"/>
              </a:lnSpc>
              <a:spcBef>
                <a:spcPts val="600"/>
              </a:spcBef>
              <a:spcAft>
                <a:spcPts val="600"/>
              </a:spcAft>
              <a:buFont typeface="Courier New" panose="02070309020205020404" pitchFamily="49" charset="0"/>
              <a:buChar char="o"/>
            </a:pPr>
            <a:r>
              <a:rPr lang="en-US" sz="4000" dirty="0"/>
              <a:t>Retire ~114 outdated world language subcategories </a:t>
            </a:r>
          </a:p>
          <a:p>
            <a:pPr lvl="2">
              <a:lnSpc>
                <a:spcPct val="110000"/>
              </a:lnSpc>
              <a:spcBef>
                <a:spcPts val="600"/>
              </a:spcBef>
              <a:spcAft>
                <a:spcPts val="600"/>
              </a:spcAft>
              <a:buFont typeface="Courier New" panose="02070309020205020404" pitchFamily="49" charset="0"/>
              <a:buChar char="o"/>
            </a:pPr>
            <a:r>
              <a:rPr lang="en-US" sz="4000" dirty="0"/>
              <a:t>Use “mis” for uncoded/non-listed world language subcategories</a:t>
            </a:r>
          </a:p>
          <a:p>
            <a:pPr lvl="2"/>
            <a:endParaRPr lang="en-US" dirty="0"/>
          </a:p>
          <a:p>
            <a:pPr marL="0" indent="0">
              <a:buNone/>
            </a:pPr>
            <a:endParaRPr lang="en-US" dirty="0"/>
          </a:p>
          <a:p>
            <a:endParaRPr lang="en-US" dirty="0"/>
          </a:p>
        </p:txBody>
      </p:sp>
      <p:sp>
        <p:nvSpPr>
          <p:cNvPr id="4" name="Footer Placeholder 3">
            <a:extLst>
              <a:ext uri="{FF2B5EF4-FFF2-40B4-BE49-F238E27FC236}">
                <a16:creationId xmlns:a16="http://schemas.microsoft.com/office/drawing/2014/main" id="{CA9CB7B7-39FF-4AD9-3076-75EA23BF0433}"/>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May 2026</a:t>
            </a:r>
          </a:p>
        </p:txBody>
      </p:sp>
    </p:spTree>
    <p:extLst>
      <p:ext uri="{BB962C8B-B14F-4D97-AF65-F5344CB8AC3E}">
        <p14:creationId xmlns:p14="http://schemas.microsoft.com/office/powerpoint/2010/main" val="1257910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0A42B-CDD3-4BD4-AE0E-C8B334F04150}"/>
              </a:ext>
            </a:extLst>
          </p:cNvPr>
          <p:cNvSpPr>
            <a:spLocks noGrp="1"/>
          </p:cNvSpPr>
          <p:nvPr>
            <p:ph type="title"/>
          </p:nvPr>
        </p:nvSpPr>
        <p:spPr/>
        <p:txBody>
          <a:bodyPr>
            <a:normAutofit/>
          </a:bodyPr>
          <a:lstStyle/>
          <a:p>
            <a:pPr algn="ctr"/>
            <a:r>
              <a:rPr lang="en-US" sz="4000" b="1" dirty="0"/>
              <a:t>Accessing PowerPoint and Resources</a:t>
            </a:r>
          </a:p>
        </p:txBody>
      </p:sp>
      <p:sp>
        <p:nvSpPr>
          <p:cNvPr id="7" name="Content Placeholder 2">
            <a:extLst>
              <a:ext uri="{FF2B5EF4-FFF2-40B4-BE49-F238E27FC236}">
                <a16:creationId xmlns:a16="http://schemas.microsoft.com/office/drawing/2014/main" id="{B4B03EAF-B111-4CBA-7E18-42A03189F0B4}"/>
              </a:ext>
            </a:extLst>
          </p:cNvPr>
          <p:cNvSpPr txBox="1">
            <a:spLocks/>
          </p:cNvSpPr>
          <p:nvPr/>
        </p:nvSpPr>
        <p:spPr>
          <a:xfrm>
            <a:off x="1116724" y="1690688"/>
            <a:ext cx="10515600" cy="41857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1615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All materials for the Regional Update Meetings will be available at the following locations –</a:t>
            </a:r>
          </a:p>
          <a:p>
            <a:pPr marL="0" indent="0">
              <a:buNone/>
            </a:pPr>
            <a:endParaRPr lang="en-US" sz="1100" dirty="0"/>
          </a:p>
          <a:p>
            <a:pPr marL="0" indent="0">
              <a:buNone/>
            </a:pPr>
            <a:r>
              <a:rPr lang="en-US" dirty="0">
                <a:solidFill>
                  <a:schemeClr val="tx2"/>
                </a:solidFill>
              </a:rPr>
              <a:t>Zoom Resources Tab</a:t>
            </a:r>
          </a:p>
          <a:p>
            <a:pPr marL="0" indent="0">
              <a:buNone/>
            </a:pPr>
            <a:endParaRPr lang="en-US" sz="1050" dirty="0">
              <a:solidFill>
                <a:schemeClr val="tx2"/>
              </a:solidFill>
            </a:endParaRPr>
          </a:p>
          <a:p>
            <a:pPr marL="0" indent="0">
              <a:buNone/>
            </a:pPr>
            <a:r>
              <a:rPr lang="en-US" dirty="0">
                <a:solidFill>
                  <a:schemeClr val="tx2"/>
                </a:solidFill>
              </a:rPr>
              <a:t>CSIS Resources Page:</a:t>
            </a:r>
          </a:p>
          <a:p>
            <a:pPr marL="0" indent="0">
              <a:buNone/>
            </a:pPr>
            <a:r>
              <a:rPr lang="en-US" dirty="0">
                <a:solidFill>
                  <a:srgbClr val="002060"/>
                </a:solidFill>
              </a:rPr>
              <a:t>https://csis.fcmat.org/document/CALPADSResources/CALPADS-Regional-Updates-May-2026.pptx</a:t>
            </a:r>
            <a:br>
              <a:rPr lang="en-US" dirty="0">
                <a:solidFill>
                  <a:srgbClr val="0070C0"/>
                </a:solidFill>
              </a:rPr>
            </a:br>
            <a:endParaRPr lang="en-US" dirty="0">
              <a:solidFill>
                <a:srgbClr val="0070C0"/>
              </a:solidFill>
            </a:endParaRPr>
          </a:p>
        </p:txBody>
      </p:sp>
      <p:sp>
        <p:nvSpPr>
          <p:cNvPr id="3" name="Footer Placeholder 3">
            <a:extLst>
              <a:ext uri="{FF2B5EF4-FFF2-40B4-BE49-F238E27FC236}">
                <a16:creationId xmlns:a16="http://schemas.microsoft.com/office/drawing/2014/main" id="{8E4CF061-CE05-7D1B-8120-012E706937DE}"/>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May 2026</a:t>
            </a:r>
          </a:p>
        </p:txBody>
      </p:sp>
    </p:spTree>
    <p:extLst>
      <p:ext uri="{BB962C8B-B14F-4D97-AF65-F5344CB8AC3E}">
        <p14:creationId xmlns:p14="http://schemas.microsoft.com/office/powerpoint/2010/main" val="38006287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81B8A-8F11-7073-D30E-9CCFB5B8DCE7}"/>
              </a:ext>
            </a:extLst>
          </p:cNvPr>
          <p:cNvSpPr>
            <a:spLocks noGrp="1"/>
          </p:cNvSpPr>
          <p:nvPr>
            <p:ph type="title"/>
          </p:nvPr>
        </p:nvSpPr>
        <p:spPr/>
        <p:txBody>
          <a:bodyPr>
            <a:normAutofit/>
          </a:bodyPr>
          <a:lstStyle/>
          <a:p>
            <a:pPr algn="ctr"/>
            <a:r>
              <a:rPr lang="en-US" sz="4300" dirty="0"/>
              <a:t>Updating Student Exit Category Codes (1)</a:t>
            </a:r>
          </a:p>
        </p:txBody>
      </p:sp>
      <p:sp>
        <p:nvSpPr>
          <p:cNvPr id="3" name="Content Placeholder 2">
            <a:extLst>
              <a:ext uri="{FF2B5EF4-FFF2-40B4-BE49-F238E27FC236}">
                <a16:creationId xmlns:a16="http://schemas.microsoft.com/office/drawing/2014/main" id="{FFEBE069-D68C-5C9B-F797-99C5CD4608A4}"/>
              </a:ext>
            </a:extLst>
          </p:cNvPr>
          <p:cNvSpPr>
            <a:spLocks noGrp="1"/>
          </p:cNvSpPr>
          <p:nvPr>
            <p:ph idx="1"/>
          </p:nvPr>
        </p:nvSpPr>
        <p:spPr>
          <a:xfrm>
            <a:off x="838200" y="1690688"/>
            <a:ext cx="10515600" cy="4320645"/>
          </a:xfrm>
        </p:spPr>
        <p:txBody>
          <a:bodyPr>
            <a:normAutofit fontScale="70000" lnSpcReduction="20000"/>
          </a:bodyPr>
          <a:lstStyle/>
          <a:p>
            <a:pPr marL="0" indent="0" fontAlgn="base">
              <a:lnSpc>
                <a:spcPct val="120000"/>
              </a:lnSpc>
              <a:spcBef>
                <a:spcPts val="600"/>
              </a:spcBef>
              <a:spcAft>
                <a:spcPts val="600"/>
              </a:spcAft>
              <a:buNone/>
            </a:pPr>
            <a:r>
              <a:rPr lang="en-US" b="1" dirty="0"/>
              <a:t>33317.3. </a:t>
            </a:r>
          </a:p>
          <a:p>
            <a:pPr marL="0" indent="0" fontAlgn="base">
              <a:lnSpc>
                <a:spcPct val="120000"/>
              </a:lnSpc>
              <a:spcBef>
                <a:spcPts val="600"/>
              </a:spcBef>
              <a:spcAft>
                <a:spcPts val="600"/>
              </a:spcAft>
              <a:buNone/>
            </a:pPr>
            <a:r>
              <a:rPr lang="en-US" dirty="0"/>
              <a:t>(a) Commencing with the 2026–27 school year, the department shall collect and publish on its internet website, and local educational agencies shall provide to the department, data on pupil transfers due to disciplinary reasons, including whether the pupil transferred to an alternative school based on a referral by the school.</a:t>
            </a:r>
          </a:p>
          <a:p>
            <a:pPr marL="0" indent="0" fontAlgn="base">
              <a:lnSpc>
                <a:spcPct val="120000"/>
              </a:lnSpc>
              <a:spcBef>
                <a:spcPts val="600"/>
              </a:spcBef>
              <a:spcAft>
                <a:spcPts val="600"/>
              </a:spcAft>
              <a:buNone/>
            </a:pPr>
            <a:r>
              <a:rPr lang="en-US" dirty="0"/>
              <a:t>(b) The department, when providing guidance on its internet website about reducing disproportionate discipline of pupil subgroups in schools, shall advise local educational agencies against the use of transfers to avoid reporting suspensions and expulsions.</a:t>
            </a:r>
          </a:p>
          <a:p>
            <a:pPr marL="0" indent="0" fontAlgn="base">
              <a:lnSpc>
                <a:spcPct val="120000"/>
              </a:lnSpc>
              <a:spcBef>
                <a:spcPts val="600"/>
              </a:spcBef>
              <a:spcAft>
                <a:spcPts val="600"/>
              </a:spcAft>
              <a:buNone/>
            </a:pPr>
            <a:r>
              <a:rPr lang="en-US" dirty="0"/>
              <a:t>(c) For purposes of this section, “local educational agency” means a school district, county office of education, or charter school.</a:t>
            </a:r>
          </a:p>
          <a:p>
            <a:pPr marL="0" indent="0">
              <a:lnSpc>
                <a:spcPct val="120000"/>
              </a:lnSpc>
              <a:spcBef>
                <a:spcPts val="600"/>
              </a:spcBef>
              <a:spcAft>
                <a:spcPts val="600"/>
              </a:spcAft>
              <a:buNone/>
            </a:pPr>
            <a:endParaRPr lang="en-US" i="1" dirty="0"/>
          </a:p>
          <a:p>
            <a:pPr marL="0" indent="0">
              <a:lnSpc>
                <a:spcPct val="120000"/>
              </a:lnSpc>
              <a:spcBef>
                <a:spcPts val="600"/>
              </a:spcBef>
              <a:spcAft>
                <a:spcPts val="600"/>
              </a:spcAft>
              <a:buNone/>
            </a:pPr>
            <a:r>
              <a:rPr lang="en-US" i="1" dirty="0"/>
              <a:t>(Added by Stats. 2024, Ch. 368, Sec. 1. (AB 1984, Weber. Pupil discipline: transfer reporting.) Effective January 1, 2025.)</a:t>
            </a:r>
          </a:p>
          <a:p>
            <a:endParaRPr lang="en-US" dirty="0"/>
          </a:p>
        </p:txBody>
      </p:sp>
      <p:sp>
        <p:nvSpPr>
          <p:cNvPr id="4" name="Footer Placeholder 3">
            <a:extLst>
              <a:ext uri="{FF2B5EF4-FFF2-40B4-BE49-F238E27FC236}">
                <a16:creationId xmlns:a16="http://schemas.microsoft.com/office/drawing/2014/main" id="{247C2833-82F1-DC60-2C4E-7F88A90080FA}"/>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May 2026</a:t>
            </a:r>
          </a:p>
        </p:txBody>
      </p:sp>
    </p:spTree>
    <p:extLst>
      <p:ext uri="{BB962C8B-B14F-4D97-AF65-F5344CB8AC3E}">
        <p14:creationId xmlns:p14="http://schemas.microsoft.com/office/powerpoint/2010/main" val="2508143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7EEC5-A38B-CD9C-D10F-90945C7EE797}"/>
              </a:ext>
            </a:extLst>
          </p:cNvPr>
          <p:cNvSpPr>
            <a:spLocks noGrp="1"/>
          </p:cNvSpPr>
          <p:nvPr>
            <p:ph type="title"/>
          </p:nvPr>
        </p:nvSpPr>
        <p:spPr/>
        <p:txBody>
          <a:bodyPr>
            <a:normAutofit/>
          </a:bodyPr>
          <a:lstStyle/>
          <a:p>
            <a:pPr algn="ctr"/>
            <a:r>
              <a:rPr lang="en-US" sz="4300" dirty="0"/>
              <a:t>Updating Student Exit Category Codes (2)</a:t>
            </a:r>
          </a:p>
        </p:txBody>
      </p:sp>
      <p:sp>
        <p:nvSpPr>
          <p:cNvPr id="3" name="Content Placeholder 2">
            <a:extLst>
              <a:ext uri="{FF2B5EF4-FFF2-40B4-BE49-F238E27FC236}">
                <a16:creationId xmlns:a16="http://schemas.microsoft.com/office/drawing/2014/main" id="{16C28AB8-6F11-7B11-39E9-647384D5567A}"/>
              </a:ext>
            </a:extLst>
          </p:cNvPr>
          <p:cNvSpPr>
            <a:spLocks noGrp="1"/>
          </p:cNvSpPr>
          <p:nvPr>
            <p:ph idx="1"/>
          </p:nvPr>
        </p:nvSpPr>
        <p:spPr>
          <a:xfrm>
            <a:off x="838200" y="1825625"/>
            <a:ext cx="10626090" cy="4185708"/>
          </a:xfrm>
        </p:spPr>
        <p:txBody>
          <a:bodyPr/>
          <a:lstStyle/>
          <a:p>
            <a:pPr lvl="0">
              <a:lnSpc>
                <a:spcPct val="100000"/>
              </a:lnSpc>
              <a:spcBef>
                <a:spcPts val="600"/>
              </a:spcBef>
              <a:spcAft>
                <a:spcPts val="600"/>
              </a:spcAft>
            </a:pPr>
            <a:r>
              <a:rPr lang="en-US" sz="3200" dirty="0"/>
              <a:t>Retiring </a:t>
            </a:r>
            <a:r>
              <a:rPr lang="en-US" sz="3200" b="1" dirty="0"/>
              <a:t>T167 TransAltSchlPrgm </a:t>
            </a:r>
            <a:r>
              <a:rPr lang="en-US" sz="3200" dirty="0"/>
              <a:t>and </a:t>
            </a:r>
            <a:r>
              <a:rPr lang="en-US" sz="3200" b="1" dirty="0"/>
              <a:t>T168 AltIndStdySchlDschrg</a:t>
            </a:r>
          </a:p>
          <a:p>
            <a:pPr lvl="0">
              <a:lnSpc>
                <a:spcPct val="100000"/>
              </a:lnSpc>
              <a:spcBef>
                <a:spcPts val="600"/>
              </a:spcBef>
              <a:spcAft>
                <a:spcPts val="600"/>
              </a:spcAft>
            </a:pPr>
            <a:r>
              <a:rPr lang="en-US" sz="3200" dirty="0"/>
              <a:t>Adding NEW </a:t>
            </a:r>
            <a:r>
              <a:rPr lang="en-US" sz="3200" b="1" dirty="0"/>
              <a:t>T166 TransAltEdPrgmDisc</a:t>
            </a:r>
          </a:p>
          <a:p>
            <a:pPr lvl="0">
              <a:lnSpc>
                <a:spcPct val="100000"/>
              </a:lnSpc>
              <a:spcBef>
                <a:spcPts val="600"/>
              </a:spcBef>
              <a:spcAft>
                <a:spcPts val="600"/>
              </a:spcAft>
            </a:pPr>
            <a:r>
              <a:rPr lang="en-US" sz="3200" dirty="0"/>
              <a:t>Modifying </a:t>
            </a:r>
            <a:r>
              <a:rPr lang="en-US" sz="3200" b="1" dirty="0"/>
              <a:t>T160 TransCASchlRegular </a:t>
            </a:r>
            <a:r>
              <a:rPr lang="en-US" sz="3200" dirty="0"/>
              <a:t>and </a:t>
            </a:r>
            <a:r>
              <a:rPr lang="en-US" sz="3200" b="1" dirty="0"/>
              <a:t>T165 TransSpecDiscRsnsOrJudg</a:t>
            </a:r>
          </a:p>
          <a:p>
            <a:endParaRPr lang="en-US" dirty="0"/>
          </a:p>
        </p:txBody>
      </p:sp>
      <p:sp>
        <p:nvSpPr>
          <p:cNvPr id="4" name="Footer Placeholder 3">
            <a:extLst>
              <a:ext uri="{FF2B5EF4-FFF2-40B4-BE49-F238E27FC236}">
                <a16:creationId xmlns:a16="http://schemas.microsoft.com/office/drawing/2014/main" id="{1D78C05E-04A4-F104-B399-5CB75E404393}"/>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May 2026</a:t>
            </a:r>
          </a:p>
        </p:txBody>
      </p:sp>
    </p:spTree>
    <p:extLst>
      <p:ext uri="{BB962C8B-B14F-4D97-AF65-F5344CB8AC3E}">
        <p14:creationId xmlns:p14="http://schemas.microsoft.com/office/powerpoint/2010/main" val="5526215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BA526-1122-9A85-2B97-2A773CDE3D48}"/>
              </a:ext>
            </a:extLst>
          </p:cNvPr>
          <p:cNvSpPr>
            <a:spLocks noGrp="1"/>
          </p:cNvSpPr>
          <p:nvPr>
            <p:ph type="title"/>
          </p:nvPr>
        </p:nvSpPr>
        <p:spPr>
          <a:xfrm>
            <a:off x="838200" y="365126"/>
            <a:ext cx="10515600" cy="647246"/>
          </a:xfrm>
        </p:spPr>
        <p:txBody>
          <a:bodyPr>
            <a:normAutofit fontScale="90000"/>
          </a:bodyPr>
          <a:lstStyle/>
          <a:p>
            <a:pPr algn="ctr"/>
            <a:r>
              <a:rPr lang="en-US" sz="4300" dirty="0"/>
              <a:t>Updating Student Exit Category Codes (3)</a:t>
            </a:r>
          </a:p>
        </p:txBody>
      </p:sp>
      <p:sp>
        <p:nvSpPr>
          <p:cNvPr id="3" name="Content Placeholder 2">
            <a:extLst>
              <a:ext uri="{FF2B5EF4-FFF2-40B4-BE49-F238E27FC236}">
                <a16:creationId xmlns:a16="http://schemas.microsoft.com/office/drawing/2014/main" id="{8E3FE863-DFF8-71A1-3727-32A2A42F20C1}"/>
              </a:ext>
            </a:extLst>
          </p:cNvPr>
          <p:cNvSpPr>
            <a:spLocks noGrp="1"/>
          </p:cNvSpPr>
          <p:nvPr>
            <p:ph idx="1"/>
          </p:nvPr>
        </p:nvSpPr>
        <p:spPr>
          <a:xfrm>
            <a:off x="838200" y="1159329"/>
            <a:ext cx="10515600" cy="4852004"/>
          </a:xfrm>
        </p:spPr>
        <p:txBody>
          <a:bodyPr/>
          <a:lstStyle/>
          <a:p>
            <a:r>
              <a:rPr lang="en-US" dirty="0"/>
              <a:t>Adding </a:t>
            </a:r>
            <a:r>
              <a:rPr lang="en-US" b="1" dirty="0"/>
              <a:t>T166 TransAltEdPrgmDisc</a:t>
            </a:r>
          </a:p>
          <a:p>
            <a:pPr marL="0" indent="0">
              <a:buNone/>
            </a:pPr>
            <a:endParaRPr lang="en-US" dirty="0"/>
          </a:p>
        </p:txBody>
      </p:sp>
      <p:sp>
        <p:nvSpPr>
          <p:cNvPr id="4" name="Footer Placeholder 3">
            <a:extLst>
              <a:ext uri="{FF2B5EF4-FFF2-40B4-BE49-F238E27FC236}">
                <a16:creationId xmlns:a16="http://schemas.microsoft.com/office/drawing/2014/main" id="{A737E360-B8F8-00FC-B595-F07760A7FE1F}"/>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May 2026</a:t>
            </a:r>
          </a:p>
        </p:txBody>
      </p:sp>
      <p:graphicFrame>
        <p:nvGraphicFramePr>
          <p:cNvPr id="5" name="Table 4">
            <a:extLst>
              <a:ext uri="{FF2B5EF4-FFF2-40B4-BE49-F238E27FC236}">
                <a16:creationId xmlns:a16="http://schemas.microsoft.com/office/drawing/2014/main" id="{B3B23E56-F966-D4D9-2F9C-22F4D712B2DE}"/>
              </a:ext>
            </a:extLst>
          </p:cNvPr>
          <p:cNvGraphicFramePr>
            <a:graphicFrameLocks noGrp="1"/>
          </p:cNvGraphicFramePr>
          <p:nvPr>
            <p:extLst>
              <p:ext uri="{D42A27DB-BD31-4B8C-83A1-F6EECF244321}">
                <p14:modId xmlns:p14="http://schemas.microsoft.com/office/powerpoint/2010/main" val="2496664784"/>
              </p:ext>
            </p:extLst>
          </p:nvPr>
        </p:nvGraphicFramePr>
        <p:xfrm>
          <a:off x="928474" y="1732756"/>
          <a:ext cx="10647135" cy="4278577"/>
        </p:xfrm>
        <a:graphic>
          <a:graphicData uri="http://schemas.openxmlformats.org/drawingml/2006/table">
            <a:tbl>
              <a:tblPr firstRow="1" bandRow="1">
                <a:tableStyleId>{073A0DAA-6AF3-43AB-8588-CEC1D06C72B9}</a:tableStyleId>
              </a:tblPr>
              <a:tblGrid>
                <a:gridCol w="1088071">
                  <a:extLst>
                    <a:ext uri="{9D8B030D-6E8A-4147-A177-3AD203B41FA5}">
                      <a16:colId xmlns:a16="http://schemas.microsoft.com/office/drawing/2014/main" val="3101555813"/>
                    </a:ext>
                  </a:extLst>
                </a:gridCol>
                <a:gridCol w="1494098">
                  <a:extLst>
                    <a:ext uri="{9D8B030D-6E8A-4147-A177-3AD203B41FA5}">
                      <a16:colId xmlns:a16="http://schemas.microsoft.com/office/drawing/2014/main" val="1742761764"/>
                    </a:ext>
                  </a:extLst>
                </a:gridCol>
                <a:gridCol w="6947807">
                  <a:extLst>
                    <a:ext uri="{9D8B030D-6E8A-4147-A177-3AD203B41FA5}">
                      <a16:colId xmlns:a16="http://schemas.microsoft.com/office/drawing/2014/main" val="4283344614"/>
                    </a:ext>
                  </a:extLst>
                </a:gridCol>
                <a:gridCol w="1117159">
                  <a:extLst>
                    <a:ext uri="{9D8B030D-6E8A-4147-A177-3AD203B41FA5}">
                      <a16:colId xmlns:a16="http://schemas.microsoft.com/office/drawing/2014/main" val="2987384356"/>
                    </a:ext>
                  </a:extLst>
                </a:gridCol>
              </a:tblGrid>
              <a:tr h="626299">
                <a:tc>
                  <a:txBody>
                    <a:bodyPr/>
                    <a:lstStyle/>
                    <a:p>
                      <a:r>
                        <a:rPr lang="en-US" dirty="0"/>
                        <a:t>Coded Value</a:t>
                      </a:r>
                    </a:p>
                  </a:txBody>
                  <a:tcPr/>
                </a:tc>
                <a:tc>
                  <a:txBody>
                    <a:bodyPr/>
                    <a:lstStyle/>
                    <a:p>
                      <a:r>
                        <a:rPr lang="en-US" dirty="0"/>
                        <a:t>Name</a:t>
                      </a:r>
                    </a:p>
                  </a:txBody>
                  <a:tcPr/>
                </a:tc>
                <a:tc>
                  <a:txBody>
                    <a:bodyPr/>
                    <a:lstStyle/>
                    <a:p>
                      <a:r>
                        <a:rPr lang="en-US" dirty="0"/>
                        <a:t>Definition</a:t>
                      </a:r>
                    </a:p>
                  </a:txBody>
                  <a:tcPr/>
                </a:tc>
                <a:tc>
                  <a:txBody>
                    <a:bodyPr/>
                    <a:lstStyle/>
                    <a:p>
                      <a:r>
                        <a:rPr lang="en-US" dirty="0"/>
                        <a:t>Start Date</a:t>
                      </a:r>
                    </a:p>
                  </a:txBody>
                  <a:tcPr/>
                </a:tc>
                <a:extLst>
                  <a:ext uri="{0D108BD9-81ED-4DB2-BD59-A6C34878D82A}">
                    <a16:rowId xmlns:a16="http://schemas.microsoft.com/office/drawing/2014/main" val="805412549"/>
                  </a:ext>
                </a:extLst>
              </a:tr>
              <a:tr h="3638497">
                <a:tc>
                  <a:txBody>
                    <a:bodyPr/>
                    <a:lstStyle/>
                    <a:p>
                      <a:r>
                        <a:rPr lang="en-US" dirty="0"/>
                        <a:t>T166</a:t>
                      </a:r>
                    </a:p>
                  </a:txBody>
                  <a:tcPr/>
                </a:tc>
                <a:tc>
                  <a:txBody>
                    <a:bodyPr/>
                    <a:lstStyle/>
                    <a:p>
                      <a:r>
                        <a:rPr lang="en-US" dirty="0"/>
                        <a:t>TransAltSchlPrgmDisc</a:t>
                      </a:r>
                    </a:p>
                  </a:txBody>
                  <a:tcPr/>
                </a:tc>
                <a:tc>
                  <a:txBody>
                    <a:bodyPr/>
                    <a:lstStyle/>
                    <a:p>
                      <a:r>
                        <a:rPr lang="en-US" sz="1600" dirty="0"/>
                        <a:t>The student was referred by a school and/or school district and the district has acceptable documentation that the student enrolled in an alternative education school in another California public school in the same district or in a different district for one of the following reasons: (1) a student was referred  by school and/or school district to withdraw from/leave school and transfer to an alternative education school for any disciplinary reason except those specified in T165. Do NOT use this code for: (1) - interdistrict transfers (i.e., formal agreement pursuant to Education Code Section 46600, NCLB public school choice-program improvement, NCLB public school choice-persistently dangerous, district of choice transfers pursuant to Education Code Section 48313); or (2) - students who are referred to an alternative education school for disciplinary reasons by a juvenile court judge or other correctional or judicial officer or who are expelled pursuant to Education Code Section 48915 (a), (b), or (c). (Use T165)</a:t>
                      </a:r>
                    </a:p>
                  </a:txBody>
                  <a:tcPr/>
                </a:tc>
                <a:tc>
                  <a:txBody>
                    <a:bodyPr/>
                    <a:lstStyle/>
                    <a:p>
                      <a:r>
                        <a:rPr lang="en-US" dirty="0"/>
                        <a:t>7/1/2026</a:t>
                      </a:r>
                    </a:p>
                  </a:txBody>
                  <a:tcPr/>
                </a:tc>
                <a:extLst>
                  <a:ext uri="{0D108BD9-81ED-4DB2-BD59-A6C34878D82A}">
                    <a16:rowId xmlns:a16="http://schemas.microsoft.com/office/drawing/2014/main" val="904579194"/>
                  </a:ext>
                </a:extLst>
              </a:tr>
            </a:tbl>
          </a:graphicData>
        </a:graphic>
      </p:graphicFrame>
    </p:spTree>
    <p:extLst>
      <p:ext uri="{BB962C8B-B14F-4D97-AF65-F5344CB8AC3E}">
        <p14:creationId xmlns:p14="http://schemas.microsoft.com/office/powerpoint/2010/main" val="9318327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EA42F-C21F-53DD-23FA-2B5D8329B6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46C560-86C5-D56B-6FA0-A1D447EB55B0}"/>
              </a:ext>
            </a:extLst>
          </p:cNvPr>
          <p:cNvSpPr>
            <a:spLocks noGrp="1"/>
          </p:cNvSpPr>
          <p:nvPr>
            <p:ph type="title"/>
          </p:nvPr>
        </p:nvSpPr>
        <p:spPr>
          <a:xfrm>
            <a:off x="838200" y="365126"/>
            <a:ext cx="10515600" cy="647246"/>
          </a:xfrm>
        </p:spPr>
        <p:txBody>
          <a:bodyPr>
            <a:normAutofit fontScale="90000"/>
          </a:bodyPr>
          <a:lstStyle/>
          <a:p>
            <a:pPr algn="ctr"/>
            <a:r>
              <a:rPr lang="en-US" sz="4300" dirty="0"/>
              <a:t>Updating Student Exit Category Codes (4)</a:t>
            </a:r>
          </a:p>
        </p:txBody>
      </p:sp>
      <p:sp>
        <p:nvSpPr>
          <p:cNvPr id="3" name="Content Placeholder 2">
            <a:extLst>
              <a:ext uri="{FF2B5EF4-FFF2-40B4-BE49-F238E27FC236}">
                <a16:creationId xmlns:a16="http://schemas.microsoft.com/office/drawing/2014/main" id="{EEBB3A6F-FC64-8944-DAF8-57A539E85CBF}"/>
              </a:ext>
            </a:extLst>
          </p:cNvPr>
          <p:cNvSpPr>
            <a:spLocks noGrp="1"/>
          </p:cNvSpPr>
          <p:nvPr>
            <p:ph idx="1"/>
          </p:nvPr>
        </p:nvSpPr>
        <p:spPr>
          <a:xfrm>
            <a:off x="838200" y="1159329"/>
            <a:ext cx="10515600" cy="4852004"/>
          </a:xfrm>
        </p:spPr>
        <p:txBody>
          <a:bodyPr/>
          <a:lstStyle/>
          <a:p>
            <a:r>
              <a:rPr lang="en-US" dirty="0"/>
              <a:t>Modifying </a:t>
            </a:r>
            <a:r>
              <a:rPr lang="en-US" b="1" dirty="0"/>
              <a:t>T160 TransCASchlRegular </a:t>
            </a:r>
          </a:p>
          <a:p>
            <a:r>
              <a:rPr lang="en-US" dirty="0"/>
              <a:t>All Independent Study transfers will use T160. All Alternative School or Independent Study School Discharge (retired T168) will use T160.</a:t>
            </a:r>
            <a:endParaRPr lang="en-US" b="1" dirty="0"/>
          </a:p>
          <a:p>
            <a:pPr marL="0" indent="0">
              <a:buNone/>
            </a:pPr>
            <a:endParaRPr lang="en-US" dirty="0"/>
          </a:p>
        </p:txBody>
      </p:sp>
      <p:sp>
        <p:nvSpPr>
          <p:cNvPr id="4" name="Footer Placeholder 3">
            <a:extLst>
              <a:ext uri="{FF2B5EF4-FFF2-40B4-BE49-F238E27FC236}">
                <a16:creationId xmlns:a16="http://schemas.microsoft.com/office/drawing/2014/main" id="{C551EB21-279F-0F0E-7D42-96C2901007F8}"/>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May 2026</a:t>
            </a:r>
          </a:p>
        </p:txBody>
      </p:sp>
      <p:graphicFrame>
        <p:nvGraphicFramePr>
          <p:cNvPr id="5" name="Table 4">
            <a:extLst>
              <a:ext uri="{FF2B5EF4-FFF2-40B4-BE49-F238E27FC236}">
                <a16:creationId xmlns:a16="http://schemas.microsoft.com/office/drawing/2014/main" id="{4E4C0E41-D223-E289-96B1-B08607667030}"/>
              </a:ext>
            </a:extLst>
          </p:cNvPr>
          <p:cNvGraphicFramePr>
            <a:graphicFrameLocks noGrp="1"/>
          </p:cNvGraphicFramePr>
          <p:nvPr>
            <p:extLst>
              <p:ext uri="{D42A27DB-BD31-4B8C-83A1-F6EECF244321}">
                <p14:modId xmlns:p14="http://schemas.microsoft.com/office/powerpoint/2010/main" val="2560795027"/>
              </p:ext>
            </p:extLst>
          </p:nvPr>
        </p:nvGraphicFramePr>
        <p:xfrm>
          <a:off x="912145" y="2528751"/>
          <a:ext cx="10515601" cy="3169920"/>
        </p:xfrm>
        <a:graphic>
          <a:graphicData uri="http://schemas.openxmlformats.org/drawingml/2006/table">
            <a:tbl>
              <a:tblPr firstRow="1" bandRow="1">
                <a:tableStyleId>{073A0DAA-6AF3-43AB-8588-CEC1D06C72B9}</a:tableStyleId>
              </a:tblPr>
              <a:tblGrid>
                <a:gridCol w="932262">
                  <a:extLst>
                    <a:ext uri="{9D8B030D-6E8A-4147-A177-3AD203B41FA5}">
                      <a16:colId xmlns:a16="http://schemas.microsoft.com/office/drawing/2014/main" val="3101555813"/>
                    </a:ext>
                  </a:extLst>
                </a:gridCol>
                <a:gridCol w="2426162">
                  <a:extLst>
                    <a:ext uri="{9D8B030D-6E8A-4147-A177-3AD203B41FA5}">
                      <a16:colId xmlns:a16="http://schemas.microsoft.com/office/drawing/2014/main" val="1742761764"/>
                    </a:ext>
                  </a:extLst>
                </a:gridCol>
                <a:gridCol w="7157177">
                  <a:extLst>
                    <a:ext uri="{9D8B030D-6E8A-4147-A177-3AD203B41FA5}">
                      <a16:colId xmlns:a16="http://schemas.microsoft.com/office/drawing/2014/main" val="4283344614"/>
                    </a:ext>
                  </a:extLst>
                </a:gridCol>
              </a:tblGrid>
              <a:tr h="634638">
                <a:tc>
                  <a:txBody>
                    <a:bodyPr/>
                    <a:lstStyle/>
                    <a:p>
                      <a:r>
                        <a:rPr lang="en-US" dirty="0"/>
                        <a:t>Coded Value</a:t>
                      </a:r>
                    </a:p>
                  </a:txBody>
                  <a:tcPr/>
                </a:tc>
                <a:tc>
                  <a:txBody>
                    <a:bodyPr/>
                    <a:lstStyle/>
                    <a:p>
                      <a:r>
                        <a:rPr lang="en-US" dirty="0"/>
                        <a:t>Name</a:t>
                      </a:r>
                    </a:p>
                  </a:txBody>
                  <a:tcPr/>
                </a:tc>
                <a:tc>
                  <a:txBody>
                    <a:bodyPr/>
                    <a:lstStyle/>
                    <a:p>
                      <a:r>
                        <a:rPr lang="en-US" dirty="0"/>
                        <a:t>Definition</a:t>
                      </a:r>
                    </a:p>
                  </a:txBody>
                  <a:tcPr/>
                </a:tc>
                <a:extLst>
                  <a:ext uri="{0D108BD9-81ED-4DB2-BD59-A6C34878D82A}">
                    <a16:rowId xmlns:a16="http://schemas.microsoft.com/office/drawing/2014/main" val="805412549"/>
                  </a:ext>
                </a:extLst>
              </a:tr>
              <a:tr h="2031144">
                <a:tc>
                  <a:txBody>
                    <a:bodyPr/>
                    <a:lstStyle/>
                    <a:p>
                      <a:r>
                        <a:rPr lang="en-US" dirty="0"/>
                        <a:t>T160</a:t>
                      </a:r>
                    </a:p>
                  </a:txBody>
                  <a:tcPr/>
                </a:tc>
                <a:tc>
                  <a:txBody>
                    <a:bodyPr/>
                    <a:lstStyle/>
                    <a:p>
                      <a:r>
                        <a:rPr lang="en-US" dirty="0"/>
                        <a:t>TransCASchlRegular</a:t>
                      </a:r>
                    </a:p>
                  </a:txBody>
                  <a:tcPr/>
                </a:tc>
                <a:tc>
                  <a:txBody>
                    <a:bodyPr/>
                    <a:lstStyle/>
                    <a:p>
                      <a:r>
                        <a:rPr lang="en-US" sz="1600" dirty="0"/>
                        <a:t>The student withdrew from/left school and the district has acceptable documentation that the student has transferred (not referred by a school or district) to another California public school (within or outside the district), including transfers to a non-sectarian, non-public certified (NPS) school. </a:t>
                      </a:r>
                      <a:r>
                        <a:rPr lang="en-US" sz="1600" b="0" dirty="0">
                          <a:solidFill>
                            <a:srgbClr val="C00000"/>
                          </a:solidFill>
                        </a:rPr>
                        <a:t>This may include court school students who either transfer to another California public school with acceptable documentation or who complete their sentence and are released without documented evidence of a subsequent transfer, provided the exit was not the result of a school or district referral</a:t>
                      </a:r>
                      <a:r>
                        <a:rPr lang="en-US" sz="1600" b="1" dirty="0">
                          <a:solidFill>
                            <a:srgbClr val="C00000"/>
                          </a:solidFill>
                        </a:rPr>
                        <a:t>. </a:t>
                      </a:r>
                      <a:r>
                        <a:rPr lang="en-US" sz="1600" dirty="0"/>
                        <a:t>Transfers that are a result of referrals made by a school or district are to be coded as T165, </a:t>
                      </a:r>
                      <a:r>
                        <a:rPr lang="en-US" sz="1600" strike="sngStrike" dirty="0">
                          <a:solidFill>
                            <a:srgbClr val="C00000"/>
                          </a:solidFill>
                        </a:rPr>
                        <a:t>T167, or T168 </a:t>
                      </a:r>
                      <a:r>
                        <a:rPr lang="en-US" sz="1600" dirty="0"/>
                        <a:t>or </a:t>
                      </a:r>
                      <a:r>
                        <a:rPr lang="en-US" sz="1600" dirty="0">
                          <a:solidFill>
                            <a:srgbClr val="C00000"/>
                          </a:solidFill>
                        </a:rPr>
                        <a:t>T166</a:t>
                      </a:r>
                      <a:r>
                        <a:rPr lang="en-US" sz="1600" dirty="0"/>
                        <a:t> as appropriate. </a:t>
                      </a:r>
                    </a:p>
                  </a:txBody>
                  <a:tcPr/>
                </a:tc>
                <a:extLst>
                  <a:ext uri="{0D108BD9-81ED-4DB2-BD59-A6C34878D82A}">
                    <a16:rowId xmlns:a16="http://schemas.microsoft.com/office/drawing/2014/main" val="904579194"/>
                  </a:ext>
                </a:extLst>
              </a:tr>
            </a:tbl>
          </a:graphicData>
        </a:graphic>
      </p:graphicFrame>
    </p:spTree>
    <p:extLst>
      <p:ext uri="{BB962C8B-B14F-4D97-AF65-F5344CB8AC3E}">
        <p14:creationId xmlns:p14="http://schemas.microsoft.com/office/powerpoint/2010/main" val="16113246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F3579-1BE2-B276-19AF-A5A1131CDD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AE7828-6C89-8DB2-7058-BA4FDBC9AE50}"/>
              </a:ext>
            </a:extLst>
          </p:cNvPr>
          <p:cNvSpPr>
            <a:spLocks noGrp="1"/>
          </p:cNvSpPr>
          <p:nvPr>
            <p:ph type="title"/>
          </p:nvPr>
        </p:nvSpPr>
        <p:spPr>
          <a:xfrm>
            <a:off x="838200" y="365126"/>
            <a:ext cx="10515600" cy="647246"/>
          </a:xfrm>
        </p:spPr>
        <p:txBody>
          <a:bodyPr>
            <a:normAutofit fontScale="90000"/>
          </a:bodyPr>
          <a:lstStyle/>
          <a:p>
            <a:pPr algn="ctr"/>
            <a:r>
              <a:rPr lang="en-US" sz="4300" dirty="0"/>
              <a:t>Updating Student Exit Category Codes (5)</a:t>
            </a:r>
          </a:p>
        </p:txBody>
      </p:sp>
      <p:sp>
        <p:nvSpPr>
          <p:cNvPr id="3" name="Content Placeholder 2">
            <a:extLst>
              <a:ext uri="{FF2B5EF4-FFF2-40B4-BE49-F238E27FC236}">
                <a16:creationId xmlns:a16="http://schemas.microsoft.com/office/drawing/2014/main" id="{CA900EEA-F6D6-5A0D-4D04-8ED06DCFAD4D}"/>
              </a:ext>
            </a:extLst>
          </p:cNvPr>
          <p:cNvSpPr>
            <a:spLocks noGrp="1"/>
          </p:cNvSpPr>
          <p:nvPr>
            <p:ph idx="1"/>
          </p:nvPr>
        </p:nvSpPr>
        <p:spPr>
          <a:xfrm>
            <a:off x="838200" y="1159329"/>
            <a:ext cx="10515600" cy="4852004"/>
          </a:xfrm>
        </p:spPr>
        <p:txBody>
          <a:bodyPr/>
          <a:lstStyle/>
          <a:p>
            <a:r>
              <a:rPr lang="en-US" dirty="0"/>
              <a:t>Modifying </a:t>
            </a:r>
            <a:r>
              <a:rPr lang="en-US" b="1" dirty="0"/>
              <a:t>T165 TransSpecDiscRsnsOrJudg</a:t>
            </a:r>
          </a:p>
          <a:p>
            <a:pPr marL="0" indent="0">
              <a:buNone/>
            </a:pPr>
            <a:endParaRPr lang="en-US" dirty="0"/>
          </a:p>
        </p:txBody>
      </p:sp>
      <p:sp>
        <p:nvSpPr>
          <p:cNvPr id="4" name="Footer Placeholder 3">
            <a:extLst>
              <a:ext uri="{FF2B5EF4-FFF2-40B4-BE49-F238E27FC236}">
                <a16:creationId xmlns:a16="http://schemas.microsoft.com/office/drawing/2014/main" id="{1C5C0799-DF18-F395-4543-FAACF69F6661}"/>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May 2026</a:t>
            </a:r>
          </a:p>
        </p:txBody>
      </p:sp>
      <p:graphicFrame>
        <p:nvGraphicFramePr>
          <p:cNvPr id="5" name="Table 4">
            <a:extLst>
              <a:ext uri="{FF2B5EF4-FFF2-40B4-BE49-F238E27FC236}">
                <a16:creationId xmlns:a16="http://schemas.microsoft.com/office/drawing/2014/main" id="{162B5333-7C71-C0F1-108D-E07A0A38661A}"/>
              </a:ext>
            </a:extLst>
          </p:cNvPr>
          <p:cNvGraphicFramePr>
            <a:graphicFrameLocks noGrp="1"/>
          </p:cNvGraphicFramePr>
          <p:nvPr>
            <p:extLst>
              <p:ext uri="{D42A27DB-BD31-4B8C-83A1-F6EECF244321}">
                <p14:modId xmlns:p14="http://schemas.microsoft.com/office/powerpoint/2010/main" val="3490147476"/>
              </p:ext>
            </p:extLst>
          </p:nvPr>
        </p:nvGraphicFramePr>
        <p:xfrm>
          <a:off x="1018281" y="1844040"/>
          <a:ext cx="10575005" cy="3413760"/>
        </p:xfrm>
        <a:graphic>
          <a:graphicData uri="http://schemas.openxmlformats.org/drawingml/2006/table">
            <a:tbl>
              <a:tblPr firstRow="1" bandRow="1">
                <a:tableStyleId>{073A0DAA-6AF3-43AB-8588-CEC1D06C72B9}</a:tableStyleId>
              </a:tblPr>
              <a:tblGrid>
                <a:gridCol w="937528">
                  <a:extLst>
                    <a:ext uri="{9D8B030D-6E8A-4147-A177-3AD203B41FA5}">
                      <a16:colId xmlns:a16="http://schemas.microsoft.com/office/drawing/2014/main" val="3101555813"/>
                    </a:ext>
                  </a:extLst>
                </a:gridCol>
                <a:gridCol w="3032570">
                  <a:extLst>
                    <a:ext uri="{9D8B030D-6E8A-4147-A177-3AD203B41FA5}">
                      <a16:colId xmlns:a16="http://schemas.microsoft.com/office/drawing/2014/main" val="1742761764"/>
                    </a:ext>
                  </a:extLst>
                </a:gridCol>
                <a:gridCol w="6604907">
                  <a:extLst>
                    <a:ext uri="{9D8B030D-6E8A-4147-A177-3AD203B41FA5}">
                      <a16:colId xmlns:a16="http://schemas.microsoft.com/office/drawing/2014/main" val="4283344614"/>
                    </a:ext>
                  </a:extLst>
                </a:gridCol>
              </a:tblGrid>
              <a:tr h="634638">
                <a:tc>
                  <a:txBody>
                    <a:bodyPr/>
                    <a:lstStyle/>
                    <a:p>
                      <a:r>
                        <a:rPr lang="en-US" dirty="0"/>
                        <a:t>Coded Value</a:t>
                      </a:r>
                    </a:p>
                  </a:txBody>
                  <a:tcPr/>
                </a:tc>
                <a:tc>
                  <a:txBody>
                    <a:bodyPr/>
                    <a:lstStyle/>
                    <a:p>
                      <a:r>
                        <a:rPr lang="en-US" dirty="0"/>
                        <a:t>Name</a:t>
                      </a:r>
                    </a:p>
                  </a:txBody>
                  <a:tcPr/>
                </a:tc>
                <a:tc>
                  <a:txBody>
                    <a:bodyPr/>
                    <a:lstStyle/>
                    <a:p>
                      <a:r>
                        <a:rPr lang="en-US" dirty="0"/>
                        <a:t>Definition</a:t>
                      </a:r>
                    </a:p>
                  </a:txBody>
                  <a:tcPr/>
                </a:tc>
                <a:extLst>
                  <a:ext uri="{0D108BD9-81ED-4DB2-BD59-A6C34878D82A}">
                    <a16:rowId xmlns:a16="http://schemas.microsoft.com/office/drawing/2014/main" val="805412549"/>
                  </a:ext>
                </a:extLst>
              </a:tr>
              <a:tr h="2031144">
                <a:tc>
                  <a:txBody>
                    <a:bodyPr/>
                    <a:lstStyle/>
                    <a:p>
                      <a:r>
                        <a:rPr lang="en-US" dirty="0"/>
                        <a:t>T165</a:t>
                      </a:r>
                    </a:p>
                  </a:txBody>
                  <a:tcPr/>
                </a:tc>
                <a:tc>
                  <a:txBody>
                    <a:bodyPr/>
                    <a:lstStyle/>
                    <a:p>
                      <a:r>
                        <a:rPr lang="en-US" dirty="0"/>
                        <a:t>TransSpecDiscRsnsOrJudg</a:t>
                      </a:r>
                    </a:p>
                  </a:txBody>
                  <a:tcPr/>
                </a:tc>
                <a:tc>
                  <a:txBody>
                    <a:bodyPr/>
                    <a:lstStyle/>
                    <a:p>
                      <a:r>
                        <a:rPr lang="en-US" sz="1600" dirty="0"/>
                        <a:t>Mandatory Transfer Due to Discipline Reason: The student was mandatorily exited from the school for a specified disciplinary reasons to transfer to another California public school (within or outside the district). The specified disciplinary reasons include: (1) referral by a juvenile court judge or other correctional or judicial official; or (2) expulsions pursuant to Education Code Section 48915 (a), (b), or (c). Do NOT use this code if: a student is expelled and referred to an alternative education program for disciplinary reasons other than those specified in Education Code Section 48915 (a), (b), or (c). ( T166 [</a:t>
                      </a:r>
                      <a:r>
                        <a:rPr lang="en-US" sz="1600" dirty="0" err="1"/>
                        <a:t>TransAltSchlPgmDisc</a:t>
                      </a:r>
                      <a:r>
                        <a:rPr lang="en-US" sz="1600" dirty="0"/>
                        <a:t>]). If it is unknown whether the student enrolls in another institution use E300 (</a:t>
                      </a:r>
                      <a:r>
                        <a:rPr lang="en-US" sz="1600" dirty="0" err="1"/>
                        <a:t>ExpelledNoKnownEnroll</a:t>
                      </a:r>
                      <a:r>
                        <a:rPr lang="en-US" sz="1600" dirty="0"/>
                        <a:t>). </a:t>
                      </a:r>
                    </a:p>
                  </a:txBody>
                  <a:tcPr/>
                </a:tc>
                <a:extLst>
                  <a:ext uri="{0D108BD9-81ED-4DB2-BD59-A6C34878D82A}">
                    <a16:rowId xmlns:a16="http://schemas.microsoft.com/office/drawing/2014/main" val="904579194"/>
                  </a:ext>
                </a:extLst>
              </a:tr>
            </a:tbl>
          </a:graphicData>
        </a:graphic>
      </p:graphicFrame>
    </p:spTree>
    <p:extLst>
      <p:ext uri="{BB962C8B-B14F-4D97-AF65-F5344CB8AC3E}">
        <p14:creationId xmlns:p14="http://schemas.microsoft.com/office/powerpoint/2010/main" val="24010151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5344A-EE51-8466-77BD-2641DE96EF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CB03B3-B131-CD6E-39A1-C9D1E484AED1}"/>
              </a:ext>
            </a:extLst>
          </p:cNvPr>
          <p:cNvSpPr>
            <a:spLocks noGrp="1"/>
          </p:cNvSpPr>
          <p:nvPr>
            <p:ph type="title"/>
          </p:nvPr>
        </p:nvSpPr>
        <p:spPr>
          <a:xfrm>
            <a:off x="838200" y="365125"/>
            <a:ext cx="10515600" cy="1071789"/>
          </a:xfrm>
        </p:spPr>
        <p:txBody>
          <a:bodyPr>
            <a:normAutofit fontScale="90000"/>
          </a:bodyPr>
          <a:lstStyle/>
          <a:p>
            <a:pPr algn="ctr"/>
            <a:r>
              <a:rPr lang="en-US" dirty="0"/>
              <a:t>New Reclassified Fluent English Proficient (RFEP) Validation (1)</a:t>
            </a:r>
          </a:p>
        </p:txBody>
      </p:sp>
      <p:sp>
        <p:nvSpPr>
          <p:cNvPr id="3" name="Content Placeholder 2">
            <a:extLst>
              <a:ext uri="{FF2B5EF4-FFF2-40B4-BE49-F238E27FC236}">
                <a16:creationId xmlns:a16="http://schemas.microsoft.com/office/drawing/2014/main" id="{EE3D3779-931A-88AC-0C0A-8DDE5C5CA14B}"/>
              </a:ext>
            </a:extLst>
          </p:cNvPr>
          <p:cNvSpPr>
            <a:spLocks noGrp="1"/>
          </p:cNvSpPr>
          <p:nvPr>
            <p:ph idx="1"/>
          </p:nvPr>
        </p:nvSpPr>
        <p:spPr>
          <a:xfrm>
            <a:off x="838199" y="1583703"/>
            <a:ext cx="10888361" cy="4637483"/>
          </a:xfrm>
        </p:spPr>
        <p:txBody>
          <a:bodyPr>
            <a:normAutofit fontScale="77500" lnSpcReduction="20000"/>
          </a:bodyPr>
          <a:lstStyle/>
          <a:p>
            <a:pPr>
              <a:lnSpc>
                <a:spcPct val="120000"/>
              </a:lnSpc>
              <a:spcBef>
                <a:spcPts val="600"/>
              </a:spcBef>
              <a:spcAft>
                <a:spcPts val="600"/>
              </a:spcAft>
            </a:pPr>
            <a:r>
              <a:rPr lang="en-US" sz="2200" dirty="0"/>
              <a:t>New EOY 1 CDD validation (effective for 2025–26) will be implemented sometime in May 2026 to ensure that a student’s Reclassified Fluent English Proficient (RFEP) status start date </a:t>
            </a:r>
            <a:r>
              <a:rPr lang="en-US" sz="2200" b="1" dirty="0"/>
              <a:t>does not</a:t>
            </a:r>
            <a:r>
              <a:rPr lang="en-US" sz="2200" dirty="0"/>
              <a:t> match their enrollment start date:</a:t>
            </a:r>
          </a:p>
          <a:p>
            <a:pPr lvl="0"/>
            <a:endParaRPr lang="en-US" dirty="0"/>
          </a:p>
          <a:p>
            <a:pPr lvl="0"/>
            <a:endParaRPr lang="en-US" dirty="0"/>
          </a:p>
          <a:p>
            <a:pPr lvl="0"/>
            <a:endParaRPr lang="en-US" dirty="0"/>
          </a:p>
          <a:p>
            <a:pPr lvl="0"/>
            <a:endParaRPr lang="en-US" dirty="0"/>
          </a:p>
          <a:p>
            <a:pPr lvl="0"/>
            <a:endParaRPr lang="en-US" sz="2200" dirty="0"/>
          </a:p>
          <a:p>
            <a:pPr lvl="0">
              <a:lnSpc>
                <a:spcPct val="110000"/>
              </a:lnSpc>
              <a:spcBef>
                <a:spcPts val="600"/>
              </a:spcBef>
              <a:spcAft>
                <a:spcPts val="600"/>
              </a:spcAft>
            </a:pPr>
            <a:r>
              <a:rPr lang="en-US" sz="2200" dirty="0"/>
              <a:t>The validation supports the calculation of the percentage of English Leaner (EL) students that reclassify: </a:t>
            </a:r>
          </a:p>
          <a:p>
            <a:pPr lvl="1">
              <a:lnSpc>
                <a:spcPct val="110000"/>
              </a:lnSpc>
              <a:spcBef>
                <a:spcPts val="600"/>
              </a:spcBef>
              <a:spcAft>
                <a:spcPts val="600"/>
              </a:spcAft>
              <a:buFont typeface="Courier New" panose="02070309020205020404" pitchFamily="49" charset="0"/>
              <a:buChar char="o"/>
            </a:pPr>
            <a:r>
              <a:rPr lang="en-US" sz="2200" i="1" dirty="0"/>
              <a:t>Reclassification Rate = Total Number of EL students that Reclassified/Total Number EL students</a:t>
            </a:r>
          </a:p>
          <a:p>
            <a:pPr>
              <a:lnSpc>
                <a:spcPct val="110000"/>
              </a:lnSpc>
              <a:spcBef>
                <a:spcPts val="600"/>
              </a:spcBef>
              <a:spcAft>
                <a:spcPts val="600"/>
              </a:spcAft>
            </a:pPr>
            <a:r>
              <a:rPr lang="en-US" sz="2200" dirty="0"/>
              <a:t>When a student’s RFEP status start date is the same date as the start of their enrollment, the student and their enrollment lack an EL status for calculating the rate</a:t>
            </a:r>
          </a:p>
        </p:txBody>
      </p:sp>
      <p:sp>
        <p:nvSpPr>
          <p:cNvPr id="5" name="Footer Placeholder 3">
            <a:extLst>
              <a:ext uri="{FF2B5EF4-FFF2-40B4-BE49-F238E27FC236}">
                <a16:creationId xmlns:a16="http://schemas.microsoft.com/office/drawing/2014/main" id="{3557B114-0131-18D7-4CC4-A6F753E9CAC4}"/>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May 2026</a:t>
            </a:r>
          </a:p>
        </p:txBody>
      </p:sp>
      <p:graphicFrame>
        <p:nvGraphicFramePr>
          <p:cNvPr id="4" name="Table 3">
            <a:extLst>
              <a:ext uri="{FF2B5EF4-FFF2-40B4-BE49-F238E27FC236}">
                <a16:creationId xmlns:a16="http://schemas.microsoft.com/office/drawing/2014/main" id="{867D1919-4695-7F6A-1172-63A05421D889}"/>
              </a:ext>
            </a:extLst>
          </p:cNvPr>
          <p:cNvGraphicFramePr>
            <a:graphicFrameLocks noGrp="1"/>
          </p:cNvGraphicFramePr>
          <p:nvPr>
            <p:extLst>
              <p:ext uri="{D42A27DB-BD31-4B8C-83A1-F6EECF244321}">
                <p14:modId xmlns:p14="http://schemas.microsoft.com/office/powerpoint/2010/main" val="2542101347"/>
              </p:ext>
            </p:extLst>
          </p:nvPr>
        </p:nvGraphicFramePr>
        <p:xfrm>
          <a:off x="1183856" y="2417445"/>
          <a:ext cx="10344002" cy="1554480"/>
        </p:xfrm>
        <a:graphic>
          <a:graphicData uri="http://schemas.openxmlformats.org/drawingml/2006/table">
            <a:tbl>
              <a:tblPr firstRow="1" bandRow="1">
                <a:tableStyleId>{073A0DAA-6AF3-43AB-8588-CEC1D06C72B9}</a:tableStyleId>
              </a:tblPr>
              <a:tblGrid>
                <a:gridCol w="1592001">
                  <a:extLst>
                    <a:ext uri="{9D8B030D-6E8A-4147-A177-3AD203B41FA5}">
                      <a16:colId xmlns:a16="http://schemas.microsoft.com/office/drawing/2014/main" val="3209218347"/>
                    </a:ext>
                  </a:extLst>
                </a:gridCol>
                <a:gridCol w="898071">
                  <a:extLst>
                    <a:ext uri="{9D8B030D-6E8A-4147-A177-3AD203B41FA5}">
                      <a16:colId xmlns:a16="http://schemas.microsoft.com/office/drawing/2014/main" val="1615858693"/>
                    </a:ext>
                  </a:extLst>
                </a:gridCol>
                <a:gridCol w="3396343">
                  <a:extLst>
                    <a:ext uri="{9D8B030D-6E8A-4147-A177-3AD203B41FA5}">
                      <a16:colId xmlns:a16="http://schemas.microsoft.com/office/drawing/2014/main" val="2108125934"/>
                    </a:ext>
                  </a:extLst>
                </a:gridCol>
                <a:gridCol w="4457587">
                  <a:extLst>
                    <a:ext uri="{9D8B030D-6E8A-4147-A177-3AD203B41FA5}">
                      <a16:colId xmlns:a16="http://schemas.microsoft.com/office/drawing/2014/main" val="534448258"/>
                    </a:ext>
                  </a:extLst>
                </a:gridCol>
              </a:tblGrid>
              <a:tr h="370840">
                <a:tc>
                  <a:txBody>
                    <a:bodyPr/>
                    <a:lstStyle/>
                    <a:p>
                      <a:r>
                        <a:rPr lang="en-US" dirty="0"/>
                        <a:t>Rule #</a:t>
                      </a:r>
                    </a:p>
                  </a:txBody>
                  <a:tcPr/>
                </a:tc>
                <a:tc>
                  <a:txBody>
                    <a:bodyPr/>
                    <a:lstStyle/>
                    <a:p>
                      <a:r>
                        <a:rPr lang="en-US" dirty="0"/>
                        <a:t>Error Level</a:t>
                      </a:r>
                    </a:p>
                  </a:txBody>
                  <a:tcPr/>
                </a:tc>
                <a:tc>
                  <a:txBody>
                    <a:bodyPr/>
                    <a:lstStyle/>
                    <a:p>
                      <a:r>
                        <a:rPr lang="en-US" dirty="0"/>
                        <a:t>Error Message</a:t>
                      </a:r>
                    </a:p>
                  </a:txBody>
                  <a:tcPr/>
                </a:tc>
                <a:tc>
                  <a:txBody>
                    <a:bodyPr/>
                    <a:lstStyle/>
                    <a:p>
                      <a:r>
                        <a:rPr lang="en-US" dirty="0"/>
                        <a:t>Error Description</a:t>
                      </a:r>
                    </a:p>
                  </a:txBody>
                  <a:tcPr/>
                </a:tc>
                <a:extLst>
                  <a:ext uri="{0D108BD9-81ED-4DB2-BD59-A6C34878D82A}">
                    <a16:rowId xmlns:a16="http://schemas.microsoft.com/office/drawing/2014/main" val="304449059"/>
                  </a:ext>
                </a:extLst>
              </a:tr>
              <a:tr h="377371">
                <a:tc>
                  <a:txBody>
                    <a:bodyPr/>
                    <a:lstStyle/>
                    <a:p>
                      <a:r>
                        <a:rPr lang="en-US" dirty="0"/>
                        <a:t>SELA0751E1</a:t>
                      </a:r>
                    </a:p>
                  </a:txBody>
                  <a:tcPr/>
                </a:tc>
                <a:tc>
                  <a:txBody>
                    <a:bodyPr/>
                    <a:lstStyle/>
                    <a:p>
                      <a:r>
                        <a:rPr lang="en-US" dirty="0"/>
                        <a:t>Fatal</a:t>
                      </a:r>
                    </a:p>
                  </a:txBody>
                  <a:tcPr/>
                </a:tc>
                <a:tc>
                  <a:txBody>
                    <a:bodyPr/>
                    <a:lstStyle/>
                    <a:p>
                      <a:r>
                        <a:rPr lang="en-US" dirty="0"/>
                        <a:t>RFEP Status Start Date Cannot Equal Enrollment Start Date</a:t>
                      </a:r>
                    </a:p>
                  </a:txBody>
                  <a:tcPr/>
                </a:tc>
                <a:tc>
                  <a:txBody>
                    <a:bodyPr/>
                    <a:lstStyle/>
                    <a:p>
                      <a:r>
                        <a:rPr lang="en-US" dirty="0"/>
                        <a:t>Student must not be Reclassified Fluent English Proficient (RFEP) on the first day of enrollment. </a:t>
                      </a:r>
                    </a:p>
                  </a:txBody>
                  <a:tcPr/>
                </a:tc>
                <a:extLst>
                  <a:ext uri="{0D108BD9-81ED-4DB2-BD59-A6C34878D82A}">
                    <a16:rowId xmlns:a16="http://schemas.microsoft.com/office/drawing/2014/main" val="2018663723"/>
                  </a:ext>
                </a:extLst>
              </a:tr>
            </a:tbl>
          </a:graphicData>
        </a:graphic>
      </p:graphicFrame>
    </p:spTree>
    <p:extLst>
      <p:ext uri="{BB962C8B-B14F-4D97-AF65-F5344CB8AC3E}">
        <p14:creationId xmlns:p14="http://schemas.microsoft.com/office/powerpoint/2010/main" val="32111980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30AD2-8E65-4FF8-9928-FC03E5ECBFEF}"/>
              </a:ext>
            </a:extLst>
          </p:cNvPr>
          <p:cNvSpPr>
            <a:spLocks noGrp="1"/>
          </p:cNvSpPr>
          <p:nvPr>
            <p:ph type="title"/>
          </p:nvPr>
        </p:nvSpPr>
        <p:spPr/>
        <p:txBody>
          <a:bodyPr/>
          <a:lstStyle/>
          <a:p>
            <a:pPr algn="ctr"/>
            <a:r>
              <a:rPr lang="en-US" dirty="0"/>
              <a:t>New Reclassified Fluent English Proficient (RFEP) Validation (2)</a:t>
            </a:r>
          </a:p>
        </p:txBody>
      </p:sp>
      <p:sp>
        <p:nvSpPr>
          <p:cNvPr id="3" name="Content Placeholder 2">
            <a:extLst>
              <a:ext uri="{FF2B5EF4-FFF2-40B4-BE49-F238E27FC236}">
                <a16:creationId xmlns:a16="http://schemas.microsoft.com/office/drawing/2014/main" id="{E1729012-4B00-72FA-A59D-C6D045EE0EAC}"/>
              </a:ext>
            </a:extLst>
          </p:cNvPr>
          <p:cNvSpPr>
            <a:spLocks noGrp="1"/>
          </p:cNvSpPr>
          <p:nvPr>
            <p:ph idx="1"/>
          </p:nvPr>
        </p:nvSpPr>
        <p:spPr>
          <a:xfrm>
            <a:off x="838200" y="2017335"/>
            <a:ext cx="10515600" cy="3993997"/>
          </a:xfrm>
        </p:spPr>
        <p:txBody>
          <a:bodyPr>
            <a:normAutofit fontScale="85000" lnSpcReduction="10000"/>
          </a:bodyPr>
          <a:lstStyle/>
          <a:p>
            <a:pPr>
              <a:lnSpc>
                <a:spcPct val="100000"/>
              </a:lnSpc>
              <a:spcBef>
                <a:spcPts val="600"/>
              </a:spcBef>
              <a:spcAft>
                <a:spcPts val="600"/>
              </a:spcAft>
            </a:pPr>
            <a:r>
              <a:rPr lang="en-US" dirty="0"/>
              <a:t>For data submitted in during 2025-26, most of the instances where the Enrollment Start Date = RFEP Start Date were submitted for students who were reclassified during the summer. </a:t>
            </a:r>
          </a:p>
          <a:p>
            <a:pPr>
              <a:lnSpc>
                <a:spcPct val="100000"/>
              </a:lnSpc>
              <a:spcBef>
                <a:spcPts val="600"/>
              </a:spcBef>
              <a:spcAft>
                <a:spcPts val="600"/>
              </a:spcAft>
            </a:pPr>
            <a:r>
              <a:rPr lang="en-US" dirty="0"/>
              <a:t>The CDE will be notifying LEAs with RFEP records that will trigger the new fatal SELA0751E1 error to ensure earlier awareness of the issue and to provide more time to update records</a:t>
            </a:r>
          </a:p>
          <a:p>
            <a:pPr>
              <a:lnSpc>
                <a:spcPct val="100000"/>
              </a:lnSpc>
              <a:spcBef>
                <a:spcPts val="600"/>
              </a:spcBef>
              <a:spcAft>
                <a:spcPts val="600"/>
              </a:spcAft>
            </a:pPr>
            <a:r>
              <a:rPr lang="en-US" dirty="0"/>
              <a:t>To address the error, LEAs will need to:</a:t>
            </a:r>
          </a:p>
          <a:p>
            <a:pPr lvl="1">
              <a:lnSpc>
                <a:spcPct val="100000"/>
              </a:lnSpc>
              <a:spcBef>
                <a:spcPts val="600"/>
              </a:spcBef>
              <a:spcAft>
                <a:spcPts val="600"/>
              </a:spcAft>
              <a:buFont typeface="Courier New" panose="02070309020205020404" pitchFamily="49" charset="0"/>
              <a:buChar char="o"/>
            </a:pPr>
            <a:r>
              <a:rPr lang="en-US" dirty="0"/>
              <a:t>Identify the students with RFEP Start Dates that equal the Enrollment Start Date</a:t>
            </a:r>
          </a:p>
          <a:p>
            <a:pPr lvl="1">
              <a:lnSpc>
                <a:spcPct val="100000"/>
              </a:lnSpc>
              <a:spcBef>
                <a:spcPts val="600"/>
              </a:spcBef>
              <a:spcAft>
                <a:spcPts val="600"/>
              </a:spcAft>
              <a:buFont typeface="Courier New" panose="02070309020205020404" pitchFamily="49" charset="0"/>
              <a:buChar char="o"/>
            </a:pPr>
            <a:r>
              <a:rPr lang="en-US" dirty="0"/>
              <a:t>Submit a record that deletes the RFEP Start Date</a:t>
            </a:r>
          </a:p>
          <a:p>
            <a:pPr lvl="1">
              <a:lnSpc>
                <a:spcPct val="100000"/>
              </a:lnSpc>
              <a:spcBef>
                <a:spcPts val="600"/>
              </a:spcBef>
              <a:spcAft>
                <a:spcPts val="600"/>
              </a:spcAft>
              <a:buFont typeface="Courier New" panose="02070309020205020404" pitchFamily="49" charset="0"/>
              <a:buChar char="o"/>
            </a:pPr>
            <a:r>
              <a:rPr lang="en-US" dirty="0"/>
              <a:t>Submit a new record with a RFEP Start Date that is at least one day after the Enrollment Start date </a:t>
            </a:r>
          </a:p>
          <a:p>
            <a:pPr marL="0" indent="0">
              <a:buNone/>
            </a:pPr>
            <a:endParaRPr lang="en-US" dirty="0">
              <a:solidFill>
                <a:srgbClr val="FF0000"/>
              </a:solidFill>
            </a:endParaRPr>
          </a:p>
          <a:p>
            <a:endParaRPr lang="en-US" dirty="0"/>
          </a:p>
          <a:p>
            <a:endParaRPr lang="en-US" dirty="0"/>
          </a:p>
        </p:txBody>
      </p:sp>
      <p:sp>
        <p:nvSpPr>
          <p:cNvPr id="5" name="Footer Placeholder 3">
            <a:extLst>
              <a:ext uri="{FF2B5EF4-FFF2-40B4-BE49-F238E27FC236}">
                <a16:creationId xmlns:a16="http://schemas.microsoft.com/office/drawing/2014/main" id="{0C8E2763-02C4-D844-66B5-CAADA36D457A}"/>
              </a:ext>
            </a:extLst>
          </p:cNvPr>
          <p:cNvSpPr>
            <a:spLocks noGrp="1"/>
          </p:cNvSpPr>
          <p:nvPr>
            <p:ph type="ftr" sz="quarter" idx="11"/>
          </p:nvPr>
        </p:nvSpPr>
        <p:spPr>
          <a:xfrm>
            <a:off x="297943" y="6310312"/>
            <a:ext cx="3165893" cy="365125"/>
          </a:xfrm>
        </p:spPr>
        <p:txBody>
          <a:bodyPr/>
          <a:lstStyle/>
          <a:p>
            <a:pPr>
              <a:spcAft>
                <a:spcPts val="600"/>
              </a:spcAft>
            </a:pPr>
            <a:r>
              <a:rPr lang="en-US" dirty="0"/>
              <a:t>CALPADS Regional Update May 2026</a:t>
            </a:r>
          </a:p>
        </p:txBody>
      </p:sp>
    </p:spTree>
    <p:extLst>
      <p:ext uri="{BB962C8B-B14F-4D97-AF65-F5344CB8AC3E}">
        <p14:creationId xmlns:p14="http://schemas.microsoft.com/office/powerpoint/2010/main" val="14642669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8E003-158C-2A47-BC30-DF02CFA4E3F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E40889-A47F-94D4-4A97-1F75A3148C93}"/>
              </a:ext>
            </a:extLst>
          </p:cNvPr>
          <p:cNvSpPr>
            <a:spLocks noGrp="1"/>
          </p:cNvSpPr>
          <p:nvPr>
            <p:ph idx="1"/>
          </p:nvPr>
        </p:nvSpPr>
        <p:spPr>
          <a:xfrm>
            <a:off x="830580" y="1272471"/>
            <a:ext cx="10515600" cy="4176684"/>
          </a:xfrm>
        </p:spPr>
        <p:txBody>
          <a:bodyPr>
            <a:normAutofit fontScale="55000" lnSpcReduction="20000"/>
          </a:bodyPr>
          <a:lstStyle/>
          <a:p>
            <a:pPr>
              <a:defRPr/>
            </a:pPr>
            <a:r>
              <a:rPr lang="en-US" sz="2900" b="1" dirty="0"/>
              <a:t>Retire</a:t>
            </a:r>
            <a:r>
              <a:rPr kumimoji="0" lang="en-US" sz="2900" i="0" u="none" strike="noStrike" kern="1200" cap="none" spc="0" normalizeH="0" baseline="0" noProof="0" dirty="0">
                <a:ln>
                  <a:noFill/>
                </a:ln>
                <a:solidFill>
                  <a:srgbClr val="161569"/>
                </a:solidFill>
                <a:effectLst/>
                <a:uLnTx/>
                <a:uFillTx/>
                <a:ea typeface="+mn-ea"/>
                <a:cs typeface="+mn-cs"/>
              </a:rPr>
              <a:t> Job Classification Code:</a:t>
            </a:r>
          </a:p>
          <a:p>
            <a:pPr lvl="2">
              <a:defRPr/>
            </a:pPr>
            <a:r>
              <a:rPr kumimoji="0" lang="en-US" sz="2900" i="0" u="none" strike="noStrike" kern="1200" cap="none" spc="0" normalizeH="0" baseline="0" noProof="0" dirty="0">
                <a:ln>
                  <a:noFill/>
                </a:ln>
                <a:solidFill>
                  <a:srgbClr val="161569"/>
                </a:solidFill>
                <a:effectLst/>
                <a:uLnTx/>
                <a:uFillTx/>
                <a:ea typeface="+mn-ea"/>
                <a:cs typeface="+mn-cs"/>
              </a:rPr>
              <a:t>12: Teacher</a:t>
            </a:r>
          </a:p>
          <a:p>
            <a:pPr lvl="2">
              <a:defRPr/>
            </a:pPr>
            <a:r>
              <a:rPr lang="en-US" sz="2900" dirty="0"/>
              <a:t>25: Non-certificated Administrator</a:t>
            </a:r>
          </a:p>
          <a:p>
            <a:pPr lvl="2">
              <a:defRPr/>
            </a:pPr>
            <a:r>
              <a:rPr kumimoji="0" lang="en-US" sz="2900" i="0" u="none" strike="noStrike" kern="1200" cap="none" spc="0" normalizeH="0" baseline="0" noProof="0" dirty="0">
                <a:ln>
                  <a:noFill/>
                </a:ln>
                <a:solidFill>
                  <a:srgbClr val="161569"/>
                </a:solidFill>
                <a:effectLst/>
                <a:uLnTx/>
                <a:uFillTx/>
                <a:ea typeface="+mn-ea"/>
                <a:cs typeface="+mn-cs"/>
              </a:rPr>
              <a:t>26: </a:t>
            </a:r>
            <a:r>
              <a:rPr kumimoji="0" lang="en-US" sz="2900" b="0" i="0" u="none" strike="noStrike" kern="1200" cap="none" spc="0" normalizeH="0" baseline="0" noProof="0" dirty="0">
                <a:ln>
                  <a:noFill/>
                </a:ln>
                <a:solidFill>
                  <a:srgbClr val="161569"/>
                </a:solidFill>
                <a:effectLst/>
                <a:uLnTx/>
                <a:uFillTx/>
                <a:ea typeface="+mn-ea"/>
                <a:cs typeface="+mn-cs"/>
              </a:rPr>
              <a:t>Charter School Non-Certificated Teacher</a:t>
            </a:r>
          </a:p>
          <a:p>
            <a:pPr lvl="2">
              <a:defRPr/>
            </a:pPr>
            <a:r>
              <a:rPr lang="en-US" sz="2900" dirty="0"/>
              <a:t>27: Itinerant or Pull-Out/Push-in Teacher</a:t>
            </a:r>
          </a:p>
          <a:p>
            <a:pPr>
              <a:defRPr/>
            </a:pPr>
            <a:r>
              <a:rPr kumimoji="0" lang="en-US" sz="2900" b="1" i="0" u="none" strike="noStrike" kern="1200" cap="none" spc="0" normalizeH="0" baseline="0" noProof="0" dirty="0">
                <a:ln>
                  <a:noFill/>
                </a:ln>
                <a:solidFill>
                  <a:srgbClr val="161569"/>
                </a:solidFill>
                <a:effectLst/>
                <a:uLnTx/>
                <a:uFillTx/>
                <a:ea typeface="+mn-ea"/>
                <a:cs typeface="+mn-cs"/>
              </a:rPr>
              <a:t>Add </a:t>
            </a:r>
            <a:r>
              <a:rPr kumimoji="0" lang="en-US" sz="2900" i="0" u="none" strike="noStrike" kern="1200" cap="none" spc="0" normalizeH="0" baseline="0" noProof="0" dirty="0">
                <a:ln>
                  <a:noFill/>
                </a:ln>
                <a:solidFill>
                  <a:srgbClr val="161569"/>
                </a:solidFill>
                <a:effectLst/>
                <a:uLnTx/>
                <a:uFillTx/>
                <a:ea typeface="+mn-ea"/>
                <a:cs typeface="+mn-cs"/>
              </a:rPr>
              <a:t>Job Classificaton Codes:</a:t>
            </a:r>
          </a:p>
          <a:p>
            <a:pPr lvl="2">
              <a:defRPr/>
            </a:pPr>
            <a:r>
              <a:rPr kumimoji="0" lang="en-US" sz="2900" i="0" u="none" strike="noStrike" kern="1200" cap="none" spc="0" normalizeH="0" baseline="0" noProof="0" dirty="0">
                <a:ln>
                  <a:noFill/>
                </a:ln>
                <a:solidFill>
                  <a:srgbClr val="161569"/>
                </a:solidFill>
                <a:effectLst/>
                <a:uLnTx/>
                <a:uFillTx/>
                <a:ea typeface="+mn-ea"/>
                <a:cs typeface="+mn-cs"/>
              </a:rPr>
              <a:t>13:</a:t>
            </a:r>
            <a:r>
              <a:rPr kumimoji="0" lang="en-US" sz="2900" b="1" i="0" u="none" strike="noStrike" kern="1200" cap="none" spc="0" normalizeH="0" baseline="0" noProof="0" dirty="0">
                <a:ln>
                  <a:noFill/>
                </a:ln>
                <a:solidFill>
                  <a:srgbClr val="161569"/>
                </a:solidFill>
                <a:effectLst/>
                <a:uLnTx/>
                <a:uFillTx/>
                <a:ea typeface="+mn-ea"/>
                <a:cs typeface="+mn-cs"/>
              </a:rPr>
              <a:t> </a:t>
            </a:r>
            <a:r>
              <a:rPr kumimoji="0" lang="en-US" sz="2900" b="0" i="0" u="none" strike="noStrike" kern="1200" cap="none" spc="0" normalizeH="0" baseline="0" noProof="0" dirty="0">
                <a:ln>
                  <a:noFill/>
                </a:ln>
                <a:solidFill>
                  <a:srgbClr val="161569"/>
                </a:solidFill>
                <a:effectLst/>
                <a:uLnTx/>
                <a:uFillTx/>
                <a:ea typeface="+mn-ea"/>
                <a:cs typeface="+mn-cs"/>
              </a:rPr>
              <a:t>Teacher: Instructional Assignments</a:t>
            </a:r>
          </a:p>
          <a:p>
            <a:pPr lvl="2">
              <a:defRPr/>
            </a:pPr>
            <a:r>
              <a:rPr lang="en-US" sz="2900" dirty="0"/>
              <a:t>14: Teacher: Non-Instructional Assignments</a:t>
            </a:r>
          </a:p>
          <a:p>
            <a:pPr lvl="2">
              <a:defRPr/>
            </a:pPr>
            <a:endParaRPr kumimoji="0" lang="en-US" sz="2900" b="0" i="0" u="none" strike="noStrike" kern="1200" cap="none" spc="0" normalizeH="0" baseline="0" noProof="0" dirty="0">
              <a:ln>
                <a:noFill/>
              </a:ln>
              <a:solidFill>
                <a:srgbClr val="161569"/>
              </a:solidFill>
              <a:effectLst/>
              <a:uLnTx/>
              <a:uFillTx/>
              <a:ea typeface="+mn-ea"/>
              <a:cs typeface="+mn-cs"/>
            </a:endParaRPr>
          </a:p>
          <a:p>
            <a:pPr>
              <a:spcBef>
                <a:spcPts val="500"/>
              </a:spcBef>
              <a:defRPr/>
            </a:pPr>
            <a:r>
              <a:rPr lang="en-US" sz="2900" b="1" dirty="0"/>
              <a:t>Add </a:t>
            </a:r>
            <a:r>
              <a:rPr lang="en-US" sz="2900" dirty="0"/>
              <a:t>CRSE/C Indicators:</a:t>
            </a:r>
          </a:p>
          <a:p>
            <a:pPr lvl="2">
              <a:defRPr/>
            </a:pPr>
            <a:r>
              <a:rPr lang="en-US" sz="2900" dirty="0"/>
              <a:t>Itinerant Teacher</a:t>
            </a:r>
          </a:p>
          <a:p>
            <a:pPr lvl="2">
              <a:defRPr/>
            </a:pPr>
            <a:r>
              <a:rPr lang="en-US" sz="2900" dirty="0"/>
              <a:t>Pull-Out/Push-in Teacher</a:t>
            </a:r>
          </a:p>
          <a:p>
            <a:pPr marL="0" indent="0">
              <a:spcBef>
                <a:spcPts val="500"/>
              </a:spcBef>
              <a:buNone/>
              <a:defRPr/>
            </a:pPr>
            <a:endParaRPr kumimoji="0" lang="en-US" sz="2900" b="0" i="0" u="none" strike="noStrike" kern="1200" cap="none" spc="0" normalizeH="0" baseline="0" noProof="0" dirty="0">
              <a:ln>
                <a:noFill/>
              </a:ln>
              <a:solidFill>
                <a:srgbClr val="161569"/>
              </a:solidFill>
              <a:effectLst/>
              <a:uLnTx/>
              <a:uFillTx/>
              <a:ea typeface="+mn-ea"/>
              <a:cs typeface="+mn-cs"/>
            </a:endParaRPr>
          </a:p>
          <a:p>
            <a:pPr>
              <a:defRPr/>
            </a:pPr>
            <a:r>
              <a:rPr kumimoji="0" lang="en-US" sz="2900" b="1" i="0" u="none" strike="noStrike" kern="1200" cap="none" spc="0" normalizeH="0" baseline="0" noProof="0" dirty="0">
                <a:ln>
                  <a:noFill/>
                </a:ln>
                <a:solidFill>
                  <a:srgbClr val="161569"/>
                </a:solidFill>
                <a:effectLst/>
                <a:uLnTx/>
                <a:uFillTx/>
                <a:ea typeface="+mn-ea"/>
                <a:cs typeface="+mn-cs"/>
              </a:rPr>
              <a:t>Objectives: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900" i="0" u="none" strike="noStrike" kern="1200" cap="none" spc="0" normalizeH="0" baseline="0" noProof="0" dirty="0">
                <a:ln>
                  <a:noFill/>
                </a:ln>
                <a:solidFill>
                  <a:srgbClr val="161569"/>
                </a:solidFill>
                <a:effectLst/>
                <a:uLnTx/>
                <a:uFillTx/>
                <a:ea typeface="+mn-ea"/>
                <a:cs typeface="+mn-cs"/>
              </a:rPr>
              <a:t>Improve FTE transparency in CALPADS reporting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900" i="0" u="none" strike="noStrike" kern="1200" cap="none" spc="0" normalizeH="0" baseline="0" noProof="0" dirty="0">
                <a:ln>
                  <a:noFill/>
                </a:ln>
                <a:solidFill>
                  <a:srgbClr val="161569"/>
                </a:solidFill>
                <a:effectLst/>
                <a:uLnTx/>
                <a:uFillTx/>
                <a:ea typeface="+mn-ea"/>
                <a:cs typeface="+mn-cs"/>
              </a:rPr>
              <a:t>Enable accurate assignment monitoring by subject area</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900" i="0" u="none" strike="noStrike" kern="1200" cap="none" spc="0" normalizeH="0" baseline="0" noProof="0" dirty="0">
                <a:ln>
                  <a:noFill/>
                </a:ln>
                <a:solidFill>
                  <a:srgbClr val="161569"/>
                </a:solidFill>
                <a:effectLst/>
                <a:uLnTx/>
                <a:uFillTx/>
                <a:ea typeface="+mn-ea"/>
                <a:cs typeface="+mn-cs"/>
              </a:rPr>
              <a:t>Support CTC evaluations of teacher authorizations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sz="4400" dirty="0"/>
          </a:p>
          <a:p>
            <a:pPr marL="0" indent="0">
              <a:spcBef>
                <a:spcPts val="500"/>
              </a:spcBef>
              <a:buNone/>
              <a:defRPr/>
            </a:pPr>
            <a:endParaRPr lang="en-US" sz="2900" b="1" dirty="0"/>
          </a:p>
          <a:p>
            <a:pPr marL="0" indent="0">
              <a:spcBef>
                <a:spcPts val="500"/>
              </a:spcBef>
              <a:buNone/>
              <a:defRPr/>
            </a:pPr>
            <a:endParaRPr lang="en-US" sz="2900" b="1" dirty="0"/>
          </a:p>
        </p:txBody>
      </p:sp>
      <p:sp>
        <p:nvSpPr>
          <p:cNvPr id="5" name="Footer Placeholder 3">
            <a:extLst>
              <a:ext uri="{FF2B5EF4-FFF2-40B4-BE49-F238E27FC236}">
                <a16:creationId xmlns:a16="http://schemas.microsoft.com/office/drawing/2014/main" id="{1319C4FA-9DBE-60DA-439B-FF4D3D672BD7}"/>
              </a:ext>
            </a:extLst>
          </p:cNvPr>
          <p:cNvSpPr>
            <a:spLocks noGrp="1"/>
          </p:cNvSpPr>
          <p:nvPr>
            <p:ph type="ftr" sz="quarter" idx="11"/>
          </p:nvPr>
        </p:nvSpPr>
        <p:spPr>
          <a:xfrm>
            <a:off x="297943" y="6310312"/>
            <a:ext cx="3165893" cy="365125"/>
          </a:xfrm>
        </p:spPr>
        <p:txBody>
          <a:bodyPr/>
          <a:lstStyle/>
          <a:p>
            <a:pPr>
              <a:spcAft>
                <a:spcPts val="600"/>
              </a:spcAft>
            </a:pPr>
            <a:r>
              <a:rPr lang="en-US" dirty="0"/>
              <a:t>CALPADS Regional Update May 2026</a:t>
            </a:r>
          </a:p>
        </p:txBody>
      </p:sp>
      <p:sp>
        <p:nvSpPr>
          <p:cNvPr id="2" name="Title 1">
            <a:extLst>
              <a:ext uri="{FF2B5EF4-FFF2-40B4-BE49-F238E27FC236}">
                <a16:creationId xmlns:a16="http://schemas.microsoft.com/office/drawing/2014/main" id="{9EA13E47-E656-E1D0-1128-6453BD20188E}"/>
              </a:ext>
            </a:extLst>
          </p:cNvPr>
          <p:cNvSpPr>
            <a:spLocks noGrp="1"/>
          </p:cNvSpPr>
          <p:nvPr>
            <p:ph type="title"/>
          </p:nvPr>
        </p:nvSpPr>
        <p:spPr>
          <a:xfrm>
            <a:off x="624840" y="365126"/>
            <a:ext cx="10927080" cy="732469"/>
          </a:xfrm>
        </p:spPr>
        <p:txBody>
          <a:bodyPr>
            <a:normAutofit fontScale="90000"/>
          </a:bodyPr>
          <a:lstStyle/>
          <a:p>
            <a:r>
              <a:rPr lang="en-US" sz="4100" dirty="0"/>
              <a:t>Job Classification &amp; Course Attribute Updates (1)</a:t>
            </a:r>
          </a:p>
        </p:txBody>
      </p:sp>
      <p:sp>
        <p:nvSpPr>
          <p:cNvPr id="7" name="TextBox 6">
            <a:extLst>
              <a:ext uri="{FF2B5EF4-FFF2-40B4-BE49-F238E27FC236}">
                <a16:creationId xmlns:a16="http://schemas.microsoft.com/office/drawing/2014/main" id="{B5085587-AFB1-35AB-12B2-B779C8533C09}"/>
              </a:ext>
            </a:extLst>
          </p:cNvPr>
          <p:cNvSpPr txBox="1"/>
          <p:nvPr/>
        </p:nvSpPr>
        <p:spPr>
          <a:xfrm>
            <a:off x="830580" y="5679678"/>
            <a:ext cx="10828906" cy="400110"/>
          </a:xfrm>
          <a:prstGeom prst="rect">
            <a:avLst/>
          </a:prstGeom>
          <a:solidFill>
            <a:schemeClr val="bg2"/>
          </a:solidFill>
        </p:spPr>
        <p:txBody>
          <a:bodyPr wrap="square">
            <a:spAutoFit/>
          </a:bodyPr>
          <a:lstStyle/>
          <a:p>
            <a:pPr marL="0" indent="0" algn="ctr">
              <a:spcBef>
                <a:spcPts val="500"/>
              </a:spcBef>
              <a:buNone/>
              <a:defRPr/>
            </a:pPr>
            <a:r>
              <a:rPr lang="en-US" sz="2000" b="1" i="1" dirty="0"/>
              <a:t>These changes will occur for Fall 2, AY 2026-27 </a:t>
            </a:r>
          </a:p>
        </p:txBody>
      </p:sp>
      <p:pic>
        <p:nvPicPr>
          <p:cNvPr id="4" name="Graphic 3" descr="Daily calendar with solid fill">
            <a:extLst>
              <a:ext uri="{FF2B5EF4-FFF2-40B4-BE49-F238E27FC236}">
                <a16:creationId xmlns:a16="http://schemas.microsoft.com/office/drawing/2014/main" id="{332BEA40-EC5E-ECAF-F334-2144620A1EE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823901" y="5624031"/>
            <a:ext cx="534317" cy="478737"/>
          </a:xfrm>
          <a:prstGeom prst="rect">
            <a:avLst/>
          </a:prstGeom>
        </p:spPr>
      </p:pic>
    </p:spTree>
    <p:extLst>
      <p:ext uri="{BB962C8B-B14F-4D97-AF65-F5344CB8AC3E}">
        <p14:creationId xmlns:p14="http://schemas.microsoft.com/office/powerpoint/2010/main" val="34503766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9BC01-411D-76A3-F059-6A5B62DE75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6F55E3-6855-1A51-22F9-A5450B41F46A}"/>
              </a:ext>
            </a:extLst>
          </p:cNvPr>
          <p:cNvSpPr>
            <a:spLocks noGrp="1"/>
          </p:cNvSpPr>
          <p:nvPr>
            <p:ph type="title"/>
          </p:nvPr>
        </p:nvSpPr>
        <p:spPr/>
        <p:txBody>
          <a:bodyPr>
            <a:normAutofit/>
          </a:bodyPr>
          <a:lstStyle/>
          <a:p>
            <a:pPr algn="ctr"/>
            <a:r>
              <a:rPr lang="en-US" sz="3700" dirty="0"/>
              <a:t>Job Classification &amp; Course Attribute Updates (2)</a:t>
            </a:r>
            <a:endParaRPr lang="en-US" sz="3700" dirty="0">
              <a:solidFill>
                <a:schemeClr val="tx1"/>
              </a:solidFill>
            </a:endParaRPr>
          </a:p>
        </p:txBody>
      </p:sp>
      <p:sp>
        <p:nvSpPr>
          <p:cNvPr id="3" name="Content Placeholder 2">
            <a:extLst>
              <a:ext uri="{FF2B5EF4-FFF2-40B4-BE49-F238E27FC236}">
                <a16:creationId xmlns:a16="http://schemas.microsoft.com/office/drawing/2014/main" id="{EAD1F36F-ECC5-37FF-F646-6E030B9C27F2}"/>
              </a:ext>
            </a:extLst>
          </p:cNvPr>
          <p:cNvSpPr>
            <a:spLocks noGrp="1"/>
          </p:cNvSpPr>
          <p:nvPr>
            <p:ph idx="1"/>
          </p:nvPr>
        </p:nvSpPr>
        <p:spPr/>
        <p:txBody>
          <a:bodyPr>
            <a:normAutofit fontScale="92500" lnSpcReduction="10000"/>
          </a:bodyPr>
          <a:lstStyle/>
          <a:p>
            <a:pPr marL="0" indent="0">
              <a:spcBef>
                <a:spcPts val="500"/>
              </a:spcBef>
              <a:buNone/>
              <a:defRPr/>
            </a:pPr>
            <a:r>
              <a:rPr kumimoji="0" lang="en-US" sz="2600" b="1" i="0" u="none" strike="noStrike" kern="1200" cap="none" spc="0" normalizeH="0" baseline="0" noProof="0" dirty="0">
                <a:ln>
                  <a:noFill/>
                </a:ln>
                <a:solidFill>
                  <a:srgbClr val="161569"/>
                </a:solidFill>
                <a:effectLst/>
                <a:uLnTx/>
                <a:uFillTx/>
                <a:latin typeface="Arial" panose="020B0604020202020204"/>
                <a:ea typeface="+mn-ea"/>
                <a:cs typeface="+mn-cs"/>
              </a:rPr>
              <a:t>13: Teacher</a:t>
            </a:r>
            <a:r>
              <a:rPr lang="en-US" sz="2600" b="1" dirty="0">
                <a:latin typeface="Arial" panose="020B0604020202020204"/>
              </a:rPr>
              <a:t> - </a:t>
            </a:r>
            <a:r>
              <a:rPr kumimoji="0" lang="en-US" sz="2600" b="1" i="0" u="none" strike="noStrike" kern="1200" cap="none" spc="0" normalizeH="0" baseline="0" noProof="0" dirty="0">
                <a:ln>
                  <a:noFill/>
                </a:ln>
                <a:solidFill>
                  <a:srgbClr val="161569"/>
                </a:solidFill>
                <a:effectLst/>
                <a:uLnTx/>
                <a:uFillTx/>
                <a:latin typeface="Arial" panose="020B0604020202020204"/>
                <a:ea typeface="+mn-ea"/>
                <a:cs typeface="+mn-cs"/>
              </a:rPr>
              <a:t>Instructional Assignments</a:t>
            </a:r>
          </a:p>
          <a:p>
            <a:pPr lvl="1">
              <a:buFont typeface="Wingdings" panose="05000000000000000000" pitchFamily="2" charset="2"/>
              <a:buChar char="Ø"/>
              <a:defRPr/>
            </a:pPr>
            <a:r>
              <a:rPr lang="en-US" sz="2300" dirty="0"/>
              <a:t>A staff member (employee) who holds a position at a school or district with an instructional teaching assignment that requires certification or other state alternative and whose duties require providing direct instruction to the pupils in the school(s). The teaching staff included in these data have a Statewide Educator Identifier (SEID) assigned by the California Commission on Teacher Credentialing (CTC) and their staff assignment and demographic data are reported through the California Longitudinal Achievement Data System (CALPADS).</a:t>
            </a:r>
          </a:p>
          <a:p>
            <a:pPr marL="457200" lvl="1" indent="0">
              <a:buNone/>
              <a:defRPr/>
            </a:pPr>
            <a:endParaRPr lang="en-US" sz="2300" dirty="0"/>
          </a:p>
          <a:p>
            <a:pPr lvl="1">
              <a:buFont typeface="Wingdings" panose="05000000000000000000" pitchFamily="2" charset="2"/>
              <a:buChar char="Ø"/>
              <a:defRPr/>
            </a:pPr>
            <a:r>
              <a:rPr lang="en-US" sz="2300" dirty="0"/>
              <a:t>Teaching staff have instructional assignments that include, but are not limited to, the following: teacher, instructional teacher librarian, itinerant or pull-out/push-in teachers, independent study teacher, and teachers facilitating or leading online courses, and in some cases long-term substitute teacher.</a:t>
            </a:r>
          </a:p>
        </p:txBody>
      </p:sp>
      <p:sp>
        <p:nvSpPr>
          <p:cNvPr id="5" name="Footer Placeholder 3">
            <a:extLst>
              <a:ext uri="{FF2B5EF4-FFF2-40B4-BE49-F238E27FC236}">
                <a16:creationId xmlns:a16="http://schemas.microsoft.com/office/drawing/2014/main" id="{06A12764-8C49-CF34-B68B-85DC343D92BD}"/>
              </a:ext>
            </a:extLst>
          </p:cNvPr>
          <p:cNvSpPr>
            <a:spLocks noGrp="1"/>
          </p:cNvSpPr>
          <p:nvPr>
            <p:ph type="ftr" sz="quarter" idx="11"/>
          </p:nvPr>
        </p:nvSpPr>
        <p:spPr/>
        <p:txBody>
          <a:bodyPr/>
          <a:lstStyle/>
          <a:p>
            <a:pPr>
              <a:spcAft>
                <a:spcPts val="600"/>
              </a:spcAft>
            </a:pPr>
            <a:r>
              <a:rPr lang="en-US" dirty="0"/>
              <a:t>CALPADS Regional Update May 2026</a:t>
            </a:r>
          </a:p>
        </p:txBody>
      </p:sp>
    </p:spTree>
    <p:extLst>
      <p:ext uri="{BB962C8B-B14F-4D97-AF65-F5344CB8AC3E}">
        <p14:creationId xmlns:p14="http://schemas.microsoft.com/office/powerpoint/2010/main" val="20514933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2B084-66FA-A87C-443C-F2D4ADD48A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0E918A-851D-0D25-7600-703A8F6A4C1A}"/>
              </a:ext>
            </a:extLst>
          </p:cNvPr>
          <p:cNvSpPr>
            <a:spLocks noGrp="1"/>
          </p:cNvSpPr>
          <p:nvPr>
            <p:ph type="title"/>
          </p:nvPr>
        </p:nvSpPr>
        <p:spPr/>
        <p:txBody>
          <a:bodyPr>
            <a:normAutofit/>
          </a:bodyPr>
          <a:lstStyle/>
          <a:p>
            <a:pPr algn="ctr"/>
            <a:r>
              <a:rPr lang="en-US" sz="3700" dirty="0"/>
              <a:t>Job Classification &amp; Course Attribute Updates (3)</a:t>
            </a:r>
            <a:endParaRPr lang="en-US" sz="3700" dirty="0">
              <a:solidFill>
                <a:schemeClr val="tx1"/>
              </a:solidFill>
            </a:endParaRPr>
          </a:p>
        </p:txBody>
      </p:sp>
      <p:sp>
        <p:nvSpPr>
          <p:cNvPr id="3" name="Content Placeholder 2">
            <a:extLst>
              <a:ext uri="{FF2B5EF4-FFF2-40B4-BE49-F238E27FC236}">
                <a16:creationId xmlns:a16="http://schemas.microsoft.com/office/drawing/2014/main" id="{F9FAAE7E-3B95-9806-5924-75AB02BA4942}"/>
              </a:ext>
            </a:extLst>
          </p:cNvPr>
          <p:cNvSpPr>
            <a:spLocks noGrp="1"/>
          </p:cNvSpPr>
          <p:nvPr>
            <p:ph idx="1"/>
          </p:nvPr>
        </p:nvSpPr>
        <p:spPr/>
        <p:txBody>
          <a:bodyPr>
            <a:normAutofit fontScale="92500" lnSpcReduction="10000"/>
          </a:bodyPr>
          <a:lstStyle/>
          <a:p>
            <a:pPr marL="0" indent="0">
              <a:spcBef>
                <a:spcPts val="500"/>
              </a:spcBef>
              <a:buNone/>
              <a:defRPr/>
            </a:pPr>
            <a:r>
              <a:rPr kumimoji="0" lang="en-US" sz="2600" b="1" i="0" u="none" strike="noStrike" kern="1200" cap="none" spc="0" normalizeH="0" baseline="0" noProof="0" dirty="0">
                <a:ln>
                  <a:noFill/>
                </a:ln>
                <a:solidFill>
                  <a:srgbClr val="161569"/>
                </a:solidFill>
                <a:effectLst/>
                <a:uLnTx/>
                <a:uFillTx/>
                <a:latin typeface="Arial" panose="020B0604020202020204"/>
                <a:ea typeface="+mn-ea"/>
                <a:cs typeface="+mn-cs"/>
              </a:rPr>
              <a:t>14: Teacher</a:t>
            </a:r>
            <a:r>
              <a:rPr lang="en-US" sz="2600" b="1" dirty="0">
                <a:latin typeface="Arial" panose="020B0604020202020204"/>
              </a:rPr>
              <a:t> - </a:t>
            </a:r>
            <a:r>
              <a:rPr kumimoji="0" lang="en-US" sz="2600" b="1" i="0" u="none" strike="noStrike" kern="1200" cap="none" spc="0" normalizeH="0" baseline="0" noProof="0" dirty="0">
                <a:ln>
                  <a:noFill/>
                </a:ln>
                <a:solidFill>
                  <a:srgbClr val="161569"/>
                </a:solidFill>
                <a:effectLst/>
                <a:uLnTx/>
                <a:uFillTx/>
                <a:latin typeface="Arial" panose="020B0604020202020204"/>
                <a:ea typeface="+mn-ea"/>
                <a:cs typeface="+mn-cs"/>
              </a:rPr>
              <a:t>Non-Instructional Assignments</a:t>
            </a:r>
          </a:p>
          <a:p>
            <a:pPr lvl="1">
              <a:buFont typeface="Wingdings" panose="05000000000000000000" pitchFamily="2" charset="2"/>
              <a:buChar char="Ø"/>
              <a:defRPr/>
            </a:pPr>
            <a:r>
              <a:rPr lang="en-US" sz="2300" dirty="0"/>
              <a:t>A staff member (employee) who holds a position at a school or district with a non-instructional support assignment that requires certification or other state alternatives and whose duties do not involve providing direct instruction to the pupils in the school(s). The non-instructional support staff included in these data have a Statewide Educator Identifier (SEID) assigned by the California Commission on Teacher Credentialing (CTC) and their staff assignment and demographic data are reported through the California Longitudinal Achievement Data System (CALPADS).</a:t>
            </a:r>
          </a:p>
          <a:p>
            <a:pPr marL="457200" lvl="1" indent="0">
              <a:buNone/>
              <a:defRPr/>
            </a:pPr>
            <a:endParaRPr lang="en-US" sz="2300" dirty="0"/>
          </a:p>
          <a:p>
            <a:pPr lvl="1">
              <a:buFont typeface="Wingdings" panose="05000000000000000000" pitchFamily="2" charset="2"/>
              <a:buChar char="Ø"/>
              <a:defRPr/>
            </a:pPr>
            <a:r>
              <a:rPr lang="en-US" sz="2300" dirty="0"/>
              <a:t>Non-instructional support staff have assignments that include, but are not limited to, the following: mentor teacher, peer Assistance and review, other certificated non-instructional assignments, non-instructional teacher librarian, teacher on special assignment, special education case manager (non-instructional), program coordinator - school site level, and department chair.</a:t>
            </a:r>
            <a:endParaRPr kumimoji="0" lang="en-US" sz="2300" b="0" i="0" u="none" strike="noStrike" kern="1200" cap="none" spc="0" normalizeH="0" baseline="0" noProof="0" dirty="0">
              <a:ln>
                <a:noFill/>
              </a:ln>
              <a:solidFill>
                <a:srgbClr val="161569"/>
              </a:solidFill>
              <a:effectLst/>
              <a:uLnTx/>
              <a:uFillTx/>
              <a:latin typeface="Arial" panose="020B0604020202020204"/>
              <a:ea typeface="+mn-ea"/>
              <a:cs typeface="+mn-cs"/>
            </a:endParaRPr>
          </a:p>
        </p:txBody>
      </p:sp>
      <p:sp>
        <p:nvSpPr>
          <p:cNvPr id="5" name="Footer Placeholder 3">
            <a:extLst>
              <a:ext uri="{FF2B5EF4-FFF2-40B4-BE49-F238E27FC236}">
                <a16:creationId xmlns:a16="http://schemas.microsoft.com/office/drawing/2014/main" id="{07F82BF2-064B-719B-D8AC-CCCCC5AEA778}"/>
              </a:ext>
            </a:extLst>
          </p:cNvPr>
          <p:cNvSpPr>
            <a:spLocks noGrp="1"/>
          </p:cNvSpPr>
          <p:nvPr>
            <p:ph type="ftr" sz="quarter" idx="11"/>
          </p:nvPr>
        </p:nvSpPr>
        <p:spPr/>
        <p:txBody>
          <a:bodyPr/>
          <a:lstStyle/>
          <a:p>
            <a:pPr>
              <a:spcAft>
                <a:spcPts val="600"/>
              </a:spcAft>
            </a:pPr>
            <a:r>
              <a:rPr lang="en-US" dirty="0"/>
              <a:t>CALPADS Regional Update May 2026</a:t>
            </a:r>
          </a:p>
        </p:txBody>
      </p:sp>
    </p:spTree>
    <p:extLst>
      <p:ext uri="{BB962C8B-B14F-4D97-AF65-F5344CB8AC3E}">
        <p14:creationId xmlns:p14="http://schemas.microsoft.com/office/powerpoint/2010/main" val="745111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19FB8-48E5-466D-985A-2BB1D3AEA71E}"/>
              </a:ext>
            </a:extLst>
          </p:cNvPr>
          <p:cNvSpPr>
            <a:spLocks noGrp="1"/>
          </p:cNvSpPr>
          <p:nvPr>
            <p:ph type="title"/>
          </p:nvPr>
        </p:nvSpPr>
        <p:spPr>
          <a:xfrm>
            <a:off x="838200" y="365126"/>
            <a:ext cx="10515600" cy="788988"/>
          </a:xfrm>
        </p:spPr>
        <p:txBody>
          <a:bodyPr>
            <a:normAutofit/>
          </a:bodyPr>
          <a:lstStyle/>
          <a:p>
            <a:pPr algn="ctr"/>
            <a:r>
              <a:rPr kumimoji="0" lang="en-US" altLang="en-US" b="1"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Presenter Information (1)</a:t>
            </a:r>
            <a:endParaRPr lang="en-US" dirty="0">
              <a:solidFill>
                <a:schemeClr val="tx1"/>
              </a:solidFill>
            </a:endParaRPr>
          </a:p>
        </p:txBody>
      </p:sp>
      <p:sp>
        <p:nvSpPr>
          <p:cNvPr id="3" name="Content Placeholder 2">
            <a:extLst>
              <a:ext uri="{FF2B5EF4-FFF2-40B4-BE49-F238E27FC236}">
                <a16:creationId xmlns:a16="http://schemas.microsoft.com/office/drawing/2014/main" id="{6A21458C-2FCD-4E55-8B48-82FE593018C7}"/>
              </a:ext>
            </a:extLst>
          </p:cNvPr>
          <p:cNvSpPr>
            <a:spLocks noGrp="1"/>
          </p:cNvSpPr>
          <p:nvPr>
            <p:ph idx="1"/>
          </p:nvPr>
        </p:nvSpPr>
        <p:spPr>
          <a:xfrm>
            <a:off x="838200" y="1528549"/>
            <a:ext cx="10515600" cy="4648414"/>
          </a:xfrm>
        </p:spPr>
        <p:txBody>
          <a:bodyPr vert="horz" lIns="91440" tIns="45720" rIns="91440" bIns="45720" rtlCol="0" anchor="t">
            <a:normAutofit/>
          </a:bodyPr>
          <a:lstStyle/>
          <a:p>
            <a:pPr marL="0" indent="0">
              <a:buNone/>
              <a:defRPr/>
            </a:pPr>
            <a:r>
              <a:rPr lang="en-US" sz="3600" b="1" dirty="0">
                <a:latin typeface="Calibri" panose="020F0502020204030204" pitchFamily="34" charset="0"/>
                <a:cs typeface="Calibri" panose="020F0502020204030204" pitchFamily="34" charset="0"/>
              </a:rPr>
              <a:t>California School Information Services (CSIS)</a:t>
            </a:r>
          </a:p>
          <a:p>
            <a:pPr marL="0" indent="0">
              <a:buNone/>
              <a:defRPr/>
            </a:pPr>
            <a:r>
              <a:rPr lang="en-US" sz="3200" dirty="0">
                <a:latin typeface="Calibri" panose="020F0502020204030204" pitchFamily="34" charset="0"/>
                <a:cs typeface="Calibri" panose="020F0502020204030204" pitchFamily="34" charset="0"/>
              </a:rPr>
              <a:t>Rima Mendez, Requirements Management</a:t>
            </a:r>
          </a:p>
          <a:p>
            <a:pPr marL="0" indent="0">
              <a:buNone/>
              <a:defRPr/>
            </a:pPr>
            <a:r>
              <a:rPr lang="en-US" sz="3200" dirty="0">
                <a:latin typeface="Calibri" panose="020F0502020204030204" pitchFamily="34" charset="0"/>
                <a:cs typeface="Calibri" panose="020F0502020204030204" pitchFamily="34" charset="0"/>
              </a:rPr>
              <a:t>Heather Cota, Requirements Management</a:t>
            </a:r>
          </a:p>
          <a:p>
            <a:pPr marL="0" indent="0">
              <a:buNone/>
              <a:defRPr/>
            </a:pPr>
            <a:r>
              <a:rPr lang="en-US" sz="3200" dirty="0">
                <a:latin typeface="Calibri" panose="020F0502020204030204" pitchFamily="34" charset="0"/>
                <a:cs typeface="Calibri" panose="020F0502020204030204" pitchFamily="34" charset="0"/>
              </a:rPr>
              <a:t>Angela Ratty, Client Services</a:t>
            </a:r>
          </a:p>
          <a:p>
            <a:pPr marL="0" indent="0">
              <a:buNone/>
              <a:defRPr/>
            </a:pPr>
            <a:r>
              <a:rPr lang="en-US" sz="3200" dirty="0">
                <a:latin typeface="Calibri" panose="020F0502020204030204" pitchFamily="34" charset="0"/>
                <a:cs typeface="Calibri" panose="020F0502020204030204" pitchFamily="34" charset="0"/>
              </a:rPr>
              <a:t>Matt Clark, Client Services</a:t>
            </a:r>
            <a:endParaRPr lang="en-US" sz="3200" dirty="0"/>
          </a:p>
        </p:txBody>
      </p:sp>
      <p:sp>
        <p:nvSpPr>
          <p:cNvPr id="5" name="Footer Placeholder 3">
            <a:extLst>
              <a:ext uri="{FF2B5EF4-FFF2-40B4-BE49-F238E27FC236}">
                <a16:creationId xmlns:a16="http://schemas.microsoft.com/office/drawing/2014/main" id="{8E308AFB-6F43-ACFC-22F6-C3EB9AF6E2CE}"/>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May 2026</a:t>
            </a:r>
          </a:p>
        </p:txBody>
      </p:sp>
    </p:spTree>
    <p:extLst>
      <p:ext uri="{BB962C8B-B14F-4D97-AF65-F5344CB8AC3E}">
        <p14:creationId xmlns:p14="http://schemas.microsoft.com/office/powerpoint/2010/main" val="36839976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8DBA1-E9B6-8C5B-1A33-4A9290EED3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356866-E176-891D-7EE1-5E440EF774D3}"/>
              </a:ext>
            </a:extLst>
          </p:cNvPr>
          <p:cNvSpPr>
            <a:spLocks noGrp="1"/>
          </p:cNvSpPr>
          <p:nvPr>
            <p:ph type="title"/>
          </p:nvPr>
        </p:nvSpPr>
        <p:spPr/>
        <p:txBody>
          <a:bodyPr>
            <a:normAutofit/>
          </a:bodyPr>
          <a:lstStyle/>
          <a:p>
            <a:pPr algn="ctr"/>
            <a:r>
              <a:rPr lang="en-US" sz="3700" dirty="0"/>
              <a:t>Job Classification &amp; Course Attribute Updates (4)</a:t>
            </a:r>
            <a:endParaRPr lang="en-US" sz="3700" dirty="0">
              <a:solidFill>
                <a:schemeClr val="tx1"/>
              </a:solidFill>
            </a:endParaRPr>
          </a:p>
        </p:txBody>
      </p:sp>
      <p:sp>
        <p:nvSpPr>
          <p:cNvPr id="3" name="Content Placeholder 2">
            <a:extLst>
              <a:ext uri="{FF2B5EF4-FFF2-40B4-BE49-F238E27FC236}">
                <a16:creationId xmlns:a16="http://schemas.microsoft.com/office/drawing/2014/main" id="{43AA5B3B-5CEA-B894-EF47-5ED44DE66C28}"/>
              </a:ext>
            </a:extLst>
          </p:cNvPr>
          <p:cNvSpPr>
            <a:spLocks noGrp="1"/>
          </p:cNvSpPr>
          <p:nvPr>
            <p:ph idx="1"/>
          </p:nvPr>
        </p:nvSpPr>
        <p:spPr/>
        <p:txBody>
          <a:bodyPr>
            <a:normAutofit/>
          </a:bodyPr>
          <a:lstStyle/>
          <a:p>
            <a:pPr>
              <a:defRPr/>
            </a:pPr>
            <a:r>
              <a:rPr kumimoji="0" lang="en-US" b="0" i="0" u="none" strike="noStrike" kern="1200" cap="none" spc="0" normalizeH="0" baseline="0" noProof="0" dirty="0">
                <a:ln>
                  <a:noFill/>
                </a:ln>
                <a:solidFill>
                  <a:srgbClr val="161569"/>
                </a:solidFill>
                <a:effectLst/>
                <a:uLnTx/>
                <a:uFillTx/>
                <a:latin typeface="Arial" panose="020B0604020202020204"/>
                <a:ea typeface="+mn-ea"/>
                <a:cs typeface="+mn-cs"/>
              </a:rPr>
              <a:t>Create two indicators in the course section enrollment/completion files (CRSE/C) identifying the instruction services being provided.</a:t>
            </a:r>
          </a:p>
          <a:p>
            <a:pPr lvl="1">
              <a:defRPr/>
            </a:pPr>
            <a:r>
              <a:rPr lang="en-US" dirty="0">
                <a:latin typeface="Arial" panose="020B0604020202020204"/>
              </a:rPr>
              <a:t>9.37: </a:t>
            </a:r>
            <a:r>
              <a:rPr kumimoji="0" lang="en-US" b="0" i="0" u="none" strike="noStrike" kern="1200" cap="none" spc="0" normalizeH="0" baseline="0" noProof="0" dirty="0">
                <a:ln>
                  <a:noFill/>
                </a:ln>
                <a:solidFill>
                  <a:srgbClr val="161569"/>
                </a:solidFill>
                <a:effectLst/>
                <a:uLnTx/>
                <a:uFillTx/>
                <a:latin typeface="Arial" panose="020B0604020202020204"/>
                <a:ea typeface="+mn-ea"/>
                <a:cs typeface="+mn-cs"/>
              </a:rPr>
              <a:t>Itinerant Teacher </a:t>
            </a:r>
          </a:p>
          <a:p>
            <a:pPr lvl="1">
              <a:defRPr/>
            </a:pPr>
            <a:r>
              <a:rPr kumimoji="0" lang="en-US" b="0" i="0" u="none" strike="noStrike" kern="1200" cap="none" spc="0" normalizeH="0" baseline="0" noProof="0" dirty="0">
                <a:ln>
                  <a:noFill/>
                </a:ln>
                <a:solidFill>
                  <a:srgbClr val="161569"/>
                </a:solidFill>
                <a:effectLst/>
                <a:uLnTx/>
                <a:uFillTx/>
                <a:latin typeface="Arial" panose="020B0604020202020204"/>
                <a:ea typeface="+mn-ea"/>
                <a:cs typeface="+mn-cs"/>
              </a:rPr>
              <a:t>9.38: Pull-Out/Push-In Teacher </a:t>
            </a:r>
          </a:p>
          <a:p>
            <a:pPr marL="457200" lvl="1" indent="0">
              <a:buNone/>
              <a:defRPr/>
            </a:pPr>
            <a:endParaRPr kumimoji="0" lang="en-US" sz="2000" b="0" i="0" u="none" strike="noStrike" kern="1200" cap="none" spc="0" normalizeH="0" baseline="0" noProof="0" dirty="0">
              <a:ln>
                <a:noFill/>
              </a:ln>
              <a:solidFill>
                <a:srgbClr val="161569"/>
              </a:solidFill>
              <a:effectLst/>
              <a:uLnTx/>
              <a:uFillTx/>
              <a:latin typeface="Arial" panose="020B0604020202020204"/>
              <a:ea typeface="+mn-ea"/>
              <a:cs typeface="+mn-cs"/>
            </a:endParaRPr>
          </a:p>
          <a:p>
            <a:pPr>
              <a:defRPr/>
            </a:pPr>
            <a:r>
              <a:rPr lang="en-US" sz="2200" dirty="0">
                <a:latin typeface="+mj-lt"/>
              </a:rPr>
              <a:t>These will be included in the definition of the new Job Class 13 (Teacher – Instructional Assignments) and more specifically, will be identified on the CRSE/C record as Y/N </a:t>
            </a:r>
            <a:r>
              <a:rPr lang="en-US" sz="2200" i="1" dirty="0">
                <a:latin typeface="+mj-lt"/>
              </a:rPr>
              <a:t>optional </a:t>
            </a:r>
            <a:r>
              <a:rPr lang="en-US" sz="2200" dirty="0">
                <a:latin typeface="+mj-lt"/>
              </a:rPr>
              <a:t>indicators.</a:t>
            </a:r>
          </a:p>
        </p:txBody>
      </p:sp>
      <p:sp>
        <p:nvSpPr>
          <p:cNvPr id="5" name="Footer Placeholder 3">
            <a:extLst>
              <a:ext uri="{FF2B5EF4-FFF2-40B4-BE49-F238E27FC236}">
                <a16:creationId xmlns:a16="http://schemas.microsoft.com/office/drawing/2014/main" id="{30FD3231-C0CB-DBA5-6A8B-7342406C9390}"/>
              </a:ext>
            </a:extLst>
          </p:cNvPr>
          <p:cNvSpPr>
            <a:spLocks noGrp="1"/>
          </p:cNvSpPr>
          <p:nvPr>
            <p:ph type="ftr" sz="quarter" idx="11"/>
          </p:nvPr>
        </p:nvSpPr>
        <p:spPr/>
        <p:txBody>
          <a:bodyPr/>
          <a:lstStyle/>
          <a:p>
            <a:pPr>
              <a:spcAft>
                <a:spcPts val="600"/>
              </a:spcAft>
            </a:pPr>
            <a:r>
              <a:rPr lang="en-US" dirty="0"/>
              <a:t>CALPADS Regional Update May 2026</a:t>
            </a:r>
          </a:p>
        </p:txBody>
      </p:sp>
    </p:spTree>
    <p:extLst>
      <p:ext uri="{BB962C8B-B14F-4D97-AF65-F5344CB8AC3E}">
        <p14:creationId xmlns:p14="http://schemas.microsoft.com/office/powerpoint/2010/main" val="16126753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C74CC-CABB-DBC6-33F9-7F8FA8711F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BB5589-2FF3-BF87-2938-3B3B938C085D}"/>
              </a:ext>
            </a:extLst>
          </p:cNvPr>
          <p:cNvSpPr>
            <a:spLocks noGrp="1"/>
          </p:cNvSpPr>
          <p:nvPr>
            <p:ph type="title"/>
          </p:nvPr>
        </p:nvSpPr>
        <p:spPr/>
        <p:txBody>
          <a:bodyPr>
            <a:normAutofit/>
          </a:bodyPr>
          <a:lstStyle/>
          <a:p>
            <a:pPr algn="ctr"/>
            <a:r>
              <a:rPr lang="en-US" sz="3700" dirty="0"/>
              <a:t>Job Classification &amp; Course Attribute Updates (5)</a:t>
            </a:r>
            <a:endParaRPr lang="en-US" sz="3700" dirty="0">
              <a:solidFill>
                <a:schemeClr val="tx1"/>
              </a:solidFill>
            </a:endParaRPr>
          </a:p>
        </p:txBody>
      </p:sp>
      <p:sp>
        <p:nvSpPr>
          <p:cNvPr id="3" name="Content Placeholder 2">
            <a:extLst>
              <a:ext uri="{FF2B5EF4-FFF2-40B4-BE49-F238E27FC236}">
                <a16:creationId xmlns:a16="http://schemas.microsoft.com/office/drawing/2014/main" id="{B9A87802-2D5B-EA48-45F7-316E6C01E691}"/>
              </a:ext>
            </a:extLst>
          </p:cNvPr>
          <p:cNvSpPr>
            <a:spLocks noGrp="1"/>
          </p:cNvSpPr>
          <p:nvPr>
            <p:ph idx="1"/>
          </p:nvPr>
        </p:nvSpPr>
        <p:spPr>
          <a:xfrm>
            <a:off x="838200" y="1690688"/>
            <a:ext cx="10515600" cy="4185708"/>
          </a:xfrm>
        </p:spPr>
        <p:txBody>
          <a:bodyPr>
            <a:normAutofit/>
          </a:bodyPr>
          <a:lstStyle/>
          <a:p>
            <a:pPr marL="0" indent="0">
              <a:spcBef>
                <a:spcPts val="500"/>
              </a:spcBef>
              <a:buNone/>
              <a:defRPr/>
            </a:pPr>
            <a:r>
              <a:rPr kumimoji="0" lang="en-US" sz="2600" b="1" i="0" u="none" strike="noStrike" kern="1200" cap="none" spc="0" normalizeH="0" baseline="0" noProof="0" dirty="0">
                <a:ln>
                  <a:noFill/>
                </a:ln>
                <a:solidFill>
                  <a:srgbClr val="161569"/>
                </a:solidFill>
                <a:effectLst/>
                <a:uLnTx/>
                <a:uFillTx/>
                <a:latin typeface="Arial" panose="020B0604020202020204"/>
                <a:ea typeface="+mn-ea"/>
                <a:cs typeface="+mn-cs"/>
              </a:rPr>
              <a:t>9.37: Itinerant Teacher </a:t>
            </a:r>
          </a:p>
          <a:p>
            <a:pPr lvl="1">
              <a:buFont typeface="Wingdings" panose="05000000000000000000" pitchFamily="2" charset="2"/>
              <a:buChar char="Ø"/>
              <a:defRPr/>
            </a:pPr>
            <a:r>
              <a:rPr lang="en-US" sz="2200" dirty="0"/>
              <a:t>A staff member (employee) who holds a position at a school or district with an instructional teaching assignment that requires certification or other state alternative and whose duties require providing direct instruction to the pupils in multiple schools and is not assigned to a single classroom or school building. Instead, itinerant teachers travel between multiple sites, such as different schools within a district or multiple districts, to provide specialized instruction. The itinerant teacher included in these data have a Statewide Educator Identifier (SEID) assigned by the California Commission on Teacher Credentialing (CTC) and their staff assignment and demographic data are reported through the California Longitudinal Achievement Data System (CALPADS).</a:t>
            </a:r>
            <a:endParaRPr kumimoji="0" lang="en-US" sz="2200" b="0" i="0" u="none" strike="noStrike" kern="1200" cap="none" spc="0" normalizeH="0" baseline="0" noProof="0" dirty="0">
              <a:ln>
                <a:noFill/>
              </a:ln>
              <a:solidFill>
                <a:srgbClr val="161569"/>
              </a:solidFill>
              <a:effectLst/>
              <a:uLnTx/>
              <a:uFillTx/>
              <a:latin typeface="Arial" panose="020B0604020202020204"/>
              <a:ea typeface="+mn-ea"/>
              <a:cs typeface="+mn-cs"/>
            </a:endParaRPr>
          </a:p>
        </p:txBody>
      </p:sp>
      <p:sp>
        <p:nvSpPr>
          <p:cNvPr id="5" name="Footer Placeholder 3">
            <a:extLst>
              <a:ext uri="{FF2B5EF4-FFF2-40B4-BE49-F238E27FC236}">
                <a16:creationId xmlns:a16="http://schemas.microsoft.com/office/drawing/2014/main" id="{F91D2217-1D8E-B7E5-ED90-80F4CCA8C0C3}"/>
              </a:ext>
            </a:extLst>
          </p:cNvPr>
          <p:cNvSpPr>
            <a:spLocks noGrp="1"/>
          </p:cNvSpPr>
          <p:nvPr>
            <p:ph type="ftr" sz="quarter" idx="11"/>
          </p:nvPr>
        </p:nvSpPr>
        <p:spPr/>
        <p:txBody>
          <a:bodyPr/>
          <a:lstStyle/>
          <a:p>
            <a:pPr>
              <a:spcAft>
                <a:spcPts val="600"/>
              </a:spcAft>
            </a:pPr>
            <a:r>
              <a:rPr lang="en-US" dirty="0"/>
              <a:t>CALPADS Regional Update May 2026</a:t>
            </a:r>
          </a:p>
        </p:txBody>
      </p:sp>
    </p:spTree>
    <p:extLst>
      <p:ext uri="{BB962C8B-B14F-4D97-AF65-F5344CB8AC3E}">
        <p14:creationId xmlns:p14="http://schemas.microsoft.com/office/powerpoint/2010/main" val="27752393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F64F9-7E92-9169-548B-D6C3E20BC2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EC8F99-B972-84F3-F9EB-E241A9705C1E}"/>
              </a:ext>
            </a:extLst>
          </p:cNvPr>
          <p:cNvSpPr>
            <a:spLocks noGrp="1"/>
          </p:cNvSpPr>
          <p:nvPr>
            <p:ph type="title"/>
          </p:nvPr>
        </p:nvSpPr>
        <p:spPr>
          <a:xfrm>
            <a:off x="575187" y="365125"/>
            <a:ext cx="10958051" cy="845837"/>
          </a:xfrm>
        </p:spPr>
        <p:txBody>
          <a:bodyPr>
            <a:normAutofit/>
          </a:bodyPr>
          <a:lstStyle/>
          <a:p>
            <a:pPr algn="ctr"/>
            <a:r>
              <a:rPr lang="en-US" sz="3700" dirty="0"/>
              <a:t>Job Classification &amp; Course Attribute Updates (6)</a:t>
            </a:r>
            <a:endParaRPr lang="en-US" sz="3700" dirty="0">
              <a:solidFill>
                <a:schemeClr val="tx1"/>
              </a:solidFill>
            </a:endParaRPr>
          </a:p>
        </p:txBody>
      </p:sp>
      <p:sp>
        <p:nvSpPr>
          <p:cNvPr id="3" name="Content Placeholder 2">
            <a:extLst>
              <a:ext uri="{FF2B5EF4-FFF2-40B4-BE49-F238E27FC236}">
                <a16:creationId xmlns:a16="http://schemas.microsoft.com/office/drawing/2014/main" id="{E9E13B4F-194D-3760-726B-B01EEAB02280}"/>
              </a:ext>
            </a:extLst>
          </p:cNvPr>
          <p:cNvSpPr>
            <a:spLocks noGrp="1"/>
          </p:cNvSpPr>
          <p:nvPr>
            <p:ph idx="1"/>
          </p:nvPr>
        </p:nvSpPr>
        <p:spPr>
          <a:xfrm>
            <a:off x="443513" y="1405581"/>
            <a:ext cx="11221397" cy="4710112"/>
          </a:xfrm>
        </p:spPr>
        <p:txBody>
          <a:bodyPr>
            <a:noAutofit/>
          </a:bodyPr>
          <a:lstStyle/>
          <a:p>
            <a:pPr marL="457200" marR="0" lvl="1" indent="0" algn="l" defTabSz="914400" rtl="0" eaLnBrk="1" fontAlgn="auto" latinLnBrk="0" hangingPunct="1">
              <a:lnSpc>
                <a:spcPct val="90000"/>
              </a:lnSpc>
              <a:spcBef>
                <a:spcPts val="500"/>
              </a:spcBef>
              <a:spcAft>
                <a:spcPts val="0"/>
              </a:spcAft>
              <a:buClrTx/>
              <a:buSzTx/>
              <a:buNone/>
              <a:tabLst/>
              <a:defRPr/>
            </a:pPr>
            <a:r>
              <a:rPr kumimoji="0" lang="en-US" sz="1800" b="1" i="0" u="none" strike="noStrike" kern="1200" cap="none" spc="0" normalizeH="0" baseline="0" noProof="0" dirty="0">
                <a:ln>
                  <a:noFill/>
                </a:ln>
                <a:solidFill>
                  <a:srgbClr val="161569"/>
                </a:solidFill>
                <a:effectLst/>
                <a:uLnTx/>
                <a:uFillTx/>
                <a:latin typeface="Arial" panose="020B0604020202020204"/>
                <a:ea typeface="+mn-ea"/>
                <a:cs typeface="+mn-cs"/>
              </a:rPr>
              <a:t>9.38: Pull-Out/Push-In Teacher </a:t>
            </a:r>
          </a:p>
          <a:p>
            <a:pPr lvl="1">
              <a:buFont typeface="Wingdings" panose="05000000000000000000" pitchFamily="2" charset="2"/>
              <a:buChar char="Ø"/>
              <a:defRPr/>
            </a:pPr>
            <a:r>
              <a:rPr lang="en-US" sz="1800" dirty="0"/>
              <a:t>A staff member (employee) who holds a position at a school or district with a teaching specialist assignment that requires certification or other state alternative and whose duties require instructing students using two methods: "pushing in" to the general education classroom to provide co-teaching or aide, or "pulling out" students for focused, small-group instruction in a separate setting. The pull-out/push-in teachers in these data have a Statewide Educator Identifier (SEID) assigned by the California Commission on Teacher Credentialing (CTC) and their staff assignment and demographic data are reported through the California Longitudinal Achievement Data System (CALPADS). Examples of duties performed by pull-out/push-in teachers include, but are not limited to, the following: (1) providing instruction to students with disabilities to address Individualized Education Program (IEP) goals; (2) providing language instructional services to english learners; or (3) providing subject-based intervention or academic support services (e.g., reading or math) for students.</a:t>
            </a:r>
          </a:p>
          <a:p>
            <a:pPr lvl="1">
              <a:buFont typeface="Wingdings" panose="05000000000000000000" pitchFamily="2" charset="2"/>
              <a:buChar char="Ø"/>
              <a:defRPr/>
            </a:pPr>
            <a:endParaRPr lang="en-US" sz="1800" dirty="0"/>
          </a:p>
          <a:p>
            <a:pPr lvl="1">
              <a:buFont typeface="Wingdings" panose="05000000000000000000" pitchFamily="2" charset="2"/>
              <a:buChar char="Ø"/>
              <a:defRPr/>
            </a:pPr>
            <a:r>
              <a:rPr lang="en-US" sz="1800" dirty="0"/>
              <a:t>Pull-out/push-in staff are reported in CALPADS as teachers and have instructional assignments that include, but are not limited to, the following: resource specialist program (RSP) teacher, special education teacher, english language development (ELD) specialist, intervention specialist, or reading specialist.</a:t>
            </a:r>
            <a:endParaRPr kumimoji="0" lang="en-US" sz="1800" b="0" i="0" u="none" strike="noStrike" kern="1200" cap="none" spc="0" normalizeH="0" baseline="0" noProof="0" dirty="0">
              <a:ln>
                <a:noFill/>
              </a:ln>
              <a:solidFill>
                <a:srgbClr val="161569"/>
              </a:solidFill>
              <a:effectLst/>
              <a:uLnTx/>
              <a:uFillTx/>
              <a:latin typeface="Arial" panose="020B0604020202020204"/>
              <a:ea typeface="+mn-ea"/>
              <a:cs typeface="+mn-cs"/>
            </a:endParaRPr>
          </a:p>
        </p:txBody>
      </p:sp>
      <p:sp>
        <p:nvSpPr>
          <p:cNvPr id="5" name="Footer Placeholder 3">
            <a:extLst>
              <a:ext uri="{FF2B5EF4-FFF2-40B4-BE49-F238E27FC236}">
                <a16:creationId xmlns:a16="http://schemas.microsoft.com/office/drawing/2014/main" id="{852AB92B-AC25-C53A-2693-16208E7EEC61}"/>
              </a:ext>
            </a:extLst>
          </p:cNvPr>
          <p:cNvSpPr>
            <a:spLocks noGrp="1"/>
          </p:cNvSpPr>
          <p:nvPr>
            <p:ph type="ftr" sz="quarter" idx="11"/>
          </p:nvPr>
        </p:nvSpPr>
        <p:spPr>
          <a:xfrm>
            <a:off x="297943" y="6310312"/>
            <a:ext cx="3165893" cy="365125"/>
          </a:xfrm>
        </p:spPr>
        <p:txBody>
          <a:bodyPr/>
          <a:lstStyle/>
          <a:p>
            <a:pPr>
              <a:spcAft>
                <a:spcPts val="600"/>
              </a:spcAft>
            </a:pPr>
            <a:r>
              <a:rPr lang="en-US" dirty="0"/>
              <a:t>CALPADS Regional Update May 2026</a:t>
            </a:r>
          </a:p>
        </p:txBody>
      </p:sp>
    </p:spTree>
    <p:extLst>
      <p:ext uri="{BB962C8B-B14F-4D97-AF65-F5344CB8AC3E}">
        <p14:creationId xmlns:p14="http://schemas.microsoft.com/office/powerpoint/2010/main" val="9965901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735AE-0A2F-047D-9B17-587F4CF8A4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335DD9-43C7-F494-0E69-398BFCD6E707}"/>
              </a:ext>
            </a:extLst>
          </p:cNvPr>
          <p:cNvSpPr>
            <a:spLocks noGrp="1"/>
          </p:cNvSpPr>
          <p:nvPr>
            <p:ph type="title"/>
          </p:nvPr>
        </p:nvSpPr>
        <p:spPr/>
        <p:txBody>
          <a:bodyPr/>
          <a:lstStyle/>
          <a:p>
            <a:pPr algn="ctr"/>
            <a:r>
              <a:rPr lang="en-US" b="1" dirty="0"/>
              <a:t>New Course Codes for 2026-27 (1)</a:t>
            </a:r>
          </a:p>
        </p:txBody>
      </p:sp>
      <p:graphicFrame>
        <p:nvGraphicFramePr>
          <p:cNvPr id="10" name="Content Placeholder 9">
            <a:extLst>
              <a:ext uri="{FF2B5EF4-FFF2-40B4-BE49-F238E27FC236}">
                <a16:creationId xmlns:a16="http://schemas.microsoft.com/office/drawing/2014/main" id="{C7B1C29D-4FF1-A5CB-A04A-71439615E0B2}"/>
              </a:ext>
            </a:extLst>
          </p:cNvPr>
          <p:cNvGraphicFramePr>
            <a:graphicFrameLocks noGrp="1"/>
          </p:cNvGraphicFramePr>
          <p:nvPr>
            <p:ph idx="1"/>
            <p:extLst>
              <p:ext uri="{D42A27DB-BD31-4B8C-83A1-F6EECF244321}">
                <p14:modId xmlns:p14="http://schemas.microsoft.com/office/powerpoint/2010/main" val="1225439750"/>
              </p:ext>
            </p:extLst>
          </p:nvPr>
        </p:nvGraphicFramePr>
        <p:xfrm>
          <a:off x="1060621" y="1566133"/>
          <a:ext cx="10678297" cy="3474720"/>
        </p:xfrm>
        <a:graphic>
          <a:graphicData uri="http://schemas.openxmlformats.org/drawingml/2006/table">
            <a:tbl>
              <a:tblPr firstRow="1" bandRow="1">
                <a:tableStyleId>{073A0DAA-6AF3-43AB-8588-CEC1D06C72B9}</a:tableStyleId>
              </a:tblPr>
              <a:tblGrid>
                <a:gridCol w="953530">
                  <a:extLst>
                    <a:ext uri="{9D8B030D-6E8A-4147-A177-3AD203B41FA5}">
                      <a16:colId xmlns:a16="http://schemas.microsoft.com/office/drawing/2014/main" val="2726805793"/>
                    </a:ext>
                  </a:extLst>
                </a:gridCol>
                <a:gridCol w="2100649">
                  <a:extLst>
                    <a:ext uri="{9D8B030D-6E8A-4147-A177-3AD203B41FA5}">
                      <a16:colId xmlns:a16="http://schemas.microsoft.com/office/drawing/2014/main" val="784268572"/>
                    </a:ext>
                  </a:extLst>
                </a:gridCol>
                <a:gridCol w="6326659">
                  <a:extLst>
                    <a:ext uri="{9D8B030D-6E8A-4147-A177-3AD203B41FA5}">
                      <a16:colId xmlns:a16="http://schemas.microsoft.com/office/drawing/2014/main" val="3039497579"/>
                    </a:ext>
                  </a:extLst>
                </a:gridCol>
                <a:gridCol w="1297459">
                  <a:extLst>
                    <a:ext uri="{9D8B030D-6E8A-4147-A177-3AD203B41FA5}">
                      <a16:colId xmlns:a16="http://schemas.microsoft.com/office/drawing/2014/main" val="148484693"/>
                    </a:ext>
                  </a:extLst>
                </a:gridCol>
              </a:tblGrid>
              <a:tr h="370840">
                <a:tc>
                  <a:txBody>
                    <a:bodyPr/>
                    <a:lstStyle/>
                    <a:p>
                      <a:r>
                        <a:rPr lang="en-US" dirty="0"/>
                        <a:t>Coded Value</a:t>
                      </a:r>
                    </a:p>
                  </a:txBody>
                  <a:tcPr/>
                </a:tc>
                <a:tc>
                  <a:txBody>
                    <a:bodyPr/>
                    <a:lstStyle/>
                    <a:p>
                      <a:r>
                        <a:rPr lang="en-US" dirty="0"/>
                        <a:t>Name</a:t>
                      </a:r>
                    </a:p>
                  </a:txBody>
                  <a:tcPr/>
                </a:tc>
                <a:tc>
                  <a:txBody>
                    <a:bodyPr/>
                    <a:lstStyle/>
                    <a:p>
                      <a:r>
                        <a:rPr lang="en-US" dirty="0"/>
                        <a:t>Definition</a:t>
                      </a:r>
                    </a:p>
                  </a:txBody>
                  <a:tcPr/>
                </a:tc>
                <a:tc>
                  <a:txBody>
                    <a:bodyPr/>
                    <a:lstStyle/>
                    <a:p>
                      <a:r>
                        <a:rPr lang="en-US" dirty="0"/>
                        <a:t>Start Date</a:t>
                      </a:r>
                    </a:p>
                  </a:txBody>
                  <a:tcPr/>
                </a:tc>
                <a:extLst>
                  <a:ext uri="{0D108BD9-81ED-4DB2-BD59-A6C34878D82A}">
                    <a16:rowId xmlns:a16="http://schemas.microsoft.com/office/drawing/2014/main" val="904640484"/>
                  </a:ext>
                </a:extLst>
              </a:tr>
              <a:tr h="370840">
                <a:tc>
                  <a:txBody>
                    <a:bodyPr/>
                    <a:lstStyle/>
                    <a:p>
                      <a:r>
                        <a:rPr lang="en-US" dirty="0"/>
                        <a:t>9704</a:t>
                      </a:r>
                    </a:p>
                  </a:txBody>
                  <a:tcPr/>
                </a:tc>
                <a:tc>
                  <a:txBody>
                    <a:bodyPr/>
                    <a:lstStyle/>
                    <a:p>
                      <a:r>
                        <a:rPr lang="en-US" dirty="0"/>
                        <a:t>Personal Finance</a:t>
                      </a:r>
                    </a:p>
                  </a:txBody>
                  <a:tcPr/>
                </a:tc>
                <a:tc>
                  <a:txBody>
                    <a:bodyPr/>
                    <a:lstStyle/>
                    <a:p>
                      <a:r>
                        <a:rPr lang="en-US" dirty="0"/>
                        <a:t>Personal Finance courses typically cover topics that develop students to make informed financial decisions to satisfy California’s Education Code Section 51225.3 graduation requirement.  Personal Finance courses present students with an opportunity to learn and develop management skills about banking, budgeting, employment income, credit and debt management, loans and student loan policies, insurance, taxes, investing and wealth-building, consumer protection, education financing, financial psychology, and charitable giving.</a:t>
                      </a:r>
                    </a:p>
                  </a:txBody>
                  <a:tcPr/>
                </a:tc>
                <a:tc>
                  <a:txBody>
                    <a:bodyPr/>
                    <a:lstStyle/>
                    <a:p>
                      <a:r>
                        <a:rPr lang="en-US" dirty="0"/>
                        <a:t>7/1/2026</a:t>
                      </a:r>
                    </a:p>
                  </a:txBody>
                  <a:tcPr/>
                </a:tc>
                <a:extLst>
                  <a:ext uri="{0D108BD9-81ED-4DB2-BD59-A6C34878D82A}">
                    <a16:rowId xmlns:a16="http://schemas.microsoft.com/office/drawing/2014/main" val="386247"/>
                  </a:ext>
                </a:extLst>
              </a:tr>
            </a:tbl>
          </a:graphicData>
        </a:graphic>
      </p:graphicFrame>
      <p:sp>
        <p:nvSpPr>
          <p:cNvPr id="6" name="Footer Placeholder 3">
            <a:extLst>
              <a:ext uri="{FF2B5EF4-FFF2-40B4-BE49-F238E27FC236}">
                <a16:creationId xmlns:a16="http://schemas.microsoft.com/office/drawing/2014/main" id="{E00C9532-B2EA-5387-B027-35A38A9F8B80}"/>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May 2026</a:t>
            </a:r>
          </a:p>
        </p:txBody>
      </p:sp>
    </p:spTree>
    <p:extLst>
      <p:ext uri="{BB962C8B-B14F-4D97-AF65-F5344CB8AC3E}">
        <p14:creationId xmlns:p14="http://schemas.microsoft.com/office/powerpoint/2010/main" val="3154781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55894-09EC-3C09-BD98-3CA7B94E84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A601F5-F671-DF02-1F0B-14827A1D3F23}"/>
              </a:ext>
            </a:extLst>
          </p:cNvPr>
          <p:cNvSpPr>
            <a:spLocks noGrp="1"/>
          </p:cNvSpPr>
          <p:nvPr>
            <p:ph type="title"/>
          </p:nvPr>
        </p:nvSpPr>
        <p:spPr/>
        <p:txBody>
          <a:bodyPr/>
          <a:lstStyle/>
          <a:p>
            <a:pPr algn="ctr"/>
            <a:r>
              <a:rPr lang="en-US" b="1" dirty="0"/>
              <a:t>New Course Codes for 2026-27 (2)</a:t>
            </a:r>
          </a:p>
        </p:txBody>
      </p:sp>
      <p:graphicFrame>
        <p:nvGraphicFramePr>
          <p:cNvPr id="10" name="Content Placeholder 9">
            <a:extLst>
              <a:ext uri="{FF2B5EF4-FFF2-40B4-BE49-F238E27FC236}">
                <a16:creationId xmlns:a16="http://schemas.microsoft.com/office/drawing/2014/main" id="{B15422A4-66E7-809F-D3AD-03AD69A892D7}"/>
              </a:ext>
            </a:extLst>
          </p:cNvPr>
          <p:cNvGraphicFramePr>
            <a:graphicFrameLocks noGrp="1"/>
          </p:cNvGraphicFramePr>
          <p:nvPr>
            <p:ph idx="1"/>
            <p:extLst>
              <p:ext uri="{D42A27DB-BD31-4B8C-83A1-F6EECF244321}">
                <p14:modId xmlns:p14="http://schemas.microsoft.com/office/powerpoint/2010/main" val="1816016074"/>
              </p:ext>
            </p:extLst>
          </p:nvPr>
        </p:nvGraphicFramePr>
        <p:xfrm>
          <a:off x="1060621" y="1566133"/>
          <a:ext cx="10678297" cy="4023360"/>
        </p:xfrm>
        <a:graphic>
          <a:graphicData uri="http://schemas.openxmlformats.org/drawingml/2006/table">
            <a:tbl>
              <a:tblPr firstRow="1" bandRow="1">
                <a:tableStyleId>{073A0DAA-6AF3-43AB-8588-CEC1D06C72B9}</a:tableStyleId>
              </a:tblPr>
              <a:tblGrid>
                <a:gridCol w="953530">
                  <a:extLst>
                    <a:ext uri="{9D8B030D-6E8A-4147-A177-3AD203B41FA5}">
                      <a16:colId xmlns:a16="http://schemas.microsoft.com/office/drawing/2014/main" val="2726805793"/>
                    </a:ext>
                  </a:extLst>
                </a:gridCol>
                <a:gridCol w="2594919">
                  <a:extLst>
                    <a:ext uri="{9D8B030D-6E8A-4147-A177-3AD203B41FA5}">
                      <a16:colId xmlns:a16="http://schemas.microsoft.com/office/drawing/2014/main" val="784268572"/>
                    </a:ext>
                  </a:extLst>
                </a:gridCol>
                <a:gridCol w="5832389">
                  <a:extLst>
                    <a:ext uri="{9D8B030D-6E8A-4147-A177-3AD203B41FA5}">
                      <a16:colId xmlns:a16="http://schemas.microsoft.com/office/drawing/2014/main" val="3039497579"/>
                    </a:ext>
                  </a:extLst>
                </a:gridCol>
                <a:gridCol w="1297459">
                  <a:extLst>
                    <a:ext uri="{9D8B030D-6E8A-4147-A177-3AD203B41FA5}">
                      <a16:colId xmlns:a16="http://schemas.microsoft.com/office/drawing/2014/main" val="148484693"/>
                    </a:ext>
                  </a:extLst>
                </a:gridCol>
              </a:tblGrid>
              <a:tr h="370840">
                <a:tc>
                  <a:txBody>
                    <a:bodyPr/>
                    <a:lstStyle/>
                    <a:p>
                      <a:r>
                        <a:rPr lang="en-US" dirty="0"/>
                        <a:t>Coded Value</a:t>
                      </a:r>
                    </a:p>
                  </a:txBody>
                  <a:tcPr/>
                </a:tc>
                <a:tc>
                  <a:txBody>
                    <a:bodyPr/>
                    <a:lstStyle/>
                    <a:p>
                      <a:r>
                        <a:rPr lang="en-US" dirty="0"/>
                        <a:t>Name</a:t>
                      </a:r>
                    </a:p>
                  </a:txBody>
                  <a:tcPr/>
                </a:tc>
                <a:tc>
                  <a:txBody>
                    <a:bodyPr/>
                    <a:lstStyle/>
                    <a:p>
                      <a:r>
                        <a:rPr lang="en-US" dirty="0"/>
                        <a:t>Definition</a:t>
                      </a:r>
                    </a:p>
                  </a:txBody>
                  <a:tcPr/>
                </a:tc>
                <a:tc>
                  <a:txBody>
                    <a:bodyPr/>
                    <a:lstStyle/>
                    <a:p>
                      <a:r>
                        <a:rPr lang="en-US" dirty="0"/>
                        <a:t>Start Date</a:t>
                      </a:r>
                    </a:p>
                  </a:txBody>
                  <a:tcPr/>
                </a:tc>
                <a:extLst>
                  <a:ext uri="{0D108BD9-81ED-4DB2-BD59-A6C34878D82A}">
                    <a16:rowId xmlns:a16="http://schemas.microsoft.com/office/drawing/2014/main" val="904640484"/>
                  </a:ext>
                </a:extLst>
              </a:tr>
              <a:tr h="370840">
                <a:tc>
                  <a:txBody>
                    <a:bodyPr/>
                    <a:lstStyle/>
                    <a:p>
                      <a:r>
                        <a:rPr lang="en-US" dirty="0"/>
                        <a:t>9705</a:t>
                      </a:r>
                    </a:p>
                  </a:txBody>
                  <a:tcPr/>
                </a:tc>
                <a:tc>
                  <a:txBody>
                    <a:bodyPr/>
                    <a:lstStyle/>
                    <a:p>
                      <a:r>
                        <a:rPr lang="en-US" dirty="0"/>
                        <a:t>AP Networking</a:t>
                      </a:r>
                    </a:p>
                  </a:txBody>
                  <a:tcPr/>
                </a:tc>
                <a:tc>
                  <a:txBody>
                    <a:bodyPr/>
                    <a:lstStyle/>
                    <a:p>
                      <a:r>
                        <a:rPr lang="en-US" sz="1800" kern="1200" dirty="0">
                          <a:solidFill>
                            <a:schemeClr val="dk1"/>
                          </a:solidFill>
                          <a:effectLst/>
                        </a:rPr>
                        <a:t>AP Networking trains students in the field and aligns closely with standard first-year collegiate networking courses. Students develop problem-solving and communication skills by configuring, securing, and troubleshooting networks of increasing scale. Through hands-on activities and real-world scenarios, students are encouraged to understand, design, and manage networks that enable functionalities such as streaming and communication, workplace collaboration, and resilient public infrastructure. Developed in partnership with college faculty and industry leaders, this yearlong course aligns with the NICE Workforce Framework.</a:t>
                      </a:r>
                      <a:endParaRPr lang="en-US" dirty="0"/>
                    </a:p>
                  </a:txBody>
                  <a:tcPr/>
                </a:tc>
                <a:tc>
                  <a:txBody>
                    <a:bodyPr/>
                    <a:lstStyle/>
                    <a:p>
                      <a:r>
                        <a:rPr lang="en-US" dirty="0"/>
                        <a:t>7/1/2026</a:t>
                      </a:r>
                    </a:p>
                  </a:txBody>
                  <a:tcPr/>
                </a:tc>
                <a:extLst>
                  <a:ext uri="{0D108BD9-81ED-4DB2-BD59-A6C34878D82A}">
                    <a16:rowId xmlns:a16="http://schemas.microsoft.com/office/drawing/2014/main" val="386247"/>
                  </a:ext>
                </a:extLst>
              </a:tr>
            </a:tbl>
          </a:graphicData>
        </a:graphic>
      </p:graphicFrame>
      <p:sp>
        <p:nvSpPr>
          <p:cNvPr id="6" name="Footer Placeholder 3">
            <a:extLst>
              <a:ext uri="{FF2B5EF4-FFF2-40B4-BE49-F238E27FC236}">
                <a16:creationId xmlns:a16="http://schemas.microsoft.com/office/drawing/2014/main" id="{AB86DBB4-07F2-C139-5E48-80A710182268}"/>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May 2026</a:t>
            </a:r>
          </a:p>
        </p:txBody>
      </p:sp>
    </p:spTree>
    <p:extLst>
      <p:ext uri="{BB962C8B-B14F-4D97-AF65-F5344CB8AC3E}">
        <p14:creationId xmlns:p14="http://schemas.microsoft.com/office/powerpoint/2010/main" val="18734818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AC548-6A49-DD84-D7B1-6B0EF401C0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6A1462-200F-0592-13AD-79EE99D2E4C5}"/>
              </a:ext>
            </a:extLst>
          </p:cNvPr>
          <p:cNvSpPr>
            <a:spLocks noGrp="1"/>
          </p:cNvSpPr>
          <p:nvPr>
            <p:ph type="title"/>
          </p:nvPr>
        </p:nvSpPr>
        <p:spPr/>
        <p:txBody>
          <a:bodyPr/>
          <a:lstStyle/>
          <a:p>
            <a:pPr algn="ctr"/>
            <a:r>
              <a:rPr lang="en-US" b="1" dirty="0"/>
              <a:t>New Course Codes for 2026-27 (3)</a:t>
            </a:r>
          </a:p>
        </p:txBody>
      </p:sp>
      <p:graphicFrame>
        <p:nvGraphicFramePr>
          <p:cNvPr id="10" name="Content Placeholder 9">
            <a:extLst>
              <a:ext uri="{FF2B5EF4-FFF2-40B4-BE49-F238E27FC236}">
                <a16:creationId xmlns:a16="http://schemas.microsoft.com/office/drawing/2014/main" id="{79604D67-772A-695E-23D5-DBC74A4B4576}"/>
              </a:ext>
            </a:extLst>
          </p:cNvPr>
          <p:cNvGraphicFramePr>
            <a:graphicFrameLocks noGrp="1"/>
          </p:cNvGraphicFramePr>
          <p:nvPr>
            <p:ph idx="1"/>
            <p:extLst>
              <p:ext uri="{D42A27DB-BD31-4B8C-83A1-F6EECF244321}">
                <p14:modId xmlns:p14="http://schemas.microsoft.com/office/powerpoint/2010/main" val="3739719337"/>
              </p:ext>
            </p:extLst>
          </p:nvPr>
        </p:nvGraphicFramePr>
        <p:xfrm>
          <a:off x="1060621" y="1566133"/>
          <a:ext cx="10678297" cy="4572000"/>
        </p:xfrm>
        <a:graphic>
          <a:graphicData uri="http://schemas.openxmlformats.org/drawingml/2006/table">
            <a:tbl>
              <a:tblPr firstRow="1" bandRow="1">
                <a:tableStyleId>{073A0DAA-6AF3-43AB-8588-CEC1D06C72B9}</a:tableStyleId>
              </a:tblPr>
              <a:tblGrid>
                <a:gridCol w="953530">
                  <a:extLst>
                    <a:ext uri="{9D8B030D-6E8A-4147-A177-3AD203B41FA5}">
                      <a16:colId xmlns:a16="http://schemas.microsoft.com/office/drawing/2014/main" val="2726805793"/>
                    </a:ext>
                  </a:extLst>
                </a:gridCol>
                <a:gridCol w="2594919">
                  <a:extLst>
                    <a:ext uri="{9D8B030D-6E8A-4147-A177-3AD203B41FA5}">
                      <a16:colId xmlns:a16="http://schemas.microsoft.com/office/drawing/2014/main" val="784268572"/>
                    </a:ext>
                  </a:extLst>
                </a:gridCol>
                <a:gridCol w="5832389">
                  <a:extLst>
                    <a:ext uri="{9D8B030D-6E8A-4147-A177-3AD203B41FA5}">
                      <a16:colId xmlns:a16="http://schemas.microsoft.com/office/drawing/2014/main" val="3039497579"/>
                    </a:ext>
                  </a:extLst>
                </a:gridCol>
                <a:gridCol w="1297459">
                  <a:extLst>
                    <a:ext uri="{9D8B030D-6E8A-4147-A177-3AD203B41FA5}">
                      <a16:colId xmlns:a16="http://schemas.microsoft.com/office/drawing/2014/main" val="148484693"/>
                    </a:ext>
                  </a:extLst>
                </a:gridCol>
              </a:tblGrid>
              <a:tr h="370840">
                <a:tc>
                  <a:txBody>
                    <a:bodyPr/>
                    <a:lstStyle/>
                    <a:p>
                      <a:r>
                        <a:rPr lang="en-US" dirty="0"/>
                        <a:t>Coded Value</a:t>
                      </a:r>
                    </a:p>
                  </a:txBody>
                  <a:tcPr/>
                </a:tc>
                <a:tc>
                  <a:txBody>
                    <a:bodyPr/>
                    <a:lstStyle/>
                    <a:p>
                      <a:r>
                        <a:rPr lang="en-US" dirty="0"/>
                        <a:t>Name</a:t>
                      </a:r>
                    </a:p>
                  </a:txBody>
                  <a:tcPr/>
                </a:tc>
                <a:tc>
                  <a:txBody>
                    <a:bodyPr/>
                    <a:lstStyle/>
                    <a:p>
                      <a:r>
                        <a:rPr lang="en-US" dirty="0"/>
                        <a:t>Definition</a:t>
                      </a:r>
                    </a:p>
                  </a:txBody>
                  <a:tcPr/>
                </a:tc>
                <a:tc>
                  <a:txBody>
                    <a:bodyPr/>
                    <a:lstStyle/>
                    <a:p>
                      <a:r>
                        <a:rPr lang="en-US" dirty="0"/>
                        <a:t>Start Date</a:t>
                      </a:r>
                    </a:p>
                  </a:txBody>
                  <a:tcPr/>
                </a:tc>
                <a:extLst>
                  <a:ext uri="{0D108BD9-81ED-4DB2-BD59-A6C34878D82A}">
                    <a16:rowId xmlns:a16="http://schemas.microsoft.com/office/drawing/2014/main" val="904640484"/>
                  </a:ext>
                </a:extLst>
              </a:tr>
              <a:tr h="370840">
                <a:tc>
                  <a:txBody>
                    <a:bodyPr/>
                    <a:lstStyle/>
                    <a:p>
                      <a:r>
                        <a:rPr lang="en-US" dirty="0"/>
                        <a:t>9706</a:t>
                      </a:r>
                    </a:p>
                  </a:txBody>
                  <a:tcPr/>
                </a:tc>
                <a:tc>
                  <a:txBody>
                    <a:bodyPr/>
                    <a:lstStyle/>
                    <a:p>
                      <a:r>
                        <a:rPr lang="en-US" dirty="0"/>
                        <a:t>AP Cyber Security</a:t>
                      </a:r>
                    </a:p>
                  </a:txBody>
                  <a:tcPr/>
                </a:tc>
                <a:tc>
                  <a:txBody>
                    <a:bodyPr/>
                    <a:lstStyle/>
                    <a:p>
                      <a:r>
                        <a:rPr lang="en-US" sz="1800" kern="1200" dirty="0">
                          <a:solidFill>
                            <a:schemeClr val="dk1"/>
                          </a:solidFill>
                          <a:effectLst/>
                        </a:rPr>
                        <a:t>AP Cybersecurity is a broad introduction to the field of cybersecurity that aligns closely with a standard first-year college introductory cybersecurity course. Students learn about common threats and vulnerabilities and how those combine to create risk. Students study the ways that individuals and organizations manage risk and how risk can be mitigated through a defense-in depth strategy. Students explore specific vulnerabilities, attacks, mitigations, and detection measures across a variety of domains, including physical spaces, computer networks, devices, and data and applications. Throughout the course, students consider the impact of cybersecurity on individuals, organizations, societies, and governments.</a:t>
                      </a:r>
                      <a:endParaRPr lang="en-US" dirty="0"/>
                    </a:p>
                  </a:txBody>
                  <a:tcPr/>
                </a:tc>
                <a:tc>
                  <a:txBody>
                    <a:bodyPr/>
                    <a:lstStyle/>
                    <a:p>
                      <a:r>
                        <a:rPr lang="en-US" dirty="0"/>
                        <a:t>7/1/2026</a:t>
                      </a:r>
                    </a:p>
                  </a:txBody>
                  <a:tcPr/>
                </a:tc>
                <a:extLst>
                  <a:ext uri="{0D108BD9-81ED-4DB2-BD59-A6C34878D82A}">
                    <a16:rowId xmlns:a16="http://schemas.microsoft.com/office/drawing/2014/main" val="386247"/>
                  </a:ext>
                </a:extLst>
              </a:tr>
            </a:tbl>
          </a:graphicData>
        </a:graphic>
      </p:graphicFrame>
      <p:sp>
        <p:nvSpPr>
          <p:cNvPr id="6" name="Footer Placeholder 3">
            <a:extLst>
              <a:ext uri="{FF2B5EF4-FFF2-40B4-BE49-F238E27FC236}">
                <a16:creationId xmlns:a16="http://schemas.microsoft.com/office/drawing/2014/main" id="{CFA242E8-D5A6-931F-3A5D-A19F933CD1A8}"/>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May 2026</a:t>
            </a:r>
          </a:p>
        </p:txBody>
      </p:sp>
    </p:spTree>
    <p:extLst>
      <p:ext uri="{BB962C8B-B14F-4D97-AF65-F5344CB8AC3E}">
        <p14:creationId xmlns:p14="http://schemas.microsoft.com/office/powerpoint/2010/main" val="37106194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A7272-A93A-CF75-A5D6-C34C18BD7D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20191C-859B-B4FE-F654-644DFCBBC02C}"/>
              </a:ext>
            </a:extLst>
          </p:cNvPr>
          <p:cNvSpPr>
            <a:spLocks noGrp="1"/>
          </p:cNvSpPr>
          <p:nvPr>
            <p:ph type="title"/>
          </p:nvPr>
        </p:nvSpPr>
        <p:spPr/>
        <p:txBody>
          <a:bodyPr/>
          <a:lstStyle/>
          <a:p>
            <a:pPr algn="ctr"/>
            <a:r>
              <a:rPr lang="en-US" b="1" dirty="0"/>
              <a:t>New Course Codes for 2026-27 (4)</a:t>
            </a:r>
          </a:p>
        </p:txBody>
      </p:sp>
      <p:graphicFrame>
        <p:nvGraphicFramePr>
          <p:cNvPr id="10" name="Content Placeholder 9">
            <a:extLst>
              <a:ext uri="{FF2B5EF4-FFF2-40B4-BE49-F238E27FC236}">
                <a16:creationId xmlns:a16="http://schemas.microsoft.com/office/drawing/2014/main" id="{38436329-AFBD-591F-CA49-D18048FDF179}"/>
              </a:ext>
            </a:extLst>
          </p:cNvPr>
          <p:cNvGraphicFramePr>
            <a:graphicFrameLocks noGrp="1"/>
          </p:cNvGraphicFramePr>
          <p:nvPr>
            <p:ph idx="1"/>
            <p:extLst>
              <p:ext uri="{D42A27DB-BD31-4B8C-83A1-F6EECF244321}">
                <p14:modId xmlns:p14="http://schemas.microsoft.com/office/powerpoint/2010/main" val="4129126460"/>
              </p:ext>
            </p:extLst>
          </p:nvPr>
        </p:nvGraphicFramePr>
        <p:xfrm>
          <a:off x="1060621" y="1566133"/>
          <a:ext cx="10678297" cy="3474720"/>
        </p:xfrm>
        <a:graphic>
          <a:graphicData uri="http://schemas.openxmlformats.org/drawingml/2006/table">
            <a:tbl>
              <a:tblPr firstRow="1" bandRow="1">
                <a:tableStyleId>{073A0DAA-6AF3-43AB-8588-CEC1D06C72B9}</a:tableStyleId>
              </a:tblPr>
              <a:tblGrid>
                <a:gridCol w="953530">
                  <a:extLst>
                    <a:ext uri="{9D8B030D-6E8A-4147-A177-3AD203B41FA5}">
                      <a16:colId xmlns:a16="http://schemas.microsoft.com/office/drawing/2014/main" val="2726805793"/>
                    </a:ext>
                  </a:extLst>
                </a:gridCol>
                <a:gridCol w="2594919">
                  <a:extLst>
                    <a:ext uri="{9D8B030D-6E8A-4147-A177-3AD203B41FA5}">
                      <a16:colId xmlns:a16="http://schemas.microsoft.com/office/drawing/2014/main" val="784268572"/>
                    </a:ext>
                  </a:extLst>
                </a:gridCol>
                <a:gridCol w="5832389">
                  <a:extLst>
                    <a:ext uri="{9D8B030D-6E8A-4147-A177-3AD203B41FA5}">
                      <a16:colId xmlns:a16="http://schemas.microsoft.com/office/drawing/2014/main" val="3039497579"/>
                    </a:ext>
                  </a:extLst>
                </a:gridCol>
                <a:gridCol w="1297459">
                  <a:extLst>
                    <a:ext uri="{9D8B030D-6E8A-4147-A177-3AD203B41FA5}">
                      <a16:colId xmlns:a16="http://schemas.microsoft.com/office/drawing/2014/main" val="148484693"/>
                    </a:ext>
                  </a:extLst>
                </a:gridCol>
              </a:tblGrid>
              <a:tr h="370840">
                <a:tc>
                  <a:txBody>
                    <a:bodyPr/>
                    <a:lstStyle/>
                    <a:p>
                      <a:r>
                        <a:rPr lang="en-US" dirty="0"/>
                        <a:t>Coded Value</a:t>
                      </a:r>
                    </a:p>
                  </a:txBody>
                  <a:tcPr/>
                </a:tc>
                <a:tc>
                  <a:txBody>
                    <a:bodyPr/>
                    <a:lstStyle/>
                    <a:p>
                      <a:r>
                        <a:rPr lang="en-US" dirty="0"/>
                        <a:t>Name</a:t>
                      </a:r>
                    </a:p>
                  </a:txBody>
                  <a:tcPr/>
                </a:tc>
                <a:tc>
                  <a:txBody>
                    <a:bodyPr/>
                    <a:lstStyle/>
                    <a:p>
                      <a:r>
                        <a:rPr lang="en-US" dirty="0"/>
                        <a:t>Definition</a:t>
                      </a:r>
                    </a:p>
                  </a:txBody>
                  <a:tcPr/>
                </a:tc>
                <a:tc>
                  <a:txBody>
                    <a:bodyPr/>
                    <a:lstStyle/>
                    <a:p>
                      <a:r>
                        <a:rPr lang="en-US" dirty="0"/>
                        <a:t>Start Date</a:t>
                      </a:r>
                    </a:p>
                  </a:txBody>
                  <a:tcPr/>
                </a:tc>
                <a:extLst>
                  <a:ext uri="{0D108BD9-81ED-4DB2-BD59-A6C34878D82A}">
                    <a16:rowId xmlns:a16="http://schemas.microsoft.com/office/drawing/2014/main" val="904640484"/>
                  </a:ext>
                </a:extLst>
              </a:tr>
              <a:tr h="370840">
                <a:tc>
                  <a:txBody>
                    <a:bodyPr/>
                    <a:lstStyle/>
                    <a:p>
                      <a:r>
                        <a:rPr lang="en-US" dirty="0"/>
                        <a:t>9707</a:t>
                      </a:r>
                    </a:p>
                  </a:txBody>
                  <a:tcPr/>
                </a:tc>
                <a:tc>
                  <a:txBody>
                    <a:bodyPr/>
                    <a:lstStyle/>
                    <a:p>
                      <a:r>
                        <a:rPr lang="en-US" sz="1800" kern="1200" dirty="0">
                          <a:solidFill>
                            <a:schemeClr val="dk1"/>
                          </a:solidFill>
                          <a:effectLst/>
                        </a:rPr>
                        <a:t>AP Business Principles with Personal Finance</a:t>
                      </a:r>
                      <a:endParaRPr lang="en-US" sz="1800" kern="1200" dirty="0">
                        <a:solidFill>
                          <a:schemeClr val="dk1"/>
                        </a:solidFill>
                        <a:effectLst/>
                        <a:latin typeface="+mn-lt"/>
                        <a:ea typeface="+mn-ea"/>
                        <a:cs typeface="+mn-cs"/>
                      </a:endParaRPr>
                    </a:p>
                  </a:txBody>
                  <a:tcPr/>
                </a:tc>
                <a:tc>
                  <a:txBody>
                    <a:bodyPr/>
                    <a:lstStyle/>
                    <a:p>
                      <a:r>
                        <a:rPr lang="en-US" sz="1800" kern="1200" dirty="0">
                          <a:solidFill>
                            <a:schemeClr val="dk1"/>
                          </a:solidFill>
                          <a:effectLst/>
                        </a:rPr>
                        <a:t>AP Business with Personal Finance is an introductory, college-level business and personal finance course. Students explore the business disciplines of entrepreneurship, marketing, finance, accounting, and management through real-world business application, case studies, and project-based learning. In addition, students learn and apply all the National Standards for Personal Financial Education created by the Council for Economic Education and the Jump$tart Coalition for Personal Financial Literacy.</a:t>
                      </a:r>
                      <a:endParaRPr lang="en-US" dirty="0"/>
                    </a:p>
                  </a:txBody>
                  <a:tcPr/>
                </a:tc>
                <a:tc>
                  <a:txBody>
                    <a:bodyPr/>
                    <a:lstStyle/>
                    <a:p>
                      <a:r>
                        <a:rPr lang="en-US" dirty="0"/>
                        <a:t>7/1/2026</a:t>
                      </a:r>
                    </a:p>
                  </a:txBody>
                  <a:tcPr/>
                </a:tc>
                <a:extLst>
                  <a:ext uri="{0D108BD9-81ED-4DB2-BD59-A6C34878D82A}">
                    <a16:rowId xmlns:a16="http://schemas.microsoft.com/office/drawing/2014/main" val="386247"/>
                  </a:ext>
                </a:extLst>
              </a:tr>
            </a:tbl>
          </a:graphicData>
        </a:graphic>
      </p:graphicFrame>
      <p:sp>
        <p:nvSpPr>
          <p:cNvPr id="6" name="Footer Placeholder 3">
            <a:extLst>
              <a:ext uri="{FF2B5EF4-FFF2-40B4-BE49-F238E27FC236}">
                <a16:creationId xmlns:a16="http://schemas.microsoft.com/office/drawing/2014/main" id="{ACAAA8A5-152D-D854-CBED-9CC66207FE7F}"/>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May 2026</a:t>
            </a:r>
          </a:p>
        </p:txBody>
      </p:sp>
    </p:spTree>
    <p:extLst>
      <p:ext uri="{BB962C8B-B14F-4D97-AF65-F5344CB8AC3E}">
        <p14:creationId xmlns:p14="http://schemas.microsoft.com/office/powerpoint/2010/main" val="11467547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03C1C-1B5F-2E48-BB0B-1AABD265AD5D}"/>
              </a:ext>
            </a:extLst>
          </p:cNvPr>
          <p:cNvSpPr>
            <a:spLocks noGrp="1"/>
          </p:cNvSpPr>
          <p:nvPr>
            <p:ph type="title"/>
          </p:nvPr>
        </p:nvSpPr>
        <p:spPr/>
        <p:txBody>
          <a:bodyPr/>
          <a:lstStyle/>
          <a:p>
            <a:r>
              <a:rPr lang="en-US" dirty="0"/>
              <a:t>Break</a:t>
            </a:r>
          </a:p>
        </p:txBody>
      </p:sp>
      <p:sp>
        <p:nvSpPr>
          <p:cNvPr id="3" name="Text Placeholder 2">
            <a:extLst>
              <a:ext uri="{FF2B5EF4-FFF2-40B4-BE49-F238E27FC236}">
                <a16:creationId xmlns:a16="http://schemas.microsoft.com/office/drawing/2014/main" id="{C84FBF3B-85DE-8878-80B9-1B7C3A26CFA3}"/>
              </a:ext>
            </a:extLst>
          </p:cNvPr>
          <p:cNvSpPr>
            <a:spLocks noGrp="1"/>
          </p:cNvSpPr>
          <p:nvPr>
            <p:ph type="body" idx="1"/>
          </p:nvPr>
        </p:nvSpPr>
        <p:spPr/>
        <p:txBody>
          <a:bodyPr/>
          <a:lstStyle/>
          <a:p>
            <a:endParaRPr lang="en-US" dirty="0"/>
          </a:p>
        </p:txBody>
      </p:sp>
      <p:sp>
        <p:nvSpPr>
          <p:cNvPr id="5" name="Footer Placeholder 3">
            <a:extLst>
              <a:ext uri="{FF2B5EF4-FFF2-40B4-BE49-F238E27FC236}">
                <a16:creationId xmlns:a16="http://schemas.microsoft.com/office/drawing/2014/main" id="{7AEC89AD-D65B-EC0F-9EBB-8B28B238F900}"/>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May 2026</a:t>
            </a:r>
          </a:p>
        </p:txBody>
      </p:sp>
    </p:spTree>
    <p:extLst>
      <p:ext uri="{BB962C8B-B14F-4D97-AF65-F5344CB8AC3E}">
        <p14:creationId xmlns:p14="http://schemas.microsoft.com/office/powerpoint/2010/main" val="23848628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2D4BF-F167-83A9-CA0D-9CBFEB80BECE}"/>
              </a:ext>
            </a:extLst>
          </p:cNvPr>
          <p:cNvSpPr>
            <a:spLocks noGrp="1"/>
          </p:cNvSpPr>
          <p:nvPr>
            <p:ph type="title"/>
          </p:nvPr>
        </p:nvSpPr>
        <p:spPr>
          <a:xfrm>
            <a:off x="838200" y="365126"/>
            <a:ext cx="10515600" cy="1096030"/>
          </a:xfrm>
        </p:spPr>
        <p:txBody>
          <a:bodyPr/>
          <a:lstStyle/>
          <a:p>
            <a:pPr algn="ctr"/>
            <a:r>
              <a:rPr lang="en-US" dirty="0"/>
              <a:t>Immigrant Data Update</a:t>
            </a:r>
          </a:p>
        </p:txBody>
      </p:sp>
      <p:sp>
        <p:nvSpPr>
          <p:cNvPr id="3" name="Content Placeholder 2">
            <a:extLst>
              <a:ext uri="{FF2B5EF4-FFF2-40B4-BE49-F238E27FC236}">
                <a16:creationId xmlns:a16="http://schemas.microsoft.com/office/drawing/2014/main" id="{04572110-375F-A7F8-CE11-8EFF296EEB0D}"/>
              </a:ext>
            </a:extLst>
          </p:cNvPr>
          <p:cNvSpPr>
            <a:spLocks noGrp="1"/>
          </p:cNvSpPr>
          <p:nvPr>
            <p:ph idx="1"/>
          </p:nvPr>
        </p:nvSpPr>
        <p:spPr>
          <a:xfrm>
            <a:off x="838200" y="1690688"/>
            <a:ext cx="10515600" cy="4320645"/>
          </a:xfrm>
        </p:spPr>
        <p:txBody>
          <a:bodyPr>
            <a:normAutofit fontScale="77500" lnSpcReduction="20000"/>
          </a:bodyPr>
          <a:lstStyle/>
          <a:p>
            <a:pPr lvl="0">
              <a:lnSpc>
                <a:spcPct val="110000"/>
              </a:lnSpc>
              <a:spcBef>
                <a:spcPts val="600"/>
              </a:spcBef>
              <a:spcAft>
                <a:spcPts val="600"/>
              </a:spcAft>
            </a:pPr>
            <a:r>
              <a:rPr lang="en-US" dirty="0"/>
              <a:t>As part of California’s federal reporting requirements, the CDE must submit immigrant data to the U.S. Department of Education</a:t>
            </a:r>
          </a:p>
          <a:p>
            <a:pPr lvl="1">
              <a:lnSpc>
                <a:spcPct val="110000"/>
              </a:lnSpc>
              <a:spcBef>
                <a:spcPts val="600"/>
              </a:spcBef>
              <a:spcAft>
                <a:spcPts val="600"/>
              </a:spcAft>
              <a:buFont typeface="Courier New" panose="02070309020205020404" pitchFamily="49" charset="0"/>
              <a:buChar char="o"/>
            </a:pPr>
            <a:r>
              <a:rPr lang="en-US" dirty="0"/>
              <a:t>Collection of data includes the count of immigrants, ages 3-21, in the TK-12 grade levels and the reporting period is the entire school year (i.e., July 1 to June 30, cumulative enrollment) </a:t>
            </a:r>
          </a:p>
          <a:p>
            <a:pPr lvl="0">
              <a:lnSpc>
                <a:spcPct val="110000"/>
              </a:lnSpc>
              <a:spcBef>
                <a:spcPts val="600"/>
              </a:spcBef>
              <a:spcAft>
                <a:spcPts val="600"/>
              </a:spcAft>
            </a:pPr>
            <a:r>
              <a:rPr lang="en-US" dirty="0"/>
              <a:t>CALPADS has a Fall 1 Certified Report, </a:t>
            </a:r>
            <a:r>
              <a:rPr lang="en-US" i="1" dirty="0"/>
              <a:t>2.1-Title III Eligible Immigrants – Count </a:t>
            </a:r>
            <a:r>
              <a:rPr lang="en-US" dirty="0"/>
              <a:t>(Fall1), however, it does not currently have a similar report for the cumulative count of immigrant students </a:t>
            </a:r>
          </a:p>
          <a:p>
            <a:pPr lvl="0">
              <a:lnSpc>
                <a:spcPct val="110000"/>
              </a:lnSpc>
              <a:spcBef>
                <a:spcPts val="600"/>
              </a:spcBef>
              <a:spcAft>
                <a:spcPts val="600"/>
              </a:spcAft>
            </a:pPr>
            <a:r>
              <a:rPr lang="en-US" dirty="0"/>
              <a:t>Starting in the 2026-27 school year, a new EOY Immigrant Student certification report will be added</a:t>
            </a:r>
          </a:p>
          <a:p>
            <a:pPr lvl="1">
              <a:lnSpc>
                <a:spcPct val="110000"/>
              </a:lnSpc>
              <a:spcBef>
                <a:spcPts val="600"/>
              </a:spcBef>
              <a:spcAft>
                <a:spcPts val="600"/>
              </a:spcAft>
              <a:buFont typeface="Courier New" panose="02070309020205020404" pitchFamily="49" charset="0"/>
              <a:buChar char="o"/>
            </a:pPr>
            <a:r>
              <a:rPr lang="en-US" dirty="0"/>
              <a:t>This allows the CDE to fulfill the cumulative enrollment federal reporting requirements, strengthen compliance, improve accuracy, and increase transparency so there is visibility into what the CDE reports to the U.S. Department of Education </a:t>
            </a:r>
          </a:p>
          <a:p>
            <a:endParaRPr lang="en-US" dirty="0"/>
          </a:p>
        </p:txBody>
      </p:sp>
      <p:sp>
        <p:nvSpPr>
          <p:cNvPr id="6" name="Footer Placeholder 3">
            <a:extLst>
              <a:ext uri="{FF2B5EF4-FFF2-40B4-BE49-F238E27FC236}">
                <a16:creationId xmlns:a16="http://schemas.microsoft.com/office/drawing/2014/main" id="{4B2A6A95-E564-2A44-45B7-7D10F45CE40F}"/>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May 2026</a:t>
            </a:r>
          </a:p>
        </p:txBody>
      </p:sp>
    </p:spTree>
    <p:extLst>
      <p:ext uri="{BB962C8B-B14F-4D97-AF65-F5344CB8AC3E}">
        <p14:creationId xmlns:p14="http://schemas.microsoft.com/office/powerpoint/2010/main" val="16471322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1EB43-6B2B-D190-DA25-DFC0B7572BA3}"/>
              </a:ext>
            </a:extLst>
          </p:cNvPr>
          <p:cNvSpPr>
            <a:spLocks noGrp="1"/>
          </p:cNvSpPr>
          <p:nvPr>
            <p:ph type="title"/>
          </p:nvPr>
        </p:nvSpPr>
        <p:spPr/>
        <p:txBody>
          <a:bodyPr/>
          <a:lstStyle/>
          <a:p>
            <a:pPr algn="ctr"/>
            <a:r>
              <a:rPr lang="en-US" dirty="0"/>
              <a:t>SENR Full Replacement (1)</a:t>
            </a:r>
          </a:p>
        </p:txBody>
      </p:sp>
      <p:sp>
        <p:nvSpPr>
          <p:cNvPr id="3" name="Content Placeholder 2">
            <a:extLst>
              <a:ext uri="{FF2B5EF4-FFF2-40B4-BE49-F238E27FC236}">
                <a16:creationId xmlns:a16="http://schemas.microsoft.com/office/drawing/2014/main" id="{DA400A39-4A65-9052-97C0-5131DC8A522B}"/>
              </a:ext>
            </a:extLst>
          </p:cNvPr>
          <p:cNvSpPr>
            <a:spLocks noGrp="1"/>
          </p:cNvSpPr>
          <p:nvPr>
            <p:ph idx="1"/>
          </p:nvPr>
        </p:nvSpPr>
        <p:spPr>
          <a:xfrm>
            <a:off x="838200" y="1690688"/>
            <a:ext cx="10515600" cy="4402666"/>
          </a:xfrm>
        </p:spPr>
        <p:txBody>
          <a:bodyPr>
            <a:normAutofit fontScale="92500" lnSpcReduction="10000"/>
          </a:bodyPr>
          <a:lstStyle/>
          <a:p>
            <a:r>
              <a:rPr lang="en-US" sz="2600" dirty="0"/>
              <a:t>Add a new option via File Upload, to allow users to submit a SENR batch file as a Full Replacement, as opposed to current Transactional updates</a:t>
            </a:r>
          </a:p>
          <a:p>
            <a:endParaRPr lang="en-US" dirty="0"/>
          </a:p>
          <a:p>
            <a:endParaRPr lang="en-US" dirty="0"/>
          </a:p>
          <a:p>
            <a:endParaRPr lang="en-US" dirty="0"/>
          </a:p>
          <a:p>
            <a:endParaRPr lang="en-US" dirty="0"/>
          </a:p>
          <a:p>
            <a:r>
              <a:rPr lang="en-US" sz="2600" dirty="0"/>
              <a:t>Operational Key for Full Replacement*:	</a:t>
            </a:r>
          </a:p>
          <a:p>
            <a:pPr lvl="1"/>
            <a:r>
              <a:rPr lang="en-US" sz="2600" dirty="0"/>
              <a:t>Academic Year</a:t>
            </a:r>
          </a:p>
          <a:p>
            <a:pPr lvl="1"/>
            <a:r>
              <a:rPr lang="en-US" sz="2600" dirty="0"/>
              <a:t>Reporting LEA</a:t>
            </a:r>
          </a:p>
          <a:p>
            <a:pPr lvl="1"/>
            <a:r>
              <a:rPr lang="en-US" sz="2600" dirty="0"/>
              <a:t>School of Attendance</a:t>
            </a:r>
          </a:p>
          <a:p>
            <a:pPr marL="457200" lvl="1" indent="0">
              <a:buNone/>
            </a:pPr>
            <a:endParaRPr lang="en-US" sz="1900" dirty="0"/>
          </a:p>
          <a:p>
            <a:pPr marL="457200" lvl="1" indent="0">
              <a:buNone/>
            </a:pPr>
            <a:r>
              <a:rPr lang="en-US" sz="1900" dirty="0"/>
              <a:t>*NOTE: Online Maintenance will continue to be transactional processing</a:t>
            </a:r>
          </a:p>
        </p:txBody>
      </p:sp>
      <p:sp>
        <p:nvSpPr>
          <p:cNvPr id="5" name="Footer Placeholder 3">
            <a:extLst>
              <a:ext uri="{FF2B5EF4-FFF2-40B4-BE49-F238E27FC236}">
                <a16:creationId xmlns:a16="http://schemas.microsoft.com/office/drawing/2014/main" id="{07CFB598-A047-D5A5-008A-7956AD79FD52}"/>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May 2026</a:t>
            </a:r>
          </a:p>
        </p:txBody>
      </p:sp>
      <p:pic>
        <p:nvPicPr>
          <p:cNvPr id="4" name="Picture 3" descr="A picture of the optional SENR Full Replacement via File Upload.">
            <a:extLst>
              <a:ext uri="{FF2B5EF4-FFF2-40B4-BE49-F238E27FC236}">
                <a16:creationId xmlns:a16="http://schemas.microsoft.com/office/drawing/2014/main" id="{C6C0277E-B215-08AC-F1EB-C301D2486E21}"/>
              </a:ext>
            </a:extLst>
          </p:cNvPr>
          <p:cNvPicPr>
            <a:picLocks noChangeAspect="1"/>
          </p:cNvPicPr>
          <p:nvPr/>
        </p:nvPicPr>
        <p:blipFill>
          <a:blip r:embed="rId3"/>
          <a:srcRect t="36882" b="26756"/>
          <a:stretch>
            <a:fillRect/>
          </a:stretch>
        </p:blipFill>
        <p:spPr>
          <a:xfrm>
            <a:off x="1180931" y="2513387"/>
            <a:ext cx="9830137" cy="1152769"/>
          </a:xfrm>
          <a:prstGeom prst="rect">
            <a:avLst/>
          </a:prstGeom>
          <a:ln>
            <a:solidFill>
              <a:schemeClr val="accent1"/>
            </a:solidFill>
          </a:ln>
        </p:spPr>
      </p:pic>
    </p:spTree>
    <p:extLst>
      <p:ext uri="{BB962C8B-B14F-4D97-AF65-F5344CB8AC3E}">
        <p14:creationId xmlns:p14="http://schemas.microsoft.com/office/powerpoint/2010/main" val="4277510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838200" y="136525"/>
            <a:ext cx="10515600" cy="1325563"/>
          </a:xfrm>
        </p:spPr>
        <p:txBody>
          <a:bodyPr>
            <a:normAutofit/>
          </a:bodyPr>
          <a:lstStyle/>
          <a:p>
            <a:pPr algn="ctr"/>
            <a:r>
              <a:rPr lang="en-US" altLang="en-US" b="1" dirty="0"/>
              <a:t>Presenter Information (2)</a:t>
            </a:r>
          </a:p>
        </p:txBody>
      </p:sp>
      <p:sp>
        <p:nvSpPr>
          <p:cNvPr id="3" name="Content Placeholder 2"/>
          <p:cNvSpPr>
            <a:spLocks noGrp="1"/>
          </p:cNvSpPr>
          <p:nvPr>
            <p:ph idx="1"/>
          </p:nvPr>
        </p:nvSpPr>
        <p:spPr>
          <a:xfrm>
            <a:off x="532262" y="1583140"/>
            <a:ext cx="11204813" cy="4593823"/>
          </a:xfrm>
        </p:spPr>
        <p:txBody>
          <a:bodyPr vert="horz" lIns="91440" tIns="45720" rIns="91440" bIns="45720" rtlCol="0" anchor="t">
            <a:normAutofit/>
          </a:bodyPr>
          <a:lstStyle/>
          <a:p>
            <a:pPr marL="0" indent="0">
              <a:buNone/>
              <a:defRPr/>
            </a:pPr>
            <a:r>
              <a:rPr lang="en-US" sz="3600" b="1" dirty="0">
                <a:latin typeface="Calibri" panose="020F0502020204030204" pitchFamily="34" charset="0"/>
                <a:cs typeface="Calibri" panose="020F0502020204030204" pitchFamily="34" charset="0"/>
              </a:rPr>
              <a:t>Educational Data Management Division (EDMD)</a:t>
            </a:r>
            <a:endParaRPr lang="en-US" sz="3600" dirty="0">
              <a:latin typeface="Calibri" panose="020F0502020204030204" pitchFamily="34" charset="0"/>
              <a:cs typeface="Calibri" panose="020F0502020204030204" pitchFamily="34" charset="0"/>
            </a:endParaRPr>
          </a:p>
          <a:p>
            <a:pPr marL="0" indent="0">
              <a:buNone/>
            </a:pPr>
            <a:r>
              <a:rPr lang="en-US" sz="3200" dirty="0">
                <a:latin typeface="Calibri" panose="020F0502020204030204" pitchFamily="34" charset="0"/>
                <a:cs typeface="Calibri" panose="020F0502020204030204" pitchFamily="34" charset="0"/>
              </a:rPr>
              <a:t>Diana Casanova, Education Administrator, CALPADS Office</a:t>
            </a:r>
          </a:p>
          <a:p>
            <a:pPr marL="0" indent="0">
              <a:buNone/>
            </a:pPr>
            <a:r>
              <a:rPr lang="en-US" sz="3200" dirty="0">
                <a:latin typeface="Calibri" panose="020F0502020204030204" pitchFamily="34" charset="0"/>
                <a:cs typeface="Calibri" panose="020F0502020204030204" pitchFamily="34" charset="0"/>
              </a:rPr>
              <a:t>Paula Mishima, Education Administrator</a:t>
            </a:r>
          </a:p>
          <a:p>
            <a:pPr marL="0" indent="0">
              <a:buNone/>
            </a:pPr>
            <a:r>
              <a:rPr lang="en-US" sz="3200" dirty="0">
                <a:latin typeface="Calibri" panose="020F0502020204030204" pitchFamily="34" charset="0"/>
                <a:cs typeface="Calibri" panose="020F0502020204030204" pitchFamily="34" charset="0"/>
              </a:rPr>
              <a:t>Shaun Walker, Information Technology Specialist I </a:t>
            </a:r>
          </a:p>
          <a:p>
            <a:pPr marL="0" indent="0">
              <a:buNone/>
            </a:pPr>
            <a:endParaRPr lang="en-US" sz="2000" dirty="0">
              <a:latin typeface="Calibri" panose="020F0502020204030204" pitchFamily="34" charset="0"/>
              <a:cs typeface="Calibri" panose="020F0502020204030204" pitchFamily="34" charset="0"/>
            </a:endParaRPr>
          </a:p>
          <a:p>
            <a:pPr marL="0" indent="0">
              <a:buNone/>
            </a:pPr>
            <a:r>
              <a:rPr lang="en-US" sz="3600" b="1" dirty="0">
                <a:latin typeface="Calibri" panose="020F0502020204030204" pitchFamily="34" charset="0"/>
                <a:cs typeface="Calibri" panose="020F0502020204030204" pitchFamily="34" charset="0"/>
              </a:rPr>
              <a:t>Special Education Division (SPED)</a:t>
            </a:r>
          </a:p>
          <a:p>
            <a:pPr marL="0" indent="0">
              <a:buNone/>
            </a:pPr>
            <a:r>
              <a:rPr lang="en-US" sz="3200" dirty="0">
                <a:latin typeface="Calibri" panose="020F0502020204030204" pitchFamily="34" charset="0"/>
                <a:cs typeface="Calibri" panose="020F0502020204030204" pitchFamily="34" charset="0"/>
              </a:rPr>
              <a:t>Dominic Johnson, Information Technology Specialist I</a:t>
            </a:r>
            <a:endParaRPr lang="en-US" sz="3600" dirty="0">
              <a:latin typeface="Arial"/>
              <a:cs typeface="Arial"/>
            </a:endParaRPr>
          </a:p>
          <a:p>
            <a:pPr marL="0" indent="0">
              <a:buNone/>
              <a:defRPr/>
            </a:pPr>
            <a:endParaRPr lang="en-US" sz="3600" b="1" dirty="0"/>
          </a:p>
          <a:p>
            <a:pPr marL="0" indent="0">
              <a:buNone/>
            </a:pPr>
            <a:endParaRPr lang="en-US" sz="3600" strike="sngStrike" dirty="0"/>
          </a:p>
          <a:p>
            <a:pPr marL="0" indent="0">
              <a:buNone/>
              <a:defRPr/>
            </a:pPr>
            <a:endParaRPr lang="en-US" sz="3600" dirty="0">
              <a:latin typeface="Arial"/>
              <a:cs typeface="Arial"/>
            </a:endParaRPr>
          </a:p>
          <a:p>
            <a:pPr marL="0" indent="0">
              <a:buNone/>
              <a:defRPr/>
            </a:pPr>
            <a:endParaRPr lang="en-US" sz="3600" dirty="0"/>
          </a:p>
          <a:p>
            <a:pPr marL="0" indent="0">
              <a:buNone/>
              <a:defRPr/>
            </a:pPr>
            <a:endParaRPr lang="en-US" sz="3600" dirty="0"/>
          </a:p>
          <a:p>
            <a:pPr>
              <a:defRPr/>
            </a:pPr>
            <a:endParaRPr lang="en-US" dirty="0"/>
          </a:p>
        </p:txBody>
      </p:sp>
      <p:sp>
        <p:nvSpPr>
          <p:cNvPr id="2" name="Footer Placeholder 3">
            <a:extLst>
              <a:ext uri="{FF2B5EF4-FFF2-40B4-BE49-F238E27FC236}">
                <a16:creationId xmlns:a16="http://schemas.microsoft.com/office/drawing/2014/main" id="{D1F0C4B4-C82D-5285-3272-25DA8BF42FB1}"/>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May 2026</a:t>
            </a:r>
          </a:p>
        </p:txBody>
      </p:sp>
    </p:spTree>
    <p:extLst>
      <p:ext uri="{BB962C8B-B14F-4D97-AF65-F5344CB8AC3E}">
        <p14:creationId xmlns:p14="http://schemas.microsoft.com/office/powerpoint/2010/main" val="2884956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0A87E-88F5-18F1-B60A-40CA6B5D66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C8C5AF-F165-6FF1-826C-9A3042B524DB}"/>
              </a:ext>
            </a:extLst>
          </p:cNvPr>
          <p:cNvSpPr>
            <a:spLocks noGrp="1"/>
          </p:cNvSpPr>
          <p:nvPr>
            <p:ph type="title"/>
          </p:nvPr>
        </p:nvSpPr>
        <p:spPr/>
        <p:txBody>
          <a:bodyPr/>
          <a:lstStyle/>
          <a:p>
            <a:pPr algn="ctr"/>
            <a:r>
              <a:rPr lang="en-US" dirty="0"/>
              <a:t>SENR Full Replacement (2)</a:t>
            </a:r>
          </a:p>
        </p:txBody>
      </p:sp>
      <p:sp>
        <p:nvSpPr>
          <p:cNvPr id="3" name="Content Placeholder 2">
            <a:extLst>
              <a:ext uri="{FF2B5EF4-FFF2-40B4-BE49-F238E27FC236}">
                <a16:creationId xmlns:a16="http://schemas.microsoft.com/office/drawing/2014/main" id="{7294E85D-C12E-48EA-9708-BE8B43DBBD7F}"/>
              </a:ext>
            </a:extLst>
          </p:cNvPr>
          <p:cNvSpPr>
            <a:spLocks noGrp="1"/>
          </p:cNvSpPr>
          <p:nvPr>
            <p:ph idx="1"/>
          </p:nvPr>
        </p:nvSpPr>
        <p:spPr>
          <a:xfrm>
            <a:off x="838200" y="1546964"/>
            <a:ext cx="10515600" cy="4464369"/>
          </a:xfrm>
        </p:spPr>
        <p:txBody>
          <a:bodyPr>
            <a:normAutofit fontScale="92500" lnSpcReduction="10000"/>
          </a:bodyPr>
          <a:lstStyle/>
          <a:p>
            <a:pPr>
              <a:lnSpc>
                <a:spcPct val="100000"/>
              </a:lnSpc>
              <a:spcBef>
                <a:spcPts val="0"/>
              </a:spcBef>
              <a:defRPr/>
            </a:pPr>
            <a:r>
              <a:rPr lang="en-US" sz="2200" dirty="0"/>
              <a:t>To support SENR full refresh, we recognized that we needed to implement a few new validations:</a:t>
            </a:r>
          </a:p>
          <a:p>
            <a:pPr>
              <a:lnSpc>
                <a:spcPct val="100000"/>
              </a:lnSpc>
              <a:spcBef>
                <a:spcPts val="0"/>
              </a:spcBef>
              <a:defRPr/>
            </a:pPr>
            <a:endParaRPr lang="en-US" dirty="0"/>
          </a:p>
          <a:p>
            <a:pPr marL="0" indent="0">
              <a:lnSpc>
                <a:spcPct val="100000"/>
              </a:lnSpc>
              <a:spcBef>
                <a:spcPts val="0"/>
              </a:spcBef>
              <a:buNone/>
              <a:defRPr/>
            </a:pPr>
            <a:endParaRPr lang="en-US" dirty="0"/>
          </a:p>
          <a:p>
            <a:pPr marL="0" lvl="0" indent="0">
              <a:lnSpc>
                <a:spcPct val="100000"/>
              </a:lnSpc>
              <a:spcBef>
                <a:spcPts val="0"/>
              </a:spcBef>
              <a:buNone/>
              <a:defRPr/>
            </a:pPr>
            <a:endParaRPr lang="en-US" dirty="0"/>
          </a:p>
          <a:p>
            <a:pPr marL="0" lvl="0" indent="0">
              <a:lnSpc>
                <a:spcPct val="100000"/>
              </a:lnSpc>
              <a:spcBef>
                <a:spcPts val="0"/>
              </a:spcBef>
              <a:buNone/>
              <a:defRPr/>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sz="2200" dirty="0"/>
              <a:t>Next Steps: User Acceptance Testing (UAT) with Vendors and some LEAs in 2026-27 (after EOY submission is complete)</a:t>
            </a:r>
          </a:p>
        </p:txBody>
      </p:sp>
      <p:sp>
        <p:nvSpPr>
          <p:cNvPr id="5" name="Footer Placeholder 3">
            <a:extLst>
              <a:ext uri="{FF2B5EF4-FFF2-40B4-BE49-F238E27FC236}">
                <a16:creationId xmlns:a16="http://schemas.microsoft.com/office/drawing/2014/main" id="{F1BAA14F-1870-CF67-2211-23213B1A6A54}"/>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May 2026</a:t>
            </a:r>
          </a:p>
        </p:txBody>
      </p:sp>
      <p:graphicFrame>
        <p:nvGraphicFramePr>
          <p:cNvPr id="8" name="Table 7">
            <a:extLst>
              <a:ext uri="{FF2B5EF4-FFF2-40B4-BE49-F238E27FC236}">
                <a16:creationId xmlns:a16="http://schemas.microsoft.com/office/drawing/2014/main" id="{9E936C0E-8971-7E51-C3CF-BF0E91C859FB}"/>
              </a:ext>
            </a:extLst>
          </p:cNvPr>
          <p:cNvGraphicFramePr>
            <a:graphicFrameLocks noGrp="1"/>
          </p:cNvGraphicFramePr>
          <p:nvPr>
            <p:extLst>
              <p:ext uri="{D42A27DB-BD31-4B8C-83A1-F6EECF244321}">
                <p14:modId xmlns:p14="http://schemas.microsoft.com/office/powerpoint/2010/main" val="3094003185"/>
              </p:ext>
            </p:extLst>
          </p:nvPr>
        </p:nvGraphicFramePr>
        <p:xfrm>
          <a:off x="1094592" y="2226546"/>
          <a:ext cx="10329145" cy="3017520"/>
        </p:xfrm>
        <a:graphic>
          <a:graphicData uri="http://schemas.openxmlformats.org/drawingml/2006/table">
            <a:tbl>
              <a:tblPr firstRow="1" bandRow="1">
                <a:tableStyleId>{073A0DAA-6AF3-43AB-8588-CEC1D06C72B9}</a:tableStyleId>
              </a:tblPr>
              <a:tblGrid>
                <a:gridCol w="1366132">
                  <a:extLst>
                    <a:ext uri="{9D8B030D-6E8A-4147-A177-3AD203B41FA5}">
                      <a16:colId xmlns:a16="http://schemas.microsoft.com/office/drawing/2014/main" val="643153055"/>
                    </a:ext>
                  </a:extLst>
                </a:gridCol>
                <a:gridCol w="1117184">
                  <a:extLst>
                    <a:ext uri="{9D8B030D-6E8A-4147-A177-3AD203B41FA5}">
                      <a16:colId xmlns:a16="http://schemas.microsoft.com/office/drawing/2014/main" val="2236212755"/>
                    </a:ext>
                  </a:extLst>
                </a:gridCol>
                <a:gridCol w="2121220">
                  <a:extLst>
                    <a:ext uri="{9D8B030D-6E8A-4147-A177-3AD203B41FA5}">
                      <a16:colId xmlns:a16="http://schemas.microsoft.com/office/drawing/2014/main" val="447033834"/>
                    </a:ext>
                  </a:extLst>
                </a:gridCol>
                <a:gridCol w="3841396">
                  <a:extLst>
                    <a:ext uri="{9D8B030D-6E8A-4147-A177-3AD203B41FA5}">
                      <a16:colId xmlns:a16="http://schemas.microsoft.com/office/drawing/2014/main" val="366328216"/>
                    </a:ext>
                  </a:extLst>
                </a:gridCol>
                <a:gridCol w="1883213">
                  <a:extLst>
                    <a:ext uri="{9D8B030D-6E8A-4147-A177-3AD203B41FA5}">
                      <a16:colId xmlns:a16="http://schemas.microsoft.com/office/drawing/2014/main" val="995329627"/>
                    </a:ext>
                  </a:extLst>
                </a:gridCol>
              </a:tblGrid>
              <a:tr h="515664">
                <a:tc>
                  <a:txBody>
                    <a:bodyPr/>
                    <a:lstStyle/>
                    <a:p>
                      <a:r>
                        <a:rPr lang="en-US" dirty="0"/>
                        <a:t>Rule #</a:t>
                      </a:r>
                    </a:p>
                  </a:txBody>
                  <a:tcPr/>
                </a:tc>
                <a:tc>
                  <a:txBody>
                    <a:bodyPr/>
                    <a:lstStyle/>
                    <a:p>
                      <a:r>
                        <a:rPr lang="en-US" dirty="0"/>
                        <a:t>Error Level</a:t>
                      </a:r>
                    </a:p>
                  </a:txBody>
                  <a:tcPr/>
                </a:tc>
                <a:tc>
                  <a:txBody>
                    <a:bodyPr/>
                    <a:lstStyle/>
                    <a:p>
                      <a:r>
                        <a:rPr lang="en-US" dirty="0"/>
                        <a:t>Error Message</a:t>
                      </a:r>
                    </a:p>
                  </a:txBody>
                  <a:tcPr/>
                </a:tc>
                <a:tc>
                  <a:txBody>
                    <a:bodyPr/>
                    <a:lstStyle/>
                    <a:p>
                      <a:r>
                        <a:rPr lang="en-US" dirty="0"/>
                        <a:t>Error Description</a:t>
                      </a:r>
                    </a:p>
                  </a:txBody>
                  <a:tcPr/>
                </a:tc>
                <a:tc>
                  <a:txBody>
                    <a:bodyPr/>
                    <a:lstStyle/>
                    <a:p>
                      <a:r>
                        <a:rPr lang="en-US" dirty="0"/>
                        <a:t>Implementation Date</a:t>
                      </a:r>
                    </a:p>
                  </a:txBody>
                  <a:tcPr/>
                </a:tc>
                <a:extLst>
                  <a:ext uri="{0D108BD9-81ED-4DB2-BD59-A6C34878D82A}">
                    <a16:rowId xmlns:a16="http://schemas.microsoft.com/office/drawing/2014/main" val="3847583143"/>
                  </a:ext>
                </a:extLst>
              </a:tr>
              <a:tr h="736663">
                <a:tc>
                  <a:txBody>
                    <a:bodyPr/>
                    <a:lstStyle/>
                    <a:p>
                      <a:r>
                        <a:rPr lang="en-US" dirty="0"/>
                        <a:t>SENR0742</a:t>
                      </a:r>
                    </a:p>
                  </a:txBody>
                  <a:tcPr/>
                </a:tc>
                <a:tc>
                  <a:txBody>
                    <a:bodyPr/>
                    <a:lstStyle/>
                    <a:p>
                      <a:r>
                        <a:rPr lang="en-US" dirty="0"/>
                        <a:t>Fatal</a:t>
                      </a:r>
                    </a:p>
                  </a:txBody>
                  <a:tcPr/>
                </a:tc>
                <a:tc>
                  <a:txBody>
                    <a:bodyPr/>
                    <a:lstStyle/>
                    <a:p>
                      <a:r>
                        <a:rPr lang="en-US" dirty="0"/>
                        <a:t>Invalid AY based on Enrollment Start Date </a:t>
                      </a:r>
                    </a:p>
                  </a:txBody>
                  <a:tcPr/>
                </a:tc>
                <a:tc>
                  <a:txBody>
                    <a:bodyPr/>
                    <a:lstStyle/>
                    <a:p>
                      <a:r>
                        <a:rPr lang="en-US" dirty="0"/>
                        <a:t>Academic Year ID must be the academic school Year associated with the Enrollment Start Date</a:t>
                      </a:r>
                    </a:p>
                  </a:txBody>
                  <a:tcPr/>
                </a:tc>
                <a:tc>
                  <a:txBody>
                    <a:bodyPr/>
                    <a:lstStyle/>
                    <a:p>
                      <a:r>
                        <a:rPr lang="en-US" dirty="0"/>
                        <a:t>October 2025</a:t>
                      </a:r>
                    </a:p>
                  </a:txBody>
                  <a:tcPr/>
                </a:tc>
                <a:extLst>
                  <a:ext uri="{0D108BD9-81ED-4DB2-BD59-A6C34878D82A}">
                    <a16:rowId xmlns:a16="http://schemas.microsoft.com/office/drawing/2014/main" val="4219196412"/>
                  </a:ext>
                </a:extLst>
              </a:tr>
              <a:tr h="1178661">
                <a:tc>
                  <a:txBody>
                    <a:bodyPr/>
                    <a:lstStyle/>
                    <a:p>
                      <a:r>
                        <a:rPr lang="en-US" dirty="0"/>
                        <a:t>IVR0750</a:t>
                      </a:r>
                    </a:p>
                  </a:txBody>
                  <a:tcPr/>
                </a:tc>
                <a:tc>
                  <a:txBody>
                    <a:bodyPr/>
                    <a:lstStyle/>
                    <a:p>
                      <a:r>
                        <a:rPr lang="en-US" dirty="0"/>
                        <a:t>Warning</a:t>
                      </a:r>
                    </a:p>
                  </a:txBody>
                  <a:tcPr/>
                </a:tc>
                <a:tc>
                  <a:txBody>
                    <a:bodyPr/>
                    <a:lstStyle/>
                    <a:p>
                      <a:r>
                        <a:rPr lang="en-US" dirty="0"/>
                        <a:t>Low Record Count Detected</a:t>
                      </a:r>
                    </a:p>
                  </a:txBody>
                  <a:tcPr/>
                </a:tc>
                <a:tc>
                  <a:txBody>
                    <a:bodyPr/>
                    <a:lstStyle/>
                    <a:p>
                      <a:r>
                        <a:rPr lang="en-US" dirty="0"/>
                        <a:t>The number of records submitted is lower than expected, given prior submissions and existing data. This may indicate incomplete or missing records</a:t>
                      </a:r>
                    </a:p>
                  </a:txBody>
                  <a:tcPr/>
                </a:tc>
                <a:tc>
                  <a:txBody>
                    <a:bodyPr/>
                    <a:lstStyle/>
                    <a:p>
                      <a:r>
                        <a:rPr lang="en-US" dirty="0"/>
                        <a:t>Pending</a:t>
                      </a:r>
                    </a:p>
                  </a:txBody>
                  <a:tcPr/>
                </a:tc>
                <a:extLst>
                  <a:ext uri="{0D108BD9-81ED-4DB2-BD59-A6C34878D82A}">
                    <a16:rowId xmlns:a16="http://schemas.microsoft.com/office/drawing/2014/main" val="1277771431"/>
                  </a:ext>
                </a:extLst>
              </a:tr>
            </a:tbl>
          </a:graphicData>
        </a:graphic>
      </p:graphicFrame>
    </p:spTree>
    <p:extLst>
      <p:ext uri="{BB962C8B-B14F-4D97-AF65-F5344CB8AC3E}">
        <p14:creationId xmlns:p14="http://schemas.microsoft.com/office/powerpoint/2010/main" val="10078142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A22F1-7BFF-975C-A7AA-484991263D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F2F12A-F43C-5172-4424-F320F5FB5277}"/>
              </a:ext>
            </a:extLst>
          </p:cNvPr>
          <p:cNvSpPr>
            <a:spLocks noGrp="1"/>
          </p:cNvSpPr>
          <p:nvPr>
            <p:ph type="title"/>
          </p:nvPr>
        </p:nvSpPr>
        <p:spPr/>
        <p:txBody>
          <a:bodyPr/>
          <a:lstStyle/>
          <a:p>
            <a:r>
              <a:rPr lang="en-US" dirty="0"/>
              <a:t>CALPADS Support Updates</a:t>
            </a:r>
          </a:p>
        </p:txBody>
      </p:sp>
      <p:sp>
        <p:nvSpPr>
          <p:cNvPr id="3" name="Text Placeholder 2">
            <a:extLst>
              <a:ext uri="{FF2B5EF4-FFF2-40B4-BE49-F238E27FC236}">
                <a16:creationId xmlns:a16="http://schemas.microsoft.com/office/drawing/2014/main" id="{992BB52C-CA00-097A-CBC3-1AC965E6FAB3}"/>
              </a:ext>
            </a:extLst>
          </p:cNvPr>
          <p:cNvSpPr>
            <a:spLocks noGrp="1"/>
          </p:cNvSpPr>
          <p:nvPr>
            <p:ph type="body" idx="1"/>
          </p:nvPr>
        </p:nvSpPr>
        <p:spPr/>
        <p:txBody>
          <a:bodyPr/>
          <a:lstStyle/>
          <a:p>
            <a:endParaRPr lang="en-US" dirty="0"/>
          </a:p>
        </p:txBody>
      </p:sp>
      <p:sp>
        <p:nvSpPr>
          <p:cNvPr id="5" name="Footer Placeholder 3">
            <a:extLst>
              <a:ext uri="{FF2B5EF4-FFF2-40B4-BE49-F238E27FC236}">
                <a16:creationId xmlns:a16="http://schemas.microsoft.com/office/drawing/2014/main" id="{54C55E4D-CA10-7727-B19C-2477B7D70613}"/>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May 2026</a:t>
            </a:r>
          </a:p>
        </p:txBody>
      </p:sp>
    </p:spTree>
    <p:extLst>
      <p:ext uri="{BB962C8B-B14F-4D97-AF65-F5344CB8AC3E}">
        <p14:creationId xmlns:p14="http://schemas.microsoft.com/office/powerpoint/2010/main" val="41910337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alendar flipping">
            <a:extLst>
              <a:ext uri="{FF2B5EF4-FFF2-40B4-BE49-F238E27FC236}">
                <a16:creationId xmlns:a16="http://schemas.microsoft.com/office/drawing/2014/main" id="{5C9E4E06-DC0A-3D7D-967F-2FFDDEA069B6}"/>
              </a:ext>
            </a:extLst>
          </p:cNvPr>
          <p:cNvPicPr>
            <a:picLocks noChangeAspect="1"/>
          </p:cNvPicPr>
          <p:nvPr/>
        </p:nvPicPr>
        <p:blipFill>
          <a:blip r:embed="rId3">
            <a:alphaModFix amt="5000"/>
            <a:extLst>
              <a:ext uri="{28A0092B-C50C-407E-A947-70E740481C1C}">
                <a14:useLocalDpi xmlns:a14="http://schemas.microsoft.com/office/drawing/2010/main" val="0"/>
              </a:ext>
            </a:extLst>
          </a:blip>
          <a:srcRect t="16413"/>
          <a:stretch>
            <a:fillRect/>
          </a:stretch>
        </p:blipFill>
        <p:spPr>
          <a:xfrm>
            <a:off x="-50804" y="-56885"/>
            <a:ext cx="12293607" cy="6858000"/>
          </a:xfrm>
          <a:prstGeom prst="rect">
            <a:avLst/>
          </a:prstGeom>
        </p:spPr>
      </p:pic>
      <p:sp>
        <p:nvSpPr>
          <p:cNvPr id="2" name="Title 1">
            <a:extLst>
              <a:ext uri="{FF2B5EF4-FFF2-40B4-BE49-F238E27FC236}">
                <a16:creationId xmlns:a16="http://schemas.microsoft.com/office/drawing/2014/main" id="{BB9A35A1-74E8-BC08-3CE4-FA8418AEC9F2}"/>
              </a:ext>
            </a:extLst>
          </p:cNvPr>
          <p:cNvSpPr>
            <a:spLocks noGrp="1"/>
          </p:cNvSpPr>
          <p:nvPr>
            <p:ph type="title"/>
          </p:nvPr>
        </p:nvSpPr>
        <p:spPr>
          <a:xfrm>
            <a:off x="34410" y="56886"/>
            <a:ext cx="12157589" cy="1379350"/>
          </a:xfrm>
        </p:spPr>
        <p:txBody>
          <a:bodyPr>
            <a:normAutofit/>
          </a:bodyPr>
          <a:lstStyle/>
          <a:p>
            <a:pPr algn="ctr"/>
            <a:r>
              <a:rPr lang="en-US" sz="4000" b="1" dirty="0"/>
              <a:t>Differentiated Assistance (DA)</a:t>
            </a:r>
          </a:p>
        </p:txBody>
      </p:sp>
      <p:graphicFrame>
        <p:nvGraphicFramePr>
          <p:cNvPr id="12" name="Diagram 11">
            <a:extLst>
              <a:ext uri="{FF2B5EF4-FFF2-40B4-BE49-F238E27FC236}">
                <a16:creationId xmlns:a16="http://schemas.microsoft.com/office/drawing/2014/main" id="{788510DB-CD98-8364-4E43-D1115EF01B8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4119019"/>
              </p:ext>
            </p:extLst>
          </p:nvPr>
        </p:nvGraphicFramePr>
        <p:xfrm>
          <a:off x="1473199" y="1436236"/>
          <a:ext cx="9245600" cy="4840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Footer Placeholder 3">
            <a:extLst>
              <a:ext uri="{FF2B5EF4-FFF2-40B4-BE49-F238E27FC236}">
                <a16:creationId xmlns:a16="http://schemas.microsoft.com/office/drawing/2014/main" id="{29712EAB-03DB-E544-5127-AE11D5AEF7B4}"/>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May 2026</a:t>
            </a:r>
          </a:p>
        </p:txBody>
      </p:sp>
    </p:spTree>
    <p:extLst>
      <p:ext uri="{BB962C8B-B14F-4D97-AF65-F5344CB8AC3E}">
        <p14:creationId xmlns:p14="http://schemas.microsoft.com/office/powerpoint/2010/main" val="24982198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ockpit of a commercial airplane">
            <a:extLst>
              <a:ext uri="{FF2B5EF4-FFF2-40B4-BE49-F238E27FC236}">
                <a16:creationId xmlns:a16="http://schemas.microsoft.com/office/drawing/2014/main" id="{281ED785-8D75-0F91-0358-AF3C5EC2213C}"/>
              </a:ext>
            </a:extLst>
          </p:cNvPr>
          <p:cNvPicPr>
            <a:picLocks noChangeAspect="1"/>
          </p:cNvPicPr>
          <p:nvPr/>
        </p:nvPicPr>
        <p:blipFill>
          <a:blip r:embed="rId3">
            <a:alphaModFix amt="9000"/>
            <a:extLst>
              <a:ext uri="{28A0092B-C50C-407E-A947-70E740481C1C}">
                <a14:useLocalDpi xmlns:a14="http://schemas.microsoft.com/office/drawing/2010/main" val="0"/>
              </a:ext>
            </a:extLst>
          </a:blip>
          <a:srcRect b="15625"/>
          <a:stretch>
            <a:fillRect/>
          </a:stretch>
        </p:blipFill>
        <p:spPr>
          <a:xfrm>
            <a:off x="-1" y="0"/>
            <a:ext cx="12192000" cy="6858000"/>
          </a:xfrm>
          <a:prstGeom prst="rect">
            <a:avLst/>
          </a:prstGeom>
        </p:spPr>
      </p:pic>
      <p:pic>
        <p:nvPicPr>
          <p:cNvPr id="13" name="Picture 12" descr="A blue letters on a black background">
            <a:extLst>
              <a:ext uri="{FF2B5EF4-FFF2-40B4-BE49-F238E27FC236}">
                <a16:creationId xmlns:a16="http://schemas.microsoft.com/office/drawing/2014/main" id="{C4912253-0D8D-30B2-6780-E638AE6C17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5475" y="478943"/>
            <a:ext cx="1701048" cy="567016"/>
          </a:xfrm>
          <a:prstGeom prst="rect">
            <a:avLst/>
          </a:prstGeom>
        </p:spPr>
      </p:pic>
      <p:sp>
        <p:nvSpPr>
          <p:cNvPr id="10" name="Title 1">
            <a:extLst>
              <a:ext uri="{FF2B5EF4-FFF2-40B4-BE49-F238E27FC236}">
                <a16:creationId xmlns:a16="http://schemas.microsoft.com/office/drawing/2014/main" id="{7E467713-B3B2-3125-83D3-8EE6543B2B44}"/>
              </a:ext>
            </a:extLst>
          </p:cNvPr>
          <p:cNvSpPr txBox="1">
            <a:spLocks noGrp="1"/>
          </p:cNvSpPr>
          <p:nvPr>
            <p:ph type="title" idx="4294967295"/>
          </p:nvPr>
        </p:nvSpPr>
        <p:spPr>
          <a:xfrm>
            <a:off x="2527529" y="732329"/>
            <a:ext cx="7136940" cy="16476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16156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161569"/>
                </a:solidFill>
                <a:effectLst/>
                <a:uLnTx/>
                <a:uFillTx/>
                <a:latin typeface="Arial Nova" panose="020F0502020204030204" pitchFamily="34" charset="0"/>
                <a:ea typeface="+mj-ea"/>
                <a:cs typeface="Times New Roman" panose="02020603050405020304" pitchFamily="18" charset="0"/>
              </a:rPr>
              <a:t>Data Governance Academy</a:t>
            </a:r>
          </a:p>
        </p:txBody>
      </p:sp>
      <p:cxnSp>
        <p:nvCxnSpPr>
          <p:cNvPr id="15" name="Straight Connector 14">
            <a:extLst>
              <a:ext uri="{FF2B5EF4-FFF2-40B4-BE49-F238E27FC236}">
                <a16:creationId xmlns:a16="http://schemas.microsoft.com/office/drawing/2014/main" id="{03F28190-F0D8-F945-DDB7-99EF6E4DD915}"/>
              </a:ext>
              <a:ext uri="{C183D7F6-B498-43B3-948B-1728B52AA6E4}">
                <adec:decorative xmlns:adec="http://schemas.microsoft.com/office/drawing/2017/decorative" val="1"/>
              </a:ext>
            </a:extLst>
          </p:cNvPr>
          <p:cNvCxnSpPr/>
          <p:nvPr/>
        </p:nvCxnSpPr>
        <p:spPr>
          <a:xfrm>
            <a:off x="4615217" y="2189773"/>
            <a:ext cx="29615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9B9B84E-7886-C082-704B-5D627CE5B1DA}"/>
              </a:ext>
            </a:extLst>
          </p:cNvPr>
          <p:cNvSpPr txBox="1"/>
          <p:nvPr/>
        </p:nvSpPr>
        <p:spPr>
          <a:xfrm>
            <a:off x="2014329" y="2261862"/>
            <a:ext cx="81633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2F5FF">
                    <a:lumMod val="10000"/>
                  </a:srgbClr>
                </a:solidFill>
                <a:effectLst/>
                <a:uLnTx/>
                <a:uFillTx/>
                <a:latin typeface="Arial Nova" panose="020B0504020202020204" pitchFamily="34" charset="0"/>
                <a:ea typeface="+mn-ea"/>
                <a:cs typeface="Arial" panose="020B0604020202020204" pitchFamily="34" charset="0"/>
              </a:rPr>
              <a:t>Session 1: Data Governance for LEA Executives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CC1BD">
                    <a:lumMod val="50000"/>
                  </a:srgbClr>
                </a:solidFill>
                <a:effectLst/>
                <a:uLnTx/>
                <a:uFillTx/>
                <a:latin typeface="Arial Nova" panose="020B0504020202020204" pitchFamily="34" charset="0"/>
                <a:ea typeface="+mn-ea"/>
                <a:cs typeface="Arial" panose="020B0604020202020204" pitchFamily="34" charset="0"/>
              </a:rPr>
              <a:t>October 2025</a:t>
            </a:r>
          </a:p>
        </p:txBody>
      </p:sp>
      <p:sp>
        <p:nvSpPr>
          <p:cNvPr id="16" name="TextBox 15">
            <a:extLst>
              <a:ext uri="{FF2B5EF4-FFF2-40B4-BE49-F238E27FC236}">
                <a16:creationId xmlns:a16="http://schemas.microsoft.com/office/drawing/2014/main" id="{2706DF1B-1794-5FA6-7D53-7A4FC8BF99B4}"/>
              </a:ext>
            </a:extLst>
          </p:cNvPr>
          <p:cNvSpPr txBox="1"/>
          <p:nvPr/>
        </p:nvSpPr>
        <p:spPr>
          <a:xfrm>
            <a:off x="1736033" y="3137522"/>
            <a:ext cx="871993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2F5FF">
                    <a:lumMod val="10000"/>
                  </a:srgbClr>
                </a:solidFill>
                <a:effectLst/>
                <a:uLnTx/>
                <a:uFillTx/>
                <a:latin typeface="Arial Nova" panose="020B0504020202020204" pitchFamily="34" charset="0"/>
                <a:ea typeface="+mn-ea"/>
                <a:cs typeface="Arial" panose="020B0604020202020204" pitchFamily="34" charset="0"/>
              </a:rPr>
              <a:t>Virtual Check-In: Case Study and Project Progress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CC1BD">
                    <a:lumMod val="50000"/>
                  </a:srgbClr>
                </a:solidFill>
                <a:effectLst/>
                <a:uLnTx/>
                <a:uFillTx/>
                <a:latin typeface="Arial Nova" panose="020B0504020202020204" pitchFamily="34" charset="0"/>
                <a:ea typeface="+mn-ea"/>
                <a:cs typeface="Arial" panose="020B0604020202020204" pitchFamily="34" charset="0"/>
              </a:rPr>
              <a:t>February 2026</a:t>
            </a:r>
          </a:p>
        </p:txBody>
      </p:sp>
      <p:sp>
        <p:nvSpPr>
          <p:cNvPr id="17" name="TextBox 16">
            <a:extLst>
              <a:ext uri="{FF2B5EF4-FFF2-40B4-BE49-F238E27FC236}">
                <a16:creationId xmlns:a16="http://schemas.microsoft.com/office/drawing/2014/main" id="{CFB69253-DCA2-F833-7B47-57FB61B09612}"/>
              </a:ext>
            </a:extLst>
          </p:cNvPr>
          <p:cNvSpPr txBox="1"/>
          <p:nvPr/>
        </p:nvSpPr>
        <p:spPr>
          <a:xfrm>
            <a:off x="796697" y="4018177"/>
            <a:ext cx="1059860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F2F5FF">
                    <a:lumMod val="10000"/>
                  </a:srgbClr>
                </a:solidFill>
                <a:effectLst/>
                <a:uLnTx/>
                <a:uFillTx/>
                <a:latin typeface="Arial Nova" panose="020B0504020202020204" pitchFamily="34" charset="0"/>
                <a:ea typeface="+mn-ea"/>
                <a:cs typeface="Arial" panose="020B0604020202020204" pitchFamily="34" charset="0"/>
              </a:rPr>
              <a:t>Session 2: Operationalizing Data Governance at Scale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3CC1BD">
                    <a:lumMod val="50000"/>
                  </a:srgbClr>
                </a:solidFill>
                <a:effectLst/>
                <a:uLnTx/>
                <a:uFillTx/>
                <a:latin typeface="Arial Nova" panose="020B0504020202020204" pitchFamily="34" charset="0"/>
                <a:ea typeface="+mn-ea"/>
                <a:cs typeface="Arial" panose="020B0604020202020204" pitchFamily="34" charset="0"/>
              </a:rPr>
              <a:t>April 2026</a:t>
            </a:r>
            <a:endParaRPr kumimoji="0" lang="en-US" sz="2400" i="0" u="none" strike="noStrike" kern="1200" cap="none" spc="0" normalizeH="0" baseline="0" noProof="0" dirty="0">
              <a:ln>
                <a:noFill/>
              </a:ln>
              <a:solidFill>
                <a:srgbClr val="F2F5FF">
                  <a:lumMod val="10000"/>
                </a:srgbClr>
              </a:solidFill>
              <a:effectLst/>
              <a:uLnTx/>
              <a:uFillTx/>
              <a:latin typeface="Arial Nova" panose="020B05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3A578473-F989-ACCA-437D-DF635C9EBE86}"/>
              </a:ext>
            </a:extLst>
          </p:cNvPr>
          <p:cNvSpPr txBox="1"/>
          <p:nvPr/>
        </p:nvSpPr>
        <p:spPr>
          <a:xfrm>
            <a:off x="1170916" y="5050297"/>
            <a:ext cx="9850163" cy="553998"/>
          </a:xfrm>
          <a:prstGeom prst="rect">
            <a:avLst/>
          </a:prstGeom>
          <a:noFill/>
        </p:spPr>
        <p:txBody>
          <a:bodyPr wrap="square" lIns="0" tIns="0" rIns="0" bIns="0"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30119"/>
                </a:solidFill>
                <a:effectLst/>
                <a:uLnTx/>
                <a:uFillTx/>
                <a:latin typeface="Aptos SemiBold" panose="020B0004020202020204" pitchFamily="34" charset="0"/>
                <a:ea typeface="Sans Serif Collection" panose="020B0502040504020204" pitchFamily="34" charset="0"/>
                <a:cs typeface="Sans Serif Collection" panose="020B0502040504020204" pitchFamily="34" charset="0"/>
              </a:rPr>
              <a:t>Thank you to our hosting and watch party sites! </a:t>
            </a:r>
          </a:p>
        </p:txBody>
      </p:sp>
      <p:sp>
        <p:nvSpPr>
          <p:cNvPr id="3" name="Subtitle 2">
            <a:extLst>
              <a:ext uri="{FF2B5EF4-FFF2-40B4-BE49-F238E27FC236}">
                <a16:creationId xmlns:a16="http://schemas.microsoft.com/office/drawing/2014/main" id="{F817553E-3D88-7B31-CF18-9654C5F04168}"/>
              </a:ext>
            </a:extLst>
          </p:cNvPr>
          <p:cNvSpPr txBox="1">
            <a:spLocks/>
          </p:cNvSpPr>
          <p:nvPr/>
        </p:nvSpPr>
        <p:spPr>
          <a:xfrm>
            <a:off x="2481125" y="5653937"/>
            <a:ext cx="7051418" cy="250903"/>
          </a:xfrm>
          <a:prstGeom prst="rect">
            <a:avLst/>
          </a:prstGeom>
        </p:spPr>
        <p:txBody>
          <a:bodyPr vert="horz" wrap="non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1615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30119"/>
                </a:solidFill>
                <a:effectLst/>
                <a:uLnTx/>
                <a:uFillTx/>
                <a:latin typeface="Aptos Light" panose="020B0004020202020204" pitchFamily="34" charset="0"/>
                <a:ea typeface="Sans Serif Collection" panose="020B0502040504020204" pitchFamily="34" charset="0"/>
                <a:cs typeface="Sans Serif Collection" panose="020B0502040504020204" pitchFamily="34" charset="0"/>
              </a:rPr>
              <a:t>https://csis.fcmat.org/data-management/csis-data-governance-academy</a:t>
            </a:r>
          </a:p>
        </p:txBody>
      </p:sp>
      <p:sp>
        <p:nvSpPr>
          <p:cNvPr id="4" name="Footer Placeholder 3">
            <a:extLst>
              <a:ext uri="{FF2B5EF4-FFF2-40B4-BE49-F238E27FC236}">
                <a16:creationId xmlns:a16="http://schemas.microsoft.com/office/drawing/2014/main" id="{781E550F-C1E0-1026-B940-BDEDC8B4EC21}"/>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May 2026</a:t>
            </a:r>
          </a:p>
        </p:txBody>
      </p:sp>
    </p:spTree>
    <p:extLst>
      <p:ext uri="{BB962C8B-B14F-4D97-AF65-F5344CB8AC3E}">
        <p14:creationId xmlns:p14="http://schemas.microsoft.com/office/powerpoint/2010/main" val="29658492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C054F-6655-2B09-4C85-0D774E7B4638}"/>
              </a:ext>
            </a:extLst>
          </p:cNvPr>
          <p:cNvSpPr>
            <a:spLocks noGrp="1"/>
          </p:cNvSpPr>
          <p:nvPr>
            <p:ph type="title"/>
          </p:nvPr>
        </p:nvSpPr>
        <p:spPr>
          <a:xfrm>
            <a:off x="157298" y="887920"/>
            <a:ext cx="2698972" cy="1325563"/>
          </a:xfrm>
        </p:spPr>
        <p:txBody>
          <a:bodyPr>
            <a:normAutofit fontScale="90000"/>
          </a:bodyPr>
          <a:lstStyle/>
          <a:p>
            <a:r>
              <a:rPr lang="en-US" dirty="0"/>
              <a:t>Universal </a:t>
            </a:r>
            <a:br>
              <a:rPr lang="en-US" dirty="0"/>
            </a:br>
            <a:r>
              <a:rPr lang="en-US" dirty="0"/>
              <a:t>Supports</a:t>
            </a:r>
            <a:br>
              <a:rPr lang="en-US" dirty="0"/>
            </a:br>
            <a:r>
              <a:rPr lang="en-US" dirty="0"/>
              <a:t>Toolkit </a:t>
            </a:r>
          </a:p>
        </p:txBody>
      </p:sp>
      <p:pic>
        <p:nvPicPr>
          <p:cNvPr id="5" name="Picture 4" descr="Data Management Maturity Assessement Tool screen image.">
            <a:extLst>
              <a:ext uri="{FF2B5EF4-FFF2-40B4-BE49-F238E27FC236}">
                <a16:creationId xmlns:a16="http://schemas.microsoft.com/office/drawing/2014/main" id="{C23EFF9D-B5C3-06EE-6534-E52BDF8AB407}"/>
              </a:ext>
            </a:extLst>
          </p:cNvPr>
          <p:cNvPicPr>
            <a:picLocks noChangeAspect="1"/>
          </p:cNvPicPr>
          <p:nvPr/>
        </p:nvPicPr>
        <p:blipFill>
          <a:blip r:embed="rId3"/>
          <a:stretch>
            <a:fillRect/>
          </a:stretch>
        </p:blipFill>
        <p:spPr>
          <a:xfrm>
            <a:off x="2910346" y="2187924"/>
            <a:ext cx="4427055" cy="2313637"/>
          </a:xfrm>
          <a:prstGeom prst="rect">
            <a:avLst/>
          </a:prstGeom>
        </p:spPr>
      </p:pic>
      <p:pic>
        <p:nvPicPr>
          <p:cNvPr id="6" name="Picture 5" descr="Data Management Maturity CDM3 screen image.">
            <a:extLst>
              <a:ext uri="{FF2B5EF4-FFF2-40B4-BE49-F238E27FC236}">
                <a16:creationId xmlns:a16="http://schemas.microsoft.com/office/drawing/2014/main" id="{A1E9DBD7-CCB4-341D-0AF1-27B5F0843478}"/>
              </a:ext>
            </a:extLst>
          </p:cNvPr>
          <p:cNvPicPr>
            <a:picLocks noChangeAspect="1"/>
          </p:cNvPicPr>
          <p:nvPr/>
        </p:nvPicPr>
        <p:blipFill>
          <a:blip r:embed="rId4"/>
          <a:stretch>
            <a:fillRect/>
          </a:stretch>
        </p:blipFill>
        <p:spPr>
          <a:xfrm>
            <a:off x="7445553" y="216277"/>
            <a:ext cx="3853044" cy="2324999"/>
          </a:xfrm>
          <a:prstGeom prst="rect">
            <a:avLst/>
          </a:prstGeom>
        </p:spPr>
      </p:pic>
      <p:pic>
        <p:nvPicPr>
          <p:cNvPr id="7" name="Picture 6" descr="Data Management Root Cause Analysisl screen image.">
            <a:extLst>
              <a:ext uri="{FF2B5EF4-FFF2-40B4-BE49-F238E27FC236}">
                <a16:creationId xmlns:a16="http://schemas.microsoft.com/office/drawing/2014/main" id="{046F0CBD-63A3-5EBA-41D9-E71E34FB1B10}"/>
              </a:ext>
            </a:extLst>
          </p:cNvPr>
          <p:cNvPicPr>
            <a:picLocks noChangeAspect="1"/>
          </p:cNvPicPr>
          <p:nvPr/>
        </p:nvPicPr>
        <p:blipFill>
          <a:blip r:embed="rId5"/>
          <a:stretch>
            <a:fillRect/>
          </a:stretch>
        </p:blipFill>
        <p:spPr>
          <a:xfrm>
            <a:off x="7445553" y="4041058"/>
            <a:ext cx="3851112" cy="2401205"/>
          </a:xfrm>
          <a:prstGeom prst="rect">
            <a:avLst/>
          </a:prstGeom>
        </p:spPr>
      </p:pic>
      <p:sp>
        <p:nvSpPr>
          <p:cNvPr id="8" name="Title 1">
            <a:extLst>
              <a:ext uri="{FF2B5EF4-FFF2-40B4-BE49-F238E27FC236}">
                <a16:creationId xmlns:a16="http://schemas.microsoft.com/office/drawing/2014/main" id="{32724CB9-6B01-F5D6-4CFA-A89DC446ED2B}"/>
              </a:ext>
            </a:extLst>
          </p:cNvPr>
          <p:cNvSpPr txBox="1">
            <a:spLocks/>
          </p:cNvSpPr>
          <p:nvPr/>
        </p:nvSpPr>
        <p:spPr>
          <a:xfrm>
            <a:off x="2762866" y="496942"/>
            <a:ext cx="5083135" cy="1453592"/>
          </a:xfrm>
          <a:prstGeom prst="rect">
            <a:avLst/>
          </a:prstGeom>
        </p:spPr>
        <p:txBody>
          <a:bodyPr vert="horz" lIns="91440" tIns="45720" rIns="91440" bIns="45720" rtlCol="0" anchor="ctr">
            <a:norm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2400" dirty="0"/>
              <a:t>Data Management </a:t>
            </a:r>
          </a:p>
          <a:p>
            <a:pPr algn="ctr"/>
            <a:r>
              <a:rPr lang="en-US" sz="2400" dirty="0"/>
              <a:t>Maturity Model</a:t>
            </a:r>
          </a:p>
        </p:txBody>
      </p:sp>
      <p:sp>
        <p:nvSpPr>
          <p:cNvPr id="9" name="Title 1">
            <a:extLst>
              <a:ext uri="{FF2B5EF4-FFF2-40B4-BE49-F238E27FC236}">
                <a16:creationId xmlns:a16="http://schemas.microsoft.com/office/drawing/2014/main" id="{225E8C08-D497-DD7B-7424-9DF5BB24698B}"/>
              </a:ext>
            </a:extLst>
          </p:cNvPr>
          <p:cNvSpPr txBox="1">
            <a:spLocks/>
          </p:cNvSpPr>
          <p:nvPr/>
        </p:nvSpPr>
        <p:spPr>
          <a:xfrm>
            <a:off x="7629953" y="2541276"/>
            <a:ext cx="3482312" cy="1453592"/>
          </a:xfrm>
          <a:prstGeom prst="rect">
            <a:avLst/>
          </a:prstGeom>
        </p:spPr>
        <p:txBody>
          <a:bodyPr vert="horz" lIns="91440" tIns="45720" rIns="91440" bIns="45720" rtlCol="0" anchor="ctr">
            <a:norm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2400" dirty="0"/>
              <a:t>Data Management Assessment</a:t>
            </a:r>
          </a:p>
        </p:txBody>
      </p:sp>
      <p:sp>
        <p:nvSpPr>
          <p:cNvPr id="10" name="Title 1">
            <a:extLst>
              <a:ext uri="{FF2B5EF4-FFF2-40B4-BE49-F238E27FC236}">
                <a16:creationId xmlns:a16="http://schemas.microsoft.com/office/drawing/2014/main" id="{3FEC77D7-A6F1-977B-F433-30D748D00B3A}"/>
              </a:ext>
            </a:extLst>
          </p:cNvPr>
          <p:cNvSpPr txBox="1">
            <a:spLocks/>
          </p:cNvSpPr>
          <p:nvPr/>
        </p:nvSpPr>
        <p:spPr>
          <a:xfrm>
            <a:off x="3422747" y="4711507"/>
            <a:ext cx="3724043" cy="1453592"/>
          </a:xfrm>
          <a:prstGeom prst="rect">
            <a:avLst/>
          </a:prstGeom>
        </p:spPr>
        <p:txBody>
          <a:bodyPr vert="horz" lIns="91440" tIns="45720" rIns="91440" bIns="45720" rtlCol="0" anchor="ctr">
            <a:norm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2400" dirty="0"/>
              <a:t>Root Cause Analysis Guidebook</a:t>
            </a:r>
          </a:p>
        </p:txBody>
      </p:sp>
      <p:cxnSp>
        <p:nvCxnSpPr>
          <p:cNvPr id="11" name="Straight Connector 10">
            <a:extLst>
              <a:ext uri="{FF2B5EF4-FFF2-40B4-BE49-F238E27FC236}">
                <a16:creationId xmlns:a16="http://schemas.microsoft.com/office/drawing/2014/main" id="{0F5D5C44-1314-48B6-75C6-D03D3CF6809D}"/>
              </a:ext>
              <a:ext uri="{C183D7F6-B498-43B3-948B-1728B52AA6E4}">
                <adec:decorative xmlns:adec="http://schemas.microsoft.com/office/drawing/2017/decorative" val="1"/>
              </a:ext>
            </a:extLst>
          </p:cNvPr>
          <p:cNvCxnSpPr/>
          <p:nvPr/>
        </p:nvCxnSpPr>
        <p:spPr>
          <a:xfrm>
            <a:off x="2812024"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descr="Universal Suports Tookkit QR code.">
            <a:extLst>
              <a:ext uri="{FF2B5EF4-FFF2-40B4-BE49-F238E27FC236}">
                <a16:creationId xmlns:a16="http://schemas.microsoft.com/office/drawing/2014/main" id="{E22A015B-76C1-C57D-3C27-7D23A44C02BD}"/>
              </a:ext>
            </a:extLst>
          </p:cNvPr>
          <p:cNvPicPr>
            <a:picLocks noChangeAspect="1"/>
          </p:cNvPicPr>
          <p:nvPr/>
        </p:nvPicPr>
        <p:blipFill>
          <a:blip r:embed="rId6"/>
          <a:stretch>
            <a:fillRect/>
          </a:stretch>
        </p:blipFill>
        <p:spPr>
          <a:xfrm>
            <a:off x="537596" y="2832786"/>
            <a:ext cx="1719860" cy="1668775"/>
          </a:xfrm>
          <a:prstGeom prst="rect">
            <a:avLst/>
          </a:prstGeom>
        </p:spPr>
      </p:pic>
      <p:pic>
        <p:nvPicPr>
          <p:cNvPr id="13" name="Picture 12" descr="Work tools and supplies">
            <a:extLst>
              <a:ext uri="{FF2B5EF4-FFF2-40B4-BE49-F238E27FC236}">
                <a16:creationId xmlns:a16="http://schemas.microsoft.com/office/drawing/2014/main" id="{DCAB8D4A-A8B0-0274-8683-308AD2E30E5F}"/>
              </a:ext>
            </a:extLst>
          </p:cNvPr>
          <p:cNvPicPr>
            <a:picLocks noChangeAspect="1"/>
          </p:cNvPicPr>
          <p:nvPr/>
        </p:nvPicPr>
        <p:blipFill>
          <a:blip r:embed="rId7">
            <a:alphaModFix amt="5000"/>
            <a:extLst>
              <a:ext uri="{28A0092B-C50C-407E-A947-70E740481C1C}">
                <a14:useLocalDpi xmlns:a14="http://schemas.microsoft.com/office/drawing/2010/main" val="0"/>
              </a:ext>
            </a:extLst>
          </a:blip>
          <a:srcRect l="31274" r="31226"/>
          <a:stretch>
            <a:fillRect/>
          </a:stretch>
        </p:blipFill>
        <p:spPr>
          <a:xfrm rot="5400000">
            <a:off x="2667000" y="-2667000"/>
            <a:ext cx="6858000" cy="12192000"/>
          </a:xfrm>
          <a:prstGeom prst="rect">
            <a:avLst/>
          </a:prstGeom>
        </p:spPr>
      </p:pic>
      <p:sp>
        <p:nvSpPr>
          <p:cNvPr id="3" name="Footer Placeholder 3">
            <a:extLst>
              <a:ext uri="{FF2B5EF4-FFF2-40B4-BE49-F238E27FC236}">
                <a16:creationId xmlns:a16="http://schemas.microsoft.com/office/drawing/2014/main" id="{4B05E7BE-727D-D992-1917-7170D800BD7E}"/>
              </a:ext>
            </a:extLst>
          </p:cNvPr>
          <p:cNvSpPr>
            <a:spLocks noGrp="1"/>
          </p:cNvSpPr>
          <p:nvPr>
            <p:ph type="ftr" sz="quarter" idx="11"/>
          </p:nvPr>
        </p:nvSpPr>
        <p:spPr>
          <a:xfrm>
            <a:off x="34412" y="6492875"/>
            <a:ext cx="2743200" cy="365125"/>
          </a:xfrm>
        </p:spPr>
        <p:txBody>
          <a:bodyPr>
            <a:normAutofit/>
          </a:bodyPr>
          <a:lstStyle/>
          <a:p>
            <a:pPr>
              <a:spcAft>
                <a:spcPts val="600"/>
              </a:spcAft>
            </a:pPr>
            <a:r>
              <a:rPr lang="en-US" sz="1100" dirty="0"/>
              <a:t>CALPADS Regional Update May 2026</a:t>
            </a:r>
          </a:p>
        </p:txBody>
      </p:sp>
    </p:spTree>
    <p:extLst>
      <p:ext uri="{BB962C8B-B14F-4D97-AF65-F5344CB8AC3E}">
        <p14:creationId xmlns:p14="http://schemas.microsoft.com/office/powerpoint/2010/main" val="10346169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chor="ctr">
            <a:normAutofit/>
          </a:bodyPr>
          <a:lstStyle/>
          <a:p>
            <a:pPr algn="ctr"/>
            <a:r>
              <a:rPr lang="en-US" b="1" dirty="0"/>
              <a:t>Support Tips and Resources</a:t>
            </a:r>
          </a:p>
        </p:txBody>
      </p:sp>
      <p:pic>
        <p:nvPicPr>
          <p:cNvPr id="6" name="Picture 5" descr="White puzzle with one red piece">
            <a:extLst>
              <a:ext uri="{FF2B5EF4-FFF2-40B4-BE49-F238E27FC236}">
                <a16:creationId xmlns:a16="http://schemas.microsoft.com/office/drawing/2014/main" id="{E25FE1B1-0558-4D77-8640-E580709E76F4}"/>
              </a:ext>
            </a:extLst>
          </p:cNvPr>
          <p:cNvPicPr>
            <a:picLocks noChangeAspect="1"/>
          </p:cNvPicPr>
          <p:nvPr/>
        </p:nvPicPr>
        <p:blipFill rotWithShape="1">
          <a:blip r:embed="rId3"/>
          <a:srcRect t="8921" b="17515"/>
          <a:stretch/>
        </p:blipFill>
        <p:spPr>
          <a:xfrm>
            <a:off x="838200" y="1825625"/>
            <a:ext cx="10515600" cy="4351338"/>
          </a:xfrm>
          <a:prstGeom prst="rect">
            <a:avLst/>
          </a:prstGeom>
          <a:noFill/>
        </p:spPr>
      </p:pic>
      <p:sp>
        <p:nvSpPr>
          <p:cNvPr id="4" name="Footer Placeholder 3">
            <a:extLst>
              <a:ext uri="{FF2B5EF4-FFF2-40B4-BE49-F238E27FC236}">
                <a16:creationId xmlns:a16="http://schemas.microsoft.com/office/drawing/2014/main" id="{00202CFA-D61E-41AB-2EC2-92826600CF84}"/>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May 2026</a:t>
            </a:r>
          </a:p>
        </p:txBody>
      </p:sp>
    </p:spTree>
    <p:extLst>
      <p:ext uri="{BB962C8B-B14F-4D97-AF65-F5344CB8AC3E}">
        <p14:creationId xmlns:p14="http://schemas.microsoft.com/office/powerpoint/2010/main" val="1672411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FFB40-BF07-481B-9DFA-781A1479D395}"/>
              </a:ext>
            </a:extLst>
          </p:cNvPr>
          <p:cNvSpPr>
            <a:spLocks noGrp="1"/>
          </p:cNvSpPr>
          <p:nvPr>
            <p:ph type="title"/>
          </p:nvPr>
        </p:nvSpPr>
        <p:spPr>
          <a:xfrm>
            <a:off x="914400" y="350134"/>
            <a:ext cx="10515600" cy="1325563"/>
          </a:xfrm>
        </p:spPr>
        <p:txBody>
          <a:bodyPr anchor="ctr">
            <a:normAutofit/>
          </a:bodyPr>
          <a:lstStyle/>
          <a:p>
            <a:pPr algn="ctr"/>
            <a:r>
              <a:rPr lang="en-US" b="1" dirty="0"/>
              <a:t>Live Demo</a:t>
            </a:r>
          </a:p>
        </p:txBody>
      </p:sp>
      <p:pic>
        <p:nvPicPr>
          <p:cNvPr id="7" name="Picture 6" descr="A computer and a cup of coffee on a table&#10;&#10;">
            <a:extLst>
              <a:ext uri="{FF2B5EF4-FFF2-40B4-BE49-F238E27FC236}">
                <a16:creationId xmlns:a16="http://schemas.microsoft.com/office/drawing/2014/main" id="{62AE18A0-ADDD-44B0-AB2A-469A7937035A}"/>
              </a:ext>
            </a:extLst>
          </p:cNvPr>
          <p:cNvPicPr>
            <a:picLocks noChangeAspect="1"/>
          </p:cNvPicPr>
          <p:nvPr/>
        </p:nvPicPr>
        <p:blipFill rotWithShape="1">
          <a:blip r:embed="rId3">
            <a:extLst>
              <a:ext uri="{28A0092B-C50C-407E-A947-70E740481C1C}">
                <a14:useLocalDpi xmlns:a14="http://schemas.microsoft.com/office/drawing/2010/main" val="0"/>
              </a:ext>
            </a:extLst>
          </a:blip>
          <a:srcRect r="10687" b="-3"/>
          <a:stretch/>
        </p:blipFill>
        <p:spPr>
          <a:xfrm>
            <a:off x="281608" y="1771675"/>
            <a:ext cx="4504705" cy="3782904"/>
          </a:xfrm>
          <a:prstGeom prst="rect">
            <a:avLst/>
          </a:prstGeom>
          <a:noFill/>
        </p:spPr>
      </p:pic>
      <p:sp>
        <p:nvSpPr>
          <p:cNvPr id="3" name="Content Placeholder 2">
            <a:extLst>
              <a:ext uri="{FF2B5EF4-FFF2-40B4-BE49-F238E27FC236}">
                <a16:creationId xmlns:a16="http://schemas.microsoft.com/office/drawing/2014/main" id="{8EB3558B-4242-45C8-B471-2C1B14363E65}"/>
              </a:ext>
            </a:extLst>
          </p:cNvPr>
          <p:cNvSpPr>
            <a:spLocks noGrp="1"/>
          </p:cNvSpPr>
          <p:nvPr>
            <p:ph sz="half" idx="2"/>
          </p:nvPr>
        </p:nvSpPr>
        <p:spPr>
          <a:xfrm>
            <a:off x="6172200" y="1825625"/>
            <a:ext cx="5181600" cy="4351338"/>
          </a:xfrm>
        </p:spPr>
        <p:txBody>
          <a:bodyPr>
            <a:normAutofit/>
          </a:bodyPr>
          <a:lstStyle/>
          <a:p>
            <a:r>
              <a:rPr lang="en-US" dirty="0"/>
              <a:t>New Service Desk software</a:t>
            </a:r>
          </a:p>
          <a:p>
            <a:r>
              <a:rPr lang="en-US" dirty="0"/>
              <a:t>New User Manual</a:t>
            </a:r>
          </a:p>
          <a:p>
            <a:endParaRPr lang="en-US" dirty="0"/>
          </a:p>
        </p:txBody>
      </p:sp>
      <p:sp>
        <p:nvSpPr>
          <p:cNvPr id="4" name="Footer Placeholder 3">
            <a:extLst>
              <a:ext uri="{FF2B5EF4-FFF2-40B4-BE49-F238E27FC236}">
                <a16:creationId xmlns:a16="http://schemas.microsoft.com/office/drawing/2014/main" id="{1E94DE34-B42E-5AF7-C94D-EB5AB3AB8CD0}"/>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May 2026</a:t>
            </a:r>
          </a:p>
        </p:txBody>
      </p:sp>
    </p:spTree>
    <p:extLst>
      <p:ext uri="{BB962C8B-B14F-4D97-AF65-F5344CB8AC3E}">
        <p14:creationId xmlns:p14="http://schemas.microsoft.com/office/powerpoint/2010/main" val="447202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SIS Resources and Training image.">
            <a:extLst>
              <a:ext uri="{FF2B5EF4-FFF2-40B4-BE49-F238E27FC236}">
                <a16:creationId xmlns:a16="http://schemas.microsoft.com/office/drawing/2014/main" id="{33D03D87-FA12-E571-EA3C-396F6925F0BB}"/>
              </a:ext>
            </a:extLst>
          </p:cNvPr>
          <p:cNvPicPr>
            <a:picLocks noChangeAspect="1"/>
          </p:cNvPicPr>
          <p:nvPr/>
        </p:nvPicPr>
        <p:blipFill>
          <a:blip r:embed="rId3"/>
          <a:stretch>
            <a:fillRect/>
          </a:stretch>
        </p:blipFill>
        <p:spPr>
          <a:xfrm>
            <a:off x="0" y="32902"/>
            <a:ext cx="12149825" cy="6277410"/>
          </a:xfrm>
          <a:prstGeom prst="rect">
            <a:avLst/>
          </a:prstGeom>
        </p:spPr>
      </p:pic>
      <p:sp>
        <p:nvSpPr>
          <p:cNvPr id="2" name="Title 1">
            <a:extLst>
              <a:ext uri="{FF2B5EF4-FFF2-40B4-BE49-F238E27FC236}">
                <a16:creationId xmlns:a16="http://schemas.microsoft.com/office/drawing/2014/main" id="{923EAE0D-88F0-4123-A369-92983D7E55DC}"/>
              </a:ext>
            </a:extLst>
          </p:cNvPr>
          <p:cNvSpPr>
            <a:spLocks noGrp="1"/>
          </p:cNvSpPr>
          <p:nvPr>
            <p:ph type="title"/>
          </p:nvPr>
        </p:nvSpPr>
        <p:spPr>
          <a:xfrm>
            <a:off x="647712" y="686575"/>
            <a:ext cx="3300083" cy="2284883"/>
          </a:xfrm>
        </p:spPr>
        <p:txBody>
          <a:bodyPr>
            <a:noAutofit/>
          </a:bodyPr>
          <a:lstStyle/>
          <a:p>
            <a:pPr algn="ctr"/>
            <a:r>
              <a:rPr lang="en-US" b="1" dirty="0"/>
              <a:t>Resources and Training</a:t>
            </a:r>
          </a:p>
        </p:txBody>
      </p:sp>
      <p:sp>
        <p:nvSpPr>
          <p:cNvPr id="11" name="Rectangle: Rounded Corners 10" descr="Screenshot of links.&#10;">
            <a:extLst>
              <a:ext uri="{FF2B5EF4-FFF2-40B4-BE49-F238E27FC236}">
                <a16:creationId xmlns:a16="http://schemas.microsoft.com/office/drawing/2014/main" id="{9F69524E-5D65-4CCF-A82F-1147E1AEAD32}"/>
              </a:ext>
              <a:ext uri="{C183D7F6-B498-43B3-948B-1728B52AA6E4}">
                <adec:decorative xmlns:adec="http://schemas.microsoft.com/office/drawing/2017/decorative" val="0"/>
              </a:ext>
            </a:extLst>
          </p:cNvPr>
          <p:cNvSpPr/>
          <p:nvPr/>
        </p:nvSpPr>
        <p:spPr>
          <a:xfrm>
            <a:off x="5215128" y="1461598"/>
            <a:ext cx="6976872" cy="3931920"/>
          </a:xfrm>
          <a:prstGeom prst="roundRect">
            <a:avLst>
              <a:gd name="adj" fmla="val 116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1028" name="Picture 4" descr="https://encrypted-tbn0.gstatic.com/images?q=tbn:ANd9GcQc4WiDDVuY1rVs8BkJQPP0mjyh6k-CFu2U0AZfdjPOOEW7wQ-u">
            <a:extLst>
              <a:ext uri="{FF2B5EF4-FFF2-40B4-BE49-F238E27FC236}">
                <a16:creationId xmlns:a16="http://schemas.microsoft.com/office/drawing/2014/main" id="{A80D2A53-7247-44AF-BDFB-2B6D0D9E32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3032" y="2450435"/>
            <a:ext cx="685800" cy="47674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F329A3E3-C1D2-46CE-9275-28037523FA55}"/>
              </a:ext>
            </a:extLst>
          </p:cNvPr>
          <p:cNvSpPr/>
          <p:nvPr/>
        </p:nvSpPr>
        <p:spPr>
          <a:xfrm>
            <a:off x="6723685" y="2448238"/>
            <a:ext cx="4687230" cy="52322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hlinkClick r:id="rId5"/>
              </a:rPr>
              <a:t>https://www.youtube.com/channel/UCA9oRTiyVECCCzOxpmJheZw</a:t>
            </a: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20" name="Graphic 19" descr="Image of a laptop screen with hyperlinks to training and documentation.&#10;">
            <a:extLst>
              <a:ext uri="{FF2B5EF4-FFF2-40B4-BE49-F238E27FC236}">
                <a16:creationId xmlns:a16="http://schemas.microsoft.com/office/drawing/2014/main" id="{C2C67D1B-8AC2-44D1-A9D7-ACCCC9C6CB3B}"/>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34591" y="3238325"/>
            <a:ext cx="1210737" cy="334394"/>
          </a:xfrm>
          <a:prstGeom prst="rect">
            <a:avLst/>
          </a:prstGeom>
        </p:spPr>
      </p:pic>
      <p:sp>
        <p:nvSpPr>
          <p:cNvPr id="22" name="Rectangle 21">
            <a:extLst>
              <a:ext uri="{FF2B5EF4-FFF2-40B4-BE49-F238E27FC236}">
                <a16:creationId xmlns:a16="http://schemas.microsoft.com/office/drawing/2014/main" id="{06C60D83-9D72-4756-866A-91765FAACBA5}"/>
              </a:ext>
            </a:extLst>
          </p:cNvPr>
          <p:cNvSpPr/>
          <p:nvPr/>
        </p:nvSpPr>
        <p:spPr>
          <a:xfrm>
            <a:off x="6723685" y="3259263"/>
            <a:ext cx="4547848" cy="307777"/>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hlinkClick r:id="rId7"/>
              </a:rPr>
              <a:t>https://documentation.calpads.org/Support/References</a:t>
            </a: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7" name="Picture 6" descr="Icon of the CDE logo.">
            <a:extLst>
              <a:ext uri="{FF2B5EF4-FFF2-40B4-BE49-F238E27FC236}">
                <a16:creationId xmlns:a16="http://schemas.microsoft.com/office/drawing/2014/main" id="{031C0AB6-FC12-4F72-9B80-9CE2448D687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31928" y="3778255"/>
            <a:ext cx="1538215" cy="334394"/>
          </a:xfrm>
          <a:prstGeom prst="rect">
            <a:avLst/>
          </a:prstGeom>
        </p:spPr>
      </p:pic>
      <p:sp>
        <p:nvSpPr>
          <p:cNvPr id="24" name="Rectangle 23">
            <a:extLst>
              <a:ext uri="{FF2B5EF4-FFF2-40B4-BE49-F238E27FC236}">
                <a16:creationId xmlns:a16="http://schemas.microsoft.com/office/drawing/2014/main" id="{FB9E612D-DF25-43BC-B5FB-C91904C48C75}"/>
              </a:ext>
            </a:extLst>
          </p:cNvPr>
          <p:cNvSpPr/>
          <p:nvPr/>
        </p:nvSpPr>
        <p:spPr>
          <a:xfrm>
            <a:off x="6733210" y="3789062"/>
            <a:ext cx="4567148" cy="58477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Arial" charset="0"/>
                <a:hlinkClick r:id="rId9"/>
              </a:rPr>
              <a:t>https://www.cde.ca.gov/ds/sp/cl/systemdocs.asp</a:t>
            </a:r>
            <a:endParaRPr kumimoji="0" lang="en-US" sz="16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12" name="Picture 11" descr="Icon of the CSIS logo">
            <a:extLst>
              <a:ext uri="{FF2B5EF4-FFF2-40B4-BE49-F238E27FC236}">
                <a16:creationId xmlns:a16="http://schemas.microsoft.com/office/drawing/2014/main" id="{24B166D5-F62E-4EAF-97AA-3468FE9A63B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34591" y="4395239"/>
            <a:ext cx="1398619" cy="466206"/>
          </a:xfrm>
          <a:prstGeom prst="rect">
            <a:avLst/>
          </a:prstGeom>
        </p:spPr>
      </p:pic>
      <p:sp>
        <p:nvSpPr>
          <p:cNvPr id="13" name="Rectangle 12">
            <a:extLst>
              <a:ext uri="{FF2B5EF4-FFF2-40B4-BE49-F238E27FC236}">
                <a16:creationId xmlns:a16="http://schemas.microsoft.com/office/drawing/2014/main" id="{89492636-095A-40F9-91F9-C94F51C5A7CA}"/>
              </a:ext>
            </a:extLst>
          </p:cNvPr>
          <p:cNvSpPr/>
          <p:nvPr/>
        </p:nvSpPr>
        <p:spPr>
          <a:xfrm>
            <a:off x="6776437" y="4459065"/>
            <a:ext cx="4887314" cy="52322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hlinkClick r:id="rId11"/>
              </a:rPr>
              <a:t>https://csis.fcmat.org/resources</a:t>
            </a: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8" name="Picture 7" descr="Icon of the CSIS logo">
            <a:extLst>
              <a:ext uri="{FF2B5EF4-FFF2-40B4-BE49-F238E27FC236}">
                <a16:creationId xmlns:a16="http://schemas.microsoft.com/office/drawing/2014/main" id="{564409EC-8FCE-CDDD-98B9-50443ABF956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15128" y="1722948"/>
            <a:ext cx="1398619" cy="466206"/>
          </a:xfrm>
          <a:prstGeom prst="rect">
            <a:avLst/>
          </a:prstGeom>
        </p:spPr>
      </p:pic>
      <p:sp>
        <p:nvSpPr>
          <p:cNvPr id="9" name="Rectangle 8">
            <a:extLst>
              <a:ext uri="{FF2B5EF4-FFF2-40B4-BE49-F238E27FC236}">
                <a16:creationId xmlns:a16="http://schemas.microsoft.com/office/drawing/2014/main" id="{530A75F3-2119-B23B-A78B-70A5FE64D0FA}"/>
              </a:ext>
            </a:extLst>
          </p:cNvPr>
          <p:cNvSpPr/>
          <p:nvPr/>
        </p:nvSpPr>
        <p:spPr>
          <a:xfrm>
            <a:off x="6656974" y="1786774"/>
            <a:ext cx="4887314" cy="307777"/>
          </a:xfrm>
          <a:prstGeom prst="rect">
            <a:avLst/>
          </a:prstGeom>
        </p:spPr>
        <p:txBody>
          <a:bodyPr wrap="square">
            <a:spAutoFit/>
          </a:bodyPr>
          <a:lstStyle/>
          <a:p>
            <a:pPr lvl="0" eaLnBrk="0" fontAlgn="base" hangingPunct="0">
              <a:spcBef>
                <a:spcPct val="0"/>
              </a:spcBef>
              <a:spcAft>
                <a:spcPct val="0"/>
              </a:spcAft>
              <a:defRPr/>
            </a:pPr>
            <a:r>
              <a:rPr lang="en-US" sz="1400" dirty="0">
                <a:solidFill>
                  <a:prstClr val="black"/>
                </a:solidFill>
                <a:latin typeface="Arial" charset="0"/>
                <a:cs typeface="Arial" charset="0"/>
                <a:hlinkClick r:id="rId12"/>
              </a:rPr>
              <a:t>https://csis.fcmat.org/csis-training</a:t>
            </a: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3" name="Footer Placeholder 3">
            <a:extLst>
              <a:ext uri="{FF2B5EF4-FFF2-40B4-BE49-F238E27FC236}">
                <a16:creationId xmlns:a16="http://schemas.microsoft.com/office/drawing/2014/main" id="{A8712D04-C688-26CF-DC72-4A2B16D7535A}"/>
              </a:ext>
            </a:extLst>
          </p:cNvPr>
          <p:cNvSpPr txBox="1">
            <a:spLocks/>
          </p:cNvSpPr>
          <p:nvPr/>
        </p:nvSpPr>
        <p:spPr>
          <a:xfrm>
            <a:off x="315686" y="6310312"/>
            <a:ext cx="2743200" cy="365125"/>
          </a:xfr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100" dirty="0"/>
              <a:t>CALPADS Regional Update May 2026</a:t>
            </a:r>
          </a:p>
        </p:txBody>
      </p:sp>
    </p:spTree>
    <p:extLst>
      <p:ext uri="{BB962C8B-B14F-4D97-AF65-F5344CB8AC3E}">
        <p14:creationId xmlns:p14="http://schemas.microsoft.com/office/powerpoint/2010/main" val="40336394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BC46F84-08D9-9A41-3DD5-030C3F1A3CD4}"/>
              </a:ext>
              <a:ext uri="{C183D7F6-B498-43B3-948B-1728B52AA6E4}">
                <adec:decorative xmlns:adec="http://schemas.microsoft.com/office/drawing/2017/decorative" val="1"/>
              </a:ext>
            </a:extLst>
          </p:cNvPr>
          <p:cNvSpPr/>
          <p:nvPr/>
        </p:nvSpPr>
        <p:spPr>
          <a:xfrm>
            <a:off x="432000" y="4160654"/>
            <a:ext cx="5472000" cy="1872498"/>
          </a:xfrm>
          <a:prstGeom prst="rect">
            <a:avLst/>
          </a:prstGeom>
          <a:solidFill>
            <a:schemeClr val="bg2">
              <a:lumMod val="25000"/>
            </a:schemeClr>
          </a:solidFill>
          <a:ln>
            <a:solidFill>
              <a:schemeClr val="bg2">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1AC9E886-BD82-4757-912B-F7589A22164F}"/>
              </a:ext>
              <a:ext uri="{C183D7F6-B498-43B3-948B-1728B52AA6E4}">
                <adec:decorative xmlns:adec="http://schemas.microsoft.com/office/drawing/2017/decorative" val="0"/>
              </a:ext>
            </a:extLst>
          </p:cNvPr>
          <p:cNvSpPr>
            <a:spLocks noGrp="1"/>
          </p:cNvSpPr>
          <p:nvPr>
            <p:ph idx="1"/>
          </p:nvPr>
        </p:nvSpPr>
        <p:spPr bwMode="gray">
          <a:xfrm>
            <a:off x="680728" y="5375041"/>
            <a:ext cx="4974545" cy="707513"/>
          </a:xfrm>
        </p:spPr>
        <p:txBody>
          <a:bodyPr/>
          <a:lstStyle/>
          <a:p>
            <a:r>
              <a:rPr lang="en-US" dirty="0"/>
              <a:t>You can get help through these channels</a:t>
            </a:r>
          </a:p>
        </p:txBody>
      </p:sp>
      <p:pic>
        <p:nvPicPr>
          <p:cNvPr id="25" name="Picture Placeholder 24">
            <a:extLst>
              <a:ext uri="{FF2B5EF4-FFF2-40B4-BE49-F238E27FC236}">
                <a16:creationId xmlns:a16="http://schemas.microsoft.com/office/drawing/2014/main" id="{323866CD-D2B5-F247-B1A6-D88B3FC5A56A}"/>
              </a:ext>
              <a:ext uri="{C183D7F6-B498-43B3-948B-1728B52AA6E4}">
                <adec:decorative xmlns:adec="http://schemas.microsoft.com/office/drawing/2017/decorative" val="1"/>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873" r="873"/>
          <a:stretch>
            <a:fillRect/>
          </a:stretch>
        </p:blipFill>
        <p:spPr/>
      </p:pic>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a:xfrm>
            <a:off x="680728" y="3792911"/>
            <a:ext cx="4974545" cy="1343025"/>
          </a:xfrm>
        </p:spPr>
        <p:txBody>
          <a:bodyPr/>
          <a:lstStyle/>
          <a:p>
            <a:r>
              <a:rPr lang="en-US" dirty="0"/>
              <a:t>Support</a:t>
            </a:r>
          </a:p>
        </p:txBody>
      </p:sp>
      <p:sp>
        <p:nvSpPr>
          <p:cNvPr id="6" name="Text Placeholder 5">
            <a:extLst>
              <a:ext uri="{FF2B5EF4-FFF2-40B4-BE49-F238E27FC236}">
                <a16:creationId xmlns:a16="http://schemas.microsoft.com/office/drawing/2014/main" id="{0F0E443A-F987-4A67-86AD-557D61E47992}"/>
              </a:ext>
              <a:ext uri="{C183D7F6-B498-43B3-948B-1728B52AA6E4}">
                <adec:decorative xmlns:adec="http://schemas.microsoft.com/office/drawing/2017/decorative" val="0"/>
              </a:ext>
            </a:extLst>
          </p:cNvPr>
          <p:cNvSpPr>
            <a:spLocks noGrp="1"/>
          </p:cNvSpPr>
          <p:nvPr>
            <p:ph type="body" sz="quarter" idx="13"/>
          </p:nvPr>
        </p:nvSpPr>
        <p:spPr>
          <a:xfrm>
            <a:off x="6550052" y="4254924"/>
            <a:ext cx="1800000" cy="360000"/>
          </a:xfrm>
        </p:spPr>
        <p:txBody>
          <a:bodyPr/>
          <a:lstStyle/>
          <a:p>
            <a:r>
              <a:rPr lang="en-US" dirty="0">
                <a:solidFill>
                  <a:schemeClr val="tx1">
                    <a:lumMod val="75000"/>
                    <a:lumOff val="25000"/>
                  </a:schemeClr>
                </a:solidFill>
              </a:rPr>
              <a:t>Phone</a:t>
            </a:r>
          </a:p>
        </p:txBody>
      </p:sp>
      <p:sp>
        <p:nvSpPr>
          <p:cNvPr id="7" name="Text Placeholder 6">
            <a:extLst>
              <a:ext uri="{FF2B5EF4-FFF2-40B4-BE49-F238E27FC236}">
                <a16:creationId xmlns:a16="http://schemas.microsoft.com/office/drawing/2014/main" id="{34535CB7-70A5-4E0C-835B-C50960E5BC69}"/>
              </a:ext>
            </a:extLst>
          </p:cNvPr>
          <p:cNvSpPr>
            <a:spLocks noGrp="1"/>
          </p:cNvSpPr>
          <p:nvPr>
            <p:ph type="body" sz="quarter" idx="14"/>
          </p:nvPr>
        </p:nvSpPr>
        <p:spPr>
          <a:xfrm>
            <a:off x="8163529" y="3736388"/>
            <a:ext cx="1800000" cy="359996"/>
          </a:xfrm>
        </p:spPr>
        <p:txBody>
          <a:bodyPr/>
          <a:lstStyle/>
          <a:p>
            <a:pPr algn="l"/>
            <a:r>
              <a:rPr lang="en-US" sz="1600" dirty="0"/>
              <a:t>916-325-9210</a:t>
            </a:r>
            <a:endParaRPr lang="en-US" sz="1600" dirty="0">
              <a:solidFill>
                <a:schemeClr val="tx1">
                  <a:lumMod val="75000"/>
                  <a:lumOff val="25000"/>
                </a:schemeClr>
              </a:solidFill>
            </a:endParaRPr>
          </a:p>
        </p:txBody>
      </p:sp>
      <p:sp>
        <p:nvSpPr>
          <p:cNvPr id="8" name="Text Placeholder 7">
            <a:extLst>
              <a:ext uri="{FF2B5EF4-FFF2-40B4-BE49-F238E27FC236}">
                <a16:creationId xmlns:a16="http://schemas.microsoft.com/office/drawing/2014/main" id="{FA562AA1-9ED1-4AA1-8F21-A53B5A69CB06}"/>
              </a:ext>
              <a:ext uri="{C183D7F6-B498-43B3-948B-1728B52AA6E4}">
                <adec:decorative xmlns:adec="http://schemas.microsoft.com/office/drawing/2017/decorative" val="0"/>
              </a:ext>
            </a:extLst>
          </p:cNvPr>
          <p:cNvSpPr>
            <a:spLocks noGrp="1"/>
          </p:cNvSpPr>
          <p:nvPr>
            <p:ph type="body" sz="quarter" idx="15"/>
          </p:nvPr>
        </p:nvSpPr>
        <p:spPr>
          <a:xfrm>
            <a:off x="6650256" y="5675686"/>
            <a:ext cx="1674000" cy="360000"/>
          </a:xfrm>
        </p:spPr>
        <p:txBody>
          <a:bodyPr/>
          <a:lstStyle/>
          <a:p>
            <a:r>
              <a:rPr lang="en-US" dirty="0"/>
              <a:t>Listserv</a:t>
            </a:r>
            <a:endParaRPr lang="en-US" dirty="0">
              <a:solidFill>
                <a:schemeClr val="tx1">
                  <a:lumMod val="75000"/>
                  <a:lumOff val="25000"/>
                </a:schemeClr>
              </a:solidFill>
            </a:endParaRPr>
          </a:p>
        </p:txBody>
      </p:sp>
      <p:sp>
        <p:nvSpPr>
          <p:cNvPr id="9" name="Text Placeholder 8">
            <a:extLst>
              <a:ext uri="{FF2B5EF4-FFF2-40B4-BE49-F238E27FC236}">
                <a16:creationId xmlns:a16="http://schemas.microsoft.com/office/drawing/2014/main" id="{29E0145E-8E4E-439B-A78F-92EC279B320C}"/>
              </a:ext>
            </a:extLst>
          </p:cNvPr>
          <p:cNvSpPr>
            <a:spLocks noGrp="1"/>
          </p:cNvSpPr>
          <p:nvPr>
            <p:ph type="body" sz="quarter" idx="16"/>
          </p:nvPr>
        </p:nvSpPr>
        <p:spPr>
          <a:xfrm>
            <a:off x="8163528" y="4955686"/>
            <a:ext cx="3608471" cy="720000"/>
          </a:xfrm>
        </p:spPr>
        <p:txBody>
          <a:bodyPr>
            <a:normAutofit fontScale="92500" lnSpcReduction="20000"/>
          </a:bodyPr>
          <a:lstStyle/>
          <a:p>
            <a:pPr algn="l"/>
            <a:r>
              <a:rPr lang="en-US" sz="1600" dirty="0">
                <a:hlinkClick r:id="rId4"/>
              </a:rPr>
              <a:t>https://csis.fcmat.org/ListServ</a:t>
            </a:r>
            <a:endParaRPr lang="en-US" sz="1600" dirty="0"/>
          </a:p>
          <a:p>
            <a:pPr algn="l"/>
            <a:r>
              <a:rPr lang="en-US" sz="1600" dirty="0">
                <a:hlinkClick r:id="rId5"/>
              </a:rPr>
              <a:t>https://www.cde.ca.gov/ds/sp/cl/listservs.asp</a:t>
            </a:r>
            <a:endParaRPr lang="en-US" sz="1600" dirty="0"/>
          </a:p>
          <a:p>
            <a:pPr algn="l"/>
            <a:endParaRPr lang="en-US" sz="1600" dirty="0">
              <a:solidFill>
                <a:schemeClr val="tx1">
                  <a:lumMod val="75000"/>
                  <a:lumOff val="25000"/>
                </a:schemeClr>
              </a:solidFill>
            </a:endParaRPr>
          </a:p>
        </p:txBody>
      </p:sp>
      <p:sp>
        <p:nvSpPr>
          <p:cNvPr id="10" name="Text Placeholder 9">
            <a:extLst>
              <a:ext uri="{FF2B5EF4-FFF2-40B4-BE49-F238E27FC236}">
                <a16:creationId xmlns:a16="http://schemas.microsoft.com/office/drawing/2014/main" id="{77D79B0F-EFCB-42B1-AEAE-0FE4763D4456}"/>
              </a:ext>
              <a:ext uri="{C183D7F6-B498-43B3-948B-1728B52AA6E4}">
                <adec:decorative xmlns:adec="http://schemas.microsoft.com/office/drawing/2017/decorative" val="0"/>
              </a:ext>
            </a:extLst>
          </p:cNvPr>
          <p:cNvSpPr>
            <a:spLocks noGrp="1"/>
          </p:cNvSpPr>
          <p:nvPr>
            <p:ph type="body" sz="quarter" idx="17"/>
          </p:nvPr>
        </p:nvSpPr>
        <p:spPr>
          <a:xfrm>
            <a:off x="6550052" y="1369956"/>
            <a:ext cx="1800000" cy="360000"/>
          </a:xfrm>
        </p:spPr>
        <p:txBody>
          <a:bodyPr/>
          <a:lstStyle/>
          <a:p>
            <a:r>
              <a:rPr lang="en-US" dirty="0"/>
              <a:t>Web</a:t>
            </a:r>
            <a:r>
              <a:rPr lang="en-US" dirty="0">
                <a:solidFill>
                  <a:schemeClr val="tx1">
                    <a:lumMod val="75000"/>
                    <a:lumOff val="25000"/>
                  </a:schemeClr>
                </a:solidFill>
              </a:rPr>
              <a:t> </a:t>
            </a:r>
          </a:p>
        </p:txBody>
      </p:sp>
      <p:sp>
        <p:nvSpPr>
          <p:cNvPr id="11" name="Text Placeholder 10">
            <a:extLst>
              <a:ext uri="{FF2B5EF4-FFF2-40B4-BE49-F238E27FC236}">
                <a16:creationId xmlns:a16="http://schemas.microsoft.com/office/drawing/2014/main" id="{1D0238C6-EDC9-431C-B062-27BAF34CDE16}"/>
              </a:ext>
            </a:extLst>
          </p:cNvPr>
          <p:cNvSpPr>
            <a:spLocks noGrp="1"/>
          </p:cNvSpPr>
          <p:nvPr>
            <p:ph type="body" sz="quarter" idx="18"/>
          </p:nvPr>
        </p:nvSpPr>
        <p:spPr>
          <a:xfrm>
            <a:off x="8163528" y="713377"/>
            <a:ext cx="3604236" cy="720000"/>
          </a:xfrm>
        </p:spPr>
        <p:txBody>
          <a:bodyPr/>
          <a:lstStyle/>
          <a:p>
            <a:pPr lvl="0" algn="l"/>
            <a:r>
              <a:rPr lang="en-US" sz="1600" dirty="0">
                <a:hlinkClick r:id="rId6"/>
              </a:rPr>
              <a:t>http://www2.cde.ca.gov/calpadshelp/default.aspx</a:t>
            </a:r>
            <a:endParaRPr lang="en-US" sz="1600" dirty="0"/>
          </a:p>
          <a:p>
            <a:pPr lvl="0" algn="l"/>
            <a:endParaRPr lang="en-US" sz="1600" dirty="0"/>
          </a:p>
        </p:txBody>
      </p:sp>
      <p:sp>
        <p:nvSpPr>
          <p:cNvPr id="4" name="Text Placeholder 3">
            <a:extLst>
              <a:ext uri="{FF2B5EF4-FFF2-40B4-BE49-F238E27FC236}">
                <a16:creationId xmlns:a16="http://schemas.microsoft.com/office/drawing/2014/main" id="{27325661-92B1-4FD6-80E6-C1A1C5F5B8BA}"/>
              </a:ext>
              <a:ext uri="{C183D7F6-B498-43B3-948B-1728B52AA6E4}">
                <adec:decorative xmlns:adec="http://schemas.microsoft.com/office/drawing/2017/decorative" val="0"/>
              </a:ext>
            </a:extLst>
          </p:cNvPr>
          <p:cNvSpPr>
            <a:spLocks noGrp="1"/>
          </p:cNvSpPr>
          <p:nvPr>
            <p:ph type="body" sz="quarter" idx="19"/>
          </p:nvPr>
        </p:nvSpPr>
        <p:spPr>
          <a:xfrm>
            <a:off x="6550052" y="2783230"/>
            <a:ext cx="1800000" cy="360000"/>
          </a:xfrm>
        </p:spPr>
        <p:txBody>
          <a:bodyPr/>
          <a:lstStyle/>
          <a:p>
            <a:r>
              <a:rPr lang="en-US" dirty="0">
                <a:solidFill>
                  <a:schemeClr val="tx1">
                    <a:lumMod val="75000"/>
                    <a:lumOff val="25000"/>
                  </a:schemeClr>
                </a:solidFill>
              </a:rPr>
              <a:t>Email</a:t>
            </a:r>
          </a:p>
        </p:txBody>
      </p:sp>
      <p:sp>
        <p:nvSpPr>
          <p:cNvPr id="13" name="Text Placeholder 12">
            <a:extLst>
              <a:ext uri="{FF2B5EF4-FFF2-40B4-BE49-F238E27FC236}">
                <a16:creationId xmlns:a16="http://schemas.microsoft.com/office/drawing/2014/main" id="{C32C294C-1590-42EF-AA55-43D984432B57}"/>
              </a:ext>
            </a:extLst>
          </p:cNvPr>
          <p:cNvSpPr>
            <a:spLocks noGrp="1"/>
          </p:cNvSpPr>
          <p:nvPr>
            <p:ph type="body" sz="quarter" idx="20"/>
          </p:nvPr>
        </p:nvSpPr>
        <p:spPr>
          <a:xfrm>
            <a:off x="8163529" y="2360169"/>
            <a:ext cx="2675023" cy="359996"/>
          </a:xfrm>
        </p:spPr>
        <p:txBody>
          <a:bodyPr>
            <a:normAutofit fontScale="92500"/>
          </a:bodyPr>
          <a:lstStyle/>
          <a:p>
            <a:pPr algn="l"/>
            <a:r>
              <a:rPr lang="en-US" sz="1600" dirty="0">
                <a:hlinkClick r:id="rId7"/>
              </a:rPr>
              <a:t>calpads-support@cde.ca.gov</a:t>
            </a:r>
            <a:endParaRPr lang="en-US" sz="1600" dirty="0"/>
          </a:p>
          <a:p>
            <a:pPr algn="l"/>
            <a:endParaRPr lang="en-US" sz="1600" dirty="0">
              <a:solidFill>
                <a:schemeClr val="tx1">
                  <a:lumMod val="75000"/>
                  <a:lumOff val="25000"/>
                </a:schemeClr>
              </a:solidFill>
            </a:endParaRP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208354"/>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26B3923-BC78-49A9-B1F8-DF179812A30B}"/>
              </a:ext>
              <a:ext uri="{C183D7F6-B498-43B3-948B-1728B52AA6E4}">
                <adec:decorative xmlns:adec="http://schemas.microsoft.com/office/drawing/2017/decorative" val="1"/>
              </a:ext>
            </a:extLst>
          </p:cNvPr>
          <p:cNvGrpSpPr/>
          <p:nvPr/>
        </p:nvGrpSpPr>
        <p:grpSpPr>
          <a:xfrm>
            <a:off x="7107152" y="603995"/>
            <a:ext cx="685800" cy="685800"/>
            <a:chOff x="7449941" y="756300"/>
            <a:chExt cx="685800" cy="685800"/>
          </a:xfrm>
        </p:grpSpPr>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a:spLocks noChangeAspect="1"/>
            </p:cNvSpPr>
            <p:nvPr/>
          </p:nvSpPr>
          <p:spPr>
            <a:xfrm>
              <a:off x="7449941" y="756300"/>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4" name="Graphic 33" descr="Internet">
              <a:extLst>
                <a:ext uri="{FF2B5EF4-FFF2-40B4-BE49-F238E27FC236}">
                  <a16:creationId xmlns:a16="http://schemas.microsoft.com/office/drawing/2014/main" id="{01B04A53-CFF0-41E3-A36F-790D2F6B6357}"/>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35441" y="825211"/>
              <a:ext cx="514800" cy="514800"/>
            </a:xfrm>
            <a:prstGeom prst="rect">
              <a:avLst/>
            </a:prstGeom>
          </p:spPr>
        </p:pic>
      </p:gr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653629" y="1729956"/>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a:spLocks noChangeAspect="1"/>
          </p:cNvSpPr>
          <p:nvPr/>
        </p:nvSpPr>
        <p:spPr>
          <a:xfrm>
            <a:off x="7107152" y="2017269"/>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2" name="Graphic 31">
            <a:extLst>
              <a:ext uri="{FF2B5EF4-FFF2-40B4-BE49-F238E27FC236}">
                <a16:creationId xmlns:a16="http://schemas.microsoft.com/office/drawing/2014/main" id="{A67046E4-7EA7-414C-8B67-BE9C73705C82}"/>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92652" y="2102769"/>
            <a:ext cx="514800" cy="514800"/>
          </a:xfrm>
          <a:prstGeom prst="rect">
            <a:avLst/>
          </a:prstGeom>
        </p:spPr>
      </p:pic>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6615529" y="3143277"/>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a:spLocks noChangeAspect="1"/>
          </p:cNvSpPr>
          <p:nvPr/>
        </p:nvSpPr>
        <p:spPr>
          <a:xfrm>
            <a:off x="7129575" y="3431925"/>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21" name="Graphic 20">
            <a:extLst>
              <a:ext uri="{FF2B5EF4-FFF2-40B4-BE49-F238E27FC236}">
                <a16:creationId xmlns:a16="http://schemas.microsoft.com/office/drawing/2014/main" id="{E34FD3C6-9F01-4A17-AD96-054AF500405F}"/>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15075" y="3517425"/>
            <a:ext cx="514800" cy="514800"/>
          </a:xfrm>
          <a:prstGeom prst="rect">
            <a:avLst/>
          </a:prstGeom>
        </p:spPr>
      </p:pic>
      <p:cxnSp>
        <p:nvCxnSpPr>
          <p:cNvPr id="28" name="Straight Connector 27">
            <a:extLst>
              <a:ext uri="{FF2B5EF4-FFF2-40B4-BE49-F238E27FC236}">
                <a16:creationId xmlns:a16="http://schemas.microsoft.com/office/drawing/2014/main" id="{FDEE8591-D916-4064-8CD3-2AD3F759B9E2}"/>
              </a:ext>
              <a:ext uri="{C183D7F6-B498-43B3-948B-1728B52AA6E4}">
                <adec:decorative xmlns:adec="http://schemas.microsoft.com/office/drawing/2017/decorative" val="1"/>
              </a:ext>
            </a:extLst>
          </p:cNvPr>
          <p:cNvCxnSpPr>
            <a:cxnSpLocks/>
          </p:cNvCxnSpPr>
          <p:nvPr/>
        </p:nvCxnSpPr>
        <p:spPr>
          <a:xfrm>
            <a:off x="6786786" y="4617637"/>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a:spLocks noChangeAspect="1"/>
          </p:cNvSpPr>
          <p:nvPr/>
        </p:nvSpPr>
        <p:spPr>
          <a:xfrm>
            <a:off x="7144356" y="4886471"/>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0" name="Graphic 29">
            <a:extLst>
              <a:ext uri="{FF2B5EF4-FFF2-40B4-BE49-F238E27FC236}">
                <a16:creationId xmlns:a16="http://schemas.microsoft.com/office/drawing/2014/main" id="{72D31FC8-7143-4EC0-8D99-6AE8BC0B8DFB}"/>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229856" y="4971971"/>
            <a:ext cx="514800" cy="514800"/>
          </a:xfrm>
          <a:prstGeom prst="rect">
            <a:avLst/>
          </a:prstGeom>
        </p:spPr>
      </p:pic>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6713256" y="6043608"/>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3" name="Footer Placeholder 3">
            <a:extLst>
              <a:ext uri="{FF2B5EF4-FFF2-40B4-BE49-F238E27FC236}">
                <a16:creationId xmlns:a16="http://schemas.microsoft.com/office/drawing/2014/main" id="{73173A8C-9620-8EA5-E4E6-C3AA616A0724}"/>
              </a:ext>
            </a:extLst>
          </p:cNvPr>
          <p:cNvSpPr txBox="1">
            <a:spLocks/>
          </p:cNvSpPr>
          <p:nvPr/>
        </p:nvSpPr>
        <p:spPr>
          <a:xfrm>
            <a:off x="315686" y="6310312"/>
            <a:ext cx="2743200" cy="365125"/>
          </a:xfr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100" dirty="0"/>
              <a:t>CALPADS Regional Update May 2026</a:t>
            </a:r>
          </a:p>
        </p:txBody>
      </p:sp>
    </p:spTree>
    <p:extLst>
      <p:ext uri="{BB962C8B-B14F-4D97-AF65-F5344CB8AC3E}">
        <p14:creationId xmlns:p14="http://schemas.microsoft.com/office/powerpoint/2010/main" val="54718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4)">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6E139-F3EA-20C6-3CE0-6ED40FBE8D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5187D7-5CB1-99EE-8256-71F2DC001C83}"/>
              </a:ext>
            </a:extLst>
          </p:cNvPr>
          <p:cNvSpPr>
            <a:spLocks noGrp="1"/>
          </p:cNvSpPr>
          <p:nvPr>
            <p:ph type="title"/>
          </p:nvPr>
        </p:nvSpPr>
        <p:spPr/>
        <p:txBody>
          <a:bodyPr/>
          <a:lstStyle/>
          <a:p>
            <a:r>
              <a:rPr lang="en-US" dirty="0"/>
              <a:t>Wrap Up</a:t>
            </a:r>
          </a:p>
        </p:txBody>
      </p:sp>
      <p:sp>
        <p:nvSpPr>
          <p:cNvPr id="3" name="Text Placeholder 2">
            <a:extLst>
              <a:ext uri="{FF2B5EF4-FFF2-40B4-BE49-F238E27FC236}">
                <a16:creationId xmlns:a16="http://schemas.microsoft.com/office/drawing/2014/main" id="{62CE7205-F057-03D3-B906-8F22364988C2}"/>
              </a:ext>
            </a:extLst>
          </p:cNvPr>
          <p:cNvSpPr>
            <a:spLocks noGrp="1"/>
          </p:cNvSpPr>
          <p:nvPr>
            <p:ph type="body" idx="1"/>
          </p:nvPr>
        </p:nvSpPr>
        <p:spPr/>
        <p:txBody>
          <a:bodyPr/>
          <a:lstStyle/>
          <a:p>
            <a:endParaRPr lang="en-US" dirty="0"/>
          </a:p>
        </p:txBody>
      </p:sp>
      <p:sp>
        <p:nvSpPr>
          <p:cNvPr id="5" name="Footer Placeholder 3">
            <a:extLst>
              <a:ext uri="{FF2B5EF4-FFF2-40B4-BE49-F238E27FC236}">
                <a16:creationId xmlns:a16="http://schemas.microsoft.com/office/drawing/2014/main" id="{7763AD6D-43F1-5939-DBDD-66F74945F9B4}"/>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May 2026</a:t>
            </a:r>
          </a:p>
        </p:txBody>
      </p:sp>
    </p:spTree>
    <p:extLst>
      <p:ext uri="{BB962C8B-B14F-4D97-AF65-F5344CB8AC3E}">
        <p14:creationId xmlns:p14="http://schemas.microsoft.com/office/powerpoint/2010/main" val="2888128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5A525-4D28-4CE2-9095-44230C49EC22}"/>
              </a:ext>
            </a:extLst>
          </p:cNvPr>
          <p:cNvSpPr>
            <a:spLocks noGrp="1"/>
          </p:cNvSpPr>
          <p:nvPr>
            <p:ph type="title"/>
          </p:nvPr>
        </p:nvSpPr>
        <p:spPr>
          <a:xfrm>
            <a:off x="838200" y="365126"/>
            <a:ext cx="10515600" cy="821708"/>
          </a:xfrm>
        </p:spPr>
        <p:txBody>
          <a:bodyPr>
            <a:normAutofit/>
          </a:bodyPr>
          <a:lstStyle/>
          <a:p>
            <a:pPr algn="ctr"/>
            <a:r>
              <a:rPr lang="en-US" sz="4000" b="1" dirty="0"/>
              <a:t>Agenda</a:t>
            </a:r>
          </a:p>
        </p:txBody>
      </p:sp>
      <p:sp>
        <p:nvSpPr>
          <p:cNvPr id="3" name="Content Placeholder 2">
            <a:extLst>
              <a:ext uri="{FF2B5EF4-FFF2-40B4-BE49-F238E27FC236}">
                <a16:creationId xmlns:a16="http://schemas.microsoft.com/office/drawing/2014/main" id="{62B8EBAE-7C99-46D3-B74D-51465A9058E1}"/>
              </a:ext>
            </a:extLst>
          </p:cNvPr>
          <p:cNvSpPr>
            <a:spLocks noGrp="1"/>
          </p:cNvSpPr>
          <p:nvPr>
            <p:ph idx="1"/>
          </p:nvPr>
        </p:nvSpPr>
        <p:spPr>
          <a:xfrm>
            <a:off x="838200" y="1565668"/>
            <a:ext cx="10670177" cy="4118550"/>
          </a:xfrm>
        </p:spPr>
        <p:txBody>
          <a:bodyPr vert="horz" lIns="91440" tIns="45720" rIns="91440" bIns="45720" rtlCol="0" anchor="t">
            <a:normAutofit/>
          </a:bodyPr>
          <a:lstStyle/>
          <a:p>
            <a:r>
              <a:rPr lang="en-US" sz="2800" dirty="0">
                <a:latin typeface="+mn-lt"/>
              </a:rPr>
              <a:t>2026-27 CALPADS Calendar</a:t>
            </a:r>
          </a:p>
          <a:p>
            <a:r>
              <a:rPr lang="en-US" sz="2800" dirty="0"/>
              <a:t>Special Education Updates</a:t>
            </a:r>
          </a:p>
          <a:p>
            <a:r>
              <a:rPr lang="en-US" sz="2800" dirty="0"/>
              <a:t>General Changes</a:t>
            </a:r>
          </a:p>
          <a:p>
            <a:r>
              <a:rPr lang="en-US" sz="2800" dirty="0"/>
              <a:t>Final 2025-26 EOY Updates</a:t>
            </a:r>
            <a:endParaRPr lang="en-US" sz="2800" dirty="0">
              <a:latin typeface="+mn-lt"/>
            </a:endParaRPr>
          </a:p>
          <a:p>
            <a:r>
              <a:rPr lang="en-US" sz="2800" dirty="0">
                <a:latin typeface="+mn-lt"/>
              </a:rPr>
              <a:t>2026-27 Looking Ahead</a:t>
            </a:r>
          </a:p>
          <a:p>
            <a:r>
              <a:rPr lang="en-US" sz="2800" dirty="0"/>
              <a:t>CALPADS Support Updates</a:t>
            </a:r>
          </a:p>
          <a:p>
            <a:r>
              <a:rPr lang="en-US" sz="2800" dirty="0">
                <a:solidFill>
                  <a:schemeClr val="tx1"/>
                </a:solidFill>
              </a:rPr>
              <a:t>Wrap Up</a:t>
            </a:r>
            <a:endParaRPr lang="en-US" dirty="0">
              <a:solidFill>
                <a:schemeClr val="tx1"/>
              </a:solidFill>
            </a:endParaRPr>
          </a:p>
          <a:p>
            <a:endParaRPr lang="en-US" dirty="0"/>
          </a:p>
        </p:txBody>
      </p:sp>
      <p:sp>
        <p:nvSpPr>
          <p:cNvPr id="4" name="Footer Placeholder 3">
            <a:extLst>
              <a:ext uri="{FF2B5EF4-FFF2-40B4-BE49-F238E27FC236}">
                <a16:creationId xmlns:a16="http://schemas.microsoft.com/office/drawing/2014/main" id="{75AC6D14-CF2B-1962-EAC4-0A6CDEF44CDD}"/>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May 2026</a:t>
            </a:r>
          </a:p>
        </p:txBody>
      </p:sp>
    </p:spTree>
    <p:extLst>
      <p:ext uri="{BB962C8B-B14F-4D97-AF65-F5344CB8AC3E}">
        <p14:creationId xmlns:p14="http://schemas.microsoft.com/office/powerpoint/2010/main" val="19162339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365126"/>
            <a:ext cx="10515600" cy="823912"/>
          </a:xfrm>
        </p:spPr>
        <p:txBody>
          <a:bodyPr vert="horz" lIns="91440" tIns="45720" rIns="91440" bIns="45720" rtlCol="0" anchor="ctr">
            <a:normAutofit/>
          </a:bodyPr>
          <a:lstStyle/>
          <a:p>
            <a:pPr algn="ctr"/>
            <a:r>
              <a:rPr lang="en-US" sz="4000" b="1" kern="1200" dirty="0">
                <a:latin typeface="Arial" panose="020B0604020202020204" pitchFamily="34" charset="0"/>
                <a:ea typeface="+mj-ea"/>
                <a:cs typeface="Arial" panose="020B0604020202020204" pitchFamily="34" charset="0"/>
              </a:rPr>
              <a:t>Next Meeting</a:t>
            </a:r>
          </a:p>
        </p:txBody>
      </p:sp>
      <p:sp>
        <p:nvSpPr>
          <p:cNvPr id="2" name="Content Placeholder 1"/>
          <p:cNvSpPr>
            <a:spLocks noGrp="1"/>
          </p:cNvSpPr>
          <p:nvPr>
            <p:ph sz="half" idx="2"/>
          </p:nvPr>
        </p:nvSpPr>
        <p:spPr>
          <a:xfrm>
            <a:off x="6170612" y="1315738"/>
            <a:ext cx="5183188" cy="4884970"/>
          </a:xfrm>
        </p:spPr>
        <p:txBody>
          <a:bodyPr vert="horz" lIns="91440" tIns="45720" rIns="91440" bIns="45720" rtlCol="0">
            <a:normAutofit/>
          </a:bodyPr>
          <a:lstStyle/>
          <a:p>
            <a:endParaRPr lang="en-US" dirty="0"/>
          </a:p>
          <a:p>
            <a:pPr marL="0" indent="0" fontAlgn="t">
              <a:buNone/>
            </a:pPr>
            <a:r>
              <a:rPr lang="en-US" sz="3200" b="1" dirty="0">
                <a:effectLst/>
                <a:latin typeface="+mn-lt"/>
                <a:cs typeface="Arial" panose="020B0604020202020204" pitchFamily="34" charset="0"/>
              </a:rPr>
              <a:t>September 8-9, 2026</a:t>
            </a:r>
          </a:p>
          <a:p>
            <a:pPr marL="0" indent="0">
              <a:buNone/>
            </a:pPr>
            <a:r>
              <a:rPr lang="en-US" dirty="0">
                <a:latin typeface="+mn-lt"/>
              </a:rPr>
              <a:t>(Tuesday and Wednesday)</a:t>
            </a:r>
          </a:p>
          <a:p>
            <a:pPr marL="0" indent="0">
              <a:buNone/>
            </a:pPr>
            <a:r>
              <a:rPr lang="en-US" dirty="0">
                <a:latin typeface="+mn-lt"/>
              </a:rPr>
              <a:t>Focus: 2026-27 Fall 1 &amp; 2 Submissions</a:t>
            </a:r>
          </a:p>
          <a:p>
            <a:pPr marL="0" indent="0">
              <a:buNone/>
            </a:pPr>
            <a:endParaRPr lang="en-US" dirty="0">
              <a:latin typeface="+mn-lt"/>
            </a:endParaRPr>
          </a:p>
          <a:p>
            <a:pPr marL="0" indent="0">
              <a:buNone/>
            </a:pPr>
            <a:r>
              <a:rPr lang="en-US" dirty="0">
                <a:latin typeface="+mn-lt"/>
              </a:rPr>
              <a:t>This information will be well communicated and posted once the registration is available. </a:t>
            </a:r>
          </a:p>
        </p:txBody>
      </p:sp>
      <p:pic>
        <p:nvPicPr>
          <p:cNvPr id="5" name="Picture 4" descr="Photograph of Sacramento taken from the top of the state capitol.">
            <a:extLst>
              <a:ext uri="{FF2B5EF4-FFF2-40B4-BE49-F238E27FC236}">
                <a16:creationId xmlns:a16="http://schemas.microsoft.com/office/drawing/2014/main" id="{3E519F75-6CDB-4838-8F59-5905B2FF57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350" r="-4" b="5350"/>
          <a:stretch/>
        </p:blipFill>
        <p:spPr>
          <a:xfrm>
            <a:off x="567671" y="1586706"/>
            <a:ext cx="5157787" cy="3684588"/>
          </a:xfrm>
          <a:prstGeom prst="rect">
            <a:avLst/>
          </a:prstGeom>
          <a:noFill/>
          <a:ln w="95250" cap="sq">
            <a:noFill/>
          </a:ln>
        </p:spPr>
      </p:pic>
      <p:sp>
        <p:nvSpPr>
          <p:cNvPr id="4" name="Footer Placeholder 3">
            <a:extLst>
              <a:ext uri="{FF2B5EF4-FFF2-40B4-BE49-F238E27FC236}">
                <a16:creationId xmlns:a16="http://schemas.microsoft.com/office/drawing/2014/main" id="{BEB562F7-725F-EEBE-0393-2C3B48F59B70}"/>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May 2026</a:t>
            </a:r>
          </a:p>
        </p:txBody>
      </p:sp>
    </p:spTree>
    <p:extLst>
      <p:ext uri="{BB962C8B-B14F-4D97-AF65-F5344CB8AC3E}">
        <p14:creationId xmlns:p14="http://schemas.microsoft.com/office/powerpoint/2010/main" val="26429410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2B592-DD88-4337-A348-DF10B7D3DC2C}"/>
              </a:ext>
            </a:extLst>
          </p:cNvPr>
          <p:cNvSpPr>
            <a:spLocks noGrp="1"/>
          </p:cNvSpPr>
          <p:nvPr>
            <p:ph type="title"/>
          </p:nvPr>
        </p:nvSpPr>
        <p:spPr/>
        <p:txBody>
          <a:bodyPr/>
          <a:lstStyle/>
          <a:p>
            <a:pPr algn="ctr"/>
            <a:r>
              <a:rPr lang="en-US" b="1" dirty="0"/>
              <a:t>Additional Questions</a:t>
            </a:r>
          </a:p>
        </p:txBody>
      </p:sp>
      <p:pic>
        <p:nvPicPr>
          <p:cNvPr id="6" name="Content Placeholder 5" descr="Question mark">
            <a:extLst>
              <a:ext uri="{FF2B5EF4-FFF2-40B4-BE49-F238E27FC236}">
                <a16:creationId xmlns:a16="http://schemas.microsoft.com/office/drawing/2014/main" id="{D83F6BAF-8995-47BC-A1EB-C2540723EFD9}"/>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525940" y="1825625"/>
            <a:ext cx="3140120" cy="4186238"/>
          </a:xfrm>
        </p:spPr>
      </p:pic>
      <p:sp>
        <p:nvSpPr>
          <p:cNvPr id="3" name="Footer Placeholder 3">
            <a:extLst>
              <a:ext uri="{FF2B5EF4-FFF2-40B4-BE49-F238E27FC236}">
                <a16:creationId xmlns:a16="http://schemas.microsoft.com/office/drawing/2014/main" id="{3DD53D7E-AB8F-7284-2BA8-387723BB7BBE}"/>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May 2026</a:t>
            </a:r>
          </a:p>
        </p:txBody>
      </p:sp>
    </p:spTree>
    <p:extLst>
      <p:ext uri="{BB962C8B-B14F-4D97-AF65-F5344CB8AC3E}">
        <p14:creationId xmlns:p14="http://schemas.microsoft.com/office/powerpoint/2010/main" val="1156817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60180-5D2E-5DB2-0F27-F7BE9EA750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20CFE9-8312-FE6E-F022-143A0A2DD842}"/>
              </a:ext>
            </a:extLst>
          </p:cNvPr>
          <p:cNvSpPr>
            <a:spLocks noGrp="1"/>
          </p:cNvSpPr>
          <p:nvPr>
            <p:ph type="title"/>
          </p:nvPr>
        </p:nvSpPr>
        <p:spPr/>
        <p:txBody>
          <a:bodyPr/>
          <a:lstStyle/>
          <a:p>
            <a:pPr algn="ctr"/>
            <a:r>
              <a:rPr lang="en-US" b="1" dirty="0"/>
              <a:t>Thank you for your work!</a:t>
            </a:r>
          </a:p>
        </p:txBody>
      </p:sp>
      <p:pic>
        <p:nvPicPr>
          <p:cNvPr id="9" name="Content Placeholder 8">
            <a:extLst>
              <a:ext uri="{FF2B5EF4-FFF2-40B4-BE49-F238E27FC236}">
                <a16:creationId xmlns:a16="http://schemas.microsoft.com/office/drawing/2014/main" id="{77B04653-736C-462E-2A6C-B661481728D6}"/>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p:blipFill>
        <p:spPr>
          <a:xfrm>
            <a:off x="2956321" y="1825625"/>
            <a:ext cx="6279357" cy="4186238"/>
          </a:xfrm>
        </p:spPr>
      </p:pic>
      <p:sp>
        <p:nvSpPr>
          <p:cNvPr id="3" name="Footer Placeholder 3">
            <a:extLst>
              <a:ext uri="{FF2B5EF4-FFF2-40B4-BE49-F238E27FC236}">
                <a16:creationId xmlns:a16="http://schemas.microsoft.com/office/drawing/2014/main" id="{5B98D68F-C444-6149-6582-6027D9360DB2}"/>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May 2026</a:t>
            </a:r>
          </a:p>
        </p:txBody>
      </p:sp>
    </p:spTree>
    <p:extLst>
      <p:ext uri="{BB962C8B-B14F-4D97-AF65-F5344CB8AC3E}">
        <p14:creationId xmlns:p14="http://schemas.microsoft.com/office/powerpoint/2010/main" val="726554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DB897-9A5D-DE93-6108-7664CB69168F}"/>
              </a:ext>
            </a:extLst>
          </p:cNvPr>
          <p:cNvSpPr>
            <a:spLocks noGrp="1"/>
          </p:cNvSpPr>
          <p:nvPr>
            <p:ph type="title"/>
          </p:nvPr>
        </p:nvSpPr>
        <p:spPr/>
        <p:txBody>
          <a:bodyPr/>
          <a:lstStyle/>
          <a:p>
            <a:r>
              <a:rPr lang="en-US" dirty="0"/>
              <a:t>2026-27 EOY CALPADS Calendar</a:t>
            </a:r>
          </a:p>
        </p:txBody>
      </p:sp>
      <p:sp>
        <p:nvSpPr>
          <p:cNvPr id="3" name="Text Placeholder 2">
            <a:extLst>
              <a:ext uri="{FF2B5EF4-FFF2-40B4-BE49-F238E27FC236}">
                <a16:creationId xmlns:a16="http://schemas.microsoft.com/office/drawing/2014/main" id="{39409CDD-84DF-1759-FBCA-29B636C72251}"/>
              </a:ext>
            </a:extLst>
          </p:cNvPr>
          <p:cNvSpPr>
            <a:spLocks noGrp="1"/>
          </p:cNvSpPr>
          <p:nvPr>
            <p:ph type="body" idx="1"/>
          </p:nvPr>
        </p:nvSpPr>
        <p:spPr/>
        <p:txBody>
          <a:bodyPr/>
          <a:lstStyle/>
          <a:p>
            <a:endParaRPr lang="en-US" dirty="0"/>
          </a:p>
        </p:txBody>
      </p:sp>
      <p:sp>
        <p:nvSpPr>
          <p:cNvPr id="5" name="Footer Placeholder 3">
            <a:extLst>
              <a:ext uri="{FF2B5EF4-FFF2-40B4-BE49-F238E27FC236}">
                <a16:creationId xmlns:a16="http://schemas.microsoft.com/office/drawing/2014/main" id="{10E15776-2E6A-612C-2EF5-4D2DE2BD5049}"/>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May 2026</a:t>
            </a:r>
          </a:p>
        </p:txBody>
      </p:sp>
    </p:spTree>
    <p:extLst>
      <p:ext uri="{BB962C8B-B14F-4D97-AF65-F5344CB8AC3E}">
        <p14:creationId xmlns:p14="http://schemas.microsoft.com/office/powerpoint/2010/main" val="4199581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85927-3CB5-9A2B-C4F6-6E92F8F5CCF9}"/>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BB2714A1-E549-0F66-01DE-F3DEB5E052D1}"/>
              </a:ext>
              <a:ext uri="{C183D7F6-B498-43B3-948B-1728B52AA6E4}">
                <adec:decorative xmlns:adec="http://schemas.microsoft.com/office/drawing/2017/decorative" val="1"/>
              </a:ext>
            </a:extLst>
          </p:cNvPr>
          <p:cNvSpPr>
            <a:spLocks noGrp="1"/>
          </p:cNvSpPr>
          <p:nvPr>
            <p:ph type="title"/>
          </p:nvPr>
        </p:nvSpPr>
        <p:spPr>
          <a:xfrm>
            <a:off x="810259" y="136524"/>
            <a:ext cx="10656527" cy="954107"/>
          </a:xfrm>
        </p:spPr>
        <p:txBody>
          <a:bodyPr>
            <a:normAutofit/>
          </a:bodyPr>
          <a:lstStyle/>
          <a:p>
            <a:pPr algn="ctr"/>
            <a:r>
              <a:rPr lang="en-US" sz="4000" b="1" dirty="0"/>
              <a:t>2026-27 CALPADS Calendar</a:t>
            </a:r>
            <a:br>
              <a:rPr lang="en-US" sz="4000" b="1" dirty="0"/>
            </a:br>
            <a:r>
              <a:rPr lang="en-US" sz="2000" b="1" i="1" dirty="0"/>
              <a:t>(Pending Approval)</a:t>
            </a:r>
          </a:p>
        </p:txBody>
      </p:sp>
      <p:graphicFrame>
        <p:nvGraphicFramePr>
          <p:cNvPr id="2" name="Content Placeholder 5">
            <a:extLst>
              <a:ext uri="{FF2B5EF4-FFF2-40B4-BE49-F238E27FC236}">
                <a16:creationId xmlns:a16="http://schemas.microsoft.com/office/drawing/2014/main" id="{C8A76BC9-67A7-A59E-845F-4BA882B05C0E}"/>
              </a:ext>
            </a:extLst>
          </p:cNvPr>
          <p:cNvGraphicFramePr>
            <a:graphicFrameLocks noGrp="1"/>
          </p:cNvGraphicFramePr>
          <p:nvPr>
            <p:ph idx="1"/>
            <p:extLst>
              <p:ext uri="{D42A27DB-BD31-4B8C-83A1-F6EECF244321}">
                <p14:modId xmlns:p14="http://schemas.microsoft.com/office/powerpoint/2010/main" val="1033306053"/>
              </p:ext>
            </p:extLst>
          </p:nvPr>
        </p:nvGraphicFramePr>
        <p:xfrm>
          <a:off x="810259" y="1090631"/>
          <a:ext cx="10434003" cy="4641830"/>
        </p:xfrm>
        <a:graphic>
          <a:graphicData uri="http://schemas.openxmlformats.org/drawingml/2006/table">
            <a:tbl>
              <a:tblPr firstRow="1" firstCol="1" bandRow="1">
                <a:tableStyleId>{93296810-A885-4BE3-A3E7-6D5BEEA58F35}</a:tableStyleId>
              </a:tblPr>
              <a:tblGrid>
                <a:gridCol w="1606662">
                  <a:extLst>
                    <a:ext uri="{9D8B030D-6E8A-4147-A177-3AD203B41FA5}">
                      <a16:colId xmlns:a16="http://schemas.microsoft.com/office/drawing/2014/main" val="1930498044"/>
                    </a:ext>
                  </a:extLst>
                </a:gridCol>
                <a:gridCol w="3704200">
                  <a:extLst>
                    <a:ext uri="{9D8B030D-6E8A-4147-A177-3AD203B41FA5}">
                      <a16:colId xmlns:a16="http://schemas.microsoft.com/office/drawing/2014/main" val="95406722"/>
                    </a:ext>
                  </a:extLst>
                </a:gridCol>
                <a:gridCol w="2678756">
                  <a:extLst>
                    <a:ext uri="{9D8B030D-6E8A-4147-A177-3AD203B41FA5}">
                      <a16:colId xmlns:a16="http://schemas.microsoft.com/office/drawing/2014/main" val="4087985063"/>
                    </a:ext>
                  </a:extLst>
                </a:gridCol>
                <a:gridCol w="2444385">
                  <a:extLst>
                    <a:ext uri="{9D8B030D-6E8A-4147-A177-3AD203B41FA5}">
                      <a16:colId xmlns:a16="http://schemas.microsoft.com/office/drawing/2014/main" val="1807857983"/>
                    </a:ext>
                  </a:extLst>
                </a:gridCol>
              </a:tblGrid>
              <a:tr h="576510">
                <a:tc>
                  <a:txBody>
                    <a:bodyPr/>
                    <a:lstStyle/>
                    <a:p>
                      <a:pPr marL="0" marR="0" algn="ctr">
                        <a:spcBef>
                          <a:spcPts val="0"/>
                        </a:spcBef>
                        <a:spcAft>
                          <a:spcPts val="1500"/>
                        </a:spcAft>
                      </a:pPr>
                      <a:r>
                        <a:rPr lang="en-US" sz="1400" dirty="0">
                          <a:effectLst/>
                        </a:rPr>
                        <a:t>Submission</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7990" marR="67990" marT="67990" marB="67990"/>
                </a:tc>
                <a:tc>
                  <a:txBody>
                    <a:bodyPr/>
                    <a:lstStyle/>
                    <a:p>
                      <a:pPr marL="0" marR="0" algn="ctr">
                        <a:spcBef>
                          <a:spcPts val="0"/>
                        </a:spcBef>
                        <a:spcAft>
                          <a:spcPts val="1500"/>
                        </a:spcAft>
                      </a:pPr>
                      <a:r>
                        <a:rPr lang="en-US" sz="1400" dirty="0">
                          <a:effectLst/>
                        </a:rPr>
                        <a:t>Official Submission Window</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7990" marR="67990" marT="67990" marB="67990"/>
                </a:tc>
                <a:tc>
                  <a:txBody>
                    <a:bodyPr/>
                    <a:lstStyle/>
                    <a:p>
                      <a:pPr marL="0" marR="0" algn="ctr">
                        <a:spcBef>
                          <a:spcPts val="0"/>
                        </a:spcBef>
                        <a:spcAft>
                          <a:spcPts val="1500"/>
                        </a:spcAft>
                      </a:pPr>
                      <a:r>
                        <a:rPr lang="en-US" sz="1400" dirty="0">
                          <a:effectLst/>
                        </a:rPr>
                        <a:t>Certification Deadline</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7990" marR="67990" marT="67990" marB="67990"/>
                </a:tc>
                <a:tc>
                  <a:txBody>
                    <a:bodyPr/>
                    <a:lstStyle/>
                    <a:p>
                      <a:pPr marL="0" marR="0" algn="ctr">
                        <a:spcBef>
                          <a:spcPts val="0"/>
                        </a:spcBef>
                        <a:spcAft>
                          <a:spcPts val="1500"/>
                        </a:spcAft>
                      </a:pPr>
                      <a:r>
                        <a:rPr lang="en-US" sz="1400" dirty="0">
                          <a:effectLst/>
                        </a:rPr>
                        <a:t>Close of Amendment Window</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7990" marR="67990" marT="67990" marB="67990"/>
                </a:tc>
                <a:extLst>
                  <a:ext uri="{0D108BD9-81ED-4DB2-BD59-A6C34878D82A}">
                    <a16:rowId xmlns:a16="http://schemas.microsoft.com/office/drawing/2014/main" val="2579309835"/>
                  </a:ext>
                </a:extLst>
              </a:tr>
              <a:tr h="996777">
                <a:tc>
                  <a:txBody>
                    <a:bodyPr/>
                    <a:lstStyle/>
                    <a:p>
                      <a:pPr marL="0" marR="0" algn="ctr">
                        <a:spcBef>
                          <a:spcPts val="0"/>
                        </a:spcBef>
                        <a:spcAft>
                          <a:spcPts val="1500"/>
                        </a:spcAft>
                      </a:pPr>
                      <a:r>
                        <a:rPr lang="en-US" sz="1400" dirty="0">
                          <a:effectLst/>
                          <a:latin typeface="Arial" panose="020B0604020202020204" pitchFamily="34" charset="0"/>
                          <a:ea typeface="Calibri" panose="020F0502020204030204" pitchFamily="34" charset="0"/>
                          <a:cs typeface="Arial" panose="020B0604020202020204" pitchFamily="34" charset="0"/>
                        </a:rPr>
                        <a:t>Fall 1</a:t>
                      </a:r>
                    </a:p>
                  </a:txBody>
                  <a:tcPr marL="67990" marR="67990" marT="67990" marB="67990"/>
                </a:tc>
                <a:tc>
                  <a:txBody>
                    <a:bodyPr/>
                    <a:lstStyle/>
                    <a:p>
                      <a:pPr marL="0" marR="0">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October 7, 2026 (Census Day) to January 22, 2027</a:t>
                      </a:r>
                    </a:p>
                  </a:txBody>
                  <a:tcPr marL="67990" marR="67990" marT="67990" marB="67990"/>
                </a:tc>
                <a:tc>
                  <a:txBody>
                    <a:bodyPr/>
                    <a:lstStyle/>
                    <a:p>
                      <a:pPr marL="0" marR="0">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December 11, 2026</a:t>
                      </a:r>
                    </a:p>
                    <a:p>
                      <a:pPr marL="0" marR="0">
                        <a:spcBef>
                          <a:spcPts val="0"/>
                        </a:spcBef>
                        <a:spcAft>
                          <a:spcPts val="0"/>
                        </a:spcAft>
                      </a:pP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400" i="1" dirty="0">
                          <a:effectLst/>
                          <a:latin typeface="Arial" panose="020B0604020202020204" pitchFamily="34" charset="0"/>
                          <a:ea typeface="Calibri" panose="020F0502020204030204" pitchFamily="34" charset="0"/>
                          <a:cs typeface="Arial" panose="020B0604020202020204" pitchFamily="34" charset="0"/>
                        </a:rPr>
                        <a:t>SELPA </a:t>
                      </a:r>
                      <a:r>
                        <a:rPr lang="en-US" sz="1400" b="1" i="1" dirty="0">
                          <a:effectLst/>
                          <a:latin typeface="Arial" panose="020B0604020202020204" pitchFamily="34" charset="0"/>
                          <a:ea typeface="Calibri" panose="020F0502020204030204" pitchFamily="34" charset="0"/>
                          <a:cs typeface="Arial" panose="020B0604020202020204" pitchFamily="34" charset="0"/>
                        </a:rPr>
                        <a:t>strongly encouraged</a:t>
                      </a:r>
                      <a:r>
                        <a:rPr lang="en-US" sz="1400" i="1" dirty="0">
                          <a:effectLst/>
                          <a:latin typeface="Arial" panose="020B0604020202020204" pitchFamily="34" charset="0"/>
                          <a:ea typeface="Calibri" panose="020F0502020204030204" pitchFamily="34" charset="0"/>
                          <a:cs typeface="Arial" panose="020B0604020202020204" pitchFamily="34" charset="0"/>
                        </a:rPr>
                        <a:t>, but not required</a:t>
                      </a:r>
                    </a:p>
                  </a:txBody>
                  <a:tcPr marL="67990" marR="67990" marT="67990" marB="67990"/>
                </a:tc>
                <a:tc>
                  <a:txBody>
                    <a:bodyPr/>
                    <a:lstStyle/>
                    <a:p>
                      <a:pPr marL="0" marR="0">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January 22, 2027</a:t>
                      </a:r>
                    </a:p>
                    <a:p>
                      <a:pPr marL="0" marR="0">
                        <a:spcBef>
                          <a:spcPts val="0"/>
                        </a:spcBef>
                        <a:spcAft>
                          <a:spcPts val="0"/>
                        </a:spcAft>
                      </a:pP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400" i="1" dirty="0">
                          <a:effectLst/>
                          <a:latin typeface="Arial" panose="020B0604020202020204" pitchFamily="34" charset="0"/>
                          <a:ea typeface="Calibri" panose="020F0502020204030204" pitchFamily="34" charset="0"/>
                          <a:cs typeface="Arial" panose="020B0604020202020204" pitchFamily="34" charset="0"/>
                        </a:rPr>
                        <a:t>SELPA approval </a:t>
                      </a:r>
                      <a:r>
                        <a:rPr lang="en-US" sz="1400" b="1" i="1" dirty="0">
                          <a:effectLst/>
                          <a:latin typeface="Arial" panose="020B0604020202020204" pitchFamily="34" charset="0"/>
                          <a:ea typeface="Calibri" panose="020F0502020204030204" pitchFamily="34" charset="0"/>
                          <a:cs typeface="Arial" panose="020B0604020202020204" pitchFamily="34" charset="0"/>
                        </a:rPr>
                        <a:t>required</a:t>
                      </a:r>
                    </a:p>
                  </a:txBody>
                  <a:tcPr marL="67990" marR="67990" marT="67990" marB="67990"/>
                </a:tc>
                <a:extLst>
                  <a:ext uri="{0D108BD9-81ED-4DB2-BD59-A6C34878D82A}">
                    <a16:rowId xmlns:a16="http://schemas.microsoft.com/office/drawing/2014/main" val="786883989"/>
                  </a:ext>
                </a:extLst>
              </a:tr>
              <a:tr h="633896">
                <a:tc>
                  <a:txBody>
                    <a:bodyPr/>
                    <a:lstStyle/>
                    <a:p>
                      <a:pPr marL="0" marR="0" algn="ctr">
                        <a:spcBef>
                          <a:spcPts val="0"/>
                        </a:spcBef>
                        <a:spcAft>
                          <a:spcPts val="1500"/>
                        </a:spcAft>
                      </a:pPr>
                      <a:r>
                        <a:rPr lang="en-US" sz="1400" dirty="0">
                          <a:effectLst/>
                          <a:latin typeface="Arial" panose="020B0604020202020204" pitchFamily="34" charset="0"/>
                          <a:ea typeface="Calibri" panose="020F0502020204030204" pitchFamily="34" charset="0"/>
                          <a:cs typeface="Arial" panose="020B0604020202020204" pitchFamily="34" charset="0"/>
                        </a:rPr>
                        <a:t>Fall 2</a:t>
                      </a:r>
                    </a:p>
                  </a:txBody>
                  <a:tcPr marL="67990" marR="67990" marT="67990" marB="67990"/>
                </a:tc>
                <a:tc>
                  <a:txBody>
                    <a:bodyPr/>
                    <a:lstStyle/>
                    <a:p>
                      <a:pPr marL="0" marR="0">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October 7, 2026 (Census Day) to</a:t>
                      </a:r>
                    </a:p>
                    <a:p>
                      <a:pPr marL="0" marR="0">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February 26, 2027</a:t>
                      </a:r>
                    </a:p>
                  </a:txBody>
                  <a:tcPr marL="67990" marR="67990" marT="67990" marB="67990"/>
                </a:tc>
                <a:tc>
                  <a:txBody>
                    <a:bodyPr/>
                    <a:lstStyle/>
                    <a:p>
                      <a:pPr marL="0" marR="0">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February 26, 2027</a:t>
                      </a:r>
                    </a:p>
                  </a:txBody>
                  <a:tcPr marL="67990" marR="67990" marT="67990" marB="67990"/>
                </a:tc>
                <a:tc>
                  <a:txBody>
                    <a:bodyPr/>
                    <a:lstStyle/>
                    <a:p>
                      <a:pPr marL="0" marR="0">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No Amendment Window</a:t>
                      </a:r>
                    </a:p>
                  </a:txBody>
                  <a:tcPr marL="67990" marR="67990" marT="67990" marB="67990"/>
                </a:tc>
                <a:extLst>
                  <a:ext uri="{0D108BD9-81ED-4DB2-BD59-A6C34878D82A}">
                    <a16:rowId xmlns:a16="http://schemas.microsoft.com/office/drawing/2014/main" val="525109798"/>
                  </a:ext>
                </a:extLst>
              </a:tr>
              <a:tr h="1024002">
                <a:tc>
                  <a:txBody>
                    <a:bodyPr/>
                    <a:lstStyle/>
                    <a:p>
                      <a:pPr marL="0" marR="0" algn="ctr">
                        <a:spcBef>
                          <a:spcPts val="0"/>
                        </a:spcBef>
                        <a:spcAft>
                          <a:spcPts val="1500"/>
                        </a:spcAft>
                      </a:pPr>
                      <a:r>
                        <a:rPr lang="en-US" sz="1400" dirty="0">
                          <a:effectLst/>
                          <a:latin typeface="Arial" panose="020B0604020202020204" pitchFamily="34" charset="0"/>
                          <a:ea typeface="Calibri" panose="020F0502020204030204" pitchFamily="34" charset="0"/>
                          <a:cs typeface="Arial" panose="020B0604020202020204" pitchFamily="34" charset="0"/>
                        </a:rPr>
                        <a:t>End-of-Year (EOY) 1</a:t>
                      </a:r>
                    </a:p>
                  </a:txBody>
                  <a:tcPr marL="67990" marR="67990" marT="67990" marB="67990"/>
                </a:tc>
                <a:tc>
                  <a:txBody>
                    <a:bodyPr/>
                    <a:lstStyle/>
                    <a:p>
                      <a:pPr marL="0" marR="0">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May 4, 2027 to July 30, 2027</a:t>
                      </a:r>
                    </a:p>
                  </a:txBody>
                  <a:tcPr marL="67990" marR="67990" marT="67990" marB="67990"/>
                </a:tc>
                <a:tc>
                  <a:txBody>
                    <a:bodyPr/>
                    <a:lstStyle/>
                    <a:p>
                      <a:pPr marL="0" marR="0">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July 16, 2027*</a:t>
                      </a:r>
                    </a:p>
                    <a:p>
                      <a:pPr marL="0" marR="0">
                        <a:spcBef>
                          <a:spcPts val="0"/>
                        </a:spcBef>
                        <a:spcAft>
                          <a:spcPts val="0"/>
                        </a:spcAft>
                      </a:pP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400" i="1" dirty="0">
                          <a:effectLst/>
                          <a:latin typeface="Arial" panose="020B0604020202020204" pitchFamily="34" charset="0"/>
                          <a:ea typeface="Calibri" panose="020F0502020204030204" pitchFamily="34" charset="0"/>
                          <a:cs typeface="Arial" panose="020B0604020202020204" pitchFamily="34" charset="0"/>
                        </a:rPr>
                        <a:t>SELPA </a:t>
                      </a:r>
                      <a:r>
                        <a:rPr lang="en-US" sz="1400" b="1" i="1" dirty="0">
                          <a:effectLst/>
                          <a:latin typeface="Arial" panose="020B0604020202020204" pitchFamily="34" charset="0"/>
                          <a:ea typeface="Calibri" panose="020F0502020204030204" pitchFamily="34" charset="0"/>
                          <a:cs typeface="Arial" panose="020B0604020202020204" pitchFamily="34" charset="0"/>
                        </a:rPr>
                        <a:t>strongly encouraged</a:t>
                      </a:r>
                      <a:r>
                        <a:rPr lang="en-US" sz="1400" b="0" i="1" dirty="0">
                          <a:effectLst/>
                          <a:latin typeface="Arial" panose="020B0604020202020204" pitchFamily="34" charset="0"/>
                          <a:ea typeface="Calibri" panose="020F0502020204030204" pitchFamily="34" charset="0"/>
                          <a:cs typeface="Arial" panose="020B0604020202020204" pitchFamily="34" charset="0"/>
                        </a:rPr>
                        <a:t>,</a:t>
                      </a:r>
                      <a:r>
                        <a:rPr lang="en-US" sz="1400" b="1" i="1" dirty="0">
                          <a:effectLst/>
                          <a:latin typeface="Arial" panose="020B0604020202020204" pitchFamily="34" charset="0"/>
                          <a:ea typeface="Calibri" panose="020F0502020204030204" pitchFamily="34" charset="0"/>
                          <a:cs typeface="Arial" panose="020B0604020202020204" pitchFamily="34" charset="0"/>
                        </a:rPr>
                        <a:t> </a:t>
                      </a:r>
                      <a:r>
                        <a:rPr lang="en-US" sz="1400" b="0" i="1" dirty="0">
                          <a:effectLst/>
                          <a:latin typeface="Arial" panose="020B0604020202020204" pitchFamily="34" charset="0"/>
                          <a:ea typeface="Calibri" panose="020F0502020204030204" pitchFamily="34" charset="0"/>
                          <a:cs typeface="Arial" panose="020B0604020202020204" pitchFamily="34" charset="0"/>
                        </a:rPr>
                        <a:t>but not required</a:t>
                      </a:r>
                    </a:p>
                  </a:txBody>
                  <a:tcPr marL="67990" marR="67990" marT="67990" marB="67990"/>
                </a:tc>
                <a:tc>
                  <a:txBody>
                    <a:bodyPr/>
                    <a:lstStyle/>
                    <a:p>
                      <a:r>
                        <a:rPr lang="en-US" sz="1400" b="0" i="0" kern="1200" dirty="0">
                          <a:solidFill>
                            <a:schemeClr val="dk1"/>
                          </a:solidFill>
                          <a:effectLst/>
                          <a:latin typeface="+mn-lt"/>
                          <a:ea typeface="+mn-ea"/>
                          <a:cs typeface="+mn-cs"/>
                        </a:rPr>
                        <a:t>July 30, 2027</a:t>
                      </a:r>
                      <a:br>
                        <a:rPr lang="en-US" sz="1400" b="0" i="0" kern="1200" dirty="0">
                          <a:solidFill>
                            <a:schemeClr val="dk1"/>
                          </a:solidFill>
                          <a:effectLst/>
                          <a:latin typeface="+mn-lt"/>
                          <a:ea typeface="+mn-ea"/>
                          <a:cs typeface="+mn-cs"/>
                        </a:rPr>
                      </a:br>
                      <a:endParaRPr lang="en-US" sz="1400" b="0" i="0" kern="1200" dirty="0">
                        <a:solidFill>
                          <a:schemeClr val="dk1"/>
                        </a:solidFill>
                        <a:effectLst/>
                        <a:latin typeface="+mn-lt"/>
                        <a:ea typeface="+mn-ea"/>
                        <a:cs typeface="+mn-cs"/>
                      </a:endParaRPr>
                    </a:p>
                    <a:p>
                      <a:r>
                        <a:rPr lang="en-US" sz="1400" b="0" i="1" kern="1200" dirty="0">
                          <a:solidFill>
                            <a:schemeClr val="dk1"/>
                          </a:solidFill>
                          <a:effectLst/>
                          <a:latin typeface="+mn-lt"/>
                          <a:ea typeface="+mn-ea"/>
                          <a:cs typeface="+mn-cs"/>
                        </a:rPr>
                        <a:t>SELPA approval </a:t>
                      </a:r>
                      <a:r>
                        <a:rPr lang="en-US" sz="1400" b="1" i="1" kern="1200" dirty="0">
                          <a:solidFill>
                            <a:schemeClr val="dk1"/>
                          </a:solidFill>
                          <a:effectLst/>
                          <a:latin typeface="+mn-lt"/>
                          <a:ea typeface="+mn-ea"/>
                          <a:cs typeface="+mn-cs"/>
                        </a:rPr>
                        <a:t>required</a:t>
                      </a:r>
                    </a:p>
                    <a:p>
                      <a:pPr marL="0" marR="0">
                        <a:spcBef>
                          <a:spcPts val="0"/>
                        </a:spcBef>
                        <a:spcAft>
                          <a:spcPts val="0"/>
                        </a:spcAft>
                      </a:pP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7990" marR="67990" marT="67990" marB="67990"/>
                </a:tc>
                <a:extLst>
                  <a:ext uri="{0D108BD9-81ED-4DB2-BD59-A6C34878D82A}">
                    <a16:rowId xmlns:a16="http://schemas.microsoft.com/office/drawing/2014/main" val="2564390584"/>
                  </a:ext>
                </a:extLst>
              </a:tr>
              <a:tr h="585564">
                <a:tc>
                  <a:txBody>
                    <a:bodyPr/>
                    <a:lstStyle/>
                    <a:p>
                      <a:pPr marL="0" marR="0" algn="ctr">
                        <a:spcBef>
                          <a:spcPts val="0"/>
                        </a:spcBef>
                        <a:spcAft>
                          <a:spcPts val="1500"/>
                        </a:spcAft>
                      </a:pPr>
                      <a:r>
                        <a:rPr lang="en-US" sz="1400" dirty="0">
                          <a:effectLst/>
                          <a:latin typeface="Arial" panose="020B0604020202020204" pitchFamily="34" charset="0"/>
                          <a:ea typeface="Calibri" panose="020F0502020204030204" pitchFamily="34" charset="0"/>
                          <a:cs typeface="Arial" panose="020B0604020202020204" pitchFamily="34" charset="0"/>
                        </a:rPr>
                        <a:t>EOY 2</a:t>
                      </a:r>
                    </a:p>
                  </a:txBody>
                  <a:tcPr marL="67990" marR="67990" marT="67990" marB="67990"/>
                </a:tc>
                <a:tc>
                  <a:txBody>
                    <a:bodyPr/>
                    <a:lstStyle/>
                    <a:p>
                      <a:pPr marL="0" marR="0">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May 4, 2026 to </a:t>
                      </a:r>
                      <a:r>
                        <a:rPr lang="en-US" sz="1400" i="1" dirty="0">
                          <a:effectLst/>
                          <a:latin typeface="Arial" panose="020B0604020202020204" pitchFamily="34" charset="0"/>
                          <a:ea typeface="Calibri" panose="020F0502020204030204" pitchFamily="34" charset="0"/>
                          <a:cs typeface="Arial" panose="020B0604020202020204" pitchFamily="34" charset="0"/>
                        </a:rPr>
                        <a:t>Monday</a:t>
                      </a:r>
                      <a:r>
                        <a:rPr lang="en-US" sz="1400" dirty="0">
                          <a:effectLst/>
                          <a:latin typeface="Arial" panose="020B0604020202020204" pitchFamily="34" charset="0"/>
                          <a:ea typeface="Calibri" panose="020F0502020204030204" pitchFamily="34" charset="0"/>
                          <a:cs typeface="Arial" panose="020B0604020202020204" pitchFamily="34" charset="0"/>
                        </a:rPr>
                        <a:t>, August 16, 2026</a:t>
                      </a:r>
                    </a:p>
                    <a:p>
                      <a:pPr marL="0" marR="0">
                        <a:spcBef>
                          <a:spcPts val="0"/>
                        </a:spcBef>
                        <a:spcAft>
                          <a:spcPts val="0"/>
                        </a:spcAft>
                      </a:pP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7990" marR="67990" marT="67990" marB="67990"/>
                </a:tc>
                <a:tc>
                  <a:txBody>
                    <a:bodyPr/>
                    <a:lstStyle/>
                    <a:p>
                      <a:pPr marL="0" marR="0">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August 16, 2027</a:t>
                      </a:r>
                    </a:p>
                  </a:txBody>
                  <a:tcPr marL="67990" marR="67990" marT="67990" marB="67990"/>
                </a:tc>
                <a:tc>
                  <a:txBody>
                    <a:bodyPr/>
                    <a:lstStyle/>
                    <a:p>
                      <a:pPr marL="0" marR="0">
                        <a:spcBef>
                          <a:spcPts val="0"/>
                        </a:spcBef>
                        <a:spcAft>
                          <a:spcPts val="0"/>
                        </a:spcAft>
                      </a:pPr>
                      <a:r>
                        <a:rPr lang="en-US" sz="1400" b="0" i="0" kern="1200" dirty="0">
                          <a:solidFill>
                            <a:schemeClr val="dk1"/>
                          </a:solidFill>
                          <a:effectLst/>
                          <a:latin typeface="+mn-lt"/>
                          <a:ea typeface="+mn-ea"/>
                          <a:cs typeface="+mn-cs"/>
                        </a:rPr>
                        <a:t>No Amendment Window:</a:t>
                      </a:r>
                      <a:br>
                        <a:rPr lang="en-US" sz="1400" dirty="0"/>
                      </a:br>
                      <a:endParaRPr lang="en-US" sz="1400" b="0" i="0" kern="1200" dirty="0">
                        <a:solidFill>
                          <a:schemeClr val="dk1"/>
                        </a:solidFill>
                        <a:effectLst/>
                        <a:latin typeface="+mn-lt"/>
                        <a:ea typeface="+mn-ea"/>
                        <a:cs typeface="+mn-cs"/>
                      </a:endParaRPr>
                    </a:p>
                  </a:txBody>
                  <a:tcPr marL="67990" marR="67990" marT="67990" marB="67990"/>
                </a:tc>
                <a:extLst>
                  <a:ext uri="{0D108BD9-81ED-4DB2-BD59-A6C34878D82A}">
                    <a16:rowId xmlns:a16="http://schemas.microsoft.com/office/drawing/2014/main" val="1797341809"/>
                  </a:ext>
                </a:extLst>
              </a:tr>
              <a:tr h="366377">
                <a:tc gridSpan="2">
                  <a:txBody>
                    <a:bodyPr/>
                    <a:lstStyle/>
                    <a:p>
                      <a:pPr marL="0" marR="0" algn="ctr">
                        <a:spcBef>
                          <a:spcPts val="0"/>
                        </a:spcBef>
                        <a:spcAft>
                          <a:spcPts val="1500"/>
                        </a:spcAft>
                      </a:pPr>
                      <a:endParaRPr lang="en-US" sz="1400" dirty="0">
                        <a:effectLst/>
                        <a:highlight>
                          <a:srgbClr val="0000FF"/>
                        </a:highlight>
                        <a:latin typeface="Arial" panose="020B0604020202020204" pitchFamily="34" charset="0"/>
                        <a:ea typeface="Calibri" panose="020F0502020204030204" pitchFamily="34" charset="0"/>
                        <a:cs typeface="Arial" panose="020B0604020202020204" pitchFamily="34" charset="0"/>
                      </a:endParaRPr>
                    </a:p>
                  </a:txBody>
                  <a:tcPr marL="67990" marR="67990" marT="67990" marB="67990">
                    <a:solidFill>
                      <a:srgbClr val="002060"/>
                    </a:solidFill>
                  </a:tcPr>
                </a:tc>
                <a:tc hMerge="1">
                  <a:txBody>
                    <a:bodyPr/>
                    <a:lstStyle/>
                    <a:p>
                      <a:pPr marL="0" marR="0">
                        <a:spcBef>
                          <a:spcPts val="0"/>
                        </a:spcBef>
                        <a:spcAft>
                          <a:spcPts val="0"/>
                        </a:spcAft>
                      </a:pPr>
                      <a:endParaRPr lang="en-US" sz="800" dirty="0">
                        <a:effectLst/>
                        <a:highlight>
                          <a:srgbClr val="0000FF"/>
                        </a:highlight>
                        <a:latin typeface="Arial" panose="020B0604020202020204" pitchFamily="34" charset="0"/>
                        <a:ea typeface="Calibri" panose="020F0502020204030204" pitchFamily="34" charset="0"/>
                        <a:cs typeface="Arial" panose="020B0604020202020204" pitchFamily="34" charset="0"/>
                      </a:endParaRPr>
                    </a:p>
                  </a:txBody>
                  <a:tcPr marL="67990" marR="67990" marT="67990" marB="67990">
                    <a:solidFill>
                      <a:srgbClr val="002060"/>
                    </a:solidFill>
                  </a:tcPr>
                </a:tc>
                <a:tc>
                  <a:txBody>
                    <a:bodyPr/>
                    <a:lstStyle/>
                    <a:p>
                      <a:pPr marL="0" marR="0" algn="ctr">
                        <a:spcBef>
                          <a:spcPts val="0"/>
                        </a:spcBef>
                        <a:spcAft>
                          <a:spcPts val="0"/>
                        </a:spcAft>
                      </a:pPr>
                      <a:r>
                        <a:rPr lang="en-US" sz="1400" b="1" dirty="0">
                          <a:solidFill>
                            <a:schemeClr val="bg1"/>
                          </a:solidFill>
                          <a:effectLst/>
                          <a:highlight>
                            <a:srgbClr val="000080"/>
                          </a:highlight>
                          <a:latin typeface="Arial" panose="020B0604020202020204" pitchFamily="34" charset="0"/>
                          <a:ea typeface="Calibri" panose="020F0502020204030204" pitchFamily="34" charset="0"/>
                          <a:cs typeface="Arial" panose="020B0604020202020204" pitchFamily="34" charset="0"/>
                        </a:rPr>
                        <a:t>Pull Date</a:t>
                      </a:r>
                    </a:p>
                  </a:txBody>
                  <a:tcPr marL="67990" marR="67990" marT="67990" marB="67990">
                    <a:solidFill>
                      <a:srgbClr val="002060"/>
                    </a:solidFill>
                  </a:tcPr>
                </a:tc>
                <a:tc>
                  <a:txBody>
                    <a:bodyPr/>
                    <a:lstStyle/>
                    <a:p>
                      <a:pPr marL="0" marR="0">
                        <a:spcBef>
                          <a:spcPts val="0"/>
                        </a:spcBef>
                        <a:spcAft>
                          <a:spcPts val="0"/>
                        </a:spcAft>
                      </a:pPr>
                      <a:endParaRPr lang="en-US" sz="1400" dirty="0">
                        <a:effectLst/>
                        <a:highlight>
                          <a:srgbClr val="0000FF"/>
                        </a:highlight>
                        <a:latin typeface="Arial" panose="020B0604020202020204" pitchFamily="34" charset="0"/>
                        <a:ea typeface="Calibri" panose="020F0502020204030204" pitchFamily="34" charset="0"/>
                        <a:cs typeface="Arial" panose="020B0604020202020204" pitchFamily="34" charset="0"/>
                      </a:endParaRPr>
                    </a:p>
                  </a:txBody>
                  <a:tcPr marL="67990" marR="67990" marT="67990" marB="67990">
                    <a:solidFill>
                      <a:srgbClr val="002060"/>
                    </a:solidFill>
                  </a:tcPr>
                </a:tc>
                <a:extLst>
                  <a:ext uri="{0D108BD9-81ED-4DB2-BD59-A6C34878D82A}">
                    <a16:rowId xmlns:a16="http://schemas.microsoft.com/office/drawing/2014/main" val="112526637"/>
                  </a:ext>
                </a:extLst>
              </a:tr>
              <a:tr h="458704">
                <a:tc gridSpan="2">
                  <a:txBody>
                    <a:bodyPr/>
                    <a:lstStyle/>
                    <a:p>
                      <a:pPr marL="0" marR="0" algn="ctr">
                        <a:spcBef>
                          <a:spcPts val="0"/>
                        </a:spcBef>
                        <a:spcAft>
                          <a:spcPts val="1500"/>
                        </a:spcAft>
                      </a:pPr>
                      <a:r>
                        <a:rPr lang="en-US" sz="1400" b="0" dirty="0">
                          <a:solidFill>
                            <a:schemeClr val="tx2"/>
                          </a:solidFill>
                          <a:effectLst/>
                          <a:latin typeface="Arial" panose="020B0604020202020204" pitchFamily="34" charset="0"/>
                          <a:ea typeface="Calibri" panose="020F0502020204030204" pitchFamily="34" charset="0"/>
                          <a:cs typeface="Arial" panose="020B0604020202020204" pitchFamily="34" charset="0"/>
                        </a:rPr>
                        <a:t>4-Year Adjusted Cohort Graduation Rate (ACGR)*</a:t>
                      </a:r>
                    </a:p>
                  </a:txBody>
                  <a:tcPr marL="67990" marR="67990" marT="67990" marB="67990">
                    <a:solidFill>
                      <a:schemeClr val="bg1">
                        <a:lumMod val="85000"/>
                      </a:schemeClr>
                    </a:solidFill>
                  </a:tcPr>
                </a:tc>
                <a:tc hMerge="1">
                  <a:txBody>
                    <a:bodyPr/>
                    <a:lstStyle/>
                    <a:p>
                      <a:pPr marL="0" marR="0">
                        <a:spcBef>
                          <a:spcPts val="0"/>
                        </a:spcBef>
                        <a:spcAft>
                          <a:spcPts val="0"/>
                        </a:spcAft>
                      </a:pP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67990" marR="67990" marT="67990" marB="67990">
                    <a:solidFill>
                      <a:schemeClr val="bg1">
                        <a:lumMod val="85000"/>
                      </a:schemeClr>
                    </a:solidFill>
                  </a:tcPr>
                </a:tc>
                <a:tc>
                  <a:txBody>
                    <a:bodyPr/>
                    <a:lstStyle/>
                    <a:p>
                      <a:pPr marL="0" marR="0">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August 16, 2027</a:t>
                      </a:r>
                    </a:p>
                  </a:txBody>
                  <a:tcPr marL="67990" marR="67990" marT="67990" marB="67990"/>
                </a:tc>
                <a:tc>
                  <a:txBody>
                    <a:bodyPr/>
                    <a:lstStyle/>
                    <a:p>
                      <a:pPr marL="0" marR="0">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No Amendment Window</a:t>
                      </a:r>
                    </a:p>
                  </a:txBody>
                  <a:tcPr marL="67990" marR="67990" marT="67990" marB="67990"/>
                </a:tc>
                <a:extLst>
                  <a:ext uri="{0D108BD9-81ED-4DB2-BD59-A6C34878D82A}">
                    <a16:rowId xmlns:a16="http://schemas.microsoft.com/office/drawing/2014/main" val="624443136"/>
                  </a:ext>
                </a:extLst>
              </a:tr>
            </a:tbl>
          </a:graphicData>
        </a:graphic>
      </p:graphicFrame>
      <p:sp>
        <p:nvSpPr>
          <p:cNvPr id="3" name="TextBox 2">
            <a:extLst>
              <a:ext uri="{FF2B5EF4-FFF2-40B4-BE49-F238E27FC236}">
                <a16:creationId xmlns:a16="http://schemas.microsoft.com/office/drawing/2014/main" id="{B2830D3B-87CD-A58A-A821-60C64220D45E}"/>
              </a:ext>
              <a:ext uri="{C183D7F6-B498-43B3-948B-1728B52AA6E4}">
                <adec:decorative xmlns:adec="http://schemas.microsoft.com/office/drawing/2017/decorative" val="1"/>
              </a:ext>
            </a:extLst>
          </p:cNvPr>
          <p:cNvSpPr txBox="1"/>
          <p:nvPr/>
        </p:nvSpPr>
        <p:spPr>
          <a:xfrm>
            <a:off x="622169" y="5759777"/>
            <a:ext cx="11378153" cy="523220"/>
          </a:xfrm>
          <a:prstGeom prst="rect">
            <a:avLst/>
          </a:prstGeom>
          <a:noFill/>
        </p:spPr>
        <p:txBody>
          <a:bodyPr wrap="square" rtlCol="0">
            <a:spAutoFit/>
          </a:bodyPr>
          <a:lstStyle/>
          <a:p>
            <a:r>
              <a:rPr lang="en-US" sz="1400" dirty="0"/>
              <a:t>*The Graduate Cut-Off Date is always August 15</a:t>
            </a:r>
            <a:r>
              <a:rPr lang="en-US" sz="1400" baseline="30000" dirty="0"/>
              <a:t>th</a:t>
            </a:r>
            <a:r>
              <a:rPr lang="en-US" sz="1400" dirty="0"/>
              <a:t> (for any year). The pull of data for the cohort is the same as the certification deadline, Monday August 16, 2027</a:t>
            </a:r>
          </a:p>
        </p:txBody>
      </p:sp>
      <p:sp>
        <p:nvSpPr>
          <p:cNvPr id="6" name="Footer Placeholder 3">
            <a:extLst>
              <a:ext uri="{FF2B5EF4-FFF2-40B4-BE49-F238E27FC236}">
                <a16:creationId xmlns:a16="http://schemas.microsoft.com/office/drawing/2014/main" id="{C40806AF-75C1-5579-28D9-E9E54664FD6A}"/>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May 2026</a:t>
            </a:r>
          </a:p>
        </p:txBody>
      </p:sp>
    </p:spTree>
    <p:extLst>
      <p:ext uri="{BB962C8B-B14F-4D97-AF65-F5344CB8AC3E}">
        <p14:creationId xmlns:p14="http://schemas.microsoft.com/office/powerpoint/2010/main" val="58406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3FD2A-D0FF-879F-3BFF-2F7D4AC01D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BADA82-908E-F07D-7390-4BBE9982222B}"/>
              </a:ext>
            </a:extLst>
          </p:cNvPr>
          <p:cNvSpPr>
            <a:spLocks noGrp="1"/>
          </p:cNvSpPr>
          <p:nvPr>
            <p:ph type="title"/>
          </p:nvPr>
        </p:nvSpPr>
        <p:spPr/>
        <p:txBody>
          <a:bodyPr/>
          <a:lstStyle/>
          <a:p>
            <a:r>
              <a:rPr lang="en-US" dirty="0"/>
              <a:t>Special Education Updates</a:t>
            </a:r>
          </a:p>
        </p:txBody>
      </p:sp>
      <p:sp>
        <p:nvSpPr>
          <p:cNvPr id="3" name="Text Placeholder 2">
            <a:extLst>
              <a:ext uri="{FF2B5EF4-FFF2-40B4-BE49-F238E27FC236}">
                <a16:creationId xmlns:a16="http://schemas.microsoft.com/office/drawing/2014/main" id="{5D240FB4-DE59-F31A-773C-74D2BE90A9C5}"/>
              </a:ext>
            </a:extLst>
          </p:cNvPr>
          <p:cNvSpPr>
            <a:spLocks noGrp="1"/>
          </p:cNvSpPr>
          <p:nvPr>
            <p:ph type="body" idx="1"/>
          </p:nvPr>
        </p:nvSpPr>
        <p:spPr/>
        <p:txBody>
          <a:bodyPr/>
          <a:lstStyle/>
          <a:p>
            <a:endParaRPr lang="en-US" dirty="0"/>
          </a:p>
        </p:txBody>
      </p:sp>
      <p:sp>
        <p:nvSpPr>
          <p:cNvPr id="5" name="Footer Placeholder 3">
            <a:extLst>
              <a:ext uri="{FF2B5EF4-FFF2-40B4-BE49-F238E27FC236}">
                <a16:creationId xmlns:a16="http://schemas.microsoft.com/office/drawing/2014/main" id="{9288F48B-D061-DD6F-234B-17ABB139DE22}"/>
              </a:ext>
            </a:extLst>
          </p:cNvPr>
          <p:cNvSpPr>
            <a:spLocks noGrp="1"/>
          </p:cNvSpPr>
          <p:nvPr>
            <p:ph type="ftr" sz="quarter" idx="11"/>
          </p:nvPr>
        </p:nvSpPr>
        <p:spPr>
          <a:xfrm>
            <a:off x="315686" y="6310312"/>
            <a:ext cx="2743200" cy="365125"/>
          </a:xfrm>
        </p:spPr>
        <p:txBody>
          <a:bodyPr>
            <a:normAutofit/>
          </a:bodyPr>
          <a:lstStyle/>
          <a:p>
            <a:pPr>
              <a:spcAft>
                <a:spcPts val="600"/>
              </a:spcAft>
            </a:pPr>
            <a:r>
              <a:rPr lang="en-US" sz="1100" dirty="0"/>
              <a:t>CALPADS Regional Update May 2026</a:t>
            </a:r>
          </a:p>
        </p:txBody>
      </p:sp>
    </p:spTree>
    <p:extLst>
      <p:ext uri="{BB962C8B-B14F-4D97-AF65-F5344CB8AC3E}">
        <p14:creationId xmlns:p14="http://schemas.microsoft.com/office/powerpoint/2010/main" val="999175055"/>
      </p:ext>
    </p:extLst>
  </p:cSld>
  <p:clrMapOvr>
    <a:masterClrMapping/>
  </p:clrMapOvr>
</p:sld>
</file>

<file path=ppt/theme/theme1.xml><?xml version="1.0" encoding="utf-8"?>
<a:theme xmlns:a="http://schemas.openxmlformats.org/drawingml/2006/main" name="CIM-2019">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M-2019" id="{B9C3F610-4E1D-4346-893C-17D4017EE80C}" vid="{D4815EB3-A786-43C2-8434-E73715421677}"/>
    </a:ext>
  </a:extLst>
</a:theme>
</file>

<file path=ppt/theme/theme2.xml><?xml version="1.0" encoding="utf-8"?>
<a:theme xmlns:a="http://schemas.openxmlformats.org/drawingml/2006/main" name="1_AAU Slide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FA65478-4E53-44C8-A41C-D7DF3A13DA49}" vid="{78F3B484-26D0-4A84-90DB-B84BFBF9E451}"/>
    </a:ext>
  </a:extLst>
</a:theme>
</file>

<file path=ppt/theme/theme3.xml><?xml version="1.0" encoding="utf-8"?>
<a:theme xmlns:a="http://schemas.openxmlformats.org/drawingml/2006/main" name="ADAD Layou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North-South.potx" id="{F7A549D7-2844-422A-8D4F-1FAB867A9694}" vid="{8C059306-29CE-48EE-A8B5-87A3B564F7A5}"/>
    </a:ext>
  </a:extLst>
</a:theme>
</file>

<file path=ppt/theme/theme4.xml><?xml version="1.0" encoding="utf-8"?>
<a:theme xmlns:a="http://schemas.openxmlformats.org/drawingml/2006/main" name="1_ADAD Layou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North-South.potx" id="{F7A549D7-2844-422A-8D4F-1FAB867A9694}" vid="{8C059306-29CE-48EE-A8B5-87A3B564F7A5}"/>
    </a:ext>
  </a:extLst>
</a:theme>
</file>

<file path=ppt/theme/theme5.xml><?xml version="1.0" encoding="utf-8"?>
<a:theme xmlns:a="http://schemas.openxmlformats.org/drawingml/2006/main" name="CIM_2019">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M_2019" id="{EAE441B4-A377-471F-AD16-1C043CCB74C9}" vid="{50AB5BE1-BD6D-45E0-9054-5C1D20B60BC0}"/>
    </a:ext>
  </a:extLst>
</a:theme>
</file>

<file path=ppt/theme/theme6.xml><?xml version="1.0" encoding="utf-8"?>
<a:theme xmlns:a="http://schemas.openxmlformats.org/drawingml/2006/main" name="CSIS PPT Template">
  <a:themeElements>
    <a:clrScheme name="CSIS Color Palette">
      <a:dk1>
        <a:srgbClr val="151569"/>
      </a:dk1>
      <a:lt1>
        <a:srgbClr val="FFFFFF"/>
      </a:lt1>
      <a:dk2>
        <a:srgbClr val="030119"/>
      </a:dk2>
      <a:lt2>
        <a:srgbClr val="F2F5FF"/>
      </a:lt2>
      <a:accent1>
        <a:srgbClr val="FF715B"/>
      </a:accent1>
      <a:accent2>
        <a:srgbClr val="E50000"/>
      </a:accent2>
      <a:accent3>
        <a:srgbClr val="3CC1BD"/>
      </a:accent3>
      <a:accent4>
        <a:srgbClr val="324EED"/>
      </a:accent4>
      <a:accent5>
        <a:srgbClr val="4948A1"/>
      </a:accent5>
      <a:accent6>
        <a:srgbClr val="151569"/>
      </a:accent6>
      <a:hlink>
        <a:srgbClr val="324DEC"/>
      </a:hlink>
      <a:folHlink>
        <a:srgbClr val="324DE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SIS PPT Template.potx" id="{CCA66025-0F19-4525-8570-473E9EB43BA8}" vid="{8A087886-C330-4550-B30B-380D61ED6D48}"/>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Sign_x002d_off_x0020_status xmlns="186db01c-c4a5-44d8-a310-3ab2db9d5f5c" xsi:nil="true"/>
    <DocShortBody xmlns="186db01c-c4a5-44d8-a310-3ab2db9d5f5c">The slide deck used in the May 2026 CALPADS Regional Update Meetings. These sessions provide timely updates and relevant information related to the upcoming changes for the academic year 2026-27.</DocShortBody>
    <DocBody xmlns="186db01c-c4a5-44d8-a310-3ab2db9d5f5c">The slide deck used in the May 2026 CALPADS Regional Update Meetings. These sessions provide timely updates and relevant information related to the upcoming changes for the academic year 2026-27.</DocBody>
    <DocTitle xmlns="186db01c-c4a5-44d8-a310-3ab2db9d5f5c">CALPADS Information Meeting</DocTitle>
    <ReportPeriod xmlns="186db01c-c4a5-44d8-a310-3ab2db9d5f5c">EOY</ReportPeriod>
    <_dlc_DocId xmlns="88c68383-87e6-47d9-bddd-bf3f846e2f30">V2FRC72ACC37-661584439-392</_dlc_DocId>
    <_dlc_DocIdUrl xmlns="88c68383-87e6-47d9-bddd-bf3f846e2f30">
      <Url>https://fcmat2.sharepoint.com/sites/intranet/_layouts/15/DocIdRedir.aspx?ID=V2FRC72ACC37-661584439-392</Url>
      <Description>V2FRC72ACC37-661584439-392</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B6189C2C42938499CA13C75961A7ED9" ma:contentTypeVersion="9" ma:contentTypeDescription="Create a new document." ma:contentTypeScope="" ma:versionID="500331502726e6ee78a19402ad27c2f0">
  <xsd:schema xmlns:xsd="http://www.w3.org/2001/XMLSchema" xmlns:xs="http://www.w3.org/2001/XMLSchema" xmlns:p="http://schemas.microsoft.com/office/2006/metadata/properties" xmlns:ns2="88c68383-87e6-47d9-bddd-bf3f846e2f30" xmlns:ns3="186db01c-c4a5-44d8-a310-3ab2db9d5f5c" targetNamespace="http://schemas.microsoft.com/office/2006/metadata/properties" ma:root="true" ma:fieldsID="6675ecbc38033e011870a916ecb4e618" ns2:_="" ns3:_="">
    <xsd:import namespace="88c68383-87e6-47d9-bddd-bf3f846e2f30"/>
    <xsd:import namespace="186db01c-c4a5-44d8-a310-3ab2db9d5f5c"/>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ReportPeriod" minOccurs="0"/>
                <xsd:element ref="ns3:DocBody"/>
                <xsd:element ref="ns3:DocShortBody"/>
                <xsd:element ref="ns3:DocTitle"/>
                <xsd:element ref="ns3:Sign_x002d_off_x0020_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c68383-87e6-47d9-bddd-bf3f846e2f3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86db01c-c4a5-44d8-a310-3ab2db9d5f5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ReportPeriod" ma:index="15" nillable="true" ma:displayName="ReportingPeriod" ma:format="Dropdown" ma:internalName="ReportPeriod">
      <xsd:simpleType>
        <xsd:restriction base="dms:Choice">
          <xsd:enumeration value="Fall 1"/>
          <xsd:enumeration value="Fall 2"/>
          <xsd:enumeration value="EOY"/>
        </xsd:restriction>
      </xsd:simpleType>
    </xsd:element>
    <xsd:element name="DocBody" ma:index="16" ma:displayName="DocBody" ma:internalName="DocBody">
      <xsd:simpleType>
        <xsd:restriction base="dms:Note"/>
      </xsd:simpleType>
    </xsd:element>
    <xsd:element name="DocShortBody" ma:index="17" ma:displayName="DocShortBody" ma:internalName="DocShortBody">
      <xsd:simpleType>
        <xsd:restriction base="dms:Note"/>
      </xsd:simpleType>
    </xsd:element>
    <xsd:element name="DocTitle" ma:index="18" ma:displayName="DocTitle" ma:internalName="DocTitle">
      <xsd:simpleType>
        <xsd:restriction base="dms:Text">
          <xsd:maxLength value="255"/>
        </xsd:restriction>
      </xsd:simpleType>
    </xsd:element>
    <xsd:element name="Sign_x002d_off_x0020_status" ma:index="19" nillable="true" ma:displayName="Sign-off status" ma:internalName="Sign_x002d_off_x0020_status">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A6425E9B-907E-49EF-8B80-4E4117EBD207}">
  <ds:schemaRefs>
    <ds:schemaRef ds:uri="43b4253e-c274-4962-85a2-d8f7662acfe4"/>
    <ds:schemaRef ds:uri="http://purl.org/dc/dcmitype/"/>
    <ds:schemaRef ds:uri="http://purl.org/dc/elements/1.1/"/>
    <ds:schemaRef ds:uri="http://schemas.microsoft.com/office/infopath/2007/PartnerControls"/>
    <ds:schemaRef ds:uri="http://schemas.openxmlformats.org/package/2006/metadata/core-properties"/>
    <ds:schemaRef ds:uri="http://schemas.microsoft.com/office/2006/documentManagement/types"/>
    <ds:schemaRef ds:uri="http://purl.org/dc/terms/"/>
    <ds:schemaRef ds:uri="http://schemas.microsoft.com/office/2006/metadata/properties"/>
    <ds:schemaRef ds:uri="b92034fb-4666-4cb2-aacd-159b1af3bd6a"/>
    <ds:schemaRef ds:uri="http://www.w3.org/XML/1998/namespace"/>
  </ds:schemaRefs>
</ds:datastoreItem>
</file>

<file path=customXml/itemProps2.xml><?xml version="1.0" encoding="utf-8"?>
<ds:datastoreItem xmlns:ds="http://schemas.openxmlformats.org/officeDocument/2006/customXml" ds:itemID="{966ECCE1-167E-4CE6-9D0D-60F4EDA4323D}">
  <ds:schemaRefs>
    <ds:schemaRef ds:uri="http://schemas.microsoft.com/sharepoint/v3/contenttype/forms"/>
  </ds:schemaRefs>
</ds:datastoreItem>
</file>

<file path=customXml/itemProps3.xml><?xml version="1.0" encoding="utf-8"?>
<ds:datastoreItem xmlns:ds="http://schemas.openxmlformats.org/officeDocument/2006/customXml" ds:itemID="{8E1FB803-B11E-4BE9-9593-C7D7AECEE472}"/>
</file>

<file path=customXml/itemProps4.xml><?xml version="1.0" encoding="utf-8"?>
<ds:datastoreItem xmlns:ds="http://schemas.openxmlformats.org/officeDocument/2006/customXml" ds:itemID="{BBCC0D8A-AAC5-478D-ABF5-D1B4B305E7B1}"/>
</file>

<file path=docMetadata/LabelInfo.xml><?xml version="1.0" encoding="utf-8"?>
<clbl:labelList xmlns:clbl="http://schemas.microsoft.com/office/2020/mipLabelMetadata">
  <clbl:label id="{5ff75693-951a-4de8-84dd-d5b1b044b035}" enabled="0" method="" siteId="{5ff75693-951a-4de8-84dd-d5b1b044b035}" removed="1"/>
</clbl:labelList>
</file>

<file path=docProps/app.xml><?xml version="1.0" encoding="utf-8"?>
<Properties xmlns="http://schemas.openxmlformats.org/officeDocument/2006/extended-properties" xmlns:vt="http://schemas.openxmlformats.org/officeDocument/2006/docPropsVTypes">
  <TotalTime>53785</TotalTime>
  <Words>5625</Words>
  <Application>Microsoft Office PowerPoint</Application>
  <PresentationFormat>Widescreen</PresentationFormat>
  <Paragraphs>621</Paragraphs>
  <Slides>62</Slides>
  <Notes>61</Notes>
  <HiddenSlides>0</HiddenSlides>
  <MMClips>0</MMClips>
  <ScaleCrop>false</ScaleCrop>
  <HeadingPairs>
    <vt:vector size="4" baseType="variant">
      <vt:variant>
        <vt:lpstr>Theme</vt:lpstr>
      </vt:variant>
      <vt:variant>
        <vt:i4>6</vt:i4>
      </vt:variant>
      <vt:variant>
        <vt:lpstr>Slide Titles</vt:lpstr>
      </vt:variant>
      <vt:variant>
        <vt:i4>62</vt:i4>
      </vt:variant>
    </vt:vector>
  </HeadingPairs>
  <TitlesOfParts>
    <vt:vector size="68" baseType="lpstr">
      <vt:lpstr>CIM-2019</vt:lpstr>
      <vt:lpstr>1_AAU Slide Master</vt:lpstr>
      <vt:lpstr>ADAD Layout</vt:lpstr>
      <vt:lpstr>1_ADAD Layout</vt:lpstr>
      <vt:lpstr>CIM_2019</vt:lpstr>
      <vt:lpstr>CSIS PPT Template</vt:lpstr>
      <vt:lpstr>CALPADS Regional Updates</vt:lpstr>
      <vt:lpstr>Housekeeping</vt:lpstr>
      <vt:lpstr>Accessing PowerPoint and Resources</vt:lpstr>
      <vt:lpstr>Presenter Information (1)</vt:lpstr>
      <vt:lpstr>Presenter Information (2)</vt:lpstr>
      <vt:lpstr>Agenda</vt:lpstr>
      <vt:lpstr>2026-27 EOY CALPADS Calendar</vt:lpstr>
      <vt:lpstr>2026-27 CALPADS Calendar (Pending Approval)</vt:lpstr>
      <vt:lpstr>Special Education Updates</vt:lpstr>
      <vt:lpstr>Special Education Validation Updates</vt:lpstr>
      <vt:lpstr>New EOY 1 Students with Disabilities   Completers and Dropouts Reports</vt:lpstr>
      <vt:lpstr>EOY 1 Report– 16.27 SWD Completer and Dropout Counts</vt:lpstr>
      <vt:lpstr>Enrollments for SWD in Private Schools</vt:lpstr>
      <vt:lpstr>Using CALPADS Data to Calculate Proportionate Share</vt:lpstr>
      <vt:lpstr>Private School and Proportionate Share Workgroup</vt:lpstr>
      <vt:lpstr>EOY Data Used for Federal Indicators</vt:lpstr>
      <vt:lpstr>ODS Data Used for Federal Indicators</vt:lpstr>
      <vt:lpstr>Remaining Spring Roadshows!</vt:lpstr>
      <vt:lpstr>General Changes</vt:lpstr>
      <vt:lpstr>New User Authentication (1) (Flash 319)</vt:lpstr>
      <vt:lpstr>New User Authentication (2) (Flash 319)</vt:lpstr>
      <vt:lpstr>Final 2025-26 EOY Updates</vt:lpstr>
      <vt:lpstr>2025−26 EOY Submission Changes Refer to Flash 312</vt:lpstr>
      <vt:lpstr>EOY 2 Certification Date and ACGR Pull Date is August 17, 2026</vt:lpstr>
      <vt:lpstr>Expanded Learning Collection Reminders</vt:lpstr>
      <vt:lpstr>Attendance Recovery  Reminders</vt:lpstr>
      <vt:lpstr>AR and ELP FAQs Updates</vt:lpstr>
      <vt:lpstr>2026-27 Looking Ahead</vt:lpstr>
      <vt:lpstr>Language Course Content  Subcategory Codes</vt:lpstr>
      <vt:lpstr>Updating Student Exit Category Codes (1)</vt:lpstr>
      <vt:lpstr>Updating Student Exit Category Codes (2)</vt:lpstr>
      <vt:lpstr>Updating Student Exit Category Codes (3)</vt:lpstr>
      <vt:lpstr>Updating Student Exit Category Codes (4)</vt:lpstr>
      <vt:lpstr>Updating Student Exit Category Codes (5)</vt:lpstr>
      <vt:lpstr>New Reclassified Fluent English Proficient (RFEP) Validation (1)</vt:lpstr>
      <vt:lpstr>New Reclassified Fluent English Proficient (RFEP) Validation (2)</vt:lpstr>
      <vt:lpstr>Job Classification &amp; Course Attribute Updates (1)</vt:lpstr>
      <vt:lpstr>Job Classification &amp; Course Attribute Updates (2)</vt:lpstr>
      <vt:lpstr>Job Classification &amp; Course Attribute Updates (3)</vt:lpstr>
      <vt:lpstr>Job Classification &amp; Course Attribute Updates (4)</vt:lpstr>
      <vt:lpstr>Job Classification &amp; Course Attribute Updates (5)</vt:lpstr>
      <vt:lpstr>Job Classification &amp; Course Attribute Updates (6)</vt:lpstr>
      <vt:lpstr>New Course Codes for 2026-27 (1)</vt:lpstr>
      <vt:lpstr>New Course Codes for 2026-27 (2)</vt:lpstr>
      <vt:lpstr>New Course Codes for 2026-27 (3)</vt:lpstr>
      <vt:lpstr>New Course Codes for 2026-27 (4)</vt:lpstr>
      <vt:lpstr>Break</vt:lpstr>
      <vt:lpstr>Immigrant Data Update</vt:lpstr>
      <vt:lpstr>SENR Full Replacement (1)</vt:lpstr>
      <vt:lpstr>SENR Full Replacement (2)</vt:lpstr>
      <vt:lpstr>CALPADS Support Updates</vt:lpstr>
      <vt:lpstr>Differentiated Assistance (DA)</vt:lpstr>
      <vt:lpstr>Data Governance Academy</vt:lpstr>
      <vt:lpstr>Universal  Supports Toolkit </vt:lpstr>
      <vt:lpstr>Support Tips and Resources</vt:lpstr>
      <vt:lpstr>Live Demo</vt:lpstr>
      <vt:lpstr>Resources and Training</vt:lpstr>
      <vt:lpstr>Support</vt:lpstr>
      <vt:lpstr>Wrap Up</vt:lpstr>
      <vt:lpstr>Next Meeting</vt:lpstr>
      <vt:lpstr>Additional Questions</vt:lpstr>
      <vt:lpstr>Thank you for your 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CALPADS Information Meeting</dc:title>
  <dc:creator>Shaun Walker</dc:creator>
  <cp:lastModifiedBy>Matthew Clark</cp:lastModifiedBy>
  <cp:revision>1660</cp:revision>
  <dcterms:created xsi:type="dcterms:W3CDTF">2020-10-09T21:34:00Z</dcterms:created>
  <dcterms:modified xsi:type="dcterms:W3CDTF">2026-05-04T20:30:12Z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0x0101003B6189C2C42938499CA13C75961A7ED9</vt:lpwstr>
  </property>
  <property fmtid="{D5CDD505-2E9C-101B-9397-08002B2CF9AE}" pid="3" name="_dlc_DocIdItemGuid">
    <vt:lpwstr>508df5e4-39e6-46a6-a60e-6d4aacf4914e</vt:lpwstr>
  </property>
  <property fmtid="{D5CDD505-2E9C-101B-9397-08002B2CF9AE}" pid="4" name="MediaServiceImageTags">
    <vt:lpwstr/>
  </property>
</Properties>
</file>