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1" r:id="rId5"/>
  </p:sldMasterIdLst>
  <p:notesMasterIdLst>
    <p:notesMasterId r:id="rId68"/>
  </p:notesMasterIdLst>
  <p:handoutMasterIdLst>
    <p:handoutMasterId r:id="rId69"/>
  </p:handoutMasterIdLst>
  <p:sldIdLst>
    <p:sldId id="2869" r:id="rId6"/>
    <p:sldId id="2870" r:id="rId7"/>
    <p:sldId id="2871" r:id="rId8"/>
    <p:sldId id="849" r:id="rId9"/>
    <p:sldId id="2872" r:id="rId10"/>
    <p:sldId id="2853" r:id="rId11"/>
    <p:sldId id="2863" r:id="rId12"/>
    <p:sldId id="2877" r:id="rId13"/>
    <p:sldId id="2213" r:id="rId14"/>
    <p:sldId id="2874" r:id="rId15"/>
    <p:sldId id="2878" r:id="rId16"/>
    <p:sldId id="2879" r:id="rId17"/>
    <p:sldId id="2884" r:id="rId18"/>
    <p:sldId id="2883" r:id="rId19"/>
    <p:sldId id="2354" r:id="rId20"/>
    <p:sldId id="882" r:id="rId21"/>
    <p:sldId id="823" r:id="rId22"/>
    <p:sldId id="848" r:id="rId23"/>
    <p:sldId id="824" r:id="rId24"/>
    <p:sldId id="2882" r:id="rId25"/>
    <p:sldId id="885" r:id="rId26"/>
    <p:sldId id="2860" r:id="rId27"/>
    <p:sldId id="2881" r:id="rId28"/>
    <p:sldId id="2857" r:id="rId29"/>
    <p:sldId id="2891" r:id="rId30"/>
    <p:sldId id="2892" r:id="rId31"/>
    <p:sldId id="2885" r:id="rId32"/>
    <p:sldId id="2886" r:id="rId33"/>
    <p:sldId id="2887" r:id="rId34"/>
    <p:sldId id="2888" r:id="rId35"/>
    <p:sldId id="2890" r:id="rId36"/>
    <p:sldId id="2889" r:id="rId37"/>
    <p:sldId id="2893" r:id="rId38"/>
    <p:sldId id="2894" r:id="rId39"/>
    <p:sldId id="2895" r:id="rId40"/>
    <p:sldId id="381" r:id="rId41"/>
    <p:sldId id="852" r:id="rId42"/>
    <p:sldId id="2896" r:id="rId43"/>
    <p:sldId id="2897" r:id="rId44"/>
    <p:sldId id="280" r:id="rId45"/>
    <p:sldId id="281" r:id="rId46"/>
    <p:sldId id="283" r:id="rId47"/>
    <p:sldId id="282" r:id="rId48"/>
    <p:sldId id="263" r:id="rId49"/>
    <p:sldId id="284" r:id="rId50"/>
    <p:sldId id="285" r:id="rId51"/>
    <p:sldId id="286" r:id="rId52"/>
    <p:sldId id="287" r:id="rId53"/>
    <p:sldId id="2898" r:id="rId54"/>
    <p:sldId id="289" r:id="rId55"/>
    <p:sldId id="2856" r:id="rId56"/>
    <p:sldId id="290" r:id="rId57"/>
    <p:sldId id="291" r:id="rId58"/>
    <p:sldId id="292" r:id="rId59"/>
    <p:sldId id="865" r:id="rId60"/>
    <p:sldId id="2858" r:id="rId61"/>
    <p:sldId id="2867" r:id="rId62"/>
    <p:sldId id="311" r:id="rId63"/>
    <p:sldId id="277" r:id="rId64"/>
    <p:sldId id="288" r:id="rId65"/>
    <p:sldId id="279" r:id="rId66"/>
    <p:sldId id="278" r:id="rId6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5E"/>
    <a:srgbClr val="42C1BD"/>
    <a:srgbClr val="C4407C"/>
    <a:srgbClr val="48E7E2"/>
    <a:srgbClr val="FF735D"/>
    <a:srgbClr val="C73D68"/>
    <a:srgbClr val="58AFDE"/>
    <a:srgbClr val="FD7C62"/>
    <a:srgbClr val="5960AB"/>
    <a:srgbClr val="D3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3" autoAdjust="0"/>
    <p:restoredTop sz="83268" autoAdjust="0"/>
  </p:normalViewPr>
  <p:slideViewPr>
    <p:cSldViewPr snapToGrid="0">
      <p:cViewPr varScale="1">
        <p:scale>
          <a:sx n="146" d="100"/>
          <a:sy n="146" d="100"/>
        </p:scale>
        <p:origin x="880" y="176"/>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p:cViewPr>
        <p:scale>
          <a:sx n="100" d="100"/>
          <a:sy n="100" d="100"/>
        </p:scale>
        <p:origin x="2832" y="42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CALPADS Intro</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dgm:spPr>
        <a:noFill/>
      </dgm:spPr>
      <dgm:t>
        <a:bodyPr/>
        <a:lstStyle/>
        <a:p>
          <a:pPr rtl="0"/>
          <a:r>
            <a:rPr lang="en-US" altLang="en-US" b="1" dirty="0">
              <a:solidFill>
                <a:schemeClr val="tx1"/>
              </a:solidFill>
            </a:rPr>
            <a:t>Data Coordinator Orientation</a:t>
          </a:r>
          <a:endParaRPr lang="en-US" b="1"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CALPADS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5A9F08B6-2479-43AF-A99D-28F7A733D64B}">
      <dgm:prSet phldrT="[Text]"/>
      <dgm:spPr/>
      <dgm:t>
        <a:bodyPr/>
        <a:lstStyle/>
        <a:p>
          <a:r>
            <a:rPr lang="en-US" dirty="0"/>
            <a:t>CALPADS Basics</a:t>
          </a:r>
        </a:p>
      </dgm:t>
    </dgm:pt>
    <dgm:pt modelId="{FB138FEC-9257-4BDC-BB34-0C367AAF5AFB}" type="parTrans" cxnId="{FD6F119C-FFA6-402A-98F2-6FB6F5460B9D}">
      <dgm:prSet/>
      <dgm:spPr/>
      <dgm:t>
        <a:bodyPr/>
        <a:lstStyle/>
        <a:p>
          <a:endParaRPr lang="en-US"/>
        </a:p>
      </dgm:t>
    </dgm:pt>
    <dgm:pt modelId="{B3980D1D-A9CC-4F56-AE67-03FF36724A2E}" type="sibTrans" cxnId="{FD6F119C-FFA6-402A-98F2-6FB6F5460B9D}">
      <dgm:prSet/>
      <dgm:spPr/>
      <dgm:t>
        <a:bodyPr/>
        <a:lstStyle/>
        <a:p>
          <a:endParaRPr lang="en-US"/>
        </a:p>
      </dgm:t>
    </dgm:pt>
    <dgm:pt modelId="{64DD7311-3C08-43C3-A8D9-110A64BB38A9}">
      <dgm:prSet phldrT="[Text]"/>
      <dgm:spPr/>
      <dgm:t>
        <a:bodyPr/>
        <a:lstStyle/>
        <a:p>
          <a:r>
            <a:rPr lang="en-US" dirty="0"/>
            <a:t>Fall-1 Data Population (Student Profile)</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dgm:spPr/>
      <dgm:t>
        <a:bodyPr/>
        <a:lstStyle/>
        <a:p>
          <a:r>
            <a:rPr lang="en-US" dirty="0"/>
            <a:t>Fall-2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F3DF89F2-7912-4049-8A8D-C0A909D4371A}">
      <dgm:prSet phldrT="[Text]"/>
      <dgm:spPr/>
      <dgm:t>
        <a:bodyPr/>
        <a:lstStyle/>
        <a:p>
          <a:r>
            <a:rPr lang="en-US" dirty="0"/>
            <a:t>EOY 1-4 Data Population</a:t>
          </a:r>
        </a:p>
      </dgm:t>
    </dgm:pt>
    <dgm:pt modelId="{F9E1CC11-2602-41F3-8C20-0A8B6572B0E5}" type="parTrans" cxnId="{E0FE2985-1DB3-4BC1-B842-09D3B21BCEEF}">
      <dgm:prSet/>
      <dgm:spPr/>
      <dgm:t>
        <a:bodyPr/>
        <a:lstStyle/>
        <a:p>
          <a:endParaRPr lang="en-US"/>
        </a:p>
      </dgm:t>
    </dgm:pt>
    <dgm:pt modelId="{69EED57E-A03F-4BEE-9CC8-D80E094EB9A5}" type="sibTrans" cxnId="{E0FE2985-1DB3-4BC1-B842-09D3B21BCEEF}">
      <dgm:prSet/>
      <dgm:spPr/>
      <dgm:t>
        <a:bodyPr/>
        <a:lstStyle/>
        <a:p>
          <a:endParaRPr lang="en-US"/>
        </a:p>
      </dgm:t>
    </dgm:pt>
    <dgm:pt modelId="{9740C306-789C-47A6-8D90-6DC88461030C}">
      <dgm:prSet phldrT="[Text]"/>
      <dgm:spPr>
        <a:solidFill>
          <a:srgbClr val="3AA7A4"/>
        </a:solidFill>
      </dgm:spPr>
      <dgm:t>
        <a:bodyPr/>
        <a:lstStyle/>
        <a:p>
          <a:pPr rtl="0"/>
          <a:r>
            <a:rPr lang="en-US" b="1" dirty="0">
              <a:latin typeface="Arial Black"/>
            </a:rPr>
            <a:t>Data Privacy</a:t>
          </a:r>
          <a:endParaRPr lang="en-US" b="1" dirty="0"/>
        </a:p>
      </dgm:t>
    </dgm:pt>
    <dgm:pt modelId="{8CACAF23-E28F-4AE5-86BB-EA8260A99BA3}" type="parTrans" cxnId="{BBC0775C-6DCE-46A0-82F2-BD4172ECBF72}">
      <dgm:prSet/>
      <dgm:spPr/>
      <dgm:t>
        <a:bodyPr/>
        <a:lstStyle/>
        <a:p>
          <a:endParaRPr lang="en-US"/>
        </a:p>
      </dgm:t>
    </dgm:pt>
    <dgm:pt modelId="{8BE4BD0D-008A-4933-9113-990660B3E4E5}" type="sibTrans" cxnId="{BBC0775C-6DCE-46A0-82F2-BD4172ECBF72}">
      <dgm:prSet/>
      <dgm:spPr/>
      <dgm:t>
        <a:bodyPr/>
        <a:lstStyle/>
        <a:p>
          <a:endParaRPr lang="en-US"/>
        </a:p>
      </dgm:t>
    </dgm:pt>
    <dgm:pt modelId="{947FDD15-125A-4CA6-B3E1-2045E720CBEA}">
      <dgm:prSet phldrT="[Text]"/>
      <dgm:spPr>
        <a:noFill/>
      </dgm:spPr>
      <dgm:t>
        <a:bodyPr/>
        <a:lstStyle/>
        <a:p>
          <a:pPr rtl="0"/>
          <a:r>
            <a:rPr lang="en-US" b="0" dirty="0">
              <a:solidFill>
                <a:schemeClr val="tx1"/>
              </a:solidFill>
              <a:latin typeface="+mn-lt"/>
            </a:rPr>
            <a:t>LEA Admin </a:t>
          </a:r>
          <a:r>
            <a:rPr lang="en-US" b="0" dirty="0">
              <a:solidFill>
                <a:schemeClr val="tx1"/>
              </a:solidFill>
            </a:rPr>
            <a:t>Data Privacy</a:t>
          </a:r>
        </a:p>
      </dgm:t>
    </dgm:pt>
    <dgm:pt modelId="{06C20654-C793-4012-9711-FC3B988F6EF3}" type="parTrans" cxnId="{6D49C7E8-5FFC-4C3F-ACD8-B806A79415A0}">
      <dgm:prSet/>
      <dgm:spPr/>
      <dgm:t>
        <a:bodyPr/>
        <a:lstStyle/>
        <a:p>
          <a:endParaRPr lang="en-US"/>
        </a:p>
      </dgm:t>
    </dgm:pt>
    <dgm:pt modelId="{899EF01F-2B18-4966-A117-FBDF877EEF19}" type="sibTrans" cxnId="{6D49C7E8-5FFC-4C3F-ACD8-B806A79415A0}">
      <dgm:prSet/>
      <dgm:spPr/>
      <dgm:t>
        <a:bodyPr/>
        <a:lstStyle/>
        <a:p>
          <a:endParaRPr lang="en-US"/>
        </a:p>
      </dgm:t>
    </dgm:pt>
    <dgm:pt modelId="{54A6B93B-FAC2-4B04-A573-7A4EF0A00193}">
      <dgm:prSet phldr="0" custT="1"/>
      <dgm:spPr/>
      <dgm:t>
        <a:bodyPr/>
        <a:lstStyle/>
        <a:p>
          <a:pPr rtl="0"/>
          <a:r>
            <a:rPr lang="en-US" sz="1300" kern="1200" dirty="0">
              <a:solidFill>
                <a:prstClr val="black">
                  <a:hueOff val="0"/>
                  <a:satOff val="0"/>
                  <a:lumOff val="0"/>
                  <a:alphaOff val="0"/>
                </a:prstClr>
              </a:solidFill>
              <a:latin typeface="Tahoma"/>
              <a:ea typeface="+mn-ea"/>
              <a:cs typeface="+mn-cs"/>
            </a:rPr>
            <a:t>SELPA Data Privacy</a:t>
          </a:r>
        </a:p>
      </dgm:t>
    </dgm:pt>
    <dgm:pt modelId="{CA9F557A-EC15-4BE4-B4FF-E6282949760D}" type="parTrans" cxnId="{18DEB3AD-8B40-4B0D-A43E-FD28E9E8B1B1}">
      <dgm:prSet/>
      <dgm:spPr/>
      <dgm:t>
        <a:bodyPr/>
        <a:lstStyle/>
        <a:p>
          <a:endParaRPr lang="en-US"/>
        </a:p>
      </dgm:t>
    </dgm:pt>
    <dgm:pt modelId="{61B12BAD-A261-4E53-A173-9F5C0847E49B}" type="sibTrans" cxnId="{18DEB3AD-8B40-4B0D-A43E-FD28E9E8B1B1}">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dgm:spPr>
        <a:ln>
          <a:solidFill>
            <a:schemeClr val="accent1"/>
          </a:solidFill>
        </a:ln>
      </dgm:spPr>
      <dgm:t>
        <a:bodyPr/>
        <a:lstStyle/>
        <a:p>
          <a:pPr algn="ctr"/>
          <a:r>
            <a:rPr lang="en-US" sz="1300" dirty="0"/>
            <a:t>Fall 1</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F19AD0DE-C2F9-41B4-8FC9-32A94597CEA0}">
      <dgm:prSet phldrT="[Text]" custT="1"/>
      <dgm:spPr>
        <a:ln>
          <a:solidFill>
            <a:schemeClr val="accent1"/>
          </a:solidFill>
        </a:ln>
      </dgm:spPr>
      <dgm:t>
        <a:bodyPr/>
        <a:lstStyle/>
        <a:p>
          <a:pPr algn="ctr"/>
          <a:r>
            <a:rPr lang="en-US" sz="1300" dirty="0"/>
            <a:t>Reporting and Certification</a:t>
          </a:r>
        </a:p>
      </dgm:t>
    </dgm:pt>
    <dgm:pt modelId="{6F623AF8-1EFA-462C-A68C-960ADD8B479C}" type="parTrans" cxnId="{478B99CC-A92E-466B-8E7B-C02C5A79F45E}">
      <dgm:prSet/>
      <dgm:spPr/>
      <dgm:t>
        <a:bodyPr/>
        <a:lstStyle/>
        <a:p>
          <a:endParaRPr lang="en-US"/>
        </a:p>
      </dgm:t>
    </dgm:pt>
    <dgm:pt modelId="{DCC9F358-7F1C-42B7-8071-45635EA21D0C}" type="sibTrans" cxnId="{478B99CC-A92E-466B-8E7B-C02C5A79F45E}">
      <dgm:prSet/>
      <dgm:spPr/>
      <dgm:t>
        <a:bodyPr/>
        <a:lstStyle/>
        <a:p>
          <a:endParaRPr lang="en-US"/>
        </a:p>
      </dgm:t>
    </dgm:pt>
    <dgm:pt modelId="{F5C1D47B-92DF-4B14-B13D-5753C6C277C9}">
      <dgm:prSet phldrT="[Text]" custT="1"/>
      <dgm:spPr>
        <a:ln>
          <a:solidFill>
            <a:schemeClr val="accent1"/>
          </a:solidFill>
        </a:ln>
      </dgm:spPr>
      <dgm:t>
        <a:bodyPr/>
        <a:lstStyle/>
        <a:p>
          <a:pPr algn="ctr"/>
          <a:r>
            <a:rPr lang="en-US" sz="1300" dirty="0">
              <a:solidFill>
                <a:schemeClr val="tx1"/>
              </a:solidFill>
            </a:rPr>
            <a:t>Advanced</a:t>
          </a:r>
        </a:p>
      </dgm:t>
    </dgm:pt>
    <dgm:pt modelId="{2A36EC3A-5DF3-478E-A3FC-D711E94754F9}" type="parTrans" cxnId="{03ABD51D-3F85-492D-AF79-F92B3EA9621E}">
      <dgm:prSet/>
      <dgm:spPr/>
      <dgm:t>
        <a:bodyPr/>
        <a:lstStyle/>
        <a:p>
          <a:endParaRPr lang="en-US"/>
        </a:p>
      </dgm:t>
    </dgm:pt>
    <dgm:pt modelId="{3E2B86D2-1858-46A8-9F1E-157E8BC503BF}" type="sibTrans" cxnId="{03ABD51D-3F85-492D-AF79-F92B3EA9621E}">
      <dgm:prSet/>
      <dgm:spPr/>
      <dgm:t>
        <a:bodyPr/>
        <a:lstStyle/>
        <a:p>
          <a:endParaRPr lang="en-US"/>
        </a:p>
      </dgm:t>
    </dgm:pt>
    <dgm:pt modelId="{9D3A7012-FB17-4208-908F-3F5271BD8099}">
      <dgm:prSet phldrT="[Text]"/>
      <dgm:spPr>
        <a:noFill/>
        <a:ln>
          <a:solidFill>
            <a:srgbClr val="42C1BD"/>
          </a:solidFill>
        </a:ln>
      </dgm:spPr>
      <dgm:t>
        <a:bodyPr/>
        <a:lstStyle/>
        <a:p>
          <a:pPr algn="ctr"/>
          <a:r>
            <a:rPr lang="en-US" sz="1300" dirty="0"/>
            <a:t>Fall 2</a:t>
          </a:r>
        </a:p>
      </dgm:t>
    </dgm:pt>
    <dgm:pt modelId="{DADBA88A-76B5-4C6D-81F9-6C2279D32772}" type="parTrans" cxnId="{F1DB9F62-175A-42B6-9BCA-4BC3050A505A}">
      <dgm:prSet/>
      <dgm:spPr/>
      <dgm:t>
        <a:bodyPr/>
        <a:lstStyle/>
        <a:p>
          <a:endParaRPr lang="en-US"/>
        </a:p>
      </dgm:t>
    </dgm:pt>
    <dgm:pt modelId="{2B48171E-A32E-4CCD-88FA-D76C9F0E2AD1}" type="sibTrans" cxnId="{F1DB9F62-175A-42B6-9BCA-4BC3050A505A}">
      <dgm:prSet/>
      <dgm:spPr/>
      <dgm:t>
        <a:bodyPr/>
        <a:lstStyle/>
        <a:p>
          <a:endParaRPr lang="en-US"/>
        </a:p>
      </dgm:t>
    </dgm:pt>
    <dgm:pt modelId="{72523C17-FB7C-4049-A88F-31329218BA72}">
      <dgm:prSet phldrT="[Text]" custT="1"/>
      <dgm:spPr>
        <a:noFill/>
        <a:ln>
          <a:solidFill>
            <a:srgbClr val="42C1BD"/>
          </a:solidFill>
        </a:ln>
      </dgm:spPr>
      <dgm:t>
        <a:bodyPr/>
        <a:lstStyle/>
        <a:p>
          <a:pPr algn="ctr"/>
          <a:r>
            <a:rPr lang="en-US" sz="1300" dirty="0"/>
            <a:t>Reporting and Certification</a:t>
          </a:r>
        </a:p>
      </dgm:t>
    </dgm:pt>
    <dgm:pt modelId="{C84C874F-4AAA-4716-BB1A-D869281F8228}" type="parTrans" cxnId="{64625BBC-6D7B-45FA-8521-D63F9616D681}">
      <dgm:prSet/>
      <dgm:spPr/>
      <dgm:t>
        <a:bodyPr/>
        <a:lstStyle/>
        <a:p>
          <a:endParaRPr lang="en-US"/>
        </a:p>
      </dgm:t>
    </dgm:pt>
    <dgm:pt modelId="{80DEE1EA-086D-4E9E-8C45-496D3AC1C2EC}" type="sibTrans" cxnId="{64625BBC-6D7B-45FA-8521-D63F9616D681}">
      <dgm:prSet/>
      <dgm:spPr/>
      <dgm:t>
        <a:bodyPr/>
        <a:lstStyle/>
        <a:p>
          <a:endParaRPr lang="en-US"/>
        </a:p>
      </dgm:t>
    </dgm:pt>
    <dgm:pt modelId="{5F7B449F-9406-4F73-BF2C-97AE00C7696A}">
      <dgm:prSet phldrT="[Text]" custT="1"/>
      <dgm:spPr>
        <a:noFill/>
        <a:ln>
          <a:solidFill>
            <a:srgbClr val="42C1BD"/>
          </a:solidFill>
        </a:ln>
      </dgm:spPr>
      <dgm:t>
        <a:bodyPr/>
        <a:lstStyle/>
        <a:p>
          <a:pPr algn="ctr"/>
          <a:r>
            <a:rPr lang="en-US" sz="1300" b="0" dirty="0">
              <a:solidFill>
                <a:schemeClr val="tx1"/>
              </a:solidFill>
            </a:rPr>
            <a:t>Advanced</a:t>
          </a:r>
        </a:p>
      </dgm:t>
    </dgm:pt>
    <dgm:pt modelId="{305AADEA-B761-4E1A-BDBC-F628E9B80788}" type="parTrans" cxnId="{D414F20D-9371-4814-934A-13165F601AAA}">
      <dgm:prSet/>
      <dgm:spPr/>
      <dgm:t>
        <a:bodyPr/>
        <a:lstStyle/>
        <a:p>
          <a:endParaRPr lang="en-US"/>
        </a:p>
      </dgm:t>
    </dgm:pt>
    <dgm:pt modelId="{230189BE-3013-4BCD-A911-D9E1730ECF6E}" type="sibTrans" cxnId="{D414F20D-9371-4814-934A-13165F601AAA}">
      <dgm:prSet/>
      <dgm:spPr/>
      <dgm:t>
        <a:bodyPr/>
        <a:lstStyle/>
        <a:p>
          <a:endParaRPr lang="en-US"/>
        </a:p>
      </dgm:t>
    </dgm:pt>
    <dgm:pt modelId="{0B0556BB-1EE8-408C-9ED0-D6D3A79807FA}">
      <dgm:prSet phldrT="[Text]" custT="1"/>
      <dgm:spPr/>
      <dgm:t>
        <a:bodyPr/>
        <a:lstStyle/>
        <a:p>
          <a:pPr algn="ctr"/>
          <a:r>
            <a:rPr lang="en-US" sz="1300" dirty="0"/>
            <a:t>EOY</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3B621353-1269-4D78-A543-5F30284F42AC}">
      <dgm:prSet phldrT="[Text]" custT="1"/>
      <dgm:spPr/>
      <dgm:t>
        <a:bodyPr/>
        <a:lstStyle/>
        <a:p>
          <a:pPr algn="ctr"/>
          <a:r>
            <a:rPr lang="en-US" sz="1300" dirty="0"/>
            <a:t>EOY Advanced</a:t>
          </a:r>
        </a:p>
      </dgm:t>
    </dgm:pt>
    <dgm:pt modelId="{A04A2455-385E-4349-8413-8AE958EEF264}" type="parTrans" cxnId="{2D01A4FE-A545-4315-BA8A-D5293D925FFB}">
      <dgm:prSet/>
      <dgm:spPr/>
      <dgm:t>
        <a:bodyPr/>
        <a:lstStyle/>
        <a:p>
          <a:endParaRPr lang="en-US"/>
        </a:p>
      </dgm:t>
    </dgm:pt>
    <dgm:pt modelId="{156F7BF9-F40F-4AF5-99E4-3E8273F831ED}" type="sibTrans" cxnId="{2D01A4FE-A545-4315-BA8A-D5293D925FFB}">
      <dgm:prSet/>
      <dgm:spPr/>
      <dgm:t>
        <a:bodyPr/>
        <a:lstStyle/>
        <a:p>
          <a:endParaRPr lang="en-US"/>
        </a:p>
      </dgm:t>
    </dgm:pt>
    <dgm:pt modelId="{AD37D249-B5FA-4C9A-A54C-E2C276BBE1F3}">
      <dgm:prSet phldrT="[Text]"/>
      <dgm:spPr>
        <a:solidFill>
          <a:srgbClr val="008986"/>
        </a:solidFill>
      </dgm:spPr>
      <dgm:t>
        <a:bodyPr/>
        <a:lstStyle/>
        <a:p>
          <a:r>
            <a:rPr lang="en-US" b="1" dirty="0"/>
            <a:t>Advanced</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dgm:spPr/>
      <dgm:t>
        <a:bodyPr/>
        <a:lstStyle/>
        <a:p>
          <a:r>
            <a:rPr lang="en-US" dirty="0"/>
            <a:t>Guide to CALPADS Documentation</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FE3056CD-CE1A-419A-ABB5-55E2B77FDF86}">
      <dgm:prSet phldrT="[Text]"/>
      <dgm:spPr/>
      <dgm:t>
        <a:bodyPr/>
        <a:lstStyle/>
        <a:p>
          <a:r>
            <a:rPr lang="en-US" dirty="0"/>
            <a:t>Guide to Troubleshooting CALPADS Errors</a:t>
          </a:r>
        </a:p>
      </dgm:t>
    </dgm:pt>
    <dgm:pt modelId="{56DF1F40-0DC0-427B-A88D-BB61F2E12145}" type="parTrans" cxnId="{D79ADE7A-5FD6-43FA-91FD-543818881BEA}">
      <dgm:prSet/>
      <dgm:spPr/>
      <dgm:t>
        <a:bodyPr/>
        <a:lstStyle/>
        <a:p>
          <a:endParaRPr lang="en-US"/>
        </a:p>
      </dgm:t>
    </dgm:pt>
    <dgm:pt modelId="{5A2C32B3-8CC3-41DA-9124-05DF33A98288}" type="sibTrans" cxnId="{D79ADE7A-5FD6-43FA-91FD-543818881BEA}">
      <dgm:prSet/>
      <dgm:spPr/>
      <dgm:t>
        <a:bodyPr/>
        <a:lstStyle/>
        <a:p>
          <a:endParaRPr lang="en-US"/>
        </a:p>
      </dgm:t>
    </dgm:pt>
    <dgm:pt modelId="{B35341F4-BC4B-4E94-AF93-40422A68CD8A}">
      <dgm:prSet phldrT="[Text]" custT="1"/>
      <dgm:spPr/>
      <dgm:t>
        <a:bodyPr/>
        <a:lstStyle/>
        <a:p>
          <a:pPr algn="ctr"/>
          <a:r>
            <a:rPr lang="en-US" sz="1300" dirty="0"/>
            <a:t>EOY 1-4 Reporting and Certification</a:t>
          </a:r>
        </a:p>
      </dgm:t>
    </dgm:pt>
    <dgm:pt modelId="{8DF8DC4C-764C-484D-ABA6-DED00642826E}" type="sibTrans" cxnId="{785EDC0E-3323-413C-9C65-F9B6343D3733}">
      <dgm:prSet/>
      <dgm:spPr/>
      <dgm:t>
        <a:bodyPr/>
        <a:lstStyle/>
        <a:p>
          <a:endParaRPr lang="en-US"/>
        </a:p>
      </dgm:t>
    </dgm:pt>
    <dgm:pt modelId="{F7616036-44B3-42BA-A5A0-EF416DB144B3}" type="parTrans" cxnId="{785EDC0E-3323-413C-9C65-F9B6343D3733}">
      <dgm:prSet/>
      <dgm:spPr/>
      <dgm:t>
        <a:bodyPr/>
        <a:lstStyle/>
        <a:p>
          <a:endParaRPr lang="en-US"/>
        </a:p>
      </dgm:t>
    </dgm:pt>
    <dgm:pt modelId="{45CD85F8-15BB-4B0C-B833-F76E26E606E6}">
      <dgm:prSet phldrT="[Text]"/>
      <dgm:spPr>
        <a:ln>
          <a:solidFill>
            <a:srgbClr val="FF735E"/>
          </a:solidFill>
        </a:ln>
      </dgm:spPr>
      <dgm:t>
        <a:bodyPr/>
        <a:lstStyle/>
        <a:p>
          <a:r>
            <a:rPr lang="en-US" dirty="0"/>
            <a:t>File Submission Workflow Change</a:t>
          </a:r>
        </a:p>
      </dgm:t>
    </dgm:pt>
    <dgm:pt modelId="{99C0E432-D1A4-40E9-8B07-67B5C3BAC37F}" type="parTrans" cxnId="{B4EDCE2E-F189-4CF6-81A1-C02CF87B5A3D}">
      <dgm:prSet/>
      <dgm:spPr/>
      <dgm:t>
        <a:bodyPr/>
        <a:lstStyle/>
        <a:p>
          <a:endParaRPr lang="en-US"/>
        </a:p>
      </dgm:t>
    </dgm:pt>
    <dgm:pt modelId="{A510027D-4121-4763-A3A7-8E9598A03F98}" type="sibTrans" cxnId="{B4EDCE2E-F189-4CF6-81A1-C02CF87B5A3D}">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58359"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3"/>
      <dgm:spPr/>
    </dgm:pt>
    <dgm:pt modelId="{4BB4FA0D-A3EE-4B3C-ABD2-31ECDD2EEEF7}" type="pres">
      <dgm:prSet presAssocID="{10582A1E-161D-4A1E-B435-2D664E6E7C81}" presName="childText" presStyleLbl="bgAcc1" presStyleIdx="0" presStyleCnt="13" custScaleX="160652" custScaleY="97279" custLinFactNeighborX="-103" custLinFactNeighborY="7785">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493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166A563D-EBF5-4B94-A19E-FD8C217212C0}" type="pres">
      <dgm:prSet presAssocID="{FB138FEC-9257-4BDC-BB34-0C367AAF5AFB}" presName="Name13" presStyleLbl="parChTrans1D2" presStyleIdx="1" presStyleCnt="13"/>
      <dgm:spPr/>
    </dgm:pt>
    <dgm:pt modelId="{455171F7-ADAF-4E2D-A759-F7B2621B9EF7}" type="pres">
      <dgm:prSet presAssocID="{5A9F08B6-2479-43AF-A99D-28F7A733D64B}" presName="childText" presStyleLbl="bgAcc1" presStyleIdx="1" presStyleCnt="13" custScaleX="147520">
        <dgm:presLayoutVars>
          <dgm:bulletEnabled val="1"/>
        </dgm:presLayoutVars>
      </dgm:prSet>
      <dgm:spPr/>
    </dgm:pt>
    <dgm:pt modelId="{76FC1566-7BD6-408D-B551-8DE3303DCB94}" type="pres">
      <dgm:prSet presAssocID="{81B82FD3-F8E2-4DDD-B89B-4DC4B0EE65C2}" presName="Name13" presStyleLbl="parChTrans1D2" presStyleIdx="2" presStyleCnt="13"/>
      <dgm:spPr/>
    </dgm:pt>
    <dgm:pt modelId="{546ECB60-046F-4CF9-9B5E-F93F82D7EAFE}" type="pres">
      <dgm:prSet presAssocID="{64DD7311-3C08-43C3-A8D9-110A64BB38A9}" presName="childText" presStyleLbl="bgAcc1" presStyleIdx="2" presStyleCnt="13" custScaleX="160652" custScaleY="134825" custLinFactY="890" custLinFactNeighborX="-5407" custLinFactNeighborY="100000">
        <dgm:presLayoutVars>
          <dgm:bulletEnabled val="1"/>
        </dgm:presLayoutVars>
      </dgm:prSet>
      <dgm:spPr/>
    </dgm:pt>
    <dgm:pt modelId="{FACB7944-3195-4212-A56C-71C1654E2E4F}" type="pres">
      <dgm:prSet presAssocID="{99C0E432-D1A4-40E9-8B07-67B5C3BAC37F}" presName="Name13" presStyleLbl="parChTrans1D2" presStyleIdx="3" presStyleCnt="13"/>
      <dgm:spPr/>
    </dgm:pt>
    <dgm:pt modelId="{B8DF9E50-CC53-4947-968E-E4F2EA8B1E86}" type="pres">
      <dgm:prSet presAssocID="{45CD85F8-15BB-4B0C-B833-F76E26E606E6}" presName="childText" presStyleLbl="bgAcc1" presStyleIdx="3" presStyleCnt="13" custScaleX="161398" custLinFactY="-80365" custLinFactNeighborX="-5407" custLinFactNeighborY="-100000">
        <dgm:presLayoutVars>
          <dgm:bulletEnabled val="1"/>
        </dgm:presLayoutVars>
      </dgm:prSet>
      <dgm:spPr/>
    </dgm:pt>
    <dgm:pt modelId="{5F4FE63E-D045-4FE0-BED7-AC233FA05BC5}" type="pres">
      <dgm:prSet presAssocID="{F3B74A81-CA8D-4FB5-8287-77E49AF43BE0}" presName="Name13" presStyleLbl="parChTrans1D2" presStyleIdx="4" presStyleCnt="13"/>
      <dgm:spPr/>
    </dgm:pt>
    <dgm:pt modelId="{4827375E-E928-403A-9330-1B77E628E211}" type="pres">
      <dgm:prSet presAssocID="{B7799AF1-D484-486D-9DAB-325E821F59A3}" presName="childText" presStyleLbl="bgAcc1" presStyleIdx="4" presStyleCnt="13" custScaleX="160652" custScaleY="134825" custLinFactNeighborY="-12861">
        <dgm:presLayoutVars>
          <dgm:bulletEnabled val="1"/>
        </dgm:presLayoutVars>
      </dgm:prSet>
      <dgm:spPr/>
    </dgm:pt>
    <dgm:pt modelId="{9E6FFCEF-14C4-4F2A-8F10-F03942A96040}" type="pres">
      <dgm:prSet presAssocID="{F9E1CC11-2602-41F3-8C20-0A8B6572B0E5}" presName="Name13" presStyleLbl="parChTrans1D2" presStyleIdx="5" presStyleCnt="13"/>
      <dgm:spPr/>
    </dgm:pt>
    <dgm:pt modelId="{A23E360D-1A5B-4BBF-8F88-DBD5EAD88B5A}" type="pres">
      <dgm:prSet presAssocID="{F3DF89F2-7912-4049-8A8D-C0A909D4371A}" presName="childText" presStyleLbl="bgAcc1" presStyleIdx="5" presStyleCnt="13" custScaleX="164170" custScaleY="117053">
        <dgm:presLayoutVars>
          <dgm:bulletEnabled val="1"/>
        </dgm:presLayoutVars>
      </dgm:prSet>
      <dgm:spPr/>
    </dgm:pt>
    <dgm:pt modelId="{E8FB7924-8BFF-4ACC-8F70-7B18B6FFCBC4}" type="pres">
      <dgm:prSet presAssocID="{9740C306-789C-47A6-8D90-6DC88461030C}" presName="root" presStyleCnt="0"/>
      <dgm:spPr/>
    </dgm:pt>
    <dgm:pt modelId="{38C202FC-4E7B-4E06-B772-009AB8301505}" type="pres">
      <dgm:prSet presAssocID="{9740C306-789C-47A6-8D90-6DC88461030C}" presName="rootComposite" presStyleCnt="0"/>
      <dgm:spPr/>
    </dgm:pt>
    <dgm:pt modelId="{D28F4D2B-4D8C-4E79-A3B1-345270D64899}" type="pres">
      <dgm:prSet presAssocID="{9740C306-789C-47A6-8D90-6DC88461030C}" presName="rootText" presStyleLbl="node1" presStyleIdx="2" presStyleCnt="5" custScaleX="141115"/>
      <dgm:spPr/>
    </dgm:pt>
    <dgm:pt modelId="{FCCF56A9-DDC5-4B4C-BD6C-6A0FBE9CBE0A}" type="pres">
      <dgm:prSet presAssocID="{9740C306-789C-47A6-8D90-6DC88461030C}" presName="rootConnector" presStyleLbl="node1" presStyleIdx="2" presStyleCnt="5"/>
      <dgm:spPr/>
    </dgm:pt>
    <dgm:pt modelId="{A28E540E-966A-4CFB-90BC-CC012FE7C8BC}" type="pres">
      <dgm:prSet presAssocID="{9740C306-789C-47A6-8D90-6DC88461030C}" presName="childShape" presStyleCnt="0"/>
      <dgm:spPr/>
    </dgm:pt>
    <dgm:pt modelId="{FEDE4DAC-20DE-4C50-BB04-8D8E833DE45A}" type="pres">
      <dgm:prSet presAssocID="{06C20654-C793-4012-9711-FC3B988F6EF3}" presName="Name13" presStyleLbl="parChTrans1D2" presStyleIdx="6" presStyleCnt="13"/>
      <dgm:spPr/>
    </dgm:pt>
    <dgm:pt modelId="{42E72D59-44DF-4499-A3E3-53612817B1D7}" type="pres">
      <dgm:prSet presAssocID="{947FDD15-125A-4CA6-B3E1-2045E720CBEA}" presName="childText" presStyleLbl="bgAcc1" presStyleIdx="6" presStyleCnt="13" custScaleX="162998" custScaleY="98890" custLinFactNeighborX="-2579" custLinFactNeighborY="2325">
        <dgm:presLayoutVars>
          <dgm:bulletEnabled val="1"/>
        </dgm:presLayoutVars>
      </dgm:prSet>
      <dgm:spPr/>
    </dgm:pt>
    <dgm:pt modelId="{41B5A6EE-3AC8-4175-8E14-AF465DEA0655}" type="pres">
      <dgm:prSet presAssocID="{CA9F557A-EC15-4BE4-B4FF-E6282949760D}" presName="Name13" presStyleLbl="parChTrans1D2" presStyleIdx="7" presStyleCnt="13"/>
      <dgm:spPr/>
    </dgm:pt>
    <dgm:pt modelId="{77617CDB-3AD3-4CAF-8477-85ACBFC3B571}" type="pres">
      <dgm:prSet presAssocID="{54A6B93B-FAC2-4B04-A573-7A4EF0A00193}" presName="childText" presStyleLbl="bgAcc1" presStyleIdx="7" presStyleCnt="13" custScaleX="16345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59637"/>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8" presStyleCnt="13"/>
      <dgm:spPr/>
    </dgm:pt>
    <dgm:pt modelId="{D77A57CC-CC10-4EA0-A543-C71B877A1F73}" type="pres">
      <dgm:prSet presAssocID="{9E6FEBFF-C7CB-409D-9451-F4384C60EADB}" presName="childText" presStyleLbl="bgAcc1" presStyleIdx="8" presStyleCnt="13" custScaleX="159637" custScaleY="146784">
        <dgm:presLayoutVars>
          <dgm:bulletEnabled val="1"/>
        </dgm:presLayoutVars>
      </dgm:prSet>
      <dgm:spPr/>
    </dgm:pt>
    <dgm:pt modelId="{A7778865-4877-4310-A7B6-119D0E6097AB}" type="pres">
      <dgm:prSet presAssocID="{DADBA88A-76B5-4C6D-81F9-6C2279D32772}" presName="Name13" presStyleLbl="parChTrans1D2" presStyleIdx="9" presStyleCnt="13"/>
      <dgm:spPr/>
    </dgm:pt>
    <dgm:pt modelId="{8D22A464-22B9-4142-AE2E-0C8E5A622196}" type="pres">
      <dgm:prSet presAssocID="{9D3A7012-FB17-4208-908F-3F5271BD8099}" presName="childText" presStyleLbl="bgAcc1" presStyleIdx="9" presStyleCnt="13" custScaleX="159637" custScaleY="157065">
        <dgm:presLayoutVars>
          <dgm:bulletEnabled val="1"/>
        </dgm:presLayoutVars>
      </dgm:prSet>
      <dgm:spPr/>
    </dgm:pt>
    <dgm:pt modelId="{DF13BE71-12D8-4C6D-98B0-E887EFA96535}" type="pres">
      <dgm:prSet presAssocID="{FE9ABBC9-2ACF-4BF1-9447-A626A59E1D64}" presName="Name13" presStyleLbl="parChTrans1D2" presStyleIdx="10" presStyleCnt="13"/>
      <dgm:spPr/>
    </dgm:pt>
    <dgm:pt modelId="{ADBCA7FD-4696-404B-8581-2010A10D6EAD}" type="pres">
      <dgm:prSet presAssocID="{0B0556BB-1EE8-408C-9ED0-D6D3A79807FA}" presName="childText" presStyleLbl="bgAcc1" presStyleIdx="10" presStyleCnt="13" custScaleX="159637" custScaleY="157088">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36802"/>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1" presStyleCnt="13"/>
      <dgm:spPr/>
    </dgm:pt>
    <dgm:pt modelId="{3B815452-5C52-4C45-BACC-4A23F47BF82F}" type="pres">
      <dgm:prSet presAssocID="{1840CCAF-81EF-484D-A4C6-B34E41136218}" presName="childText" presStyleLbl="bgAcc1" presStyleIdx="11" presStyleCnt="13" custScaleX="162594">
        <dgm:presLayoutVars>
          <dgm:bulletEnabled val="1"/>
        </dgm:presLayoutVars>
      </dgm:prSet>
      <dgm:spPr/>
    </dgm:pt>
    <dgm:pt modelId="{F8CBB1BE-349E-4466-BC3E-29C3A0C28C59}" type="pres">
      <dgm:prSet presAssocID="{56DF1F40-0DC0-427B-A88D-BB61F2E12145}" presName="Name13" presStyleLbl="parChTrans1D2" presStyleIdx="12" presStyleCnt="13"/>
      <dgm:spPr/>
    </dgm:pt>
    <dgm:pt modelId="{EC4001A7-1BFD-46B7-A705-E8954BE5D1B0}" type="pres">
      <dgm:prSet presAssocID="{FE3056CD-CE1A-419A-ABB5-55E2B77FDF86}" presName="childText" presStyleLbl="bgAcc1" presStyleIdx="12" presStyleCnt="13"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D414F20D-9371-4814-934A-13165F601AAA}" srcId="{9D3A7012-FB17-4208-908F-3F5271BD8099}" destId="{5F7B449F-9406-4F73-BF2C-97AE00C7696A}" srcOrd="1" destOrd="0" parTransId="{305AADEA-B761-4E1A-BDBC-F628E9B80788}" sibTransId="{230189BE-3013-4BCD-A911-D9E1730ECF6E}"/>
    <dgm:cxn modelId="{785EDC0E-3323-413C-9C65-F9B6343D3733}" srcId="{0B0556BB-1EE8-408C-9ED0-D6D3A79807FA}" destId="{B35341F4-BC4B-4E94-AF93-40422A68CD8A}" srcOrd="0" destOrd="0" parTransId="{F7616036-44B3-42BA-A5A0-EF416DB144B3}" sibTransId="{8DF8DC4C-764C-484D-ABA6-DED00642826E}"/>
    <dgm:cxn modelId="{E4F20015-BF3D-40D1-B154-CCC9D4F35D79}" type="presOf" srcId="{FB138FEC-9257-4BDC-BB34-0C367AAF5AFB}" destId="{166A563D-EBF5-4B94-A19E-FD8C217212C0}"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8E2D8D16-B4A2-490F-A28F-2B93758D78A0}" type="presOf" srcId="{F5C1D47B-92DF-4B14-B13D-5753C6C277C9}" destId="{D77A57CC-CC10-4EA0-A543-C71B877A1F73}" srcOrd="0" destOrd="2" presId="urn:microsoft.com/office/officeart/2005/8/layout/hierarchy3"/>
    <dgm:cxn modelId="{95493D1A-CCBB-4A47-933F-559550469271}" type="presOf" srcId="{0E481DC1-F15C-42F7-B5B7-FA5109090FEF}" destId="{E64AC831-3D58-44A3-8E42-EDC416C4D846}" srcOrd="1" destOrd="0" presId="urn:microsoft.com/office/officeart/2005/8/layout/hierarchy3"/>
    <dgm:cxn modelId="{03ABD51D-3F85-492D-AF79-F92B3EA9621E}" srcId="{9E6FEBFF-C7CB-409D-9451-F4384C60EADB}" destId="{F5C1D47B-92DF-4B14-B13D-5753C6C277C9}" srcOrd="1" destOrd="0" parTransId="{2A36EC3A-5DF3-478E-A3FC-D711E94754F9}" sibTransId="{3E2B86D2-1858-46A8-9F1E-157E8BC503BF}"/>
    <dgm:cxn modelId="{9924C52E-CFC9-434A-B9E4-8B1AF972B8BE}" srcId="{4FA021EC-D55C-44C1-A33A-DBE83909BA85}" destId="{AD37D249-B5FA-4C9A-A54C-E2C276BBE1F3}" srcOrd="4" destOrd="0" parTransId="{248C769C-B331-4BED-A8C9-8ED8A2F7F1CF}" sibTransId="{413F49CC-5992-4E0F-894F-ED060D8254B0}"/>
    <dgm:cxn modelId="{B4EDCE2E-F189-4CF6-81A1-C02CF87B5A3D}" srcId="{A139F051-93AE-4C9E-A45D-178CFC443E21}" destId="{45CD85F8-15BB-4B0C-B833-F76E26E606E6}" srcOrd="2" destOrd="0" parTransId="{99C0E432-D1A4-40E9-8B07-67B5C3BAC37F}" sibTransId="{A510027D-4121-4763-A3A7-8E9598A03F98}"/>
    <dgm:cxn modelId="{E292003D-3D4F-4931-8013-DDBDED5F07F5}" type="presOf" srcId="{54A6B93B-FAC2-4B04-A573-7A4EF0A00193}" destId="{77617CDB-3AD3-4CAF-8477-85ACBFC3B571}"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39EC7244-ECEE-49D5-A6A9-7E97CF503EC2}" type="presOf" srcId="{CA9F557A-EC15-4BE4-B4FF-E6282949760D}" destId="{41B5A6EE-3AC8-4175-8E14-AF465DEA0655}" srcOrd="0" destOrd="0" presId="urn:microsoft.com/office/officeart/2005/8/layout/hierarchy3"/>
    <dgm:cxn modelId="{D7619D45-F215-4E60-A4A9-960FB941FC2A}" type="presOf" srcId="{AD37D249-B5FA-4C9A-A54C-E2C276BBE1F3}" destId="{26D7E75A-B119-4E0D-AEA4-CA5199D132B6}" srcOrd="1" destOrd="0" presId="urn:microsoft.com/office/officeart/2005/8/layout/hierarchy3"/>
    <dgm:cxn modelId="{71F5E549-28E6-4FA7-A192-D95C5268FB53}" type="presOf" srcId="{F3B74A81-CA8D-4FB5-8287-77E49AF43BE0}" destId="{5F4FE63E-D045-4FE0-BED7-AC233FA05BC5}" srcOrd="0" destOrd="0" presId="urn:microsoft.com/office/officeart/2005/8/layout/hierarchy3"/>
    <dgm:cxn modelId="{004AB74A-ABB7-433C-8B17-40FFEDC734A1}" type="presOf" srcId="{F3DF89F2-7912-4049-8A8D-C0A909D4371A}" destId="{A23E360D-1A5B-4BBF-8F88-DBD5EAD88B5A}" srcOrd="0"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5619F151-D530-4D40-9659-C81AC88091E5}" type="presOf" srcId="{72523C17-FB7C-4049-A88F-31329218BA72}" destId="{8D22A464-22B9-4142-AE2E-0C8E5A622196}" srcOrd="0" destOrd="1" presId="urn:microsoft.com/office/officeart/2005/8/layout/hierarchy3"/>
    <dgm:cxn modelId="{A9D3D255-A2AF-44D5-AFB6-0C8AAD57DF4A}" srcId="{A139F051-93AE-4C9E-A45D-178CFC443E21}" destId="{B7799AF1-D484-486D-9DAB-325E821F59A3}" srcOrd="3" destOrd="0" parTransId="{F3B74A81-CA8D-4FB5-8287-77E49AF43BE0}" sibTransId="{E1461868-B11F-4B16-806B-DA754AF3F353}"/>
    <dgm:cxn modelId="{624E6658-E44A-42AA-80BB-2F1A656C078A}" type="presOf" srcId="{9740C306-789C-47A6-8D90-6DC88461030C}" destId="{FCCF56A9-DDC5-4B4C-BD6C-6A0FBE9CBE0A}" srcOrd="1" destOrd="0" presId="urn:microsoft.com/office/officeart/2005/8/layout/hierarchy3"/>
    <dgm:cxn modelId="{3CD92E59-2439-497A-898B-AE74F5F2BB45}" type="presOf" srcId="{9740C306-789C-47A6-8D90-6DC88461030C}" destId="{D28F4D2B-4D8C-4E79-A3B1-345270D64899}" srcOrd="0" destOrd="0" presId="urn:microsoft.com/office/officeart/2005/8/layout/hierarchy3"/>
    <dgm:cxn modelId="{BBC0775C-6DCE-46A0-82F2-BD4172ECBF72}" srcId="{4FA021EC-D55C-44C1-A33A-DBE83909BA85}" destId="{9740C306-789C-47A6-8D90-6DC88461030C}" srcOrd="2" destOrd="0" parTransId="{8CACAF23-E28F-4AE5-86BB-EA8260A99BA3}" sibTransId="{8BE4BD0D-008A-4933-9113-990660B3E4E5}"/>
    <dgm:cxn modelId="{07E8A760-5C14-47D2-AE5A-F561F31A9EE4}" type="presOf" srcId="{F9E1CC11-2602-41F3-8C20-0A8B6572B0E5}" destId="{9E6FFCEF-14C4-4F2A-8F10-F03942A96040}" srcOrd="0" destOrd="0" presId="urn:microsoft.com/office/officeart/2005/8/layout/hierarchy3"/>
    <dgm:cxn modelId="{F1DB9F62-175A-42B6-9BCA-4BC3050A505A}" srcId="{0E481DC1-F15C-42F7-B5B7-FA5109090FEF}" destId="{9D3A7012-FB17-4208-908F-3F5271BD8099}" srcOrd="1" destOrd="0" parTransId="{DADBA88A-76B5-4C6D-81F9-6C2279D32772}" sibTransId="{2B48171E-A32E-4CCD-88FA-D76C9F0E2AD1}"/>
    <dgm:cxn modelId="{61244263-73B9-44CF-BB5F-A6BE8923FA9D}" srcId="{A139F051-93AE-4C9E-A45D-178CFC443E21}" destId="{64DD7311-3C08-43C3-A8D9-110A64BB38A9}" srcOrd="1"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5B72DB6B-EAD5-405C-A38D-8605BA61512E}" type="presOf" srcId="{B35341F4-BC4B-4E94-AF93-40422A68CD8A}" destId="{ADBCA7FD-4696-404B-8581-2010A10D6EAD}" srcOrd="0" destOrd="1" presId="urn:microsoft.com/office/officeart/2005/8/layout/hierarchy3"/>
    <dgm:cxn modelId="{D4EEFA72-8091-40F1-A35C-9C736AF15141}" type="presOf" srcId="{F19AD0DE-C2F9-41B4-8FC9-32A94597CEA0}" destId="{D77A57CC-CC10-4EA0-A543-C71B877A1F73}" srcOrd="0" destOrd="1"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D79ADE7A-5FD6-43FA-91FD-543818881BEA}" srcId="{AD37D249-B5FA-4C9A-A54C-E2C276BBE1F3}" destId="{FE3056CD-CE1A-419A-ABB5-55E2B77FDF86}" srcOrd="1" destOrd="0" parTransId="{56DF1F40-0DC0-427B-A88D-BB61F2E12145}" sibTransId="{5A2C32B3-8CC3-41DA-9124-05DF33A98288}"/>
    <dgm:cxn modelId="{7EB80C7B-BB94-4D9B-9A1B-1DC40AD3B82E}" type="presOf" srcId="{FE3056CD-CE1A-419A-ABB5-55E2B77FDF86}" destId="{EC4001A7-1BFD-46B7-A705-E8954BE5D1B0}" srcOrd="0" destOrd="0" presId="urn:microsoft.com/office/officeart/2005/8/layout/hierarchy3"/>
    <dgm:cxn modelId="{E0FE2985-1DB3-4BC1-B842-09D3B21BCEEF}" srcId="{A139F051-93AE-4C9E-A45D-178CFC443E21}" destId="{F3DF89F2-7912-4049-8A8D-C0A909D4371A}" srcOrd="4" destOrd="0" parTransId="{F9E1CC11-2602-41F3-8C20-0A8B6572B0E5}" sibTransId="{69EED57E-A03F-4BEE-9CC8-D80E094EB9A5}"/>
    <dgm:cxn modelId="{D0BD3286-3A3B-4F66-8521-71C49FE2BB47}" type="presOf" srcId="{947FDD15-125A-4CA6-B3E1-2045E720CBEA}" destId="{42E72D59-44DF-4499-A3E3-53612817B1D7}"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9CFDFD93-9975-43C0-AF7E-E70260DEC02D}" type="presOf" srcId="{56DF1F40-0DC0-427B-A88D-BB61F2E12145}" destId="{F8CBB1BE-349E-4466-BC3E-29C3A0C28C59}" srcOrd="0"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002ACA99-8392-4C4E-B88E-4022F73FA1C7}" type="presOf" srcId="{3B621353-1269-4D78-A543-5F30284F42AC}" destId="{ADBCA7FD-4696-404B-8581-2010A10D6EAD}" srcOrd="0" destOrd="2" presId="urn:microsoft.com/office/officeart/2005/8/layout/hierarchy3"/>
    <dgm:cxn modelId="{DE949D9B-6031-470C-AF8A-58C64BBE9162}" type="presOf" srcId="{45CD85F8-15BB-4B0C-B833-F76E26E606E6}" destId="{B8DF9E50-CC53-4947-968E-E4F2EA8B1E86}" srcOrd="0" destOrd="0" presId="urn:microsoft.com/office/officeart/2005/8/layout/hierarchy3"/>
    <dgm:cxn modelId="{FD6F119C-FFA6-402A-98F2-6FB6F5460B9D}" srcId="{A139F051-93AE-4C9E-A45D-178CFC443E21}" destId="{5A9F08B6-2479-43AF-A99D-28F7A733D64B}" srcOrd="0" destOrd="0" parTransId="{FB138FEC-9257-4BDC-BB34-0C367AAF5AFB}" sibTransId="{B3980D1D-A9CC-4F56-AE67-03FF36724A2E}"/>
    <dgm:cxn modelId="{F27B229C-4D28-4B38-BD81-765F5B929D09}" type="presOf" srcId="{DADBA88A-76B5-4C6D-81F9-6C2279D32772}" destId="{A7778865-4877-4310-A7B6-119D0E6097AB}"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DB3895A8-AD1D-4507-A1B9-8F05224F73CC}" srcId="{8168DD6E-C1F8-4F15-AF71-F143DED16065}" destId="{10582A1E-161D-4A1E-B435-2D664E6E7C81}" srcOrd="0" destOrd="0" parTransId="{4DC8E2A5-8DE4-4C5A-9B57-664E5BD42192}" sibTransId="{24B11BB8-C5C3-49A6-A8E2-9FA8AB717248}"/>
    <dgm:cxn modelId="{18DEB3AD-8B40-4B0D-A43E-FD28E9E8B1B1}" srcId="{9740C306-789C-47A6-8D90-6DC88461030C}" destId="{54A6B93B-FAC2-4B04-A573-7A4EF0A00193}" srcOrd="1" destOrd="0" parTransId="{CA9F557A-EC15-4BE4-B4FF-E6282949760D}" sibTransId="{61B12BAD-A261-4E53-A173-9F5C0847E49B}"/>
    <dgm:cxn modelId="{486B09B1-D28A-4994-B320-8CDCF3EED6BF}" type="presOf" srcId="{B7799AF1-D484-486D-9DAB-325E821F59A3}" destId="{4827375E-E928-403A-9330-1B77E628E211}" srcOrd="0" destOrd="0" presId="urn:microsoft.com/office/officeart/2005/8/layout/hierarchy3"/>
    <dgm:cxn modelId="{9B1633B3-8B50-4CA9-9B54-2A9E4F516602}" type="presOf" srcId="{99C0E432-D1A4-40E9-8B07-67B5C3BAC37F}" destId="{FACB7944-3195-4212-A56C-71C1654E2E4F}" srcOrd="0" destOrd="0" presId="urn:microsoft.com/office/officeart/2005/8/layout/hierarchy3"/>
    <dgm:cxn modelId="{70F3B6B4-792D-4FFF-AAA1-C0B816DECA10}" type="presOf" srcId="{5A9F08B6-2479-43AF-A99D-28F7A733D64B}" destId="{455171F7-ADAF-4E2D-A759-F7B2621B9EF7}"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64625BBC-6D7B-45FA-8521-D63F9616D681}" srcId="{9D3A7012-FB17-4208-908F-3F5271BD8099}" destId="{72523C17-FB7C-4049-A88F-31329218BA72}" srcOrd="0" destOrd="0" parTransId="{C84C874F-4AAA-4716-BB1A-D869281F8228}" sibTransId="{80DEE1EA-086D-4E9E-8C45-496D3AC1C2EC}"/>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51FE39C2-B425-4419-B959-8F7E9B955AD0}" type="presOf" srcId="{06C20654-C793-4012-9711-FC3B988F6EF3}" destId="{FEDE4DAC-20DE-4C50-BB04-8D8E833DE45A}"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478B99CC-A92E-466B-8E7B-C02C5A79F45E}" srcId="{9E6FEBFF-C7CB-409D-9451-F4384C60EADB}" destId="{F19AD0DE-C2F9-41B4-8FC9-32A94597CEA0}" srcOrd="0" destOrd="0" parTransId="{6F623AF8-1EFA-462C-A68C-960ADD8B479C}" sibTransId="{DCC9F358-7F1C-42B7-8071-45635EA21D0C}"/>
    <dgm:cxn modelId="{50F9E2CC-7B50-4D80-9757-5F15062BB9FD}" type="presOf" srcId="{5F7B449F-9406-4F73-BF2C-97AE00C7696A}" destId="{8D22A464-22B9-4142-AE2E-0C8E5A622196}" srcOrd="0" destOrd="2" presId="urn:microsoft.com/office/officeart/2005/8/layout/hierarchy3"/>
    <dgm:cxn modelId="{7F10F3D1-243A-493D-9C09-831753F872FC}" type="presOf" srcId="{64DD7311-3C08-43C3-A8D9-110A64BB38A9}" destId="{546ECB60-046F-4CF9-9B5E-F93F82D7EAFE}" srcOrd="0" destOrd="0" presId="urn:microsoft.com/office/officeart/2005/8/layout/hierarchy3"/>
    <dgm:cxn modelId="{2721A1D5-A5BD-4CFE-AD18-BB1A7454A18E}" type="presOf" srcId="{9D3A7012-FB17-4208-908F-3F5271BD8099}" destId="{8D22A464-22B9-4142-AE2E-0C8E5A622196}" srcOrd="0" destOrd="0" presId="urn:microsoft.com/office/officeart/2005/8/layout/hierarchy3"/>
    <dgm:cxn modelId="{E7625CD9-EEEF-4332-B482-0ED16EEA5741}" srcId="{0E481DC1-F15C-42F7-B5B7-FA5109090FEF}" destId="{9E6FEBFF-C7CB-409D-9451-F4384C60EADB}" srcOrd="0" destOrd="0" parTransId="{85FE5EB1-1EDE-49D5-83ED-848B8B42906F}" sibTransId="{079EBFA9-6DAD-4376-877B-3CE3A7227136}"/>
    <dgm:cxn modelId="{0A52F8E1-56AB-4AB8-81E6-FDAC1E4436A4}" type="presOf" srcId="{81B82FD3-F8E2-4DDD-B89B-4DC4B0EE65C2}" destId="{76FC1566-7BD6-408D-B551-8DE3303DCB94}"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6D49C7E8-5FFC-4C3F-ACD8-B806A79415A0}" srcId="{9740C306-789C-47A6-8D90-6DC88461030C}" destId="{947FDD15-125A-4CA6-B3E1-2045E720CBEA}" srcOrd="0" destOrd="0" parTransId="{06C20654-C793-4012-9711-FC3B988F6EF3}" sibTransId="{899EF01F-2B18-4966-A117-FBDF877EEF19}"/>
    <dgm:cxn modelId="{988B28F6-6E81-472D-8693-D6BB8216A3CD}" type="presOf" srcId="{9E6FEBFF-C7CB-409D-9451-F4384C60EADB}" destId="{D77A57CC-CC10-4EA0-A543-C71B877A1F73}" srcOrd="0" destOrd="0" presId="urn:microsoft.com/office/officeart/2005/8/layout/hierarchy3"/>
    <dgm:cxn modelId="{2D01A4FE-A545-4315-BA8A-D5293D925FFB}" srcId="{0B0556BB-1EE8-408C-9ED0-D6D3A79807FA}" destId="{3B621353-1269-4D78-A543-5F30284F42AC}" srcOrd="1" destOrd="0" parTransId="{A04A2455-385E-4349-8413-8AE958EEF264}" sibTransId="{156F7BF9-F40F-4AF5-99E4-3E8273F831ED}"/>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598FB45D-4180-485F-B2F4-46619C8F0463}" type="presParOf" srcId="{9907FA34-7211-41EA-B900-C2377FCAF68A}" destId="{166A563D-EBF5-4B94-A19E-FD8C217212C0}" srcOrd="0" destOrd="0" presId="urn:microsoft.com/office/officeart/2005/8/layout/hierarchy3"/>
    <dgm:cxn modelId="{59A390F2-4AC6-4100-8C7C-8A7166978A8E}" type="presParOf" srcId="{9907FA34-7211-41EA-B900-C2377FCAF68A}" destId="{455171F7-ADAF-4E2D-A759-F7B2621B9EF7}" srcOrd="1" destOrd="0" presId="urn:microsoft.com/office/officeart/2005/8/layout/hierarchy3"/>
    <dgm:cxn modelId="{F6EF4720-6F86-483F-8240-64CEE07E9704}" type="presParOf" srcId="{9907FA34-7211-41EA-B900-C2377FCAF68A}" destId="{76FC1566-7BD6-408D-B551-8DE3303DCB94}" srcOrd="2" destOrd="0" presId="urn:microsoft.com/office/officeart/2005/8/layout/hierarchy3"/>
    <dgm:cxn modelId="{6DDDF080-E461-406A-8BC4-D64B62B707E2}" type="presParOf" srcId="{9907FA34-7211-41EA-B900-C2377FCAF68A}" destId="{546ECB60-046F-4CF9-9B5E-F93F82D7EAFE}" srcOrd="3" destOrd="0" presId="urn:microsoft.com/office/officeart/2005/8/layout/hierarchy3"/>
    <dgm:cxn modelId="{C9664422-C9DB-4E22-B07D-F623F7CA7F35}" type="presParOf" srcId="{9907FA34-7211-41EA-B900-C2377FCAF68A}" destId="{FACB7944-3195-4212-A56C-71C1654E2E4F}" srcOrd="4" destOrd="0" presId="urn:microsoft.com/office/officeart/2005/8/layout/hierarchy3"/>
    <dgm:cxn modelId="{ABFC7CE9-C8D3-42F0-9DCF-49F2186942FC}" type="presParOf" srcId="{9907FA34-7211-41EA-B900-C2377FCAF68A}" destId="{B8DF9E50-CC53-4947-968E-E4F2EA8B1E86}" srcOrd="5" destOrd="0" presId="urn:microsoft.com/office/officeart/2005/8/layout/hierarchy3"/>
    <dgm:cxn modelId="{C923A854-B0AA-4649-BC09-94B76D967EC6}" type="presParOf" srcId="{9907FA34-7211-41EA-B900-C2377FCAF68A}" destId="{5F4FE63E-D045-4FE0-BED7-AC233FA05BC5}" srcOrd="6" destOrd="0" presId="urn:microsoft.com/office/officeart/2005/8/layout/hierarchy3"/>
    <dgm:cxn modelId="{6C4ECECA-9B79-49CA-80C9-7CB11AC0FA49}" type="presParOf" srcId="{9907FA34-7211-41EA-B900-C2377FCAF68A}" destId="{4827375E-E928-403A-9330-1B77E628E211}" srcOrd="7" destOrd="0" presId="urn:microsoft.com/office/officeart/2005/8/layout/hierarchy3"/>
    <dgm:cxn modelId="{80310DEC-5337-47EB-9F38-06B5692129C8}" type="presParOf" srcId="{9907FA34-7211-41EA-B900-C2377FCAF68A}" destId="{9E6FFCEF-14C4-4F2A-8F10-F03942A96040}" srcOrd="8" destOrd="0" presId="urn:microsoft.com/office/officeart/2005/8/layout/hierarchy3"/>
    <dgm:cxn modelId="{3F5ACA4B-02C1-4B60-A596-88D3C444542E}" type="presParOf" srcId="{9907FA34-7211-41EA-B900-C2377FCAF68A}" destId="{A23E360D-1A5B-4BBF-8F88-DBD5EAD88B5A}" srcOrd="9" destOrd="0" presId="urn:microsoft.com/office/officeart/2005/8/layout/hierarchy3"/>
    <dgm:cxn modelId="{5C93FA25-9BD6-4547-A57E-E90C0C3B20A7}" type="presParOf" srcId="{6CCF2305-EA68-4032-9E5B-E22AC63C2D7A}" destId="{E8FB7924-8BFF-4ACC-8F70-7B18B6FFCBC4}" srcOrd="2" destOrd="0" presId="urn:microsoft.com/office/officeart/2005/8/layout/hierarchy3"/>
    <dgm:cxn modelId="{8E3344A2-308F-4EBD-8E56-323BAC7D67CC}" type="presParOf" srcId="{E8FB7924-8BFF-4ACC-8F70-7B18B6FFCBC4}" destId="{38C202FC-4E7B-4E06-B772-009AB8301505}" srcOrd="0" destOrd="0" presId="urn:microsoft.com/office/officeart/2005/8/layout/hierarchy3"/>
    <dgm:cxn modelId="{F93D1942-C81A-435C-9139-0B3584545803}" type="presParOf" srcId="{38C202FC-4E7B-4E06-B772-009AB8301505}" destId="{D28F4D2B-4D8C-4E79-A3B1-345270D64899}" srcOrd="0" destOrd="0" presId="urn:microsoft.com/office/officeart/2005/8/layout/hierarchy3"/>
    <dgm:cxn modelId="{0C175C40-4132-485A-8153-E11156B28A3D}" type="presParOf" srcId="{38C202FC-4E7B-4E06-B772-009AB8301505}" destId="{FCCF56A9-DDC5-4B4C-BD6C-6A0FBE9CBE0A}" srcOrd="1" destOrd="0" presId="urn:microsoft.com/office/officeart/2005/8/layout/hierarchy3"/>
    <dgm:cxn modelId="{4C65D785-9271-41D2-A0F9-E0D8E5BAA140}" type="presParOf" srcId="{E8FB7924-8BFF-4ACC-8F70-7B18B6FFCBC4}" destId="{A28E540E-966A-4CFB-90BC-CC012FE7C8BC}" srcOrd="1" destOrd="0" presId="urn:microsoft.com/office/officeart/2005/8/layout/hierarchy3"/>
    <dgm:cxn modelId="{525D3F64-067B-4D56-9F5C-EB8F1A24199B}" type="presParOf" srcId="{A28E540E-966A-4CFB-90BC-CC012FE7C8BC}" destId="{FEDE4DAC-20DE-4C50-BB04-8D8E833DE45A}" srcOrd="0" destOrd="0" presId="urn:microsoft.com/office/officeart/2005/8/layout/hierarchy3"/>
    <dgm:cxn modelId="{1D4423DC-416F-46AA-A225-02287958E0FA}" type="presParOf" srcId="{A28E540E-966A-4CFB-90BC-CC012FE7C8BC}" destId="{42E72D59-44DF-4499-A3E3-53612817B1D7}" srcOrd="1" destOrd="0" presId="urn:microsoft.com/office/officeart/2005/8/layout/hierarchy3"/>
    <dgm:cxn modelId="{1B044A0F-CD0A-4D8D-A922-50920ADA54AE}" type="presParOf" srcId="{A28E540E-966A-4CFB-90BC-CC012FE7C8BC}" destId="{41B5A6EE-3AC8-4175-8E14-AF465DEA0655}" srcOrd="2" destOrd="0" presId="urn:microsoft.com/office/officeart/2005/8/layout/hierarchy3"/>
    <dgm:cxn modelId="{27567365-EAAF-4539-A795-01766A562C11}" type="presParOf" srcId="{A28E540E-966A-4CFB-90BC-CC012FE7C8BC}" destId="{77617CDB-3AD3-4CAF-8477-85ACBFC3B57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7D690B3D-2D3E-4994-91C6-1731023B0D9D}" type="presParOf" srcId="{7A2117DC-6B9E-4A9F-9ECC-E5849117781A}" destId="{A7778865-4877-4310-A7B6-119D0E6097AB}" srcOrd="2" destOrd="0" presId="urn:microsoft.com/office/officeart/2005/8/layout/hierarchy3"/>
    <dgm:cxn modelId="{A48BA853-9B70-442D-A9A2-E43F5954F688}" type="presParOf" srcId="{7A2117DC-6B9E-4A9F-9ECC-E5849117781A}" destId="{8D22A464-22B9-4142-AE2E-0C8E5A622196}"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 modelId="{8D86A4E3-8695-4FF6-B82B-1977D74B0137}" type="presParOf" srcId="{6BF3601C-2415-4AFB-BADE-ED8844EA5776}" destId="{F8CBB1BE-349E-4466-BC3E-29C3A0C28C59}" srcOrd="2" destOrd="0" presId="urn:microsoft.com/office/officeart/2005/8/layout/hierarchy3"/>
    <dgm:cxn modelId="{EFC89808-588F-47E1-A671-3109E8DBED03}" type="presParOf" srcId="{6BF3601C-2415-4AFB-BADE-ED8844EA5776}" destId="{EC4001A7-1BFD-46B7-A705-E8954BE5D1B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4047"/>
          <a:ext cx="2058407" cy="636737"/>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Arial Black"/>
            </a:rPr>
            <a:t>CALPADS Intro</a:t>
          </a:r>
          <a:endParaRPr lang="en-US" sz="1800" kern="1200" dirty="0">
            <a:solidFill>
              <a:schemeClr val="bg1"/>
            </a:solidFill>
          </a:endParaRPr>
        </a:p>
      </dsp:txBody>
      <dsp:txXfrm>
        <a:off x="18649" y="22696"/>
        <a:ext cx="2021109" cy="599439"/>
      </dsp:txXfrm>
    </dsp:sp>
    <dsp:sp modelId="{590E7029-C9B2-481B-BA5A-2C3C0C1970E7}">
      <dsp:nvSpPr>
        <dsp:cNvPr id="0" name=""/>
        <dsp:cNvSpPr/>
      </dsp:nvSpPr>
      <dsp:spPr>
        <a:xfrm>
          <a:off x="205840" y="640785"/>
          <a:ext cx="210845" cy="527236"/>
        </a:xfrm>
        <a:custGeom>
          <a:avLst/>
          <a:gdLst/>
          <a:ahLst/>
          <a:cxnLst/>
          <a:rect l="0" t="0" r="0" b="0"/>
          <a:pathLst>
            <a:path>
              <a:moveTo>
                <a:pt x="0" y="0"/>
              </a:moveTo>
              <a:lnTo>
                <a:pt x="0" y="527236"/>
              </a:lnTo>
              <a:lnTo>
                <a:pt x="210845" y="5272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16686" y="851904"/>
          <a:ext cx="1670570" cy="632233"/>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altLang="en-US" sz="1300" b="1" kern="1200" dirty="0">
              <a:solidFill>
                <a:schemeClr val="tx1"/>
              </a:solidFill>
            </a:rPr>
            <a:t>Data Coordinator Orientation</a:t>
          </a:r>
          <a:endParaRPr lang="en-US" sz="1300" b="1" kern="1200" dirty="0">
            <a:solidFill>
              <a:schemeClr val="tx1"/>
            </a:solidFill>
          </a:endParaRPr>
        </a:p>
      </dsp:txBody>
      <dsp:txXfrm>
        <a:off x="435203" y="870421"/>
        <a:ext cx="1633536" cy="595199"/>
      </dsp:txXfrm>
    </dsp:sp>
    <dsp:sp modelId="{2A107175-FE0D-48E9-B1E6-F78A8861E760}">
      <dsp:nvSpPr>
        <dsp:cNvPr id="0" name=""/>
        <dsp:cNvSpPr/>
      </dsp:nvSpPr>
      <dsp:spPr>
        <a:xfrm>
          <a:off x="2389442" y="2091"/>
          <a:ext cx="2013914" cy="6499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Black"/>
            </a:rPr>
            <a:t>CALPADS</a:t>
          </a:r>
          <a:endParaRPr lang="en-US" sz="1800" kern="1200" dirty="0"/>
        </a:p>
      </dsp:txBody>
      <dsp:txXfrm>
        <a:off x="2408477" y="21126"/>
        <a:ext cx="1975844" cy="611848"/>
      </dsp:txXfrm>
    </dsp:sp>
    <dsp:sp modelId="{166A563D-EBF5-4B94-A19E-FD8C217212C0}">
      <dsp:nvSpPr>
        <dsp:cNvPr id="0" name=""/>
        <dsp:cNvSpPr/>
      </dsp:nvSpPr>
      <dsp:spPr>
        <a:xfrm>
          <a:off x="2590834" y="652009"/>
          <a:ext cx="201391" cy="487438"/>
        </a:xfrm>
        <a:custGeom>
          <a:avLst/>
          <a:gdLst/>
          <a:ahLst/>
          <a:cxnLst/>
          <a:rect l="0" t="0" r="0" b="0"/>
          <a:pathLst>
            <a:path>
              <a:moveTo>
                <a:pt x="0" y="0"/>
              </a:moveTo>
              <a:lnTo>
                <a:pt x="0" y="487438"/>
              </a:lnTo>
              <a:lnTo>
                <a:pt x="201391" y="4874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5171F7-ADAF-4E2D-A759-F7B2621B9EF7}">
      <dsp:nvSpPr>
        <dsp:cNvPr id="0" name=""/>
        <dsp:cNvSpPr/>
      </dsp:nvSpPr>
      <dsp:spPr>
        <a:xfrm>
          <a:off x="2792225" y="814488"/>
          <a:ext cx="1534014" cy="6499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CALPADS Basics</a:t>
          </a:r>
        </a:p>
      </dsp:txBody>
      <dsp:txXfrm>
        <a:off x="2811260" y="833523"/>
        <a:ext cx="1495944" cy="611848"/>
      </dsp:txXfrm>
    </dsp:sp>
    <dsp:sp modelId="{76FC1566-7BD6-408D-B551-8DE3303DCB94}">
      <dsp:nvSpPr>
        <dsp:cNvPr id="0" name=""/>
        <dsp:cNvSpPr/>
      </dsp:nvSpPr>
      <dsp:spPr>
        <a:xfrm>
          <a:off x="2590834" y="652009"/>
          <a:ext cx="145165" cy="2068705"/>
        </a:xfrm>
        <a:custGeom>
          <a:avLst/>
          <a:gdLst/>
          <a:ahLst/>
          <a:cxnLst/>
          <a:rect l="0" t="0" r="0" b="0"/>
          <a:pathLst>
            <a:path>
              <a:moveTo>
                <a:pt x="0" y="0"/>
              </a:moveTo>
              <a:lnTo>
                <a:pt x="0" y="2068705"/>
              </a:lnTo>
              <a:lnTo>
                <a:pt x="145165" y="20687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2736000" y="2282589"/>
          <a:ext cx="1670570" cy="876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Fall-1 Data Population (Student Profile)</a:t>
          </a:r>
        </a:p>
      </dsp:txBody>
      <dsp:txXfrm>
        <a:off x="2761665" y="2308254"/>
        <a:ext cx="1619240" cy="824922"/>
      </dsp:txXfrm>
    </dsp:sp>
    <dsp:sp modelId="{FACB7944-3195-4212-A56C-71C1654E2E4F}">
      <dsp:nvSpPr>
        <dsp:cNvPr id="0" name=""/>
        <dsp:cNvSpPr/>
      </dsp:nvSpPr>
      <dsp:spPr>
        <a:xfrm>
          <a:off x="2590834" y="652009"/>
          <a:ext cx="145165" cy="1166343"/>
        </a:xfrm>
        <a:custGeom>
          <a:avLst/>
          <a:gdLst/>
          <a:ahLst/>
          <a:cxnLst/>
          <a:rect l="0" t="0" r="0" b="0"/>
          <a:pathLst>
            <a:path>
              <a:moveTo>
                <a:pt x="0" y="0"/>
              </a:moveTo>
              <a:lnTo>
                <a:pt x="0" y="1166343"/>
              </a:lnTo>
              <a:lnTo>
                <a:pt x="145165" y="11663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DF9E50-CC53-4947-968E-E4F2EA8B1E86}">
      <dsp:nvSpPr>
        <dsp:cNvPr id="0" name=""/>
        <dsp:cNvSpPr/>
      </dsp:nvSpPr>
      <dsp:spPr>
        <a:xfrm>
          <a:off x="2736000" y="1493393"/>
          <a:ext cx="1678327" cy="649918"/>
        </a:xfrm>
        <a:prstGeom prst="roundRect">
          <a:avLst>
            <a:gd name="adj" fmla="val 10000"/>
          </a:avLst>
        </a:prstGeom>
        <a:solidFill>
          <a:schemeClr val="lt1">
            <a:alpha val="90000"/>
            <a:hueOff val="0"/>
            <a:satOff val="0"/>
            <a:lumOff val="0"/>
            <a:alphaOff val="0"/>
          </a:schemeClr>
        </a:solidFill>
        <a:ln w="12700" cap="flat" cmpd="sng" algn="ctr">
          <a:solidFill>
            <a:srgbClr val="FF735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File Submission Workflow Change</a:t>
          </a:r>
        </a:p>
      </dsp:txBody>
      <dsp:txXfrm>
        <a:off x="2755035" y="1512428"/>
        <a:ext cx="1640257" cy="611848"/>
      </dsp:txXfrm>
    </dsp:sp>
    <dsp:sp modelId="{5F4FE63E-D045-4FE0-BED7-AC233FA05BC5}">
      <dsp:nvSpPr>
        <dsp:cNvPr id="0" name=""/>
        <dsp:cNvSpPr/>
      </dsp:nvSpPr>
      <dsp:spPr>
        <a:xfrm>
          <a:off x="2590834" y="652009"/>
          <a:ext cx="201391" cy="3180547"/>
        </a:xfrm>
        <a:custGeom>
          <a:avLst/>
          <a:gdLst/>
          <a:ahLst/>
          <a:cxnLst/>
          <a:rect l="0" t="0" r="0" b="0"/>
          <a:pathLst>
            <a:path>
              <a:moveTo>
                <a:pt x="0" y="0"/>
              </a:moveTo>
              <a:lnTo>
                <a:pt x="0" y="3180547"/>
              </a:lnTo>
              <a:lnTo>
                <a:pt x="201391" y="3180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2792225" y="3394430"/>
          <a:ext cx="1670570" cy="876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Fall-2 Data Population</a:t>
          </a:r>
        </a:p>
      </dsp:txBody>
      <dsp:txXfrm>
        <a:off x="2817890" y="3420095"/>
        <a:ext cx="1619240" cy="824922"/>
      </dsp:txXfrm>
    </dsp:sp>
    <dsp:sp modelId="{9E6FFCEF-14C4-4F2A-8F10-F03942A96040}">
      <dsp:nvSpPr>
        <dsp:cNvPr id="0" name=""/>
        <dsp:cNvSpPr/>
      </dsp:nvSpPr>
      <dsp:spPr>
        <a:xfrm>
          <a:off x="2590834" y="652009"/>
          <a:ext cx="201391" cy="4245113"/>
        </a:xfrm>
        <a:custGeom>
          <a:avLst/>
          <a:gdLst/>
          <a:ahLst/>
          <a:cxnLst/>
          <a:rect l="0" t="0" r="0" b="0"/>
          <a:pathLst>
            <a:path>
              <a:moveTo>
                <a:pt x="0" y="0"/>
              </a:moveTo>
              <a:lnTo>
                <a:pt x="0" y="4245113"/>
              </a:lnTo>
              <a:lnTo>
                <a:pt x="201391" y="4245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E360D-1A5B-4BBF-8F88-DBD5EAD88B5A}">
      <dsp:nvSpPr>
        <dsp:cNvPr id="0" name=""/>
        <dsp:cNvSpPr/>
      </dsp:nvSpPr>
      <dsp:spPr>
        <a:xfrm>
          <a:off x="2792225" y="4516748"/>
          <a:ext cx="1707153" cy="7607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EOY 1-4 Data Population</a:t>
          </a:r>
        </a:p>
      </dsp:txBody>
      <dsp:txXfrm>
        <a:off x="2814507" y="4539030"/>
        <a:ext cx="1662589" cy="716184"/>
      </dsp:txXfrm>
    </dsp:sp>
    <dsp:sp modelId="{D28F4D2B-4D8C-4E79-A3B1-345270D64899}">
      <dsp:nvSpPr>
        <dsp:cNvPr id="0" name=""/>
        <dsp:cNvSpPr/>
      </dsp:nvSpPr>
      <dsp:spPr>
        <a:xfrm>
          <a:off x="4728316" y="2091"/>
          <a:ext cx="1834264" cy="649918"/>
        </a:xfrm>
        <a:prstGeom prst="roundRect">
          <a:avLst>
            <a:gd name="adj" fmla="val 10000"/>
          </a:avLst>
        </a:prstGeom>
        <a:solidFill>
          <a:srgbClr val="3AA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Arial Black"/>
            </a:rPr>
            <a:t>Data Privacy</a:t>
          </a:r>
          <a:endParaRPr lang="en-US" sz="1800" b="1" kern="1200" dirty="0"/>
        </a:p>
      </dsp:txBody>
      <dsp:txXfrm>
        <a:off x="4747351" y="21126"/>
        <a:ext cx="1796194" cy="611848"/>
      </dsp:txXfrm>
    </dsp:sp>
    <dsp:sp modelId="{FEDE4DAC-20DE-4C50-BB04-8D8E833DE45A}">
      <dsp:nvSpPr>
        <dsp:cNvPr id="0" name=""/>
        <dsp:cNvSpPr/>
      </dsp:nvSpPr>
      <dsp:spPr>
        <a:xfrm>
          <a:off x="4911743" y="652009"/>
          <a:ext cx="156608" cy="498942"/>
        </a:xfrm>
        <a:custGeom>
          <a:avLst/>
          <a:gdLst/>
          <a:ahLst/>
          <a:cxnLst/>
          <a:rect l="0" t="0" r="0" b="0"/>
          <a:pathLst>
            <a:path>
              <a:moveTo>
                <a:pt x="0" y="0"/>
              </a:moveTo>
              <a:lnTo>
                <a:pt x="0" y="498942"/>
              </a:lnTo>
              <a:lnTo>
                <a:pt x="156608" y="4989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E72D59-44DF-4499-A3E3-53612817B1D7}">
      <dsp:nvSpPr>
        <dsp:cNvPr id="0" name=""/>
        <dsp:cNvSpPr/>
      </dsp:nvSpPr>
      <dsp:spPr>
        <a:xfrm>
          <a:off x="5068351" y="829599"/>
          <a:ext cx="1694965" cy="642704"/>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b="0" kern="1200" dirty="0">
              <a:solidFill>
                <a:schemeClr val="tx1"/>
              </a:solidFill>
              <a:latin typeface="+mn-lt"/>
            </a:rPr>
            <a:t>LEA Admin </a:t>
          </a:r>
          <a:r>
            <a:rPr lang="en-US" sz="1300" b="0" kern="1200" dirty="0">
              <a:solidFill>
                <a:schemeClr val="tx1"/>
              </a:solidFill>
            </a:rPr>
            <a:t>Data Privacy</a:t>
          </a:r>
        </a:p>
      </dsp:txBody>
      <dsp:txXfrm>
        <a:off x="5087175" y="848423"/>
        <a:ext cx="1657317" cy="605056"/>
      </dsp:txXfrm>
    </dsp:sp>
    <dsp:sp modelId="{41B5A6EE-3AC8-4175-8E14-AF465DEA0655}">
      <dsp:nvSpPr>
        <dsp:cNvPr id="0" name=""/>
        <dsp:cNvSpPr/>
      </dsp:nvSpPr>
      <dsp:spPr>
        <a:xfrm>
          <a:off x="4911743" y="652009"/>
          <a:ext cx="183426" cy="1292622"/>
        </a:xfrm>
        <a:custGeom>
          <a:avLst/>
          <a:gdLst/>
          <a:ahLst/>
          <a:cxnLst/>
          <a:rect l="0" t="0" r="0" b="0"/>
          <a:pathLst>
            <a:path>
              <a:moveTo>
                <a:pt x="0" y="0"/>
              </a:moveTo>
              <a:lnTo>
                <a:pt x="0" y="1292622"/>
              </a:lnTo>
              <a:lnTo>
                <a:pt x="183426" y="12926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617CDB-3AD3-4CAF-8477-85ACBFC3B571}">
      <dsp:nvSpPr>
        <dsp:cNvPr id="0" name=""/>
        <dsp:cNvSpPr/>
      </dsp:nvSpPr>
      <dsp:spPr>
        <a:xfrm>
          <a:off x="5095169" y="1619672"/>
          <a:ext cx="1699676" cy="6499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prstClr val="black">
                  <a:hueOff val="0"/>
                  <a:satOff val="0"/>
                  <a:lumOff val="0"/>
                  <a:alphaOff val="0"/>
                </a:prstClr>
              </a:solidFill>
              <a:latin typeface="Tahoma"/>
              <a:ea typeface="+mn-ea"/>
              <a:cs typeface="+mn-cs"/>
            </a:rPr>
            <a:t>SELPA Data Privacy</a:t>
          </a:r>
        </a:p>
      </dsp:txBody>
      <dsp:txXfrm>
        <a:off x="5114204" y="1638707"/>
        <a:ext cx="1661606" cy="611848"/>
      </dsp:txXfrm>
    </dsp:sp>
    <dsp:sp modelId="{5FE69C41-8302-4ED9-B1A7-D79F37FF95A6}">
      <dsp:nvSpPr>
        <dsp:cNvPr id="0" name=""/>
        <dsp:cNvSpPr/>
      </dsp:nvSpPr>
      <dsp:spPr>
        <a:xfrm>
          <a:off x="6887539" y="2091"/>
          <a:ext cx="2075019" cy="649918"/>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Data Collections</a:t>
          </a:r>
        </a:p>
      </dsp:txBody>
      <dsp:txXfrm>
        <a:off x="6906574" y="21126"/>
        <a:ext cx="2036949" cy="611848"/>
      </dsp:txXfrm>
    </dsp:sp>
    <dsp:sp modelId="{28202B14-6AC1-4BB3-9DAE-4338390CA4B2}">
      <dsp:nvSpPr>
        <dsp:cNvPr id="0" name=""/>
        <dsp:cNvSpPr/>
      </dsp:nvSpPr>
      <dsp:spPr>
        <a:xfrm>
          <a:off x="7095041" y="652009"/>
          <a:ext cx="207501" cy="639467"/>
        </a:xfrm>
        <a:custGeom>
          <a:avLst/>
          <a:gdLst/>
          <a:ahLst/>
          <a:cxnLst/>
          <a:rect l="0" t="0" r="0" b="0"/>
          <a:pathLst>
            <a:path>
              <a:moveTo>
                <a:pt x="0" y="0"/>
              </a:moveTo>
              <a:lnTo>
                <a:pt x="0" y="639467"/>
              </a:lnTo>
              <a:lnTo>
                <a:pt x="207501" y="6394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02543" y="814488"/>
          <a:ext cx="1660015" cy="953975"/>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dirty="0"/>
            <a:t>Fall 1</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kern="1200" dirty="0">
              <a:solidFill>
                <a:schemeClr val="tx1"/>
              </a:solidFill>
            </a:rPr>
            <a:t>Advanced</a:t>
          </a:r>
        </a:p>
      </dsp:txBody>
      <dsp:txXfrm>
        <a:off x="7330484" y="842429"/>
        <a:ext cx="1604133" cy="898093"/>
      </dsp:txXfrm>
    </dsp:sp>
    <dsp:sp modelId="{A7778865-4877-4310-A7B6-119D0E6097AB}">
      <dsp:nvSpPr>
        <dsp:cNvPr id="0" name=""/>
        <dsp:cNvSpPr/>
      </dsp:nvSpPr>
      <dsp:spPr>
        <a:xfrm>
          <a:off x="7095041" y="652009"/>
          <a:ext cx="207501" cy="1789332"/>
        </a:xfrm>
        <a:custGeom>
          <a:avLst/>
          <a:gdLst/>
          <a:ahLst/>
          <a:cxnLst/>
          <a:rect l="0" t="0" r="0" b="0"/>
          <a:pathLst>
            <a:path>
              <a:moveTo>
                <a:pt x="0" y="0"/>
              </a:moveTo>
              <a:lnTo>
                <a:pt x="0" y="1789332"/>
              </a:lnTo>
              <a:lnTo>
                <a:pt x="207501" y="17893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464-22B9-4142-AE2E-0C8E5A622196}">
      <dsp:nvSpPr>
        <dsp:cNvPr id="0" name=""/>
        <dsp:cNvSpPr/>
      </dsp:nvSpPr>
      <dsp:spPr>
        <a:xfrm>
          <a:off x="7302543" y="1930944"/>
          <a:ext cx="1660015" cy="1020794"/>
        </a:xfrm>
        <a:prstGeom prst="roundRect">
          <a:avLst>
            <a:gd name="adj" fmla="val 10000"/>
          </a:avLst>
        </a:prstGeom>
        <a:noFill/>
        <a:ln w="12700" cap="flat" cmpd="sng" algn="ctr">
          <a:solidFill>
            <a:srgbClr val="42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dirty="0"/>
            <a:t>Fall 2</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b="0" kern="1200" dirty="0">
              <a:solidFill>
                <a:schemeClr val="tx1"/>
              </a:solidFill>
            </a:rPr>
            <a:t>Advanced</a:t>
          </a:r>
        </a:p>
      </dsp:txBody>
      <dsp:txXfrm>
        <a:off x="7332441" y="1960842"/>
        <a:ext cx="1600219" cy="960998"/>
      </dsp:txXfrm>
    </dsp:sp>
    <dsp:sp modelId="{DF13BE71-12D8-4C6D-98B0-E887EFA96535}">
      <dsp:nvSpPr>
        <dsp:cNvPr id="0" name=""/>
        <dsp:cNvSpPr/>
      </dsp:nvSpPr>
      <dsp:spPr>
        <a:xfrm>
          <a:off x="7095041" y="652009"/>
          <a:ext cx="207501" cy="2972680"/>
        </a:xfrm>
        <a:custGeom>
          <a:avLst/>
          <a:gdLst/>
          <a:ahLst/>
          <a:cxnLst/>
          <a:rect l="0" t="0" r="0" b="0"/>
          <a:pathLst>
            <a:path>
              <a:moveTo>
                <a:pt x="0" y="0"/>
              </a:moveTo>
              <a:lnTo>
                <a:pt x="0" y="2972680"/>
              </a:lnTo>
              <a:lnTo>
                <a:pt x="207501" y="29726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02543" y="3114218"/>
          <a:ext cx="1660015" cy="10209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dirty="0"/>
            <a:t>EOY</a:t>
          </a:r>
        </a:p>
        <a:p>
          <a:pPr marL="114300" lvl="1" indent="-114300" algn="ctr" defTabSz="577850">
            <a:lnSpc>
              <a:spcPct val="90000"/>
            </a:lnSpc>
            <a:spcBef>
              <a:spcPct val="0"/>
            </a:spcBef>
            <a:spcAft>
              <a:spcPct val="15000"/>
            </a:spcAft>
            <a:buChar char="•"/>
          </a:pPr>
          <a:r>
            <a:rPr lang="en-US" sz="1300" kern="1200" dirty="0"/>
            <a:t>EOY 1-4 Reporting and Certification</a:t>
          </a:r>
        </a:p>
        <a:p>
          <a:pPr marL="114300" lvl="1" indent="-114300" algn="ctr" defTabSz="577850">
            <a:lnSpc>
              <a:spcPct val="90000"/>
            </a:lnSpc>
            <a:spcBef>
              <a:spcPct val="0"/>
            </a:spcBef>
            <a:spcAft>
              <a:spcPct val="15000"/>
            </a:spcAft>
            <a:buChar char="•"/>
          </a:pPr>
          <a:r>
            <a:rPr lang="en-US" sz="1300" kern="1200" dirty="0"/>
            <a:t>EOY Advanced</a:t>
          </a:r>
        </a:p>
      </dsp:txBody>
      <dsp:txXfrm>
        <a:off x="7332445" y="3144120"/>
        <a:ext cx="1600211" cy="961139"/>
      </dsp:txXfrm>
    </dsp:sp>
    <dsp:sp modelId="{BA2FC38C-5A59-41BB-B2FE-C9C8C019FE92}">
      <dsp:nvSpPr>
        <dsp:cNvPr id="0" name=""/>
        <dsp:cNvSpPr/>
      </dsp:nvSpPr>
      <dsp:spPr>
        <a:xfrm>
          <a:off x="9287518" y="2091"/>
          <a:ext cx="1778202" cy="649918"/>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Advanced</a:t>
          </a:r>
        </a:p>
      </dsp:txBody>
      <dsp:txXfrm>
        <a:off x="9306553" y="21126"/>
        <a:ext cx="1740132" cy="611848"/>
      </dsp:txXfrm>
    </dsp:sp>
    <dsp:sp modelId="{BA3C272B-145C-4833-A8A5-4153CCFEF045}">
      <dsp:nvSpPr>
        <dsp:cNvPr id="0" name=""/>
        <dsp:cNvSpPr/>
      </dsp:nvSpPr>
      <dsp:spPr>
        <a:xfrm>
          <a:off x="9465339" y="652009"/>
          <a:ext cx="177820" cy="487438"/>
        </a:xfrm>
        <a:custGeom>
          <a:avLst/>
          <a:gdLst/>
          <a:ahLst/>
          <a:cxnLst/>
          <a:rect l="0" t="0" r="0" b="0"/>
          <a:pathLst>
            <a:path>
              <a:moveTo>
                <a:pt x="0" y="0"/>
              </a:moveTo>
              <a:lnTo>
                <a:pt x="0" y="487438"/>
              </a:lnTo>
              <a:lnTo>
                <a:pt x="177820" y="4874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643159" y="814488"/>
          <a:ext cx="1690764" cy="6499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Guide to CALPADS Documentation</a:t>
          </a:r>
        </a:p>
      </dsp:txBody>
      <dsp:txXfrm>
        <a:off x="9662194" y="833523"/>
        <a:ext cx="1652694" cy="611848"/>
      </dsp:txXfrm>
    </dsp:sp>
    <dsp:sp modelId="{F8CBB1BE-349E-4466-BC3E-29C3A0C28C59}">
      <dsp:nvSpPr>
        <dsp:cNvPr id="0" name=""/>
        <dsp:cNvSpPr/>
      </dsp:nvSpPr>
      <dsp:spPr>
        <a:xfrm>
          <a:off x="9465339" y="652009"/>
          <a:ext cx="177820" cy="1299836"/>
        </a:xfrm>
        <a:custGeom>
          <a:avLst/>
          <a:gdLst/>
          <a:ahLst/>
          <a:cxnLst/>
          <a:rect l="0" t="0" r="0" b="0"/>
          <a:pathLst>
            <a:path>
              <a:moveTo>
                <a:pt x="0" y="0"/>
              </a:moveTo>
              <a:lnTo>
                <a:pt x="0" y="1299836"/>
              </a:lnTo>
              <a:lnTo>
                <a:pt x="177820" y="12998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001A7-1BFD-46B7-A705-E8954BE5D1B0}">
      <dsp:nvSpPr>
        <dsp:cNvPr id="0" name=""/>
        <dsp:cNvSpPr/>
      </dsp:nvSpPr>
      <dsp:spPr>
        <a:xfrm>
          <a:off x="9643159" y="1626886"/>
          <a:ext cx="1690764" cy="6499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Guide to Troubleshooting CALPADS Errors</a:t>
          </a:r>
        </a:p>
      </dsp:txBody>
      <dsp:txXfrm>
        <a:off x="9662194" y="1645921"/>
        <a:ext cx="1652694" cy="6118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dirty="0"/>
          </a:p>
        </p:txBody>
      </p:sp>
      <p:sp>
        <p:nvSpPr>
          <p:cNvPr id="6" name="Date Placeholder 5">
            <a:extLst>
              <a:ext uri="{FF2B5EF4-FFF2-40B4-BE49-F238E27FC236}">
                <a16:creationId xmlns:a16="http://schemas.microsoft.com/office/drawing/2014/main" id="{7F9789C7-38C4-DF47-8A69-0610D9124580}"/>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07D5ECA-873A-6044-B8DF-47C62D9DCF04}" type="datetimeFigureOut">
              <a:rPr lang="en-US" smtClean="0"/>
              <a:t>4/18/22</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4/18/22</a:t>
            </a:fld>
            <a:endParaRPr lang="en-US" noProof="0"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a:t>
            </a:fld>
            <a:endParaRPr lang="en-US" noProof="0" dirty="0"/>
          </a:p>
        </p:txBody>
      </p:sp>
    </p:spTree>
    <p:extLst>
      <p:ext uri="{BB962C8B-B14F-4D97-AF65-F5344CB8AC3E}">
        <p14:creationId xmlns:p14="http://schemas.microsoft.com/office/powerpoint/2010/main" val="1140239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Hello, In this training video, we will do a demo of the file submission functionality and what has changed as a result of the file submission redesign release.  At this time please pause the video for a few minutes and read through the summary of changes on this screen.  We will cover these in more detail in the midst of the live demo.</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13</a:t>
            </a:fld>
            <a:endParaRPr lang="en-US" noProof="0" dirty="0"/>
          </a:p>
        </p:txBody>
      </p:sp>
    </p:spTree>
    <p:extLst>
      <p:ext uri="{BB962C8B-B14F-4D97-AF65-F5344CB8AC3E}">
        <p14:creationId xmlns:p14="http://schemas.microsoft.com/office/powerpoint/2010/main" val="3893618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14</a:t>
            </a:fld>
            <a:endParaRPr lang="en-US" noProof="0" dirty="0"/>
          </a:p>
        </p:txBody>
      </p:sp>
    </p:spTree>
    <p:extLst>
      <p:ext uri="{BB962C8B-B14F-4D97-AF65-F5344CB8AC3E}">
        <p14:creationId xmlns:p14="http://schemas.microsoft.com/office/powerpoint/2010/main" val="2848648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15</a:t>
            </a:fld>
            <a:endParaRPr lang="en-US" noProof="0"/>
          </a:p>
        </p:txBody>
      </p:sp>
    </p:spTree>
    <p:extLst>
      <p:ext uri="{BB962C8B-B14F-4D97-AF65-F5344CB8AC3E}">
        <p14:creationId xmlns:p14="http://schemas.microsoft.com/office/powerpoint/2010/main" val="91329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To upload a batch file:</a:t>
            </a:r>
          </a:p>
          <a:p>
            <a:endParaRPr lang="en-US" sz="1200" kern="1200" dirty="0">
              <a:solidFill>
                <a:schemeClr val="tx1"/>
              </a:solidFill>
              <a:effectLst/>
              <a:latin typeface="Arial" charset="0"/>
              <a:ea typeface="+mn-ea"/>
              <a:cs typeface="Arial" charset="0"/>
            </a:endParaRPr>
          </a:p>
          <a:p>
            <a:pPr marL="228600" indent="-228600">
              <a:buAutoNum type="arabicPeriod"/>
            </a:pPr>
            <a:r>
              <a:rPr lang="en-US" sz="1200" kern="1200" dirty="0">
                <a:solidFill>
                  <a:schemeClr val="tx1"/>
                </a:solidFill>
                <a:effectLst/>
                <a:latin typeface="Arial" charset="0"/>
                <a:ea typeface="+mn-ea"/>
                <a:cs typeface="Arial" charset="0"/>
              </a:rPr>
              <a:t>Click on the Upload/View Submission link  from the Left Navigation menu to expand the menu and click on File Upload. </a:t>
            </a:r>
          </a:p>
          <a:p>
            <a:pPr marL="228600" indent="-228600">
              <a:buAutoNum type="arabicPeriod"/>
            </a:pPr>
            <a:r>
              <a:rPr lang="en-US" sz="1200" kern="1200" dirty="0">
                <a:solidFill>
                  <a:schemeClr val="tx1"/>
                </a:solidFill>
                <a:effectLst/>
                <a:latin typeface="Arial" charset="0"/>
                <a:ea typeface="+mn-ea"/>
                <a:cs typeface="Arial" charset="0"/>
              </a:rPr>
              <a:t>Choose the appropriate file type that matches your extract. For enrollment choose SSID Enrollment- SENR.</a:t>
            </a:r>
          </a:p>
          <a:p>
            <a:pPr marL="228600" indent="-228600">
              <a:buAutoNum type="arabicPeriod"/>
            </a:pPr>
            <a:r>
              <a:rPr lang="en-US" sz="1200" kern="1200" dirty="0">
                <a:solidFill>
                  <a:schemeClr val="tx1"/>
                </a:solidFill>
                <a:effectLst/>
                <a:latin typeface="Arial" charset="0"/>
                <a:ea typeface="+mn-ea"/>
                <a:cs typeface="Arial" charset="0"/>
              </a:rPr>
              <a:t>We give this file a Job Name so we can browse for it later.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mn-ea"/>
                <a:cs typeface="Arial" charset="0"/>
              </a:rPr>
              <a:t>4. Click the Choose file button and select a file from a location saved on your computer. </a:t>
            </a:r>
            <a:endParaRPr lang="en-US" dirty="0"/>
          </a:p>
        </p:txBody>
      </p:sp>
      <p:sp>
        <p:nvSpPr>
          <p:cNvPr id="4" name="Slide Number Placeholder 3"/>
          <p:cNvSpPr>
            <a:spLocks noGrp="1"/>
          </p:cNvSpPr>
          <p:nvPr>
            <p:ph type="sldNum" sz="quarter" idx="10"/>
          </p:nvPr>
        </p:nvSpPr>
        <p:spPr/>
        <p:txBody>
          <a:bodyPr/>
          <a:lstStyle/>
          <a:p>
            <a:pPr>
              <a:defRPr/>
            </a:pPr>
            <a:fld id="{E252EC22-05DD-4400-80AC-6B414E866FAE}" type="slidenum">
              <a:rPr lang="en-US" smtClean="0"/>
              <a:pPr>
                <a:defRPr/>
              </a:pPr>
              <a:t>16</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671306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the Choose file button and select a file from a location saved on your computer. Once selected, click open in the dialog box and then submit in CALPADS to initiate the upload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342900" indent="-342900">
              <a:buFont typeface="+mj-lt"/>
              <a:buAutoNum type="arabicPeriod"/>
            </a:pPr>
            <a:r>
              <a:rPr lang="en-US" sz="1200" b="0" dirty="0">
                <a:solidFill>
                  <a:schemeClr val="bg1"/>
                </a:solidFill>
                <a:latin typeface="Arial" charset="0"/>
                <a:cs typeface="Arial" charset="0"/>
              </a:rPr>
              <a:t>Click on Browse</a:t>
            </a:r>
          </a:p>
          <a:p>
            <a:pPr marL="342900" indent="-342900">
              <a:buFont typeface="+mj-lt"/>
              <a:buAutoNum type="arabicPeriod"/>
            </a:pPr>
            <a:r>
              <a:rPr lang="en-US" sz="1200" b="0" dirty="0">
                <a:solidFill>
                  <a:schemeClr val="bg1"/>
                </a:solidFill>
                <a:latin typeface="Arial" charset="0"/>
                <a:cs typeface="Arial" charset="0"/>
              </a:rPr>
              <a:t>Select the Batch file from the list of files on the computer</a:t>
            </a:r>
          </a:p>
          <a:p>
            <a:pPr marL="342900" indent="-342900">
              <a:buFont typeface="+mj-lt"/>
              <a:buAutoNum type="arabicPeriod"/>
            </a:pPr>
            <a:r>
              <a:rPr lang="en-US" sz="1200" b="0" dirty="0">
                <a:solidFill>
                  <a:schemeClr val="bg1"/>
                </a:solidFill>
                <a:latin typeface="Arial" charset="0"/>
                <a:cs typeface="Arial" charset="0"/>
              </a:rPr>
              <a:t>Click Open</a:t>
            </a:r>
          </a:p>
          <a:p>
            <a:pPr marL="342900" indent="-342900">
              <a:buFont typeface="+mj-lt"/>
              <a:buAutoNum type="arabicPeriod"/>
            </a:pPr>
            <a:r>
              <a:rPr lang="en-US" sz="1200" b="0" dirty="0">
                <a:solidFill>
                  <a:schemeClr val="bg1"/>
                </a:solidFill>
                <a:latin typeface="Arial" charset="0"/>
                <a:cs typeface="Arial" charset="0"/>
              </a:rPr>
              <a:t>Click Upload Files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17</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2085560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Generating</a:t>
            </a:r>
            <a:r>
              <a:rPr lang="en-US" sz="1200" kern="1200" baseline="0" dirty="0">
                <a:solidFill>
                  <a:schemeClr val="tx1"/>
                </a:solidFill>
                <a:effectLst/>
                <a:latin typeface="+mn-lt"/>
                <a:ea typeface="+mn-ea"/>
                <a:cs typeface="+mn-cs"/>
              </a:rPr>
              <a:t> and uploading</a:t>
            </a:r>
            <a:r>
              <a:rPr lang="en-US" sz="1200" kern="1200" dirty="0">
                <a:solidFill>
                  <a:schemeClr val="tx1"/>
                </a:solidFill>
                <a:effectLst/>
                <a:latin typeface="+mn-lt"/>
                <a:ea typeface="+mn-ea"/>
                <a:cs typeface="+mn-cs"/>
              </a:rPr>
              <a:t> the Student Information(SINF), Student Program(SPRG), and SELA files from your Local SIS for upload into CALPADS is similar in process to uploading the SENR</a:t>
            </a:r>
            <a:r>
              <a:rPr lang="en-US" sz="1200" kern="1200" baseline="0" dirty="0">
                <a:solidFill>
                  <a:schemeClr val="tx1"/>
                </a:solidFill>
                <a:effectLst/>
                <a:latin typeface="+mn-lt"/>
                <a:ea typeface="+mn-ea"/>
                <a:cs typeface="+mn-cs"/>
              </a:rPr>
              <a:t> file</a:t>
            </a:r>
            <a:r>
              <a:rPr lang="en-US" sz="1200" kern="1200" dirty="0">
                <a:solidFill>
                  <a:schemeClr val="tx1"/>
                </a:solidFill>
                <a:effectLst/>
                <a:latin typeface="+mn-lt"/>
                <a:ea typeface="+mn-ea"/>
                <a:cs typeface="+mn-cs"/>
              </a:rPr>
              <a:t>.  However, LEAs need to wait until the SENR file shows a status of Posted to submit the next files.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submit:</a:t>
            </a:r>
          </a:p>
          <a:p>
            <a:pPr lvl="0"/>
            <a:endParaRPr lang="en-US" sz="1200" kern="1200" dirty="0">
              <a:solidFill>
                <a:schemeClr val="tx1"/>
              </a:solidFill>
              <a:effectLst/>
              <a:latin typeface="+mn-lt"/>
              <a:ea typeface="+mn-ea"/>
              <a:cs typeface="+mn-cs"/>
            </a:endParaRPr>
          </a:p>
          <a:p>
            <a:pPr marL="228600" lvl="0" indent="-228600">
              <a:buAutoNum type="arabicPeriod"/>
            </a:pPr>
            <a:r>
              <a:rPr lang="en-US" sz="1200" kern="1200" dirty="0">
                <a:solidFill>
                  <a:schemeClr val="tx1"/>
                </a:solidFill>
                <a:effectLst/>
                <a:latin typeface="+mn-lt"/>
                <a:ea typeface="+mn-ea"/>
                <a:cs typeface="+mn-cs"/>
              </a:rPr>
              <a:t>Go to Upload/ View Submissions and click on File Upload. </a:t>
            </a:r>
          </a:p>
          <a:p>
            <a:pPr marL="228600" lvl="0" indent="-228600">
              <a:buAutoNum type="arabicPeriod"/>
            </a:pPr>
            <a:r>
              <a:rPr lang="en-US" sz="1200" kern="1200" dirty="0">
                <a:solidFill>
                  <a:schemeClr val="tx1"/>
                </a:solidFill>
                <a:effectLst/>
                <a:latin typeface="+mn-lt"/>
                <a:ea typeface="+mn-ea"/>
                <a:cs typeface="+mn-cs"/>
              </a:rPr>
              <a:t>Select the file type/s to upload. LEAs now have the ability to select multiple files of different types and upload it all at the same time.</a:t>
            </a:r>
          </a:p>
          <a:p>
            <a:pPr marL="228600" lvl="0" indent="-228600">
              <a:buAutoNum type="arabicPeriod"/>
            </a:pPr>
            <a:r>
              <a:rPr lang="en-US" sz="1200" kern="1200" dirty="0">
                <a:solidFill>
                  <a:schemeClr val="tx1"/>
                </a:solidFill>
                <a:effectLst/>
                <a:latin typeface="+mn-lt"/>
                <a:ea typeface="+mn-ea"/>
                <a:cs typeface="+mn-cs"/>
              </a:rPr>
              <a:t>Once the files are selected, enter a job name and locate the file from your local system</a:t>
            </a:r>
          </a:p>
          <a:p>
            <a:pPr marL="228600" lvl="0" indent="-228600">
              <a:buAutoNum type="arabicPeriod"/>
            </a:pPr>
            <a:r>
              <a:rPr lang="en-US" sz="1200" kern="1200" dirty="0">
                <a:solidFill>
                  <a:schemeClr val="tx1"/>
                </a:solidFill>
                <a:effectLst/>
                <a:latin typeface="+mn-lt"/>
                <a:ea typeface="+mn-ea"/>
                <a:cs typeface="+mn-cs"/>
              </a:rPr>
              <a:t>Click on the Upload Files button to submit the files.</a:t>
            </a:r>
          </a:p>
          <a:p>
            <a:pPr lvl="0"/>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Arial" charset="0"/>
              </a:rPr>
              <a:t>It important to select the correct file type otherwise CALPADS will not accept the file upload. To upload a Student Information file select the file type for upload. Enter the Job name and select the file. Then submit the file to CALPADS. Once passing the  first set of validations the file will go to the In Queue status. </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96B9E3-9A0A-4D77-98BA-B29B3920700D}" type="slidenum">
              <a:rPr lang="en-US" smtClean="0"/>
              <a:t>18</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51062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dirty="0">
                <a:solidFill>
                  <a:schemeClr val="bg1"/>
                </a:solidFill>
                <a:latin typeface="Arial" charset="0"/>
                <a:cs typeface="Arial" charset="0"/>
              </a:rPr>
              <a:t>After an upload, the system displays a successful file upload message and takes the user to the View Submission status page. </a:t>
            </a:r>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19</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659180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B296B9E3-9A0A-4D77-98BA-B29B3920700D}" type="slidenum">
              <a:rPr lang="en-US" smtClean="0"/>
              <a:t>20</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3257462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21</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4162804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View Submission Details screen, users will expect to see a summary information of the file and the View Errors and Warnings page below it.   Total records, Passed records and Rejected records are displayed as well.</a:t>
            </a:r>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22</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047173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expect any user that uploads files to CALPADS attend this session.  </a:t>
            </a:r>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2</a:t>
            </a:fld>
            <a:endParaRPr lang="en-US" dirty="0"/>
          </a:p>
        </p:txBody>
      </p:sp>
    </p:spTree>
    <p:extLst>
      <p:ext uri="{BB962C8B-B14F-4D97-AF65-F5344CB8AC3E}">
        <p14:creationId xmlns:p14="http://schemas.microsoft.com/office/powerpoint/2010/main" val="908808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These are the various states</a:t>
            </a:r>
            <a:r>
              <a:rPr lang="en-US" baseline="0" dirty="0"/>
              <a:t> of submission a file can be in.</a:t>
            </a:r>
          </a:p>
          <a:p>
            <a:endParaRPr lang="en-US" baseline="0" dirty="0"/>
          </a:p>
          <a:p>
            <a:r>
              <a:rPr lang="en-US" baseline="0" dirty="0"/>
              <a:t>READ SLIDE table, dispositions and Descriptions. </a:t>
            </a:r>
          </a:p>
          <a:p>
            <a:endParaRPr lang="en-US" baseline="0" dirty="0"/>
          </a:p>
        </p:txBody>
      </p:sp>
      <p:sp>
        <p:nvSpPr>
          <p:cNvPr id="4" name="Slide Number Placeholder 3"/>
          <p:cNvSpPr>
            <a:spLocks noGrp="1"/>
          </p:cNvSpPr>
          <p:nvPr>
            <p:ph type="sldNum" sz="quarter" idx="10"/>
          </p:nvPr>
        </p:nvSpPr>
        <p:spPr/>
        <p:txBody>
          <a:bodyPr/>
          <a:lstStyle/>
          <a:p>
            <a:pPr>
              <a:defRPr/>
            </a:pPr>
            <a:fld id="{E252EC22-05DD-4400-80AC-6B414E866FAE}" type="slidenum">
              <a:rPr lang="en-US" smtClean="0"/>
              <a:pPr>
                <a:defRPr/>
              </a:pPr>
              <a:t>23</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131461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dirty="0"/>
          </a:p>
        </p:txBody>
      </p:sp>
    </p:spTree>
    <p:extLst>
      <p:ext uri="{BB962C8B-B14F-4D97-AF65-F5344CB8AC3E}">
        <p14:creationId xmlns:p14="http://schemas.microsoft.com/office/powerpoint/2010/main" val="3361370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To access student data online:</a:t>
            </a:r>
          </a:p>
          <a:p>
            <a:endParaRPr lang="en-US" sz="1200" kern="1200" dirty="0">
              <a:solidFill>
                <a:schemeClr val="tx1"/>
              </a:solidFill>
              <a:effectLst/>
              <a:latin typeface="Arial" charset="0"/>
              <a:ea typeface="+mn-ea"/>
              <a:cs typeface="Arial" charset="0"/>
            </a:endParaRPr>
          </a:p>
          <a:p>
            <a:pPr marL="228600" indent="-228600">
              <a:buAutoNum type="arabicPeriod"/>
            </a:pPr>
            <a:r>
              <a:rPr lang="en-US" sz="1200" kern="1200" dirty="0">
                <a:solidFill>
                  <a:schemeClr val="tx1"/>
                </a:solidFill>
                <a:effectLst/>
                <a:latin typeface="Arial" charset="0"/>
                <a:ea typeface="+mn-ea"/>
                <a:cs typeface="Arial" charset="0"/>
              </a:rPr>
              <a:t>Click on the Online Maintenance link  from the Left Navigation menu to expand the menu and click on Student Data. </a:t>
            </a:r>
          </a:p>
          <a:p>
            <a:pPr marL="228600" indent="-228600">
              <a:buFont typeface="+mj-lt"/>
              <a:buAutoNum type="arabicPeriod"/>
            </a:pPr>
            <a:r>
              <a:rPr lang="en-US" sz="1200" kern="1200" dirty="0">
                <a:solidFill>
                  <a:schemeClr val="tx1"/>
                </a:solidFill>
                <a:effectLst/>
                <a:latin typeface="Arial" charset="0"/>
                <a:ea typeface="+mn-ea"/>
                <a:cs typeface="Arial" charset="0"/>
              </a:rPr>
              <a:t>The Search by SSID, Search by Demographics / Request SSID and Search by Enrollment tabs are available</a:t>
            </a:r>
          </a:p>
        </p:txBody>
      </p:sp>
      <p:sp>
        <p:nvSpPr>
          <p:cNvPr id="4" name="Slide Number Placeholder 3"/>
          <p:cNvSpPr>
            <a:spLocks noGrp="1"/>
          </p:cNvSpPr>
          <p:nvPr>
            <p:ph type="sldNum" sz="quarter" idx="10"/>
          </p:nvPr>
        </p:nvSpPr>
        <p:spPr/>
        <p:txBody>
          <a:bodyPr/>
          <a:lstStyle/>
          <a:p>
            <a:pPr>
              <a:defRPr/>
            </a:pPr>
            <a:fld id="{E252EC22-05DD-4400-80AC-6B414E866FAE}" type="slidenum">
              <a:rPr lang="en-US" smtClean="0"/>
              <a:pPr>
                <a:defRPr/>
              </a:pPr>
              <a:t>25</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138612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To access student data online:</a:t>
            </a:r>
          </a:p>
          <a:p>
            <a:endParaRPr lang="en-US" sz="1200" kern="1200" dirty="0">
              <a:solidFill>
                <a:schemeClr val="tx1"/>
              </a:solidFill>
              <a:effectLst/>
              <a:latin typeface="Arial" charset="0"/>
              <a:ea typeface="+mn-ea"/>
              <a:cs typeface="Arial" charset="0"/>
            </a:endParaRPr>
          </a:p>
          <a:p>
            <a:pPr marL="0" indent="0">
              <a:buNone/>
            </a:pPr>
            <a:r>
              <a:rPr lang="en-US" sz="1200" kern="1200" dirty="0">
                <a:solidFill>
                  <a:schemeClr val="tx1"/>
                </a:solidFill>
                <a:effectLst/>
                <a:latin typeface="Arial" charset="0"/>
                <a:ea typeface="+mn-ea"/>
                <a:cs typeface="Arial" charset="0"/>
              </a:rPr>
              <a:t>The Search by SSID section has not changed</a:t>
            </a:r>
          </a:p>
          <a:p>
            <a:pPr marL="228600" indent="-228600">
              <a:buFont typeface="+mj-lt"/>
              <a:buAutoNum type="arabicPeriod"/>
            </a:pPr>
            <a:r>
              <a:rPr lang="en-US" sz="1200" kern="1200" dirty="0">
                <a:solidFill>
                  <a:schemeClr val="tx1"/>
                </a:solidFill>
                <a:effectLst/>
                <a:latin typeface="Arial" charset="0"/>
                <a:ea typeface="+mn-ea"/>
                <a:cs typeface="Arial" charset="0"/>
              </a:rPr>
              <a:t>Choose the Search by Demographics/Request SSID tab</a:t>
            </a:r>
          </a:p>
          <a:p>
            <a:pPr marL="228600" indent="-228600">
              <a:buFont typeface="+mj-lt"/>
              <a:buAutoNum type="arabicPeriod"/>
            </a:pPr>
            <a:r>
              <a:rPr lang="en-US" sz="1200" kern="1200" dirty="0">
                <a:solidFill>
                  <a:schemeClr val="tx1"/>
                </a:solidFill>
                <a:effectLst/>
                <a:latin typeface="Arial" charset="0"/>
                <a:ea typeface="+mn-ea"/>
                <a:cs typeface="Arial" charset="0"/>
              </a:rPr>
              <a:t>Select the Student Lookup section</a:t>
            </a:r>
          </a:p>
          <a:p>
            <a:pPr marL="228600" indent="-228600">
              <a:buFont typeface="+mj-lt"/>
              <a:buAutoNum type="arabicPeriod"/>
            </a:pPr>
            <a:r>
              <a:rPr lang="en-US" sz="1200" kern="1200" dirty="0">
                <a:solidFill>
                  <a:schemeClr val="tx1"/>
                </a:solidFill>
                <a:effectLst/>
                <a:latin typeface="Arial" charset="0"/>
                <a:ea typeface="+mn-ea"/>
                <a:cs typeface="Arial" charset="0"/>
              </a:rPr>
              <a:t>Student search criteria section</a:t>
            </a:r>
          </a:p>
          <a:p>
            <a:pPr marL="228600" indent="-228600">
              <a:buFont typeface="+mj-lt"/>
              <a:buAutoNum type="arabicPeriod"/>
            </a:pPr>
            <a:r>
              <a:rPr lang="en-US" sz="1200" kern="1200" dirty="0">
                <a:solidFill>
                  <a:schemeClr val="tx1"/>
                </a:solidFill>
                <a:effectLst/>
                <a:latin typeface="Arial" charset="0"/>
                <a:ea typeface="+mn-ea"/>
                <a:cs typeface="Arial" charset="0"/>
              </a:rPr>
              <a:t>The Search Button location</a:t>
            </a:r>
          </a:p>
          <a:p>
            <a:pPr marL="457200" lvl="1" indent="0">
              <a:buFont typeface="+mj-lt"/>
              <a:buNone/>
            </a:pPr>
            <a:endParaRPr lang="en-US" sz="1200" kern="1200" dirty="0">
              <a:solidFill>
                <a:schemeClr val="tx1"/>
              </a:solidFill>
              <a:effectLst/>
              <a:latin typeface="Arial" charset="0"/>
              <a:ea typeface="+mn-ea"/>
              <a:cs typeface="Arial" charset="0"/>
            </a:endParaRPr>
          </a:p>
          <a:p>
            <a:pPr marL="457200" lvl="1" indent="0">
              <a:buFont typeface="+mj-lt"/>
              <a:buNone/>
            </a:pPr>
            <a:endParaRPr lang="en-US" sz="1200" kern="1200" dirty="0">
              <a:solidFill>
                <a:schemeClr val="tx1"/>
              </a:solidFill>
              <a:effectLst/>
              <a:latin typeface="Arial" charset="0"/>
              <a:ea typeface="+mn-ea"/>
              <a:cs typeface="Arial" charset="0"/>
            </a:endParaRPr>
          </a:p>
          <a:p>
            <a:pPr marL="3657600" lvl="8" indent="0">
              <a:buFont typeface="+mj-lt"/>
              <a:buNone/>
            </a:pPr>
            <a:endParaRPr lang="en-US" sz="1200" kern="1200" dirty="0">
              <a:solidFill>
                <a:schemeClr val="tx1"/>
              </a:solidFill>
              <a:effectLst/>
              <a:latin typeface="Arial" charset="0"/>
              <a:ea typeface="+mn-ea"/>
              <a:cs typeface="Arial" charset="0"/>
            </a:endParaRPr>
          </a:p>
          <a:p>
            <a:pPr marL="685800" lvl="1" indent="-228600">
              <a:buFont typeface="+mj-lt"/>
              <a:buAutoNum type="alphaLcPeriod"/>
            </a:pPr>
            <a:endParaRPr lang="en-US" sz="1200" kern="1200" dirty="0">
              <a:solidFill>
                <a:schemeClr val="tx1"/>
              </a:solidFill>
              <a:effectLst/>
              <a:latin typeface="Arial" charset="0"/>
              <a:ea typeface="+mn-ea"/>
              <a:cs typeface="Arial" charset="0"/>
            </a:endParaRPr>
          </a:p>
          <a:p>
            <a:pPr marL="228600" indent="-228600">
              <a:buFont typeface="+mj-lt"/>
              <a:buAutoNum type="arabicPeriod"/>
            </a:pPr>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pPr>
              <a:defRPr/>
            </a:pPr>
            <a:fld id="{E252EC22-05DD-4400-80AC-6B414E866FAE}" type="slidenum">
              <a:rPr lang="en-US" smtClean="0"/>
              <a:pPr>
                <a:defRPr/>
              </a:pPr>
              <a:t>26</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3728984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the Choose file button and select a file from a location saved on your computer. Once selected, click open in the dialog box and then submit in CALPADS to initiate the upload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Arial" charset="0"/>
                <a:ea typeface="+mn-ea"/>
                <a:cs typeface="Arial" charset="0"/>
              </a:rPr>
              <a:t>Enter available student search criteria</a:t>
            </a:r>
          </a:p>
          <a:p>
            <a:pPr marL="457200" lvl="1" indent="0">
              <a:buFont typeface="+mj-lt"/>
              <a:buNone/>
            </a:pPr>
            <a:r>
              <a:rPr lang="en-US" sz="1200" kern="1200" dirty="0">
                <a:solidFill>
                  <a:schemeClr val="tx1"/>
                </a:solidFill>
                <a:effectLst/>
                <a:latin typeface="Arial" charset="0"/>
                <a:ea typeface="+mn-ea"/>
                <a:cs typeface="Arial" charset="0"/>
              </a:rPr>
              <a:t>Student last name, first name and birthdate are primary search keys</a:t>
            </a:r>
          </a:p>
          <a:p>
            <a:pPr marL="457200" lvl="1" indent="0">
              <a:buFont typeface="+mj-lt"/>
              <a:buNone/>
            </a:pPr>
            <a:r>
              <a:rPr lang="en-US" sz="1200" kern="1200" dirty="0">
                <a:solidFill>
                  <a:schemeClr val="tx1"/>
                </a:solidFill>
                <a:effectLst/>
                <a:latin typeface="Arial" charset="0"/>
                <a:ea typeface="+mn-ea"/>
                <a:cs typeface="Arial" charset="0"/>
              </a:rPr>
              <a:t>Wild card * search can be use in combination of first and last name criteria</a:t>
            </a:r>
          </a:p>
          <a:p>
            <a:pPr marL="228600" indent="-228600">
              <a:buFont typeface="+mj-lt"/>
              <a:buAutoNum type="arabicPeriod"/>
            </a:pPr>
            <a:r>
              <a:rPr lang="en-US" sz="1200" kern="1200" dirty="0">
                <a:solidFill>
                  <a:schemeClr val="tx1"/>
                </a:solidFill>
                <a:effectLst/>
                <a:latin typeface="Arial" charset="0"/>
                <a:ea typeface="+mn-ea"/>
                <a:cs typeface="Arial" charset="0"/>
              </a:rPr>
              <a:t>Click the Search Button</a:t>
            </a:r>
          </a:p>
          <a:p>
            <a:pPr marL="457200" lvl="1" indent="0">
              <a:buFont typeface="+mj-lt"/>
              <a:buNone/>
            </a:pPr>
            <a:r>
              <a:rPr lang="en-US" sz="1200" kern="1200" dirty="0">
                <a:solidFill>
                  <a:schemeClr val="tx1"/>
                </a:solidFill>
                <a:effectLst/>
                <a:latin typeface="Arial" charset="0"/>
                <a:ea typeface="+mn-ea"/>
                <a:cs typeface="Arial" charset="0"/>
              </a:rPr>
              <a:t>CALPADS Searches the ODS for matching criteria and displays it in the re Results container.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27</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022810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b="0" dirty="0">
                <a:solidFill>
                  <a:schemeClr val="bg1"/>
                </a:solidFill>
                <a:latin typeface="Arial" charset="0"/>
                <a:cs typeface="Arial" charset="0"/>
              </a:rPr>
              <a:t>Inspect results from the ODS query to determine the match is the student’s record needing an updated.</a:t>
            </a:r>
          </a:p>
          <a:p>
            <a:pPr lvl="0"/>
            <a:endParaRPr lang="en-US" sz="12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access the student’s detail record:</a:t>
            </a:r>
          </a:p>
          <a:p>
            <a:pPr lvl="0"/>
            <a:endParaRPr lang="en-US" sz="1200" kern="1200" dirty="0">
              <a:solidFill>
                <a:schemeClr val="tx1"/>
              </a:solidFill>
              <a:effectLst/>
              <a:latin typeface="+mn-lt"/>
              <a:ea typeface="+mn-ea"/>
              <a:cs typeface="+mn-cs"/>
            </a:endParaRPr>
          </a:p>
          <a:p>
            <a:pPr marL="228600" lvl="0" indent="-228600">
              <a:buFont typeface="+mj-lt"/>
              <a:buAutoNum type="arabicPeriod" startAt="7"/>
            </a:pPr>
            <a:r>
              <a:rPr lang="en-US" sz="1200" kern="1200" dirty="0">
                <a:solidFill>
                  <a:schemeClr val="tx1"/>
                </a:solidFill>
                <a:effectLst/>
                <a:latin typeface="+mn-lt"/>
                <a:ea typeface="+mn-ea"/>
                <a:cs typeface="+mn-cs"/>
              </a:rPr>
              <a:t>Right click the Students name </a:t>
            </a:r>
          </a:p>
          <a:p>
            <a:pPr marL="228600" lvl="0" indent="-228600">
              <a:buFont typeface="+mj-lt"/>
              <a:buAutoNum type="arabicPeriod" startAt="7"/>
            </a:pPr>
            <a:r>
              <a:rPr lang="en-US" sz="1200" kern="1200" dirty="0">
                <a:solidFill>
                  <a:schemeClr val="tx1"/>
                </a:solidFill>
                <a:effectLst/>
                <a:latin typeface="+mn-lt"/>
                <a:ea typeface="+mn-ea"/>
                <a:cs typeface="+mn-cs"/>
              </a:rPr>
              <a:t>Select open link in new tab</a:t>
            </a:r>
          </a:p>
          <a:p>
            <a:pPr marL="228600" lvl="0" indent="-228600">
              <a:buFont typeface="+mj-lt"/>
              <a:buAutoNum type="arabicPeriod" startAt="7"/>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96B9E3-9A0A-4D77-98BA-B29B3920700D}" type="slidenum">
              <a:rPr lang="en-US" smtClean="0"/>
              <a:t>28</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2834026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dirty="0">
                <a:solidFill>
                  <a:schemeClr val="bg1"/>
                </a:solidFill>
                <a:latin typeface="Arial" charset="0"/>
                <a:cs typeface="Arial" charset="0"/>
              </a:rPr>
              <a:t>After accessing the Student Details page things to remember:</a:t>
            </a:r>
          </a:p>
          <a:p>
            <a:pPr marL="171450" indent="-171450">
              <a:buFont typeface="Arial" panose="020B0604020202020204" pitchFamily="34" charset="0"/>
              <a:buChar char="•"/>
            </a:pPr>
            <a:r>
              <a:rPr lang="en-US" b="0" dirty="0">
                <a:solidFill>
                  <a:schemeClr val="bg1"/>
                </a:solidFill>
                <a:latin typeface="Arial" charset="0"/>
                <a:cs typeface="Arial" charset="0"/>
              </a:rPr>
              <a:t>Grayed fields can not be edited. Data is not instantly posted.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bg1"/>
                </a:solidFill>
                <a:latin typeface="Arial"/>
                <a:cs typeface="Arial"/>
              </a:rPr>
              <a:t>Must delete the record if primary keys is change (Delete the record then add a new record reflecting the change primary key).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bg1"/>
                </a:solidFill>
                <a:latin typeface="Arial"/>
                <a:cs typeface="Arial"/>
              </a:rPr>
              <a:t>Validate Button has been removed and then Post Button validates then summits information to the ODS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b="0" dirty="0">
                <a:solidFill>
                  <a:schemeClr val="bg1"/>
                </a:solidFill>
                <a:latin typeface="Arial"/>
                <a:cs typeface="Arial"/>
              </a:rPr>
              <a:t>Select the Student Enrollment container.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b="0" dirty="0">
                <a:solidFill>
                  <a:schemeClr val="bg1"/>
                </a:solidFill>
                <a:latin typeface="Arial"/>
                <a:cs typeface="Arial"/>
              </a:rPr>
              <a:t>Select the Open button to activate the modal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latin typeface="Arial" charset="0"/>
                <a:cs typeface="Arial" charset="0"/>
              </a:rPr>
              <a:t>	Grayed fields can not be edited. Data is not instantly posted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latin typeface="Arial" charset="0"/>
                <a:cs typeface="Arial" charset="0"/>
              </a:rPr>
              <a:t>	</a:t>
            </a:r>
            <a:r>
              <a:rPr lang="en-US" b="0" dirty="0">
                <a:solidFill>
                  <a:schemeClr val="bg1"/>
                </a:solidFill>
                <a:latin typeface="Arial"/>
                <a:cs typeface="Arial"/>
              </a:rPr>
              <a:t>Most delete the record if primary keys is change (Delete the record then add a new record reflecting the change primary key)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11"/>
              <a:tabLst/>
              <a:defRPr/>
            </a:pPr>
            <a:r>
              <a:rPr lang="en-US" b="0" dirty="0">
                <a:solidFill>
                  <a:schemeClr val="bg1"/>
                </a:solidFill>
                <a:latin typeface="Arial"/>
                <a:cs typeface="Arial"/>
              </a:rPr>
              <a:t>Click the Post button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latin typeface="Arial"/>
                <a:cs typeface="Arial"/>
              </a:rPr>
              <a:t>Validate Button has been removed.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latin typeface="Arial"/>
                <a:cs typeface="Arial"/>
              </a:rPr>
              <a:t>The Post Button validates then summits information to the ODS</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US" b="0"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fld id="{B296B9E3-9A0A-4D77-98BA-B29B3920700D}" type="slidenum">
              <a:rPr lang="en-US" smtClean="0"/>
              <a:t>29</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059535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a:cs typeface="Arial"/>
              </a:rPr>
              <a:t>Clicking the Post button is submitting the record change for validation and placing those changes in the posting queue for status and displays a link to the view file submissions detail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solidFill>
                <a:schemeClr val="bg1"/>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bg1"/>
                </a:solidFill>
                <a:latin typeface="Arial"/>
                <a:cs typeface="Arial"/>
              </a:rPr>
              <a:t>The record is NOT instantly updated during the posting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solidFill>
                <a:schemeClr val="bg1"/>
              </a:solidFill>
              <a:latin typeface="Arial"/>
              <a:cs typeface="Aria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12"/>
              <a:tabLst/>
              <a:defRPr/>
            </a:pPr>
            <a:r>
              <a:rPr lang="en-US" altLang="en-US" sz="1200" b="0" dirty="0">
                <a:solidFill>
                  <a:schemeClr val="bg1"/>
                </a:solidFill>
                <a:latin typeface="Arial"/>
                <a:cs typeface="Arial"/>
              </a:rPr>
              <a:t>Select the File Submission Detail link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bg1"/>
                </a:solidFill>
                <a:latin typeface="Arial"/>
                <a:cs typeface="Arial"/>
              </a:rPr>
              <a:t>	</a:t>
            </a:r>
            <a:endParaRPr lang="en-US" altLang="en-US" sz="1200" b="0" dirty="0">
              <a:solidFill>
                <a:schemeClr val="bg1"/>
              </a:solidFill>
            </a:endParaRPr>
          </a:p>
          <a:p>
            <a:r>
              <a:rPr lang="en-US" dirty="0"/>
              <a:t>	Refer to slide 23 for the various states</a:t>
            </a:r>
            <a:r>
              <a:rPr lang="en-US" baseline="0" dirty="0"/>
              <a:t> of submission a file can be in.</a:t>
            </a:r>
          </a:p>
          <a:p>
            <a:endParaRPr lang="en-US" baseline="0" dirty="0"/>
          </a:p>
        </p:txBody>
      </p:sp>
      <p:sp>
        <p:nvSpPr>
          <p:cNvPr id="4" name="Slide Number Placeholder 3"/>
          <p:cNvSpPr>
            <a:spLocks noGrp="1"/>
          </p:cNvSpPr>
          <p:nvPr>
            <p:ph type="sldNum" sz="quarter" idx="10"/>
          </p:nvPr>
        </p:nvSpPr>
        <p:spPr/>
        <p:txBody>
          <a:bodyPr/>
          <a:lstStyle/>
          <a:p>
            <a:fld id="{B296B9E3-9A0A-4D77-98BA-B29B3920700D}" type="slidenum">
              <a:rPr lang="en-US" smtClean="0"/>
              <a:t>30</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4103573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View Submission Details screen, users will expect to see a summary information of the file and the View Errors and Warnings page below it.   Total records, Passed records and Rejected records are displayed as well.</a:t>
            </a:r>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31</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2314294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0" dirty="0">
                <a:solidFill>
                  <a:schemeClr val="bg1"/>
                </a:solidFill>
                <a:latin typeface="Arial"/>
                <a:cs typeface="Arial"/>
              </a:rPr>
              <a:t>Only rejected records with errors can be examined in greater detail in the “View Errors and Warnings” tab.  </a:t>
            </a:r>
            <a:endParaRPr lang="en-US" sz="1200" b="0" dirty="0">
              <a:solidFill>
                <a:schemeClr val="bg1"/>
              </a:solidFill>
              <a:latin typeface="Arial" charset="0"/>
              <a:cs typeface="Arial" charset="0"/>
            </a:endParaRPr>
          </a:p>
          <a:p>
            <a:endParaRPr lang="en-US" sz="1200" b="0" i="1" dirty="0">
              <a:solidFill>
                <a:schemeClr val="bg1"/>
              </a:solidFill>
              <a:latin typeface="Arial"/>
              <a:cs typeface="Arial"/>
            </a:endParaRPr>
          </a:p>
          <a:p>
            <a:r>
              <a:rPr lang="en-US" sz="1200" b="0" i="1" dirty="0">
                <a:solidFill>
                  <a:schemeClr val="bg1"/>
                </a:solidFill>
                <a:latin typeface="Arial"/>
                <a:cs typeface="Arial"/>
              </a:rPr>
              <a:t>Note -</a:t>
            </a:r>
            <a:r>
              <a:rPr lang="en-US" sz="1200" b="0" dirty="0">
                <a:solidFill>
                  <a:schemeClr val="bg1"/>
                </a:solidFill>
                <a:latin typeface="Arial"/>
                <a:cs typeface="Arial"/>
              </a:rPr>
              <a:t> The passed records tab no longer exists.</a:t>
            </a:r>
            <a:endParaRPr lang="en-US" sz="1200" b="0" dirty="0">
              <a:solidFill>
                <a:schemeClr val="bg1"/>
              </a:solidFill>
              <a:latin typeface="Arial" charset="0"/>
              <a:cs typeface="Arial" charset="0"/>
            </a:endParaRPr>
          </a:p>
          <a:p>
            <a:r>
              <a:rPr lang="en-US" sz="1200" b="1" dirty="0">
                <a:solidFill>
                  <a:schemeClr val="bg1"/>
                </a:solidFill>
                <a:latin typeface="Arial" charset="0"/>
                <a:cs typeface="Arial" charset="0"/>
              </a:rPr>
              <a:t> </a:t>
            </a:r>
          </a:p>
          <a:p>
            <a:r>
              <a:rPr lang="en-US" sz="1200" b="0" dirty="0">
                <a:solidFill>
                  <a:schemeClr val="bg1"/>
                </a:solidFill>
                <a:latin typeface="Arial" charset="0"/>
                <a:cs typeface="Arial" charset="0"/>
              </a:rPr>
              <a:t>Rejected record(s) will not post in the Student Detail contain.  User needs to  review the error(s), fix, then  resubmit the file.</a:t>
            </a:r>
            <a:endParaRPr lang="en-US" altLang="en-US" sz="1200" b="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32</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831943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This slide shows the CALPADS course catalog.  </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a:t>
            </a:fld>
            <a:endParaRPr lang="en-US" noProof="0" dirty="0"/>
          </a:p>
        </p:txBody>
      </p:sp>
    </p:spTree>
    <p:extLst>
      <p:ext uri="{BB962C8B-B14F-4D97-AF65-F5344CB8AC3E}">
        <p14:creationId xmlns:p14="http://schemas.microsoft.com/office/powerpoint/2010/main" val="1889803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View Submission Details screen, users will expect to see a summary information of the file and the View Errors and Warnings page below it.   Total records, Passed records and Rejected records are displayed as well.</a:t>
            </a:r>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33</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3874624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lgn="l"/>
            <a:r>
              <a:rPr lang="en-US" b="0" dirty="0">
                <a:solidFill>
                  <a:schemeClr val="bg1"/>
                </a:solidFill>
                <a:latin typeface="Arial"/>
                <a:cs typeface="Arial"/>
              </a:rPr>
              <a:t>The record must be deleted ,if primary keys needs to change: </a:t>
            </a:r>
          </a:p>
          <a:p>
            <a:pPr algn="l"/>
            <a:r>
              <a:rPr lang="en-US" b="0" dirty="0">
                <a:solidFill>
                  <a:schemeClr val="bg1"/>
                </a:solidFill>
                <a:latin typeface="Arial"/>
                <a:cs typeface="Arial"/>
              </a:rPr>
              <a:t>(Delete the record then add a new record reflecting the changed primary key)</a:t>
            </a:r>
          </a:p>
          <a:p>
            <a:pPr algn="l"/>
            <a:endParaRPr lang="en-US" b="0" dirty="0">
              <a:solidFill>
                <a:schemeClr val="bg1"/>
              </a:solidFill>
              <a:latin typeface="Arial"/>
              <a:cs typeface="Arial"/>
            </a:endParaRPr>
          </a:p>
          <a:p>
            <a:r>
              <a:rPr lang="en-US" b="1" dirty="0"/>
              <a:t>Batch File Templates</a:t>
            </a:r>
          </a:p>
          <a:p>
            <a:r>
              <a:rPr lang="en-US" dirty="0"/>
              <a:t>The following are the available Batch File Templates. You may click on the specific file type to download the desired template. https://documentation.calpads.org/Support/FileTemplates/</a:t>
            </a:r>
          </a:p>
          <a:p>
            <a:endParaRPr lang="en-US" dirty="0"/>
          </a:p>
          <a:p>
            <a:r>
              <a:rPr lang="en-US" sz="1200" b="0" dirty="0">
                <a:solidFill>
                  <a:schemeClr val="bg1"/>
                </a:solidFill>
                <a:latin typeface="Arial" charset="0"/>
                <a:cs typeface="Arial" charset="0"/>
              </a:rPr>
              <a:t>Import data into the record type template</a:t>
            </a:r>
          </a:p>
          <a:p>
            <a:r>
              <a:rPr lang="en-US" sz="1200" b="0" dirty="0">
                <a:solidFill>
                  <a:schemeClr val="bg1"/>
                </a:solidFill>
                <a:latin typeface="Arial" charset="0"/>
                <a:cs typeface="Arial" charset="0"/>
              </a:rPr>
              <a:t>Enter the transaction type D to delete that record from the CALPADS ODS</a:t>
            </a:r>
          </a:p>
          <a:p>
            <a:endParaRPr lang="en-US" sz="1200" b="0" dirty="0">
              <a:solidFill>
                <a:schemeClr val="bg1"/>
              </a:solidFill>
              <a:latin typeface="Arial" charset="0"/>
              <a:cs typeface="Arial" charset="0"/>
            </a:endParaRPr>
          </a:p>
          <a:p>
            <a:pPr algn="l"/>
            <a:r>
              <a:rPr lang="en-US" b="0" dirty="0">
                <a:solidFill>
                  <a:schemeClr val="bg1"/>
                </a:solidFill>
                <a:latin typeface="Arial" charset="0"/>
                <a:cs typeface="Arial" charset="0"/>
              </a:rPr>
              <a:t>Step for uploading files to CALPADS </a:t>
            </a:r>
          </a:p>
          <a:p>
            <a:pPr algn="l"/>
            <a:r>
              <a:rPr lang="en-US" b="0" dirty="0">
                <a:solidFill>
                  <a:schemeClr val="bg1"/>
                </a:solidFill>
                <a:latin typeface="Arial" charset="0"/>
                <a:cs typeface="Arial" charset="0"/>
              </a:rPr>
              <a:t>Reference Batch upload starting on slide 16</a:t>
            </a:r>
            <a:endParaRPr lang="en-US" altLang="en-US" b="0" dirty="0">
              <a:solidFill>
                <a:schemeClr val="bg1"/>
              </a:solidFill>
            </a:endParaRPr>
          </a:p>
          <a:p>
            <a:pPr algn="l"/>
            <a:endParaRPr lang="en-US" b="0"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fld id="{B296B9E3-9A0A-4D77-98BA-B29B3920700D}" type="slidenum">
              <a:rPr lang="en-US" smtClean="0"/>
              <a:t>34</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4059746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lgn="l"/>
            <a:r>
              <a:rPr lang="en-US" b="0" dirty="0">
                <a:solidFill>
                  <a:schemeClr val="bg1"/>
                </a:solidFill>
                <a:latin typeface="Arial"/>
                <a:cs typeface="Arial"/>
              </a:rPr>
              <a:t>The record must be deleted ,if primary keys needs to change: </a:t>
            </a:r>
          </a:p>
          <a:p>
            <a:pPr algn="l"/>
            <a:r>
              <a:rPr lang="en-US" b="0" dirty="0">
                <a:solidFill>
                  <a:schemeClr val="bg1"/>
                </a:solidFill>
                <a:latin typeface="Arial"/>
                <a:cs typeface="Arial"/>
              </a:rPr>
              <a:t>(Delete the record then add a new record reflecting the changed primary key)</a:t>
            </a:r>
          </a:p>
          <a:p>
            <a:pPr algn="l"/>
            <a:endParaRPr lang="en-US" b="0" dirty="0">
              <a:solidFill>
                <a:schemeClr val="bg1"/>
              </a:solidFill>
              <a:latin typeface="Arial"/>
              <a:cs typeface="Arial"/>
            </a:endParaRPr>
          </a:p>
          <a:p>
            <a:r>
              <a:rPr lang="en-US" b="1" dirty="0"/>
              <a:t>Batch File Templates</a:t>
            </a:r>
          </a:p>
          <a:p>
            <a:r>
              <a:rPr lang="en-US" dirty="0"/>
              <a:t>The following are the available Batch File Templates. You may click on the specific file type to download the desired template. https://documentation.calpads.org/Support/FileTemplates/</a:t>
            </a:r>
          </a:p>
          <a:p>
            <a:endParaRPr lang="en-US" dirty="0"/>
          </a:p>
          <a:p>
            <a:r>
              <a:rPr lang="en-US" sz="1200" b="0" dirty="0">
                <a:solidFill>
                  <a:schemeClr val="bg1"/>
                </a:solidFill>
                <a:latin typeface="Arial" charset="0"/>
                <a:cs typeface="Arial" charset="0"/>
              </a:rPr>
              <a:t>Import data into the record type template</a:t>
            </a:r>
          </a:p>
          <a:p>
            <a:r>
              <a:rPr lang="en-US" sz="1200" b="0" dirty="0">
                <a:solidFill>
                  <a:schemeClr val="bg1"/>
                </a:solidFill>
                <a:latin typeface="Arial" charset="0"/>
                <a:cs typeface="Arial" charset="0"/>
              </a:rPr>
              <a:t>Enter the transaction type D to delete that record from the CALPADS ODS</a:t>
            </a:r>
          </a:p>
          <a:p>
            <a:endParaRPr lang="en-US" sz="1200" b="0" dirty="0">
              <a:solidFill>
                <a:schemeClr val="bg1"/>
              </a:solidFill>
              <a:latin typeface="Arial" charset="0"/>
              <a:cs typeface="Arial" charset="0"/>
            </a:endParaRPr>
          </a:p>
          <a:p>
            <a:pPr algn="l"/>
            <a:r>
              <a:rPr lang="en-US" b="0" dirty="0">
                <a:solidFill>
                  <a:schemeClr val="bg1"/>
                </a:solidFill>
                <a:latin typeface="Arial" charset="0"/>
                <a:cs typeface="Arial" charset="0"/>
              </a:rPr>
              <a:t>Step for uploading files to CALPADS </a:t>
            </a:r>
          </a:p>
          <a:p>
            <a:pPr algn="l"/>
            <a:r>
              <a:rPr lang="en-US" b="0" dirty="0">
                <a:solidFill>
                  <a:schemeClr val="bg1"/>
                </a:solidFill>
                <a:latin typeface="Arial" charset="0"/>
                <a:cs typeface="Arial" charset="0"/>
              </a:rPr>
              <a:t>Reference Batch upload starting on slide 16</a:t>
            </a:r>
            <a:endParaRPr lang="en-US" altLang="en-US" b="0" dirty="0">
              <a:solidFill>
                <a:schemeClr val="bg1"/>
              </a:solidFill>
            </a:endParaRPr>
          </a:p>
          <a:p>
            <a:pPr algn="l"/>
            <a:endParaRPr lang="en-US" b="0"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fld id="{B296B9E3-9A0A-4D77-98BA-B29B3920700D}" type="slidenum">
              <a:rPr lang="en-US" smtClean="0"/>
              <a:t>35</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4261194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It is important to resolve MIDs the same day , before nightly processing sends the data to TOMS, Direct Certification, or Foster matching.</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36</a:t>
            </a:fld>
            <a:endParaRPr lang="en-US" noProof="0" dirty="0"/>
          </a:p>
        </p:txBody>
      </p:sp>
    </p:spTree>
    <p:extLst>
      <p:ext uri="{BB962C8B-B14F-4D97-AF65-F5344CB8AC3E}">
        <p14:creationId xmlns:p14="http://schemas.microsoft.com/office/powerpoint/2010/main" val="179527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CALPADS SSID Assignment Post Process Redevelopment Walk Through. We will show you the steps recommended in described in flash message # 221 and demonstrate the functionality changes.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249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Neue"/>
              </a:rPr>
              <a:t>The Post Process Redesign changed the Statewide Student Identifier (SSID) assignment process to exclude the comparison of demographic data. It is expected that the elimination of this functionality may result in an increase of MID anomalies, It may be necessary for LEAs to change local business processes that can mitigate the creation of </a:t>
            </a:r>
            <a:r>
              <a:rPr lang="en-US" b="0" i="0" dirty="0" err="1">
                <a:solidFill>
                  <a:srgbClr val="000000"/>
                </a:solidFill>
                <a:effectLst/>
                <a:latin typeface="Helvetica Neue"/>
              </a:rPr>
              <a:t>MIDs.</a:t>
            </a:r>
            <a:r>
              <a:rPr lang="en-US" b="0" i="0" dirty="0">
                <a:solidFill>
                  <a:srgbClr val="000000"/>
                </a:solidFill>
                <a:effectLst/>
                <a:latin typeface="Helvetica Neue"/>
              </a:rPr>
              <a:t> Depending on the volume of transfers it is advisable for LEAs to perform a student search in CALPADS Online Maintenance based on demographic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Neue"/>
              </a:rPr>
              <a:t>For larger districts, LEAs can train school site staff or those who enter student SIS data upon enrollment to do a demographic search CALPADS upon each enrollment. This can be a step added to  your local enrollment process like copying required documents, verifying residency and signatures.</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38</a:t>
            </a:fld>
            <a:endParaRPr lang="en-US"/>
          </a:p>
        </p:txBody>
      </p:sp>
    </p:spTree>
    <p:extLst>
      <p:ext uri="{BB962C8B-B14F-4D97-AF65-F5344CB8AC3E}">
        <p14:creationId xmlns:p14="http://schemas.microsoft.com/office/powerpoint/2010/main" val="1934507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Neue"/>
              </a:rPr>
              <a:t>If an existing SSID is found, manually update the SSID in the Student Information System (SIS). Leas can continue to enroll the student using online maintenance or submit a SENR file with the updated SSID to enroll the student.</a:t>
            </a:r>
          </a:p>
          <a:p>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39</a:t>
            </a:fld>
            <a:endParaRPr lang="en-US"/>
          </a:p>
        </p:txBody>
      </p:sp>
    </p:spTree>
    <p:extLst>
      <p:ext uri="{BB962C8B-B14F-4D97-AF65-F5344CB8AC3E}">
        <p14:creationId xmlns:p14="http://schemas.microsoft.com/office/powerpoint/2010/main" val="7754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updated in your SIS, your SENR extract will include the transfer student’s SSID and will be matched to the known student profile in CALPADS eliminating the chance of a MID creation.</a:t>
            </a:r>
          </a:p>
        </p:txBody>
      </p:sp>
      <p:sp>
        <p:nvSpPr>
          <p:cNvPr id="4" name="Slide Number Placeholder 3"/>
          <p:cNvSpPr>
            <a:spLocks noGrp="1"/>
          </p:cNvSpPr>
          <p:nvPr>
            <p:ph type="sldNum" sz="quarter" idx="5"/>
          </p:nvPr>
        </p:nvSpPr>
        <p:spPr/>
        <p:txBody>
          <a:bodyPr/>
          <a:lstStyle/>
          <a:p>
            <a:fld id="{3F99F66D-109E-4BBC-8A00-74B5E9261F83}" type="slidenum">
              <a:rPr lang="en-US" smtClean="0"/>
              <a:t>40</a:t>
            </a:fld>
            <a:endParaRPr lang="en-US"/>
          </a:p>
        </p:txBody>
      </p:sp>
    </p:spTree>
    <p:extLst>
      <p:ext uri="{BB962C8B-B14F-4D97-AF65-F5344CB8AC3E}">
        <p14:creationId xmlns:p14="http://schemas.microsoft.com/office/powerpoint/2010/main" val="2452692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upload file functionality remains the same.</a:t>
            </a:r>
          </a:p>
        </p:txBody>
      </p:sp>
      <p:sp>
        <p:nvSpPr>
          <p:cNvPr id="4" name="Slide Number Placeholder 3"/>
          <p:cNvSpPr>
            <a:spLocks noGrp="1"/>
          </p:cNvSpPr>
          <p:nvPr>
            <p:ph type="sldNum" sz="quarter" idx="5"/>
          </p:nvPr>
        </p:nvSpPr>
        <p:spPr/>
        <p:txBody>
          <a:bodyPr/>
          <a:lstStyle/>
          <a:p>
            <a:fld id="{3F99F66D-109E-4BBC-8A00-74B5E9261F83}" type="slidenum">
              <a:rPr lang="en-US" smtClean="0"/>
              <a:t>41</a:t>
            </a:fld>
            <a:endParaRPr lang="en-US"/>
          </a:p>
        </p:txBody>
      </p:sp>
    </p:spTree>
    <p:extLst>
      <p:ext uri="{BB962C8B-B14F-4D97-AF65-F5344CB8AC3E}">
        <p14:creationId xmlns:p14="http://schemas.microsoft.com/office/powerpoint/2010/main" val="3205042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View Submission screen, files will automatically post if the total records pass validations. In the future the far left two columns will display the number of total records and the number of errors in the file. Remember if the file generates in a single error upon upload the file fails as a result of the post process redesign.</a:t>
            </a:r>
          </a:p>
        </p:txBody>
      </p:sp>
      <p:sp>
        <p:nvSpPr>
          <p:cNvPr id="4" name="Slide Number Placeholder 3"/>
          <p:cNvSpPr>
            <a:spLocks noGrp="1"/>
          </p:cNvSpPr>
          <p:nvPr>
            <p:ph type="sldNum" sz="quarter" idx="5"/>
          </p:nvPr>
        </p:nvSpPr>
        <p:spPr/>
        <p:txBody>
          <a:bodyPr/>
          <a:lstStyle/>
          <a:p>
            <a:fld id="{3F99F66D-109E-4BBC-8A00-74B5E9261F83}" type="slidenum">
              <a:rPr lang="en-US" smtClean="0"/>
              <a:t>42</a:t>
            </a:fld>
            <a:endParaRPr lang="en-US"/>
          </a:p>
        </p:txBody>
      </p:sp>
    </p:spTree>
    <p:extLst>
      <p:ext uri="{BB962C8B-B14F-4D97-AF65-F5344CB8AC3E}">
        <p14:creationId xmlns:p14="http://schemas.microsoft.com/office/powerpoint/2010/main" val="2572996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kern="0" dirty="0"/>
              <a:t>At the end of this session, with the information provided, LEAs should be able to:</a:t>
            </a:r>
          </a:p>
          <a:p>
            <a:pPr marL="0" indent="0">
              <a:buFont typeface="Wingdings" pitchFamily="2" charset="2"/>
              <a:buNone/>
            </a:pP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Identify the </a:t>
            </a:r>
            <a:r>
              <a:rPr lang="en-US" sz="1200" dirty="0"/>
              <a:t>the changes in the File Submission workflow</a:t>
            </a: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Prepare for the </a:t>
            </a:r>
            <a:r>
              <a:rPr lang="en-US" dirty="0"/>
              <a:t>system changes and share the information with your data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Coordinate </a:t>
            </a:r>
            <a:r>
              <a:rPr lang="en-US" dirty="0"/>
              <a:t>with other staff to ensure everyone is aware of changes</a:t>
            </a:r>
          </a:p>
          <a:p>
            <a:pPr marL="171450" indent="-171450">
              <a:buFont typeface="Arial" panose="020B0604020202020204" pitchFamily="34" charset="0"/>
              <a:buChar char="•"/>
            </a:pPr>
            <a:r>
              <a:rPr lang="en-US" sz="1200" kern="0" dirty="0"/>
              <a:t>Change local practices to adapt to system change</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a:t>
            </a:fld>
            <a:endParaRPr lang="en-US" noProof="0" dirty="0"/>
          </a:p>
        </p:txBody>
      </p:sp>
    </p:spTree>
    <p:extLst>
      <p:ext uri="{BB962C8B-B14F-4D97-AF65-F5344CB8AC3E}">
        <p14:creationId xmlns:p14="http://schemas.microsoft.com/office/powerpoint/2010/main" val="4123368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view submission details screen no longer displays passed records. Errors are shown to assist in troubleshooting. However, some functionality has been removed </a:t>
            </a:r>
            <a:r>
              <a:rPr lang="en-US" b="0" i="0" dirty="0">
                <a:solidFill>
                  <a:srgbClr val="000000"/>
                </a:solidFill>
                <a:effectLst/>
                <a:latin typeface="Helvetica Neue"/>
              </a:rPr>
              <a:t> in order to increase performance of the file upload process.</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43</a:t>
            </a:fld>
            <a:endParaRPr lang="en-US"/>
          </a:p>
        </p:txBody>
      </p:sp>
    </p:spTree>
    <p:extLst>
      <p:ext uri="{BB962C8B-B14F-4D97-AF65-F5344CB8AC3E}">
        <p14:creationId xmlns:p14="http://schemas.microsoft.com/office/powerpoint/2010/main" val="29918956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SSID extracts can still be requested and retrieved to update your SIS with the newly acquired SSIDs.</a:t>
            </a:r>
          </a:p>
        </p:txBody>
      </p:sp>
      <p:sp>
        <p:nvSpPr>
          <p:cNvPr id="4" name="Slide Number Placeholder 3"/>
          <p:cNvSpPr>
            <a:spLocks noGrp="1"/>
          </p:cNvSpPr>
          <p:nvPr>
            <p:ph type="sldNum" sz="quarter" idx="5"/>
          </p:nvPr>
        </p:nvSpPr>
        <p:spPr/>
        <p:txBody>
          <a:bodyPr/>
          <a:lstStyle/>
          <a:p>
            <a:fld id="{3F99F66D-109E-4BBC-8A00-74B5E9261F83}" type="slidenum">
              <a:rPr lang="en-US" smtClean="0"/>
              <a:t>44</a:t>
            </a:fld>
            <a:endParaRPr lang="en-US"/>
          </a:p>
        </p:txBody>
      </p:sp>
    </p:spTree>
    <p:extLst>
      <p:ext uri="{BB962C8B-B14F-4D97-AF65-F5344CB8AC3E}">
        <p14:creationId xmlns:p14="http://schemas.microsoft.com/office/powerpoint/2010/main" val="757410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option for  viewing recently assigned SSIDS is the search by enrollment functionality in online maintenance. You will have to filter by school, then search. When the search results return click the title of the column Enrollment school start date. This will sort the rows of students by most recent enrollment. These students will be your newly assigned SSIDs.</a:t>
            </a:r>
          </a:p>
        </p:txBody>
      </p:sp>
      <p:sp>
        <p:nvSpPr>
          <p:cNvPr id="4" name="Slide Number Placeholder 3"/>
          <p:cNvSpPr>
            <a:spLocks noGrp="1"/>
          </p:cNvSpPr>
          <p:nvPr>
            <p:ph type="sldNum" sz="quarter" idx="5"/>
          </p:nvPr>
        </p:nvSpPr>
        <p:spPr/>
        <p:txBody>
          <a:bodyPr/>
          <a:lstStyle/>
          <a:p>
            <a:fld id="{3F99F66D-109E-4BBC-8A00-74B5E9261F83}" type="slidenum">
              <a:rPr lang="en-US" smtClean="0"/>
              <a:t>45</a:t>
            </a:fld>
            <a:endParaRPr lang="en-US"/>
          </a:p>
        </p:txBody>
      </p:sp>
    </p:spTree>
    <p:extLst>
      <p:ext uri="{BB962C8B-B14F-4D97-AF65-F5344CB8AC3E}">
        <p14:creationId xmlns:p14="http://schemas.microsoft.com/office/powerpoint/2010/main" val="4264379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local business practices since there is no manual or  probabilistic matching of candidates at this time a review of  MIDs should be performed every day. </a:t>
            </a:r>
            <a:r>
              <a:rPr lang="en-US" b="0" i="0" dirty="0">
                <a:solidFill>
                  <a:srgbClr val="000000"/>
                </a:solidFill>
                <a:effectLst/>
                <a:latin typeface="Helvetica Neue"/>
              </a:rPr>
              <a:t>MIDs should be resolved on the same day the SENR is posted in order to avoid MIDs from being sent to TOMs in the nightly feed, and prior to downloading the SSID Extract to import into the SIS. To accommodate the need to resolve MIDs on the same day the SENR is posted, MID processing will occur on an ongoing basis throughout the day, and not just overnight</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46</a:t>
            </a:fld>
            <a:endParaRPr lang="en-US"/>
          </a:p>
        </p:txBody>
      </p:sp>
    </p:spTree>
    <p:extLst>
      <p:ext uri="{BB962C8B-B14F-4D97-AF65-F5344CB8AC3E}">
        <p14:creationId xmlns:p14="http://schemas.microsoft.com/office/powerpoint/2010/main" val="2633871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Once the file has posted,  Your next step in the process will be to Resolve MIDs on the same day that the SENR records are posted through MID Resolution. We will look at the files details just to reiterate why this is the next step.</a:t>
            </a:r>
          </a:p>
        </p:txBody>
      </p:sp>
      <p:sp>
        <p:nvSpPr>
          <p:cNvPr id="4" name="Slide Number Placeholder 3"/>
          <p:cNvSpPr>
            <a:spLocks noGrp="1"/>
          </p:cNvSpPr>
          <p:nvPr>
            <p:ph type="sldNum" sz="quarter" idx="5"/>
          </p:nvPr>
        </p:nvSpPr>
        <p:spPr/>
        <p:txBody>
          <a:bodyPr/>
          <a:lstStyle/>
          <a:p>
            <a:fld id="{3F99F66D-109E-4BBC-8A00-74B5E9261F83}" type="slidenum">
              <a:rPr lang="en-US" smtClean="0"/>
              <a:t>47</a:t>
            </a:fld>
            <a:endParaRPr lang="en-US"/>
          </a:p>
        </p:txBody>
      </p:sp>
    </p:spTree>
    <p:extLst>
      <p:ext uri="{BB962C8B-B14F-4D97-AF65-F5344CB8AC3E}">
        <p14:creationId xmlns:p14="http://schemas.microsoft.com/office/powerpoint/2010/main" val="283390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we see that there are no passed records nor, did we select potential candidate matches for our students. The records were posted  automatically. If you take a moment to think about it, the MID resolution process is the candidate selection process of old. If this step is adopted as part of your Student enrollment business practices in CALPADS you will have the opportunity to select candidates and assign the historical SSID as appropriate.</a:t>
            </a:r>
          </a:p>
        </p:txBody>
      </p:sp>
      <p:sp>
        <p:nvSpPr>
          <p:cNvPr id="4" name="Slide Number Placeholder 3"/>
          <p:cNvSpPr>
            <a:spLocks noGrp="1"/>
          </p:cNvSpPr>
          <p:nvPr>
            <p:ph type="sldNum" sz="quarter" idx="5"/>
          </p:nvPr>
        </p:nvSpPr>
        <p:spPr/>
        <p:txBody>
          <a:bodyPr/>
          <a:lstStyle/>
          <a:p>
            <a:fld id="{3F99F66D-109E-4BBC-8A00-74B5E9261F83}" type="slidenum">
              <a:rPr lang="en-US" smtClean="0"/>
              <a:t>48</a:t>
            </a:fld>
            <a:endParaRPr lang="en-US"/>
          </a:p>
        </p:txBody>
      </p:sp>
    </p:spTree>
    <p:extLst>
      <p:ext uri="{BB962C8B-B14F-4D97-AF65-F5344CB8AC3E}">
        <p14:creationId xmlns:p14="http://schemas.microsoft.com/office/powerpoint/2010/main" val="3340899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left navigation menu go to online maintenance&gt; Anomalies management, then select Maintain Multiple identifier.</a:t>
            </a:r>
          </a:p>
        </p:txBody>
      </p:sp>
      <p:sp>
        <p:nvSpPr>
          <p:cNvPr id="4" name="Slide Number Placeholder 3"/>
          <p:cNvSpPr>
            <a:spLocks noGrp="1"/>
          </p:cNvSpPr>
          <p:nvPr>
            <p:ph type="sldNum" sz="quarter" idx="5"/>
          </p:nvPr>
        </p:nvSpPr>
        <p:spPr/>
        <p:txBody>
          <a:bodyPr/>
          <a:lstStyle/>
          <a:p>
            <a:fld id="{3F99F66D-109E-4BBC-8A00-74B5E9261F83}" type="slidenum">
              <a:rPr lang="en-US" smtClean="0"/>
              <a:t>49</a:t>
            </a:fld>
            <a:endParaRPr lang="en-US"/>
          </a:p>
        </p:txBody>
      </p:sp>
    </p:spTree>
    <p:extLst>
      <p:ext uri="{BB962C8B-B14F-4D97-AF65-F5344CB8AC3E}">
        <p14:creationId xmlns:p14="http://schemas.microsoft.com/office/powerpoint/2010/main" val="2494136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MID resolution screen you will find that </a:t>
            </a:r>
            <a:r>
              <a:rPr lang="en-US" b="0" i="0" dirty="0">
                <a:solidFill>
                  <a:srgbClr val="000000"/>
                </a:solidFill>
                <a:effectLst/>
                <a:latin typeface="Helvetica Neue"/>
              </a:rPr>
              <a:t>are now only matched on </a:t>
            </a:r>
            <a:r>
              <a:rPr lang="en-US" b="1" i="0" dirty="0">
                <a:solidFill>
                  <a:srgbClr val="000000"/>
                </a:solidFill>
                <a:effectLst/>
                <a:latin typeface="Helvetica Neue"/>
              </a:rPr>
              <a:t>exact</a:t>
            </a:r>
            <a:r>
              <a:rPr lang="en-US" b="0" i="0" dirty="0">
                <a:solidFill>
                  <a:srgbClr val="000000"/>
                </a:solidFill>
                <a:effectLst/>
                <a:latin typeface="Helvetica Neue"/>
              </a:rPr>
              <a:t> first and last name and date of birth, However in the near future CALPADS will be to include probabilistic matching.</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50</a:t>
            </a:fld>
            <a:endParaRPr lang="en-US"/>
          </a:p>
        </p:txBody>
      </p:sp>
    </p:spTree>
    <p:extLst>
      <p:ext uri="{BB962C8B-B14F-4D97-AF65-F5344CB8AC3E}">
        <p14:creationId xmlns:p14="http://schemas.microsoft.com/office/powerpoint/2010/main" val="36193453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51</a:t>
            </a:fld>
            <a:endParaRPr lang="en-US" noProof="0" dirty="0"/>
          </a:p>
        </p:txBody>
      </p:sp>
    </p:spTree>
    <p:extLst>
      <p:ext uri="{BB962C8B-B14F-4D97-AF65-F5344CB8AC3E}">
        <p14:creationId xmlns:p14="http://schemas.microsoft.com/office/powerpoint/2010/main" val="264519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confirming demographic information to determine if your MIDs are matches. In particular </a:t>
            </a:r>
            <a:r>
              <a:rPr lang="en-US" b="0" i="0" dirty="0">
                <a:solidFill>
                  <a:srgbClr val="000000"/>
                </a:solidFill>
                <a:effectLst/>
                <a:latin typeface="Helvetica Neue"/>
              </a:rPr>
              <a:t>Parent/Guardian information may help identify the correct student.</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52</a:t>
            </a:fld>
            <a:endParaRPr lang="en-US"/>
          </a:p>
        </p:txBody>
      </p:sp>
    </p:spTree>
    <p:extLst>
      <p:ext uri="{BB962C8B-B14F-4D97-AF65-F5344CB8AC3E}">
        <p14:creationId xmlns:p14="http://schemas.microsoft.com/office/powerpoint/2010/main" val="2514536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dirty="0"/>
          </a:p>
        </p:txBody>
      </p:sp>
    </p:spTree>
    <p:extLst>
      <p:ext uri="{BB962C8B-B14F-4D97-AF65-F5344CB8AC3E}">
        <p14:creationId xmlns:p14="http://schemas.microsoft.com/office/powerpoint/2010/main" val="3766726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CALPADS Administrators should share MID reports with Testing Coordinators to ensure that students with possible MIDs are not tested until the MIDs are resolved.</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53</a:t>
            </a:fld>
            <a:endParaRPr lang="en-US"/>
          </a:p>
        </p:txBody>
      </p:sp>
    </p:spTree>
    <p:extLst>
      <p:ext uri="{BB962C8B-B14F-4D97-AF65-F5344CB8AC3E}">
        <p14:creationId xmlns:p14="http://schemas.microsoft.com/office/powerpoint/2010/main" val="746444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Only once MIDs are resolved, download the SSID Extract to populate the SIS with new or replacement SSIDs that result from resolving </a:t>
            </a:r>
            <a:r>
              <a:rPr lang="en-US" b="0" i="0" dirty="0" err="1">
                <a:solidFill>
                  <a:srgbClr val="000000"/>
                </a:solidFill>
                <a:effectLst/>
                <a:latin typeface="Helvetica Neue"/>
              </a:rPr>
              <a:t>MIDs.</a:t>
            </a:r>
            <a:r>
              <a:rPr lang="en-US" b="0" i="0" dirty="0">
                <a:solidFill>
                  <a:srgbClr val="000000"/>
                </a:solidFill>
                <a:effectLst/>
                <a:latin typeface="Helvetica Neue"/>
              </a:rPr>
              <a:t> The SSID Extract is now downloaded by a date range that is based on the active enrollment within the range  and </a:t>
            </a:r>
            <a:r>
              <a:rPr lang="en-US" b="1" i="0" dirty="0">
                <a:solidFill>
                  <a:srgbClr val="000000"/>
                </a:solidFill>
                <a:effectLst/>
                <a:latin typeface="Helvetica Neue"/>
              </a:rPr>
              <a:t>not </a:t>
            </a:r>
            <a:r>
              <a:rPr lang="en-US" b="0" i="0" dirty="0">
                <a:solidFill>
                  <a:srgbClr val="000000"/>
                </a:solidFill>
                <a:effectLst/>
                <a:latin typeface="Helvetica Neue"/>
              </a:rPr>
              <a:t>based on job ID. Therefore, the SSID Extract may include SSIDs that already exist in the SIS,  You can minimize this by selecting the  date prior to your SENR submission and then the end date can be the same day as the submission. CALPADS does not allow the same start and end date for a date range.  Again, only update your SIS with a SSID extract only after resolving your </a:t>
            </a:r>
            <a:r>
              <a:rPr lang="en-US" b="0" i="0" dirty="0" err="1">
                <a:solidFill>
                  <a:srgbClr val="000000"/>
                </a:solidFill>
                <a:effectLst/>
                <a:latin typeface="Helvetica Neue"/>
              </a:rPr>
              <a:t>MIDs.</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54</a:t>
            </a:fld>
            <a:endParaRPr lang="en-US"/>
          </a:p>
        </p:txBody>
      </p:sp>
    </p:spTree>
    <p:extLst>
      <p:ext uri="{BB962C8B-B14F-4D97-AF65-F5344CB8AC3E}">
        <p14:creationId xmlns:p14="http://schemas.microsoft.com/office/powerpoint/2010/main" val="2246461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55</a:t>
            </a:fld>
            <a:endParaRPr lang="en-US"/>
          </a:p>
        </p:txBody>
      </p:sp>
    </p:spTree>
    <p:extLst>
      <p:ext uri="{BB962C8B-B14F-4D97-AF65-F5344CB8AC3E}">
        <p14:creationId xmlns:p14="http://schemas.microsoft.com/office/powerpoint/2010/main" val="37808085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56</a:t>
            </a:fld>
            <a:endParaRPr lang="en-US" noProof="0" dirty="0"/>
          </a:p>
        </p:txBody>
      </p:sp>
    </p:spTree>
    <p:extLst>
      <p:ext uri="{BB962C8B-B14F-4D97-AF65-F5344CB8AC3E}">
        <p14:creationId xmlns:p14="http://schemas.microsoft.com/office/powerpoint/2010/main" val="24086313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57</a:t>
            </a:fld>
            <a:endParaRPr lang="en-US" noProof="0" dirty="0"/>
          </a:p>
        </p:txBody>
      </p:sp>
    </p:spTree>
    <p:extLst>
      <p:ext uri="{BB962C8B-B14F-4D97-AF65-F5344CB8AC3E}">
        <p14:creationId xmlns:p14="http://schemas.microsoft.com/office/powerpoint/2010/main" val="36397790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58</a:t>
            </a:fld>
            <a:endParaRPr lang="en-US" noProof="0" dirty="0"/>
          </a:p>
        </p:txBody>
      </p:sp>
    </p:spTree>
    <p:extLst>
      <p:ext uri="{BB962C8B-B14F-4D97-AF65-F5344CB8AC3E}">
        <p14:creationId xmlns:p14="http://schemas.microsoft.com/office/powerpoint/2010/main" val="334196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59</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60</a:t>
            </a:fld>
            <a:endParaRPr lang="en-US" noProof="0" dirty="0"/>
          </a:p>
        </p:txBody>
      </p:sp>
    </p:spTree>
    <p:extLst>
      <p:ext uri="{BB962C8B-B14F-4D97-AF65-F5344CB8AC3E}">
        <p14:creationId xmlns:p14="http://schemas.microsoft.com/office/powerpoint/2010/main" val="42342010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take the time to complete our training survey.  Your responses assist in improving our trainings.  </a:t>
            </a:r>
          </a:p>
          <a:p>
            <a:endParaRPr lang="en-US" baseline="0" dirty="0"/>
          </a:p>
          <a:p>
            <a:r>
              <a:rPr lang="en-US" baseline="0" dirty="0"/>
              <a:t>We review these surveys on a regular basis—in fact due to LEAs’ suggestions we have changed our survey, have included more visual aids, and demonstrations in our trainings.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If you experience any technical difficulty with accessing the survey, please try the alternative long URL:</a:t>
            </a:r>
            <a:endParaRPr lang="en-US" dirty="0"/>
          </a:p>
          <a:p>
            <a:endParaRPr lang="en-US" dirty="0"/>
          </a:p>
          <a:p>
            <a:r>
              <a:rPr lang="en-US" dirty="0"/>
              <a:t>Long URL: https://forms.office.com/Pages/ResponsePage.aspx?id=k1b3XxqV6E2E3dWxsESwNX2FYi3dRZNNt8LpvkF_wmhUNVRLOVBDVkoySE01UTJSRk42VTlaUUFIQi4u</a:t>
            </a:r>
          </a:p>
          <a:p>
            <a:endParaRPr lang="en-US" dirty="0"/>
          </a:p>
          <a:p>
            <a:r>
              <a:rPr lang="en-US" dirty="0"/>
              <a:t>Short URL:</a:t>
            </a:r>
            <a:r>
              <a:rPr lang="en-US" sz="1200" i="0" dirty="0">
                <a:latin typeface="Arial" charset="0"/>
              </a:rPr>
              <a:t> </a:t>
            </a:r>
            <a:r>
              <a:rPr lang="en-US" sz="1200" i="1" dirty="0">
                <a:latin typeface="Calibri" pitchFamily="34" charset="0"/>
                <a:hlinkClick r:id="rId3"/>
              </a:rPr>
              <a:t>https://bit.ly/2MXsECg</a:t>
            </a:r>
            <a:endParaRPr lang="en-US" sz="1200" i="1" dirty="0">
              <a:latin typeface="Calibri" pitchFamily="34" charset="0"/>
            </a:endParaRPr>
          </a:p>
          <a:p>
            <a:endParaRPr lang="en-US" sz="1200" i="1" dirty="0">
              <a:latin typeface="Calibri"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Thank you for providing us the opportunity to evaluate our trainings.</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61</a:t>
            </a:fld>
            <a:endParaRPr lang="en-US" noProof="0" dirty="0"/>
          </a:p>
        </p:txBody>
      </p:sp>
    </p:spTree>
    <p:extLst>
      <p:ext uri="{BB962C8B-B14F-4D97-AF65-F5344CB8AC3E}">
        <p14:creationId xmlns:p14="http://schemas.microsoft.com/office/powerpoint/2010/main" val="1924150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62</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file processing system in CALPADS was designed in 2008 to support four periodic data submissions, totaling eight files. Since then, the number of LEAs and IRCs has increased from 1,392 to 1,980, the number of files being submitted has grown from eight to twenty, and the frequency of submissions has shifted from a periodic collection to ongoing data maintenance. The CALPADS demand for internal support and external connection has increased to support English Language Proficiency (ELPAC), California Assessment of Student Progress (CAASPP), and focused monitoring of special education programs required by Individuals with Disabilities Education Improvement Act of 2004 (IDEA).*</a:t>
            </a:r>
          </a:p>
          <a:p>
            <a:endParaRPr lang="en-US" dirty="0"/>
          </a:p>
          <a:p>
            <a:pPr marL="171450" indent="-171450">
              <a:buFont typeface="Arial" panose="020B0604020202020204" pitchFamily="34" charset="0"/>
              <a:buChar char="•"/>
            </a:pPr>
            <a:r>
              <a:rPr lang="en-US" dirty="0"/>
              <a:t>https://www.cde.ca.gov/sp/se/ds/leadatarpts.asp</a:t>
            </a:r>
          </a:p>
          <a:p>
            <a:pPr marL="0" indent="0">
              <a:buFont typeface="Arial" panose="020B0604020202020204" pitchFamily="34" charset="0"/>
              <a:buNone/>
            </a:pPr>
            <a:endParaRPr lang="en-US" dirty="0"/>
          </a:p>
          <a:p>
            <a:r>
              <a:rPr lang="en-US" dirty="0"/>
              <a:t>The initial processing system was designed to queue files one at a time, locking database tables in order to validate the data. This method restricts system resources and has cascading effects on the overall system. The increased number of files coup[led with increased frequency of submissions has made this method inefficient leading to poor performance, inconsistencies, increased wait times, failed system functions. </a:t>
            </a:r>
          </a:p>
          <a:p>
            <a:endParaRPr lang="en-US" dirty="0"/>
          </a:p>
        </p:txBody>
      </p:sp>
      <p:sp>
        <p:nvSpPr>
          <p:cNvPr id="4" name="Slide Number Placeholder 3"/>
          <p:cNvSpPr>
            <a:spLocks noGrp="1"/>
          </p:cNvSpPr>
          <p:nvPr>
            <p:ph type="sldNum" sz="quarter" idx="5"/>
          </p:nvPr>
        </p:nvSpPr>
        <p:spPr/>
        <p:txBody>
          <a:bodyPr/>
          <a:lstStyle/>
          <a:p>
            <a:fld id="{F30DC9B1-7F10-470E-A95F-B3D23BECEB41}" type="slidenum">
              <a:rPr lang="en-US" smtClean="0"/>
              <a:t>6</a:t>
            </a:fld>
            <a:endParaRPr lang="en-US" dirty="0"/>
          </a:p>
        </p:txBody>
      </p:sp>
    </p:spTree>
    <p:extLst>
      <p:ext uri="{BB962C8B-B14F-4D97-AF65-F5344CB8AC3E}">
        <p14:creationId xmlns:p14="http://schemas.microsoft.com/office/powerpoint/2010/main" val="104422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the overview of redesign workflow and look at what is changing and what is remaining the same.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9</a:t>
            </a:fld>
            <a:endParaRPr lang="en-US" noProof="0" dirty="0"/>
          </a:p>
        </p:txBody>
      </p:sp>
    </p:spTree>
    <p:extLst>
      <p:ext uri="{BB962C8B-B14F-4D97-AF65-F5344CB8AC3E}">
        <p14:creationId xmlns:p14="http://schemas.microsoft.com/office/powerpoint/2010/main" val="1060961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10</a:t>
            </a:fld>
            <a:endParaRPr lang="en-US" noProof="0" dirty="0"/>
          </a:p>
        </p:txBody>
      </p:sp>
    </p:spTree>
    <p:extLst>
      <p:ext uri="{BB962C8B-B14F-4D97-AF65-F5344CB8AC3E}">
        <p14:creationId xmlns:p14="http://schemas.microsoft.com/office/powerpoint/2010/main" val="1489879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start with the redesigned workflow that begins with a batch submission or edit within online maintenance. The icons in red are key areas where enhancements have been made to the system.</a:t>
            </a:r>
          </a:p>
          <a:p>
            <a:r>
              <a:rPr lang="en-US" dirty="0">
                <a:cs typeface="Calibri"/>
              </a:rPr>
              <a:t>Online maintenance now runs the same process a file would. Your records now follow the same data flow whether they are submitted in batch or through OM.</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11</a:t>
            </a:fld>
            <a:endParaRPr lang="en-US" noProof="0" dirty="0"/>
          </a:p>
        </p:txBody>
      </p:sp>
    </p:spTree>
    <p:extLst>
      <p:ext uri="{BB962C8B-B14F-4D97-AF65-F5344CB8AC3E}">
        <p14:creationId xmlns:p14="http://schemas.microsoft.com/office/powerpoint/2010/main" val="3890637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3969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26634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08017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818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744500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0465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83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00062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835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18659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Tree>
    <p:extLst>
      <p:ext uri="{BB962C8B-B14F-4D97-AF65-F5344CB8AC3E}">
        <p14:creationId xmlns:p14="http://schemas.microsoft.com/office/powerpoint/2010/main" val="82894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42195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53384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27140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832818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038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1945546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757321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093239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7012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File Submission Redesign Overview v1.0 - Mar 30, 2022</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43702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File Submission Redesign Overview v1.0 - Mar 30, 2022</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7964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630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File Submission Redesign Overview v1.0 - Mar 30, 2022</a:t>
            </a:r>
            <a:endParaRPr lang="en-US" noProof="0" dirty="0"/>
          </a:p>
        </p:txBody>
      </p:sp>
    </p:spTree>
    <p:extLst>
      <p:ext uri="{BB962C8B-B14F-4D97-AF65-F5344CB8AC3E}">
        <p14:creationId xmlns:p14="http://schemas.microsoft.com/office/powerpoint/2010/main" val="1495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File Submission Redesign Overview v1.0 - Mar 30, 2022</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Tree>
    <p:extLst>
      <p:ext uri="{BB962C8B-B14F-4D97-AF65-F5344CB8AC3E}">
        <p14:creationId xmlns:p14="http://schemas.microsoft.com/office/powerpoint/2010/main" val="4064838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File Submission Redesign Overview v1.0 - Mar 30, 2022</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8030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Tree>
    <p:extLst>
      <p:ext uri="{BB962C8B-B14F-4D97-AF65-F5344CB8AC3E}">
        <p14:creationId xmlns:p14="http://schemas.microsoft.com/office/powerpoint/2010/main" val="3462051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Tree>
    <p:extLst>
      <p:ext uri="{BB962C8B-B14F-4D97-AF65-F5344CB8AC3E}">
        <p14:creationId xmlns:p14="http://schemas.microsoft.com/office/powerpoint/2010/main" val="1727143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Tree>
    <p:extLst>
      <p:ext uri="{BB962C8B-B14F-4D97-AF65-F5344CB8AC3E}">
        <p14:creationId xmlns:p14="http://schemas.microsoft.com/office/powerpoint/2010/main" val="1230127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File Submission Redesign Overview v1.0 - Mar 30, 2022</a:t>
            </a:r>
            <a:endParaRPr lang="en-US" noProof="0" dirty="0"/>
          </a:p>
        </p:txBody>
      </p:sp>
    </p:spTree>
    <p:extLst>
      <p:ext uri="{BB962C8B-B14F-4D97-AF65-F5344CB8AC3E}">
        <p14:creationId xmlns:p14="http://schemas.microsoft.com/office/powerpoint/2010/main" val="41868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File Submission Redesign Overview v1.0 - Mar 30, 2022</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File Submission Redesign Overview v1.0 - Mar 30, 2022</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8771880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File Submission Redesign Overview v1.0 - Mar 30, 2022</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9642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170488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124128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278015676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079343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2.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File Submission Redesign Overview v1.0 - Mar 30, 2022</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15786634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83" r:id="rId30"/>
    <p:sldLayoutId id="2147483788" r:id="rId31"/>
    <p:sldLayoutId id="2147483662" r:id="rId32"/>
    <p:sldLayoutId id="2147483789" r:id="rId33"/>
    <p:sldLayoutId id="2147483790" r:id="rId34"/>
    <p:sldLayoutId id="2147483791" r:id="rId35"/>
    <p:sldLayoutId id="2147483660" r:id="rId36"/>
    <p:sldLayoutId id="2147483661" r:id="rId37"/>
    <p:sldLayoutId id="2147483664" r:id="rId38"/>
    <p:sldLayoutId id="2147483665" r:id="rId39"/>
    <p:sldLayoutId id="2147483666" r:id="rId40"/>
    <p:sldLayoutId id="2147483667" r:id="rId41"/>
    <p:sldLayoutId id="2147483784" r:id="rId42"/>
    <p:sldLayoutId id="2147483785" r:id="rId43"/>
    <p:sldLayoutId id="2147483786" r:id="rId44"/>
    <p:sldLayoutId id="2147483668" r:id="rId45"/>
    <p:sldLayoutId id="2147483669" r:id="rId46"/>
    <p:sldLayoutId id="2147483671" r:id="rId47"/>
    <p:sldLayoutId id="2147483672" r:id="rId48"/>
    <p:sldLayoutId id="2147483787" r:id="rId49"/>
    <p:sldLayoutId id="2147483678" r:id="rId50"/>
    <p:sldLayoutId id="2147483673" r:id="rId51"/>
    <p:sldLayoutId id="2147483674" r:id="rId52"/>
    <p:sldLayoutId id="2147483675" r:id="rId53"/>
    <p:sldLayoutId id="2147483676" r:id="rId54"/>
    <p:sldLayoutId id="2147483677" r:id="rId55"/>
    <p:sldLayoutId id="2147483679" r:id="rId56"/>
    <p:sldLayoutId id="2147483680" r:id="rId57"/>
    <p:sldLayoutId id="2147483711" r:id="rId5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4.svg"/><Relationship Id="rId26" Type="http://schemas.openxmlformats.org/officeDocument/2006/relationships/image" Target="../media/image52.sv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8.xml"/><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slideLayout" Target="../slideLayouts/slideLayout13.xml"/><Relationship Id="rId6" Type="http://schemas.openxmlformats.org/officeDocument/2006/relationships/image" Target="../media/image32.svg"/><Relationship Id="rId11" Type="http://schemas.openxmlformats.org/officeDocument/2006/relationships/image" Target="../media/image37.png"/><Relationship Id="rId24" Type="http://schemas.openxmlformats.org/officeDocument/2006/relationships/image" Target="../media/image50.sv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svg"/><Relationship Id="rId19" Type="http://schemas.openxmlformats.org/officeDocument/2006/relationships/image" Target="../media/image45.pn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sv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 Type="http://schemas.openxmlformats.org/officeDocument/2006/relationships/notesSlide" Target="../notesSlides/notesSlide9.xml"/><Relationship Id="rId16" Type="http://schemas.openxmlformats.org/officeDocument/2006/relationships/image" Target="../media/image66.svg"/><Relationship Id="rId20" Type="http://schemas.openxmlformats.org/officeDocument/2006/relationships/image" Target="../media/image70.svg"/><Relationship Id="rId1" Type="http://schemas.openxmlformats.org/officeDocument/2006/relationships/slideLayout" Target="../slideLayouts/slideLayout13.xml"/><Relationship Id="rId6" Type="http://schemas.openxmlformats.org/officeDocument/2006/relationships/image" Target="../media/image56.svg"/><Relationship Id="rId11" Type="http://schemas.openxmlformats.org/officeDocument/2006/relationships/image" Target="../media/image61.png"/><Relationship Id="rId24" Type="http://schemas.openxmlformats.org/officeDocument/2006/relationships/image" Target="../media/image74.sv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10" Type="http://schemas.openxmlformats.org/officeDocument/2006/relationships/image" Target="../media/image60.svg"/><Relationship Id="rId19" Type="http://schemas.openxmlformats.org/officeDocument/2006/relationships/image" Target="../media/image69.pn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 Id="rId22" Type="http://schemas.openxmlformats.org/officeDocument/2006/relationships/image" Target="../media/image72.svg"/></Relationships>
</file>

<file path=ppt/slides/_rels/slide1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9.sv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2.svg"/><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79.sv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96.jpg"/></Relationships>
</file>

<file path=ppt/slides/_rels/slide2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96.jpg"/></Relationships>
</file>

<file path=ppt/slides/_rels/slide2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99.jpg"/></Relationships>
</file>

<file path=ppt/slides/_rels/slide2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99.jpg"/><Relationship Id="rId4" Type="http://schemas.openxmlformats.org/officeDocument/2006/relationships/image" Target="../media/image101.gif"/></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05.sv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image" Target="../media/image103.jpg"/><Relationship Id="rId4" Type="http://schemas.openxmlformats.org/officeDocument/2006/relationships/image" Target="../media/image102.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6.jpg"/><Relationship Id="rId7" Type="http://schemas.openxmlformats.org/officeDocument/2006/relationships/image" Target="../media/image107.jp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jpg"/></Relationships>
</file>

<file path=ppt/slides/_rels/slide3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03.jp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79.sv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79.sv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2.xml"/><Relationship Id="rId1" Type="http://schemas.openxmlformats.org/officeDocument/2006/relationships/slideLayout" Target="../slideLayouts/slideLayout22.xml"/><Relationship Id="rId4" Type="http://schemas.openxmlformats.org/officeDocument/2006/relationships/image" Target="../media/image132.svg"/></Relationships>
</file>

<file path=ppt/slides/_rels/slide56.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79.sv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jpg"/><Relationship Id="rId7" Type="http://schemas.openxmlformats.org/officeDocument/2006/relationships/image" Target="../media/image142.sv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140.sv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svg"/></Relationships>
</file>

<file path=ppt/slides/_rels/slide61.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6.png"/><Relationship Id="rId3" Type="http://schemas.openxmlformats.org/officeDocument/2006/relationships/image" Target="../media/image147.jpeg"/><Relationship Id="rId7" Type="http://schemas.openxmlformats.org/officeDocument/2006/relationships/image" Target="../media/image151.svg"/><Relationship Id="rId12" Type="http://schemas.openxmlformats.org/officeDocument/2006/relationships/hyperlink" Target="https://csis.fcmat.org/" TargetMode="External"/><Relationship Id="rId2" Type="http://schemas.openxmlformats.org/officeDocument/2006/relationships/notesSlide" Target="../notesSlides/notesSlide59.xml"/><Relationship Id="rId1" Type="http://schemas.openxmlformats.org/officeDocument/2006/relationships/slideLayout" Target="../slideLayouts/slideLayout23.xml"/><Relationship Id="rId6" Type="http://schemas.openxmlformats.org/officeDocument/2006/relationships/image" Target="../media/image150.png"/><Relationship Id="rId11" Type="http://schemas.openxmlformats.org/officeDocument/2006/relationships/image" Target="../media/image155.svg"/><Relationship Id="rId5" Type="http://schemas.openxmlformats.org/officeDocument/2006/relationships/image" Target="../media/image149.svg"/><Relationship Id="rId15" Type="http://schemas.openxmlformats.org/officeDocument/2006/relationships/image" Target="../media/image158.tiff"/><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svg"/><Relationship Id="rId14" Type="http://schemas.openxmlformats.org/officeDocument/2006/relationships/image" Target="../media/image157.sv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12651" y="-16693"/>
            <a:ext cx="4400638" cy="67818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856585" y="1338002"/>
            <a:ext cx="4038457" cy="2424317"/>
          </a:xfrm>
          <a:ln>
            <a:noFill/>
          </a:ln>
        </p:spPr>
        <p:txBody>
          <a:bodyPr/>
          <a:lstStyle/>
          <a:p>
            <a:r>
              <a:rPr lang="en-US" dirty="0">
                <a:solidFill>
                  <a:srgbClr val="FF735E"/>
                </a:solidFill>
              </a:rPr>
              <a:t>FILE </a:t>
            </a:r>
            <a:br>
              <a:rPr lang="en-US" dirty="0">
                <a:solidFill>
                  <a:srgbClr val="FF735E"/>
                </a:solidFill>
              </a:rPr>
            </a:br>
            <a:r>
              <a:rPr lang="en-US" dirty="0">
                <a:solidFill>
                  <a:srgbClr val="FF735E"/>
                </a:solidFill>
              </a:rPr>
              <a:t>SUBMISSION</a:t>
            </a:r>
            <a:br>
              <a:rPr lang="en-US" dirty="0">
                <a:solidFill>
                  <a:srgbClr val="FF715B"/>
                </a:solidFill>
              </a:rPr>
            </a:br>
            <a:r>
              <a:rPr lang="en-US" dirty="0">
                <a:solidFill>
                  <a:srgbClr val="FF735E"/>
                </a:solidFill>
              </a:rPr>
              <a:t>Redesign Training</a:t>
            </a:r>
            <a:br>
              <a:rPr lang="en-US" dirty="0">
                <a:solidFill>
                  <a:srgbClr val="FF735E"/>
                </a:solidFill>
              </a:rPr>
            </a:br>
            <a:endParaRPr lang="en-US" dirty="0">
              <a:solidFill>
                <a:srgbClr val="FF735E"/>
              </a:solidFill>
            </a:endParaRP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761616" y="4702490"/>
            <a:ext cx="4400638" cy="891948"/>
          </a:xfrm>
        </p:spPr>
        <p:txBody>
          <a:bodyPr vert="horz" lIns="0" tIns="0" rIns="0" bIns="0" rtlCol="0" anchor="t">
            <a:noAutofit/>
          </a:bodyPr>
          <a:lstStyle/>
          <a:p>
            <a:pPr>
              <a:spcBef>
                <a:spcPts val="0"/>
              </a:spcBef>
              <a:spcAft>
                <a:spcPts val="0"/>
              </a:spcAft>
            </a:pPr>
            <a:r>
              <a:rPr lang="en-US" dirty="0">
                <a:ea typeface="+mn-lt"/>
                <a:cs typeface="+mn-lt"/>
              </a:rPr>
              <a:t>Overview of System Upgrade/Workflow Changes</a:t>
            </a:r>
            <a:endParaRPr lang="en-US" dirty="0"/>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998203" y="4423768"/>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1935" y="92893"/>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6691" y="694178"/>
            <a:ext cx="798351" cy="798351"/>
          </a:xfrm>
          <a:prstGeom prst="rect">
            <a:avLst/>
          </a:prstGeom>
        </p:spPr>
      </p:pic>
      <p:sp>
        <p:nvSpPr>
          <p:cNvPr id="4" name="Rectangle 3">
            <a:extLst>
              <a:ext uri="{FF2B5EF4-FFF2-40B4-BE49-F238E27FC236}">
                <a16:creationId xmlns:a16="http://schemas.microsoft.com/office/drawing/2014/main" id="{237F8860-1DF5-974B-921D-A64ABDF9A51F}"/>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6" name="TextBox 5">
            <a:extLst>
              <a:ext uri="{FF2B5EF4-FFF2-40B4-BE49-F238E27FC236}">
                <a16:creationId xmlns:a16="http://schemas.microsoft.com/office/drawing/2014/main" id="{97B7565F-4C7B-1A41-B3F2-F89FC53FE82B}"/>
              </a:ext>
            </a:extLst>
          </p:cNvPr>
          <p:cNvSpPr txBox="1"/>
          <p:nvPr/>
        </p:nvSpPr>
        <p:spPr>
          <a:xfrm>
            <a:off x="-1820333" y="8255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24822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2A3A-06E8-C541-A35F-8952D17E3D6B}"/>
              </a:ext>
            </a:extLst>
          </p:cNvPr>
          <p:cNvSpPr>
            <a:spLocks noGrp="1"/>
          </p:cNvSpPr>
          <p:nvPr>
            <p:ph type="title"/>
          </p:nvPr>
        </p:nvSpPr>
        <p:spPr>
          <a:xfrm>
            <a:off x="300183" y="239035"/>
            <a:ext cx="11340000" cy="432000"/>
          </a:xfrm>
        </p:spPr>
        <p:txBody>
          <a:bodyPr/>
          <a:lstStyle/>
          <a:p>
            <a:r>
              <a:rPr lang="en-US" dirty="0"/>
              <a:t>Legacy Workflow</a:t>
            </a:r>
          </a:p>
        </p:txBody>
      </p:sp>
      <p:sp>
        <p:nvSpPr>
          <p:cNvPr id="4" name="Footer Placeholder 3">
            <a:extLst>
              <a:ext uri="{FF2B5EF4-FFF2-40B4-BE49-F238E27FC236}">
                <a16:creationId xmlns:a16="http://schemas.microsoft.com/office/drawing/2014/main" id="{FC8DAFBD-2D1C-0043-B581-2541DADEE0D6}"/>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C3AAC66F-AB4D-3C4E-B6B8-2D9DFB35168F}"/>
              </a:ext>
            </a:extLst>
          </p:cNvPr>
          <p:cNvSpPr>
            <a:spLocks noGrp="1"/>
          </p:cNvSpPr>
          <p:nvPr>
            <p:ph type="sldNum" sz="quarter" idx="11"/>
          </p:nvPr>
        </p:nvSpPr>
        <p:spPr/>
        <p:txBody>
          <a:bodyPr/>
          <a:lstStyle/>
          <a:p>
            <a:fld id="{4B73C415-D670-4716-A5EC-CC4D52CA2BAC}" type="slidenum">
              <a:rPr lang="en-US" noProof="0" smtClean="0"/>
              <a:pPr/>
              <a:t>10</a:t>
            </a:fld>
            <a:endParaRPr lang="en-US" noProof="0" dirty="0"/>
          </a:p>
        </p:txBody>
      </p:sp>
      <p:sp>
        <p:nvSpPr>
          <p:cNvPr id="28" name="Rounded Rectangle 7">
            <a:extLst>
              <a:ext uri="{FF2B5EF4-FFF2-40B4-BE49-F238E27FC236}">
                <a16:creationId xmlns:a16="http://schemas.microsoft.com/office/drawing/2014/main" id="{2BCF7D32-0AF6-4969-B786-47784C3D6B4E}"/>
              </a:ext>
            </a:extLst>
          </p:cNvPr>
          <p:cNvSpPr/>
          <p:nvPr/>
        </p:nvSpPr>
        <p:spPr>
          <a:xfrm>
            <a:off x="5037864" y="4430261"/>
            <a:ext cx="1123755" cy="7329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SSID Extract</a:t>
            </a:r>
          </a:p>
        </p:txBody>
      </p:sp>
      <p:sp>
        <p:nvSpPr>
          <p:cNvPr id="25" name="Rounded Rectangle 7">
            <a:extLst>
              <a:ext uri="{FF2B5EF4-FFF2-40B4-BE49-F238E27FC236}">
                <a16:creationId xmlns:a16="http://schemas.microsoft.com/office/drawing/2014/main" id="{FD85A053-0C6A-4731-A4FC-8F2BE9AFE2AD}"/>
              </a:ext>
            </a:extLst>
          </p:cNvPr>
          <p:cNvSpPr/>
          <p:nvPr/>
        </p:nvSpPr>
        <p:spPr>
          <a:xfrm>
            <a:off x="3922256" y="3347770"/>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SSID Matching</a:t>
            </a:r>
          </a:p>
        </p:txBody>
      </p:sp>
      <p:grpSp>
        <p:nvGrpSpPr>
          <p:cNvPr id="14" name="Group 13">
            <a:extLst>
              <a:ext uri="{FF2B5EF4-FFF2-40B4-BE49-F238E27FC236}">
                <a16:creationId xmlns:a16="http://schemas.microsoft.com/office/drawing/2014/main" id="{E25B3AE9-E18C-462A-B306-BD123E6B6B4B}"/>
              </a:ext>
            </a:extLst>
          </p:cNvPr>
          <p:cNvGrpSpPr/>
          <p:nvPr/>
        </p:nvGrpSpPr>
        <p:grpSpPr>
          <a:xfrm>
            <a:off x="30991" y="2380101"/>
            <a:ext cx="1553843" cy="1114679"/>
            <a:chOff x="222545" y="2367231"/>
            <a:chExt cx="1553843" cy="1114679"/>
          </a:xfrm>
        </p:grpSpPr>
        <p:sp>
          <p:nvSpPr>
            <p:cNvPr id="7" name="Rounded Rectangle 6">
              <a:extLst>
                <a:ext uri="{FF2B5EF4-FFF2-40B4-BE49-F238E27FC236}">
                  <a16:creationId xmlns:a16="http://schemas.microsoft.com/office/drawing/2014/main" id="{22009C9E-42C3-8541-9044-EB27D933D765}"/>
                </a:ext>
              </a:extLst>
            </p:cNvPr>
            <p:cNvSpPr/>
            <p:nvPr/>
          </p:nvSpPr>
          <p:spPr>
            <a:xfrm>
              <a:off x="222545" y="2392520"/>
              <a:ext cx="1377897" cy="10893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File Submission</a:t>
              </a:r>
            </a:p>
          </p:txBody>
        </p:sp>
        <p:pic>
          <p:nvPicPr>
            <p:cNvPr id="20" name="Graphic 19" descr="Ui Ux outline">
              <a:extLst>
                <a:ext uri="{FF2B5EF4-FFF2-40B4-BE49-F238E27FC236}">
                  <a16:creationId xmlns:a16="http://schemas.microsoft.com/office/drawing/2014/main" id="{A7782AD0-6082-4CDF-AEF8-98752541DF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3268" y="2367231"/>
              <a:ext cx="914400" cy="914400"/>
            </a:xfrm>
            <a:prstGeom prst="rect">
              <a:avLst/>
            </a:prstGeom>
          </p:spPr>
        </p:pic>
        <p:sp>
          <p:nvSpPr>
            <p:cNvPr id="22" name="Arrow: Right 21">
              <a:extLst>
                <a:ext uri="{FF2B5EF4-FFF2-40B4-BE49-F238E27FC236}">
                  <a16:creationId xmlns:a16="http://schemas.microsoft.com/office/drawing/2014/main" id="{4DAD22D7-CEE3-4F21-AF9E-752108D2B551}"/>
                </a:ext>
              </a:extLst>
            </p:cNvPr>
            <p:cNvSpPr/>
            <p:nvPr/>
          </p:nvSpPr>
          <p:spPr>
            <a:xfrm>
              <a:off x="1383661" y="2723714"/>
              <a:ext cx="392727" cy="246794"/>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Graphic 23" descr="Boardroom outline">
            <a:extLst>
              <a:ext uri="{FF2B5EF4-FFF2-40B4-BE49-F238E27FC236}">
                <a16:creationId xmlns:a16="http://schemas.microsoft.com/office/drawing/2014/main" id="{27F3FF8F-B6DD-426A-8588-87444F9639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9021" y="3130923"/>
            <a:ext cx="914400" cy="914400"/>
          </a:xfrm>
          <a:prstGeom prst="rect">
            <a:avLst/>
          </a:prstGeom>
        </p:spPr>
      </p:pic>
      <p:pic>
        <p:nvPicPr>
          <p:cNvPr id="27" name="Graphic 26" descr="Document outline">
            <a:extLst>
              <a:ext uri="{FF2B5EF4-FFF2-40B4-BE49-F238E27FC236}">
                <a16:creationId xmlns:a16="http://schemas.microsoft.com/office/drawing/2014/main" id="{09EE8824-4BF2-4866-86DE-AA11F6B986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40148" y="4251472"/>
            <a:ext cx="723901" cy="742044"/>
          </a:xfrm>
          <a:prstGeom prst="rect">
            <a:avLst/>
          </a:prstGeom>
        </p:spPr>
      </p:pic>
      <p:grpSp>
        <p:nvGrpSpPr>
          <p:cNvPr id="17" name="Group 16">
            <a:extLst>
              <a:ext uri="{FF2B5EF4-FFF2-40B4-BE49-F238E27FC236}">
                <a16:creationId xmlns:a16="http://schemas.microsoft.com/office/drawing/2014/main" id="{E864257A-3F2D-4E16-8657-DC599910AD39}"/>
              </a:ext>
            </a:extLst>
          </p:cNvPr>
          <p:cNvGrpSpPr/>
          <p:nvPr/>
        </p:nvGrpSpPr>
        <p:grpSpPr>
          <a:xfrm>
            <a:off x="5408027" y="2158326"/>
            <a:ext cx="1586397" cy="1264191"/>
            <a:chOff x="6315170" y="2666326"/>
            <a:chExt cx="1586397" cy="1264191"/>
          </a:xfrm>
        </p:grpSpPr>
        <p:sp>
          <p:nvSpPr>
            <p:cNvPr id="29" name="Rounded Rectangle 7">
              <a:extLst>
                <a:ext uri="{FF2B5EF4-FFF2-40B4-BE49-F238E27FC236}">
                  <a16:creationId xmlns:a16="http://schemas.microsoft.com/office/drawing/2014/main" id="{04D0E413-78EF-489A-8025-EFE17C5D649D}"/>
                </a:ext>
              </a:extLst>
            </p:cNvPr>
            <p:cNvSpPr/>
            <p:nvPr/>
          </p:nvSpPr>
          <p:spPr>
            <a:xfrm>
              <a:off x="6315170" y="3016117"/>
              <a:ext cx="1586397"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a:solidFill>
                    <a:schemeClr val="tx1"/>
                  </a:solidFill>
                </a:rPr>
                <a:t>Partial/Post to </a:t>
              </a:r>
              <a:r>
                <a:rPr lang="en-US" sz="1200" dirty="0">
                  <a:solidFill>
                    <a:schemeClr val="tx1"/>
                  </a:solidFill>
                </a:rPr>
                <a:t>ODS</a:t>
              </a:r>
              <a:endParaRPr lang="en-US" sz="1200" dirty="0">
                <a:solidFill>
                  <a:schemeClr val="tx1"/>
                </a:solidFill>
                <a:ea typeface="Tahoma"/>
                <a:cs typeface="Tahoma"/>
              </a:endParaRPr>
            </a:p>
          </p:txBody>
        </p:sp>
        <p:pic>
          <p:nvPicPr>
            <p:cNvPr id="32" name="Graphic 31" descr="Database outline">
              <a:extLst>
                <a:ext uri="{FF2B5EF4-FFF2-40B4-BE49-F238E27FC236}">
                  <a16:creationId xmlns:a16="http://schemas.microsoft.com/office/drawing/2014/main" id="{FF77EA99-321D-4768-BF65-F61FEEDE99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1938" y="2666326"/>
              <a:ext cx="1018001" cy="1045215"/>
            </a:xfrm>
            <a:prstGeom prst="rect">
              <a:avLst/>
            </a:prstGeom>
          </p:spPr>
        </p:pic>
        <p:pic>
          <p:nvPicPr>
            <p:cNvPr id="40" name="Graphic 39" descr="Back with solid fill">
              <a:extLst>
                <a:ext uri="{FF2B5EF4-FFF2-40B4-BE49-F238E27FC236}">
                  <a16:creationId xmlns:a16="http://schemas.microsoft.com/office/drawing/2014/main" id="{63D0B4DC-3FF5-4766-99A2-A66C2CA3830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80814" y="3050930"/>
              <a:ext cx="567574" cy="567574"/>
            </a:xfrm>
            <a:prstGeom prst="rect">
              <a:avLst/>
            </a:prstGeom>
          </p:spPr>
        </p:pic>
      </p:grpSp>
      <p:sp>
        <p:nvSpPr>
          <p:cNvPr id="41" name="Rounded Rectangle 7">
            <a:extLst>
              <a:ext uri="{FF2B5EF4-FFF2-40B4-BE49-F238E27FC236}">
                <a16:creationId xmlns:a16="http://schemas.microsoft.com/office/drawing/2014/main" id="{2262895E-732C-4051-9316-75F48397E745}"/>
              </a:ext>
            </a:extLst>
          </p:cNvPr>
          <p:cNvSpPr/>
          <p:nvPr/>
        </p:nvSpPr>
        <p:spPr>
          <a:xfrm>
            <a:off x="6835469" y="4031121"/>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rgbClr val="FF735E"/>
              </a:solidFill>
            </a:endParaRPr>
          </a:p>
          <a:p>
            <a:endParaRPr lang="en-US" sz="1200" dirty="0">
              <a:solidFill>
                <a:srgbClr val="FF735E"/>
              </a:solidFill>
            </a:endParaRPr>
          </a:p>
          <a:p>
            <a:endParaRPr lang="en-US" sz="1200" dirty="0">
              <a:solidFill>
                <a:srgbClr val="FF735E"/>
              </a:solidFill>
            </a:endParaRPr>
          </a:p>
          <a:p>
            <a:pPr algn="ctr"/>
            <a:r>
              <a:rPr lang="en-US" sz="1200" dirty="0">
                <a:solidFill>
                  <a:schemeClr val="tx1"/>
                </a:solidFill>
              </a:rPr>
              <a:t>Nightly Anomaly Detection</a:t>
            </a:r>
          </a:p>
        </p:txBody>
      </p:sp>
      <p:pic>
        <p:nvPicPr>
          <p:cNvPr id="12" name="Graphic 11" descr="Aperture outline">
            <a:extLst>
              <a:ext uri="{FF2B5EF4-FFF2-40B4-BE49-F238E27FC236}">
                <a16:creationId xmlns:a16="http://schemas.microsoft.com/office/drawing/2014/main" id="{BD7180BC-1E71-4DEF-806C-4A8C5D1538C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84044" y="3756665"/>
            <a:ext cx="914400" cy="914400"/>
          </a:xfrm>
          <a:prstGeom prst="rect">
            <a:avLst/>
          </a:prstGeom>
        </p:spPr>
      </p:pic>
      <p:grpSp>
        <p:nvGrpSpPr>
          <p:cNvPr id="3" name="Group 2">
            <a:extLst>
              <a:ext uri="{FF2B5EF4-FFF2-40B4-BE49-F238E27FC236}">
                <a16:creationId xmlns:a16="http://schemas.microsoft.com/office/drawing/2014/main" id="{27AB6C1C-D57E-49DE-859E-9A4AE5E04970}"/>
              </a:ext>
            </a:extLst>
          </p:cNvPr>
          <p:cNvGrpSpPr/>
          <p:nvPr/>
        </p:nvGrpSpPr>
        <p:grpSpPr>
          <a:xfrm>
            <a:off x="6891372" y="2154276"/>
            <a:ext cx="1547930" cy="1095654"/>
            <a:chOff x="6954872" y="2879990"/>
            <a:chExt cx="1547930" cy="1095654"/>
          </a:xfrm>
        </p:grpSpPr>
        <p:sp>
          <p:nvSpPr>
            <p:cNvPr id="43" name="Rounded Rectangle 7">
              <a:extLst>
                <a:ext uri="{FF2B5EF4-FFF2-40B4-BE49-F238E27FC236}">
                  <a16:creationId xmlns:a16="http://schemas.microsoft.com/office/drawing/2014/main" id="{D192AA0C-CEEB-4599-B8D5-8C7778C1CCA2}"/>
                </a:ext>
              </a:extLst>
            </p:cNvPr>
            <p:cNvSpPr/>
            <p:nvPr/>
          </p:nvSpPr>
          <p:spPr>
            <a:xfrm>
              <a:off x="6954872" y="3061244"/>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ODS Reports</a:t>
              </a:r>
            </a:p>
          </p:txBody>
        </p:sp>
        <p:pic>
          <p:nvPicPr>
            <p:cNvPr id="18" name="Graphic 17" descr="Layers Design outline">
              <a:extLst>
                <a:ext uri="{FF2B5EF4-FFF2-40B4-BE49-F238E27FC236}">
                  <a16:creationId xmlns:a16="http://schemas.microsoft.com/office/drawing/2014/main" id="{41B3470C-E3B7-4242-A233-0D4E3F9D4D0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51189" y="2879990"/>
              <a:ext cx="914400" cy="914400"/>
            </a:xfrm>
            <a:prstGeom prst="rect">
              <a:avLst/>
            </a:prstGeom>
          </p:spPr>
        </p:pic>
      </p:grpSp>
      <p:grpSp>
        <p:nvGrpSpPr>
          <p:cNvPr id="6" name="Group 5">
            <a:extLst>
              <a:ext uri="{FF2B5EF4-FFF2-40B4-BE49-F238E27FC236}">
                <a16:creationId xmlns:a16="http://schemas.microsoft.com/office/drawing/2014/main" id="{828ED9AD-69C4-4BBF-B226-18E50309CB31}"/>
              </a:ext>
            </a:extLst>
          </p:cNvPr>
          <p:cNvGrpSpPr/>
          <p:nvPr/>
        </p:nvGrpSpPr>
        <p:grpSpPr>
          <a:xfrm>
            <a:off x="8094204" y="2234365"/>
            <a:ext cx="1726106" cy="1119113"/>
            <a:chOff x="8257489" y="2869364"/>
            <a:chExt cx="1726106" cy="1119113"/>
          </a:xfrm>
        </p:grpSpPr>
        <p:sp>
          <p:nvSpPr>
            <p:cNvPr id="47" name="Rounded Rectangle 7">
              <a:extLst>
                <a:ext uri="{FF2B5EF4-FFF2-40B4-BE49-F238E27FC236}">
                  <a16:creationId xmlns:a16="http://schemas.microsoft.com/office/drawing/2014/main" id="{1BEBE35D-EF33-4528-A3C0-164CCC089A9B}"/>
                </a:ext>
              </a:extLst>
            </p:cNvPr>
            <p:cNvSpPr/>
            <p:nvPr/>
          </p:nvSpPr>
          <p:spPr>
            <a:xfrm>
              <a:off x="8257489" y="3074077"/>
              <a:ext cx="172610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Submission Snapshot Revisions</a:t>
              </a:r>
            </a:p>
          </p:txBody>
        </p:sp>
        <p:pic>
          <p:nvPicPr>
            <p:cNvPr id="46" name="Graphic 45" descr="Layers Design with solid fill">
              <a:extLst>
                <a:ext uri="{FF2B5EF4-FFF2-40B4-BE49-F238E27FC236}">
                  <a16:creationId xmlns:a16="http://schemas.microsoft.com/office/drawing/2014/main" id="{AA2E82E9-38A9-4C14-91B5-EDFF10BB88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92370" y="2869364"/>
              <a:ext cx="914400" cy="914400"/>
            </a:xfrm>
            <a:prstGeom prst="rect">
              <a:avLst/>
            </a:prstGeom>
          </p:spPr>
        </p:pic>
      </p:grpSp>
      <p:grpSp>
        <p:nvGrpSpPr>
          <p:cNvPr id="13" name="Group 12">
            <a:extLst>
              <a:ext uri="{FF2B5EF4-FFF2-40B4-BE49-F238E27FC236}">
                <a16:creationId xmlns:a16="http://schemas.microsoft.com/office/drawing/2014/main" id="{4E2C6AB6-BC2F-4976-B6F1-F59D0686A888}"/>
              </a:ext>
            </a:extLst>
          </p:cNvPr>
          <p:cNvGrpSpPr/>
          <p:nvPr/>
        </p:nvGrpSpPr>
        <p:grpSpPr>
          <a:xfrm>
            <a:off x="1320670" y="2277003"/>
            <a:ext cx="1547930" cy="1156467"/>
            <a:chOff x="1883098" y="2313288"/>
            <a:chExt cx="1547930" cy="1156467"/>
          </a:xfrm>
        </p:grpSpPr>
        <p:sp>
          <p:nvSpPr>
            <p:cNvPr id="8" name="Rounded Rectangle 7">
              <a:extLst>
                <a:ext uri="{FF2B5EF4-FFF2-40B4-BE49-F238E27FC236}">
                  <a16:creationId xmlns:a16="http://schemas.microsoft.com/office/drawing/2014/main" id="{5DC652E4-B471-B04F-A941-AA85FEDCB904}"/>
                </a:ext>
              </a:extLst>
            </p:cNvPr>
            <p:cNvSpPr/>
            <p:nvPr/>
          </p:nvSpPr>
          <p:spPr>
            <a:xfrm>
              <a:off x="1883098" y="2555355"/>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Validations (Passed/Rejected)</a:t>
              </a:r>
            </a:p>
          </p:txBody>
        </p:sp>
        <p:pic>
          <p:nvPicPr>
            <p:cNvPr id="73" name="Graphic 72" descr="Gears outline">
              <a:extLst>
                <a:ext uri="{FF2B5EF4-FFF2-40B4-BE49-F238E27FC236}">
                  <a16:creationId xmlns:a16="http://schemas.microsoft.com/office/drawing/2014/main" id="{63961EAD-033A-4F43-BE46-7CABC40A86D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2439908">
              <a:off x="2214619" y="2313288"/>
              <a:ext cx="914400" cy="914400"/>
            </a:xfrm>
            <a:prstGeom prst="rect">
              <a:avLst/>
            </a:prstGeom>
          </p:spPr>
        </p:pic>
      </p:grpSp>
      <p:grpSp>
        <p:nvGrpSpPr>
          <p:cNvPr id="15" name="Group 14">
            <a:extLst>
              <a:ext uri="{FF2B5EF4-FFF2-40B4-BE49-F238E27FC236}">
                <a16:creationId xmlns:a16="http://schemas.microsoft.com/office/drawing/2014/main" id="{8105CDA0-8503-4028-8C3F-F39B1BBBE66A}"/>
              </a:ext>
            </a:extLst>
          </p:cNvPr>
          <p:cNvGrpSpPr/>
          <p:nvPr/>
        </p:nvGrpSpPr>
        <p:grpSpPr>
          <a:xfrm>
            <a:off x="9577718" y="2266204"/>
            <a:ext cx="1547930" cy="1150869"/>
            <a:chOff x="9886147" y="2828632"/>
            <a:chExt cx="1547930" cy="1150869"/>
          </a:xfrm>
        </p:grpSpPr>
        <p:sp>
          <p:nvSpPr>
            <p:cNvPr id="74" name="Rounded Rectangle 7">
              <a:extLst>
                <a:ext uri="{FF2B5EF4-FFF2-40B4-BE49-F238E27FC236}">
                  <a16:creationId xmlns:a16="http://schemas.microsoft.com/office/drawing/2014/main" id="{649D894C-8D4E-4445-A37E-F072DAE85580}"/>
                </a:ext>
              </a:extLst>
            </p:cNvPr>
            <p:cNvSpPr/>
            <p:nvPr/>
          </p:nvSpPr>
          <p:spPr>
            <a:xfrm>
              <a:off x="9886147" y="3065101"/>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Certification Validations</a:t>
              </a:r>
            </a:p>
          </p:txBody>
        </p:sp>
        <p:pic>
          <p:nvPicPr>
            <p:cNvPr id="71" name="Graphic 70" descr="Gears with solid fill">
              <a:extLst>
                <a:ext uri="{FF2B5EF4-FFF2-40B4-BE49-F238E27FC236}">
                  <a16:creationId xmlns:a16="http://schemas.microsoft.com/office/drawing/2014/main" id="{6BCED766-DA62-4B31-9F27-2A10D90267D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196629">
              <a:off x="10202912" y="2828632"/>
              <a:ext cx="914400" cy="914400"/>
            </a:xfrm>
            <a:prstGeom prst="rect">
              <a:avLst/>
            </a:prstGeom>
          </p:spPr>
        </p:pic>
      </p:grpSp>
      <p:grpSp>
        <p:nvGrpSpPr>
          <p:cNvPr id="19" name="Group 18">
            <a:extLst>
              <a:ext uri="{FF2B5EF4-FFF2-40B4-BE49-F238E27FC236}">
                <a16:creationId xmlns:a16="http://schemas.microsoft.com/office/drawing/2014/main" id="{08F43A04-5A32-4492-9732-01F636CCD6CB}"/>
              </a:ext>
            </a:extLst>
          </p:cNvPr>
          <p:cNvGrpSpPr/>
          <p:nvPr/>
        </p:nvGrpSpPr>
        <p:grpSpPr>
          <a:xfrm>
            <a:off x="10839447" y="2385129"/>
            <a:ext cx="1547930" cy="1187613"/>
            <a:chOff x="11247661" y="2793343"/>
            <a:chExt cx="1547930" cy="1187613"/>
          </a:xfrm>
        </p:grpSpPr>
        <p:sp>
          <p:nvSpPr>
            <p:cNvPr id="80" name="Rounded Rectangle 7">
              <a:extLst>
                <a:ext uri="{FF2B5EF4-FFF2-40B4-BE49-F238E27FC236}">
                  <a16:creationId xmlns:a16="http://schemas.microsoft.com/office/drawing/2014/main" id="{25EA7F10-29D6-440F-BCF2-3309291A427F}"/>
                </a:ext>
              </a:extLst>
            </p:cNvPr>
            <p:cNvSpPr/>
            <p:nvPr/>
          </p:nvSpPr>
          <p:spPr>
            <a:xfrm>
              <a:off x="11247661" y="3066556"/>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Certification</a:t>
              </a:r>
            </a:p>
          </p:txBody>
        </p:sp>
        <p:pic>
          <p:nvPicPr>
            <p:cNvPr id="77" name="Graphic 76" descr="Clipboard Mixed with solid fill">
              <a:extLst>
                <a:ext uri="{FF2B5EF4-FFF2-40B4-BE49-F238E27FC236}">
                  <a16:creationId xmlns:a16="http://schemas.microsoft.com/office/drawing/2014/main" id="{05ABEF5C-7842-4C3A-90B8-DBADB332D18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519069" y="2793343"/>
              <a:ext cx="914400" cy="914400"/>
            </a:xfrm>
            <a:prstGeom prst="rect">
              <a:avLst/>
            </a:prstGeom>
          </p:spPr>
        </p:pic>
      </p:grpSp>
      <p:sp>
        <p:nvSpPr>
          <p:cNvPr id="81" name="Arrow: Right 80">
            <a:extLst>
              <a:ext uri="{FF2B5EF4-FFF2-40B4-BE49-F238E27FC236}">
                <a16:creationId xmlns:a16="http://schemas.microsoft.com/office/drawing/2014/main" id="{48382D3D-1912-495C-B486-343AB865A47F}"/>
              </a:ext>
            </a:extLst>
          </p:cNvPr>
          <p:cNvSpPr/>
          <p:nvPr/>
        </p:nvSpPr>
        <p:spPr>
          <a:xfrm rot="2160000">
            <a:off x="3715964" y="3219261"/>
            <a:ext cx="523740" cy="255865"/>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Right 81">
            <a:extLst>
              <a:ext uri="{FF2B5EF4-FFF2-40B4-BE49-F238E27FC236}">
                <a16:creationId xmlns:a16="http://schemas.microsoft.com/office/drawing/2014/main" id="{7459B8E9-42DF-4418-A91D-DE4B2D2859A2}"/>
              </a:ext>
            </a:extLst>
          </p:cNvPr>
          <p:cNvSpPr/>
          <p:nvPr/>
        </p:nvSpPr>
        <p:spPr>
          <a:xfrm rot="20160000">
            <a:off x="5106797" y="3464567"/>
            <a:ext cx="778925" cy="219580"/>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row: Right 82">
            <a:extLst>
              <a:ext uri="{FF2B5EF4-FFF2-40B4-BE49-F238E27FC236}">
                <a16:creationId xmlns:a16="http://schemas.microsoft.com/office/drawing/2014/main" id="{A99C56DF-0244-4290-B35A-3192DED5B1E0}"/>
              </a:ext>
            </a:extLst>
          </p:cNvPr>
          <p:cNvSpPr/>
          <p:nvPr/>
        </p:nvSpPr>
        <p:spPr>
          <a:xfrm>
            <a:off x="6862744" y="2732786"/>
            <a:ext cx="369117" cy="283079"/>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Arrow: Right 83">
            <a:extLst>
              <a:ext uri="{FF2B5EF4-FFF2-40B4-BE49-F238E27FC236}">
                <a16:creationId xmlns:a16="http://schemas.microsoft.com/office/drawing/2014/main" id="{4E03CC0E-9E72-4131-BDD5-0646DDF77F7D}"/>
              </a:ext>
            </a:extLst>
          </p:cNvPr>
          <p:cNvSpPr/>
          <p:nvPr/>
        </p:nvSpPr>
        <p:spPr>
          <a:xfrm>
            <a:off x="8108206" y="2719326"/>
            <a:ext cx="325354" cy="264936"/>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Arrow: Right 84">
            <a:extLst>
              <a:ext uri="{FF2B5EF4-FFF2-40B4-BE49-F238E27FC236}">
                <a16:creationId xmlns:a16="http://schemas.microsoft.com/office/drawing/2014/main" id="{46B8F083-11E4-45B3-8261-AF3E80DD4B80}"/>
              </a:ext>
            </a:extLst>
          </p:cNvPr>
          <p:cNvSpPr/>
          <p:nvPr/>
        </p:nvSpPr>
        <p:spPr>
          <a:xfrm>
            <a:off x="9536816" y="2710690"/>
            <a:ext cx="334426" cy="292150"/>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row: Right 85">
            <a:extLst>
              <a:ext uri="{FF2B5EF4-FFF2-40B4-BE49-F238E27FC236}">
                <a16:creationId xmlns:a16="http://schemas.microsoft.com/office/drawing/2014/main" id="{26C93137-4445-4B0B-BBB2-0CAC012CE5BF}"/>
              </a:ext>
            </a:extLst>
          </p:cNvPr>
          <p:cNvSpPr/>
          <p:nvPr/>
        </p:nvSpPr>
        <p:spPr>
          <a:xfrm>
            <a:off x="10835578" y="2728833"/>
            <a:ext cx="352569" cy="292150"/>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Arrow: Right 86">
            <a:extLst>
              <a:ext uri="{FF2B5EF4-FFF2-40B4-BE49-F238E27FC236}">
                <a16:creationId xmlns:a16="http://schemas.microsoft.com/office/drawing/2014/main" id="{00D7700C-74FA-478E-BB18-6F8DA3A7BCA9}"/>
              </a:ext>
            </a:extLst>
          </p:cNvPr>
          <p:cNvSpPr/>
          <p:nvPr/>
        </p:nvSpPr>
        <p:spPr>
          <a:xfrm rot="3859736">
            <a:off x="5047768" y="3830710"/>
            <a:ext cx="560184" cy="255865"/>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Arrow: Right 87">
            <a:extLst>
              <a:ext uri="{FF2B5EF4-FFF2-40B4-BE49-F238E27FC236}">
                <a16:creationId xmlns:a16="http://schemas.microsoft.com/office/drawing/2014/main" id="{9AFACC6A-8CCC-468C-9848-9096EE2F4E0B}"/>
              </a:ext>
            </a:extLst>
          </p:cNvPr>
          <p:cNvSpPr/>
          <p:nvPr/>
        </p:nvSpPr>
        <p:spPr>
          <a:xfrm rot="3180000">
            <a:off x="6788519" y="3526369"/>
            <a:ext cx="560184" cy="255865"/>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
            <a:extLst>
              <a:ext uri="{FF2B5EF4-FFF2-40B4-BE49-F238E27FC236}">
                <a16:creationId xmlns:a16="http://schemas.microsoft.com/office/drawing/2014/main" id="{A67344CF-5B77-45CF-9BA5-D2AFF280E379}"/>
              </a:ext>
            </a:extLst>
          </p:cNvPr>
          <p:cNvSpPr/>
          <p:nvPr/>
        </p:nvSpPr>
        <p:spPr>
          <a:xfrm>
            <a:off x="8170626" y="4499127"/>
            <a:ext cx="1650658" cy="28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rPr>
              <a:t>MIDs, CCEs, ERDs</a:t>
            </a:r>
            <a:endParaRPr lang="en-US" sz="1200" dirty="0">
              <a:solidFill>
                <a:schemeClr val="tx1"/>
              </a:solidFill>
              <a:ea typeface="Tahoma"/>
              <a:cs typeface="Tahoma"/>
            </a:endParaRPr>
          </a:p>
        </p:txBody>
      </p:sp>
      <p:sp>
        <p:nvSpPr>
          <p:cNvPr id="9" name="Arrow: Right 8">
            <a:extLst>
              <a:ext uri="{FF2B5EF4-FFF2-40B4-BE49-F238E27FC236}">
                <a16:creationId xmlns:a16="http://schemas.microsoft.com/office/drawing/2014/main" id="{E825DAA0-91CA-4947-990F-26BCC98D9F3B}"/>
              </a:ext>
            </a:extLst>
          </p:cNvPr>
          <p:cNvSpPr/>
          <p:nvPr/>
        </p:nvSpPr>
        <p:spPr>
          <a:xfrm>
            <a:off x="8015677" y="4060084"/>
            <a:ext cx="425140" cy="255865"/>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ayers Design outline">
            <a:extLst>
              <a:ext uri="{FF2B5EF4-FFF2-40B4-BE49-F238E27FC236}">
                <a16:creationId xmlns:a16="http://schemas.microsoft.com/office/drawing/2014/main" id="{D007AC68-196B-40CC-933A-B603A7DE533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501232" y="3785320"/>
            <a:ext cx="914400" cy="914400"/>
          </a:xfrm>
          <a:prstGeom prst="rect">
            <a:avLst/>
          </a:prstGeom>
        </p:spPr>
      </p:pic>
      <p:grpSp>
        <p:nvGrpSpPr>
          <p:cNvPr id="11" name="Group 10">
            <a:extLst>
              <a:ext uri="{FF2B5EF4-FFF2-40B4-BE49-F238E27FC236}">
                <a16:creationId xmlns:a16="http://schemas.microsoft.com/office/drawing/2014/main" id="{F229EC78-F547-48AF-BAD8-0B10ABD3F95C}"/>
              </a:ext>
            </a:extLst>
          </p:cNvPr>
          <p:cNvGrpSpPr/>
          <p:nvPr/>
        </p:nvGrpSpPr>
        <p:grpSpPr>
          <a:xfrm>
            <a:off x="3800782" y="1713946"/>
            <a:ext cx="1974286" cy="1247434"/>
            <a:chOff x="3864282" y="1320954"/>
            <a:chExt cx="2164785" cy="1331999"/>
          </a:xfrm>
        </p:grpSpPr>
        <p:sp>
          <p:nvSpPr>
            <p:cNvPr id="51" name="Rounded Rectangle 7">
              <a:extLst>
                <a:ext uri="{FF2B5EF4-FFF2-40B4-BE49-F238E27FC236}">
                  <a16:creationId xmlns:a16="http://schemas.microsoft.com/office/drawing/2014/main" id="{F4E11DC6-2C3E-46AA-84A0-4940995FDA72}"/>
                </a:ext>
              </a:extLst>
            </p:cNvPr>
            <p:cNvSpPr/>
            <p:nvPr/>
          </p:nvSpPr>
          <p:spPr>
            <a:xfrm>
              <a:off x="3864282" y="2001623"/>
              <a:ext cx="2164785" cy="651330"/>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200" dirty="0">
                  <a:solidFill>
                    <a:schemeClr val="tx1"/>
                  </a:solidFill>
                </a:rPr>
                <a:t>File Submission</a:t>
              </a:r>
              <a:endParaRPr lang="en-US" sz="1200" dirty="0" err="1">
                <a:solidFill>
                  <a:schemeClr val="tx1"/>
                </a:solidFill>
                <a:ea typeface="Tahoma"/>
                <a:cs typeface="Tahoma"/>
              </a:endParaRPr>
            </a:p>
            <a:p>
              <a:pPr algn="ctr"/>
              <a:r>
                <a:rPr lang="en-US" sz="1200" dirty="0">
                  <a:solidFill>
                    <a:schemeClr val="tx1"/>
                  </a:solidFill>
                </a:rPr>
                <a:t>Errors and Warnings </a:t>
              </a:r>
              <a:endParaRPr lang="en-US" sz="1200" dirty="0">
                <a:solidFill>
                  <a:schemeClr val="tx1"/>
                </a:solidFill>
                <a:ea typeface="Tahoma"/>
                <a:cs typeface="Tahoma"/>
              </a:endParaRPr>
            </a:p>
          </p:txBody>
        </p:sp>
        <p:pic>
          <p:nvPicPr>
            <p:cNvPr id="52" name="Graphic 51" descr="Folder Search outline">
              <a:extLst>
                <a:ext uri="{FF2B5EF4-FFF2-40B4-BE49-F238E27FC236}">
                  <a16:creationId xmlns:a16="http://schemas.microsoft.com/office/drawing/2014/main" id="{1EB92992-7B66-44F0-8031-8C05D5BB923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494740" y="1320954"/>
              <a:ext cx="914400" cy="914400"/>
            </a:xfrm>
            <a:prstGeom prst="rect">
              <a:avLst/>
            </a:prstGeom>
          </p:spPr>
        </p:pic>
      </p:grpSp>
      <p:sp>
        <p:nvSpPr>
          <p:cNvPr id="53" name="Arrow: Right 52">
            <a:extLst>
              <a:ext uri="{FF2B5EF4-FFF2-40B4-BE49-F238E27FC236}">
                <a16:creationId xmlns:a16="http://schemas.microsoft.com/office/drawing/2014/main" id="{030BAE5C-8772-40D6-98F2-94EC7E14601A}"/>
              </a:ext>
            </a:extLst>
          </p:cNvPr>
          <p:cNvSpPr/>
          <p:nvPr/>
        </p:nvSpPr>
        <p:spPr>
          <a:xfrm rot="1860000">
            <a:off x="5161225" y="2385066"/>
            <a:ext cx="778925" cy="219580"/>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C8BAB743-1A14-4D4B-BCAE-BC95C5CAAB65}"/>
              </a:ext>
            </a:extLst>
          </p:cNvPr>
          <p:cNvSpPr/>
          <p:nvPr/>
        </p:nvSpPr>
        <p:spPr>
          <a:xfrm rot="19920000">
            <a:off x="3715964" y="2339331"/>
            <a:ext cx="523740" cy="255865"/>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2CA3CCC-1F96-42AB-843D-C07F06392F36}"/>
              </a:ext>
            </a:extLst>
          </p:cNvPr>
          <p:cNvGrpSpPr/>
          <p:nvPr/>
        </p:nvGrpSpPr>
        <p:grpSpPr>
          <a:xfrm>
            <a:off x="2505167" y="2339754"/>
            <a:ext cx="1595469" cy="1318620"/>
            <a:chOff x="5017953" y="1087897"/>
            <a:chExt cx="1595469" cy="1318620"/>
          </a:xfrm>
        </p:grpSpPr>
        <p:sp>
          <p:nvSpPr>
            <p:cNvPr id="56" name="Rounded Rectangle 7">
              <a:extLst>
                <a:ext uri="{FF2B5EF4-FFF2-40B4-BE49-F238E27FC236}">
                  <a16:creationId xmlns:a16="http://schemas.microsoft.com/office/drawing/2014/main" id="{4A1DF0F5-2D8C-48DD-9FD6-873753FF22C9}"/>
                </a:ext>
              </a:extLst>
            </p:cNvPr>
            <p:cNvSpPr/>
            <p:nvPr/>
          </p:nvSpPr>
          <p:spPr>
            <a:xfrm>
              <a:off x="5017953" y="1501189"/>
              <a:ext cx="1595469" cy="9053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ea typeface="Tahoma"/>
                  <a:cs typeface="Tahoma"/>
                </a:rPr>
                <a:t>Staging</a:t>
              </a:r>
            </a:p>
          </p:txBody>
        </p:sp>
        <p:pic>
          <p:nvPicPr>
            <p:cNvPr id="57" name="Graphic 56" descr="Database outline">
              <a:extLst>
                <a:ext uri="{FF2B5EF4-FFF2-40B4-BE49-F238E27FC236}">
                  <a16:creationId xmlns:a16="http://schemas.microsoft.com/office/drawing/2014/main" id="{12090BBC-7C5C-4F1E-8C8A-9D5361AFB5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0295" y="1087897"/>
              <a:ext cx="999858" cy="999858"/>
            </a:xfrm>
            <a:prstGeom prst="rect">
              <a:avLst/>
            </a:prstGeom>
          </p:spPr>
        </p:pic>
      </p:grpSp>
      <p:sp>
        <p:nvSpPr>
          <p:cNvPr id="64" name="Arrow: Right 63">
            <a:extLst>
              <a:ext uri="{FF2B5EF4-FFF2-40B4-BE49-F238E27FC236}">
                <a16:creationId xmlns:a16="http://schemas.microsoft.com/office/drawing/2014/main" id="{48A1A826-C8B7-4C22-99A7-21AF55073E38}"/>
              </a:ext>
            </a:extLst>
          </p:cNvPr>
          <p:cNvSpPr/>
          <p:nvPr/>
        </p:nvSpPr>
        <p:spPr>
          <a:xfrm>
            <a:off x="2508007" y="2756046"/>
            <a:ext cx="425140" cy="255865"/>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879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2A3A-06E8-C541-A35F-8952D17E3D6B}"/>
              </a:ext>
            </a:extLst>
          </p:cNvPr>
          <p:cNvSpPr>
            <a:spLocks noGrp="1"/>
          </p:cNvSpPr>
          <p:nvPr>
            <p:ph type="title"/>
          </p:nvPr>
        </p:nvSpPr>
        <p:spPr>
          <a:xfrm>
            <a:off x="300183" y="239035"/>
            <a:ext cx="11340000" cy="432000"/>
          </a:xfrm>
        </p:spPr>
        <p:txBody>
          <a:bodyPr/>
          <a:lstStyle/>
          <a:p>
            <a:r>
              <a:rPr lang="en-US" dirty="0"/>
              <a:t>Redesign Workflow</a:t>
            </a:r>
          </a:p>
        </p:txBody>
      </p:sp>
      <p:sp>
        <p:nvSpPr>
          <p:cNvPr id="4" name="Footer Placeholder 3">
            <a:extLst>
              <a:ext uri="{FF2B5EF4-FFF2-40B4-BE49-F238E27FC236}">
                <a16:creationId xmlns:a16="http://schemas.microsoft.com/office/drawing/2014/main" id="{FC8DAFBD-2D1C-0043-B581-2541DADEE0D6}"/>
              </a:ext>
            </a:extLst>
          </p:cNvPr>
          <p:cNvSpPr>
            <a:spLocks noGrp="1"/>
          </p:cNvSpPr>
          <p:nvPr>
            <p:ph type="ftr" sz="quarter" idx="10"/>
          </p:nvPr>
        </p:nvSpPr>
        <p:spPr>
          <a:xfrm>
            <a:off x="740429" y="6365363"/>
            <a:ext cx="5472000" cy="412431"/>
          </a:xfrm>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C3AAC66F-AB4D-3C4E-B6B8-2D9DFB35168F}"/>
              </a:ext>
            </a:extLst>
          </p:cNvPr>
          <p:cNvSpPr>
            <a:spLocks noGrp="1"/>
          </p:cNvSpPr>
          <p:nvPr>
            <p:ph type="sldNum" sz="quarter" idx="11"/>
          </p:nvPr>
        </p:nvSpPr>
        <p:spPr>
          <a:xfrm>
            <a:off x="12080429" y="6365363"/>
            <a:ext cx="420000" cy="421200"/>
          </a:xfrm>
        </p:spPr>
        <p:txBody>
          <a:bodyPr/>
          <a:lstStyle/>
          <a:p>
            <a:fld id="{4B73C415-D670-4716-A5EC-CC4D52CA2BAC}" type="slidenum">
              <a:rPr lang="en-US" noProof="0" smtClean="0"/>
              <a:pPr/>
              <a:t>11</a:t>
            </a:fld>
            <a:endParaRPr lang="en-US" noProof="0" dirty="0"/>
          </a:p>
        </p:txBody>
      </p:sp>
      <p:grpSp>
        <p:nvGrpSpPr>
          <p:cNvPr id="20" name="Group 19">
            <a:extLst>
              <a:ext uri="{FF2B5EF4-FFF2-40B4-BE49-F238E27FC236}">
                <a16:creationId xmlns:a16="http://schemas.microsoft.com/office/drawing/2014/main" id="{9F7929CC-B2F4-4F0F-89B9-657E895AD93D}"/>
              </a:ext>
            </a:extLst>
          </p:cNvPr>
          <p:cNvGrpSpPr/>
          <p:nvPr/>
        </p:nvGrpSpPr>
        <p:grpSpPr>
          <a:xfrm>
            <a:off x="9011268" y="3797169"/>
            <a:ext cx="1547930" cy="1196290"/>
            <a:chOff x="10452989" y="4319699"/>
            <a:chExt cx="1547930" cy="1196290"/>
          </a:xfrm>
        </p:grpSpPr>
        <p:sp>
          <p:nvSpPr>
            <p:cNvPr id="93" name="Rounded Rectangle 7">
              <a:extLst>
                <a:ext uri="{FF2B5EF4-FFF2-40B4-BE49-F238E27FC236}">
                  <a16:creationId xmlns:a16="http://schemas.microsoft.com/office/drawing/2014/main" id="{8C6457FB-BEFA-4EC5-8271-552F0156B346}"/>
                </a:ext>
              </a:extLst>
            </p:cNvPr>
            <p:cNvSpPr/>
            <p:nvPr/>
          </p:nvSpPr>
          <p:spPr>
            <a:xfrm>
              <a:off x="10452989" y="4601589"/>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Certification</a:t>
              </a:r>
            </a:p>
          </p:txBody>
        </p:sp>
        <p:pic>
          <p:nvPicPr>
            <p:cNvPr id="114" name="Graphic 113" descr="Clipboard Mixed with solid fill">
              <a:extLst>
                <a:ext uri="{FF2B5EF4-FFF2-40B4-BE49-F238E27FC236}">
                  <a16:creationId xmlns:a16="http://schemas.microsoft.com/office/drawing/2014/main" id="{E7CA72BE-E5C6-4788-882B-74784BA776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69754" y="4319699"/>
              <a:ext cx="914400" cy="914400"/>
            </a:xfrm>
            <a:prstGeom prst="rect">
              <a:avLst/>
            </a:prstGeom>
          </p:spPr>
        </p:pic>
      </p:grpSp>
      <p:sp>
        <p:nvSpPr>
          <p:cNvPr id="3" name="Rounded Rectangle 2">
            <a:extLst>
              <a:ext uri="{FF2B5EF4-FFF2-40B4-BE49-F238E27FC236}">
                <a16:creationId xmlns:a16="http://schemas.microsoft.com/office/drawing/2014/main" id="{140F392C-6F88-5B41-80D8-F78AD712B363}"/>
              </a:ext>
            </a:extLst>
          </p:cNvPr>
          <p:cNvSpPr/>
          <p:nvPr/>
        </p:nvSpPr>
        <p:spPr>
          <a:xfrm>
            <a:off x="159826" y="817921"/>
            <a:ext cx="5261398" cy="1767557"/>
          </a:xfrm>
          <a:prstGeom prst="roundRect">
            <a:avLst/>
          </a:prstGeom>
          <a:solidFill>
            <a:schemeClr val="accent2">
              <a:lumMod val="20000"/>
              <a:lumOff val="80000"/>
              <a:alpha val="12000"/>
            </a:schemeClr>
          </a:solidFill>
          <a:ln>
            <a:solidFill>
              <a:srgbClr val="C44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0584C6C9-A3EA-4350-85AA-2725DD472EA4}"/>
              </a:ext>
            </a:extLst>
          </p:cNvPr>
          <p:cNvGrpSpPr/>
          <p:nvPr/>
        </p:nvGrpSpPr>
        <p:grpSpPr>
          <a:xfrm>
            <a:off x="1600942" y="959943"/>
            <a:ext cx="1713539" cy="1577323"/>
            <a:chOff x="371300" y="1262873"/>
            <a:chExt cx="1713539" cy="1577323"/>
          </a:xfrm>
        </p:grpSpPr>
        <p:sp>
          <p:nvSpPr>
            <p:cNvPr id="96" name="Rounded Rectangle 6">
              <a:extLst>
                <a:ext uri="{FF2B5EF4-FFF2-40B4-BE49-F238E27FC236}">
                  <a16:creationId xmlns:a16="http://schemas.microsoft.com/office/drawing/2014/main" id="{93CB607F-C47E-4552-A512-D8841A2634C2}"/>
                </a:ext>
              </a:extLst>
            </p:cNvPr>
            <p:cNvSpPr/>
            <p:nvPr/>
          </p:nvSpPr>
          <p:spPr>
            <a:xfrm>
              <a:off x="371300" y="1859663"/>
              <a:ext cx="1713539" cy="9805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rgbClr val="C00000"/>
                  </a:solidFill>
                </a:rPr>
                <a:t>CALPADS Portal</a:t>
              </a:r>
              <a:endParaRPr lang="en-US" sz="1200" dirty="0">
                <a:solidFill>
                  <a:srgbClr val="C00000"/>
                </a:solidFill>
                <a:ea typeface="Tahoma"/>
                <a:cs typeface="Tahoma"/>
              </a:endParaRPr>
            </a:p>
          </p:txBody>
        </p:sp>
        <p:pic>
          <p:nvPicPr>
            <p:cNvPr id="98" name="Graphic 97" descr="Ui Ux outline">
              <a:extLst>
                <a:ext uri="{FF2B5EF4-FFF2-40B4-BE49-F238E27FC236}">
                  <a16:creationId xmlns:a16="http://schemas.microsoft.com/office/drawing/2014/main" id="{15679FF7-6B32-4FB7-83FE-9D027B0C31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523" y="1262873"/>
              <a:ext cx="914400" cy="914400"/>
            </a:xfrm>
            <a:prstGeom prst="rect">
              <a:avLst/>
            </a:prstGeom>
          </p:spPr>
        </p:pic>
      </p:grpSp>
      <p:sp>
        <p:nvSpPr>
          <p:cNvPr id="99" name="Arrow: Right 98">
            <a:extLst>
              <a:ext uri="{FF2B5EF4-FFF2-40B4-BE49-F238E27FC236}">
                <a16:creationId xmlns:a16="http://schemas.microsoft.com/office/drawing/2014/main" id="{0BA67A78-3696-44E4-BA3F-F6AAE15139E2}"/>
              </a:ext>
            </a:extLst>
          </p:cNvPr>
          <p:cNvSpPr/>
          <p:nvPr/>
        </p:nvSpPr>
        <p:spPr>
          <a:xfrm>
            <a:off x="3160358" y="1328621"/>
            <a:ext cx="545195" cy="274008"/>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42D62DB-A5C8-4153-8C65-F75FBD939A90}"/>
              </a:ext>
            </a:extLst>
          </p:cNvPr>
          <p:cNvGrpSpPr/>
          <p:nvPr/>
        </p:nvGrpSpPr>
        <p:grpSpPr>
          <a:xfrm>
            <a:off x="1438612" y="3918482"/>
            <a:ext cx="2001500" cy="1167533"/>
            <a:chOff x="1648940" y="3187708"/>
            <a:chExt cx="2001500" cy="1167533"/>
          </a:xfrm>
        </p:grpSpPr>
        <p:sp>
          <p:nvSpPr>
            <p:cNvPr id="95" name="Rounded Rectangle 7">
              <a:extLst>
                <a:ext uri="{FF2B5EF4-FFF2-40B4-BE49-F238E27FC236}">
                  <a16:creationId xmlns:a16="http://schemas.microsoft.com/office/drawing/2014/main" id="{D815AF29-B6B9-4F2B-8C33-FD821FD587EC}"/>
                </a:ext>
              </a:extLst>
            </p:cNvPr>
            <p:cNvSpPr/>
            <p:nvPr/>
          </p:nvSpPr>
          <p:spPr>
            <a:xfrm>
              <a:off x="1648940" y="3440841"/>
              <a:ext cx="2001500" cy="914400"/>
            </a:xfrm>
            <a:prstGeom prst="roundRect">
              <a:avLst/>
            </a:prstGeom>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endParaRPr lang="en-US" sz="1200" dirty="0">
                <a:solidFill>
                  <a:srgbClr val="C00000"/>
                </a:solidFill>
              </a:endParaRPr>
            </a:p>
            <a:p>
              <a:endParaRPr lang="en-US" sz="1200" dirty="0">
                <a:solidFill>
                  <a:srgbClr val="C00000"/>
                </a:solidFill>
              </a:endParaRPr>
            </a:p>
            <a:p>
              <a:endParaRPr lang="en-US" sz="1200" dirty="0">
                <a:solidFill>
                  <a:srgbClr val="C00000"/>
                </a:solidFill>
              </a:endParaRPr>
            </a:p>
            <a:p>
              <a:pPr algn="ctr"/>
              <a:r>
                <a:rPr lang="en-US" sz="1200" dirty="0">
                  <a:solidFill>
                    <a:srgbClr val="C00000"/>
                  </a:solidFill>
                </a:rPr>
                <a:t>Auto Generated </a:t>
              </a:r>
            </a:p>
            <a:p>
              <a:pPr algn="ctr"/>
              <a:r>
                <a:rPr lang="en-US" sz="1200" dirty="0">
                  <a:solidFill>
                    <a:srgbClr val="C00000"/>
                  </a:solidFill>
                </a:rPr>
                <a:t>New SSIDs </a:t>
              </a:r>
              <a:endParaRPr lang="en-US" sz="1200">
                <a:solidFill>
                  <a:srgbClr val="C00000"/>
                </a:solidFill>
              </a:endParaRPr>
            </a:p>
            <a:p>
              <a:pPr algn="ctr"/>
              <a:r>
                <a:rPr lang="en-US" sz="1200" dirty="0">
                  <a:solidFill>
                    <a:srgbClr val="C00000"/>
                  </a:solidFill>
                </a:rPr>
                <a:t>from records in file</a:t>
              </a:r>
              <a:endParaRPr lang="en-US" sz="1200">
                <a:solidFill>
                  <a:srgbClr val="C00000"/>
                </a:solidFill>
                <a:ea typeface="Tahoma"/>
                <a:cs typeface="Tahoma"/>
              </a:endParaRPr>
            </a:p>
          </p:txBody>
        </p:sp>
        <p:pic>
          <p:nvPicPr>
            <p:cNvPr id="100" name="Graphic 99" descr="Boardroom outline">
              <a:extLst>
                <a:ext uri="{FF2B5EF4-FFF2-40B4-BE49-F238E27FC236}">
                  <a16:creationId xmlns:a16="http://schemas.microsoft.com/office/drawing/2014/main" id="{00875B61-5D76-47DC-A1B4-F90FDA7176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92490" y="3187708"/>
              <a:ext cx="914400" cy="914400"/>
            </a:xfrm>
            <a:prstGeom prst="rect">
              <a:avLst/>
            </a:prstGeom>
          </p:spPr>
        </p:pic>
      </p:grpSp>
      <p:grpSp>
        <p:nvGrpSpPr>
          <p:cNvPr id="10" name="Group 9">
            <a:extLst>
              <a:ext uri="{FF2B5EF4-FFF2-40B4-BE49-F238E27FC236}">
                <a16:creationId xmlns:a16="http://schemas.microsoft.com/office/drawing/2014/main" id="{A80E0D9C-65AD-454D-9155-6132D4E7BD85}"/>
              </a:ext>
            </a:extLst>
          </p:cNvPr>
          <p:cNvGrpSpPr/>
          <p:nvPr/>
        </p:nvGrpSpPr>
        <p:grpSpPr>
          <a:xfrm>
            <a:off x="7188260" y="1969515"/>
            <a:ext cx="1605328" cy="1087449"/>
            <a:chOff x="7049309" y="3885548"/>
            <a:chExt cx="1650685" cy="1150947"/>
          </a:xfrm>
        </p:grpSpPr>
        <p:sp>
          <p:nvSpPr>
            <p:cNvPr id="94" name="Rounded Rectangle 7">
              <a:extLst>
                <a:ext uri="{FF2B5EF4-FFF2-40B4-BE49-F238E27FC236}">
                  <a16:creationId xmlns:a16="http://schemas.microsoft.com/office/drawing/2014/main" id="{DFC11C81-EBE4-45B5-B4D7-B85B3821318A}"/>
                </a:ext>
              </a:extLst>
            </p:cNvPr>
            <p:cNvSpPr/>
            <p:nvPr/>
          </p:nvSpPr>
          <p:spPr>
            <a:xfrm>
              <a:off x="7049309" y="4122095"/>
              <a:ext cx="1650685"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rgbClr val="C00000"/>
                </a:solidFill>
              </a:endParaRPr>
            </a:p>
            <a:p>
              <a:endParaRPr lang="en-US" sz="1200" dirty="0">
                <a:solidFill>
                  <a:srgbClr val="C00000"/>
                </a:solidFill>
              </a:endParaRPr>
            </a:p>
            <a:p>
              <a:endParaRPr lang="en-US" sz="1200" dirty="0">
                <a:solidFill>
                  <a:srgbClr val="C00000"/>
                </a:solidFill>
              </a:endParaRPr>
            </a:p>
            <a:p>
              <a:pPr algn="ctr"/>
              <a:r>
                <a:rPr lang="en-US" sz="1200" dirty="0">
                  <a:solidFill>
                    <a:schemeClr val="tx1"/>
                  </a:solidFill>
                </a:rPr>
                <a:t>SSID Extract</a:t>
              </a:r>
              <a:endParaRPr lang="en-US" sz="1200" dirty="0">
                <a:solidFill>
                  <a:schemeClr val="tx1"/>
                </a:solidFill>
                <a:ea typeface="Tahoma"/>
                <a:cs typeface="Tahoma"/>
              </a:endParaRPr>
            </a:p>
          </p:txBody>
        </p:sp>
        <p:pic>
          <p:nvPicPr>
            <p:cNvPr id="101" name="Graphic 100" descr="Document outline">
              <a:extLst>
                <a:ext uri="{FF2B5EF4-FFF2-40B4-BE49-F238E27FC236}">
                  <a16:creationId xmlns:a16="http://schemas.microsoft.com/office/drawing/2014/main" id="{339BEB10-AA8F-4AB5-8937-08EF017B2E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90674" y="3885548"/>
              <a:ext cx="914400" cy="914400"/>
            </a:xfrm>
            <a:prstGeom prst="rect">
              <a:avLst/>
            </a:prstGeom>
          </p:spPr>
        </p:pic>
      </p:grpSp>
      <p:grpSp>
        <p:nvGrpSpPr>
          <p:cNvPr id="8" name="Group 7">
            <a:extLst>
              <a:ext uri="{FF2B5EF4-FFF2-40B4-BE49-F238E27FC236}">
                <a16:creationId xmlns:a16="http://schemas.microsoft.com/office/drawing/2014/main" id="{BF881269-341D-40F9-BEA3-AAD394CCEE40}"/>
              </a:ext>
            </a:extLst>
          </p:cNvPr>
          <p:cNvGrpSpPr/>
          <p:nvPr/>
        </p:nvGrpSpPr>
        <p:grpSpPr>
          <a:xfrm>
            <a:off x="3033239" y="3843956"/>
            <a:ext cx="1323326" cy="1382120"/>
            <a:chOff x="4885496" y="2641468"/>
            <a:chExt cx="1323326" cy="1382120"/>
          </a:xfrm>
        </p:grpSpPr>
        <p:sp>
          <p:nvSpPr>
            <p:cNvPr id="102" name="Rounded Rectangle 7">
              <a:extLst>
                <a:ext uri="{FF2B5EF4-FFF2-40B4-BE49-F238E27FC236}">
                  <a16:creationId xmlns:a16="http://schemas.microsoft.com/office/drawing/2014/main" id="{E8F496C7-D64E-48D8-B70B-16C17DF3926C}"/>
                </a:ext>
              </a:extLst>
            </p:cNvPr>
            <p:cNvSpPr/>
            <p:nvPr/>
          </p:nvSpPr>
          <p:spPr>
            <a:xfrm>
              <a:off x="4885496" y="3109188"/>
              <a:ext cx="1323326" cy="914400"/>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endParaRPr lang="en-US" sz="1200" dirty="0">
                <a:solidFill>
                  <a:srgbClr val="C00000"/>
                </a:solidFill>
              </a:endParaRPr>
            </a:p>
            <a:p>
              <a:endParaRPr lang="en-US" sz="1200" dirty="0">
                <a:solidFill>
                  <a:srgbClr val="C00000"/>
                </a:solidFill>
              </a:endParaRPr>
            </a:p>
            <a:p>
              <a:endParaRPr lang="en-US" sz="1200" dirty="0">
                <a:solidFill>
                  <a:srgbClr val="C00000"/>
                </a:solidFill>
              </a:endParaRPr>
            </a:p>
            <a:p>
              <a:pPr algn="ctr"/>
              <a:r>
                <a:rPr lang="en-US" sz="1200" dirty="0">
                  <a:solidFill>
                    <a:srgbClr val="C00000"/>
                  </a:solidFill>
                </a:rPr>
                <a:t>Auto Post to Data Store</a:t>
              </a:r>
              <a:endParaRPr lang="en-US" sz="1200" dirty="0">
                <a:solidFill>
                  <a:srgbClr val="C00000"/>
                </a:solidFill>
                <a:ea typeface="Tahoma"/>
                <a:cs typeface="Tahoma"/>
              </a:endParaRPr>
            </a:p>
          </p:txBody>
        </p:sp>
        <p:pic>
          <p:nvPicPr>
            <p:cNvPr id="103" name="Graphic 102" descr="Database outline">
              <a:extLst>
                <a:ext uri="{FF2B5EF4-FFF2-40B4-BE49-F238E27FC236}">
                  <a16:creationId xmlns:a16="http://schemas.microsoft.com/office/drawing/2014/main" id="{1DADA7F8-371E-441C-BD5F-4D5E7F60AE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33622" y="2641468"/>
              <a:ext cx="1018000" cy="1008929"/>
            </a:xfrm>
            <a:prstGeom prst="rect">
              <a:avLst/>
            </a:prstGeom>
          </p:spPr>
        </p:pic>
      </p:grpSp>
      <p:grpSp>
        <p:nvGrpSpPr>
          <p:cNvPr id="11" name="Group 10">
            <a:extLst>
              <a:ext uri="{FF2B5EF4-FFF2-40B4-BE49-F238E27FC236}">
                <a16:creationId xmlns:a16="http://schemas.microsoft.com/office/drawing/2014/main" id="{C99624AA-E784-4D4A-950D-85A9E4EE11BE}"/>
              </a:ext>
            </a:extLst>
          </p:cNvPr>
          <p:cNvGrpSpPr/>
          <p:nvPr/>
        </p:nvGrpSpPr>
        <p:grpSpPr>
          <a:xfrm>
            <a:off x="5267624" y="5126584"/>
            <a:ext cx="1547930" cy="1352338"/>
            <a:chOff x="5569081" y="3858806"/>
            <a:chExt cx="1547930" cy="1352338"/>
          </a:xfrm>
        </p:grpSpPr>
        <p:sp>
          <p:nvSpPr>
            <p:cNvPr id="105" name="Rounded Rectangle 7">
              <a:extLst>
                <a:ext uri="{FF2B5EF4-FFF2-40B4-BE49-F238E27FC236}">
                  <a16:creationId xmlns:a16="http://schemas.microsoft.com/office/drawing/2014/main" id="{9AE85385-65D0-4DDA-B2D2-F72FEA9896B9}"/>
                </a:ext>
              </a:extLst>
            </p:cNvPr>
            <p:cNvSpPr/>
            <p:nvPr/>
          </p:nvSpPr>
          <p:spPr>
            <a:xfrm>
              <a:off x="5569081" y="4614244"/>
              <a:ext cx="1547930" cy="596900"/>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200" dirty="0">
                  <a:solidFill>
                    <a:srgbClr val="C00000"/>
                  </a:solidFill>
                </a:rPr>
                <a:t>Realtime Anomaly Detection</a:t>
              </a:r>
              <a:endParaRPr lang="en-US" sz="1200">
                <a:solidFill>
                  <a:srgbClr val="C00000"/>
                </a:solidFill>
                <a:ea typeface="Tahoma"/>
                <a:cs typeface="Tahoma"/>
              </a:endParaRPr>
            </a:p>
          </p:txBody>
        </p:sp>
        <p:pic>
          <p:nvPicPr>
            <p:cNvPr id="106" name="Graphic 105" descr="Aperture outline">
              <a:extLst>
                <a:ext uri="{FF2B5EF4-FFF2-40B4-BE49-F238E27FC236}">
                  <a16:creationId xmlns:a16="http://schemas.microsoft.com/office/drawing/2014/main" id="{EFD8D773-14BA-4463-8E95-D5311985EF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90227" y="3858806"/>
              <a:ext cx="914400" cy="914400"/>
            </a:xfrm>
            <a:prstGeom prst="rect">
              <a:avLst/>
            </a:prstGeom>
          </p:spPr>
        </p:pic>
      </p:grpSp>
      <p:grpSp>
        <p:nvGrpSpPr>
          <p:cNvPr id="6" name="Group 5">
            <a:extLst>
              <a:ext uri="{FF2B5EF4-FFF2-40B4-BE49-F238E27FC236}">
                <a16:creationId xmlns:a16="http://schemas.microsoft.com/office/drawing/2014/main" id="{9F29CDAF-CAF5-4A84-85DC-BCB55A1DAB4E}"/>
              </a:ext>
            </a:extLst>
          </p:cNvPr>
          <p:cNvGrpSpPr/>
          <p:nvPr/>
        </p:nvGrpSpPr>
        <p:grpSpPr>
          <a:xfrm>
            <a:off x="5244579" y="2566104"/>
            <a:ext cx="1650658" cy="1029948"/>
            <a:chOff x="6264352" y="1771956"/>
            <a:chExt cx="1720623" cy="1102063"/>
          </a:xfrm>
        </p:grpSpPr>
        <p:sp>
          <p:nvSpPr>
            <p:cNvPr id="107" name="Rounded Rectangle 7">
              <a:extLst>
                <a:ext uri="{FF2B5EF4-FFF2-40B4-BE49-F238E27FC236}">
                  <a16:creationId xmlns:a16="http://schemas.microsoft.com/office/drawing/2014/main" id="{D1A38B9E-D42D-419D-83CE-F42DEAE9FADA}"/>
                </a:ext>
              </a:extLst>
            </p:cNvPr>
            <p:cNvSpPr/>
            <p:nvPr/>
          </p:nvSpPr>
          <p:spPr>
            <a:xfrm>
              <a:off x="6264352" y="2565644"/>
              <a:ext cx="1720623" cy="308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rPr>
                <a:t> Reports &amp; Extracts</a:t>
              </a:r>
              <a:endParaRPr lang="en-US" sz="1200" dirty="0">
                <a:solidFill>
                  <a:schemeClr val="tx1"/>
                </a:solidFill>
                <a:ea typeface="Tahoma"/>
                <a:cs typeface="Tahoma"/>
              </a:endParaRPr>
            </a:p>
          </p:txBody>
        </p:sp>
        <p:pic>
          <p:nvPicPr>
            <p:cNvPr id="108" name="Graphic 107" descr="Layers Design outline">
              <a:extLst>
                <a:ext uri="{FF2B5EF4-FFF2-40B4-BE49-F238E27FC236}">
                  <a16:creationId xmlns:a16="http://schemas.microsoft.com/office/drawing/2014/main" id="{6226A9AF-FE02-4480-A29F-3AA3A5D7C59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37944" y="1771956"/>
              <a:ext cx="914400" cy="945291"/>
            </a:xfrm>
            <a:prstGeom prst="rect">
              <a:avLst/>
            </a:prstGeom>
          </p:spPr>
        </p:pic>
      </p:grpSp>
      <p:grpSp>
        <p:nvGrpSpPr>
          <p:cNvPr id="7" name="Group 6">
            <a:extLst>
              <a:ext uri="{FF2B5EF4-FFF2-40B4-BE49-F238E27FC236}">
                <a16:creationId xmlns:a16="http://schemas.microsoft.com/office/drawing/2014/main" id="{AE53E257-3A37-4F00-98A5-AB032D530BFC}"/>
              </a:ext>
            </a:extLst>
          </p:cNvPr>
          <p:cNvGrpSpPr/>
          <p:nvPr/>
        </p:nvGrpSpPr>
        <p:grpSpPr>
          <a:xfrm>
            <a:off x="7199792" y="2881976"/>
            <a:ext cx="1689822" cy="1172550"/>
            <a:chOff x="7682706" y="2753792"/>
            <a:chExt cx="1689822" cy="1172550"/>
          </a:xfrm>
        </p:grpSpPr>
        <p:sp>
          <p:nvSpPr>
            <p:cNvPr id="109" name="Rounded Rectangle 7">
              <a:extLst>
                <a:ext uri="{FF2B5EF4-FFF2-40B4-BE49-F238E27FC236}">
                  <a16:creationId xmlns:a16="http://schemas.microsoft.com/office/drawing/2014/main" id="{DAE78880-18D1-44A9-81F1-46BB27546A1F}"/>
                </a:ext>
              </a:extLst>
            </p:cNvPr>
            <p:cNvSpPr/>
            <p:nvPr/>
          </p:nvSpPr>
          <p:spPr>
            <a:xfrm>
              <a:off x="7682706" y="3284085"/>
              <a:ext cx="1689822" cy="6422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rPr>
                <a:t>Submission Revisions</a:t>
              </a:r>
              <a:endParaRPr lang="en-US" sz="1200" dirty="0">
                <a:solidFill>
                  <a:schemeClr val="tx1"/>
                </a:solidFill>
                <a:ea typeface="Tahoma"/>
                <a:cs typeface="Tahoma"/>
              </a:endParaRPr>
            </a:p>
          </p:txBody>
        </p:sp>
        <p:pic>
          <p:nvPicPr>
            <p:cNvPr id="110" name="Graphic 109" descr="Layers Design with solid fill">
              <a:extLst>
                <a:ext uri="{FF2B5EF4-FFF2-40B4-BE49-F238E27FC236}">
                  <a16:creationId xmlns:a16="http://schemas.microsoft.com/office/drawing/2014/main" id="{F7B21FD0-0886-46CD-9439-F2E2248D8A5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33768" y="2753792"/>
              <a:ext cx="914400" cy="914400"/>
            </a:xfrm>
            <a:prstGeom prst="rect">
              <a:avLst/>
            </a:prstGeom>
          </p:spPr>
        </p:pic>
      </p:grpSp>
      <p:grpSp>
        <p:nvGrpSpPr>
          <p:cNvPr id="15" name="Group 14">
            <a:extLst>
              <a:ext uri="{FF2B5EF4-FFF2-40B4-BE49-F238E27FC236}">
                <a16:creationId xmlns:a16="http://schemas.microsoft.com/office/drawing/2014/main" id="{9277912E-5BE3-46B0-A669-84E69AECC6E2}"/>
              </a:ext>
            </a:extLst>
          </p:cNvPr>
          <p:cNvGrpSpPr/>
          <p:nvPr/>
        </p:nvGrpSpPr>
        <p:grpSpPr>
          <a:xfrm>
            <a:off x="1555037" y="2568300"/>
            <a:ext cx="1829143" cy="1289810"/>
            <a:chOff x="1940110" y="1102301"/>
            <a:chExt cx="1829143" cy="1289810"/>
          </a:xfrm>
        </p:grpSpPr>
        <p:sp>
          <p:nvSpPr>
            <p:cNvPr id="97" name="Rounded Rectangle 7">
              <a:extLst>
                <a:ext uri="{FF2B5EF4-FFF2-40B4-BE49-F238E27FC236}">
                  <a16:creationId xmlns:a16="http://schemas.microsoft.com/office/drawing/2014/main" id="{73D9043D-C09C-4367-B68D-D2E13AE229CE}"/>
                </a:ext>
              </a:extLst>
            </p:cNvPr>
            <p:cNvSpPr/>
            <p:nvPr/>
          </p:nvSpPr>
          <p:spPr>
            <a:xfrm>
              <a:off x="1940110" y="1722638"/>
              <a:ext cx="1829143" cy="669473"/>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200" dirty="0">
                  <a:solidFill>
                    <a:srgbClr val="C00000"/>
                  </a:solidFill>
                </a:rPr>
                <a:t>File Input Validations (File Passes)</a:t>
              </a:r>
              <a:endParaRPr lang="en-US" sz="1200" dirty="0">
                <a:solidFill>
                  <a:srgbClr val="C00000"/>
                </a:solidFill>
                <a:ea typeface="Tahoma"/>
                <a:cs typeface="Tahoma"/>
              </a:endParaRPr>
            </a:p>
          </p:txBody>
        </p:sp>
        <p:pic>
          <p:nvPicPr>
            <p:cNvPr id="111" name="Graphic 110" descr="Gears outline">
              <a:extLst>
                <a:ext uri="{FF2B5EF4-FFF2-40B4-BE49-F238E27FC236}">
                  <a16:creationId xmlns:a16="http://schemas.microsoft.com/office/drawing/2014/main" id="{65344426-36D2-4DBC-94E2-22A6CD19772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2439908">
              <a:off x="2434916" y="1102301"/>
              <a:ext cx="914400" cy="914400"/>
            </a:xfrm>
            <a:prstGeom prst="rect">
              <a:avLst/>
            </a:prstGeom>
          </p:spPr>
        </p:pic>
      </p:grpSp>
      <p:grpSp>
        <p:nvGrpSpPr>
          <p:cNvPr id="21" name="Group 20">
            <a:extLst>
              <a:ext uri="{FF2B5EF4-FFF2-40B4-BE49-F238E27FC236}">
                <a16:creationId xmlns:a16="http://schemas.microsoft.com/office/drawing/2014/main" id="{8BCA064C-4C53-4BC0-91E6-92C4E1E78E6B}"/>
              </a:ext>
            </a:extLst>
          </p:cNvPr>
          <p:cNvGrpSpPr/>
          <p:nvPr/>
        </p:nvGrpSpPr>
        <p:grpSpPr>
          <a:xfrm>
            <a:off x="7269833" y="3806841"/>
            <a:ext cx="1538303" cy="1167871"/>
            <a:chOff x="9211391" y="4237059"/>
            <a:chExt cx="1538303" cy="1167871"/>
          </a:xfrm>
        </p:grpSpPr>
        <p:sp>
          <p:nvSpPr>
            <p:cNvPr id="112" name="Rounded Rectangle 7">
              <a:extLst>
                <a:ext uri="{FF2B5EF4-FFF2-40B4-BE49-F238E27FC236}">
                  <a16:creationId xmlns:a16="http://schemas.microsoft.com/office/drawing/2014/main" id="{483C2B29-5D42-41EB-AF4C-DE6ECAEED8A6}"/>
                </a:ext>
              </a:extLst>
            </p:cNvPr>
            <p:cNvSpPr/>
            <p:nvPr/>
          </p:nvSpPr>
          <p:spPr>
            <a:xfrm>
              <a:off x="9211391" y="4927349"/>
              <a:ext cx="1538303" cy="4775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C00000"/>
                  </a:solidFill>
                </a:rPr>
                <a:t> Certification Validations</a:t>
              </a:r>
            </a:p>
          </p:txBody>
        </p:sp>
        <p:pic>
          <p:nvPicPr>
            <p:cNvPr id="113" name="Graphic 112" descr="Gears with solid fill">
              <a:extLst>
                <a:ext uri="{FF2B5EF4-FFF2-40B4-BE49-F238E27FC236}">
                  <a16:creationId xmlns:a16="http://schemas.microsoft.com/office/drawing/2014/main" id="{7E18F214-A1C1-4F98-A3D1-329B002717A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196629">
              <a:off x="9471740" y="4237059"/>
              <a:ext cx="914400" cy="914400"/>
            </a:xfrm>
            <a:prstGeom prst="rect">
              <a:avLst/>
            </a:prstGeom>
          </p:spPr>
        </p:pic>
      </p:grpSp>
      <p:sp>
        <p:nvSpPr>
          <p:cNvPr id="116" name="Arrow: Right 115">
            <a:extLst>
              <a:ext uri="{FF2B5EF4-FFF2-40B4-BE49-F238E27FC236}">
                <a16:creationId xmlns:a16="http://schemas.microsoft.com/office/drawing/2014/main" id="{839B36E6-2EA5-4749-BA6E-445C9A318BB0}"/>
              </a:ext>
            </a:extLst>
          </p:cNvPr>
          <p:cNvSpPr/>
          <p:nvPr/>
        </p:nvSpPr>
        <p:spPr>
          <a:xfrm>
            <a:off x="2921390" y="4340387"/>
            <a:ext cx="361640" cy="246794"/>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Arrow: Right 116">
            <a:extLst>
              <a:ext uri="{FF2B5EF4-FFF2-40B4-BE49-F238E27FC236}">
                <a16:creationId xmlns:a16="http://schemas.microsoft.com/office/drawing/2014/main" id="{BEA2C5F0-CF2D-4139-8F13-8DE661AB71A4}"/>
              </a:ext>
            </a:extLst>
          </p:cNvPr>
          <p:cNvSpPr/>
          <p:nvPr/>
        </p:nvSpPr>
        <p:spPr>
          <a:xfrm>
            <a:off x="6710855" y="5485325"/>
            <a:ext cx="577759"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row: Right 121">
            <a:extLst>
              <a:ext uri="{FF2B5EF4-FFF2-40B4-BE49-F238E27FC236}">
                <a16:creationId xmlns:a16="http://schemas.microsoft.com/office/drawing/2014/main" id="{BF7E759C-0AE6-41D9-A0E6-49E90D1B8024}"/>
              </a:ext>
            </a:extLst>
          </p:cNvPr>
          <p:cNvSpPr/>
          <p:nvPr/>
        </p:nvSpPr>
        <p:spPr>
          <a:xfrm rot="1896859">
            <a:off x="3995927" y="4743202"/>
            <a:ext cx="1705049" cy="229973"/>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F9ACFD2-D0BB-44DB-8E46-25B82ABB67ED}"/>
              </a:ext>
            </a:extLst>
          </p:cNvPr>
          <p:cNvGrpSpPr/>
          <p:nvPr/>
        </p:nvGrpSpPr>
        <p:grpSpPr>
          <a:xfrm>
            <a:off x="5208400" y="3844132"/>
            <a:ext cx="1650684" cy="1073740"/>
            <a:chOff x="8799171" y="5028797"/>
            <a:chExt cx="1650684" cy="1073740"/>
          </a:xfrm>
        </p:grpSpPr>
        <p:sp>
          <p:nvSpPr>
            <p:cNvPr id="125" name="Rounded Rectangle 7">
              <a:extLst>
                <a:ext uri="{FF2B5EF4-FFF2-40B4-BE49-F238E27FC236}">
                  <a16:creationId xmlns:a16="http://schemas.microsoft.com/office/drawing/2014/main" id="{48C0FC6B-4DAA-4BC4-9B9A-F2231229FE17}"/>
                </a:ext>
              </a:extLst>
            </p:cNvPr>
            <p:cNvSpPr/>
            <p:nvPr/>
          </p:nvSpPr>
          <p:spPr>
            <a:xfrm>
              <a:off x="8799171" y="5188137"/>
              <a:ext cx="1650684" cy="914400"/>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rgbClr val="C00000"/>
                  </a:solidFill>
                </a:rPr>
                <a:t>Data</a:t>
              </a:r>
              <a:r>
                <a:rPr lang="en-US" sz="1200" dirty="0">
                  <a:solidFill>
                    <a:schemeClr val="tx1"/>
                  </a:solidFill>
                </a:rPr>
                <a:t> </a:t>
              </a:r>
              <a:r>
                <a:rPr lang="en-US" sz="1200" dirty="0">
                  <a:solidFill>
                    <a:srgbClr val="C00000"/>
                  </a:solidFill>
                </a:rPr>
                <a:t>Discrepancies</a:t>
              </a:r>
            </a:p>
          </p:txBody>
        </p:sp>
        <p:pic>
          <p:nvPicPr>
            <p:cNvPr id="61" name="Graphic 60" descr="Folder Search outline">
              <a:extLst>
                <a:ext uri="{FF2B5EF4-FFF2-40B4-BE49-F238E27FC236}">
                  <a16:creationId xmlns:a16="http://schemas.microsoft.com/office/drawing/2014/main" id="{6BFD2B2E-BE5D-4641-8EAA-7B02DE95E37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125924" y="5028797"/>
              <a:ext cx="914400" cy="914400"/>
            </a:xfrm>
            <a:prstGeom prst="rect">
              <a:avLst/>
            </a:prstGeom>
          </p:spPr>
        </p:pic>
      </p:grpSp>
      <p:sp>
        <p:nvSpPr>
          <p:cNvPr id="43" name="Arrow: Right 42">
            <a:extLst>
              <a:ext uri="{FF2B5EF4-FFF2-40B4-BE49-F238E27FC236}">
                <a16:creationId xmlns:a16="http://schemas.microsoft.com/office/drawing/2014/main" id="{309F5D8C-2D12-4E7A-BD07-193EBCF0BFF6}"/>
              </a:ext>
            </a:extLst>
          </p:cNvPr>
          <p:cNvSpPr/>
          <p:nvPr/>
        </p:nvSpPr>
        <p:spPr>
          <a:xfrm rot="1338716">
            <a:off x="6573966" y="2901835"/>
            <a:ext cx="931264"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128875E-DFC5-4274-9778-55425F3EA496}"/>
              </a:ext>
            </a:extLst>
          </p:cNvPr>
          <p:cNvGrpSpPr/>
          <p:nvPr/>
        </p:nvGrpSpPr>
        <p:grpSpPr>
          <a:xfrm>
            <a:off x="3314481" y="924168"/>
            <a:ext cx="2164785" cy="1428862"/>
            <a:chOff x="3864282" y="1224091"/>
            <a:chExt cx="2164785" cy="1428862"/>
          </a:xfrm>
        </p:grpSpPr>
        <p:sp>
          <p:nvSpPr>
            <p:cNvPr id="53" name="Rounded Rectangle 7">
              <a:extLst>
                <a:ext uri="{FF2B5EF4-FFF2-40B4-BE49-F238E27FC236}">
                  <a16:creationId xmlns:a16="http://schemas.microsoft.com/office/drawing/2014/main" id="{87EF59C8-D27B-4FA4-A316-383752BCFB6E}"/>
                </a:ext>
              </a:extLst>
            </p:cNvPr>
            <p:cNvSpPr/>
            <p:nvPr/>
          </p:nvSpPr>
          <p:spPr>
            <a:xfrm>
              <a:off x="3864282" y="2001623"/>
              <a:ext cx="2164785" cy="651330"/>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200" dirty="0">
                  <a:solidFill>
                    <a:srgbClr val="C00000"/>
                  </a:solidFill>
                </a:rPr>
                <a:t>File Rejected </a:t>
              </a:r>
              <a:endParaRPr lang="en-US" sz="1200" dirty="0">
                <a:solidFill>
                  <a:srgbClr val="C00000"/>
                </a:solidFill>
                <a:ea typeface="Tahoma"/>
                <a:cs typeface="Tahoma"/>
              </a:endParaRPr>
            </a:p>
            <a:p>
              <a:pPr algn="ctr"/>
              <a:r>
                <a:rPr lang="en-US" sz="1200" dirty="0">
                  <a:solidFill>
                    <a:srgbClr val="C00000"/>
                  </a:solidFill>
                </a:rPr>
                <a:t>(Review Submission Errors, then resubmit file)</a:t>
              </a:r>
              <a:endParaRPr lang="en-US" sz="1200" dirty="0">
                <a:solidFill>
                  <a:srgbClr val="C00000"/>
                </a:solidFill>
                <a:ea typeface="Tahoma"/>
                <a:cs typeface="Tahoma"/>
              </a:endParaRPr>
            </a:p>
          </p:txBody>
        </p:sp>
        <p:pic>
          <p:nvPicPr>
            <p:cNvPr id="17" name="Graphic 16" descr="Folder Search outline">
              <a:extLst>
                <a:ext uri="{FF2B5EF4-FFF2-40B4-BE49-F238E27FC236}">
                  <a16:creationId xmlns:a16="http://schemas.microsoft.com/office/drawing/2014/main" id="{E235A436-5D00-4C22-9CC2-DD07537417D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494740" y="1224091"/>
              <a:ext cx="914400" cy="914400"/>
            </a:xfrm>
            <a:prstGeom prst="rect">
              <a:avLst/>
            </a:prstGeom>
          </p:spPr>
        </p:pic>
      </p:grpSp>
      <p:sp>
        <p:nvSpPr>
          <p:cNvPr id="57" name="Arrow: Right 56">
            <a:extLst>
              <a:ext uri="{FF2B5EF4-FFF2-40B4-BE49-F238E27FC236}">
                <a16:creationId xmlns:a16="http://schemas.microsoft.com/office/drawing/2014/main" id="{EEA07A8B-E724-48D3-84DF-752D9C4F1090}"/>
              </a:ext>
            </a:extLst>
          </p:cNvPr>
          <p:cNvSpPr/>
          <p:nvPr/>
        </p:nvSpPr>
        <p:spPr>
          <a:xfrm rot="20265899">
            <a:off x="6591085" y="2568563"/>
            <a:ext cx="913402"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4D723A9F-8415-4956-BFF4-038222AF6A40}"/>
              </a:ext>
            </a:extLst>
          </p:cNvPr>
          <p:cNvSpPr/>
          <p:nvPr/>
        </p:nvSpPr>
        <p:spPr>
          <a:xfrm rot="5400000">
            <a:off x="2224145" y="2383993"/>
            <a:ext cx="447155" cy="255864"/>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1BB8ADAC-D026-45A9-B3DC-FB786C5D8305}"/>
              </a:ext>
            </a:extLst>
          </p:cNvPr>
          <p:cNvSpPr/>
          <p:nvPr/>
        </p:nvSpPr>
        <p:spPr>
          <a:xfrm rot="19083814">
            <a:off x="3956492" y="3819480"/>
            <a:ext cx="1525658" cy="247827"/>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2">
            <a:extLst>
              <a:ext uri="{FF2B5EF4-FFF2-40B4-BE49-F238E27FC236}">
                <a16:creationId xmlns:a16="http://schemas.microsoft.com/office/drawing/2014/main" id="{4EDF42B7-8864-48FF-877A-1ED2350CF30A}"/>
              </a:ext>
            </a:extLst>
          </p:cNvPr>
          <p:cNvSpPr/>
          <p:nvPr/>
        </p:nvSpPr>
        <p:spPr>
          <a:xfrm>
            <a:off x="5125185" y="2585477"/>
            <a:ext cx="1815327" cy="3922799"/>
          </a:xfrm>
          <a:prstGeom prst="roundRect">
            <a:avLst/>
          </a:prstGeom>
          <a:solidFill>
            <a:schemeClr val="accent2">
              <a:lumMod val="20000"/>
              <a:lumOff val="80000"/>
              <a:alpha val="12000"/>
            </a:schemeClr>
          </a:solidFill>
          <a:ln>
            <a:solidFill>
              <a:srgbClr val="C44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92DB03F8-ECF3-447E-94F4-27834DD33B65}"/>
              </a:ext>
            </a:extLst>
          </p:cNvPr>
          <p:cNvGrpSpPr/>
          <p:nvPr/>
        </p:nvGrpSpPr>
        <p:grpSpPr>
          <a:xfrm>
            <a:off x="7131012" y="5164920"/>
            <a:ext cx="1650658" cy="1098354"/>
            <a:chOff x="6257033" y="1771956"/>
            <a:chExt cx="1720623" cy="1175259"/>
          </a:xfrm>
        </p:grpSpPr>
        <p:sp>
          <p:nvSpPr>
            <p:cNvPr id="63" name="Rounded Rectangle 7">
              <a:extLst>
                <a:ext uri="{FF2B5EF4-FFF2-40B4-BE49-F238E27FC236}">
                  <a16:creationId xmlns:a16="http://schemas.microsoft.com/office/drawing/2014/main" id="{1DB1E583-8199-4A07-9008-9509D3DF4DFB}"/>
                </a:ext>
              </a:extLst>
            </p:cNvPr>
            <p:cNvSpPr/>
            <p:nvPr/>
          </p:nvSpPr>
          <p:spPr>
            <a:xfrm>
              <a:off x="6257033" y="2638840"/>
              <a:ext cx="1720623" cy="308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rPr>
                <a:t>MIDs, CCEs, ERDs</a:t>
              </a:r>
            </a:p>
            <a:p>
              <a:pPr algn="ctr"/>
              <a:r>
                <a:rPr lang="en-US" sz="1200" dirty="0">
                  <a:solidFill>
                    <a:schemeClr val="tx1"/>
                  </a:solidFill>
                  <a:ea typeface="Tahoma"/>
                  <a:cs typeface="Tahoma"/>
                </a:rPr>
                <a:t>Anomaly Reports</a:t>
              </a:r>
            </a:p>
          </p:txBody>
        </p:sp>
        <p:pic>
          <p:nvPicPr>
            <p:cNvPr id="64" name="Graphic 63" descr="Layers Design outline">
              <a:extLst>
                <a:ext uri="{FF2B5EF4-FFF2-40B4-BE49-F238E27FC236}">
                  <a16:creationId xmlns:a16="http://schemas.microsoft.com/office/drawing/2014/main" id="{E91A7C4D-DF45-460F-A7A5-1F5A9308A5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37944" y="1771956"/>
              <a:ext cx="914400" cy="945291"/>
            </a:xfrm>
            <a:prstGeom prst="rect">
              <a:avLst/>
            </a:prstGeom>
          </p:spPr>
        </p:pic>
      </p:grpSp>
      <p:sp>
        <p:nvSpPr>
          <p:cNvPr id="66" name="Arrow: Right 58">
            <a:extLst>
              <a:ext uri="{FF2B5EF4-FFF2-40B4-BE49-F238E27FC236}">
                <a16:creationId xmlns:a16="http://schemas.microsoft.com/office/drawing/2014/main" id="{98356761-8832-AA4E-AE55-5EA8B7E39660}"/>
              </a:ext>
            </a:extLst>
          </p:cNvPr>
          <p:cNvSpPr/>
          <p:nvPr/>
        </p:nvSpPr>
        <p:spPr>
          <a:xfrm rot="5400000">
            <a:off x="2207960" y="3846043"/>
            <a:ext cx="447155" cy="255864"/>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5BB01CB-5617-4D7D-A95E-E9E8B2229035}"/>
              </a:ext>
            </a:extLst>
          </p:cNvPr>
          <p:cNvGrpSpPr/>
          <p:nvPr/>
        </p:nvGrpSpPr>
        <p:grpSpPr>
          <a:xfrm>
            <a:off x="524247" y="883833"/>
            <a:ext cx="900451" cy="937524"/>
            <a:chOff x="369671" y="976175"/>
            <a:chExt cx="900451" cy="937524"/>
          </a:xfrm>
        </p:grpSpPr>
        <p:pic>
          <p:nvPicPr>
            <p:cNvPr id="72" name="Graphic 71" descr="Document outline">
              <a:extLst>
                <a:ext uri="{FF2B5EF4-FFF2-40B4-BE49-F238E27FC236}">
                  <a16:creationId xmlns:a16="http://schemas.microsoft.com/office/drawing/2014/main" id="{C99811A8-0263-44D8-802F-F2495EE733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9671" y="1049747"/>
              <a:ext cx="889274" cy="863952"/>
            </a:xfrm>
            <a:prstGeom prst="rect">
              <a:avLst/>
            </a:prstGeom>
          </p:spPr>
        </p:pic>
        <p:pic>
          <p:nvPicPr>
            <p:cNvPr id="73" name="Graphic 72" descr="Document outline">
              <a:extLst>
                <a:ext uri="{FF2B5EF4-FFF2-40B4-BE49-F238E27FC236}">
                  <a16:creationId xmlns:a16="http://schemas.microsoft.com/office/drawing/2014/main" id="{F72436B1-A28E-4A97-8E31-C4D8C3C392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0848" y="976175"/>
              <a:ext cx="889274" cy="863952"/>
            </a:xfrm>
            <a:prstGeom prst="rect">
              <a:avLst/>
            </a:prstGeom>
          </p:spPr>
        </p:pic>
      </p:grpSp>
      <p:sp>
        <p:nvSpPr>
          <p:cNvPr id="74" name="Arrow: Right 73">
            <a:extLst>
              <a:ext uri="{FF2B5EF4-FFF2-40B4-BE49-F238E27FC236}">
                <a16:creationId xmlns:a16="http://schemas.microsoft.com/office/drawing/2014/main" id="{98284A6D-8072-4F39-BAD5-D8ACC22A8048}"/>
              </a:ext>
            </a:extLst>
          </p:cNvPr>
          <p:cNvSpPr/>
          <p:nvPr/>
        </p:nvSpPr>
        <p:spPr>
          <a:xfrm>
            <a:off x="1373897" y="1326637"/>
            <a:ext cx="508119" cy="274008"/>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6">
            <a:extLst>
              <a:ext uri="{FF2B5EF4-FFF2-40B4-BE49-F238E27FC236}">
                <a16:creationId xmlns:a16="http://schemas.microsoft.com/office/drawing/2014/main" id="{BF7CB3C2-DBDF-421B-8E82-C0F7A68D4C7F}"/>
              </a:ext>
            </a:extLst>
          </p:cNvPr>
          <p:cNvSpPr/>
          <p:nvPr/>
        </p:nvSpPr>
        <p:spPr>
          <a:xfrm>
            <a:off x="123291" y="1633231"/>
            <a:ext cx="1713539" cy="9805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rgbClr val="C00000"/>
                </a:solidFill>
              </a:rPr>
              <a:t>File Submission</a:t>
            </a:r>
            <a:endParaRPr lang="en-US" sz="1200" dirty="0">
              <a:solidFill>
                <a:srgbClr val="C00000"/>
              </a:solidFill>
              <a:ea typeface="Tahoma"/>
              <a:cs typeface="Tahoma"/>
            </a:endParaRPr>
          </a:p>
          <a:p>
            <a:pPr algn="ctr"/>
            <a:r>
              <a:rPr lang="en-US" sz="1200" dirty="0">
                <a:solidFill>
                  <a:srgbClr val="C00000"/>
                </a:solidFill>
                <a:ea typeface="Tahoma"/>
                <a:cs typeface="Tahoma"/>
              </a:rPr>
              <a:t>(Batch File or </a:t>
            </a:r>
          </a:p>
          <a:p>
            <a:pPr algn="ctr"/>
            <a:r>
              <a:rPr lang="en-US" sz="1200" dirty="0">
                <a:solidFill>
                  <a:srgbClr val="C00000"/>
                </a:solidFill>
                <a:ea typeface="Tahoma"/>
                <a:cs typeface="Tahoma"/>
              </a:rPr>
              <a:t>Online Maintenance)</a:t>
            </a:r>
          </a:p>
        </p:txBody>
      </p:sp>
      <p:sp>
        <p:nvSpPr>
          <p:cNvPr id="76" name="Arrow: Right 75">
            <a:extLst>
              <a:ext uri="{FF2B5EF4-FFF2-40B4-BE49-F238E27FC236}">
                <a16:creationId xmlns:a16="http://schemas.microsoft.com/office/drawing/2014/main" id="{399D5074-3056-488C-BA32-B6FDBF590B8D}"/>
              </a:ext>
            </a:extLst>
          </p:cNvPr>
          <p:cNvSpPr/>
          <p:nvPr/>
        </p:nvSpPr>
        <p:spPr>
          <a:xfrm>
            <a:off x="4202126" y="4289509"/>
            <a:ext cx="1351061"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Arrow: Right 76">
            <a:extLst>
              <a:ext uri="{FF2B5EF4-FFF2-40B4-BE49-F238E27FC236}">
                <a16:creationId xmlns:a16="http://schemas.microsoft.com/office/drawing/2014/main" id="{4B865BF7-801F-4D63-8839-8615210B7DEB}"/>
              </a:ext>
            </a:extLst>
          </p:cNvPr>
          <p:cNvSpPr/>
          <p:nvPr/>
        </p:nvSpPr>
        <p:spPr>
          <a:xfrm>
            <a:off x="6706452" y="4219966"/>
            <a:ext cx="577759"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row: Right 77">
            <a:extLst>
              <a:ext uri="{FF2B5EF4-FFF2-40B4-BE49-F238E27FC236}">
                <a16:creationId xmlns:a16="http://schemas.microsoft.com/office/drawing/2014/main" id="{FD76A3BE-5682-4E77-8F66-7BEB5533ADD9}"/>
              </a:ext>
            </a:extLst>
          </p:cNvPr>
          <p:cNvSpPr/>
          <p:nvPr/>
        </p:nvSpPr>
        <p:spPr>
          <a:xfrm>
            <a:off x="8647472" y="5513648"/>
            <a:ext cx="577759"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674FF284-CE2D-480A-A7AB-8B70B61EE367}"/>
              </a:ext>
            </a:extLst>
          </p:cNvPr>
          <p:cNvGrpSpPr/>
          <p:nvPr/>
        </p:nvGrpSpPr>
        <p:grpSpPr>
          <a:xfrm>
            <a:off x="9039312" y="5147584"/>
            <a:ext cx="1650658" cy="1157290"/>
            <a:chOff x="9548053" y="4830220"/>
            <a:chExt cx="1650658" cy="1157290"/>
          </a:xfrm>
        </p:grpSpPr>
        <p:sp>
          <p:nvSpPr>
            <p:cNvPr id="80" name="Rounded Rectangle 7">
              <a:extLst>
                <a:ext uri="{FF2B5EF4-FFF2-40B4-BE49-F238E27FC236}">
                  <a16:creationId xmlns:a16="http://schemas.microsoft.com/office/drawing/2014/main" id="{817EE5B3-9961-4791-B525-B886E0087326}"/>
                </a:ext>
              </a:extLst>
            </p:cNvPr>
            <p:cNvSpPr/>
            <p:nvPr/>
          </p:nvSpPr>
          <p:spPr>
            <a:xfrm>
              <a:off x="9548053" y="5699314"/>
              <a:ext cx="1650658" cy="28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rPr>
                <a:t>Anomaly Resolution</a:t>
              </a:r>
            </a:p>
            <a:p>
              <a:pPr algn="ctr"/>
              <a:r>
                <a:rPr lang="en-US" sz="1200" dirty="0">
                  <a:solidFill>
                    <a:schemeClr val="tx1"/>
                  </a:solidFill>
                  <a:ea typeface="Tahoma"/>
                  <a:cs typeface="Tahoma"/>
                </a:rPr>
                <a:t>(OM or Batch File)</a:t>
              </a:r>
            </a:p>
          </p:txBody>
        </p:sp>
        <p:pic>
          <p:nvPicPr>
            <p:cNvPr id="82" name="Graphic 81" descr="Ui Ux outline">
              <a:extLst>
                <a:ext uri="{FF2B5EF4-FFF2-40B4-BE49-F238E27FC236}">
                  <a16:creationId xmlns:a16="http://schemas.microsoft.com/office/drawing/2014/main" id="{D46B798E-9981-4AF1-9D7F-794A125BF1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6182" y="4830220"/>
              <a:ext cx="914400" cy="914400"/>
            </a:xfrm>
            <a:prstGeom prst="rect">
              <a:avLst/>
            </a:prstGeom>
          </p:spPr>
        </p:pic>
      </p:grpSp>
      <p:grpSp>
        <p:nvGrpSpPr>
          <p:cNvPr id="47" name="Group 46">
            <a:extLst>
              <a:ext uri="{FF2B5EF4-FFF2-40B4-BE49-F238E27FC236}">
                <a16:creationId xmlns:a16="http://schemas.microsoft.com/office/drawing/2014/main" id="{F36432DC-44D5-459D-8541-FB79E0432EE5}"/>
              </a:ext>
            </a:extLst>
          </p:cNvPr>
          <p:cNvGrpSpPr/>
          <p:nvPr/>
        </p:nvGrpSpPr>
        <p:grpSpPr>
          <a:xfrm>
            <a:off x="806357" y="2417940"/>
            <a:ext cx="4973967" cy="3121466"/>
            <a:chOff x="806356" y="2497182"/>
            <a:chExt cx="5399209" cy="3042223"/>
          </a:xfrm>
        </p:grpSpPr>
        <p:sp>
          <p:nvSpPr>
            <p:cNvPr id="121" name="Arrow: Right 120">
              <a:extLst>
                <a:ext uri="{FF2B5EF4-FFF2-40B4-BE49-F238E27FC236}">
                  <a16:creationId xmlns:a16="http://schemas.microsoft.com/office/drawing/2014/main" id="{D3CB9A17-1555-4D61-94B7-BB178B5414CB}"/>
                </a:ext>
              </a:extLst>
            </p:cNvPr>
            <p:cNvSpPr/>
            <p:nvPr/>
          </p:nvSpPr>
          <p:spPr>
            <a:xfrm rot="16200000">
              <a:off x="-620140" y="3923678"/>
              <a:ext cx="3042223" cy="18923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04FAFB9D-3CDB-450A-979E-3A46AE1EDABC}"/>
                </a:ext>
              </a:extLst>
            </p:cNvPr>
            <p:cNvCxnSpPr>
              <a:cxnSpLocks/>
            </p:cNvCxnSpPr>
            <p:nvPr/>
          </p:nvCxnSpPr>
          <p:spPr>
            <a:xfrm>
              <a:off x="901052" y="5507835"/>
              <a:ext cx="4283189" cy="31569"/>
            </a:xfrm>
            <a:prstGeom prst="line">
              <a:avLst/>
            </a:prstGeom>
            <a:ln w="825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BC8E705-E70E-41EE-A04A-723636F6A6F7}"/>
                </a:ext>
              </a:extLst>
            </p:cNvPr>
            <p:cNvCxnSpPr>
              <a:cxnSpLocks/>
            </p:cNvCxnSpPr>
            <p:nvPr/>
          </p:nvCxnSpPr>
          <p:spPr>
            <a:xfrm flipV="1">
              <a:off x="5195228" y="4870312"/>
              <a:ext cx="1010337" cy="669092"/>
            </a:xfrm>
            <a:prstGeom prst="line">
              <a:avLst/>
            </a:prstGeom>
            <a:ln w="8255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26" name="Arrow: Right 125">
            <a:extLst>
              <a:ext uri="{FF2B5EF4-FFF2-40B4-BE49-F238E27FC236}">
                <a16:creationId xmlns:a16="http://schemas.microsoft.com/office/drawing/2014/main" id="{4DAA594E-73CE-4DBB-93CC-9D2B8C8CB5D2}"/>
              </a:ext>
            </a:extLst>
          </p:cNvPr>
          <p:cNvSpPr/>
          <p:nvPr/>
        </p:nvSpPr>
        <p:spPr>
          <a:xfrm>
            <a:off x="8638697" y="4197047"/>
            <a:ext cx="577759"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307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60C4-B2A6-7D4A-BB5E-CAEE0405B40C}"/>
              </a:ext>
            </a:extLst>
          </p:cNvPr>
          <p:cNvSpPr>
            <a:spLocks noGrp="1"/>
          </p:cNvSpPr>
          <p:nvPr>
            <p:ph type="title"/>
          </p:nvPr>
        </p:nvSpPr>
        <p:spPr/>
        <p:txBody>
          <a:bodyPr/>
          <a:lstStyle/>
          <a:p>
            <a:r>
              <a:rPr lang="en-US" dirty="0"/>
              <a:t>What does this mean for LEAs</a:t>
            </a:r>
          </a:p>
        </p:txBody>
      </p:sp>
      <p:sp>
        <p:nvSpPr>
          <p:cNvPr id="3" name="Content Placeholder 2">
            <a:extLst>
              <a:ext uri="{FF2B5EF4-FFF2-40B4-BE49-F238E27FC236}">
                <a16:creationId xmlns:a16="http://schemas.microsoft.com/office/drawing/2014/main" id="{529B96C4-4D18-A841-936C-7A7A29306A03}"/>
              </a:ext>
            </a:extLst>
          </p:cNvPr>
          <p:cNvSpPr>
            <a:spLocks noGrp="1"/>
          </p:cNvSpPr>
          <p:nvPr>
            <p:ph idx="1"/>
          </p:nvPr>
        </p:nvSpPr>
        <p:spPr>
          <a:xfrm>
            <a:off x="432000" y="1321600"/>
            <a:ext cx="9616875" cy="4351338"/>
          </a:xfrm>
        </p:spPr>
        <p:txBody>
          <a:bodyPr/>
          <a:lstStyle/>
          <a:p>
            <a:pPr>
              <a:defRPr/>
            </a:pPr>
            <a:r>
              <a:rPr lang="en-US" altLang="en-US" sz="2400" dirty="0"/>
              <a:t>Local file submission for Special Education Data System (SEDS) will continue to use API process </a:t>
            </a:r>
            <a:endParaRPr lang="en-US" altLang="en-US" sz="2400" dirty="0">
              <a:solidFill>
                <a:schemeClr val="tx1"/>
              </a:solidFill>
            </a:endParaRPr>
          </a:p>
          <a:p>
            <a:pPr>
              <a:defRPr/>
            </a:pPr>
            <a:r>
              <a:rPr lang="en-US" sz="2400" dirty="0"/>
              <a:t>File submissions to CALPADS will either Post all records or Fail entire file</a:t>
            </a:r>
          </a:p>
          <a:p>
            <a:pPr lvl="1">
              <a:defRPr/>
            </a:pPr>
            <a:r>
              <a:rPr lang="en-US" altLang="en-US" sz="2400" dirty="0"/>
              <a:t>LEAs will need to review Data Discrepancy reports for additional errors</a:t>
            </a:r>
          </a:p>
          <a:p>
            <a:pPr>
              <a:defRPr/>
            </a:pPr>
            <a:r>
              <a:rPr lang="en-US" altLang="en-US" sz="2400" dirty="0"/>
              <a:t>SIS Vendors could implement local file validations to reduce file failures</a:t>
            </a:r>
          </a:p>
          <a:p>
            <a:pPr>
              <a:defRPr/>
            </a:pPr>
            <a:r>
              <a:rPr lang="en-US" altLang="en-US" sz="2400" dirty="0"/>
              <a:t>Collaboration/Integration between SIS and LEAs will be </a:t>
            </a:r>
            <a:r>
              <a:rPr lang="en-US" altLang="en-US" sz="2400" dirty="0">
                <a:solidFill>
                  <a:schemeClr val="tx1"/>
                </a:solidFill>
              </a:rPr>
              <a:t>CRITICAL</a:t>
            </a:r>
          </a:p>
          <a:p>
            <a:pPr>
              <a:defRPr/>
            </a:pPr>
            <a:r>
              <a:rPr lang="en-US" altLang="en-US" sz="2400" dirty="0">
                <a:solidFill>
                  <a:schemeClr val="tx1"/>
                </a:solidFill>
              </a:rPr>
              <a:t>SSID Process requires changes in local practices to ensure SSID integrity</a:t>
            </a:r>
          </a:p>
          <a:p>
            <a:endParaRPr lang="en-US" dirty="0"/>
          </a:p>
        </p:txBody>
      </p:sp>
      <p:sp>
        <p:nvSpPr>
          <p:cNvPr id="4" name="Footer Placeholder 3">
            <a:extLst>
              <a:ext uri="{FF2B5EF4-FFF2-40B4-BE49-F238E27FC236}">
                <a16:creationId xmlns:a16="http://schemas.microsoft.com/office/drawing/2014/main" id="{7BC6CBFF-C7F8-3848-AD08-8C16D684E5B2}"/>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A00D34BB-4B29-344D-BA28-B7755236DF80}"/>
              </a:ext>
            </a:extLst>
          </p:cNvPr>
          <p:cNvSpPr>
            <a:spLocks noGrp="1"/>
          </p:cNvSpPr>
          <p:nvPr>
            <p:ph type="sldNum" sz="quarter" idx="11"/>
          </p:nvPr>
        </p:nvSpPr>
        <p:spPr/>
        <p:txBody>
          <a:bodyPr/>
          <a:lstStyle/>
          <a:p>
            <a:fld id="{4B73C415-D670-4716-A5EC-CC4D52CA2BAC}" type="slidenum">
              <a:rPr lang="en-US" noProof="0" dirty="0" smtClean="0"/>
              <a:pPr/>
              <a:t>12</a:t>
            </a:fld>
            <a:endParaRPr lang="en-US" noProof="0" dirty="0"/>
          </a:p>
        </p:txBody>
      </p:sp>
      <p:pic>
        <p:nvPicPr>
          <p:cNvPr id="8" name="Graphic 7" descr="Brainstorm outline">
            <a:extLst>
              <a:ext uri="{FF2B5EF4-FFF2-40B4-BE49-F238E27FC236}">
                <a16:creationId xmlns:a16="http://schemas.microsoft.com/office/drawing/2014/main" id="{C0A25389-7D29-4C2C-BAA3-73FF0E3DAE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58350" y="585712"/>
            <a:ext cx="2425991" cy="2300364"/>
          </a:xfrm>
          <a:prstGeom prst="rect">
            <a:avLst/>
          </a:prstGeom>
        </p:spPr>
      </p:pic>
    </p:spTree>
    <p:extLst>
      <p:ext uri="{BB962C8B-B14F-4D97-AF65-F5344CB8AC3E}">
        <p14:creationId xmlns:p14="http://schemas.microsoft.com/office/powerpoint/2010/main" val="88143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0">
            <a:extLst>
              <a:ext uri="{FF2B5EF4-FFF2-40B4-BE49-F238E27FC236}">
                <a16:creationId xmlns:a16="http://schemas.microsoft.com/office/drawing/2014/main" id="{804C738D-C3AB-2640-BFC8-609AF8757AAA}"/>
              </a:ext>
            </a:extLst>
          </p:cNvPr>
          <p:cNvPicPr>
            <a:picLocks noChangeAspect="1"/>
          </p:cNvPicPr>
          <p:nvPr/>
        </p:nvPicPr>
        <p:blipFill>
          <a:blip r:embed="rId3"/>
          <a:srcRect t="3538" b="3538"/>
          <a:stretch>
            <a:fillRect/>
          </a:stretch>
        </p:blipFill>
        <p:spPr>
          <a:xfrm>
            <a:off x="449325" y="-10537"/>
            <a:ext cx="6406950" cy="3714747"/>
          </a:xfrm>
          <a:prstGeom prst="rect">
            <a:avLst/>
          </a:prstGeom>
          <a:solidFill>
            <a:schemeClr val="bg1">
              <a:lumMod val="95000"/>
            </a:schemeClr>
          </a:solidFill>
          <a:ln w="6350">
            <a:noFill/>
          </a:ln>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75650" y="0"/>
            <a:ext cx="11738147" cy="6365363"/>
          </a:xfrm>
          <a:prstGeom prst="rect">
            <a:avLst/>
          </a:prstGeom>
          <a:gradFill>
            <a:gsLst>
              <a:gs pos="40000">
                <a:schemeClr val="bg1">
                  <a:lumMod val="16000"/>
                  <a:alpha val="8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680728" y="2370203"/>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r>
              <a:rPr lang="en-US" dirty="0">
                <a:solidFill>
                  <a:srgbClr val="FF745F"/>
                </a:solidFill>
              </a:rPr>
              <a:t>File Submission</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04000" y="3922330"/>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5A6EFAD7-5D17-B34A-ADD9-A5BF17A1B0B4}"/>
              </a:ext>
            </a:extLst>
          </p:cNvPr>
          <p:cNvGrpSpPr/>
          <p:nvPr/>
        </p:nvGrpSpPr>
        <p:grpSpPr>
          <a:xfrm>
            <a:off x="6899925" y="195544"/>
            <a:ext cx="5170155" cy="5847949"/>
            <a:chOff x="6316132" y="338667"/>
            <a:chExt cx="5665867" cy="5847949"/>
          </a:xfrm>
        </p:grpSpPr>
        <p:sp>
          <p:nvSpPr>
            <p:cNvPr id="17" name="Snip Single Corner Rectangle 16">
              <a:extLst>
                <a:ext uri="{FF2B5EF4-FFF2-40B4-BE49-F238E27FC236}">
                  <a16:creationId xmlns:a16="http://schemas.microsoft.com/office/drawing/2014/main" id="{C43F2457-404C-FC4A-9490-30B9EEEC8116}"/>
                </a:ext>
              </a:extLst>
            </p:cNvPr>
            <p:cNvSpPr/>
            <p:nvPr/>
          </p:nvSpPr>
          <p:spPr>
            <a:xfrm>
              <a:off x="6316132" y="338667"/>
              <a:ext cx="5665867" cy="5847949"/>
            </a:xfrm>
            <a:prstGeom prst="snip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 name="Content Placeholder 2">
              <a:extLst>
                <a:ext uri="{FF2B5EF4-FFF2-40B4-BE49-F238E27FC236}">
                  <a16:creationId xmlns:a16="http://schemas.microsoft.com/office/drawing/2014/main" id="{2C4DB888-D5C2-4A47-89B2-5FED271E0016}"/>
                </a:ext>
              </a:extLst>
            </p:cNvPr>
            <p:cNvSpPr txBox="1">
              <a:spLocks/>
            </p:cNvSpPr>
            <p:nvPr/>
          </p:nvSpPr>
          <p:spPr>
            <a:xfrm>
              <a:off x="6504291" y="509117"/>
              <a:ext cx="5252668" cy="409106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rgbClr val="FD7C62"/>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42C1BD"/>
                  </a:solidFill>
                </a:rPr>
                <a:t>Multiple files can be uploaded regardless of file order/sort</a:t>
              </a:r>
            </a:p>
            <a:p>
              <a:pPr marL="342900" indent="-342900">
                <a:buFont typeface="Arial" panose="020B0604020202020204" pitchFamily="34" charset="0"/>
                <a:buChar char="•"/>
              </a:pPr>
              <a:r>
                <a:rPr lang="en-US" sz="2000" dirty="0">
                  <a:solidFill>
                    <a:srgbClr val="42C1BD"/>
                  </a:solidFill>
                </a:rPr>
                <a:t>Entire file rejected with one or more initial errors</a:t>
              </a:r>
            </a:p>
            <a:p>
              <a:pPr marL="342900" indent="-342900">
                <a:buFont typeface="Arial" panose="020B0604020202020204" pitchFamily="34" charset="0"/>
                <a:buChar char="•"/>
              </a:pPr>
              <a:r>
                <a:rPr lang="en-US" sz="2000" dirty="0">
                  <a:solidFill>
                    <a:srgbClr val="42C1BD"/>
                  </a:solidFill>
                  <a:ea typeface="+mn-lt"/>
                  <a:cs typeface="+mn-lt"/>
                </a:rPr>
                <a:t>Retired and existing SSIDs in file are replaced at file upload.</a:t>
              </a:r>
              <a:endParaRPr lang="en-US" sz="2000" dirty="0">
                <a:solidFill>
                  <a:srgbClr val="42C1BD"/>
                </a:solidFill>
              </a:endParaRPr>
            </a:p>
            <a:p>
              <a:pPr marL="342900" indent="-342900">
                <a:buFont typeface="Arial" panose="020B0604020202020204" pitchFamily="34" charset="0"/>
                <a:buChar char="•"/>
              </a:pPr>
              <a:r>
                <a:rPr lang="en-US" sz="2000" dirty="0">
                  <a:solidFill>
                    <a:srgbClr val="42C1BD"/>
                  </a:solidFill>
                </a:rPr>
                <a:t>Files with all passed records will automatically post</a:t>
              </a:r>
            </a:p>
            <a:p>
              <a:pPr marL="342900" indent="-342900">
                <a:buFont typeface="Arial" panose="020B0604020202020204" pitchFamily="34" charset="0"/>
                <a:buChar char="•"/>
              </a:pPr>
              <a:r>
                <a:rPr lang="en-US" sz="2000" dirty="0">
                  <a:solidFill>
                    <a:srgbClr val="42C1BD"/>
                  </a:solidFill>
                </a:rPr>
                <a:t>Archive file functionality removed</a:t>
              </a:r>
            </a:p>
            <a:p>
              <a:pPr marL="342900" indent="-342900">
                <a:buFont typeface="Arial" panose="020B0604020202020204" pitchFamily="34" charset="0"/>
                <a:buChar char="•"/>
              </a:pPr>
              <a:r>
                <a:rPr lang="en-US" sz="2000" dirty="0">
                  <a:solidFill>
                    <a:srgbClr val="42C1BD"/>
                  </a:solidFill>
                </a:rPr>
                <a:t>No more Partial Post (all or nothing)</a:t>
              </a:r>
            </a:p>
            <a:p>
              <a:pPr marL="342900" indent="-342900">
                <a:buFont typeface="Arial" panose="020B0604020202020204" pitchFamily="34" charset="0"/>
                <a:buChar char="•"/>
              </a:pPr>
              <a:r>
                <a:rPr lang="en-US" sz="2000" dirty="0">
                  <a:solidFill>
                    <a:srgbClr val="42C1BD"/>
                  </a:solidFill>
                </a:rPr>
                <a:t>Additional errors are produced after data has been posted and must be checked and addressed if necessary, after post is complete</a:t>
              </a:r>
            </a:p>
            <a:p>
              <a:pPr marL="342900" indent="-342900">
                <a:buFont typeface="Arial" panose="020B0604020202020204" pitchFamily="34" charset="0"/>
                <a:buChar char="•"/>
              </a:pPr>
              <a:endParaRPr lang="en-US" sz="2000" dirty="0">
                <a:solidFill>
                  <a:srgbClr val="42C1BD"/>
                </a:solidFill>
              </a:endParaRPr>
            </a:p>
          </p:txBody>
        </p:sp>
      </p:grpSp>
      <p:sp>
        <p:nvSpPr>
          <p:cNvPr id="2" name="Slide Number Placeholder 1">
            <a:extLst>
              <a:ext uri="{FF2B5EF4-FFF2-40B4-BE49-F238E27FC236}">
                <a16:creationId xmlns:a16="http://schemas.microsoft.com/office/drawing/2014/main" id="{C9763CA9-2C7F-B84B-8D7A-2B0233034807}"/>
              </a:ext>
            </a:extLst>
          </p:cNvPr>
          <p:cNvSpPr>
            <a:spLocks noGrp="1"/>
          </p:cNvSpPr>
          <p:nvPr>
            <p:ph type="sldNum" sz="quarter" idx="12"/>
          </p:nvPr>
        </p:nvSpPr>
        <p:spPr/>
        <p:txBody>
          <a:bodyPr/>
          <a:lstStyle/>
          <a:p>
            <a:fld id="{4B73C415-D670-4716-A5EC-CC4D52CA2BAC}" type="slidenum">
              <a:rPr lang="en-US" noProof="0" smtClean="0"/>
              <a:pPr/>
              <a:t>13</a:t>
            </a:fld>
            <a:endParaRPr lang="en-US" noProof="0" dirty="0"/>
          </a:p>
        </p:txBody>
      </p:sp>
    </p:spTree>
    <p:extLst>
      <p:ext uri="{BB962C8B-B14F-4D97-AF65-F5344CB8AC3E}">
        <p14:creationId xmlns:p14="http://schemas.microsoft.com/office/powerpoint/2010/main" val="418045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6"/>
                                        </p:tgtEl>
                                        <p:attrNameLst>
                                          <p:attrName>ppt_x</p:attrName>
                                        </p:attrNameLst>
                                      </p:cBhvr>
                                      <p:tavLst>
                                        <p:tav tm="0">
                                          <p:val>
                                            <p:strVal val="ppt_x"/>
                                          </p:val>
                                        </p:tav>
                                        <p:tav tm="100000">
                                          <p:val>
                                            <p:strVal val="0-ppt_w/2"/>
                                          </p:val>
                                        </p:tav>
                                      </p:tavLst>
                                    </p:anim>
                                    <p:anim calcmode="lin" valueType="num">
                                      <p:cBhvr additive="base">
                                        <p:cTn id="12" dur="10"/>
                                        <p:tgtEl>
                                          <p:spTgt spid="16"/>
                                        </p:tgtEl>
                                        <p:attrNameLst>
                                          <p:attrName>ppt_y</p:attrName>
                                        </p:attrNameLst>
                                      </p:cBhvr>
                                      <p:tavLst>
                                        <p:tav tm="0">
                                          <p:val>
                                            <p:strVal val="ppt_y"/>
                                          </p:val>
                                        </p:tav>
                                        <p:tav tm="100000">
                                          <p:val>
                                            <p:strVal val="ppt_y"/>
                                          </p:val>
                                        </p:tav>
                                      </p:tavLst>
                                    </p:anim>
                                    <p:set>
                                      <p:cBhvr>
                                        <p:cTn id="13"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A1A2A-3983-E14C-87BC-7E1D95C496E3}"/>
              </a:ext>
            </a:extLst>
          </p:cNvPr>
          <p:cNvSpPr>
            <a:spLocks noGrp="1"/>
          </p:cNvSpPr>
          <p:nvPr>
            <p:ph type="title"/>
          </p:nvPr>
        </p:nvSpPr>
        <p:spPr>
          <a:xfrm>
            <a:off x="432000" y="351400"/>
            <a:ext cx="11340000" cy="432000"/>
          </a:xfrm>
        </p:spPr>
        <p:txBody>
          <a:bodyPr/>
          <a:lstStyle/>
          <a:p>
            <a:r>
              <a:rPr lang="en-US" dirty="0"/>
              <a:t>New CALPADS Submission Process</a:t>
            </a:r>
          </a:p>
        </p:txBody>
      </p:sp>
      <p:sp>
        <p:nvSpPr>
          <p:cNvPr id="4" name="Footer Placeholder 3">
            <a:extLst>
              <a:ext uri="{FF2B5EF4-FFF2-40B4-BE49-F238E27FC236}">
                <a16:creationId xmlns:a16="http://schemas.microsoft.com/office/drawing/2014/main" id="{7D5EDFB4-5EED-2040-B167-01BCF6BDD7F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76521AF9-1242-DB49-AA08-9D646923335A}"/>
              </a:ext>
            </a:extLst>
          </p:cNvPr>
          <p:cNvSpPr>
            <a:spLocks noGrp="1"/>
          </p:cNvSpPr>
          <p:nvPr>
            <p:ph type="sldNum" sz="quarter" idx="11"/>
          </p:nvPr>
        </p:nvSpPr>
        <p:spPr/>
        <p:txBody>
          <a:bodyPr/>
          <a:lstStyle/>
          <a:p>
            <a:fld id="{4B73C415-D670-4716-A5EC-CC4D52CA2BAC}" type="slidenum">
              <a:rPr lang="en-US" noProof="0" smtClean="0"/>
              <a:pPr/>
              <a:t>14</a:t>
            </a:fld>
            <a:endParaRPr lang="en-US" noProof="0" dirty="0"/>
          </a:p>
        </p:txBody>
      </p:sp>
      <p:sp>
        <p:nvSpPr>
          <p:cNvPr id="6" name="Rounded Rectangle 5">
            <a:extLst>
              <a:ext uri="{FF2B5EF4-FFF2-40B4-BE49-F238E27FC236}">
                <a16:creationId xmlns:a16="http://schemas.microsoft.com/office/drawing/2014/main" id="{A8B0B385-DA85-3245-ADDC-6752B13489BB}"/>
              </a:ext>
            </a:extLst>
          </p:cNvPr>
          <p:cNvSpPr/>
          <p:nvPr/>
        </p:nvSpPr>
        <p:spPr bwMode="auto">
          <a:xfrm>
            <a:off x="1379682" y="1776711"/>
            <a:ext cx="1648008" cy="935282"/>
          </a:xfrm>
          <a:prstGeom prst="roundRect">
            <a:avLst/>
          </a:prstGeom>
          <a:solidFill>
            <a:schemeClr val="accent1">
              <a:lumMod val="50000"/>
            </a:scheme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1400" b="1" dirty="0">
                <a:ln w="1905"/>
                <a:solidFill>
                  <a:schemeClr val="bg1"/>
                </a:solidFill>
                <a:cs typeface="Arial" panose="020B0604020202020204" pitchFamily="34" charset="0"/>
              </a:rPr>
              <a:t>Local</a:t>
            </a:r>
            <a:r>
              <a:rPr lang="en-US" sz="1400" dirty="0">
                <a:solidFill>
                  <a:schemeClr val="bg1"/>
                </a:solidFill>
                <a:cs typeface="Arial" panose="020B0604020202020204" pitchFamily="34" charset="0"/>
              </a:rPr>
              <a:t> </a:t>
            </a:r>
            <a:r>
              <a:rPr lang="en-US" sz="1400" b="1" dirty="0">
                <a:ln w="1905"/>
                <a:solidFill>
                  <a:schemeClr val="bg1"/>
                </a:solidFill>
                <a:cs typeface="Arial" panose="020B0604020202020204" pitchFamily="34" charset="0"/>
              </a:rPr>
              <a:t>Student Information System</a:t>
            </a:r>
          </a:p>
        </p:txBody>
      </p:sp>
      <p:sp>
        <p:nvSpPr>
          <p:cNvPr id="7" name="Rounded Rectangle 6">
            <a:extLst>
              <a:ext uri="{FF2B5EF4-FFF2-40B4-BE49-F238E27FC236}">
                <a16:creationId xmlns:a16="http://schemas.microsoft.com/office/drawing/2014/main" id="{D052626F-48E5-ED4D-8D2E-AA64D66B5B73}"/>
              </a:ext>
            </a:extLst>
          </p:cNvPr>
          <p:cNvSpPr/>
          <p:nvPr/>
        </p:nvSpPr>
        <p:spPr bwMode="auto">
          <a:xfrm>
            <a:off x="3832752" y="900032"/>
            <a:ext cx="6555600" cy="5364531"/>
          </a:xfrm>
          <a:prstGeom prst="round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solidFill>
              <a:srgbClr val="42C1BD"/>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b="1" dirty="0">
                <a:ln w="0"/>
                <a:solidFill>
                  <a:schemeClr val="accent6">
                    <a:lumMod val="50000"/>
                  </a:schemeClr>
                </a:solidFill>
                <a:effectLst>
                  <a:outerShdw blurRad="38100" dist="19050" dir="2700000" algn="tl" rotWithShape="0">
                    <a:schemeClr val="dk1">
                      <a:alpha val="40000"/>
                    </a:schemeClr>
                  </a:outerShdw>
                </a:effectLst>
              </a:rPr>
              <a:t>CALPADS</a:t>
            </a:r>
            <a:endParaRPr lang="en-US" sz="2400" b="1" spc="38" dirty="0">
              <a:ln w="11430"/>
              <a:solidFill>
                <a:schemeClr val="accent6">
                  <a:lumMod val="50000"/>
                </a:schemeClr>
              </a:solidFill>
            </a:endParaRPr>
          </a:p>
        </p:txBody>
      </p:sp>
      <p:sp>
        <p:nvSpPr>
          <p:cNvPr id="8" name="TextBox 7">
            <a:extLst>
              <a:ext uri="{FF2B5EF4-FFF2-40B4-BE49-F238E27FC236}">
                <a16:creationId xmlns:a16="http://schemas.microsoft.com/office/drawing/2014/main" id="{2A381402-88C0-DF4F-AE70-C7F326EBDCED}"/>
              </a:ext>
            </a:extLst>
          </p:cNvPr>
          <p:cNvSpPr txBox="1"/>
          <p:nvPr/>
        </p:nvSpPr>
        <p:spPr>
          <a:xfrm>
            <a:off x="1579211" y="1244676"/>
            <a:ext cx="1332615" cy="415498"/>
          </a:xfrm>
          <a:prstGeom prst="rect">
            <a:avLst/>
          </a:prstGeom>
          <a:noFill/>
        </p:spPr>
        <p:txBody>
          <a:bodyPr wrap="square">
            <a:spAutoFit/>
          </a:bodyPr>
          <a:lstStyle/>
          <a:p>
            <a:pPr algn="ctr" eaLnBrk="1" hangingPunct="1">
              <a:defRPr/>
            </a:pPr>
            <a:r>
              <a:rPr lang="en-US" sz="1050" b="1" dirty="0">
                <a:ln>
                  <a:prstDash val="solid"/>
                </a:ln>
                <a:effectLst>
                  <a:outerShdw blurRad="88000" dist="50800" dir="5040000" algn="tl">
                    <a:schemeClr val="accent4">
                      <a:tint val="80000"/>
                      <a:satMod val="250000"/>
                      <a:alpha val="45000"/>
                    </a:schemeClr>
                  </a:outerShdw>
                </a:effectLst>
              </a:rPr>
              <a:t>Data extracted from local SIS</a:t>
            </a:r>
          </a:p>
        </p:txBody>
      </p:sp>
      <p:sp>
        <p:nvSpPr>
          <p:cNvPr id="9" name="Rounded Rectangle 8">
            <a:extLst>
              <a:ext uri="{FF2B5EF4-FFF2-40B4-BE49-F238E27FC236}">
                <a16:creationId xmlns:a16="http://schemas.microsoft.com/office/drawing/2014/main" id="{BA04C607-D6EB-7C47-B5E3-7027AECEA0A0}"/>
              </a:ext>
            </a:extLst>
          </p:cNvPr>
          <p:cNvSpPr/>
          <p:nvPr/>
        </p:nvSpPr>
        <p:spPr bwMode="auto">
          <a:xfrm>
            <a:off x="4013381" y="1644661"/>
            <a:ext cx="5201329" cy="928477"/>
          </a:xfrm>
          <a:prstGeom prst="roundRect">
            <a:avLst/>
          </a:prstGeom>
          <a:solidFill>
            <a:schemeClr val="accent1">
              <a:lumMod val="75000"/>
            </a:schemeClr>
          </a:solidFill>
          <a:ln>
            <a:headEnd type="none" w="med" len="med"/>
            <a:tailEnd type="none" w="med" len="med"/>
          </a:ln>
        </p:spPr>
        <p:style>
          <a:lnRef idx="0">
            <a:schemeClr val="dk1"/>
          </a:lnRef>
          <a:fillRef idx="3">
            <a:schemeClr val="dk1"/>
          </a:fillRef>
          <a:effectRef idx="3">
            <a:schemeClr val="dk1"/>
          </a:effectRef>
          <a:fontRef idx="minor">
            <a:schemeClr val="lt1"/>
          </a:fontRef>
        </p:style>
        <p:txBody>
          <a:bodyPr lIns="91440" tIns="45720" rIns="91440" bIns="45720" anchor="t"/>
          <a:lstStyle/>
          <a:p>
            <a:pPr algn="ctr">
              <a:defRPr/>
            </a:pPr>
            <a:r>
              <a:rPr lang="en-US" sz="1400" b="1" dirty="0">
                <a:solidFill>
                  <a:schemeClr val="bg1"/>
                </a:solidFill>
              </a:rPr>
              <a:t>Upload files (Pass or Fail)</a:t>
            </a:r>
          </a:p>
          <a:p>
            <a:pPr algn="ctr" eaLnBrk="1" hangingPunct="1">
              <a:defRPr/>
            </a:pPr>
            <a:endParaRPr lang="en-US" sz="1100" dirty="0">
              <a:solidFill>
                <a:schemeClr val="bg1"/>
              </a:solidFill>
            </a:endParaRPr>
          </a:p>
          <a:p>
            <a:pPr algn="ctr" eaLnBrk="1" hangingPunct="1">
              <a:defRPr/>
            </a:pPr>
            <a:endParaRPr lang="en-US" dirty="0">
              <a:solidFill>
                <a:schemeClr val="bg1"/>
              </a:solidFill>
            </a:endParaRPr>
          </a:p>
        </p:txBody>
      </p:sp>
      <p:sp>
        <p:nvSpPr>
          <p:cNvPr id="10" name="Rounded Rectangle 9">
            <a:extLst>
              <a:ext uri="{FF2B5EF4-FFF2-40B4-BE49-F238E27FC236}">
                <a16:creationId xmlns:a16="http://schemas.microsoft.com/office/drawing/2014/main" id="{B8E7B99E-FD19-BD4B-AE75-FDB2741AF0F6}"/>
              </a:ext>
            </a:extLst>
          </p:cNvPr>
          <p:cNvSpPr/>
          <p:nvPr/>
        </p:nvSpPr>
        <p:spPr bwMode="auto">
          <a:xfrm>
            <a:off x="6909156" y="2810198"/>
            <a:ext cx="2364053" cy="959303"/>
          </a:xfrm>
          <a:prstGeom prst="roundRect">
            <a:avLst/>
          </a:prstGeom>
          <a:solidFill>
            <a:schemeClr val="accent1">
              <a:lumMod val="75000"/>
            </a:schemeClr>
          </a:solidFill>
          <a:ln>
            <a:noFill/>
            <a:headEnd type="none" w="med" len="med"/>
            <a:tailEnd type="none" w="med" len="med"/>
          </a:ln>
          <a:effectLst/>
          <a:scene3d>
            <a:camera prst="orthographicFront">
              <a:rot lat="0" lon="0" rev="0"/>
            </a:camera>
            <a:lightRig rig="balanced" dir="t">
              <a:rot lat="0" lon="0" rev="8700000"/>
            </a:lightRig>
          </a:scene3d>
          <a:sp3d/>
        </p:spPr>
        <p:style>
          <a:lnRef idx="1">
            <a:schemeClr val="dk1"/>
          </a:lnRef>
          <a:fillRef idx="3">
            <a:schemeClr val="dk1"/>
          </a:fillRef>
          <a:effectRef idx="2">
            <a:schemeClr val="dk1"/>
          </a:effectRef>
          <a:fontRef idx="minor">
            <a:schemeClr val="lt1"/>
          </a:fontRef>
        </p:style>
        <p:txBody>
          <a:bodyPr anchor="t"/>
          <a:lstStyle/>
          <a:p>
            <a:pPr algn="ctr">
              <a:defRPr/>
            </a:pPr>
            <a:r>
              <a:rPr lang="en-US" sz="1600" dirty="0">
                <a:solidFill>
                  <a:schemeClr val="bg1"/>
                </a:solidFill>
                <a:cs typeface="Arial" panose="020B0604020202020204" pitchFamily="34" charset="0"/>
              </a:rPr>
              <a:t>File without fatal errors - AUTOMATICALLY Posted</a:t>
            </a:r>
          </a:p>
          <a:p>
            <a:pPr algn="ctr" eaLnBrk="1" hangingPunct="1">
              <a:defRPr/>
            </a:pPr>
            <a:endParaRPr lang="en-US" sz="1600" dirty="0">
              <a:solidFill>
                <a:schemeClr val="bg1"/>
              </a:solidFill>
            </a:endParaRPr>
          </a:p>
          <a:p>
            <a:pPr algn="ctr" eaLnBrk="1" hangingPunct="1">
              <a:defRPr/>
            </a:pPr>
            <a:endParaRPr lang="en-US" sz="1200" dirty="0">
              <a:solidFill>
                <a:schemeClr val="bg1"/>
              </a:solidFill>
            </a:endParaRPr>
          </a:p>
        </p:txBody>
      </p:sp>
      <p:cxnSp>
        <p:nvCxnSpPr>
          <p:cNvPr id="11" name="Elbow Connector 21">
            <a:extLst>
              <a:ext uri="{FF2B5EF4-FFF2-40B4-BE49-F238E27FC236}">
                <a16:creationId xmlns:a16="http://schemas.microsoft.com/office/drawing/2014/main" id="{8FA818DD-2B0E-C341-AEF8-90D8D2E1B7E6}"/>
              </a:ext>
            </a:extLst>
          </p:cNvPr>
          <p:cNvCxnSpPr>
            <a:cxnSpLocks noChangeShapeType="1"/>
          </p:cNvCxnSpPr>
          <p:nvPr/>
        </p:nvCxnSpPr>
        <p:spPr bwMode="auto">
          <a:xfrm>
            <a:off x="2627186" y="3097188"/>
            <a:ext cx="248307" cy="36478"/>
          </a:xfrm>
          <a:prstGeom prst="bentConnector3">
            <a:avLst>
              <a:gd name="adj1" fmla="val 50000"/>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lgn="ctr">
                <a:solidFill>
                  <a:srgbClr val="000000"/>
                </a:solidFill>
                <a:round/>
                <a:headEnd/>
                <a:tailEnd type="arrow" w="med" len="med"/>
              </a14:hiddenLine>
            </a:ext>
          </a:extLst>
        </p:spPr>
      </p:cxnSp>
      <p:sp>
        <p:nvSpPr>
          <p:cNvPr id="12" name="Bent-Up Arrow 11">
            <a:extLst>
              <a:ext uri="{FF2B5EF4-FFF2-40B4-BE49-F238E27FC236}">
                <a16:creationId xmlns:a16="http://schemas.microsoft.com/office/drawing/2014/main" id="{8C74BDD2-71A9-2940-A50A-2CAD0673E554}"/>
              </a:ext>
            </a:extLst>
          </p:cNvPr>
          <p:cNvSpPr/>
          <p:nvPr/>
        </p:nvSpPr>
        <p:spPr bwMode="auto">
          <a:xfrm flipH="1">
            <a:off x="2384270" y="2752623"/>
            <a:ext cx="1995242" cy="698473"/>
          </a:xfrm>
          <a:prstGeom prst="bentUpArrow">
            <a:avLst>
              <a:gd name="adj1" fmla="val 7378"/>
              <a:gd name="adj2" fmla="val 10315"/>
              <a:gd name="adj3" fmla="val 9056"/>
            </a:avLst>
          </a:prstGeom>
          <a:solidFill>
            <a:srgbClr val="FF0000"/>
          </a:solidFill>
          <a:ln w="9525" cap="flat" cmpd="sng" algn="ctr">
            <a:noFill/>
            <a:prstDash val="solid"/>
            <a:round/>
            <a:headEnd type="none" w="med" len="med"/>
            <a:tailEnd type="none" w="med" len="med"/>
          </a:ln>
          <a:effectLst/>
        </p:spPr>
        <p:txBody>
          <a:bodyPr/>
          <a:lstStyle/>
          <a:p>
            <a:pPr algn="ctr" eaLnBrk="1" hangingPunct="1">
              <a:defRPr/>
            </a:pPr>
            <a:endParaRPr lang="en-US" dirty="0">
              <a:latin typeface="Arial" charset="0"/>
            </a:endParaRPr>
          </a:p>
        </p:txBody>
      </p:sp>
      <p:cxnSp>
        <p:nvCxnSpPr>
          <p:cNvPr id="13" name="Straight Arrow Connector 27">
            <a:extLst>
              <a:ext uri="{FF2B5EF4-FFF2-40B4-BE49-F238E27FC236}">
                <a16:creationId xmlns:a16="http://schemas.microsoft.com/office/drawing/2014/main" id="{B9239EB2-978F-E646-BFFF-0EF0BCC2FC5D}"/>
              </a:ext>
            </a:extLst>
          </p:cNvPr>
          <p:cNvCxnSpPr>
            <a:cxnSpLocks noChangeShapeType="1"/>
          </p:cNvCxnSpPr>
          <p:nvPr/>
        </p:nvCxnSpPr>
        <p:spPr bwMode="auto">
          <a:xfrm>
            <a:off x="3306800" y="2606616"/>
            <a:ext cx="1426067" cy="0"/>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lgn="ctr">
                <a:solidFill>
                  <a:srgbClr val="000000"/>
                </a:solidFill>
                <a:round/>
                <a:headEnd/>
                <a:tailEnd type="arrow" w="med" len="med"/>
              </a14:hiddenLine>
            </a:ext>
          </a:extLst>
        </p:spPr>
      </p:cxnSp>
      <p:cxnSp>
        <p:nvCxnSpPr>
          <p:cNvPr id="16" name="Straight Arrow Connector 15">
            <a:extLst>
              <a:ext uri="{FF2B5EF4-FFF2-40B4-BE49-F238E27FC236}">
                <a16:creationId xmlns:a16="http://schemas.microsoft.com/office/drawing/2014/main" id="{3598F83F-1C8C-8345-9D2B-3BC5223C5278}"/>
              </a:ext>
            </a:extLst>
          </p:cNvPr>
          <p:cNvCxnSpPr>
            <a:cxnSpLocks/>
          </p:cNvCxnSpPr>
          <p:nvPr/>
        </p:nvCxnSpPr>
        <p:spPr bwMode="auto">
          <a:xfrm>
            <a:off x="8094362" y="2606616"/>
            <a:ext cx="0" cy="199755"/>
          </a:xfrm>
          <a:prstGeom prst="straightConnector1">
            <a:avLst/>
          </a:prstGeom>
          <a:ln w="19050">
            <a:solidFill>
              <a:schemeClr val="bg2">
                <a:lumMod val="5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919E7653-A9A3-A842-BA94-D44C1A38C6CC}"/>
              </a:ext>
            </a:extLst>
          </p:cNvPr>
          <p:cNvCxnSpPr/>
          <p:nvPr/>
        </p:nvCxnSpPr>
        <p:spPr bwMode="auto">
          <a:xfrm>
            <a:off x="2898879" y="2197714"/>
            <a:ext cx="1170011" cy="1856"/>
          </a:xfrm>
          <a:prstGeom prst="straightConnector1">
            <a:avLst/>
          </a:prstGeom>
          <a:ln w="19050">
            <a:headEnd type="none" w="med" len="med"/>
            <a:tailEnd type="arrow"/>
          </a:ln>
        </p:spPr>
        <p:style>
          <a:lnRef idx="1">
            <a:schemeClr val="accent6"/>
          </a:lnRef>
          <a:fillRef idx="0">
            <a:schemeClr val="accent6"/>
          </a:fillRef>
          <a:effectRef idx="0">
            <a:schemeClr val="accent6"/>
          </a:effectRef>
          <a:fontRef idx="minor">
            <a:schemeClr val="tx1"/>
          </a:fontRef>
        </p:style>
      </p:cxnSp>
      <p:sp>
        <p:nvSpPr>
          <p:cNvPr id="19" name="TextBox 4">
            <a:extLst>
              <a:ext uri="{FF2B5EF4-FFF2-40B4-BE49-F238E27FC236}">
                <a16:creationId xmlns:a16="http://schemas.microsoft.com/office/drawing/2014/main" id="{AD5DC938-81E9-9B4A-BB31-1E988FB73B75}"/>
              </a:ext>
            </a:extLst>
          </p:cNvPr>
          <p:cNvSpPr txBox="1">
            <a:spLocks noChangeArrowheads="1"/>
          </p:cNvSpPr>
          <p:nvPr/>
        </p:nvSpPr>
        <p:spPr bwMode="auto">
          <a:xfrm>
            <a:off x="5555873" y="2244353"/>
            <a:ext cx="29121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en-US" dirty="0"/>
          </a:p>
        </p:txBody>
      </p:sp>
      <p:sp>
        <p:nvSpPr>
          <p:cNvPr id="22" name="TextBox 21">
            <a:extLst>
              <a:ext uri="{FF2B5EF4-FFF2-40B4-BE49-F238E27FC236}">
                <a16:creationId xmlns:a16="http://schemas.microsoft.com/office/drawing/2014/main" id="{45E1D982-7393-D74E-ADC6-9F8A05BE5AE9}"/>
              </a:ext>
            </a:extLst>
          </p:cNvPr>
          <p:cNvSpPr txBox="1"/>
          <p:nvPr/>
        </p:nvSpPr>
        <p:spPr>
          <a:xfrm>
            <a:off x="9745556" y="2997522"/>
            <a:ext cx="1844728" cy="584775"/>
          </a:xfrm>
          <a:prstGeom prst="rect">
            <a:avLst/>
          </a:prstGeom>
          <a:solidFill>
            <a:schemeClr val="bg1"/>
          </a:solidFill>
          <a:ln>
            <a:solidFill>
              <a:schemeClr val="tx2">
                <a:lumMod val="50000"/>
              </a:schemeClr>
            </a:solidFill>
          </a:ln>
        </p:spPr>
        <p:txBody>
          <a:bodyPr wrap="square">
            <a:spAutoFit/>
          </a:bodyPr>
          <a:lstStyle/>
          <a:p>
            <a:pPr algn="ctr">
              <a:defRPr/>
            </a:pPr>
            <a:r>
              <a:rPr lang="en-US" sz="1600" dirty="0"/>
              <a:t>Operational Data Store (ODS)</a:t>
            </a:r>
          </a:p>
        </p:txBody>
      </p:sp>
      <p:sp>
        <p:nvSpPr>
          <p:cNvPr id="23" name="TextBox 14345">
            <a:extLst>
              <a:ext uri="{FF2B5EF4-FFF2-40B4-BE49-F238E27FC236}">
                <a16:creationId xmlns:a16="http://schemas.microsoft.com/office/drawing/2014/main" id="{49697CB3-5A81-3346-A3C7-5CD3421A6302}"/>
              </a:ext>
            </a:extLst>
          </p:cNvPr>
          <p:cNvSpPr txBox="1">
            <a:spLocks noChangeArrowheads="1"/>
          </p:cNvSpPr>
          <p:nvPr/>
        </p:nvSpPr>
        <p:spPr bwMode="auto">
          <a:xfrm>
            <a:off x="4010973" y="1941271"/>
            <a:ext cx="49042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US" altLang="en-US" sz="1200" b="1" dirty="0">
                <a:solidFill>
                  <a:schemeClr val="bg1"/>
                </a:solidFill>
              </a:rPr>
              <a:t>Uploaded files processed using Input Validation Rules and compared to CALPADS data</a:t>
            </a:r>
          </a:p>
        </p:txBody>
      </p:sp>
      <p:sp>
        <p:nvSpPr>
          <p:cNvPr id="24" name="TextBox 23">
            <a:extLst>
              <a:ext uri="{FF2B5EF4-FFF2-40B4-BE49-F238E27FC236}">
                <a16:creationId xmlns:a16="http://schemas.microsoft.com/office/drawing/2014/main" id="{9388CC6B-83C0-7041-8CE7-4C87E28A3FC6}"/>
              </a:ext>
            </a:extLst>
          </p:cNvPr>
          <p:cNvSpPr txBox="1"/>
          <p:nvPr/>
        </p:nvSpPr>
        <p:spPr>
          <a:xfrm>
            <a:off x="4112320" y="2806371"/>
            <a:ext cx="2708872" cy="954107"/>
          </a:xfrm>
          <a:prstGeom prst="rect">
            <a:avLst/>
          </a:prstGeom>
          <a:solidFill>
            <a:srgbClr val="C00000"/>
          </a:solidFill>
        </p:spPr>
        <p:style>
          <a:lnRef idx="0">
            <a:schemeClr val="accent4"/>
          </a:lnRef>
          <a:fillRef idx="3">
            <a:schemeClr val="accent4"/>
          </a:fillRef>
          <a:effectRef idx="3">
            <a:schemeClr val="accent4"/>
          </a:effectRef>
          <a:fontRef idx="minor">
            <a:schemeClr val="lt1"/>
          </a:fontRef>
        </p:style>
        <p:txBody>
          <a:bodyPr wrap="square" lIns="91440" tIns="45720" rIns="91440" bIns="45720" anchor="t">
            <a:spAutoFit/>
          </a:bodyPr>
          <a:lstStyle/>
          <a:p>
            <a:pPr algn="ctr">
              <a:defRPr/>
            </a:pPr>
            <a:r>
              <a:rPr lang="en-US" sz="1400" dirty="0"/>
              <a:t>File with Fatal Errors =    ENTIRE file is rejected.</a:t>
            </a:r>
            <a:endParaRPr lang="en-US" dirty="0"/>
          </a:p>
          <a:p>
            <a:pPr algn="ctr">
              <a:defRPr/>
            </a:pPr>
            <a:r>
              <a:rPr lang="en-US" sz="1400" dirty="0"/>
              <a:t>Error messages available for LEA user in View Submissions.</a:t>
            </a:r>
            <a:endParaRPr lang="en-US" dirty="0"/>
          </a:p>
        </p:txBody>
      </p:sp>
      <p:cxnSp>
        <p:nvCxnSpPr>
          <p:cNvPr id="25" name="Straight Arrow Connector 24">
            <a:extLst>
              <a:ext uri="{FF2B5EF4-FFF2-40B4-BE49-F238E27FC236}">
                <a16:creationId xmlns:a16="http://schemas.microsoft.com/office/drawing/2014/main" id="{45C7891E-79CB-D749-BBEA-B0AE06861B8C}"/>
              </a:ext>
            </a:extLst>
          </p:cNvPr>
          <p:cNvCxnSpPr>
            <a:cxnSpLocks/>
          </p:cNvCxnSpPr>
          <p:nvPr/>
        </p:nvCxnSpPr>
        <p:spPr bwMode="auto">
          <a:xfrm>
            <a:off x="8138880" y="5063007"/>
            <a:ext cx="0" cy="423443"/>
          </a:xfrm>
          <a:prstGeom prst="straightConnector1">
            <a:avLst/>
          </a:prstGeom>
          <a:ln w="19050">
            <a:solidFill>
              <a:schemeClr val="bg2">
                <a:lumMod val="5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26" name="Straight Arrow Connector 25">
            <a:extLst>
              <a:ext uri="{FF2B5EF4-FFF2-40B4-BE49-F238E27FC236}">
                <a16:creationId xmlns:a16="http://schemas.microsoft.com/office/drawing/2014/main" id="{B60C17FB-BA42-914D-9259-AD25F9950DCF}"/>
              </a:ext>
            </a:extLst>
          </p:cNvPr>
          <p:cNvCxnSpPr>
            <a:cxnSpLocks/>
          </p:cNvCxnSpPr>
          <p:nvPr/>
        </p:nvCxnSpPr>
        <p:spPr bwMode="auto">
          <a:xfrm>
            <a:off x="5204241" y="2562445"/>
            <a:ext cx="4563" cy="212326"/>
          </a:xfrm>
          <a:prstGeom prst="straightConnector1">
            <a:avLst/>
          </a:prstGeom>
          <a:ln w="19050">
            <a:solidFill>
              <a:schemeClr val="bg2">
                <a:lumMod val="5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sp>
        <p:nvSpPr>
          <p:cNvPr id="27" name="TextBox 26">
            <a:extLst>
              <a:ext uri="{FF2B5EF4-FFF2-40B4-BE49-F238E27FC236}">
                <a16:creationId xmlns:a16="http://schemas.microsoft.com/office/drawing/2014/main" id="{52C4DCFE-6639-E04A-AA0A-A405C69C0B8B}"/>
              </a:ext>
            </a:extLst>
          </p:cNvPr>
          <p:cNvSpPr txBox="1"/>
          <p:nvPr/>
        </p:nvSpPr>
        <p:spPr>
          <a:xfrm>
            <a:off x="7265504" y="4809869"/>
            <a:ext cx="1831838" cy="277813"/>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200" b="1" dirty="0">
                <a:solidFill>
                  <a:schemeClr val="bg1"/>
                </a:solidFill>
              </a:rPr>
              <a:t>Certification Reports</a:t>
            </a:r>
          </a:p>
        </p:txBody>
      </p:sp>
      <p:sp>
        <p:nvSpPr>
          <p:cNvPr id="28" name="TextBox 27">
            <a:extLst>
              <a:ext uri="{FF2B5EF4-FFF2-40B4-BE49-F238E27FC236}">
                <a16:creationId xmlns:a16="http://schemas.microsoft.com/office/drawing/2014/main" id="{96715BF8-207E-6042-A179-7CF999193482}"/>
              </a:ext>
            </a:extLst>
          </p:cNvPr>
          <p:cNvSpPr txBox="1"/>
          <p:nvPr/>
        </p:nvSpPr>
        <p:spPr>
          <a:xfrm>
            <a:off x="7316519" y="5508755"/>
            <a:ext cx="1780823" cy="461665"/>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en-US" sz="1200" b="1" dirty="0">
                <a:solidFill>
                  <a:schemeClr val="bg1"/>
                </a:solidFill>
              </a:rPr>
              <a:t>Report Review and </a:t>
            </a:r>
          </a:p>
          <a:p>
            <a:pPr algn="ctr">
              <a:defRPr/>
            </a:pPr>
            <a:r>
              <a:rPr lang="en-US" sz="1200" b="1" dirty="0">
                <a:solidFill>
                  <a:schemeClr val="bg1"/>
                </a:solidFill>
              </a:rPr>
              <a:t>2-Level Approvals</a:t>
            </a:r>
          </a:p>
        </p:txBody>
      </p:sp>
      <p:sp>
        <p:nvSpPr>
          <p:cNvPr id="30" name="TextBox 29">
            <a:extLst>
              <a:ext uri="{FF2B5EF4-FFF2-40B4-BE49-F238E27FC236}">
                <a16:creationId xmlns:a16="http://schemas.microsoft.com/office/drawing/2014/main" id="{E5F94E17-E8E6-B444-9E7C-6798470AA6A9}"/>
              </a:ext>
            </a:extLst>
          </p:cNvPr>
          <p:cNvSpPr txBox="1"/>
          <p:nvPr/>
        </p:nvSpPr>
        <p:spPr>
          <a:xfrm>
            <a:off x="9745556" y="4948775"/>
            <a:ext cx="1919061" cy="584776"/>
          </a:xfrm>
          <a:prstGeom prst="rect">
            <a:avLst/>
          </a:prstGeom>
          <a:solidFill>
            <a:schemeClr val="bg1"/>
          </a:solidFill>
          <a:ln>
            <a:solidFill>
              <a:schemeClr val="tx2">
                <a:lumMod val="50000"/>
              </a:schemeClr>
            </a:solidFill>
          </a:ln>
        </p:spPr>
        <p:txBody>
          <a:bodyPr wrap="square">
            <a:spAutoFit/>
          </a:bodyPr>
          <a:lstStyle/>
          <a:p>
            <a:pPr algn="ctr">
              <a:defRPr/>
            </a:pPr>
            <a:r>
              <a:rPr lang="en-US" sz="1600" dirty="0"/>
              <a:t>State Reporting Snapshots</a:t>
            </a:r>
          </a:p>
        </p:txBody>
      </p:sp>
      <p:cxnSp>
        <p:nvCxnSpPr>
          <p:cNvPr id="46" name="Straight Arrow Connector 45">
            <a:extLst>
              <a:ext uri="{FF2B5EF4-FFF2-40B4-BE49-F238E27FC236}">
                <a16:creationId xmlns:a16="http://schemas.microsoft.com/office/drawing/2014/main" id="{7084FD35-E6FE-C746-9078-43BDA4E03590}"/>
              </a:ext>
            </a:extLst>
          </p:cNvPr>
          <p:cNvCxnSpPr>
            <a:cxnSpLocks/>
          </p:cNvCxnSpPr>
          <p:nvPr/>
        </p:nvCxnSpPr>
        <p:spPr bwMode="auto">
          <a:xfrm>
            <a:off x="8121412" y="4407283"/>
            <a:ext cx="11156" cy="397789"/>
          </a:xfrm>
          <a:prstGeom prst="straightConnector1">
            <a:avLst/>
          </a:prstGeom>
          <a:ln w="19050">
            <a:solidFill>
              <a:schemeClr val="bg2">
                <a:lumMod val="5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47" name="Straight Arrow Connector 46">
            <a:extLst>
              <a:ext uri="{FF2B5EF4-FFF2-40B4-BE49-F238E27FC236}">
                <a16:creationId xmlns:a16="http://schemas.microsoft.com/office/drawing/2014/main" id="{7BF2BBC6-DE58-224A-BBBC-0C1D864B736F}"/>
              </a:ext>
            </a:extLst>
          </p:cNvPr>
          <p:cNvCxnSpPr>
            <a:cxnSpLocks/>
          </p:cNvCxnSpPr>
          <p:nvPr/>
        </p:nvCxnSpPr>
        <p:spPr bwMode="auto">
          <a:xfrm flipH="1">
            <a:off x="5344846" y="3769501"/>
            <a:ext cx="2304219" cy="1154600"/>
          </a:xfrm>
          <a:prstGeom prst="straightConnector1">
            <a:avLst/>
          </a:prstGeom>
          <a:ln w="19050">
            <a:solidFill>
              <a:schemeClr val="bg2">
                <a:lumMod val="5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sp>
        <p:nvSpPr>
          <p:cNvPr id="48" name="Bent-Up Arrow 47">
            <a:extLst>
              <a:ext uri="{FF2B5EF4-FFF2-40B4-BE49-F238E27FC236}">
                <a16:creationId xmlns:a16="http://schemas.microsoft.com/office/drawing/2014/main" id="{B34902A3-CB98-E849-8740-20CBB305D0A6}"/>
              </a:ext>
            </a:extLst>
          </p:cNvPr>
          <p:cNvSpPr/>
          <p:nvPr/>
        </p:nvSpPr>
        <p:spPr bwMode="auto">
          <a:xfrm flipH="1">
            <a:off x="1579208" y="2744418"/>
            <a:ext cx="3785892" cy="2663553"/>
          </a:xfrm>
          <a:prstGeom prst="bentUpArrow">
            <a:avLst>
              <a:gd name="adj1" fmla="val 7378"/>
              <a:gd name="adj2" fmla="val 10315"/>
              <a:gd name="adj3" fmla="val 9056"/>
            </a:avLst>
          </a:prstGeom>
          <a:solidFill>
            <a:srgbClr val="FFC000"/>
          </a:solidFill>
          <a:ln w="9525" cap="flat" cmpd="sng" algn="ctr">
            <a:noFill/>
            <a:prstDash val="solid"/>
            <a:round/>
            <a:headEnd type="none" w="med" len="med"/>
            <a:tailEnd type="none" w="med" len="med"/>
          </a:ln>
          <a:effectLst/>
        </p:spPr>
        <p:txBody>
          <a:bodyPr/>
          <a:lstStyle/>
          <a:p>
            <a:pPr algn="ctr" eaLnBrk="1" hangingPunct="1">
              <a:defRPr/>
            </a:pPr>
            <a:endParaRPr lang="en-US" dirty="0">
              <a:latin typeface="Arial" charset="0"/>
            </a:endParaRPr>
          </a:p>
        </p:txBody>
      </p:sp>
      <p:sp>
        <p:nvSpPr>
          <p:cNvPr id="31" name="Rectangle 30">
            <a:extLst>
              <a:ext uri="{FF2B5EF4-FFF2-40B4-BE49-F238E27FC236}">
                <a16:creationId xmlns:a16="http://schemas.microsoft.com/office/drawing/2014/main" id="{98939439-2C89-EB49-BBD4-7BDF189AA56D}"/>
              </a:ext>
            </a:extLst>
          </p:cNvPr>
          <p:cNvSpPr/>
          <p:nvPr/>
        </p:nvSpPr>
        <p:spPr bwMode="auto">
          <a:xfrm>
            <a:off x="4136070" y="4933446"/>
            <a:ext cx="2701820" cy="903595"/>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40" tIns="45720" rIns="91440" bIns="45720" anchor="ctr"/>
          <a:lstStyle/>
          <a:p>
            <a:pPr algn="ctr">
              <a:defRPr/>
            </a:pPr>
            <a:r>
              <a:rPr lang="en-US" sz="1400" dirty="0">
                <a:solidFill>
                  <a:schemeClr val="bg1"/>
                </a:solidFill>
                <a:cs typeface="Arial"/>
              </a:rPr>
              <a:t>Data Discrepancies are run after data are posted</a:t>
            </a:r>
            <a:endParaRPr lang="en-US" sz="1400" dirty="0">
              <a:solidFill>
                <a:schemeClr val="bg1"/>
              </a:solidFill>
              <a:ea typeface="Tahoma"/>
              <a:cs typeface="Arial"/>
            </a:endParaRPr>
          </a:p>
        </p:txBody>
      </p:sp>
      <p:sp>
        <p:nvSpPr>
          <p:cNvPr id="32" name="Rectangle 31">
            <a:extLst>
              <a:ext uri="{FF2B5EF4-FFF2-40B4-BE49-F238E27FC236}">
                <a16:creationId xmlns:a16="http://schemas.microsoft.com/office/drawing/2014/main" id="{8877A52E-C909-9A4B-B101-917B0051A758}"/>
              </a:ext>
            </a:extLst>
          </p:cNvPr>
          <p:cNvSpPr/>
          <p:nvPr/>
        </p:nvSpPr>
        <p:spPr bwMode="auto">
          <a:xfrm>
            <a:off x="7039104" y="3972707"/>
            <a:ext cx="2147173" cy="485324"/>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40" tIns="45720" rIns="91440" bIns="45720" anchor="ctr"/>
          <a:lstStyle/>
          <a:p>
            <a:pPr algn="ctr">
              <a:defRPr/>
            </a:pPr>
            <a:r>
              <a:rPr lang="en-US" sz="1400" dirty="0">
                <a:solidFill>
                  <a:schemeClr val="bg1"/>
                </a:solidFill>
                <a:cs typeface="Arial"/>
              </a:rPr>
              <a:t>Resolve ALL Fatal Certification Errors</a:t>
            </a:r>
            <a:endParaRPr lang="en-US" sz="1400" dirty="0">
              <a:solidFill>
                <a:schemeClr val="bg1"/>
              </a:solidFill>
              <a:ea typeface="Tahoma"/>
              <a:cs typeface="Arial"/>
            </a:endParaRPr>
          </a:p>
        </p:txBody>
      </p:sp>
      <p:cxnSp>
        <p:nvCxnSpPr>
          <p:cNvPr id="33" name="Straight Arrow Connector 32">
            <a:extLst>
              <a:ext uri="{FF2B5EF4-FFF2-40B4-BE49-F238E27FC236}">
                <a16:creationId xmlns:a16="http://schemas.microsoft.com/office/drawing/2014/main" id="{621AAE77-7464-5841-B658-ABA6120FF106}"/>
              </a:ext>
            </a:extLst>
          </p:cNvPr>
          <p:cNvCxnSpPr>
            <a:cxnSpLocks/>
          </p:cNvCxnSpPr>
          <p:nvPr/>
        </p:nvCxnSpPr>
        <p:spPr bwMode="auto">
          <a:xfrm>
            <a:off x="8094362" y="3772952"/>
            <a:ext cx="0" cy="199755"/>
          </a:xfrm>
          <a:prstGeom prst="straightConnector1">
            <a:avLst/>
          </a:prstGeom>
          <a:ln w="19050">
            <a:solidFill>
              <a:schemeClr val="bg2">
                <a:lumMod val="5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2389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15</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File Submission Redesign Overview v1.0 - Mar 30, 2022</a:t>
            </a:r>
          </a:p>
        </p:txBody>
      </p:sp>
      <p:sp>
        <p:nvSpPr>
          <p:cNvPr id="8" name="Rectangle 7">
            <a:extLst>
              <a:ext uri="{FF2B5EF4-FFF2-40B4-BE49-F238E27FC236}">
                <a16:creationId xmlns:a16="http://schemas.microsoft.com/office/drawing/2014/main" id="{318C6B8B-ECDA-4802-B18F-5ADDA0FE0DB9}"/>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53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BC6E2ED-B9D8-44B4-B17B-CBFDD05B770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7" y="2370203"/>
            <a:ext cx="7539348"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mj-lt"/>
                <a:ea typeface="+mj-ea"/>
                <a:cs typeface="+mj-cs"/>
              </a:rPr>
              <a:t>LIVE DEMO -  File Submission </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Demonstrate how to submit a batch file</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40750" y="3962400"/>
            <a:ext cx="914400" cy="914400"/>
          </a:xfrm>
          <a:prstGeom prst="rect">
            <a:avLst/>
          </a:prstGeom>
        </p:spPr>
      </p:pic>
    </p:spTree>
    <p:extLst>
      <p:ext uri="{BB962C8B-B14F-4D97-AF65-F5344CB8AC3E}">
        <p14:creationId xmlns:p14="http://schemas.microsoft.com/office/powerpoint/2010/main" val="363167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5FC2D7-66A5-C64E-929D-19D247483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631" y="1955330"/>
            <a:ext cx="9128369" cy="3501531"/>
          </a:xfrm>
          <a:prstGeom prst="rect">
            <a:avLst/>
          </a:prstGeom>
        </p:spPr>
      </p:pic>
      <p:pic>
        <p:nvPicPr>
          <p:cNvPr id="6" name="Picture 5">
            <a:extLst>
              <a:ext uri="{FF2B5EF4-FFF2-40B4-BE49-F238E27FC236}">
                <a16:creationId xmlns:a16="http://schemas.microsoft.com/office/drawing/2014/main" id="{D0C957DE-8324-AD47-AF68-2A398A097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10" y="835502"/>
            <a:ext cx="2196941" cy="3823964"/>
          </a:xfrm>
          <a:prstGeom prst="rect">
            <a:avLst/>
          </a:prstGeom>
        </p:spPr>
      </p:pic>
      <p:sp>
        <p:nvSpPr>
          <p:cNvPr id="10" name="AutoShape 2"/>
          <p:cNvSpPr>
            <a:spLocks noGrp="1" noChangeArrowheads="1"/>
          </p:cNvSpPr>
          <p:nvPr>
            <p:ph type="title"/>
          </p:nvPr>
        </p:nvSpPr>
        <p:spPr>
          <a:xfrm>
            <a:off x="646200" y="209635"/>
            <a:ext cx="10515600" cy="708747"/>
          </a:xfrm>
        </p:spPr>
        <p:txBody>
          <a:bodyPr/>
          <a:lstStyle/>
          <a:p>
            <a:r>
              <a:rPr lang="en-US" altLang="en-US" dirty="0"/>
              <a:t>Batch File upload</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5" name="Slide Number Placeholder 4"/>
          <p:cNvSpPr>
            <a:spLocks noGrp="1"/>
          </p:cNvSpPr>
          <p:nvPr>
            <p:ph type="sldNum" sz="quarter" idx="11"/>
          </p:nvPr>
        </p:nvSpPr>
        <p:spPr>
          <a:xfrm>
            <a:off x="11871391" y="6226215"/>
            <a:ext cx="420000" cy="421200"/>
          </a:xfrm>
        </p:spPr>
        <p:txBody>
          <a:bodyPr/>
          <a:lstStyle/>
          <a:p>
            <a:pPr>
              <a:defRPr/>
            </a:pPr>
            <a:fld id="{15700B78-8D69-430F-9BF9-595F0BF9A8E2}" type="slidenum">
              <a:rPr lang="en-US" smtClean="0"/>
              <a:pPr>
                <a:defRPr/>
              </a:pPr>
              <a:t>16</a:t>
            </a:fld>
            <a:endParaRPr lang="en-US" dirty="0"/>
          </a:p>
        </p:txBody>
      </p:sp>
      <p:sp>
        <p:nvSpPr>
          <p:cNvPr id="16" name="TextBox 15">
            <a:extLst>
              <a:ext uri="{FF2B5EF4-FFF2-40B4-BE49-F238E27FC236}">
                <a16:creationId xmlns:a16="http://schemas.microsoft.com/office/drawing/2014/main" id="{A98795A3-8CF0-46DC-89D4-5778E98899F8}"/>
              </a:ext>
            </a:extLst>
          </p:cNvPr>
          <p:cNvSpPr txBox="1"/>
          <p:nvPr/>
        </p:nvSpPr>
        <p:spPr>
          <a:xfrm>
            <a:off x="1981200" y="1496594"/>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a:t>
            </a:r>
          </a:p>
        </p:txBody>
      </p:sp>
      <p:sp>
        <p:nvSpPr>
          <p:cNvPr id="17" name="Rectangle 16">
            <a:extLst>
              <a:ext uri="{FF2B5EF4-FFF2-40B4-BE49-F238E27FC236}">
                <a16:creationId xmlns:a16="http://schemas.microsoft.com/office/drawing/2014/main" id="{2F2FFEB1-A508-423D-AB4B-8E7A8F940B11}"/>
              </a:ext>
            </a:extLst>
          </p:cNvPr>
          <p:cNvSpPr/>
          <p:nvPr/>
        </p:nvSpPr>
        <p:spPr bwMode="auto">
          <a:xfrm>
            <a:off x="212233" y="1931728"/>
            <a:ext cx="2036875" cy="284211"/>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8" name="TextBox 17">
            <a:extLst>
              <a:ext uri="{FF2B5EF4-FFF2-40B4-BE49-F238E27FC236}">
                <a16:creationId xmlns:a16="http://schemas.microsoft.com/office/drawing/2014/main" id="{1CFB2CEB-F619-4179-AD31-FE69917FCB00}"/>
              </a:ext>
            </a:extLst>
          </p:cNvPr>
          <p:cNvSpPr txBox="1"/>
          <p:nvPr/>
        </p:nvSpPr>
        <p:spPr>
          <a:xfrm>
            <a:off x="4504061" y="2849222"/>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2</a:t>
            </a:r>
          </a:p>
        </p:txBody>
      </p:sp>
      <p:sp>
        <p:nvSpPr>
          <p:cNvPr id="20" name="TextBox 19">
            <a:extLst>
              <a:ext uri="{FF2B5EF4-FFF2-40B4-BE49-F238E27FC236}">
                <a16:creationId xmlns:a16="http://schemas.microsoft.com/office/drawing/2014/main" id="{938B93E8-EA97-4310-9624-15E473F2EC64}"/>
              </a:ext>
            </a:extLst>
          </p:cNvPr>
          <p:cNvSpPr txBox="1"/>
          <p:nvPr/>
        </p:nvSpPr>
        <p:spPr>
          <a:xfrm>
            <a:off x="7278565" y="2843360"/>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3</a:t>
            </a:r>
          </a:p>
        </p:txBody>
      </p:sp>
      <p:sp>
        <p:nvSpPr>
          <p:cNvPr id="25" name="TextBox 24">
            <a:extLst>
              <a:ext uri="{FF2B5EF4-FFF2-40B4-BE49-F238E27FC236}">
                <a16:creationId xmlns:a16="http://schemas.microsoft.com/office/drawing/2014/main" id="{1D759900-BA32-4CDD-9F1C-A29EBBB3FF3C}"/>
              </a:ext>
            </a:extLst>
          </p:cNvPr>
          <p:cNvSpPr txBox="1"/>
          <p:nvPr/>
        </p:nvSpPr>
        <p:spPr>
          <a:xfrm>
            <a:off x="9400674" y="2282181"/>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4</a:t>
            </a:r>
          </a:p>
        </p:txBody>
      </p:sp>
      <p:pic>
        <p:nvPicPr>
          <p:cNvPr id="26" name="Graphic 25" descr="Arrow: Slight curve">
            <a:extLst>
              <a:ext uri="{FF2B5EF4-FFF2-40B4-BE49-F238E27FC236}">
                <a16:creationId xmlns:a16="http://schemas.microsoft.com/office/drawing/2014/main" id="{D739D8A6-72CD-4627-918F-CEA5DAA1CA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95766" flipV="1">
            <a:off x="1903746" y="1574630"/>
            <a:ext cx="1438422" cy="1198685"/>
          </a:xfrm>
          <a:prstGeom prst="rect">
            <a:avLst/>
          </a:prstGeom>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7B6141ED-CC46-4E40-B9DC-BC42DA44F015}"/>
              </a:ext>
            </a:extLst>
          </p:cNvPr>
          <p:cNvSpPr/>
          <p:nvPr/>
        </p:nvSpPr>
        <p:spPr bwMode="auto">
          <a:xfrm>
            <a:off x="2466690" y="1158916"/>
            <a:ext cx="3194619" cy="53340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a:cs typeface="Arial"/>
              </a:rPr>
              <a:t>To Submit a batch file, go to Upload / View Submissions, File Upload. </a:t>
            </a:r>
            <a:endParaRPr lang="en-US" sz="1400" b="1" dirty="0">
              <a:solidFill>
                <a:schemeClr val="bg1"/>
              </a:solidFill>
              <a:latin typeface="Arial" charset="0"/>
              <a:cs typeface="Arial" charset="0"/>
            </a:endParaRP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9" name="Rectangle 28">
            <a:extLst>
              <a:ext uri="{FF2B5EF4-FFF2-40B4-BE49-F238E27FC236}">
                <a16:creationId xmlns:a16="http://schemas.microsoft.com/office/drawing/2014/main" id="{3331B521-5FB7-4407-9CF7-829518A9078D}"/>
              </a:ext>
            </a:extLst>
          </p:cNvPr>
          <p:cNvSpPr/>
          <p:nvPr/>
        </p:nvSpPr>
        <p:spPr bwMode="auto">
          <a:xfrm>
            <a:off x="3168000" y="5001992"/>
            <a:ext cx="3194620" cy="53340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Select the File type from the list that you wish to upload.</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0" name="Rectangle 29">
            <a:extLst>
              <a:ext uri="{FF2B5EF4-FFF2-40B4-BE49-F238E27FC236}">
                <a16:creationId xmlns:a16="http://schemas.microsoft.com/office/drawing/2014/main" id="{598D1788-2E1C-4FF2-A0F0-722A8F34ED24}"/>
              </a:ext>
            </a:extLst>
          </p:cNvPr>
          <p:cNvSpPr/>
          <p:nvPr/>
        </p:nvSpPr>
        <p:spPr bwMode="auto">
          <a:xfrm>
            <a:off x="7113545" y="5001992"/>
            <a:ext cx="1642829" cy="53340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Enter Job Name (optional)</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1" name="Rectangle 30">
            <a:extLst>
              <a:ext uri="{FF2B5EF4-FFF2-40B4-BE49-F238E27FC236}">
                <a16:creationId xmlns:a16="http://schemas.microsoft.com/office/drawing/2014/main" id="{4B6FD94D-361F-4931-BF5E-FC8AFA984298}"/>
              </a:ext>
            </a:extLst>
          </p:cNvPr>
          <p:cNvSpPr/>
          <p:nvPr/>
        </p:nvSpPr>
        <p:spPr bwMode="auto">
          <a:xfrm>
            <a:off x="7518400" y="3581400"/>
            <a:ext cx="1462442" cy="457200"/>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32" name="Rectangle 31">
            <a:extLst>
              <a:ext uri="{FF2B5EF4-FFF2-40B4-BE49-F238E27FC236}">
                <a16:creationId xmlns:a16="http://schemas.microsoft.com/office/drawing/2014/main" id="{C3E0B259-618D-4E52-B1A6-ADFA914EFA98}"/>
              </a:ext>
            </a:extLst>
          </p:cNvPr>
          <p:cNvSpPr/>
          <p:nvPr/>
        </p:nvSpPr>
        <p:spPr bwMode="auto">
          <a:xfrm>
            <a:off x="9058965" y="3581400"/>
            <a:ext cx="2531249" cy="457200"/>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33" name="Rectangle 32">
            <a:extLst>
              <a:ext uri="{FF2B5EF4-FFF2-40B4-BE49-F238E27FC236}">
                <a16:creationId xmlns:a16="http://schemas.microsoft.com/office/drawing/2014/main" id="{FA36AC02-CF6A-4976-8BA1-C03BA9120446}"/>
              </a:ext>
            </a:extLst>
          </p:cNvPr>
          <p:cNvSpPr/>
          <p:nvPr/>
        </p:nvSpPr>
        <p:spPr bwMode="auto">
          <a:xfrm>
            <a:off x="9062083" y="5666416"/>
            <a:ext cx="1987545" cy="54053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a:cs typeface="Arial"/>
              </a:rPr>
              <a:t>Click Upload Files to complete upload.</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7" name="Rectangle 26">
            <a:extLst>
              <a:ext uri="{FF2B5EF4-FFF2-40B4-BE49-F238E27FC236}">
                <a16:creationId xmlns:a16="http://schemas.microsoft.com/office/drawing/2014/main" id="{D4ECE3AF-5023-814C-82BA-3F120AEF138D}"/>
              </a:ext>
            </a:extLst>
          </p:cNvPr>
          <p:cNvSpPr/>
          <p:nvPr/>
        </p:nvSpPr>
        <p:spPr bwMode="auto">
          <a:xfrm>
            <a:off x="4523077" y="3574121"/>
            <a:ext cx="2940618" cy="457200"/>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34" name="Straight Arrow Connector 33">
            <a:extLst>
              <a:ext uri="{FF2B5EF4-FFF2-40B4-BE49-F238E27FC236}">
                <a16:creationId xmlns:a16="http://schemas.microsoft.com/office/drawing/2014/main" id="{66A7F999-D615-5847-96B7-E1E26BFA28AD}"/>
              </a:ext>
            </a:extLst>
          </p:cNvPr>
          <p:cNvCxnSpPr>
            <a:cxnSpLocks/>
          </p:cNvCxnSpPr>
          <p:nvPr/>
        </p:nvCxnSpPr>
        <p:spPr bwMode="auto">
          <a:xfrm flipV="1">
            <a:off x="5245864" y="4038600"/>
            <a:ext cx="598345" cy="98872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35" name="Straight Arrow Connector 34">
            <a:extLst>
              <a:ext uri="{FF2B5EF4-FFF2-40B4-BE49-F238E27FC236}">
                <a16:creationId xmlns:a16="http://schemas.microsoft.com/office/drawing/2014/main" id="{49D1BF30-6EE3-6246-A29B-D9458CC93CCC}"/>
              </a:ext>
            </a:extLst>
          </p:cNvPr>
          <p:cNvCxnSpPr>
            <a:cxnSpLocks/>
          </p:cNvCxnSpPr>
          <p:nvPr/>
        </p:nvCxnSpPr>
        <p:spPr bwMode="auto">
          <a:xfrm flipV="1">
            <a:off x="7535557" y="4046037"/>
            <a:ext cx="598345" cy="98872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36" name="Straight Arrow Connector 35">
            <a:extLst>
              <a:ext uri="{FF2B5EF4-FFF2-40B4-BE49-F238E27FC236}">
                <a16:creationId xmlns:a16="http://schemas.microsoft.com/office/drawing/2014/main" id="{E7870ADD-2C31-9B4B-836D-9F35A94A3467}"/>
              </a:ext>
            </a:extLst>
          </p:cNvPr>
          <p:cNvCxnSpPr>
            <a:cxnSpLocks/>
          </p:cNvCxnSpPr>
          <p:nvPr/>
        </p:nvCxnSpPr>
        <p:spPr bwMode="auto">
          <a:xfrm flipV="1">
            <a:off x="10143138" y="5292393"/>
            <a:ext cx="451497" cy="410678"/>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23" name="TextBox 22">
            <a:extLst>
              <a:ext uri="{FF2B5EF4-FFF2-40B4-BE49-F238E27FC236}">
                <a16:creationId xmlns:a16="http://schemas.microsoft.com/office/drawing/2014/main" id="{616B1B23-4D66-4102-8C0F-73F0AB21FFC8}"/>
              </a:ext>
            </a:extLst>
          </p:cNvPr>
          <p:cNvSpPr txBox="1"/>
          <p:nvPr/>
        </p:nvSpPr>
        <p:spPr>
          <a:xfrm>
            <a:off x="8628647" y="5741260"/>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sz="2000" b="1" dirty="0">
                <a:solidFill>
                  <a:schemeClr val="bg1"/>
                </a:solidFill>
                <a:effectLst>
                  <a:outerShdw blurRad="50800" dist="38100" dir="2700000" algn="tl" rotWithShape="0">
                    <a:prstClr val="black">
                      <a:alpha val="40000"/>
                    </a:prstClr>
                  </a:outerShdw>
                </a:effectLst>
              </a:rPr>
              <a:t>5</a:t>
            </a:r>
          </a:p>
        </p:txBody>
      </p:sp>
      <p:sp>
        <p:nvSpPr>
          <p:cNvPr id="24" name="Rectangle 23">
            <a:extLst>
              <a:ext uri="{FF2B5EF4-FFF2-40B4-BE49-F238E27FC236}">
                <a16:creationId xmlns:a16="http://schemas.microsoft.com/office/drawing/2014/main" id="{AB98246D-64F8-479F-9887-D33053CADB01}"/>
              </a:ext>
            </a:extLst>
          </p:cNvPr>
          <p:cNvSpPr/>
          <p:nvPr/>
        </p:nvSpPr>
        <p:spPr bwMode="auto">
          <a:xfrm>
            <a:off x="9874213" y="2207338"/>
            <a:ext cx="1987545" cy="54053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Click Choose file to locate file to upload.</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cxnSp>
        <p:nvCxnSpPr>
          <p:cNvPr id="37" name="Straight Arrow Connector 36">
            <a:extLst>
              <a:ext uri="{FF2B5EF4-FFF2-40B4-BE49-F238E27FC236}">
                <a16:creationId xmlns:a16="http://schemas.microsoft.com/office/drawing/2014/main" id="{86BAF841-9521-4FEB-88FE-8D68B5C934F7}"/>
              </a:ext>
            </a:extLst>
          </p:cNvPr>
          <p:cNvCxnSpPr>
            <a:cxnSpLocks/>
          </p:cNvCxnSpPr>
          <p:nvPr/>
        </p:nvCxnSpPr>
        <p:spPr bwMode="auto">
          <a:xfrm flipH="1">
            <a:off x="10233688" y="2765361"/>
            <a:ext cx="400739" cy="802506"/>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1549090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4D6E4F1-7571-DB45-930A-5F55CF7EB485}"/>
              </a:ext>
            </a:extLst>
          </p:cNvPr>
          <p:cNvGrpSpPr/>
          <p:nvPr/>
        </p:nvGrpSpPr>
        <p:grpSpPr>
          <a:xfrm>
            <a:off x="2200308" y="934998"/>
            <a:ext cx="9128369" cy="4173661"/>
            <a:chOff x="2192493" y="855670"/>
            <a:chExt cx="9128369" cy="4173661"/>
          </a:xfrm>
        </p:grpSpPr>
        <p:pic>
          <p:nvPicPr>
            <p:cNvPr id="14" name="Picture 13">
              <a:extLst>
                <a:ext uri="{FF2B5EF4-FFF2-40B4-BE49-F238E27FC236}">
                  <a16:creationId xmlns:a16="http://schemas.microsoft.com/office/drawing/2014/main" id="{3D5C293C-209F-7A49-8787-EFDAC1C85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493" y="855670"/>
              <a:ext cx="9128369" cy="3501531"/>
            </a:xfrm>
            <a:prstGeom prst="rect">
              <a:avLst/>
            </a:prstGeom>
          </p:spPr>
        </p:pic>
        <p:pic>
          <p:nvPicPr>
            <p:cNvPr id="5" name="Picture 4">
              <a:extLst>
                <a:ext uri="{FF2B5EF4-FFF2-40B4-BE49-F238E27FC236}">
                  <a16:creationId xmlns:a16="http://schemas.microsoft.com/office/drawing/2014/main" id="{9F572415-EBE7-F244-A626-16CD836006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0128" y="2797057"/>
              <a:ext cx="4331373" cy="2232274"/>
            </a:xfrm>
            <a:prstGeom prst="rect">
              <a:avLst/>
            </a:prstGeom>
          </p:spPr>
        </p:pic>
      </p:grpSp>
      <p:sp>
        <p:nvSpPr>
          <p:cNvPr id="20" name="AutoShape 2"/>
          <p:cNvSpPr>
            <a:spLocks noGrp="1" noChangeArrowheads="1"/>
          </p:cNvSpPr>
          <p:nvPr>
            <p:ph type="title"/>
          </p:nvPr>
        </p:nvSpPr>
        <p:spPr/>
        <p:txBody>
          <a:bodyPr/>
          <a:lstStyle/>
          <a:p>
            <a:r>
              <a:rPr lang="en-US" altLang="en-US" dirty="0"/>
              <a:t>Batch Student Enrollment</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21" name="Slide Number Placeholder 20"/>
          <p:cNvSpPr>
            <a:spLocks noGrp="1"/>
          </p:cNvSpPr>
          <p:nvPr>
            <p:ph type="sldNum" sz="quarter" idx="11"/>
          </p:nvPr>
        </p:nvSpPr>
        <p:spPr>
          <a:xfrm>
            <a:off x="11772000" y="6365363"/>
            <a:ext cx="420000" cy="421200"/>
          </a:xfrm>
        </p:spPr>
        <p:txBody>
          <a:bodyPr/>
          <a:lstStyle/>
          <a:p>
            <a:pPr>
              <a:defRPr/>
            </a:pPr>
            <a:fld id="{15700B78-8D69-430F-9BF9-595F0BF9A8E2}" type="slidenum">
              <a:rPr lang="en-US" smtClean="0"/>
              <a:pPr>
                <a:defRPr/>
              </a:pPr>
              <a:t>17</a:t>
            </a:fld>
            <a:endParaRPr lang="en-US" dirty="0"/>
          </a:p>
        </p:txBody>
      </p:sp>
      <p:cxnSp>
        <p:nvCxnSpPr>
          <p:cNvPr id="22" name="Straight Arrow Connector 21">
            <a:extLst>
              <a:ext uri="{FF2B5EF4-FFF2-40B4-BE49-F238E27FC236}">
                <a16:creationId xmlns:a16="http://schemas.microsoft.com/office/drawing/2014/main" id="{43389B5F-9826-AB46-9AB6-C8AD13B303EE}"/>
              </a:ext>
            </a:extLst>
          </p:cNvPr>
          <p:cNvCxnSpPr>
            <a:cxnSpLocks/>
          </p:cNvCxnSpPr>
          <p:nvPr/>
        </p:nvCxnSpPr>
        <p:spPr bwMode="auto">
          <a:xfrm flipH="1" flipV="1">
            <a:off x="9122497" y="2859577"/>
            <a:ext cx="886218" cy="1920529"/>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5" name="Rectangle 14">
            <a:extLst>
              <a:ext uri="{FF2B5EF4-FFF2-40B4-BE49-F238E27FC236}">
                <a16:creationId xmlns:a16="http://schemas.microsoft.com/office/drawing/2014/main" id="{1EFE0C9A-2D3B-4FF4-B3BE-F04AABBD163C}"/>
              </a:ext>
            </a:extLst>
          </p:cNvPr>
          <p:cNvSpPr/>
          <p:nvPr/>
        </p:nvSpPr>
        <p:spPr bwMode="auto">
          <a:xfrm>
            <a:off x="8901253" y="4780106"/>
            <a:ext cx="2669788" cy="1536937"/>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indent="-342900">
              <a:buFont typeface="+mj-lt"/>
              <a:buAutoNum type="arabicPeriod"/>
            </a:pPr>
            <a:r>
              <a:rPr lang="en-US" sz="1400" b="1" dirty="0">
                <a:solidFill>
                  <a:schemeClr val="bg1"/>
                </a:solidFill>
                <a:latin typeface="Arial" charset="0"/>
                <a:cs typeface="Arial" charset="0"/>
              </a:rPr>
              <a:t>Click on Browse</a:t>
            </a:r>
          </a:p>
          <a:p>
            <a:pPr marL="342900" indent="-342900">
              <a:buFont typeface="+mj-lt"/>
              <a:buAutoNum type="arabicPeriod"/>
            </a:pPr>
            <a:r>
              <a:rPr lang="en-US" sz="1400" b="1" dirty="0">
                <a:solidFill>
                  <a:schemeClr val="bg1"/>
                </a:solidFill>
                <a:latin typeface="Arial" charset="0"/>
                <a:cs typeface="Arial" charset="0"/>
              </a:rPr>
              <a:t>Select the Batch file from the list of files on the computer</a:t>
            </a:r>
          </a:p>
          <a:p>
            <a:pPr marL="342900" indent="-342900">
              <a:buFont typeface="+mj-lt"/>
              <a:buAutoNum type="arabicPeriod"/>
            </a:pPr>
            <a:r>
              <a:rPr lang="en-US" sz="1400" b="1" dirty="0">
                <a:solidFill>
                  <a:schemeClr val="bg1"/>
                </a:solidFill>
                <a:latin typeface="Arial" charset="0"/>
                <a:cs typeface="Arial" charset="0"/>
              </a:rPr>
              <a:t>Click Open</a:t>
            </a:r>
          </a:p>
          <a:p>
            <a:pPr marL="342900" indent="-342900">
              <a:buFont typeface="+mj-lt"/>
              <a:buAutoNum type="arabicPeriod"/>
            </a:pPr>
            <a:r>
              <a:rPr lang="en-US" sz="1400" b="1" dirty="0">
                <a:solidFill>
                  <a:schemeClr val="bg1"/>
                </a:solidFill>
                <a:latin typeface="Arial" charset="0"/>
                <a:cs typeface="Arial" charset="0"/>
              </a:rPr>
              <a:t>Click Upload Files</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19" name="Rectangle 18">
            <a:extLst>
              <a:ext uri="{FF2B5EF4-FFF2-40B4-BE49-F238E27FC236}">
                <a16:creationId xmlns:a16="http://schemas.microsoft.com/office/drawing/2014/main" id="{F6F6E9FD-16F7-45BE-8D2E-C6AEDDA695E5}"/>
              </a:ext>
            </a:extLst>
          </p:cNvPr>
          <p:cNvSpPr/>
          <p:nvPr/>
        </p:nvSpPr>
        <p:spPr bwMode="auto">
          <a:xfrm>
            <a:off x="8692778" y="2581965"/>
            <a:ext cx="2397253" cy="36952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3" name="Rectangle 22">
            <a:extLst>
              <a:ext uri="{FF2B5EF4-FFF2-40B4-BE49-F238E27FC236}">
                <a16:creationId xmlns:a16="http://schemas.microsoft.com/office/drawing/2014/main" id="{18ED5B0A-556A-4D56-B327-C3611E576C13}"/>
              </a:ext>
            </a:extLst>
          </p:cNvPr>
          <p:cNvSpPr/>
          <p:nvPr/>
        </p:nvSpPr>
        <p:spPr bwMode="auto">
          <a:xfrm>
            <a:off x="10114500" y="3960729"/>
            <a:ext cx="1100577" cy="458992"/>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30" name="Straight Arrow Connector 29">
            <a:extLst>
              <a:ext uri="{FF2B5EF4-FFF2-40B4-BE49-F238E27FC236}">
                <a16:creationId xmlns:a16="http://schemas.microsoft.com/office/drawing/2014/main" id="{F464C74E-CDB9-F840-8E7D-D0A704F25925}"/>
              </a:ext>
            </a:extLst>
          </p:cNvPr>
          <p:cNvCxnSpPr>
            <a:cxnSpLocks/>
          </p:cNvCxnSpPr>
          <p:nvPr/>
        </p:nvCxnSpPr>
        <p:spPr bwMode="auto">
          <a:xfrm flipV="1">
            <a:off x="10664788" y="4272494"/>
            <a:ext cx="16889" cy="50761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24" name="Rectangle 23">
            <a:extLst>
              <a:ext uri="{FF2B5EF4-FFF2-40B4-BE49-F238E27FC236}">
                <a16:creationId xmlns:a16="http://schemas.microsoft.com/office/drawing/2014/main" id="{D2299EB3-0555-453B-A2E8-872A76FA5080}"/>
              </a:ext>
            </a:extLst>
          </p:cNvPr>
          <p:cNvSpPr/>
          <p:nvPr/>
        </p:nvSpPr>
        <p:spPr bwMode="auto">
          <a:xfrm>
            <a:off x="6271939" y="4719514"/>
            <a:ext cx="969478" cy="284211"/>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8" name="Straight Arrow Connector 7"/>
          <p:cNvCxnSpPr>
            <a:cxnSpLocks/>
          </p:cNvCxnSpPr>
          <p:nvPr/>
        </p:nvCxnSpPr>
        <p:spPr bwMode="auto">
          <a:xfrm flipH="1" flipV="1">
            <a:off x="6452709" y="4154084"/>
            <a:ext cx="2615093" cy="873575"/>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8" name="Rectangle 17">
            <a:extLst>
              <a:ext uri="{FF2B5EF4-FFF2-40B4-BE49-F238E27FC236}">
                <a16:creationId xmlns:a16="http://schemas.microsoft.com/office/drawing/2014/main" id="{1DECCCE0-3E42-43C8-A0FF-BC2DFE525BE1}"/>
              </a:ext>
            </a:extLst>
          </p:cNvPr>
          <p:cNvSpPr/>
          <p:nvPr/>
        </p:nvSpPr>
        <p:spPr bwMode="auto">
          <a:xfrm>
            <a:off x="4361139" y="4011979"/>
            <a:ext cx="2036875" cy="284211"/>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099603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5"/>
          <p:cNvSpPr>
            <a:spLocks noGrp="1" noChangeArrowheads="1"/>
          </p:cNvSpPr>
          <p:nvPr>
            <p:ph type="title"/>
          </p:nvPr>
        </p:nvSpPr>
        <p:spPr bwMode="auto">
          <a:xfrm>
            <a:off x="432000" y="211636"/>
            <a:ext cx="10515600" cy="526472"/>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None/>
            </a:pPr>
            <a:r>
              <a:rPr lang="en-US" altLang="en-US" sz="3200" dirty="0">
                <a:solidFill>
                  <a:schemeClr val="tx1">
                    <a:lumMod val="75000"/>
                    <a:lumOff val="25000"/>
                  </a:schemeClr>
                </a:solidFill>
                <a:latin typeface="+mj-lt"/>
              </a:rPr>
              <a:t>Additional Files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21" name="Slide Number Placeholder 20"/>
          <p:cNvSpPr>
            <a:spLocks noGrp="1"/>
          </p:cNvSpPr>
          <p:nvPr>
            <p:ph type="sldNum" sz="quarter" idx="11"/>
          </p:nvPr>
        </p:nvSpPr>
        <p:spPr/>
        <p:txBody>
          <a:bodyPr/>
          <a:lstStyle/>
          <a:p>
            <a:pPr>
              <a:defRPr/>
            </a:pPr>
            <a:fld id="{15700B78-8D69-430F-9BF9-595F0BF9A8E2}" type="slidenum">
              <a:rPr lang="en-US" smtClean="0"/>
              <a:pPr>
                <a:defRPr/>
              </a:pPr>
              <a:t>18</a:t>
            </a:fld>
            <a:endParaRPr lang="en-US" dirty="0"/>
          </a:p>
        </p:txBody>
      </p:sp>
      <p:sp>
        <p:nvSpPr>
          <p:cNvPr id="15" name="Rectangle 14">
            <a:extLst>
              <a:ext uri="{FF2B5EF4-FFF2-40B4-BE49-F238E27FC236}">
                <a16:creationId xmlns:a16="http://schemas.microsoft.com/office/drawing/2014/main" id="{6EEA45FD-2938-4395-A6CF-8C478DE27F22}"/>
              </a:ext>
            </a:extLst>
          </p:cNvPr>
          <p:cNvSpPr/>
          <p:nvPr/>
        </p:nvSpPr>
        <p:spPr bwMode="auto">
          <a:xfrm>
            <a:off x="1100354" y="5410201"/>
            <a:ext cx="9752897" cy="762000"/>
          </a:xfrm>
          <a:prstGeom prst="rect">
            <a:avLst/>
          </a:prstGeom>
          <a:solidFill>
            <a:srgbClr val="385F98"/>
          </a:solidFill>
          <a:ln w="9525" cap="flat" cmpd="sng" algn="ctr">
            <a:solidFill>
              <a:srgbClr val="FFFF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charset="0"/>
                <a:cs typeface="Arial" charset="0"/>
              </a:rPr>
              <a:t>NOTE: Once the SENR file upload is complete and LEAs gain ownership of the student, users can upload multiple files (SINF, SPRG, SELA) all at once.</a:t>
            </a:r>
          </a:p>
        </p:txBody>
      </p:sp>
      <p:pic>
        <p:nvPicPr>
          <p:cNvPr id="5" name="Picture 4">
            <a:extLst>
              <a:ext uri="{FF2B5EF4-FFF2-40B4-BE49-F238E27FC236}">
                <a16:creationId xmlns:a16="http://schemas.microsoft.com/office/drawing/2014/main" id="{CC56A44C-B80C-1243-A606-E178C8150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001" y="945180"/>
            <a:ext cx="10127601" cy="4255602"/>
          </a:xfrm>
          <a:prstGeom prst="rect">
            <a:avLst/>
          </a:prstGeom>
        </p:spPr>
      </p:pic>
    </p:spTree>
    <p:extLst>
      <p:ext uri="{BB962C8B-B14F-4D97-AF65-F5344CB8AC3E}">
        <p14:creationId xmlns:p14="http://schemas.microsoft.com/office/powerpoint/2010/main" val="4167807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D87D2A6-63F7-EA43-933D-BA06930CD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508" y="3404209"/>
            <a:ext cx="7187861" cy="2150301"/>
          </a:xfrm>
          <a:prstGeom prst="rect">
            <a:avLst/>
          </a:prstGeom>
        </p:spPr>
      </p:pic>
      <p:pic>
        <p:nvPicPr>
          <p:cNvPr id="7" name="Picture 6">
            <a:extLst>
              <a:ext uri="{FF2B5EF4-FFF2-40B4-BE49-F238E27FC236}">
                <a16:creationId xmlns:a16="http://schemas.microsoft.com/office/drawing/2014/main" id="{B54BE51D-DAB5-F34C-9A50-EC2917A3E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707" y="865801"/>
            <a:ext cx="7651262" cy="1576318"/>
          </a:xfrm>
          <a:prstGeom prst="rect">
            <a:avLst/>
          </a:prstGeom>
        </p:spPr>
      </p:pic>
      <p:sp>
        <p:nvSpPr>
          <p:cNvPr id="9" name="AutoShape 2"/>
          <p:cNvSpPr>
            <a:spLocks noGrp="1" noChangeArrowheads="1"/>
          </p:cNvSpPr>
          <p:nvPr>
            <p:ph type="title"/>
          </p:nvPr>
        </p:nvSpPr>
        <p:spPr>
          <a:xfrm>
            <a:off x="432000" y="239441"/>
            <a:ext cx="10515600" cy="760254"/>
          </a:xfrm>
        </p:spPr>
        <p:txBody>
          <a:bodyPr/>
          <a:lstStyle/>
          <a:p>
            <a:r>
              <a:rPr lang="en-US" altLang="en-US" dirty="0"/>
              <a:t>View Submission</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0" name="Slide Number Placeholder 9"/>
          <p:cNvSpPr>
            <a:spLocks noGrp="1"/>
          </p:cNvSpPr>
          <p:nvPr>
            <p:ph type="sldNum" sz="quarter" idx="11"/>
          </p:nvPr>
        </p:nvSpPr>
        <p:spPr/>
        <p:txBody>
          <a:bodyPr/>
          <a:lstStyle/>
          <a:p>
            <a:pPr>
              <a:defRPr/>
            </a:pPr>
            <a:fld id="{15700B78-8D69-430F-9BF9-595F0BF9A8E2}" type="slidenum">
              <a:rPr lang="en-US" smtClean="0"/>
              <a:pPr>
                <a:defRPr/>
              </a:pPr>
              <a:t>19</a:t>
            </a:fld>
            <a:endParaRPr lang="en-US" dirty="0"/>
          </a:p>
        </p:txBody>
      </p:sp>
      <p:cxnSp>
        <p:nvCxnSpPr>
          <p:cNvPr id="6" name="Straight Arrow Connector 5"/>
          <p:cNvCxnSpPr>
            <a:cxnSpLocks/>
            <a:endCxn id="20" idx="3"/>
          </p:cNvCxnSpPr>
          <p:nvPr/>
        </p:nvCxnSpPr>
        <p:spPr bwMode="auto">
          <a:xfrm flipH="1" flipV="1">
            <a:off x="3478371" y="1097457"/>
            <a:ext cx="5195084" cy="44332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7" name="Rectangle 16">
            <a:extLst>
              <a:ext uri="{FF2B5EF4-FFF2-40B4-BE49-F238E27FC236}">
                <a16:creationId xmlns:a16="http://schemas.microsoft.com/office/drawing/2014/main" id="{1939BC0A-9900-424B-8D38-5CC366131D60}"/>
              </a:ext>
            </a:extLst>
          </p:cNvPr>
          <p:cNvSpPr/>
          <p:nvPr/>
        </p:nvSpPr>
        <p:spPr bwMode="auto">
          <a:xfrm>
            <a:off x="8678750" y="1043828"/>
            <a:ext cx="2855553" cy="1787159"/>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a:cs typeface="Arial"/>
              </a:rPr>
              <a:t>After an upload, the system takes the user to the View Submission status page and displays a successful file upload message.</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18" name="Rectangle 17">
            <a:extLst>
              <a:ext uri="{FF2B5EF4-FFF2-40B4-BE49-F238E27FC236}">
                <a16:creationId xmlns:a16="http://schemas.microsoft.com/office/drawing/2014/main" id="{15ABBC45-FCA3-4327-AE31-2DD9796765E1}"/>
              </a:ext>
            </a:extLst>
          </p:cNvPr>
          <p:cNvSpPr/>
          <p:nvPr/>
        </p:nvSpPr>
        <p:spPr bwMode="auto">
          <a:xfrm>
            <a:off x="5907815" y="4037945"/>
            <a:ext cx="3703776" cy="1365328"/>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charset="0"/>
                <a:cs typeface="Arial" charset="0"/>
              </a:rPr>
              <a:t>The View Submission page can also be accessed from Upload/View Submission – View Submission menu. </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0" name="Rectangle 19">
            <a:extLst>
              <a:ext uri="{FF2B5EF4-FFF2-40B4-BE49-F238E27FC236}">
                <a16:creationId xmlns:a16="http://schemas.microsoft.com/office/drawing/2014/main" id="{A879F7F7-0323-48C9-A808-18F5DA933B84}"/>
              </a:ext>
            </a:extLst>
          </p:cNvPr>
          <p:cNvSpPr/>
          <p:nvPr/>
        </p:nvSpPr>
        <p:spPr bwMode="auto">
          <a:xfrm>
            <a:off x="657697" y="937190"/>
            <a:ext cx="2820674" cy="320532"/>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1" name="Rectangle 20">
            <a:extLst>
              <a:ext uri="{FF2B5EF4-FFF2-40B4-BE49-F238E27FC236}">
                <a16:creationId xmlns:a16="http://schemas.microsoft.com/office/drawing/2014/main" id="{D9CB4787-81A7-49B5-9BB7-69B3EFC7A035}"/>
              </a:ext>
            </a:extLst>
          </p:cNvPr>
          <p:cNvSpPr/>
          <p:nvPr/>
        </p:nvSpPr>
        <p:spPr bwMode="auto">
          <a:xfrm>
            <a:off x="1051063" y="4811938"/>
            <a:ext cx="2541386" cy="304484"/>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24" name="Straight Arrow Connector 23">
            <a:extLst>
              <a:ext uri="{FF2B5EF4-FFF2-40B4-BE49-F238E27FC236}">
                <a16:creationId xmlns:a16="http://schemas.microsoft.com/office/drawing/2014/main" id="{A02A8914-3EA8-4234-AECD-9760A4E241C6}"/>
              </a:ext>
            </a:extLst>
          </p:cNvPr>
          <p:cNvCxnSpPr>
            <a:cxnSpLocks/>
          </p:cNvCxnSpPr>
          <p:nvPr/>
        </p:nvCxnSpPr>
        <p:spPr bwMode="auto">
          <a:xfrm flipH="1">
            <a:off x="3606499" y="4956649"/>
            <a:ext cx="2329870" cy="1"/>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1473086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7585" y="426046"/>
            <a:ext cx="11214415" cy="587156"/>
          </a:xfrm>
        </p:spPr>
        <p:txBody>
          <a:bodyPr/>
          <a:lstStyle/>
          <a:p>
            <a:r>
              <a:rPr lang="en-US" dirty="0"/>
              <a:t>Target Audience</a:t>
            </a:r>
          </a:p>
        </p:txBody>
      </p:sp>
      <p:sp>
        <p:nvSpPr>
          <p:cNvPr id="13" name="Footer Placeholder 12"/>
          <p:cNvSpPr>
            <a:spLocks noGrp="1"/>
          </p:cNvSpPr>
          <p:nvPr>
            <p:ph type="ftr" sz="quarter" idx="10"/>
          </p:nvPr>
        </p:nvSpPr>
        <p:spPr/>
        <p:txBody>
          <a:bodyPr/>
          <a:lstStyle/>
          <a:p>
            <a:r>
              <a:rPr lang="en-US" dirty="0"/>
              <a:t>File Submission Redesign Overview v1.0 - Mar 30, 2022</a:t>
            </a:r>
          </a:p>
        </p:txBody>
      </p:sp>
      <p:sp>
        <p:nvSpPr>
          <p:cNvPr id="14" name="Slide Number Placeholder 13"/>
          <p:cNvSpPr>
            <a:spLocks noGrp="1"/>
          </p:cNvSpPr>
          <p:nvPr>
            <p:ph type="sldNum" sz="quarter" idx="11"/>
          </p:nvPr>
        </p:nvSpPr>
        <p:spPr/>
        <p:txBody>
          <a:bodyPr/>
          <a:lstStyle/>
          <a:p>
            <a:fld id="{84E91884-CAC6-40C5-8951-05CEBB3430F4}" type="slidenum">
              <a:rPr lang="en-US" smtClean="0"/>
              <a:pPr/>
              <a:t>2</a:t>
            </a:fld>
            <a:endParaRPr lang="en-US" dirty="0"/>
          </a:p>
        </p:txBody>
      </p:sp>
      <p:grpSp>
        <p:nvGrpSpPr>
          <p:cNvPr id="12" name="Group 11" descr="picture of three professionals reviewing a documents representing the data coordinators.">
            <a:extLst>
              <a:ext uri="{FF2B5EF4-FFF2-40B4-BE49-F238E27FC236}">
                <a16:creationId xmlns:a16="http://schemas.microsoft.com/office/drawing/2014/main" id="{CF3EDE55-2F2B-B24A-9D4F-A9A55DC710BE}"/>
              </a:ext>
            </a:extLst>
          </p:cNvPr>
          <p:cNvGrpSpPr/>
          <p:nvPr/>
        </p:nvGrpSpPr>
        <p:grpSpPr>
          <a:xfrm>
            <a:off x="2038011" y="1400284"/>
            <a:ext cx="7616188" cy="4214851"/>
            <a:chOff x="-407575" y="1496928"/>
            <a:chExt cx="7616188" cy="4214851"/>
          </a:xfrm>
        </p:grpSpPr>
        <p:sp>
          <p:nvSpPr>
            <p:cNvPr id="19" name="TextBox 18">
              <a:extLst>
                <a:ext uri="{FF2B5EF4-FFF2-40B4-BE49-F238E27FC236}">
                  <a16:creationId xmlns:a16="http://schemas.microsoft.com/office/drawing/2014/main" id="{6E561965-F50F-7C41-835E-A7316F0BE2A1}"/>
                </a:ext>
              </a:extLst>
            </p:cNvPr>
            <p:cNvSpPr txBox="1">
              <a:spLocks noChangeArrowheads="1"/>
            </p:cNvSpPr>
            <p:nvPr/>
          </p:nvSpPr>
          <p:spPr bwMode="auto">
            <a:xfrm>
              <a:off x="-407575" y="5250114"/>
              <a:ext cx="76161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dirty="0">
                  <a:solidFill>
                    <a:srgbClr val="FE7864"/>
                  </a:solidFill>
                  <a:latin typeface="+mn-lt"/>
                </a:rPr>
                <a:t>All CALPADS Users that submit data in CALPADS</a:t>
              </a:r>
            </a:p>
          </p:txBody>
        </p:sp>
        <p:pic>
          <p:nvPicPr>
            <p:cNvPr id="20" name="Picture 19">
              <a:extLst>
                <a:ext uri="{FF2B5EF4-FFF2-40B4-BE49-F238E27FC236}">
                  <a16:creationId xmlns:a16="http://schemas.microsoft.com/office/drawing/2014/main" id="{0BC13C67-EE59-7846-9088-5BA0EDE4D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161" y="1496928"/>
              <a:ext cx="4497142" cy="3472058"/>
            </a:xfrm>
            <a:prstGeom prst="rect">
              <a:avLst/>
            </a:prstGeom>
          </p:spPr>
        </p:pic>
      </p:grpSp>
    </p:spTree>
    <p:extLst>
      <p:ext uri="{BB962C8B-B14F-4D97-AF65-F5344CB8AC3E}">
        <p14:creationId xmlns:p14="http://schemas.microsoft.com/office/powerpoint/2010/main" val="3929658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61C4F6-EA92-9F4F-8D43-548FC19DFBF5}"/>
              </a:ext>
            </a:extLst>
          </p:cNvPr>
          <p:cNvPicPr>
            <a:picLocks noChangeAspect="1"/>
          </p:cNvPicPr>
          <p:nvPr/>
        </p:nvPicPr>
        <p:blipFill rotWithShape="1">
          <a:blip r:embed="rId3">
            <a:extLst>
              <a:ext uri="{28A0092B-C50C-407E-A947-70E740481C1C}">
                <a14:useLocalDpi xmlns:a14="http://schemas.microsoft.com/office/drawing/2010/main" val="0"/>
              </a:ext>
            </a:extLst>
          </a:blip>
          <a:srcRect r="10856"/>
          <a:stretch/>
        </p:blipFill>
        <p:spPr>
          <a:xfrm>
            <a:off x="1040179" y="1515745"/>
            <a:ext cx="8771333" cy="3182837"/>
          </a:xfrm>
          <a:prstGeom prst="rect">
            <a:avLst/>
          </a:prstGeom>
        </p:spPr>
      </p:pic>
      <p:sp>
        <p:nvSpPr>
          <p:cNvPr id="13" name="AutoShape 2"/>
          <p:cNvSpPr>
            <a:spLocks noGrp="1" noChangeArrowheads="1"/>
          </p:cNvSpPr>
          <p:nvPr>
            <p:ph type="title"/>
          </p:nvPr>
        </p:nvSpPr>
        <p:spPr>
          <a:xfrm>
            <a:off x="646200" y="281925"/>
            <a:ext cx="10515600" cy="412432"/>
          </a:xfrm>
        </p:spPr>
        <p:txBody>
          <a:bodyPr/>
          <a:lstStyle/>
          <a:p>
            <a:r>
              <a:rPr lang="en-US" altLang="en-US" dirty="0"/>
              <a:t>Batch Results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4" name="Slide Number Placeholder 13"/>
          <p:cNvSpPr>
            <a:spLocks noGrp="1"/>
          </p:cNvSpPr>
          <p:nvPr>
            <p:ph type="sldNum" sz="quarter" idx="11"/>
          </p:nvPr>
        </p:nvSpPr>
        <p:spPr/>
        <p:txBody>
          <a:bodyPr/>
          <a:lstStyle/>
          <a:p>
            <a:pPr>
              <a:defRPr/>
            </a:pPr>
            <a:fld id="{15700B78-8D69-430F-9BF9-595F0BF9A8E2}" type="slidenum">
              <a:rPr lang="en-US" smtClean="0"/>
              <a:pPr>
                <a:defRPr/>
              </a:pPr>
              <a:t>20</a:t>
            </a:fld>
            <a:endParaRPr lang="en-US" dirty="0"/>
          </a:p>
        </p:txBody>
      </p:sp>
      <p:sp>
        <p:nvSpPr>
          <p:cNvPr id="11" name="Rectangle 10">
            <a:extLst>
              <a:ext uri="{FF2B5EF4-FFF2-40B4-BE49-F238E27FC236}">
                <a16:creationId xmlns:a16="http://schemas.microsoft.com/office/drawing/2014/main" id="{06D22E6D-179F-4C25-99C9-998CC20EA0AF}"/>
              </a:ext>
            </a:extLst>
          </p:cNvPr>
          <p:cNvSpPr/>
          <p:nvPr/>
        </p:nvSpPr>
        <p:spPr bwMode="auto">
          <a:xfrm>
            <a:off x="1124784" y="5400168"/>
            <a:ext cx="5476542" cy="802511"/>
          </a:xfrm>
          <a:prstGeom prst="rect">
            <a:avLst/>
          </a:prstGeom>
          <a:solidFill>
            <a:srgbClr val="FD7C6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600" b="1" dirty="0">
                <a:solidFill>
                  <a:schemeClr val="bg1"/>
                </a:solidFill>
                <a:latin typeface="Arial"/>
                <a:cs typeface="Arial"/>
              </a:rPr>
              <a:t>The View or the Job name link button will allow users to see the details of the file. </a:t>
            </a:r>
            <a:r>
              <a:rPr lang="en-US" sz="1600" b="1" i="1" dirty="0">
                <a:solidFill>
                  <a:schemeClr val="bg1"/>
                </a:solidFill>
                <a:latin typeface="Arial"/>
                <a:cs typeface="Arial"/>
              </a:rPr>
              <a:t>Note</a:t>
            </a:r>
            <a:r>
              <a:rPr lang="en-US" sz="1600" b="1" dirty="0">
                <a:solidFill>
                  <a:schemeClr val="bg1"/>
                </a:solidFill>
                <a:latin typeface="Arial"/>
                <a:cs typeface="Arial"/>
              </a:rPr>
              <a:t> – Only rejected files need to have the details reviewed.</a:t>
            </a:r>
            <a:endParaRPr lang="en-US" altLang="en-US" sz="1600" b="1" dirty="0">
              <a:solidFill>
                <a:schemeClr val="bg1"/>
              </a:solidFill>
            </a:endParaRPr>
          </a:p>
          <a:p>
            <a:pPr algn="ctr" eaLnBrk="1" hangingPunct="1">
              <a:buFont typeface="Wingdings" panose="05000000000000000000" pitchFamily="2" charset="2"/>
              <a:buNone/>
            </a:pPr>
            <a:endParaRPr lang="en-US" altLang="en-US" sz="1600" b="1" dirty="0">
              <a:solidFill>
                <a:schemeClr val="bg1"/>
              </a:solidFill>
            </a:endParaRPr>
          </a:p>
        </p:txBody>
      </p:sp>
      <p:sp>
        <p:nvSpPr>
          <p:cNvPr id="12" name="Rectangle 11">
            <a:extLst>
              <a:ext uri="{FF2B5EF4-FFF2-40B4-BE49-F238E27FC236}">
                <a16:creationId xmlns:a16="http://schemas.microsoft.com/office/drawing/2014/main" id="{C7B4A271-5F5D-4978-948B-35340EEAE7C8}"/>
              </a:ext>
            </a:extLst>
          </p:cNvPr>
          <p:cNvSpPr/>
          <p:nvPr/>
        </p:nvSpPr>
        <p:spPr bwMode="auto">
          <a:xfrm>
            <a:off x="1219200" y="3337718"/>
            <a:ext cx="685800" cy="38100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19" name="Straight Arrow Connector 18">
            <a:extLst>
              <a:ext uri="{FF2B5EF4-FFF2-40B4-BE49-F238E27FC236}">
                <a16:creationId xmlns:a16="http://schemas.microsoft.com/office/drawing/2014/main" id="{E2124ADA-A7FE-4EBE-BE3F-478F1EF3ECC4}"/>
              </a:ext>
            </a:extLst>
          </p:cNvPr>
          <p:cNvCxnSpPr>
            <a:cxnSpLocks/>
          </p:cNvCxnSpPr>
          <p:nvPr/>
        </p:nvCxnSpPr>
        <p:spPr bwMode="auto">
          <a:xfrm flipH="1" flipV="1">
            <a:off x="1905001" y="3698158"/>
            <a:ext cx="990599" cy="1681958"/>
          </a:xfrm>
          <a:prstGeom prst="straightConnector1">
            <a:avLst/>
          </a:prstGeom>
          <a:solidFill>
            <a:schemeClr val="accent1"/>
          </a:solidFill>
          <a:ln w="38100" cap="flat" cmpd="sng" algn="ctr">
            <a:solidFill>
              <a:srgbClr val="FD7C62"/>
            </a:solidFill>
            <a:prstDash val="solid"/>
            <a:round/>
            <a:headEnd type="none" w="med" len="med"/>
            <a:tailEnd type="triangle" w="lg" len="lg"/>
          </a:ln>
          <a:effectLst/>
        </p:spPr>
      </p:cxnSp>
      <p:sp>
        <p:nvSpPr>
          <p:cNvPr id="15" name="Rectangle 14">
            <a:extLst>
              <a:ext uri="{FF2B5EF4-FFF2-40B4-BE49-F238E27FC236}">
                <a16:creationId xmlns:a16="http://schemas.microsoft.com/office/drawing/2014/main" id="{B0C3EE0E-531A-DE4B-9B61-2A4AB533307C}"/>
              </a:ext>
            </a:extLst>
          </p:cNvPr>
          <p:cNvSpPr/>
          <p:nvPr/>
        </p:nvSpPr>
        <p:spPr bwMode="auto">
          <a:xfrm>
            <a:off x="5456837" y="1212707"/>
            <a:ext cx="6377229" cy="822563"/>
          </a:xfrm>
          <a:prstGeom prst="rect">
            <a:avLst/>
          </a:prstGeom>
          <a:solidFill>
            <a:srgbClr val="FD7C6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600" b="1" dirty="0">
                <a:solidFill>
                  <a:schemeClr val="bg1"/>
                </a:solidFill>
                <a:latin typeface="Arial" charset="0"/>
                <a:cs typeface="Arial" charset="0"/>
              </a:rPr>
              <a:t>As the file goes through different stages during the submission process the status updates to indicate what user interaction is required.</a:t>
            </a:r>
            <a:endParaRPr lang="en-US" altLang="en-US" sz="1600" b="1" dirty="0">
              <a:solidFill>
                <a:schemeClr val="bg1"/>
              </a:solidFill>
            </a:endParaRPr>
          </a:p>
          <a:p>
            <a:pPr algn="ctr" eaLnBrk="1" hangingPunct="1">
              <a:buFont typeface="Wingdings" panose="05000000000000000000" pitchFamily="2" charset="2"/>
              <a:buNone/>
            </a:pPr>
            <a:endParaRPr lang="en-US" altLang="en-US" sz="1600" b="1" dirty="0">
              <a:solidFill>
                <a:schemeClr val="bg1"/>
              </a:solidFill>
            </a:endParaRPr>
          </a:p>
        </p:txBody>
      </p:sp>
      <p:cxnSp>
        <p:nvCxnSpPr>
          <p:cNvPr id="16" name="Straight Arrow Connector 15">
            <a:extLst>
              <a:ext uri="{FF2B5EF4-FFF2-40B4-BE49-F238E27FC236}">
                <a16:creationId xmlns:a16="http://schemas.microsoft.com/office/drawing/2014/main" id="{7D084C8C-EFD6-4741-AA03-6CE6AB5776F7}"/>
              </a:ext>
            </a:extLst>
          </p:cNvPr>
          <p:cNvCxnSpPr>
            <a:cxnSpLocks/>
          </p:cNvCxnSpPr>
          <p:nvPr/>
        </p:nvCxnSpPr>
        <p:spPr bwMode="auto">
          <a:xfrm flipH="1">
            <a:off x="8307754" y="2019266"/>
            <a:ext cx="914821" cy="770826"/>
          </a:xfrm>
          <a:prstGeom prst="straightConnector1">
            <a:avLst/>
          </a:prstGeom>
          <a:solidFill>
            <a:schemeClr val="accent1"/>
          </a:solidFill>
          <a:ln w="38100" cap="flat" cmpd="sng" algn="ctr">
            <a:solidFill>
              <a:srgbClr val="FD7C62"/>
            </a:solidFill>
            <a:prstDash val="solid"/>
            <a:round/>
            <a:headEnd type="none" w="med" len="med"/>
            <a:tailEnd type="triangle" w="lg" len="lg"/>
          </a:ln>
          <a:effectLst/>
        </p:spPr>
      </p:cxnSp>
      <p:sp>
        <p:nvSpPr>
          <p:cNvPr id="21" name="Rectangle 20">
            <a:extLst>
              <a:ext uri="{FF2B5EF4-FFF2-40B4-BE49-F238E27FC236}">
                <a16:creationId xmlns:a16="http://schemas.microsoft.com/office/drawing/2014/main" id="{875EA885-2B58-1449-A272-946CFD968DE7}"/>
              </a:ext>
            </a:extLst>
          </p:cNvPr>
          <p:cNvSpPr/>
          <p:nvPr/>
        </p:nvSpPr>
        <p:spPr bwMode="auto">
          <a:xfrm>
            <a:off x="7551624" y="2790092"/>
            <a:ext cx="701422" cy="190849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4" name="Rectangle 23">
            <a:extLst>
              <a:ext uri="{FF2B5EF4-FFF2-40B4-BE49-F238E27FC236}">
                <a16:creationId xmlns:a16="http://schemas.microsoft.com/office/drawing/2014/main" id="{8371DCC1-DF01-2E44-B007-11B8B5A8BF41}"/>
              </a:ext>
            </a:extLst>
          </p:cNvPr>
          <p:cNvSpPr/>
          <p:nvPr/>
        </p:nvSpPr>
        <p:spPr bwMode="auto">
          <a:xfrm>
            <a:off x="4603805" y="3337718"/>
            <a:ext cx="853032" cy="38100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22" name="Straight Arrow Connector 21">
            <a:extLst>
              <a:ext uri="{FF2B5EF4-FFF2-40B4-BE49-F238E27FC236}">
                <a16:creationId xmlns:a16="http://schemas.microsoft.com/office/drawing/2014/main" id="{4EC64A52-6278-BC49-808F-ABE904ADA0A4}"/>
              </a:ext>
            </a:extLst>
          </p:cNvPr>
          <p:cNvCxnSpPr>
            <a:cxnSpLocks/>
          </p:cNvCxnSpPr>
          <p:nvPr/>
        </p:nvCxnSpPr>
        <p:spPr bwMode="auto">
          <a:xfrm flipV="1">
            <a:off x="3048001" y="3718718"/>
            <a:ext cx="1611463" cy="1813798"/>
          </a:xfrm>
          <a:prstGeom prst="straightConnector1">
            <a:avLst/>
          </a:prstGeom>
          <a:solidFill>
            <a:schemeClr val="accent1"/>
          </a:solidFill>
          <a:ln w="38100" cap="flat" cmpd="sng" algn="ctr">
            <a:solidFill>
              <a:srgbClr val="FD7C62"/>
            </a:solidFill>
            <a:prstDash val="solid"/>
            <a:round/>
            <a:headEnd type="none" w="med" len="med"/>
            <a:tailEnd type="triangle" w="lg" len="lg"/>
          </a:ln>
          <a:effectLst/>
        </p:spPr>
      </p:cxnSp>
    </p:spTree>
    <p:extLst>
      <p:ext uri="{BB962C8B-B14F-4D97-AF65-F5344CB8AC3E}">
        <p14:creationId xmlns:p14="http://schemas.microsoft.com/office/powerpoint/2010/main" val="2172196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0F75F-ECA2-2B41-95D0-B99D108A7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70" y="944540"/>
            <a:ext cx="8953105" cy="5284641"/>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altLang="en-US" dirty="0"/>
              <a:t>Submission Details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21</a:t>
            </a:fld>
            <a:endParaRPr lang="en-US" dirty="0"/>
          </a:p>
        </p:txBody>
      </p:sp>
      <p:cxnSp>
        <p:nvCxnSpPr>
          <p:cNvPr id="7" name="Straight Arrow Connector 6"/>
          <p:cNvCxnSpPr>
            <a:cxnSpLocks/>
          </p:cNvCxnSpPr>
          <p:nvPr/>
        </p:nvCxnSpPr>
        <p:spPr bwMode="auto">
          <a:xfrm flipH="1">
            <a:off x="2178658" y="3231773"/>
            <a:ext cx="6071673" cy="883587"/>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0" name="Rectangle 9">
            <a:extLst>
              <a:ext uri="{FF2B5EF4-FFF2-40B4-BE49-F238E27FC236}">
                <a16:creationId xmlns:a16="http://schemas.microsoft.com/office/drawing/2014/main" id="{FEB3DB5D-6A7C-4BAA-8AD2-5A3F3A1D9F9D}"/>
              </a:ext>
            </a:extLst>
          </p:cNvPr>
          <p:cNvSpPr/>
          <p:nvPr/>
        </p:nvSpPr>
        <p:spPr bwMode="auto">
          <a:xfrm>
            <a:off x="8260357" y="1814572"/>
            <a:ext cx="3252719" cy="1853273"/>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a:cs typeface="Arial"/>
              </a:rPr>
              <a:t>Only rejected records with errors can be examined in greater detail in the “View Errors and Warnings” tab.  </a:t>
            </a:r>
            <a:endParaRPr lang="en-US" sz="1600" b="1" dirty="0">
              <a:solidFill>
                <a:schemeClr val="bg1"/>
              </a:solidFill>
              <a:latin typeface="Arial" charset="0"/>
              <a:cs typeface="Arial" charset="0"/>
            </a:endParaRPr>
          </a:p>
          <a:p>
            <a:endParaRPr lang="en-US" sz="1600" b="1" i="1" dirty="0">
              <a:solidFill>
                <a:schemeClr val="bg1"/>
              </a:solidFill>
              <a:latin typeface="Arial"/>
              <a:cs typeface="Arial"/>
            </a:endParaRPr>
          </a:p>
          <a:p>
            <a:r>
              <a:rPr lang="en-US" sz="1600" b="1" i="1" dirty="0">
                <a:solidFill>
                  <a:schemeClr val="bg1"/>
                </a:solidFill>
                <a:latin typeface="Arial"/>
                <a:cs typeface="Arial"/>
              </a:rPr>
              <a:t>Note -</a:t>
            </a:r>
            <a:r>
              <a:rPr lang="en-US" sz="1600" b="1" dirty="0">
                <a:solidFill>
                  <a:schemeClr val="bg1"/>
                </a:solidFill>
                <a:latin typeface="Arial"/>
                <a:cs typeface="Arial"/>
              </a:rPr>
              <a:t> The passed records tab no longer exists.</a:t>
            </a:r>
            <a:endParaRPr lang="en-US" sz="1600" b="1" dirty="0">
              <a:solidFill>
                <a:schemeClr val="bg1"/>
              </a:solidFill>
              <a:latin typeface="Arial" charset="0"/>
              <a:cs typeface="Arial" charset="0"/>
            </a:endParaRPr>
          </a:p>
          <a:p>
            <a:pPr algn="ctr" eaLnBrk="1" hangingPunct="1">
              <a:buFont typeface="Wingdings" panose="05000000000000000000" pitchFamily="2" charset="2"/>
              <a:buNone/>
            </a:pPr>
            <a:endParaRPr lang="en-US" altLang="en-US" sz="1600" b="1" dirty="0">
              <a:solidFill>
                <a:schemeClr val="bg1"/>
              </a:solidFill>
            </a:endParaRPr>
          </a:p>
        </p:txBody>
      </p:sp>
      <p:sp>
        <p:nvSpPr>
          <p:cNvPr id="11" name="Rectangle 10">
            <a:extLst>
              <a:ext uri="{FF2B5EF4-FFF2-40B4-BE49-F238E27FC236}">
                <a16:creationId xmlns:a16="http://schemas.microsoft.com/office/drawing/2014/main" id="{46ACF3DD-34A4-4C5D-BDEA-9069AE3E264E}"/>
              </a:ext>
            </a:extLst>
          </p:cNvPr>
          <p:cNvSpPr/>
          <p:nvPr/>
        </p:nvSpPr>
        <p:spPr bwMode="auto">
          <a:xfrm>
            <a:off x="495610" y="3951536"/>
            <a:ext cx="1683047" cy="32764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5" name="Rectangle 14">
            <a:extLst>
              <a:ext uri="{FF2B5EF4-FFF2-40B4-BE49-F238E27FC236}">
                <a16:creationId xmlns:a16="http://schemas.microsoft.com/office/drawing/2014/main" id="{92D6BDF1-F342-49AC-8ECE-9D8311136DD4}"/>
              </a:ext>
            </a:extLst>
          </p:cNvPr>
          <p:cNvSpPr/>
          <p:nvPr/>
        </p:nvSpPr>
        <p:spPr bwMode="auto">
          <a:xfrm>
            <a:off x="8250383" y="3951536"/>
            <a:ext cx="3262694" cy="1717054"/>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charset="0"/>
                <a:cs typeface="Arial" charset="0"/>
              </a:rPr>
              <a:t> </a:t>
            </a:r>
          </a:p>
          <a:p>
            <a:r>
              <a:rPr lang="en-US" sz="1600" b="1" dirty="0">
                <a:solidFill>
                  <a:schemeClr val="bg1"/>
                </a:solidFill>
                <a:latin typeface="Arial" charset="0"/>
                <a:cs typeface="Arial" charset="0"/>
              </a:rPr>
              <a:t>Rejected record(s) will fail the entire file.  User needs to  review the error(s), fix, then  resubmit the file.</a:t>
            </a:r>
            <a:endParaRPr lang="en-US" altLang="en-US" sz="1600" b="1" dirty="0">
              <a:solidFill>
                <a:schemeClr val="bg1"/>
              </a:solidFill>
            </a:endParaRPr>
          </a:p>
        </p:txBody>
      </p:sp>
    </p:spTree>
    <p:extLst>
      <p:ext uri="{BB962C8B-B14F-4D97-AF65-F5344CB8AC3E}">
        <p14:creationId xmlns:p14="http://schemas.microsoft.com/office/powerpoint/2010/main" val="65348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D0632-5825-C642-9CF3-8A847C5CB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94" y="1188398"/>
            <a:ext cx="7850276" cy="4369564"/>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altLang="en-US" dirty="0"/>
              <a:t>Submission Details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22</a:t>
            </a:fld>
            <a:endParaRPr lang="en-US" dirty="0"/>
          </a:p>
        </p:txBody>
      </p:sp>
      <p:cxnSp>
        <p:nvCxnSpPr>
          <p:cNvPr id="7" name="Straight Arrow Connector 6"/>
          <p:cNvCxnSpPr>
            <a:cxnSpLocks/>
          </p:cNvCxnSpPr>
          <p:nvPr/>
        </p:nvCxnSpPr>
        <p:spPr bwMode="auto">
          <a:xfrm flipH="1">
            <a:off x="2226365" y="3231773"/>
            <a:ext cx="6023967" cy="1941240"/>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0" name="Rectangle 9">
            <a:extLst>
              <a:ext uri="{FF2B5EF4-FFF2-40B4-BE49-F238E27FC236}">
                <a16:creationId xmlns:a16="http://schemas.microsoft.com/office/drawing/2014/main" id="{FEB3DB5D-6A7C-4BAA-8AD2-5A3F3A1D9F9D}"/>
              </a:ext>
            </a:extLst>
          </p:cNvPr>
          <p:cNvSpPr/>
          <p:nvPr/>
        </p:nvSpPr>
        <p:spPr bwMode="auto">
          <a:xfrm>
            <a:off x="8250331" y="2536466"/>
            <a:ext cx="3262745" cy="1383527"/>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charset="0"/>
                <a:cs typeface="Arial" charset="0"/>
              </a:rPr>
              <a:t>The passed records are automatically posted to CALPADS.  There isn’t any additional information to review or action to take.</a:t>
            </a:r>
          </a:p>
          <a:p>
            <a:pPr algn="ctr" eaLnBrk="1" hangingPunct="1">
              <a:buFont typeface="Wingdings" panose="05000000000000000000" pitchFamily="2" charset="2"/>
              <a:buNone/>
            </a:pPr>
            <a:endParaRPr lang="en-US" altLang="en-US" sz="1600" b="1" dirty="0">
              <a:solidFill>
                <a:schemeClr val="bg1"/>
              </a:solidFill>
            </a:endParaRPr>
          </a:p>
        </p:txBody>
      </p:sp>
      <p:sp>
        <p:nvSpPr>
          <p:cNvPr id="11" name="Rectangle 10">
            <a:extLst>
              <a:ext uri="{FF2B5EF4-FFF2-40B4-BE49-F238E27FC236}">
                <a16:creationId xmlns:a16="http://schemas.microsoft.com/office/drawing/2014/main" id="{46ACF3DD-34A4-4C5D-BDEA-9069AE3E264E}"/>
              </a:ext>
            </a:extLst>
          </p:cNvPr>
          <p:cNvSpPr/>
          <p:nvPr/>
        </p:nvSpPr>
        <p:spPr bwMode="auto">
          <a:xfrm>
            <a:off x="432000" y="5009189"/>
            <a:ext cx="1683047" cy="32764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16" name="Straight Arrow Connector 15">
            <a:extLst>
              <a:ext uri="{FF2B5EF4-FFF2-40B4-BE49-F238E27FC236}">
                <a16:creationId xmlns:a16="http://schemas.microsoft.com/office/drawing/2014/main" id="{5D5DB72F-ACD9-204B-AE2E-F7A274000085}"/>
              </a:ext>
            </a:extLst>
          </p:cNvPr>
          <p:cNvCxnSpPr>
            <a:cxnSpLocks/>
            <a:stCxn id="10" idx="1"/>
          </p:cNvCxnSpPr>
          <p:nvPr/>
        </p:nvCxnSpPr>
        <p:spPr bwMode="auto">
          <a:xfrm flipH="1" flipV="1">
            <a:off x="4055165" y="2600078"/>
            <a:ext cx="4195166" cy="62815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2969519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33831"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fld id="{0AAADF7D-59E4-4B0F-8E66-AD5712064069}" type="slidenum">
              <a:rPr lang="en-US" altLang="en-US" sz="1400"/>
              <a:pPr>
                <a:spcBef>
                  <a:spcPct val="0"/>
                </a:spcBef>
                <a:buClrTx/>
                <a:buSzTx/>
                <a:buFontTx/>
                <a:buNone/>
              </a:pPr>
              <a:t>23</a:t>
            </a:fld>
            <a:endParaRPr lang="en-US" altLang="en-US" sz="1400" dirty="0"/>
          </a:p>
        </p:txBody>
      </p:sp>
      <p:sp>
        <p:nvSpPr>
          <p:cNvPr id="3" name="Rectangle 2">
            <a:extLst>
              <a:ext uri="{FF2B5EF4-FFF2-40B4-BE49-F238E27FC236}">
                <a16:creationId xmlns:a16="http://schemas.microsoft.com/office/drawing/2014/main" id="{C502F5CD-6D8C-4831-912E-96EE5FA5A1A1}"/>
              </a:ext>
            </a:extLst>
          </p:cNvPr>
          <p:cNvSpPr/>
          <p:nvPr/>
        </p:nvSpPr>
        <p:spPr>
          <a:xfrm>
            <a:off x="853814" y="294076"/>
            <a:ext cx="5874750" cy="584775"/>
          </a:xfrm>
          <a:prstGeom prst="rect">
            <a:avLst/>
          </a:prstGeom>
        </p:spPr>
        <p:txBody>
          <a:bodyPr wrap="none">
            <a:spAutoFit/>
          </a:bodyPr>
          <a:lstStyle/>
          <a:p>
            <a:r>
              <a:rPr lang="en-US" altLang="en-US" sz="3200" b="1" dirty="0">
                <a:latin typeface="+mj-lt"/>
              </a:rPr>
              <a:t>File submission statuses </a:t>
            </a:r>
            <a:endParaRPr lang="en-US" sz="3200" dirty="0">
              <a:latin typeface="+mj-lt"/>
            </a:endParaRPr>
          </a:p>
        </p:txBody>
      </p:sp>
      <p:graphicFrame>
        <p:nvGraphicFramePr>
          <p:cNvPr id="6" name="Table 5">
            <a:extLst>
              <a:ext uri="{FF2B5EF4-FFF2-40B4-BE49-F238E27FC236}">
                <a16:creationId xmlns:a16="http://schemas.microsoft.com/office/drawing/2014/main" id="{B1B81FA1-EC44-ECAE-3BF0-50B880350878}"/>
              </a:ext>
            </a:extLst>
          </p:cNvPr>
          <p:cNvGraphicFramePr>
            <a:graphicFrameLocks noGrp="1"/>
          </p:cNvGraphicFramePr>
          <p:nvPr>
            <p:extLst>
              <p:ext uri="{D42A27DB-BD31-4B8C-83A1-F6EECF244321}">
                <p14:modId xmlns:p14="http://schemas.microsoft.com/office/powerpoint/2010/main" val="1997386828"/>
              </p:ext>
            </p:extLst>
          </p:nvPr>
        </p:nvGraphicFramePr>
        <p:xfrm>
          <a:off x="895465" y="1024385"/>
          <a:ext cx="10316974" cy="4625890"/>
        </p:xfrm>
        <a:graphic>
          <a:graphicData uri="http://schemas.openxmlformats.org/drawingml/2006/table">
            <a:tbl>
              <a:tblPr firstRow="1" bandRow="1">
                <a:tableStyleId>{72833802-FEF1-4C79-8D5D-14CF1EAF98D9}</a:tableStyleId>
              </a:tblPr>
              <a:tblGrid>
                <a:gridCol w="1609332">
                  <a:extLst>
                    <a:ext uri="{9D8B030D-6E8A-4147-A177-3AD203B41FA5}">
                      <a16:colId xmlns:a16="http://schemas.microsoft.com/office/drawing/2014/main" val="3671955890"/>
                    </a:ext>
                  </a:extLst>
                </a:gridCol>
                <a:gridCol w="8707642">
                  <a:extLst>
                    <a:ext uri="{9D8B030D-6E8A-4147-A177-3AD203B41FA5}">
                      <a16:colId xmlns:a16="http://schemas.microsoft.com/office/drawing/2014/main" val="1751281386"/>
                    </a:ext>
                  </a:extLst>
                </a:gridCol>
              </a:tblGrid>
              <a:tr h="230105">
                <a:tc>
                  <a:txBody>
                    <a:bodyPr/>
                    <a:lstStyle/>
                    <a:p>
                      <a:pPr rtl="0" fontAlgn="base"/>
                      <a:r>
                        <a:rPr lang="en-US" sz="1200" dirty="0">
                          <a:effectLst/>
                        </a:rPr>
                        <a:t>Status </a:t>
                      </a:r>
                      <a:endParaRPr lang="en-US" dirty="0">
                        <a:effectLst/>
                      </a:endParaRPr>
                    </a:p>
                  </a:txBody>
                  <a:tcPr anchor="ctr"/>
                </a:tc>
                <a:tc>
                  <a:txBody>
                    <a:bodyPr/>
                    <a:lstStyle/>
                    <a:p>
                      <a:pPr rtl="0" fontAlgn="base"/>
                      <a:r>
                        <a:rPr lang="en-US" sz="1200" dirty="0">
                          <a:effectLst/>
                        </a:rPr>
                        <a:t>Definition </a:t>
                      </a:r>
                      <a:endParaRPr lang="en-US" dirty="0">
                        <a:effectLst/>
                      </a:endParaRPr>
                    </a:p>
                  </a:txBody>
                  <a:tcPr anchor="ctr"/>
                </a:tc>
                <a:extLst>
                  <a:ext uri="{0D108BD9-81ED-4DB2-BD59-A6C34878D82A}">
                    <a16:rowId xmlns:a16="http://schemas.microsoft.com/office/drawing/2014/main" val="3662715802"/>
                  </a:ext>
                </a:extLst>
              </a:tr>
              <a:tr h="230105">
                <a:tc gridSpan="2">
                  <a:txBody>
                    <a:bodyPr/>
                    <a:lstStyle/>
                    <a:p>
                      <a:pPr rtl="0" fontAlgn="base"/>
                      <a:r>
                        <a:rPr lang="en-US" sz="1200" dirty="0">
                          <a:effectLst/>
                        </a:rPr>
                        <a:t>File Upload </a:t>
                      </a:r>
                      <a:endParaRPr lang="en-US" dirty="0">
                        <a:effectLst/>
                      </a:endParaRPr>
                    </a:p>
                  </a:txBody>
                  <a:tcPr anchor="ctr">
                    <a:lnB w="12700">
                      <a:solidFill>
                        <a:schemeClr val="accent2">
                          <a:lumMod val="60000"/>
                          <a:lumOff val="40000"/>
                        </a:schemeClr>
                      </a:solidFill>
                    </a:lnB>
                    <a:solidFill>
                      <a:schemeClr val="accent2">
                        <a:lumMod val="20000"/>
                        <a:lumOff val="80000"/>
                      </a:schemeClr>
                    </a:solidFill>
                  </a:tcPr>
                </a:tc>
                <a:tc hMerge="1">
                  <a:txBody>
                    <a:bodyPr/>
                    <a:lstStyle/>
                    <a:p>
                      <a:endParaRPr lang="en-US"/>
                    </a:p>
                  </a:txBody>
                  <a:tcPr marL="0" marR="0" marT="0" marB="0" horzOverflow="overflow"/>
                </a:tc>
                <a:extLst>
                  <a:ext uri="{0D108BD9-81ED-4DB2-BD59-A6C34878D82A}">
                    <a16:rowId xmlns:a16="http://schemas.microsoft.com/office/drawing/2014/main" val="3988978361"/>
                  </a:ext>
                </a:extLst>
              </a:tr>
              <a:tr h="237528">
                <a:tc>
                  <a:txBody>
                    <a:bodyPr/>
                    <a:lstStyle/>
                    <a:p>
                      <a:pPr rtl="0" fontAlgn="base"/>
                      <a:r>
                        <a:rPr lang="en-US" sz="1200" dirty="0">
                          <a:effectLst/>
                        </a:rPr>
                        <a:t>Created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upload was successful, validations have not run on the data yet.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1203881278"/>
                  </a:ext>
                </a:extLst>
              </a:tr>
              <a:tr h="385983">
                <a:tc>
                  <a:txBody>
                    <a:bodyPr/>
                    <a:lstStyle/>
                    <a:p>
                      <a:pPr rtl="0" fontAlgn="base"/>
                      <a:r>
                        <a:rPr lang="en-US" sz="1200" dirty="0">
                          <a:effectLst/>
                        </a:rPr>
                        <a:t>Failed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upload was not successful, the system did not receive the file. The user needs to reformat the file or reach out to customer service for assistance.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2192418303"/>
                  </a:ext>
                </a:extLst>
              </a:tr>
              <a:tr h="230105">
                <a:tc gridSpan="2">
                  <a:txBody>
                    <a:bodyPr/>
                    <a:lstStyle/>
                    <a:p>
                      <a:pPr rtl="0" fontAlgn="base"/>
                      <a:r>
                        <a:rPr lang="en-US" sz="1200" dirty="0">
                          <a:effectLst/>
                        </a:rPr>
                        <a:t>File Input Validations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solidFill>
                      <a:schemeClr val="accent2">
                        <a:lumMod val="20000"/>
                        <a:lumOff val="80000"/>
                      </a:schemeClr>
                    </a:solidFill>
                  </a:tcPr>
                </a:tc>
                <a:tc hMerge="1">
                  <a:txBody>
                    <a:bodyPr/>
                    <a:lstStyle/>
                    <a:p>
                      <a:endParaRPr lang="en-US"/>
                    </a:p>
                  </a:txBody>
                  <a:tcPr marL="0" marR="0" marT="0" marB="0" horzOverflow="overflow"/>
                </a:tc>
                <a:extLst>
                  <a:ext uri="{0D108BD9-81ED-4DB2-BD59-A6C34878D82A}">
                    <a16:rowId xmlns:a16="http://schemas.microsoft.com/office/drawing/2014/main" val="1408874951"/>
                  </a:ext>
                </a:extLst>
              </a:tr>
              <a:tr h="230105">
                <a:tc>
                  <a:txBody>
                    <a:bodyPr/>
                    <a:lstStyle/>
                    <a:p>
                      <a:pPr rtl="0" fontAlgn="base"/>
                      <a:r>
                        <a:rPr lang="en-US" sz="1200" dirty="0">
                          <a:effectLst/>
                        </a:rPr>
                        <a:t>Staging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is in staging database and is processing.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154040833"/>
                  </a:ext>
                </a:extLst>
              </a:tr>
              <a:tr h="237528">
                <a:tc>
                  <a:txBody>
                    <a:bodyPr/>
                    <a:lstStyle/>
                    <a:p>
                      <a:pPr rtl="0" fontAlgn="base"/>
                      <a:r>
                        <a:rPr lang="en-US" sz="1200" dirty="0">
                          <a:effectLst/>
                        </a:rPr>
                        <a:t>Staged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has been processed in staging database.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3834554068"/>
                  </a:ext>
                </a:extLst>
              </a:tr>
              <a:tr h="230105">
                <a:tc>
                  <a:txBody>
                    <a:bodyPr/>
                    <a:lstStyle/>
                    <a:p>
                      <a:pPr rtl="0" fontAlgn="base"/>
                      <a:r>
                        <a:rPr lang="en-US" sz="1200" dirty="0">
                          <a:effectLst/>
                        </a:rPr>
                        <a:t>Validating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Data is being validated through IVR processes.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2346572786"/>
                  </a:ext>
                </a:extLst>
              </a:tr>
              <a:tr h="230105">
                <a:tc>
                  <a:txBody>
                    <a:bodyPr/>
                    <a:lstStyle/>
                    <a:p>
                      <a:pPr rtl="0" fontAlgn="base"/>
                      <a:r>
                        <a:rPr lang="en-US" sz="1200" dirty="0">
                          <a:effectLst/>
                        </a:rPr>
                        <a:t>Validated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has been processed; user can review errors.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3540715277"/>
                  </a:ext>
                </a:extLst>
              </a:tr>
              <a:tr h="230105">
                <a:tc>
                  <a:txBody>
                    <a:bodyPr/>
                    <a:lstStyle/>
                    <a:p>
                      <a:pPr rtl="0" fontAlgn="base"/>
                      <a:r>
                        <a:rPr lang="en-US" sz="1200" dirty="0">
                          <a:effectLst/>
                        </a:rPr>
                        <a:t>Posting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Records are posting to database.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2751679072"/>
                  </a:ext>
                </a:extLst>
              </a:tr>
              <a:tr h="393406">
                <a:tc>
                  <a:txBody>
                    <a:bodyPr/>
                    <a:lstStyle/>
                    <a:p>
                      <a:pPr rtl="0" fontAlgn="base"/>
                      <a:r>
                        <a:rPr lang="en-US" sz="1200" dirty="0">
                          <a:effectLst/>
                        </a:rPr>
                        <a:t>Posted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Records are posted - data have passed all input validations and the records are committed to the database.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1217590409"/>
                  </a:ext>
                </a:extLst>
              </a:tr>
              <a:tr h="378560">
                <a:tc>
                  <a:txBody>
                    <a:bodyPr/>
                    <a:lstStyle/>
                    <a:p>
                      <a:pPr rtl="0" fontAlgn="base"/>
                      <a:r>
                        <a:rPr lang="en-US" sz="1200" dirty="0">
                          <a:effectLst/>
                        </a:rPr>
                        <a:t>Standardizing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Converting to batch file.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3266117579"/>
                  </a:ext>
                </a:extLst>
              </a:tr>
              <a:tr h="393406">
                <a:tc>
                  <a:txBody>
                    <a:bodyPr/>
                    <a:lstStyle/>
                    <a:p>
                      <a:pPr rtl="0" fontAlgn="base"/>
                      <a:r>
                        <a:rPr lang="en-US" sz="1200" dirty="0">
                          <a:effectLst/>
                        </a:rPr>
                        <a:t>Standardized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converted.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4034202968"/>
                  </a:ext>
                </a:extLst>
              </a:tr>
              <a:tr h="534438">
                <a:tc>
                  <a:txBody>
                    <a:bodyPr/>
                    <a:lstStyle/>
                    <a:p>
                      <a:pPr rtl="0" fontAlgn="base"/>
                      <a:r>
                        <a:rPr lang="en-US" sz="1200" dirty="0">
                          <a:effectLst/>
                        </a:rPr>
                        <a:t>Rejected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uploaded successfully but triggered full rejection when file input validations were executed. The file input validation errors should be resolved before data is resubmitted.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990661369"/>
                  </a:ext>
                </a:extLst>
              </a:tr>
            </a:tbl>
          </a:graphicData>
        </a:graphic>
      </p:graphicFrame>
    </p:spTree>
    <p:extLst>
      <p:ext uri="{BB962C8B-B14F-4D97-AF65-F5344CB8AC3E}">
        <p14:creationId xmlns:p14="http://schemas.microsoft.com/office/powerpoint/2010/main" val="1104928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l="-4000" r="-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3E336-9F34-8F40-A047-096D5E099DA6}"/>
              </a:ext>
            </a:extLst>
          </p:cNvPr>
          <p:cNvSpPr/>
          <p:nvPr/>
        </p:nvSpPr>
        <p:spPr>
          <a:xfrm>
            <a:off x="4760536" y="5458171"/>
            <a:ext cx="1848480" cy="301658"/>
          </a:xfrm>
          <a:prstGeom prst="rect">
            <a:avLst/>
          </a:prstGeom>
          <a:solidFill>
            <a:srgbClr val="E1F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3853" y="13502"/>
            <a:ext cx="11738147" cy="6365363"/>
          </a:xfrm>
          <a:prstGeom prst="rect">
            <a:avLst/>
          </a:prstGeom>
          <a:gradFill>
            <a:gsLst>
              <a:gs pos="40000">
                <a:schemeClr val="bg1">
                  <a:alpha val="21000"/>
                  <a:lumMod val="16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24</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680728" y="2370203"/>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r>
              <a:rPr lang="en-US" dirty="0">
                <a:solidFill>
                  <a:srgbClr val="FF745F"/>
                </a:solidFill>
              </a:rPr>
              <a:t>Online Maintenance</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04000" y="3922330"/>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5A6EFAD7-5D17-B34A-ADD9-A5BF17A1B0B4}"/>
              </a:ext>
            </a:extLst>
          </p:cNvPr>
          <p:cNvGrpSpPr/>
          <p:nvPr/>
        </p:nvGrpSpPr>
        <p:grpSpPr>
          <a:xfrm>
            <a:off x="7103533" y="338667"/>
            <a:ext cx="4878466" cy="5452533"/>
            <a:chOff x="6316132" y="338667"/>
            <a:chExt cx="5665867" cy="5452533"/>
          </a:xfrm>
        </p:grpSpPr>
        <p:sp>
          <p:nvSpPr>
            <p:cNvPr id="17" name="Snip Single Corner Rectangle 16">
              <a:extLst>
                <a:ext uri="{FF2B5EF4-FFF2-40B4-BE49-F238E27FC236}">
                  <a16:creationId xmlns:a16="http://schemas.microsoft.com/office/drawing/2014/main" id="{C43F2457-404C-FC4A-9490-30B9EEEC8116}"/>
                </a:ext>
              </a:extLst>
            </p:cNvPr>
            <p:cNvSpPr/>
            <p:nvPr/>
          </p:nvSpPr>
          <p:spPr>
            <a:xfrm>
              <a:off x="6316132" y="338667"/>
              <a:ext cx="5665867" cy="5452533"/>
            </a:xfrm>
            <a:prstGeom prst="snip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2">
              <a:extLst>
                <a:ext uri="{FF2B5EF4-FFF2-40B4-BE49-F238E27FC236}">
                  <a16:creationId xmlns:a16="http://schemas.microsoft.com/office/drawing/2014/main" id="{2C4DB888-D5C2-4A47-89B2-5FED271E0016}"/>
                </a:ext>
              </a:extLst>
            </p:cNvPr>
            <p:cNvSpPr txBox="1">
              <a:spLocks/>
            </p:cNvSpPr>
            <p:nvPr/>
          </p:nvSpPr>
          <p:spPr>
            <a:xfrm>
              <a:off x="6504291" y="785732"/>
              <a:ext cx="5252668" cy="409106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rgbClr val="FD7C62"/>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42C1BD"/>
                  </a:solidFill>
                </a:rPr>
                <a:t>Validate Button removed </a:t>
              </a:r>
            </a:p>
            <a:p>
              <a:pPr marL="342900" indent="-342900">
                <a:buFont typeface="Arial" panose="020B0604020202020204" pitchFamily="34" charset="0"/>
                <a:buChar char="•"/>
              </a:pPr>
              <a:r>
                <a:rPr lang="en-US" sz="2000" dirty="0">
                  <a:solidFill>
                    <a:srgbClr val="42C1BD"/>
                  </a:solidFill>
                </a:rPr>
                <a:t>Post button validates first, then posts</a:t>
              </a:r>
            </a:p>
            <a:p>
              <a:pPr marL="342900" indent="-342900">
                <a:buFont typeface="Arial" panose="020B0604020202020204" pitchFamily="34" charset="0"/>
                <a:buChar char="•"/>
              </a:pPr>
              <a:r>
                <a:rPr lang="en-US" sz="2000" dirty="0">
                  <a:solidFill>
                    <a:srgbClr val="42C1BD"/>
                  </a:solidFill>
                </a:rPr>
                <a:t>Data is not instantly posted – a batch file is created and is put in the post queue</a:t>
              </a:r>
            </a:p>
            <a:p>
              <a:pPr marL="342900" indent="-342900">
                <a:buFont typeface="Arial" panose="020B0604020202020204" pitchFamily="34" charset="0"/>
                <a:buChar char="•"/>
              </a:pPr>
              <a:r>
                <a:rPr lang="en-US" sz="2000" dirty="0">
                  <a:solidFill>
                    <a:srgbClr val="42C1BD"/>
                  </a:solidFill>
                </a:rPr>
                <a:t>Go to View Submission Status screen to monitor job</a:t>
              </a:r>
            </a:p>
            <a:p>
              <a:pPr marL="342900" indent="-342900">
                <a:buFont typeface="Arial" panose="020B0604020202020204" pitchFamily="34" charset="0"/>
                <a:buChar char="•"/>
              </a:pPr>
              <a:r>
                <a:rPr lang="en-US" sz="2000" dirty="0">
                  <a:solidFill>
                    <a:srgbClr val="42C1BD"/>
                  </a:solidFill>
                </a:rPr>
                <a:t>Must delete a record if primary key is changing (delete then add a new record) </a:t>
              </a:r>
            </a:p>
            <a:p>
              <a:pPr marL="342900" indent="-342900">
                <a:buFont typeface="Arial" panose="020B0604020202020204" pitchFamily="34" charset="0"/>
                <a:buChar char="•"/>
              </a:pPr>
              <a:endParaRPr lang="en-US" sz="2000" dirty="0">
                <a:solidFill>
                  <a:srgbClr val="42C1BD"/>
                </a:solidFill>
              </a:endParaRPr>
            </a:p>
          </p:txBody>
        </p:sp>
      </p:grpSp>
    </p:spTree>
    <p:extLst>
      <p:ext uri="{BB962C8B-B14F-4D97-AF65-F5344CB8AC3E}">
        <p14:creationId xmlns:p14="http://schemas.microsoft.com/office/powerpoint/2010/main" val="28541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6"/>
                                        </p:tgtEl>
                                        <p:attrNameLst>
                                          <p:attrName>ppt_x</p:attrName>
                                        </p:attrNameLst>
                                      </p:cBhvr>
                                      <p:tavLst>
                                        <p:tav tm="0">
                                          <p:val>
                                            <p:strVal val="ppt_x"/>
                                          </p:val>
                                        </p:tav>
                                        <p:tav tm="100000">
                                          <p:val>
                                            <p:strVal val="0-ppt_w/2"/>
                                          </p:val>
                                        </p:tav>
                                      </p:tavLst>
                                    </p:anim>
                                    <p:anim calcmode="lin" valueType="num">
                                      <p:cBhvr additive="base">
                                        <p:cTn id="12" dur="10"/>
                                        <p:tgtEl>
                                          <p:spTgt spid="16"/>
                                        </p:tgtEl>
                                        <p:attrNameLst>
                                          <p:attrName>ppt_y</p:attrName>
                                        </p:attrNameLst>
                                      </p:cBhvr>
                                      <p:tavLst>
                                        <p:tav tm="0">
                                          <p:val>
                                            <p:strVal val="ppt_y"/>
                                          </p:val>
                                        </p:tav>
                                        <p:tav tm="100000">
                                          <p:val>
                                            <p:strVal val="ppt_y"/>
                                          </p:val>
                                        </p:tav>
                                      </p:tavLst>
                                    </p:anim>
                                    <p:set>
                                      <p:cBhvr>
                                        <p:cTn id="13"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5FC2D7-66A5-C64E-929D-19D247483E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4069" y="2546198"/>
            <a:ext cx="9307322" cy="2708777"/>
          </a:xfrm>
          <a:prstGeom prst="rect">
            <a:avLst/>
          </a:prstGeom>
        </p:spPr>
      </p:pic>
      <p:pic>
        <p:nvPicPr>
          <p:cNvPr id="6" name="Picture 5">
            <a:extLst>
              <a:ext uri="{FF2B5EF4-FFF2-40B4-BE49-F238E27FC236}">
                <a16:creationId xmlns:a16="http://schemas.microsoft.com/office/drawing/2014/main" id="{D0C957DE-8324-AD47-AF68-2A398A097F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3576" y="835502"/>
            <a:ext cx="1889717" cy="4905758"/>
          </a:xfrm>
          <a:prstGeom prst="rect">
            <a:avLst/>
          </a:prstGeom>
        </p:spPr>
      </p:pic>
      <p:sp>
        <p:nvSpPr>
          <p:cNvPr id="10" name="AutoShape 2"/>
          <p:cNvSpPr>
            <a:spLocks noGrp="1" noChangeArrowheads="1"/>
          </p:cNvSpPr>
          <p:nvPr>
            <p:ph type="title"/>
          </p:nvPr>
        </p:nvSpPr>
        <p:spPr>
          <a:xfrm>
            <a:off x="646200" y="209635"/>
            <a:ext cx="10515600" cy="708747"/>
          </a:xfrm>
        </p:spPr>
        <p:txBody>
          <a:bodyPr/>
          <a:lstStyle/>
          <a:p>
            <a:r>
              <a:rPr lang="en-US" altLang="en-US" dirty="0"/>
              <a:t>Online Maintenance</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5" name="Slide Number Placeholder 4"/>
          <p:cNvSpPr>
            <a:spLocks noGrp="1"/>
          </p:cNvSpPr>
          <p:nvPr>
            <p:ph type="sldNum" sz="quarter" idx="11"/>
          </p:nvPr>
        </p:nvSpPr>
        <p:spPr>
          <a:xfrm>
            <a:off x="11871391" y="6226215"/>
            <a:ext cx="420000" cy="421200"/>
          </a:xfrm>
        </p:spPr>
        <p:txBody>
          <a:bodyPr/>
          <a:lstStyle/>
          <a:p>
            <a:pPr>
              <a:defRPr/>
            </a:pPr>
            <a:fld id="{15700B78-8D69-430F-9BF9-595F0BF9A8E2}" type="slidenum">
              <a:rPr lang="en-US" smtClean="0"/>
              <a:pPr>
                <a:defRPr/>
              </a:pPr>
              <a:t>25</a:t>
            </a:fld>
            <a:endParaRPr lang="en-US" dirty="0"/>
          </a:p>
        </p:txBody>
      </p:sp>
      <p:sp>
        <p:nvSpPr>
          <p:cNvPr id="16" name="TextBox 15">
            <a:extLst>
              <a:ext uri="{FF2B5EF4-FFF2-40B4-BE49-F238E27FC236}">
                <a16:creationId xmlns:a16="http://schemas.microsoft.com/office/drawing/2014/main" id="{A98795A3-8CF0-46DC-89D4-5778E98899F8}"/>
              </a:ext>
            </a:extLst>
          </p:cNvPr>
          <p:cNvSpPr txBox="1"/>
          <p:nvPr/>
        </p:nvSpPr>
        <p:spPr>
          <a:xfrm>
            <a:off x="2058382" y="958861"/>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a:t>
            </a:r>
          </a:p>
        </p:txBody>
      </p:sp>
      <p:sp>
        <p:nvSpPr>
          <p:cNvPr id="17" name="Rectangle 16">
            <a:extLst>
              <a:ext uri="{FF2B5EF4-FFF2-40B4-BE49-F238E27FC236}">
                <a16:creationId xmlns:a16="http://schemas.microsoft.com/office/drawing/2014/main" id="{2F2FFEB1-A508-423D-AB4B-8E7A8F940B11}"/>
              </a:ext>
            </a:extLst>
          </p:cNvPr>
          <p:cNvSpPr/>
          <p:nvPr/>
        </p:nvSpPr>
        <p:spPr bwMode="auto">
          <a:xfrm>
            <a:off x="513576" y="1397507"/>
            <a:ext cx="1889717" cy="294809"/>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8" name="TextBox 17">
            <a:extLst>
              <a:ext uri="{FF2B5EF4-FFF2-40B4-BE49-F238E27FC236}">
                <a16:creationId xmlns:a16="http://schemas.microsoft.com/office/drawing/2014/main" id="{1CFB2CEB-F619-4179-AD31-FE69917FCB00}"/>
              </a:ext>
            </a:extLst>
          </p:cNvPr>
          <p:cNvSpPr txBox="1"/>
          <p:nvPr/>
        </p:nvSpPr>
        <p:spPr>
          <a:xfrm>
            <a:off x="5498193" y="3164745"/>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2</a:t>
            </a:r>
          </a:p>
        </p:txBody>
      </p:sp>
      <p:pic>
        <p:nvPicPr>
          <p:cNvPr id="26" name="Graphic 25" descr="Arrow: Slight curve">
            <a:extLst>
              <a:ext uri="{FF2B5EF4-FFF2-40B4-BE49-F238E27FC236}">
                <a16:creationId xmlns:a16="http://schemas.microsoft.com/office/drawing/2014/main" id="{D739D8A6-72CD-4627-918F-CEA5DAA1CA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95766" flipV="1">
            <a:off x="2352575" y="1005120"/>
            <a:ext cx="1438422" cy="1198685"/>
          </a:xfrm>
          <a:prstGeom prst="rect">
            <a:avLst/>
          </a:prstGeom>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7B6141ED-CC46-4E40-B9DC-BC42DA44F015}"/>
              </a:ext>
            </a:extLst>
          </p:cNvPr>
          <p:cNvSpPr/>
          <p:nvPr/>
        </p:nvSpPr>
        <p:spPr bwMode="auto">
          <a:xfrm>
            <a:off x="3783907" y="1251123"/>
            <a:ext cx="3307251" cy="53340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a:cs typeface="Arial"/>
              </a:rPr>
              <a:t>Select Student Data to access the Student Data </a:t>
            </a:r>
            <a:r>
              <a:rPr lang="en-US" sz="1400" b="1" dirty="0" err="1">
                <a:solidFill>
                  <a:schemeClr val="bg1"/>
                </a:solidFill>
                <a:latin typeface="Arial"/>
                <a:cs typeface="Arial"/>
              </a:rPr>
              <a:t>Maintenace</a:t>
            </a:r>
            <a:r>
              <a:rPr lang="en-US" sz="1400" b="1" dirty="0">
                <a:solidFill>
                  <a:schemeClr val="bg1"/>
                </a:solidFill>
                <a:latin typeface="Arial"/>
                <a:cs typeface="Arial"/>
              </a:rPr>
              <a:t> section. </a:t>
            </a:r>
            <a:endParaRPr lang="en-US" sz="1400" b="1" dirty="0">
              <a:solidFill>
                <a:schemeClr val="bg1"/>
              </a:solidFill>
              <a:latin typeface="Arial" charset="0"/>
              <a:cs typeface="Arial" charset="0"/>
            </a:endParaRP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9" name="Rectangle 28">
            <a:extLst>
              <a:ext uri="{FF2B5EF4-FFF2-40B4-BE49-F238E27FC236}">
                <a16:creationId xmlns:a16="http://schemas.microsoft.com/office/drawing/2014/main" id="{3331B521-5FB7-4407-9CF7-829518A9078D}"/>
              </a:ext>
            </a:extLst>
          </p:cNvPr>
          <p:cNvSpPr/>
          <p:nvPr/>
        </p:nvSpPr>
        <p:spPr bwMode="auto">
          <a:xfrm>
            <a:off x="5857130" y="2486243"/>
            <a:ext cx="4280292" cy="53340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altLang="en-US" sz="1400" b="1" dirty="0">
                <a:solidFill>
                  <a:schemeClr val="bg1"/>
                </a:solidFill>
                <a:latin typeface="Arial" charset="0"/>
                <a:cs typeface="Arial" charset="0"/>
              </a:rPr>
              <a:t>The Search by SSID, Demographic/Request SSID and Enrollment taps are available</a:t>
            </a: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7" name="Rectangle 26">
            <a:extLst>
              <a:ext uri="{FF2B5EF4-FFF2-40B4-BE49-F238E27FC236}">
                <a16:creationId xmlns:a16="http://schemas.microsoft.com/office/drawing/2014/main" id="{D4ECE3AF-5023-814C-82BA-3F120AEF138D}"/>
              </a:ext>
            </a:extLst>
          </p:cNvPr>
          <p:cNvSpPr/>
          <p:nvPr/>
        </p:nvSpPr>
        <p:spPr bwMode="auto">
          <a:xfrm>
            <a:off x="2686756" y="3564855"/>
            <a:ext cx="4577023" cy="299848"/>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34" name="Straight Arrow Connector 33">
            <a:extLst>
              <a:ext uri="{FF2B5EF4-FFF2-40B4-BE49-F238E27FC236}">
                <a16:creationId xmlns:a16="http://schemas.microsoft.com/office/drawing/2014/main" id="{66A7F999-D615-5847-96B7-E1E26BFA28AD}"/>
              </a:ext>
            </a:extLst>
          </p:cNvPr>
          <p:cNvCxnSpPr>
            <a:cxnSpLocks/>
          </p:cNvCxnSpPr>
          <p:nvPr/>
        </p:nvCxnSpPr>
        <p:spPr bwMode="auto">
          <a:xfrm flipH="1">
            <a:off x="5930332" y="2848494"/>
            <a:ext cx="251791" cy="75023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3188046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5FC2D7-66A5-C64E-929D-19D247483E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58198" y="1857487"/>
            <a:ext cx="9336174" cy="3910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0C957DE-8324-AD47-AF68-2A398A097F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8420" y="835502"/>
            <a:ext cx="1889717" cy="4905758"/>
          </a:xfrm>
          <a:prstGeom prst="rect">
            <a:avLst/>
          </a:prstGeom>
        </p:spPr>
      </p:pic>
      <p:sp>
        <p:nvSpPr>
          <p:cNvPr id="10" name="AutoShape 2"/>
          <p:cNvSpPr>
            <a:spLocks noGrp="1" noChangeArrowheads="1"/>
          </p:cNvSpPr>
          <p:nvPr>
            <p:ph type="title"/>
          </p:nvPr>
        </p:nvSpPr>
        <p:spPr>
          <a:xfrm>
            <a:off x="646200" y="209635"/>
            <a:ext cx="10515600" cy="708747"/>
          </a:xfrm>
        </p:spPr>
        <p:txBody>
          <a:bodyPr/>
          <a:lstStyle/>
          <a:p>
            <a:r>
              <a:rPr lang="en-US" altLang="en-US" dirty="0"/>
              <a:t>Online Maintenance</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5" name="Slide Number Placeholder 4"/>
          <p:cNvSpPr>
            <a:spLocks noGrp="1"/>
          </p:cNvSpPr>
          <p:nvPr>
            <p:ph type="sldNum" sz="quarter" idx="11"/>
          </p:nvPr>
        </p:nvSpPr>
        <p:spPr>
          <a:xfrm>
            <a:off x="11871391" y="6226215"/>
            <a:ext cx="420000" cy="421200"/>
          </a:xfrm>
        </p:spPr>
        <p:txBody>
          <a:bodyPr/>
          <a:lstStyle/>
          <a:p>
            <a:pPr>
              <a:defRPr/>
            </a:pPr>
            <a:fld id="{15700B78-8D69-430F-9BF9-595F0BF9A8E2}" type="slidenum">
              <a:rPr lang="en-US" smtClean="0"/>
              <a:pPr>
                <a:defRPr/>
              </a:pPr>
              <a:t>26</a:t>
            </a:fld>
            <a:endParaRPr lang="en-US" dirty="0"/>
          </a:p>
        </p:txBody>
      </p:sp>
      <p:sp>
        <p:nvSpPr>
          <p:cNvPr id="17" name="Rectangle 16">
            <a:extLst>
              <a:ext uri="{FF2B5EF4-FFF2-40B4-BE49-F238E27FC236}">
                <a16:creationId xmlns:a16="http://schemas.microsoft.com/office/drawing/2014/main" id="{2F2FFEB1-A508-423D-AB4B-8E7A8F940B11}"/>
              </a:ext>
            </a:extLst>
          </p:cNvPr>
          <p:cNvSpPr/>
          <p:nvPr/>
        </p:nvSpPr>
        <p:spPr bwMode="auto">
          <a:xfrm>
            <a:off x="438420" y="1435085"/>
            <a:ext cx="1889717" cy="294809"/>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8" name="TextBox 17">
            <a:extLst>
              <a:ext uri="{FF2B5EF4-FFF2-40B4-BE49-F238E27FC236}">
                <a16:creationId xmlns:a16="http://schemas.microsoft.com/office/drawing/2014/main" id="{1CFB2CEB-F619-4179-AD31-FE69917FCB00}"/>
              </a:ext>
            </a:extLst>
          </p:cNvPr>
          <p:cNvSpPr txBox="1"/>
          <p:nvPr/>
        </p:nvSpPr>
        <p:spPr>
          <a:xfrm>
            <a:off x="4251843" y="2293857"/>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a:t>
            </a:r>
          </a:p>
        </p:txBody>
      </p:sp>
      <p:sp>
        <p:nvSpPr>
          <p:cNvPr id="20" name="TextBox 19">
            <a:extLst>
              <a:ext uri="{FF2B5EF4-FFF2-40B4-BE49-F238E27FC236}">
                <a16:creationId xmlns:a16="http://schemas.microsoft.com/office/drawing/2014/main" id="{938B93E8-EA97-4310-9624-15E473F2EC64}"/>
              </a:ext>
            </a:extLst>
          </p:cNvPr>
          <p:cNvSpPr txBox="1"/>
          <p:nvPr/>
        </p:nvSpPr>
        <p:spPr>
          <a:xfrm>
            <a:off x="6846717" y="2611833"/>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2</a:t>
            </a:r>
          </a:p>
        </p:txBody>
      </p:sp>
      <p:sp>
        <p:nvSpPr>
          <p:cNvPr id="25" name="TextBox 24">
            <a:extLst>
              <a:ext uri="{FF2B5EF4-FFF2-40B4-BE49-F238E27FC236}">
                <a16:creationId xmlns:a16="http://schemas.microsoft.com/office/drawing/2014/main" id="{1D759900-BA32-4CDD-9F1C-A29EBBB3FF3C}"/>
              </a:ext>
            </a:extLst>
          </p:cNvPr>
          <p:cNvSpPr txBox="1"/>
          <p:nvPr/>
        </p:nvSpPr>
        <p:spPr>
          <a:xfrm>
            <a:off x="7578248" y="3556794"/>
            <a:ext cx="348184"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3</a:t>
            </a:r>
          </a:p>
        </p:txBody>
      </p:sp>
      <p:pic>
        <p:nvPicPr>
          <p:cNvPr id="26" name="Graphic 25" descr="Arrow: Slight curve">
            <a:extLst>
              <a:ext uri="{FF2B5EF4-FFF2-40B4-BE49-F238E27FC236}">
                <a16:creationId xmlns:a16="http://schemas.microsoft.com/office/drawing/2014/main" id="{D739D8A6-72CD-4627-918F-CEA5DAA1CA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30646" flipV="1">
            <a:off x="2314997" y="1005120"/>
            <a:ext cx="1438422" cy="1198685"/>
          </a:xfrm>
          <a:prstGeom prst="rect">
            <a:avLst/>
          </a:prstGeom>
          <a:effectLst>
            <a:outerShdw blurRad="50800" dist="38100" dir="2700000" algn="tl" rotWithShape="0">
              <a:prstClr val="black">
                <a:alpha val="40000"/>
              </a:prstClr>
            </a:outerShdw>
          </a:effectLst>
        </p:spPr>
      </p:pic>
      <p:sp>
        <p:nvSpPr>
          <p:cNvPr id="29" name="Rectangle 28">
            <a:extLst>
              <a:ext uri="{FF2B5EF4-FFF2-40B4-BE49-F238E27FC236}">
                <a16:creationId xmlns:a16="http://schemas.microsoft.com/office/drawing/2014/main" id="{3331B521-5FB7-4407-9CF7-829518A9078D}"/>
              </a:ext>
            </a:extLst>
          </p:cNvPr>
          <p:cNvSpPr/>
          <p:nvPr/>
        </p:nvSpPr>
        <p:spPr bwMode="auto">
          <a:xfrm>
            <a:off x="4937990" y="2095246"/>
            <a:ext cx="4109552" cy="37798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Select Search by Demographic / Request SSID</a:t>
            </a: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0" name="Rectangle 29">
            <a:extLst>
              <a:ext uri="{FF2B5EF4-FFF2-40B4-BE49-F238E27FC236}">
                <a16:creationId xmlns:a16="http://schemas.microsoft.com/office/drawing/2014/main" id="{598D1788-2E1C-4FF2-A0F0-722A8F34ED24}"/>
              </a:ext>
            </a:extLst>
          </p:cNvPr>
          <p:cNvSpPr/>
          <p:nvPr/>
        </p:nvSpPr>
        <p:spPr bwMode="auto">
          <a:xfrm>
            <a:off x="7532141" y="2723199"/>
            <a:ext cx="3741284" cy="334713"/>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Select the Student Lookup section</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2" name="Rectangle 31">
            <a:extLst>
              <a:ext uri="{FF2B5EF4-FFF2-40B4-BE49-F238E27FC236}">
                <a16:creationId xmlns:a16="http://schemas.microsoft.com/office/drawing/2014/main" id="{C3E0B259-618D-4E52-B1A6-ADFA914EFA98}"/>
              </a:ext>
            </a:extLst>
          </p:cNvPr>
          <p:cNvSpPr/>
          <p:nvPr/>
        </p:nvSpPr>
        <p:spPr bwMode="auto">
          <a:xfrm>
            <a:off x="2465517" y="3975481"/>
            <a:ext cx="9328855" cy="955444"/>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7" name="Rectangle 26">
            <a:extLst>
              <a:ext uri="{FF2B5EF4-FFF2-40B4-BE49-F238E27FC236}">
                <a16:creationId xmlns:a16="http://schemas.microsoft.com/office/drawing/2014/main" id="{D4ECE3AF-5023-814C-82BA-3F120AEF138D}"/>
              </a:ext>
            </a:extLst>
          </p:cNvPr>
          <p:cNvSpPr/>
          <p:nvPr/>
        </p:nvSpPr>
        <p:spPr bwMode="auto">
          <a:xfrm>
            <a:off x="3099417" y="2708587"/>
            <a:ext cx="1312282" cy="250018"/>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34" name="Straight Arrow Connector 33">
            <a:extLst>
              <a:ext uri="{FF2B5EF4-FFF2-40B4-BE49-F238E27FC236}">
                <a16:creationId xmlns:a16="http://schemas.microsoft.com/office/drawing/2014/main" id="{66A7F999-D615-5847-96B7-E1E26BFA28AD}"/>
              </a:ext>
            </a:extLst>
          </p:cNvPr>
          <p:cNvCxnSpPr>
            <a:cxnSpLocks/>
            <a:endCxn id="27" idx="3"/>
          </p:cNvCxnSpPr>
          <p:nvPr/>
        </p:nvCxnSpPr>
        <p:spPr bwMode="auto">
          <a:xfrm flipH="1">
            <a:off x="4411699" y="2472975"/>
            <a:ext cx="886984" cy="360621"/>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36" name="Straight Arrow Connector 35">
            <a:extLst>
              <a:ext uri="{FF2B5EF4-FFF2-40B4-BE49-F238E27FC236}">
                <a16:creationId xmlns:a16="http://schemas.microsoft.com/office/drawing/2014/main" id="{E7870ADD-2C31-9B4B-836D-9F35A94A3467}"/>
              </a:ext>
            </a:extLst>
          </p:cNvPr>
          <p:cNvCxnSpPr>
            <a:cxnSpLocks/>
          </p:cNvCxnSpPr>
          <p:nvPr/>
        </p:nvCxnSpPr>
        <p:spPr bwMode="auto">
          <a:xfrm flipH="1">
            <a:off x="8079288" y="3570964"/>
            <a:ext cx="968254" cy="400110"/>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23" name="TextBox 22">
            <a:extLst>
              <a:ext uri="{FF2B5EF4-FFF2-40B4-BE49-F238E27FC236}">
                <a16:creationId xmlns:a16="http://schemas.microsoft.com/office/drawing/2014/main" id="{616B1B23-4D66-4102-8C0F-73F0AB21FFC8}"/>
              </a:ext>
            </a:extLst>
          </p:cNvPr>
          <p:cNvSpPr txBox="1"/>
          <p:nvPr/>
        </p:nvSpPr>
        <p:spPr>
          <a:xfrm>
            <a:off x="10211716" y="5003889"/>
            <a:ext cx="350935" cy="400110"/>
          </a:xfrm>
          <a:prstGeom prst="rect">
            <a:avLst/>
          </a:prstGeom>
          <a:solidFill>
            <a:srgbClr val="FB6542"/>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sz="2000" b="1" dirty="0">
                <a:solidFill>
                  <a:schemeClr val="bg1"/>
                </a:solidFill>
                <a:effectLst>
                  <a:outerShdw blurRad="50800" dist="38100" dir="2700000" algn="tl" rotWithShape="0">
                    <a:prstClr val="black">
                      <a:alpha val="40000"/>
                    </a:prstClr>
                  </a:outerShdw>
                </a:effectLst>
              </a:rPr>
              <a:t>4</a:t>
            </a:r>
          </a:p>
        </p:txBody>
      </p:sp>
      <p:sp>
        <p:nvSpPr>
          <p:cNvPr id="24" name="Rectangle 23">
            <a:extLst>
              <a:ext uri="{FF2B5EF4-FFF2-40B4-BE49-F238E27FC236}">
                <a16:creationId xmlns:a16="http://schemas.microsoft.com/office/drawing/2014/main" id="{AB98246D-64F8-479F-9887-D33053CADB01}"/>
              </a:ext>
            </a:extLst>
          </p:cNvPr>
          <p:cNvSpPr/>
          <p:nvPr/>
        </p:nvSpPr>
        <p:spPr bwMode="auto">
          <a:xfrm>
            <a:off x="8542750" y="3293287"/>
            <a:ext cx="3176639" cy="40011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 Student search criteria Section</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cxnSp>
        <p:nvCxnSpPr>
          <p:cNvPr id="37" name="Straight Arrow Connector 36">
            <a:extLst>
              <a:ext uri="{FF2B5EF4-FFF2-40B4-BE49-F238E27FC236}">
                <a16:creationId xmlns:a16="http://schemas.microsoft.com/office/drawing/2014/main" id="{86BAF841-9521-4FEB-88FE-8D68B5C934F7}"/>
              </a:ext>
            </a:extLst>
          </p:cNvPr>
          <p:cNvCxnSpPr>
            <a:cxnSpLocks/>
          </p:cNvCxnSpPr>
          <p:nvPr/>
        </p:nvCxnSpPr>
        <p:spPr bwMode="auto">
          <a:xfrm flipH="1">
            <a:off x="7227472" y="3043657"/>
            <a:ext cx="415217" cy="13455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35" name="Straight Arrow Connector 34">
            <a:extLst>
              <a:ext uri="{FF2B5EF4-FFF2-40B4-BE49-F238E27FC236}">
                <a16:creationId xmlns:a16="http://schemas.microsoft.com/office/drawing/2014/main" id="{49D1BF30-6EE3-6246-A29B-D9458CC93CCC}"/>
              </a:ext>
            </a:extLst>
          </p:cNvPr>
          <p:cNvCxnSpPr>
            <a:cxnSpLocks/>
          </p:cNvCxnSpPr>
          <p:nvPr/>
        </p:nvCxnSpPr>
        <p:spPr bwMode="auto">
          <a:xfrm flipV="1">
            <a:off x="11273425" y="5271193"/>
            <a:ext cx="300624" cy="32049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33" name="Rectangle 32">
            <a:extLst>
              <a:ext uri="{FF2B5EF4-FFF2-40B4-BE49-F238E27FC236}">
                <a16:creationId xmlns:a16="http://schemas.microsoft.com/office/drawing/2014/main" id="{FA36AC02-CF6A-4976-8BA1-C03BA9120446}"/>
              </a:ext>
            </a:extLst>
          </p:cNvPr>
          <p:cNvSpPr/>
          <p:nvPr/>
        </p:nvSpPr>
        <p:spPr bwMode="auto">
          <a:xfrm>
            <a:off x="10496811" y="5480230"/>
            <a:ext cx="1277403" cy="269218"/>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a:cs typeface="Arial"/>
              </a:rPr>
              <a:t>Click Search</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9" name="Rectangle 38">
            <a:extLst>
              <a:ext uri="{FF2B5EF4-FFF2-40B4-BE49-F238E27FC236}">
                <a16:creationId xmlns:a16="http://schemas.microsoft.com/office/drawing/2014/main" id="{81575CD4-12D2-4ECA-AEB0-44D3F8D1EFD4}"/>
              </a:ext>
            </a:extLst>
          </p:cNvPr>
          <p:cNvSpPr/>
          <p:nvPr/>
        </p:nvSpPr>
        <p:spPr bwMode="auto">
          <a:xfrm>
            <a:off x="2580796" y="3028648"/>
            <a:ext cx="4621669" cy="253171"/>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40" name="Rectangle 39">
            <a:extLst>
              <a:ext uri="{FF2B5EF4-FFF2-40B4-BE49-F238E27FC236}">
                <a16:creationId xmlns:a16="http://schemas.microsoft.com/office/drawing/2014/main" id="{B5A4387B-D458-4984-89C9-D82656F5BA1C}"/>
              </a:ext>
            </a:extLst>
          </p:cNvPr>
          <p:cNvSpPr/>
          <p:nvPr/>
        </p:nvSpPr>
        <p:spPr bwMode="auto">
          <a:xfrm>
            <a:off x="11368454" y="5088350"/>
            <a:ext cx="350935" cy="182843"/>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161203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D5C293C-209F-7A49-8787-EFDAC1C857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7976" y="1142279"/>
            <a:ext cx="9218513" cy="5083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F572415-EBE7-F244-A626-16CD836006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37965" y="2820482"/>
            <a:ext cx="4673924" cy="1895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AutoShape 2"/>
          <p:cNvSpPr>
            <a:spLocks noGrp="1" noChangeArrowheads="1"/>
          </p:cNvSpPr>
          <p:nvPr>
            <p:ph type="title"/>
          </p:nvPr>
        </p:nvSpPr>
        <p:spPr/>
        <p:txBody>
          <a:bodyPr/>
          <a:lstStyle/>
          <a:p>
            <a:r>
              <a:rPr lang="en-US" altLang="en-US" dirty="0"/>
              <a:t>Search by Demographic</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21" name="Slide Number Placeholder 20"/>
          <p:cNvSpPr>
            <a:spLocks noGrp="1"/>
          </p:cNvSpPr>
          <p:nvPr>
            <p:ph type="sldNum" sz="quarter" idx="11"/>
          </p:nvPr>
        </p:nvSpPr>
        <p:spPr>
          <a:xfrm>
            <a:off x="11772000" y="6365363"/>
            <a:ext cx="420000" cy="421200"/>
          </a:xfrm>
        </p:spPr>
        <p:txBody>
          <a:bodyPr/>
          <a:lstStyle/>
          <a:p>
            <a:pPr>
              <a:defRPr/>
            </a:pPr>
            <a:fld id="{15700B78-8D69-430F-9BF9-595F0BF9A8E2}" type="slidenum">
              <a:rPr lang="en-US" smtClean="0"/>
              <a:pPr>
                <a:defRPr/>
              </a:pPr>
              <a:t>27</a:t>
            </a:fld>
            <a:endParaRPr lang="en-US" dirty="0"/>
          </a:p>
        </p:txBody>
      </p:sp>
      <p:cxnSp>
        <p:nvCxnSpPr>
          <p:cNvPr id="22" name="Straight Arrow Connector 21">
            <a:extLst>
              <a:ext uri="{FF2B5EF4-FFF2-40B4-BE49-F238E27FC236}">
                <a16:creationId xmlns:a16="http://schemas.microsoft.com/office/drawing/2014/main" id="{43389B5F-9826-AB46-9AB6-C8AD13B303EE}"/>
              </a:ext>
            </a:extLst>
          </p:cNvPr>
          <p:cNvCxnSpPr>
            <a:cxnSpLocks/>
          </p:cNvCxnSpPr>
          <p:nvPr/>
        </p:nvCxnSpPr>
        <p:spPr bwMode="auto">
          <a:xfrm flipH="1">
            <a:off x="3898742" y="2188385"/>
            <a:ext cx="741438" cy="32083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5" name="Rectangle 14">
            <a:extLst>
              <a:ext uri="{FF2B5EF4-FFF2-40B4-BE49-F238E27FC236}">
                <a16:creationId xmlns:a16="http://schemas.microsoft.com/office/drawing/2014/main" id="{1EFE0C9A-2D3B-4FF4-B3BE-F04AABBD163C}"/>
              </a:ext>
            </a:extLst>
          </p:cNvPr>
          <p:cNvSpPr/>
          <p:nvPr/>
        </p:nvSpPr>
        <p:spPr bwMode="auto">
          <a:xfrm>
            <a:off x="4760090" y="4991991"/>
            <a:ext cx="2895323" cy="1016221"/>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1" hangingPunct="1">
              <a:buFont typeface="Wingdings" panose="05000000000000000000" pitchFamily="2" charset="2"/>
              <a:buNone/>
            </a:pPr>
            <a:r>
              <a:rPr lang="en-US" altLang="en-US" b="1" dirty="0">
                <a:solidFill>
                  <a:schemeClr val="bg1"/>
                </a:solidFill>
              </a:rPr>
              <a:t>CALPADS does an ODS search for matches to the criteria entered.</a:t>
            </a:r>
          </a:p>
          <a:p>
            <a:pPr eaLnBrk="1" hangingPunct="1">
              <a:buFont typeface="Wingdings" panose="05000000000000000000" pitchFamily="2" charset="2"/>
              <a:buNone/>
            </a:pPr>
            <a:endParaRPr lang="en-US" altLang="en-US" b="1" dirty="0">
              <a:solidFill>
                <a:schemeClr val="bg1"/>
              </a:solidFill>
            </a:endParaRPr>
          </a:p>
        </p:txBody>
      </p:sp>
      <p:sp>
        <p:nvSpPr>
          <p:cNvPr id="19" name="Rectangle 18">
            <a:extLst>
              <a:ext uri="{FF2B5EF4-FFF2-40B4-BE49-F238E27FC236}">
                <a16:creationId xmlns:a16="http://schemas.microsoft.com/office/drawing/2014/main" id="{F6F6E9FD-16F7-45BE-8D2E-C6AEDDA695E5}"/>
              </a:ext>
            </a:extLst>
          </p:cNvPr>
          <p:cNvSpPr/>
          <p:nvPr/>
        </p:nvSpPr>
        <p:spPr bwMode="auto">
          <a:xfrm>
            <a:off x="976885" y="5041259"/>
            <a:ext cx="1064858" cy="36952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3" name="Rectangle 22">
            <a:extLst>
              <a:ext uri="{FF2B5EF4-FFF2-40B4-BE49-F238E27FC236}">
                <a16:creationId xmlns:a16="http://schemas.microsoft.com/office/drawing/2014/main" id="{18ED5B0A-556A-4D56-B327-C3611E576C13}"/>
              </a:ext>
            </a:extLst>
          </p:cNvPr>
          <p:cNvSpPr/>
          <p:nvPr/>
        </p:nvSpPr>
        <p:spPr bwMode="auto">
          <a:xfrm>
            <a:off x="839244" y="4141558"/>
            <a:ext cx="764088" cy="28013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4" name="Rectangle 23">
            <a:extLst>
              <a:ext uri="{FF2B5EF4-FFF2-40B4-BE49-F238E27FC236}">
                <a16:creationId xmlns:a16="http://schemas.microsoft.com/office/drawing/2014/main" id="{D2299EB3-0555-453B-A2E8-872A76FA5080}"/>
              </a:ext>
            </a:extLst>
          </p:cNvPr>
          <p:cNvSpPr/>
          <p:nvPr/>
        </p:nvSpPr>
        <p:spPr bwMode="auto">
          <a:xfrm>
            <a:off x="9294312" y="3582444"/>
            <a:ext cx="488516" cy="21133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8" name="Straight Arrow Connector 7"/>
          <p:cNvCxnSpPr>
            <a:cxnSpLocks/>
          </p:cNvCxnSpPr>
          <p:nvPr/>
        </p:nvCxnSpPr>
        <p:spPr bwMode="auto">
          <a:xfrm flipH="1">
            <a:off x="1632074" y="3994190"/>
            <a:ext cx="734802" cy="302764"/>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8" name="Rectangle 17">
            <a:extLst>
              <a:ext uri="{FF2B5EF4-FFF2-40B4-BE49-F238E27FC236}">
                <a16:creationId xmlns:a16="http://schemas.microsoft.com/office/drawing/2014/main" id="{1DECCCE0-3E42-43C8-A0FF-BC2DFE525BE1}"/>
              </a:ext>
            </a:extLst>
          </p:cNvPr>
          <p:cNvSpPr/>
          <p:nvPr/>
        </p:nvSpPr>
        <p:spPr bwMode="auto">
          <a:xfrm>
            <a:off x="3352816" y="3387398"/>
            <a:ext cx="3111989" cy="144942"/>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5" name="Rectangle 24">
            <a:extLst>
              <a:ext uri="{FF2B5EF4-FFF2-40B4-BE49-F238E27FC236}">
                <a16:creationId xmlns:a16="http://schemas.microsoft.com/office/drawing/2014/main" id="{05F47D05-0CCD-4D88-8AE2-261680CA2D7B}"/>
              </a:ext>
            </a:extLst>
          </p:cNvPr>
          <p:cNvSpPr/>
          <p:nvPr/>
        </p:nvSpPr>
        <p:spPr bwMode="auto">
          <a:xfrm>
            <a:off x="156167" y="3141090"/>
            <a:ext cx="2919382" cy="868848"/>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1" hangingPunct="1">
              <a:buFont typeface="Wingdings" panose="05000000000000000000" pitchFamily="2" charset="2"/>
              <a:buNone/>
            </a:pPr>
            <a:r>
              <a:rPr lang="en-US" altLang="en-US" b="1" dirty="0">
                <a:solidFill>
                  <a:schemeClr val="bg1"/>
                </a:solidFill>
              </a:rPr>
              <a:t>Matched results are displayed below in the Results container</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7" name="TextBox 26">
            <a:extLst>
              <a:ext uri="{FF2B5EF4-FFF2-40B4-BE49-F238E27FC236}">
                <a16:creationId xmlns:a16="http://schemas.microsoft.com/office/drawing/2014/main" id="{7BD6134C-E0C3-4063-8FCE-402699D0EBF2}"/>
              </a:ext>
            </a:extLst>
          </p:cNvPr>
          <p:cNvSpPr txBox="1"/>
          <p:nvPr/>
        </p:nvSpPr>
        <p:spPr>
          <a:xfrm>
            <a:off x="3539879" y="2188385"/>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5</a:t>
            </a:r>
          </a:p>
        </p:txBody>
      </p:sp>
      <p:sp>
        <p:nvSpPr>
          <p:cNvPr id="28" name="Rectangle 27">
            <a:extLst>
              <a:ext uri="{FF2B5EF4-FFF2-40B4-BE49-F238E27FC236}">
                <a16:creationId xmlns:a16="http://schemas.microsoft.com/office/drawing/2014/main" id="{182E981D-52D5-4BF2-8295-2568FC8E658E}"/>
              </a:ext>
            </a:extLst>
          </p:cNvPr>
          <p:cNvSpPr/>
          <p:nvPr/>
        </p:nvSpPr>
        <p:spPr bwMode="auto">
          <a:xfrm>
            <a:off x="4640180" y="1858893"/>
            <a:ext cx="3649249" cy="357709"/>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Enter available student search criteria</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1" name="Rectangle 30">
            <a:extLst>
              <a:ext uri="{FF2B5EF4-FFF2-40B4-BE49-F238E27FC236}">
                <a16:creationId xmlns:a16="http://schemas.microsoft.com/office/drawing/2014/main" id="{55315E4E-A915-4F23-82A2-61AEEC9F9F51}"/>
              </a:ext>
            </a:extLst>
          </p:cNvPr>
          <p:cNvSpPr/>
          <p:nvPr/>
        </p:nvSpPr>
        <p:spPr bwMode="auto">
          <a:xfrm>
            <a:off x="10201274" y="3181800"/>
            <a:ext cx="1277403" cy="350539"/>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a:cs typeface="Arial"/>
              </a:rPr>
              <a:t>Click Search</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2" name="TextBox 31">
            <a:extLst>
              <a:ext uri="{FF2B5EF4-FFF2-40B4-BE49-F238E27FC236}">
                <a16:creationId xmlns:a16="http://schemas.microsoft.com/office/drawing/2014/main" id="{6353F13B-A0B1-481F-B757-70C5FD45C391}"/>
              </a:ext>
            </a:extLst>
          </p:cNvPr>
          <p:cNvSpPr txBox="1"/>
          <p:nvPr/>
        </p:nvSpPr>
        <p:spPr>
          <a:xfrm>
            <a:off x="9328979" y="3054767"/>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6</a:t>
            </a:r>
          </a:p>
        </p:txBody>
      </p:sp>
      <p:cxnSp>
        <p:nvCxnSpPr>
          <p:cNvPr id="34" name="Straight Arrow Connector 33">
            <a:extLst>
              <a:ext uri="{FF2B5EF4-FFF2-40B4-BE49-F238E27FC236}">
                <a16:creationId xmlns:a16="http://schemas.microsoft.com/office/drawing/2014/main" id="{FCE4C32F-3324-48A8-A670-356F2A9DE79A}"/>
              </a:ext>
            </a:extLst>
          </p:cNvPr>
          <p:cNvCxnSpPr>
            <a:cxnSpLocks/>
            <a:endCxn id="24" idx="3"/>
          </p:cNvCxnSpPr>
          <p:nvPr/>
        </p:nvCxnSpPr>
        <p:spPr bwMode="auto">
          <a:xfrm flipH="1">
            <a:off x="9782828" y="3454877"/>
            <a:ext cx="418446" cy="23323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38" name="Straight Arrow Connector 37">
            <a:extLst>
              <a:ext uri="{FF2B5EF4-FFF2-40B4-BE49-F238E27FC236}">
                <a16:creationId xmlns:a16="http://schemas.microsoft.com/office/drawing/2014/main" id="{5991C39A-52C2-40AB-ACB6-2DA55F9DF25E}"/>
              </a:ext>
            </a:extLst>
          </p:cNvPr>
          <p:cNvCxnSpPr>
            <a:cxnSpLocks/>
          </p:cNvCxnSpPr>
          <p:nvPr/>
        </p:nvCxnSpPr>
        <p:spPr bwMode="auto">
          <a:xfrm flipH="1" flipV="1">
            <a:off x="2175511" y="5410788"/>
            <a:ext cx="2584579" cy="581747"/>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4273284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5"/>
          <p:cNvSpPr>
            <a:spLocks noGrp="1" noChangeArrowheads="1"/>
          </p:cNvSpPr>
          <p:nvPr>
            <p:ph type="title"/>
          </p:nvPr>
        </p:nvSpPr>
        <p:spPr bwMode="auto">
          <a:xfrm>
            <a:off x="432000" y="211636"/>
            <a:ext cx="10515600" cy="526472"/>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None/>
            </a:pPr>
            <a:r>
              <a:rPr lang="en-US" altLang="en-US" sz="3200" dirty="0">
                <a:solidFill>
                  <a:schemeClr val="tx1">
                    <a:lumMod val="75000"/>
                    <a:lumOff val="25000"/>
                  </a:schemeClr>
                </a:solidFill>
                <a:latin typeface="+mj-lt"/>
              </a:rPr>
              <a:t>Student Details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21" name="Slide Number Placeholder 20"/>
          <p:cNvSpPr>
            <a:spLocks noGrp="1"/>
          </p:cNvSpPr>
          <p:nvPr>
            <p:ph type="sldNum" sz="quarter" idx="11"/>
          </p:nvPr>
        </p:nvSpPr>
        <p:spPr/>
        <p:txBody>
          <a:bodyPr/>
          <a:lstStyle/>
          <a:p>
            <a:pPr>
              <a:defRPr/>
            </a:pPr>
            <a:fld id="{15700B78-8D69-430F-9BF9-595F0BF9A8E2}" type="slidenum">
              <a:rPr lang="en-US" smtClean="0"/>
              <a:pPr>
                <a:defRPr/>
              </a:pPr>
              <a:t>28</a:t>
            </a:fld>
            <a:endParaRPr lang="en-US" dirty="0"/>
          </a:p>
        </p:txBody>
      </p:sp>
      <p:sp>
        <p:nvSpPr>
          <p:cNvPr id="15" name="Rectangle 14">
            <a:extLst>
              <a:ext uri="{FF2B5EF4-FFF2-40B4-BE49-F238E27FC236}">
                <a16:creationId xmlns:a16="http://schemas.microsoft.com/office/drawing/2014/main" id="{6EEA45FD-2938-4395-A6CF-8C478DE27F22}"/>
              </a:ext>
            </a:extLst>
          </p:cNvPr>
          <p:cNvSpPr/>
          <p:nvPr/>
        </p:nvSpPr>
        <p:spPr bwMode="auto">
          <a:xfrm>
            <a:off x="4572000" y="5333182"/>
            <a:ext cx="7481498" cy="762000"/>
          </a:xfrm>
          <a:prstGeom prst="rect">
            <a:avLst/>
          </a:prstGeom>
          <a:solidFill>
            <a:srgbClr val="385F98"/>
          </a:solidFill>
          <a:ln w="9525" cap="flat" cmpd="sng" algn="ctr">
            <a:solidFill>
              <a:srgbClr val="FFFF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charset="0"/>
                <a:cs typeface="Arial" charset="0"/>
              </a:rPr>
              <a:t>NOTE: Inspect results from the ODS query to determine the match is the student’s record needing an updated.</a:t>
            </a:r>
          </a:p>
        </p:txBody>
      </p:sp>
      <p:pic>
        <p:nvPicPr>
          <p:cNvPr id="5" name="Picture 4">
            <a:extLst>
              <a:ext uri="{FF2B5EF4-FFF2-40B4-BE49-F238E27FC236}">
                <a16:creationId xmlns:a16="http://schemas.microsoft.com/office/drawing/2014/main" id="{CC56A44C-B80C-1243-A606-E178C81501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1957" y="1615859"/>
            <a:ext cx="11701541" cy="3068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4A5F12C0-7BDC-49C6-924E-B3F52CD675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1957" y="2688516"/>
            <a:ext cx="3938544" cy="3045078"/>
          </a:xfrm>
          <a:prstGeom prst="rect">
            <a:avLst/>
          </a:prstGeom>
        </p:spPr>
      </p:pic>
      <p:sp>
        <p:nvSpPr>
          <p:cNvPr id="7" name="Rectangle 6">
            <a:extLst>
              <a:ext uri="{FF2B5EF4-FFF2-40B4-BE49-F238E27FC236}">
                <a16:creationId xmlns:a16="http://schemas.microsoft.com/office/drawing/2014/main" id="{8B0AA70B-71F6-4A61-BA22-1ED83BF7874B}"/>
              </a:ext>
            </a:extLst>
          </p:cNvPr>
          <p:cNvSpPr/>
          <p:nvPr/>
        </p:nvSpPr>
        <p:spPr bwMode="auto">
          <a:xfrm>
            <a:off x="432000" y="3209175"/>
            <a:ext cx="11339999" cy="598737"/>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10" name="Straight Arrow Connector 9">
            <a:extLst>
              <a:ext uri="{FF2B5EF4-FFF2-40B4-BE49-F238E27FC236}">
                <a16:creationId xmlns:a16="http://schemas.microsoft.com/office/drawing/2014/main" id="{53C85034-F6A8-43D4-AED1-D4DE422608D5}"/>
              </a:ext>
            </a:extLst>
          </p:cNvPr>
          <p:cNvCxnSpPr>
            <a:cxnSpLocks/>
          </p:cNvCxnSpPr>
          <p:nvPr/>
        </p:nvCxnSpPr>
        <p:spPr bwMode="auto">
          <a:xfrm flipH="1">
            <a:off x="1975152" y="952092"/>
            <a:ext cx="3928848" cy="2509525"/>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pic>
        <p:nvPicPr>
          <p:cNvPr id="4" name="Picture 3" descr="Text&#10;&#10;Description automatically generated with low confidence">
            <a:extLst>
              <a:ext uri="{FF2B5EF4-FFF2-40B4-BE49-F238E27FC236}">
                <a16:creationId xmlns:a16="http://schemas.microsoft.com/office/drawing/2014/main" id="{939A343F-FA14-4024-806C-865251B25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4000" y="94386"/>
            <a:ext cx="6194975" cy="2465202"/>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FD8B8656-A6D1-42C2-9346-95AF5527A953}"/>
              </a:ext>
            </a:extLst>
          </p:cNvPr>
          <p:cNvSpPr txBox="1"/>
          <p:nvPr/>
        </p:nvSpPr>
        <p:spPr>
          <a:xfrm>
            <a:off x="1623401" y="2802159"/>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7</a:t>
            </a:r>
          </a:p>
        </p:txBody>
      </p:sp>
      <p:sp>
        <p:nvSpPr>
          <p:cNvPr id="18" name="TextBox 17">
            <a:extLst>
              <a:ext uri="{FF2B5EF4-FFF2-40B4-BE49-F238E27FC236}">
                <a16:creationId xmlns:a16="http://schemas.microsoft.com/office/drawing/2014/main" id="{8C792634-AE1F-4EA1-A5B3-9AC2045FA9A5}"/>
              </a:ext>
            </a:extLst>
          </p:cNvPr>
          <p:cNvSpPr txBox="1"/>
          <p:nvPr/>
        </p:nvSpPr>
        <p:spPr>
          <a:xfrm>
            <a:off x="4569624" y="4004431"/>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8</a:t>
            </a:r>
          </a:p>
        </p:txBody>
      </p:sp>
      <p:cxnSp>
        <p:nvCxnSpPr>
          <p:cNvPr id="22" name="Straight Arrow Connector 21">
            <a:extLst>
              <a:ext uri="{FF2B5EF4-FFF2-40B4-BE49-F238E27FC236}">
                <a16:creationId xmlns:a16="http://schemas.microsoft.com/office/drawing/2014/main" id="{91E31E01-0F48-4AE1-B84C-63C4DAB299C2}"/>
              </a:ext>
            </a:extLst>
          </p:cNvPr>
          <p:cNvCxnSpPr>
            <a:cxnSpLocks/>
          </p:cNvCxnSpPr>
          <p:nvPr/>
        </p:nvCxnSpPr>
        <p:spPr bwMode="auto">
          <a:xfrm flipH="1" flipV="1">
            <a:off x="3274632" y="3942308"/>
            <a:ext cx="1294992" cy="268747"/>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2262851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D87D2A6-63F7-EA43-933D-BA06930CD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508" y="3404209"/>
            <a:ext cx="7187861" cy="2150301"/>
          </a:xfrm>
          <a:prstGeom prst="rect">
            <a:avLst/>
          </a:prstGeom>
        </p:spPr>
      </p:pic>
      <p:pic>
        <p:nvPicPr>
          <p:cNvPr id="7" name="Picture 6">
            <a:extLst>
              <a:ext uri="{FF2B5EF4-FFF2-40B4-BE49-F238E27FC236}">
                <a16:creationId xmlns:a16="http://schemas.microsoft.com/office/drawing/2014/main" id="{B54BE51D-DAB5-F34C-9A50-EC2917A3E9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682" y="875940"/>
            <a:ext cx="10515600" cy="5393113"/>
          </a:xfrm>
          <a:prstGeom prst="rect">
            <a:avLst/>
          </a:prstGeom>
        </p:spPr>
      </p:pic>
      <p:sp>
        <p:nvSpPr>
          <p:cNvPr id="9" name="AutoShape 2"/>
          <p:cNvSpPr>
            <a:spLocks noGrp="1" noChangeArrowheads="1"/>
          </p:cNvSpPr>
          <p:nvPr>
            <p:ph type="title"/>
          </p:nvPr>
        </p:nvSpPr>
        <p:spPr>
          <a:xfrm>
            <a:off x="432000" y="239441"/>
            <a:ext cx="10515600" cy="760254"/>
          </a:xfrm>
        </p:spPr>
        <p:txBody>
          <a:bodyPr/>
          <a:lstStyle/>
          <a:p>
            <a:r>
              <a:rPr lang="en-US" altLang="en-US" dirty="0"/>
              <a:t>Student Detail Modal Changes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0" name="Slide Number Placeholder 9"/>
          <p:cNvSpPr>
            <a:spLocks noGrp="1"/>
          </p:cNvSpPr>
          <p:nvPr>
            <p:ph type="sldNum" sz="quarter" idx="11"/>
          </p:nvPr>
        </p:nvSpPr>
        <p:spPr/>
        <p:txBody>
          <a:bodyPr/>
          <a:lstStyle/>
          <a:p>
            <a:pPr>
              <a:defRPr/>
            </a:pPr>
            <a:fld id="{15700B78-8D69-430F-9BF9-595F0BF9A8E2}" type="slidenum">
              <a:rPr lang="en-US" smtClean="0"/>
              <a:pPr>
                <a:defRPr/>
              </a:pPr>
              <a:t>29</a:t>
            </a:fld>
            <a:endParaRPr lang="en-US" dirty="0"/>
          </a:p>
        </p:txBody>
      </p:sp>
      <p:cxnSp>
        <p:nvCxnSpPr>
          <p:cNvPr id="24" name="Straight Arrow Connector 23">
            <a:extLst>
              <a:ext uri="{FF2B5EF4-FFF2-40B4-BE49-F238E27FC236}">
                <a16:creationId xmlns:a16="http://schemas.microsoft.com/office/drawing/2014/main" id="{A02A8914-3EA8-4234-AECD-9760A4E241C6}"/>
              </a:ext>
            </a:extLst>
          </p:cNvPr>
          <p:cNvCxnSpPr>
            <a:cxnSpLocks/>
          </p:cNvCxnSpPr>
          <p:nvPr/>
        </p:nvCxnSpPr>
        <p:spPr bwMode="auto">
          <a:xfrm flipH="1">
            <a:off x="3606499" y="4956649"/>
            <a:ext cx="2329870" cy="1"/>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pic>
        <p:nvPicPr>
          <p:cNvPr id="4" name="Picture 3" descr="Graphical user interface, application&#10;&#10;Description automatically generated">
            <a:extLst>
              <a:ext uri="{FF2B5EF4-FFF2-40B4-BE49-F238E27FC236}">
                <a16:creationId xmlns:a16="http://schemas.microsoft.com/office/drawing/2014/main" id="{D5EE4DE9-91C3-46D2-A507-71BFD1A89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1533" y="739036"/>
            <a:ext cx="4912149" cy="5564415"/>
          </a:xfrm>
          <a:prstGeom prst="rect">
            <a:avLst/>
          </a:prstGeom>
        </p:spPr>
      </p:pic>
      <p:sp>
        <p:nvSpPr>
          <p:cNvPr id="20" name="Rectangle 19">
            <a:extLst>
              <a:ext uri="{FF2B5EF4-FFF2-40B4-BE49-F238E27FC236}">
                <a16:creationId xmlns:a16="http://schemas.microsoft.com/office/drawing/2014/main" id="{A879F7F7-0323-48C9-A808-18F5DA933B84}"/>
              </a:ext>
            </a:extLst>
          </p:cNvPr>
          <p:cNvSpPr/>
          <p:nvPr/>
        </p:nvSpPr>
        <p:spPr bwMode="auto">
          <a:xfrm>
            <a:off x="7878871" y="5960116"/>
            <a:ext cx="484640" cy="278316"/>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3" name="Rectangle 22">
            <a:extLst>
              <a:ext uri="{FF2B5EF4-FFF2-40B4-BE49-F238E27FC236}">
                <a16:creationId xmlns:a16="http://schemas.microsoft.com/office/drawing/2014/main" id="{AF3B0027-3D45-4D7F-A3CA-FD41A54F5CBD}"/>
              </a:ext>
            </a:extLst>
          </p:cNvPr>
          <p:cNvSpPr/>
          <p:nvPr/>
        </p:nvSpPr>
        <p:spPr bwMode="auto">
          <a:xfrm>
            <a:off x="82567" y="5582950"/>
            <a:ext cx="5472000" cy="695199"/>
          </a:xfrm>
          <a:prstGeom prst="rect">
            <a:avLst/>
          </a:prstGeom>
          <a:solidFill>
            <a:srgbClr val="0070C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charset="0"/>
                <a:cs typeface="Arial" charset="0"/>
              </a:rPr>
              <a:t>Data is not instantly posted – a batch file is created  and placed in the post queue</a:t>
            </a: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1" name="Rectangle 20">
            <a:extLst>
              <a:ext uri="{FF2B5EF4-FFF2-40B4-BE49-F238E27FC236}">
                <a16:creationId xmlns:a16="http://schemas.microsoft.com/office/drawing/2014/main" id="{D9CB4787-81A7-49B5-9BB7-69B3EFC7A035}"/>
              </a:ext>
            </a:extLst>
          </p:cNvPr>
          <p:cNvSpPr/>
          <p:nvPr/>
        </p:nvSpPr>
        <p:spPr bwMode="auto">
          <a:xfrm>
            <a:off x="3720229" y="2642992"/>
            <a:ext cx="2177003" cy="263046"/>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6" name="Rectangle 25">
            <a:extLst>
              <a:ext uri="{FF2B5EF4-FFF2-40B4-BE49-F238E27FC236}">
                <a16:creationId xmlns:a16="http://schemas.microsoft.com/office/drawing/2014/main" id="{50C540B4-AAD9-4264-AA04-05820BB4E010}"/>
              </a:ext>
            </a:extLst>
          </p:cNvPr>
          <p:cNvSpPr/>
          <p:nvPr/>
        </p:nvSpPr>
        <p:spPr bwMode="auto">
          <a:xfrm>
            <a:off x="5976997" y="2632554"/>
            <a:ext cx="2177003" cy="235083"/>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7" name="Rectangle 26">
            <a:extLst>
              <a:ext uri="{FF2B5EF4-FFF2-40B4-BE49-F238E27FC236}">
                <a16:creationId xmlns:a16="http://schemas.microsoft.com/office/drawing/2014/main" id="{F871136E-597E-4D4F-A6E7-CE3D934DDDF2}"/>
              </a:ext>
            </a:extLst>
          </p:cNvPr>
          <p:cNvSpPr/>
          <p:nvPr/>
        </p:nvSpPr>
        <p:spPr bwMode="auto">
          <a:xfrm>
            <a:off x="3734843" y="4523980"/>
            <a:ext cx="2201526" cy="256741"/>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pic>
        <p:nvPicPr>
          <p:cNvPr id="30" name="Graphic 29" descr="Arrow: Slight curve">
            <a:extLst>
              <a:ext uri="{FF2B5EF4-FFF2-40B4-BE49-F238E27FC236}">
                <a16:creationId xmlns:a16="http://schemas.microsoft.com/office/drawing/2014/main" id="{31E86A52-ED72-4B3A-B530-9E597432FF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279768" flipV="1">
            <a:off x="925767" y="3005299"/>
            <a:ext cx="2795947" cy="1198685"/>
          </a:xfrm>
          <a:prstGeom prst="rect">
            <a:avLst/>
          </a:prstGeom>
          <a:effectLst>
            <a:outerShdw blurRad="50800" dist="38100" dir="2700000" algn="tl" rotWithShape="0">
              <a:prstClr val="black">
                <a:alpha val="40000"/>
              </a:prstClr>
            </a:outerShdw>
          </a:effectLst>
        </p:spPr>
      </p:pic>
      <p:sp>
        <p:nvSpPr>
          <p:cNvPr id="31" name="TextBox 30">
            <a:extLst>
              <a:ext uri="{FF2B5EF4-FFF2-40B4-BE49-F238E27FC236}">
                <a16:creationId xmlns:a16="http://schemas.microsoft.com/office/drawing/2014/main" id="{1611CBE0-5642-4E45-BFB0-F7E634FA4873}"/>
              </a:ext>
            </a:extLst>
          </p:cNvPr>
          <p:cNvSpPr txBox="1"/>
          <p:nvPr/>
        </p:nvSpPr>
        <p:spPr>
          <a:xfrm>
            <a:off x="471008" y="3278147"/>
            <a:ext cx="510943"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10</a:t>
            </a:r>
          </a:p>
        </p:txBody>
      </p:sp>
      <p:sp>
        <p:nvSpPr>
          <p:cNvPr id="32" name="TextBox 31">
            <a:extLst>
              <a:ext uri="{FF2B5EF4-FFF2-40B4-BE49-F238E27FC236}">
                <a16:creationId xmlns:a16="http://schemas.microsoft.com/office/drawing/2014/main" id="{A6463C95-B2D8-4A74-AC3E-585C58DE59D6}"/>
              </a:ext>
            </a:extLst>
          </p:cNvPr>
          <p:cNvSpPr txBox="1"/>
          <p:nvPr/>
        </p:nvSpPr>
        <p:spPr>
          <a:xfrm>
            <a:off x="471009" y="2188385"/>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9</a:t>
            </a:r>
          </a:p>
        </p:txBody>
      </p:sp>
      <p:sp>
        <p:nvSpPr>
          <p:cNvPr id="34" name="TextBox 33">
            <a:extLst>
              <a:ext uri="{FF2B5EF4-FFF2-40B4-BE49-F238E27FC236}">
                <a16:creationId xmlns:a16="http://schemas.microsoft.com/office/drawing/2014/main" id="{3AFAC683-1E3B-4A68-863A-6106280581FB}"/>
              </a:ext>
            </a:extLst>
          </p:cNvPr>
          <p:cNvSpPr txBox="1"/>
          <p:nvPr/>
        </p:nvSpPr>
        <p:spPr>
          <a:xfrm>
            <a:off x="7884078" y="5334498"/>
            <a:ext cx="523805"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11</a:t>
            </a:r>
          </a:p>
        </p:txBody>
      </p:sp>
      <p:sp>
        <p:nvSpPr>
          <p:cNvPr id="12" name="Rectangle 11">
            <a:extLst>
              <a:ext uri="{FF2B5EF4-FFF2-40B4-BE49-F238E27FC236}">
                <a16:creationId xmlns:a16="http://schemas.microsoft.com/office/drawing/2014/main" id="{F45AD34B-179C-497D-B112-BA6C6F1267E8}"/>
              </a:ext>
            </a:extLst>
          </p:cNvPr>
          <p:cNvSpPr/>
          <p:nvPr/>
        </p:nvSpPr>
        <p:spPr>
          <a:xfrm>
            <a:off x="8461477" y="595784"/>
            <a:ext cx="3655751" cy="5767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9F3CD35-4AC8-4638-9BF1-44D2A9CA79F2}"/>
              </a:ext>
            </a:extLst>
          </p:cNvPr>
          <p:cNvSpPr/>
          <p:nvPr/>
        </p:nvSpPr>
        <p:spPr bwMode="auto">
          <a:xfrm>
            <a:off x="8652739" y="2792481"/>
            <a:ext cx="3262717" cy="1606609"/>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a:cs typeface="Arial"/>
              </a:rPr>
              <a:t>Must delete the record if primary keys is change (Delete the record then add a new record reflecting the change primary key)</a:t>
            </a:r>
          </a:p>
        </p:txBody>
      </p:sp>
      <p:sp>
        <p:nvSpPr>
          <p:cNvPr id="18" name="Rectangle 17">
            <a:extLst>
              <a:ext uri="{FF2B5EF4-FFF2-40B4-BE49-F238E27FC236}">
                <a16:creationId xmlns:a16="http://schemas.microsoft.com/office/drawing/2014/main" id="{15ABBC45-FCA3-4327-AE31-2DD9796765E1}"/>
              </a:ext>
            </a:extLst>
          </p:cNvPr>
          <p:cNvSpPr/>
          <p:nvPr/>
        </p:nvSpPr>
        <p:spPr bwMode="auto">
          <a:xfrm>
            <a:off x="8731351" y="1150007"/>
            <a:ext cx="2396487" cy="1280042"/>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charset="0"/>
                <a:cs typeface="Arial" charset="0"/>
              </a:rPr>
              <a:t>Grayed fields can not be edited. </a:t>
            </a:r>
          </a:p>
          <a:p>
            <a:pPr algn="ctr"/>
            <a:r>
              <a:rPr lang="en-US" b="1" dirty="0">
                <a:solidFill>
                  <a:schemeClr val="bg1"/>
                </a:solidFill>
                <a:latin typeface="Arial" charset="0"/>
                <a:cs typeface="Arial" charset="0"/>
              </a:rPr>
              <a:t>Data is not instantly posted</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17" name="Rectangle 16">
            <a:extLst>
              <a:ext uri="{FF2B5EF4-FFF2-40B4-BE49-F238E27FC236}">
                <a16:creationId xmlns:a16="http://schemas.microsoft.com/office/drawing/2014/main" id="{1939BC0A-9900-424B-8D38-5CC366131D60}"/>
              </a:ext>
            </a:extLst>
          </p:cNvPr>
          <p:cNvSpPr/>
          <p:nvPr/>
        </p:nvSpPr>
        <p:spPr bwMode="auto">
          <a:xfrm>
            <a:off x="8638795" y="4699204"/>
            <a:ext cx="3262717" cy="1606609"/>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a:cs typeface="Arial"/>
              </a:rPr>
              <a:t>Validate Button has been removed</a:t>
            </a:r>
          </a:p>
          <a:p>
            <a:pPr algn="ctr"/>
            <a:r>
              <a:rPr lang="en-US" b="1" dirty="0">
                <a:solidFill>
                  <a:schemeClr val="bg1"/>
                </a:solidFill>
                <a:latin typeface="Arial"/>
                <a:cs typeface="Arial"/>
              </a:rPr>
              <a:t>The Post Button validates then submits information to the ODS</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cxnSp>
        <p:nvCxnSpPr>
          <p:cNvPr id="22" name="Straight Arrow Connector 21">
            <a:extLst>
              <a:ext uri="{FF2B5EF4-FFF2-40B4-BE49-F238E27FC236}">
                <a16:creationId xmlns:a16="http://schemas.microsoft.com/office/drawing/2014/main" id="{EF042923-952B-4B33-85F2-DD67DBFE9776}"/>
              </a:ext>
            </a:extLst>
          </p:cNvPr>
          <p:cNvCxnSpPr>
            <a:cxnSpLocks/>
          </p:cNvCxnSpPr>
          <p:nvPr/>
        </p:nvCxnSpPr>
        <p:spPr bwMode="auto">
          <a:xfrm flipH="1">
            <a:off x="6325644" y="1377209"/>
            <a:ext cx="2407291" cy="1234056"/>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29" name="Straight Arrow Connector 28">
            <a:extLst>
              <a:ext uri="{FF2B5EF4-FFF2-40B4-BE49-F238E27FC236}">
                <a16:creationId xmlns:a16="http://schemas.microsoft.com/office/drawing/2014/main" id="{43042E74-1E4E-48A3-A02F-8D6D2878BA2F}"/>
              </a:ext>
            </a:extLst>
          </p:cNvPr>
          <p:cNvCxnSpPr>
            <a:cxnSpLocks/>
          </p:cNvCxnSpPr>
          <p:nvPr/>
        </p:nvCxnSpPr>
        <p:spPr bwMode="auto">
          <a:xfrm flipH="1">
            <a:off x="6024051" y="3523588"/>
            <a:ext cx="2622941" cy="1091184"/>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15" name="Straight Arrow Connector 14">
            <a:extLst>
              <a:ext uri="{FF2B5EF4-FFF2-40B4-BE49-F238E27FC236}">
                <a16:creationId xmlns:a16="http://schemas.microsoft.com/office/drawing/2014/main" id="{CC5F1CFF-7304-4D6F-8EBE-C6F4B69F543E}"/>
              </a:ext>
            </a:extLst>
          </p:cNvPr>
          <p:cNvCxnSpPr>
            <a:cxnSpLocks/>
            <a:endCxn id="20" idx="0"/>
          </p:cNvCxnSpPr>
          <p:nvPr/>
        </p:nvCxnSpPr>
        <p:spPr bwMode="auto">
          <a:xfrm flipH="1">
            <a:off x="8121191" y="5569820"/>
            <a:ext cx="523805" cy="390296"/>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161105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p:txBody>
          <a:bodyPr/>
          <a:lstStyle/>
          <a:p>
            <a:r>
              <a:rPr lang="en-US" dirty="0"/>
              <a:t>Training Sequence</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a:defRPr/>
            </a:pPr>
            <a:r>
              <a:rPr lang="en-US"/>
              <a:t>File Submission Redesign Overview v1.0 - Mar 30, 2022</a:t>
            </a:r>
            <a:endParaRPr lang="en-US" dirty="0"/>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a:defRPr/>
            </a:pPr>
            <a:fld id="{BB4C87F9-946B-4B3C-9482-D9DBAFCB5320}" type="slidenum">
              <a:rPr lang="en-US" smtClean="0"/>
              <a:pPr>
                <a:defRPr/>
              </a:pPr>
              <a:t>3</a:t>
            </a:fld>
            <a:endParaRPr lang="en-US" dirty="0"/>
          </a:p>
        </p:txBody>
      </p:sp>
      <p:graphicFrame>
        <p:nvGraphicFramePr>
          <p:cNvPr id="5" name="Diagram 4">
            <a:extLst>
              <a:ext uri="{FF2B5EF4-FFF2-40B4-BE49-F238E27FC236}">
                <a16:creationId xmlns:a16="http://schemas.microsoft.com/office/drawing/2014/main" id="{49136E88-6286-4AC2-BFCD-9EFC7965D54A}"/>
              </a:ext>
            </a:extLst>
          </p:cNvPr>
          <p:cNvGraphicFramePr/>
          <p:nvPr/>
        </p:nvGraphicFramePr>
        <p:xfrm>
          <a:off x="348872"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5438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able&#10;&#10;Description automatically generated">
            <a:hlinkClick r:id="" action="ppaction://noaction"/>
            <a:extLst>
              <a:ext uri="{FF2B5EF4-FFF2-40B4-BE49-F238E27FC236}">
                <a16:creationId xmlns:a16="http://schemas.microsoft.com/office/drawing/2014/main" id="{2B6D4516-DE9F-4633-B4AE-67D19BF9E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334" y="1252131"/>
            <a:ext cx="6577479" cy="3649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AutoShape 2"/>
          <p:cNvSpPr>
            <a:spLocks noGrp="1" noChangeArrowheads="1"/>
          </p:cNvSpPr>
          <p:nvPr>
            <p:ph type="title"/>
          </p:nvPr>
        </p:nvSpPr>
        <p:spPr>
          <a:xfrm>
            <a:off x="646200" y="281925"/>
            <a:ext cx="10515600" cy="412432"/>
          </a:xfrm>
        </p:spPr>
        <p:txBody>
          <a:bodyPr/>
          <a:lstStyle/>
          <a:p>
            <a:r>
              <a:rPr lang="en-US" altLang="en-US" dirty="0"/>
              <a:t>Data Posting Change</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4" name="Slide Number Placeholder 13"/>
          <p:cNvSpPr>
            <a:spLocks noGrp="1"/>
          </p:cNvSpPr>
          <p:nvPr>
            <p:ph type="sldNum" sz="quarter" idx="11"/>
          </p:nvPr>
        </p:nvSpPr>
        <p:spPr/>
        <p:txBody>
          <a:bodyPr/>
          <a:lstStyle/>
          <a:p>
            <a:pPr>
              <a:defRPr/>
            </a:pPr>
            <a:fld id="{15700B78-8D69-430F-9BF9-595F0BF9A8E2}" type="slidenum">
              <a:rPr lang="en-US" smtClean="0"/>
              <a:pPr>
                <a:defRPr/>
              </a:pPr>
              <a:t>30</a:t>
            </a:fld>
            <a:endParaRPr lang="en-US" dirty="0"/>
          </a:p>
        </p:txBody>
      </p:sp>
      <p:sp>
        <p:nvSpPr>
          <p:cNvPr id="12" name="Rectangle 11">
            <a:extLst>
              <a:ext uri="{FF2B5EF4-FFF2-40B4-BE49-F238E27FC236}">
                <a16:creationId xmlns:a16="http://schemas.microsoft.com/office/drawing/2014/main" id="{C7B4A271-5F5D-4978-948B-35340EEAE7C8}"/>
              </a:ext>
            </a:extLst>
          </p:cNvPr>
          <p:cNvSpPr/>
          <p:nvPr/>
        </p:nvSpPr>
        <p:spPr bwMode="auto">
          <a:xfrm>
            <a:off x="5647471" y="2267745"/>
            <a:ext cx="991323" cy="400471"/>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19" name="Straight Arrow Connector 18">
            <a:extLst>
              <a:ext uri="{FF2B5EF4-FFF2-40B4-BE49-F238E27FC236}">
                <a16:creationId xmlns:a16="http://schemas.microsoft.com/office/drawing/2014/main" id="{E2124ADA-A7FE-4EBE-BE3F-478F1EF3ECC4}"/>
              </a:ext>
            </a:extLst>
          </p:cNvPr>
          <p:cNvCxnSpPr>
            <a:cxnSpLocks/>
            <a:stCxn id="15" idx="1"/>
          </p:cNvCxnSpPr>
          <p:nvPr/>
        </p:nvCxnSpPr>
        <p:spPr bwMode="auto">
          <a:xfrm flipH="1">
            <a:off x="6638794" y="1626724"/>
            <a:ext cx="1441758" cy="641021"/>
          </a:xfrm>
          <a:prstGeom prst="straightConnector1">
            <a:avLst/>
          </a:prstGeom>
          <a:solidFill>
            <a:schemeClr val="accent1"/>
          </a:solidFill>
          <a:ln w="38100" cap="flat" cmpd="sng" algn="ctr">
            <a:solidFill>
              <a:srgbClr val="FD7C62"/>
            </a:solidFill>
            <a:prstDash val="solid"/>
            <a:round/>
            <a:headEnd type="none" w="med" len="med"/>
            <a:tailEnd type="triangle" w="lg" len="lg"/>
          </a:ln>
          <a:effectLst/>
        </p:spPr>
      </p:cxnSp>
      <p:sp>
        <p:nvSpPr>
          <p:cNvPr id="15" name="Rectangle 14">
            <a:extLst>
              <a:ext uri="{FF2B5EF4-FFF2-40B4-BE49-F238E27FC236}">
                <a16:creationId xmlns:a16="http://schemas.microsoft.com/office/drawing/2014/main" id="{B0C3EE0E-531A-DE4B-9B61-2A4AB533307C}"/>
              </a:ext>
            </a:extLst>
          </p:cNvPr>
          <p:cNvSpPr/>
          <p:nvPr/>
        </p:nvSpPr>
        <p:spPr bwMode="auto">
          <a:xfrm>
            <a:off x="8080552" y="1203804"/>
            <a:ext cx="3081248" cy="845839"/>
          </a:xfrm>
          <a:prstGeom prst="rect">
            <a:avLst/>
          </a:prstGeom>
          <a:solidFill>
            <a:srgbClr val="FD7C6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600" b="1" dirty="0">
                <a:solidFill>
                  <a:schemeClr val="bg1"/>
                </a:solidFill>
                <a:latin typeface="Arial" charset="0"/>
                <a:cs typeface="Arial" charset="0"/>
              </a:rPr>
              <a:t>Success! Is defined as sent to the posting queue.</a:t>
            </a:r>
            <a:endParaRPr lang="en-US" altLang="en-US" sz="1600" b="1" dirty="0">
              <a:solidFill>
                <a:schemeClr val="bg1"/>
              </a:solidFill>
            </a:endParaRPr>
          </a:p>
          <a:p>
            <a:pPr algn="ctr" eaLnBrk="1" hangingPunct="1">
              <a:buFont typeface="Wingdings" panose="05000000000000000000" pitchFamily="2" charset="2"/>
              <a:buNone/>
            </a:pPr>
            <a:endParaRPr lang="en-US" altLang="en-US" sz="1600" b="1" dirty="0">
              <a:solidFill>
                <a:schemeClr val="bg1"/>
              </a:solidFill>
            </a:endParaRPr>
          </a:p>
        </p:txBody>
      </p:sp>
      <p:pic>
        <p:nvPicPr>
          <p:cNvPr id="4" name="Picture 3" descr="Graphical user interface, application&#10;&#10;Description automatically generated">
            <a:extLst>
              <a:ext uri="{FF2B5EF4-FFF2-40B4-BE49-F238E27FC236}">
                <a16:creationId xmlns:a16="http://schemas.microsoft.com/office/drawing/2014/main" id="{2CE9647B-EAA4-466B-A80F-A7E699F12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15" y="857041"/>
            <a:ext cx="4358994" cy="5456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06D22E6D-179F-4C25-99C9-998CC20EA0AF}"/>
              </a:ext>
            </a:extLst>
          </p:cNvPr>
          <p:cNvSpPr/>
          <p:nvPr/>
        </p:nvSpPr>
        <p:spPr bwMode="auto">
          <a:xfrm>
            <a:off x="372474" y="4901154"/>
            <a:ext cx="3986995" cy="1089763"/>
          </a:xfrm>
          <a:prstGeom prst="rect">
            <a:avLst/>
          </a:prstGeom>
          <a:solidFill>
            <a:srgbClr val="FD7C6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600" b="1" dirty="0">
                <a:solidFill>
                  <a:schemeClr val="bg1"/>
                </a:solidFill>
                <a:latin typeface="Arial"/>
                <a:cs typeface="Arial"/>
              </a:rPr>
              <a:t>Clicking the Post button is submitting the record change for validation and placing those changes in the posting queue for status</a:t>
            </a:r>
            <a:endParaRPr lang="en-US" altLang="en-US" sz="1600" b="1" dirty="0">
              <a:solidFill>
                <a:schemeClr val="bg1"/>
              </a:solidFill>
            </a:endParaRPr>
          </a:p>
          <a:p>
            <a:pPr algn="ctr" eaLnBrk="1" hangingPunct="1">
              <a:buFont typeface="Wingdings" panose="05000000000000000000" pitchFamily="2" charset="2"/>
              <a:buNone/>
            </a:pPr>
            <a:endParaRPr lang="en-US" altLang="en-US" sz="1600" b="1" dirty="0">
              <a:solidFill>
                <a:schemeClr val="bg1"/>
              </a:solidFill>
            </a:endParaRPr>
          </a:p>
        </p:txBody>
      </p:sp>
      <p:cxnSp>
        <p:nvCxnSpPr>
          <p:cNvPr id="16" name="Straight Arrow Connector 15">
            <a:extLst>
              <a:ext uri="{FF2B5EF4-FFF2-40B4-BE49-F238E27FC236}">
                <a16:creationId xmlns:a16="http://schemas.microsoft.com/office/drawing/2014/main" id="{7D084C8C-EFD6-4741-AA03-6CE6AB5776F7}"/>
              </a:ext>
            </a:extLst>
          </p:cNvPr>
          <p:cNvCxnSpPr>
            <a:cxnSpLocks/>
          </p:cNvCxnSpPr>
          <p:nvPr/>
        </p:nvCxnSpPr>
        <p:spPr bwMode="auto">
          <a:xfrm>
            <a:off x="4359469" y="5228039"/>
            <a:ext cx="422841" cy="762878"/>
          </a:xfrm>
          <a:prstGeom prst="straightConnector1">
            <a:avLst/>
          </a:prstGeom>
          <a:solidFill>
            <a:schemeClr val="accent1"/>
          </a:solidFill>
          <a:ln w="38100" cap="flat" cmpd="sng" algn="ctr">
            <a:solidFill>
              <a:srgbClr val="FD7C62"/>
            </a:solidFill>
            <a:prstDash val="solid"/>
            <a:round/>
            <a:headEnd type="none" w="med" len="med"/>
            <a:tailEnd type="triangle" w="lg" len="lg"/>
          </a:ln>
          <a:effectLst/>
        </p:spPr>
      </p:cxnSp>
      <p:sp>
        <p:nvSpPr>
          <p:cNvPr id="21" name="Rectangle 20">
            <a:extLst>
              <a:ext uri="{FF2B5EF4-FFF2-40B4-BE49-F238E27FC236}">
                <a16:creationId xmlns:a16="http://schemas.microsoft.com/office/drawing/2014/main" id="{875EA885-2B58-1449-A272-946CFD968DE7}"/>
              </a:ext>
            </a:extLst>
          </p:cNvPr>
          <p:cNvSpPr/>
          <p:nvPr/>
        </p:nvSpPr>
        <p:spPr bwMode="auto">
          <a:xfrm>
            <a:off x="10434182" y="2426920"/>
            <a:ext cx="1602790" cy="55913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pic>
        <p:nvPicPr>
          <p:cNvPr id="25" name="Graphic 24" descr="Arrow: Slight curve">
            <a:extLst>
              <a:ext uri="{FF2B5EF4-FFF2-40B4-BE49-F238E27FC236}">
                <a16:creationId xmlns:a16="http://schemas.microsoft.com/office/drawing/2014/main" id="{D49D9CD6-BBA1-4CA6-80EB-17EE8356A7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231860" flipV="1">
            <a:off x="6549059" y="2887562"/>
            <a:ext cx="4143990" cy="1175673"/>
          </a:xfrm>
          <a:prstGeom prst="rect">
            <a:avLst/>
          </a:prstGeom>
          <a:effectLst>
            <a:outerShdw blurRad="50800" dist="38100" dir="2700000" algn="tl" rotWithShape="0">
              <a:prstClr val="black">
                <a:alpha val="40000"/>
              </a:prstClr>
            </a:outerShdw>
          </a:effectLst>
        </p:spPr>
      </p:pic>
      <p:pic>
        <p:nvPicPr>
          <p:cNvPr id="9" name="Picture 8" descr="Graphical user interface&#10;&#10;Description automatically generated">
            <a:extLst>
              <a:ext uri="{FF2B5EF4-FFF2-40B4-BE49-F238E27FC236}">
                <a16:creationId xmlns:a16="http://schemas.microsoft.com/office/drawing/2014/main" id="{460201D5-5A5E-4669-B712-C03425BB30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849" y="3988139"/>
            <a:ext cx="2552700" cy="68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Graphic 17" descr="Arrow: Slight curve">
            <a:extLst>
              <a:ext uri="{FF2B5EF4-FFF2-40B4-BE49-F238E27FC236}">
                <a16:creationId xmlns:a16="http://schemas.microsoft.com/office/drawing/2014/main" id="{283168A2-D655-4133-8010-E4D022EAFF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546869" flipV="1">
            <a:off x="4468985" y="4657026"/>
            <a:ext cx="1926198" cy="1198685"/>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C2DA81CB-2840-439A-8DBD-66C6D357C3ED}"/>
              </a:ext>
            </a:extLst>
          </p:cNvPr>
          <p:cNvSpPr txBox="1"/>
          <p:nvPr/>
        </p:nvSpPr>
        <p:spPr>
          <a:xfrm>
            <a:off x="11396685" y="1947234"/>
            <a:ext cx="585314"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12</a:t>
            </a:r>
          </a:p>
        </p:txBody>
      </p:sp>
    </p:spTree>
    <p:extLst>
      <p:ext uri="{BB962C8B-B14F-4D97-AF65-F5344CB8AC3E}">
        <p14:creationId xmlns:p14="http://schemas.microsoft.com/office/powerpoint/2010/main" val="2966088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D0632-5825-C642-9CF3-8A847C5CB4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133" y="1521162"/>
            <a:ext cx="10672176" cy="3195734"/>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altLang="en-US" dirty="0"/>
              <a:t>Submission Details</a:t>
            </a:r>
          </a:p>
        </p:txBody>
      </p:sp>
      <p:sp>
        <p:nvSpPr>
          <p:cNvPr id="2" name="Footer Placeholder 1"/>
          <p:cNvSpPr>
            <a:spLocks noGrp="1"/>
          </p:cNvSpPr>
          <p:nvPr>
            <p:ph type="ftr" sz="quarter" idx="10"/>
          </p:nvPr>
        </p:nvSpPr>
        <p:spPr>
          <a:xfrm>
            <a:off x="432000" y="6365363"/>
            <a:ext cx="5472000" cy="412431"/>
          </a:xfrm>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31</a:t>
            </a:fld>
            <a:endParaRPr lang="en-US" dirty="0"/>
          </a:p>
        </p:txBody>
      </p:sp>
      <p:cxnSp>
        <p:nvCxnSpPr>
          <p:cNvPr id="16" name="Straight Arrow Connector 15">
            <a:extLst>
              <a:ext uri="{FF2B5EF4-FFF2-40B4-BE49-F238E27FC236}">
                <a16:creationId xmlns:a16="http://schemas.microsoft.com/office/drawing/2014/main" id="{5D5DB72F-ACD9-204B-AE2E-F7A274000085}"/>
              </a:ext>
            </a:extLst>
          </p:cNvPr>
          <p:cNvCxnSpPr>
            <a:cxnSpLocks/>
          </p:cNvCxnSpPr>
          <p:nvPr/>
        </p:nvCxnSpPr>
        <p:spPr bwMode="auto">
          <a:xfrm flipH="1" flipV="1">
            <a:off x="7254125" y="3450921"/>
            <a:ext cx="4195166" cy="62815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0" name="Rectangle 9">
            <a:extLst>
              <a:ext uri="{FF2B5EF4-FFF2-40B4-BE49-F238E27FC236}">
                <a16:creationId xmlns:a16="http://schemas.microsoft.com/office/drawing/2014/main" id="{FEB3DB5D-6A7C-4BAA-8AD2-5A3F3A1D9F9D}"/>
              </a:ext>
            </a:extLst>
          </p:cNvPr>
          <p:cNvSpPr/>
          <p:nvPr/>
        </p:nvSpPr>
        <p:spPr bwMode="auto">
          <a:xfrm>
            <a:off x="8826527" y="3325604"/>
            <a:ext cx="3262745" cy="1383527"/>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charset="0"/>
                <a:cs typeface="Arial" charset="0"/>
              </a:rPr>
              <a:t>The passed records are automatically posted to CALPADS.  There isn’t any additional information to review or action to take.</a:t>
            </a:r>
          </a:p>
          <a:p>
            <a:pPr algn="ctr" eaLnBrk="1" hangingPunct="1">
              <a:buFont typeface="Wingdings" panose="05000000000000000000" pitchFamily="2" charset="2"/>
              <a:buNone/>
            </a:pPr>
            <a:endParaRPr lang="en-US" altLang="en-US" sz="1600" b="1" dirty="0">
              <a:solidFill>
                <a:schemeClr val="bg1"/>
              </a:solidFill>
            </a:endParaRPr>
          </a:p>
        </p:txBody>
      </p:sp>
      <p:sp>
        <p:nvSpPr>
          <p:cNvPr id="11" name="Rectangle 10">
            <a:extLst>
              <a:ext uri="{FF2B5EF4-FFF2-40B4-BE49-F238E27FC236}">
                <a16:creationId xmlns:a16="http://schemas.microsoft.com/office/drawing/2014/main" id="{46ACF3DD-34A4-4C5D-BDEA-9069AE3E264E}"/>
              </a:ext>
            </a:extLst>
          </p:cNvPr>
          <p:cNvSpPr/>
          <p:nvPr/>
        </p:nvSpPr>
        <p:spPr bwMode="auto">
          <a:xfrm>
            <a:off x="5689800" y="3243254"/>
            <a:ext cx="1564325" cy="32764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08499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0F75F-ECA2-2B41-95D0-B99D108A7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70" y="944540"/>
            <a:ext cx="8953105" cy="5284641"/>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altLang="en-US" dirty="0"/>
              <a:t>Submission Details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32</a:t>
            </a:fld>
            <a:endParaRPr lang="en-US" dirty="0"/>
          </a:p>
        </p:txBody>
      </p:sp>
      <p:cxnSp>
        <p:nvCxnSpPr>
          <p:cNvPr id="7" name="Straight Arrow Connector 6"/>
          <p:cNvCxnSpPr>
            <a:cxnSpLocks/>
          </p:cNvCxnSpPr>
          <p:nvPr/>
        </p:nvCxnSpPr>
        <p:spPr bwMode="auto">
          <a:xfrm flipH="1">
            <a:off x="2178658" y="3231773"/>
            <a:ext cx="6071673" cy="883587"/>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0" name="Rectangle 9">
            <a:extLst>
              <a:ext uri="{FF2B5EF4-FFF2-40B4-BE49-F238E27FC236}">
                <a16:creationId xmlns:a16="http://schemas.microsoft.com/office/drawing/2014/main" id="{FEB3DB5D-6A7C-4BAA-8AD2-5A3F3A1D9F9D}"/>
              </a:ext>
            </a:extLst>
          </p:cNvPr>
          <p:cNvSpPr/>
          <p:nvPr/>
        </p:nvSpPr>
        <p:spPr bwMode="auto">
          <a:xfrm>
            <a:off x="6669555" y="1814572"/>
            <a:ext cx="3252719" cy="1853273"/>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a:cs typeface="Arial"/>
              </a:rPr>
              <a:t>Only rejected records with errors can be examined in greater detail in the “View Errors and Warnings” tab.  </a:t>
            </a:r>
            <a:endParaRPr lang="en-US" sz="1600" b="1" dirty="0">
              <a:solidFill>
                <a:schemeClr val="bg1"/>
              </a:solidFill>
              <a:latin typeface="Arial" charset="0"/>
              <a:cs typeface="Arial" charset="0"/>
            </a:endParaRPr>
          </a:p>
          <a:p>
            <a:endParaRPr lang="en-US" sz="1600" b="1" i="1" dirty="0">
              <a:solidFill>
                <a:schemeClr val="bg1"/>
              </a:solidFill>
              <a:latin typeface="Arial"/>
              <a:cs typeface="Arial"/>
            </a:endParaRPr>
          </a:p>
          <a:p>
            <a:r>
              <a:rPr lang="en-US" sz="1600" b="1" i="1" dirty="0">
                <a:solidFill>
                  <a:schemeClr val="bg1"/>
                </a:solidFill>
                <a:latin typeface="Arial"/>
                <a:cs typeface="Arial"/>
              </a:rPr>
              <a:t>Note -</a:t>
            </a:r>
            <a:r>
              <a:rPr lang="en-US" sz="1600" b="1" dirty="0">
                <a:solidFill>
                  <a:schemeClr val="bg1"/>
                </a:solidFill>
                <a:latin typeface="Arial"/>
                <a:cs typeface="Arial"/>
              </a:rPr>
              <a:t> The passed records tab no longer exists.</a:t>
            </a:r>
            <a:endParaRPr lang="en-US" sz="1600" b="1" dirty="0">
              <a:solidFill>
                <a:schemeClr val="bg1"/>
              </a:solidFill>
              <a:latin typeface="Arial" charset="0"/>
              <a:cs typeface="Arial" charset="0"/>
            </a:endParaRPr>
          </a:p>
          <a:p>
            <a:pPr algn="ctr" eaLnBrk="1" hangingPunct="1">
              <a:buFont typeface="Wingdings" panose="05000000000000000000" pitchFamily="2" charset="2"/>
              <a:buNone/>
            </a:pPr>
            <a:endParaRPr lang="en-US" altLang="en-US" sz="1600" b="1" dirty="0">
              <a:solidFill>
                <a:schemeClr val="bg1"/>
              </a:solidFill>
            </a:endParaRPr>
          </a:p>
        </p:txBody>
      </p:sp>
      <p:sp>
        <p:nvSpPr>
          <p:cNvPr id="11" name="Rectangle 10">
            <a:extLst>
              <a:ext uri="{FF2B5EF4-FFF2-40B4-BE49-F238E27FC236}">
                <a16:creationId xmlns:a16="http://schemas.microsoft.com/office/drawing/2014/main" id="{46ACF3DD-34A4-4C5D-BDEA-9069AE3E264E}"/>
              </a:ext>
            </a:extLst>
          </p:cNvPr>
          <p:cNvSpPr/>
          <p:nvPr/>
        </p:nvSpPr>
        <p:spPr bwMode="auto">
          <a:xfrm>
            <a:off x="495610" y="3951536"/>
            <a:ext cx="1683047" cy="32764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5" name="Rectangle 14">
            <a:extLst>
              <a:ext uri="{FF2B5EF4-FFF2-40B4-BE49-F238E27FC236}">
                <a16:creationId xmlns:a16="http://schemas.microsoft.com/office/drawing/2014/main" id="{92D6BDF1-F342-49AC-8ECE-9D8311136DD4}"/>
              </a:ext>
            </a:extLst>
          </p:cNvPr>
          <p:cNvSpPr/>
          <p:nvPr/>
        </p:nvSpPr>
        <p:spPr bwMode="auto">
          <a:xfrm>
            <a:off x="2964411" y="4339842"/>
            <a:ext cx="3262694" cy="1717054"/>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charset="0"/>
                <a:cs typeface="Arial" charset="0"/>
              </a:rPr>
              <a:t> </a:t>
            </a:r>
          </a:p>
          <a:p>
            <a:r>
              <a:rPr lang="en-US" sz="1600" b="0" dirty="0">
                <a:solidFill>
                  <a:schemeClr val="bg1"/>
                </a:solidFill>
                <a:latin typeface="Arial" charset="0"/>
                <a:cs typeface="Arial" charset="0"/>
              </a:rPr>
              <a:t>Rejected record(s) will not post in the Student Detail contain.  User needs to  review the error(s), fix, then  resubmit the file</a:t>
            </a:r>
            <a:endParaRPr lang="en-US" altLang="en-US" sz="1600" b="1" dirty="0">
              <a:solidFill>
                <a:schemeClr val="bg1"/>
              </a:solidFill>
            </a:endParaRPr>
          </a:p>
        </p:txBody>
      </p:sp>
    </p:spTree>
    <p:extLst>
      <p:ext uri="{BB962C8B-B14F-4D97-AF65-F5344CB8AC3E}">
        <p14:creationId xmlns:p14="http://schemas.microsoft.com/office/powerpoint/2010/main" val="3070518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D0632-5825-C642-9CF3-8A847C5CB4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5874" y="1001687"/>
            <a:ext cx="10815748" cy="4898467"/>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altLang="en-US" dirty="0"/>
              <a:t>Submission Details</a:t>
            </a:r>
          </a:p>
        </p:txBody>
      </p:sp>
      <p:sp>
        <p:nvSpPr>
          <p:cNvPr id="2" name="Footer Placeholder 1"/>
          <p:cNvSpPr>
            <a:spLocks noGrp="1"/>
          </p:cNvSpPr>
          <p:nvPr>
            <p:ph type="ftr" sz="quarter" idx="10"/>
          </p:nvPr>
        </p:nvSpPr>
        <p:spPr>
          <a:xfrm>
            <a:off x="432000" y="6365363"/>
            <a:ext cx="5472000" cy="412431"/>
          </a:xfrm>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33</a:t>
            </a:fld>
            <a:endParaRPr lang="en-US" dirty="0"/>
          </a:p>
        </p:txBody>
      </p:sp>
      <p:cxnSp>
        <p:nvCxnSpPr>
          <p:cNvPr id="16" name="Straight Arrow Connector 15">
            <a:extLst>
              <a:ext uri="{FF2B5EF4-FFF2-40B4-BE49-F238E27FC236}">
                <a16:creationId xmlns:a16="http://schemas.microsoft.com/office/drawing/2014/main" id="{5D5DB72F-ACD9-204B-AE2E-F7A274000085}"/>
              </a:ext>
            </a:extLst>
          </p:cNvPr>
          <p:cNvCxnSpPr>
            <a:cxnSpLocks/>
          </p:cNvCxnSpPr>
          <p:nvPr/>
        </p:nvCxnSpPr>
        <p:spPr bwMode="auto">
          <a:xfrm flipH="1">
            <a:off x="9032821" y="4079073"/>
            <a:ext cx="2416470" cy="141726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0" name="Rectangle 9">
            <a:extLst>
              <a:ext uri="{FF2B5EF4-FFF2-40B4-BE49-F238E27FC236}">
                <a16:creationId xmlns:a16="http://schemas.microsoft.com/office/drawing/2014/main" id="{FEB3DB5D-6A7C-4BAA-8AD2-5A3F3A1D9F9D}"/>
              </a:ext>
            </a:extLst>
          </p:cNvPr>
          <p:cNvSpPr/>
          <p:nvPr/>
        </p:nvSpPr>
        <p:spPr bwMode="auto">
          <a:xfrm>
            <a:off x="8826527" y="3325604"/>
            <a:ext cx="3262745" cy="1383527"/>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charset="0"/>
                <a:cs typeface="Arial" charset="0"/>
              </a:rPr>
              <a:t>The passed records are automatically posted to CALPADS.  There isn’t any additional information to review or action to take.</a:t>
            </a:r>
          </a:p>
          <a:p>
            <a:pPr algn="ctr" eaLnBrk="1" hangingPunct="1">
              <a:buFont typeface="Wingdings" panose="05000000000000000000" pitchFamily="2" charset="2"/>
              <a:buNone/>
            </a:pPr>
            <a:endParaRPr lang="en-US" altLang="en-US" sz="1600" b="1" dirty="0">
              <a:solidFill>
                <a:schemeClr val="bg1"/>
              </a:solidFill>
            </a:endParaRPr>
          </a:p>
        </p:txBody>
      </p:sp>
      <p:sp>
        <p:nvSpPr>
          <p:cNvPr id="11" name="Rectangle 10">
            <a:extLst>
              <a:ext uri="{FF2B5EF4-FFF2-40B4-BE49-F238E27FC236}">
                <a16:creationId xmlns:a16="http://schemas.microsoft.com/office/drawing/2014/main" id="{46ACF3DD-34A4-4C5D-BDEA-9069AE3E264E}"/>
              </a:ext>
            </a:extLst>
          </p:cNvPr>
          <p:cNvSpPr/>
          <p:nvPr/>
        </p:nvSpPr>
        <p:spPr bwMode="auto">
          <a:xfrm>
            <a:off x="8580329" y="5496335"/>
            <a:ext cx="1778696" cy="32764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049645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D0632-5825-C642-9CF3-8A847C5CB4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84959" y="945474"/>
            <a:ext cx="4544259" cy="5228719"/>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sz="3200" dirty="0">
                <a:solidFill>
                  <a:schemeClr val="tx1"/>
                </a:solidFill>
              </a:rPr>
              <a:t>Enrollment Start </a:t>
            </a:r>
            <a:r>
              <a:rPr lang="en-US" dirty="0">
                <a:solidFill>
                  <a:schemeClr val="tx1"/>
                </a:solidFill>
              </a:rPr>
              <a:t>Date change</a:t>
            </a:r>
            <a:r>
              <a:rPr lang="en-US" sz="3200" dirty="0">
                <a:solidFill>
                  <a:schemeClr val="tx1"/>
                </a:solidFill>
              </a:rPr>
              <a:t>  </a:t>
            </a:r>
            <a:endParaRPr lang="en-US" altLang="en-US" dirty="0">
              <a:solidFill>
                <a:schemeClr val="tx1"/>
              </a:solidFill>
            </a:endParaRPr>
          </a:p>
        </p:txBody>
      </p:sp>
      <p:sp>
        <p:nvSpPr>
          <p:cNvPr id="2" name="Footer Placeholder 1"/>
          <p:cNvSpPr>
            <a:spLocks noGrp="1"/>
          </p:cNvSpPr>
          <p:nvPr>
            <p:ph type="ftr" sz="quarter" idx="10"/>
          </p:nvPr>
        </p:nvSpPr>
        <p:spPr>
          <a:xfrm>
            <a:off x="432000" y="6365363"/>
            <a:ext cx="5472000" cy="412431"/>
          </a:xfrm>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34</a:t>
            </a:fld>
            <a:endParaRPr lang="en-US" dirty="0"/>
          </a:p>
        </p:txBody>
      </p:sp>
      <p:cxnSp>
        <p:nvCxnSpPr>
          <p:cNvPr id="16" name="Straight Arrow Connector 15">
            <a:extLst>
              <a:ext uri="{FF2B5EF4-FFF2-40B4-BE49-F238E27FC236}">
                <a16:creationId xmlns:a16="http://schemas.microsoft.com/office/drawing/2014/main" id="{5D5DB72F-ACD9-204B-AE2E-F7A274000085}"/>
              </a:ext>
            </a:extLst>
          </p:cNvPr>
          <p:cNvCxnSpPr>
            <a:cxnSpLocks/>
          </p:cNvCxnSpPr>
          <p:nvPr/>
        </p:nvCxnSpPr>
        <p:spPr bwMode="auto">
          <a:xfrm flipH="1">
            <a:off x="3810912" y="2588098"/>
            <a:ext cx="2492351" cy="194347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1" name="Rectangle 10">
            <a:extLst>
              <a:ext uri="{FF2B5EF4-FFF2-40B4-BE49-F238E27FC236}">
                <a16:creationId xmlns:a16="http://schemas.microsoft.com/office/drawing/2014/main" id="{46ACF3DD-34A4-4C5D-BDEA-9069AE3E264E}"/>
              </a:ext>
            </a:extLst>
          </p:cNvPr>
          <p:cNvSpPr/>
          <p:nvPr/>
        </p:nvSpPr>
        <p:spPr bwMode="auto">
          <a:xfrm>
            <a:off x="2859033" y="4531571"/>
            <a:ext cx="2126326" cy="239864"/>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4" name="Rectangle 13">
            <a:extLst>
              <a:ext uri="{FF2B5EF4-FFF2-40B4-BE49-F238E27FC236}">
                <a16:creationId xmlns:a16="http://schemas.microsoft.com/office/drawing/2014/main" id="{5047DA11-0DBB-4358-BC47-BFABA290DB45}"/>
              </a:ext>
            </a:extLst>
          </p:cNvPr>
          <p:cNvSpPr/>
          <p:nvPr/>
        </p:nvSpPr>
        <p:spPr bwMode="auto">
          <a:xfrm>
            <a:off x="6210837" y="1503424"/>
            <a:ext cx="3262717" cy="1097832"/>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a:cs typeface="Arial"/>
              </a:rPr>
              <a:t>For Start Date delete the record then add a new record reflecting the change</a:t>
            </a:r>
          </a:p>
        </p:txBody>
      </p:sp>
    </p:spTree>
    <p:extLst>
      <p:ext uri="{BB962C8B-B14F-4D97-AF65-F5344CB8AC3E}">
        <p14:creationId xmlns:p14="http://schemas.microsoft.com/office/powerpoint/2010/main" val="3285741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table, Excel&#10;&#10;Description automatically generated">
            <a:extLst>
              <a:ext uri="{FF2B5EF4-FFF2-40B4-BE49-F238E27FC236}">
                <a16:creationId xmlns:a16="http://schemas.microsoft.com/office/drawing/2014/main" id="{8E21AC9F-7A15-4051-B7CA-FB962DC55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825" y="2322979"/>
            <a:ext cx="6984110" cy="2986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AFD0632-5825-C642-9CF3-8A847C5CB4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806" y="939451"/>
            <a:ext cx="4544259" cy="5228719"/>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sz="3200" dirty="0">
                <a:solidFill>
                  <a:schemeClr val="tx1"/>
                </a:solidFill>
              </a:rPr>
              <a:t>Enrollment Start </a:t>
            </a:r>
            <a:r>
              <a:rPr lang="en-US" dirty="0">
                <a:solidFill>
                  <a:schemeClr val="tx1"/>
                </a:solidFill>
              </a:rPr>
              <a:t>Date change</a:t>
            </a:r>
            <a:r>
              <a:rPr lang="en-US" sz="3200" dirty="0">
                <a:solidFill>
                  <a:schemeClr val="tx1"/>
                </a:solidFill>
              </a:rPr>
              <a:t>  </a:t>
            </a:r>
            <a:endParaRPr lang="en-US" altLang="en-US" dirty="0">
              <a:solidFill>
                <a:schemeClr val="tx1"/>
              </a:solidFill>
            </a:endParaRPr>
          </a:p>
        </p:txBody>
      </p:sp>
      <p:sp>
        <p:nvSpPr>
          <p:cNvPr id="2" name="Footer Placeholder 1"/>
          <p:cNvSpPr>
            <a:spLocks noGrp="1"/>
          </p:cNvSpPr>
          <p:nvPr>
            <p:ph type="ftr" sz="quarter" idx="10"/>
          </p:nvPr>
        </p:nvSpPr>
        <p:spPr>
          <a:xfrm>
            <a:off x="432000" y="6365363"/>
            <a:ext cx="5472000" cy="412431"/>
          </a:xfrm>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35</a:t>
            </a:fld>
            <a:endParaRPr lang="en-US" dirty="0"/>
          </a:p>
        </p:txBody>
      </p:sp>
      <p:cxnSp>
        <p:nvCxnSpPr>
          <p:cNvPr id="16" name="Straight Arrow Connector 15">
            <a:extLst>
              <a:ext uri="{FF2B5EF4-FFF2-40B4-BE49-F238E27FC236}">
                <a16:creationId xmlns:a16="http://schemas.microsoft.com/office/drawing/2014/main" id="{5D5DB72F-ACD9-204B-AE2E-F7A274000085}"/>
              </a:ext>
            </a:extLst>
          </p:cNvPr>
          <p:cNvCxnSpPr>
            <a:cxnSpLocks/>
          </p:cNvCxnSpPr>
          <p:nvPr/>
        </p:nvCxnSpPr>
        <p:spPr bwMode="auto">
          <a:xfrm flipH="1">
            <a:off x="2493008" y="2588098"/>
            <a:ext cx="2492351" cy="194347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0" name="Rectangle 9">
            <a:extLst>
              <a:ext uri="{FF2B5EF4-FFF2-40B4-BE49-F238E27FC236}">
                <a16:creationId xmlns:a16="http://schemas.microsoft.com/office/drawing/2014/main" id="{FEB3DB5D-6A7C-4BAA-8AD2-5A3F3A1D9F9D}"/>
              </a:ext>
            </a:extLst>
          </p:cNvPr>
          <p:cNvSpPr/>
          <p:nvPr/>
        </p:nvSpPr>
        <p:spPr bwMode="auto">
          <a:xfrm>
            <a:off x="7023507" y="939452"/>
            <a:ext cx="3262745" cy="1383527"/>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charset="0"/>
                <a:cs typeface="Arial" charset="0"/>
              </a:rPr>
              <a:t>Import data into the record type template</a:t>
            </a:r>
          </a:p>
          <a:p>
            <a:r>
              <a:rPr lang="en-US" sz="1600" b="1" dirty="0">
                <a:solidFill>
                  <a:schemeClr val="bg1"/>
                </a:solidFill>
                <a:latin typeface="Arial" charset="0"/>
                <a:cs typeface="Arial" charset="0"/>
              </a:rPr>
              <a:t>Enter the transaction type D to delete that record from the CALPADS ODS</a:t>
            </a:r>
          </a:p>
          <a:p>
            <a:endParaRPr lang="en-US" sz="1600" b="1" dirty="0">
              <a:solidFill>
                <a:schemeClr val="bg1"/>
              </a:solidFill>
              <a:latin typeface="Arial" charset="0"/>
              <a:cs typeface="Arial" charset="0"/>
            </a:endParaRPr>
          </a:p>
          <a:p>
            <a:pPr algn="ctr" eaLnBrk="1" hangingPunct="1">
              <a:buFont typeface="Wingdings" panose="05000000000000000000" pitchFamily="2" charset="2"/>
              <a:buNone/>
            </a:pPr>
            <a:endParaRPr lang="en-US" altLang="en-US" sz="1600" b="1" dirty="0">
              <a:solidFill>
                <a:schemeClr val="bg1"/>
              </a:solidFill>
            </a:endParaRPr>
          </a:p>
        </p:txBody>
      </p:sp>
      <p:sp>
        <p:nvSpPr>
          <p:cNvPr id="11" name="Rectangle 10">
            <a:extLst>
              <a:ext uri="{FF2B5EF4-FFF2-40B4-BE49-F238E27FC236}">
                <a16:creationId xmlns:a16="http://schemas.microsoft.com/office/drawing/2014/main" id="{46ACF3DD-34A4-4C5D-BDEA-9069AE3E264E}"/>
              </a:ext>
            </a:extLst>
          </p:cNvPr>
          <p:cNvSpPr/>
          <p:nvPr/>
        </p:nvSpPr>
        <p:spPr bwMode="auto">
          <a:xfrm>
            <a:off x="438412" y="4531571"/>
            <a:ext cx="2126326" cy="239864"/>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4" name="Rectangle 13">
            <a:extLst>
              <a:ext uri="{FF2B5EF4-FFF2-40B4-BE49-F238E27FC236}">
                <a16:creationId xmlns:a16="http://schemas.microsoft.com/office/drawing/2014/main" id="{5047DA11-0DBB-4358-BC47-BFABA290DB45}"/>
              </a:ext>
            </a:extLst>
          </p:cNvPr>
          <p:cNvSpPr/>
          <p:nvPr/>
        </p:nvSpPr>
        <p:spPr bwMode="auto">
          <a:xfrm>
            <a:off x="2315542" y="1548574"/>
            <a:ext cx="3262717" cy="1097832"/>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a:cs typeface="Arial"/>
              </a:rPr>
              <a:t>For Start Date delete the record then add a new record reflecting the change</a:t>
            </a:r>
          </a:p>
        </p:txBody>
      </p:sp>
      <p:cxnSp>
        <p:nvCxnSpPr>
          <p:cNvPr id="15" name="Straight Arrow Connector 14">
            <a:extLst>
              <a:ext uri="{FF2B5EF4-FFF2-40B4-BE49-F238E27FC236}">
                <a16:creationId xmlns:a16="http://schemas.microsoft.com/office/drawing/2014/main" id="{27697C8E-2A34-4D33-B749-68DF4C1E96DD}"/>
              </a:ext>
            </a:extLst>
          </p:cNvPr>
          <p:cNvCxnSpPr>
            <a:cxnSpLocks/>
          </p:cNvCxnSpPr>
          <p:nvPr/>
        </p:nvCxnSpPr>
        <p:spPr bwMode="auto">
          <a:xfrm flipH="1">
            <a:off x="5959865" y="2273988"/>
            <a:ext cx="1814973" cy="279905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7" name="Rectangle 16">
            <a:hlinkClick r:id="" action="ppaction://noaction"/>
            <a:extLst>
              <a:ext uri="{FF2B5EF4-FFF2-40B4-BE49-F238E27FC236}">
                <a16:creationId xmlns:a16="http://schemas.microsoft.com/office/drawing/2014/main" id="{2E3C50EB-B70B-452E-AC7A-00C22CAAC84D}"/>
              </a:ext>
            </a:extLst>
          </p:cNvPr>
          <p:cNvSpPr/>
          <p:nvPr/>
        </p:nvSpPr>
        <p:spPr bwMode="auto">
          <a:xfrm>
            <a:off x="5689800" y="5489795"/>
            <a:ext cx="5472000" cy="632679"/>
          </a:xfrm>
          <a:prstGeom prst="rect">
            <a:avLst/>
          </a:prstGeom>
          <a:solidFill>
            <a:srgbClr val="0070C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charset="0"/>
                <a:cs typeface="Arial" charset="0"/>
              </a:rPr>
              <a:t>Step for uploading files to CALPADS </a:t>
            </a:r>
          </a:p>
          <a:p>
            <a:pPr algn="ctr"/>
            <a:r>
              <a:rPr lang="en-US" b="1" dirty="0">
                <a:solidFill>
                  <a:schemeClr val="bg1"/>
                </a:solidFill>
                <a:latin typeface="Arial" charset="0"/>
                <a:cs typeface="Arial" charset="0"/>
              </a:rPr>
              <a:t>Reference the Batch upload section</a:t>
            </a: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Tree>
    <p:extLst>
      <p:ext uri="{BB962C8B-B14F-4D97-AF65-F5344CB8AC3E}">
        <p14:creationId xmlns:p14="http://schemas.microsoft.com/office/powerpoint/2010/main" val="2845768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62562" y="0"/>
            <a:ext cx="11738147" cy="6365363"/>
          </a:xfrm>
          <a:prstGeom prst="rect">
            <a:avLst/>
          </a:prstGeom>
          <a:gradFill>
            <a:gsLst>
              <a:gs pos="100000">
                <a:srgbClr val="929292"/>
              </a:gs>
              <a:gs pos="100000">
                <a:srgbClr val="6D6D6D"/>
              </a:gs>
              <a:gs pos="96000">
                <a:schemeClr val="bg1">
                  <a:alpha val="0"/>
                  <a:lumMod val="59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36</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680728" y="2370203"/>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r>
              <a:rPr lang="en-US" dirty="0">
                <a:solidFill>
                  <a:srgbClr val="FF745F"/>
                </a:solidFill>
              </a:rPr>
              <a:t>SSID Assignment</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62985" y="3812870"/>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A98E3405-361F-234B-809D-BF55EBE4FE7C}"/>
              </a:ext>
            </a:extLst>
          </p:cNvPr>
          <p:cNvGrpSpPr/>
          <p:nvPr/>
        </p:nvGrpSpPr>
        <p:grpSpPr>
          <a:xfrm>
            <a:off x="6316132" y="338667"/>
            <a:ext cx="5665867" cy="5452533"/>
            <a:chOff x="6316132" y="338667"/>
            <a:chExt cx="5665867" cy="5452533"/>
          </a:xfrm>
        </p:grpSpPr>
        <p:sp>
          <p:nvSpPr>
            <p:cNvPr id="5" name="Snip Single Corner Rectangle 4">
              <a:extLst>
                <a:ext uri="{FF2B5EF4-FFF2-40B4-BE49-F238E27FC236}">
                  <a16:creationId xmlns:a16="http://schemas.microsoft.com/office/drawing/2014/main" id="{267B2A14-5493-5C46-8106-8BBF224893DD}"/>
                </a:ext>
              </a:extLst>
            </p:cNvPr>
            <p:cNvSpPr/>
            <p:nvPr/>
          </p:nvSpPr>
          <p:spPr>
            <a:xfrm>
              <a:off x="6316132" y="338667"/>
              <a:ext cx="5665867" cy="5452533"/>
            </a:xfrm>
            <a:prstGeom prst="snip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CEBBF6C4-C9F3-B34C-BE5D-6269AB440FA2}"/>
                </a:ext>
              </a:extLst>
            </p:cNvPr>
            <p:cNvSpPr txBox="1">
              <a:spLocks/>
            </p:cNvSpPr>
            <p:nvPr/>
          </p:nvSpPr>
          <p:spPr>
            <a:xfrm>
              <a:off x="6519333" y="1019399"/>
              <a:ext cx="4866719" cy="4091068"/>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rgbClr val="FD7C62"/>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42C1BD"/>
                  </a:solidFill>
                </a:rPr>
                <a:t>SSIDs are auto assigned in batch if the SSID field is blank in the SENR batch file.</a:t>
              </a:r>
            </a:p>
            <a:p>
              <a:pPr marL="342900" indent="-342900">
                <a:buFont typeface="Arial" panose="020B0604020202020204" pitchFamily="34" charset="0"/>
                <a:buChar char="•"/>
              </a:pPr>
              <a:r>
                <a:rPr lang="en-US" sz="2000" dirty="0">
                  <a:solidFill>
                    <a:srgbClr val="42C1BD"/>
                  </a:solidFill>
                </a:rPr>
                <a:t>SENR file auto-posts if error-free</a:t>
              </a:r>
            </a:p>
            <a:p>
              <a:pPr marL="342900" indent="-342900">
                <a:buFont typeface="Arial" panose="020B0604020202020204" pitchFamily="34" charset="0"/>
                <a:buChar char="•"/>
              </a:pPr>
              <a:r>
                <a:rPr lang="en-US" sz="2000" dirty="0">
                  <a:solidFill>
                    <a:srgbClr val="42C1BD"/>
                  </a:solidFill>
                </a:rPr>
                <a:t>Manual selection of potential matches removed</a:t>
              </a:r>
              <a:endParaRPr lang="en-US" sz="2000" dirty="0">
                <a:solidFill>
                  <a:srgbClr val="42C1BD"/>
                </a:solidFill>
                <a:ea typeface="Tahoma"/>
                <a:cs typeface="Tahoma"/>
              </a:endParaRPr>
            </a:p>
            <a:p>
              <a:pPr marL="342900" indent="-342900">
                <a:buFont typeface="Arial" panose="020B0604020202020204" pitchFamily="34" charset="0"/>
                <a:buChar char="•"/>
              </a:pPr>
              <a:r>
                <a:rPr lang="en-US" sz="2000" dirty="0">
                  <a:solidFill>
                    <a:srgbClr val="42C1BD"/>
                  </a:solidFill>
                </a:rPr>
                <a:t>Suggestion for ease of review:</a:t>
              </a:r>
              <a:endParaRPr lang="en-US" sz="2000" dirty="0">
                <a:solidFill>
                  <a:srgbClr val="42C1BD"/>
                </a:solidFill>
                <a:ea typeface="Tahoma"/>
                <a:cs typeface="Tahoma"/>
              </a:endParaRPr>
            </a:p>
            <a:p>
              <a:pPr lvl="1" algn="l">
                <a:buFont typeface="Arial" panose="020B0604020202020204" pitchFamily="34" charset="0"/>
                <a:buChar char="•"/>
              </a:pPr>
              <a:r>
                <a:rPr lang="en-US" sz="1800" dirty="0">
                  <a:solidFill>
                    <a:srgbClr val="42C1BD"/>
                  </a:solidFill>
                </a:rPr>
                <a:t>Resolve MIDs before requesting (TBD) results file</a:t>
              </a:r>
              <a:endParaRPr lang="en-US" sz="1800" dirty="0">
                <a:solidFill>
                  <a:srgbClr val="3F3F3F"/>
                </a:solidFill>
                <a:ea typeface="Tahoma"/>
                <a:cs typeface="Tahoma"/>
              </a:endParaRPr>
            </a:p>
            <a:p>
              <a:pPr lvl="1" algn="l">
                <a:buFont typeface="Arial" panose="020B0604020202020204" pitchFamily="34" charset="0"/>
                <a:buChar char="•"/>
              </a:pPr>
              <a:r>
                <a:rPr lang="en-US" sz="1800" dirty="0">
                  <a:solidFill>
                    <a:srgbClr val="42C1BD"/>
                  </a:solidFill>
                </a:rPr>
                <a:t>Use small batch files so MIDs can be resolved the same day</a:t>
              </a:r>
              <a:endParaRPr lang="en-US" sz="1800" dirty="0">
                <a:solidFill>
                  <a:srgbClr val="3F3F3F"/>
                </a:solidFill>
                <a:ea typeface="Tahoma"/>
                <a:cs typeface="Tahoma"/>
              </a:endParaRPr>
            </a:p>
            <a:p>
              <a:pPr marL="342900" indent="-342900">
                <a:buFont typeface="Arial" panose="020B0604020202020204" pitchFamily="34" charset="0"/>
                <a:buChar char="•"/>
              </a:pPr>
              <a:endParaRPr lang="en-US" sz="2000" dirty="0">
                <a:solidFill>
                  <a:srgbClr val="42C1BD"/>
                </a:solidFill>
              </a:endParaRPr>
            </a:p>
          </p:txBody>
        </p:sp>
      </p:grpSp>
    </p:spTree>
    <p:extLst>
      <p:ext uri="{BB962C8B-B14F-4D97-AF65-F5344CB8AC3E}">
        <p14:creationId xmlns:p14="http://schemas.microsoft.com/office/powerpoint/2010/main" val="34113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6"/>
                                        </p:tgtEl>
                                        <p:attrNameLst>
                                          <p:attrName>ppt_x</p:attrName>
                                        </p:attrNameLst>
                                      </p:cBhvr>
                                      <p:tavLst>
                                        <p:tav tm="0">
                                          <p:val>
                                            <p:strVal val="ppt_x"/>
                                          </p:val>
                                        </p:tav>
                                        <p:tav tm="100000">
                                          <p:val>
                                            <p:strVal val="0-ppt_w/2"/>
                                          </p:val>
                                        </p:tav>
                                      </p:tavLst>
                                    </p:anim>
                                    <p:anim calcmode="lin" valueType="num">
                                      <p:cBhvr additive="base">
                                        <p:cTn id="12" dur="10"/>
                                        <p:tgtEl>
                                          <p:spTgt spid="16"/>
                                        </p:tgtEl>
                                        <p:attrNameLst>
                                          <p:attrName>ppt_y</p:attrName>
                                        </p:attrNameLst>
                                      </p:cBhvr>
                                      <p:tavLst>
                                        <p:tav tm="0">
                                          <p:val>
                                            <p:strVal val="ppt_y"/>
                                          </p:val>
                                        </p:tav>
                                        <p:tav tm="100000">
                                          <p:val>
                                            <p:strVal val="ppt_y"/>
                                          </p:val>
                                        </p:tav>
                                      </p:tavLst>
                                    </p:anim>
                                    <p:set>
                                      <p:cBhvr>
                                        <p:cTn id="13"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627496" y="2053943"/>
            <a:ext cx="3571782" cy="3159951"/>
          </a:xfrm>
          <a:ln>
            <a:noFill/>
          </a:ln>
        </p:spPr>
        <p:txBody>
          <a:bodyPr/>
          <a:lstStyle/>
          <a:p>
            <a:r>
              <a:rPr lang="en-US" sz="4000" b="1" dirty="0">
                <a:effectLst/>
                <a:ea typeface="Calibri" panose="020F0502020204030204" pitchFamily="34" charset="0"/>
              </a:rPr>
              <a:t>SSID</a:t>
            </a:r>
            <a:br>
              <a:rPr lang="en-US" sz="4000" b="1" dirty="0"/>
            </a:br>
            <a:r>
              <a:rPr lang="en-US" sz="4000" b="1" dirty="0">
                <a:ea typeface="Calibri" panose="020F0502020204030204" pitchFamily="34" charset="0"/>
              </a:rPr>
              <a:t>Assignment</a:t>
            </a:r>
            <a:br>
              <a:rPr lang="en-US" b="1" dirty="0"/>
            </a:br>
            <a:br>
              <a:rPr lang="en-US" b="1" dirty="0"/>
            </a:br>
            <a:r>
              <a:rPr lang="en-US" dirty="0">
                <a:solidFill>
                  <a:schemeClr val="accent3"/>
                </a:solidFill>
                <a:effectLst/>
                <a:latin typeface="Arial" panose="020B0604020202020204" pitchFamily="34" charset="0"/>
                <a:ea typeface="Calibri" panose="020F0502020204030204" pitchFamily="34" charset="0"/>
              </a:rPr>
              <a:t>Post Process Redevelopment</a:t>
            </a:r>
            <a:br>
              <a:rPr lang="en-US" dirty="0"/>
            </a:br>
            <a:endParaRPr lang="en-US" b="1" dirty="0">
              <a:solidFill>
                <a:srgbClr val="555FAD"/>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5092906"/>
            <a:ext cx="3571782" cy="1241672"/>
          </a:xfrm>
        </p:spPr>
        <p:txBody>
          <a:bodyPr/>
          <a:lstStyle/>
          <a:p>
            <a:pPr>
              <a:spcBef>
                <a:spcPts val="0"/>
              </a:spcBef>
              <a:spcAft>
                <a:spcPts val="0"/>
              </a:spcAft>
            </a:pPr>
            <a:r>
              <a:rPr lang="en-US" dirty="0">
                <a:solidFill>
                  <a:schemeClr val="bg1">
                    <a:lumMod val="25000"/>
                  </a:schemeClr>
                </a:solidFill>
              </a:rPr>
              <a:t>Walkthrough Demonstration</a:t>
            </a:r>
          </a:p>
        </p:txBody>
      </p:sp>
      <p:sp>
        <p:nvSpPr>
          <p:cNvPr id="4" name="AutoShape 2" descr="Event management platform demo">
            <a:extLst>
              <a:ext uri="{FF2B5EF4-FFF2-40B4-BE49-F238E27FC236}">
                <a16:creationId xmlns:a16="http://schemas.microsoft.com/office/drawing/2014/main" id="{97A0896E-C42E-4110-BF12-61701ACB74F4}"/>
              </a:ext>
            </a:extLst>
          </p:cNvPr>
          <p:cNvSpPr>
            <a:spLocks noChangeAspect="1" noChangeArrowheads="1"/>
          </p:cNvSpPr>
          <p:nvPr/>
        </p:nvSpPr>
        <p:spPr bwMode="auto">
          <a:xfrm>
            <a:off x="6387496" y="332911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extLst>
              <a:ext uri="{FF2B5EF4-FFF2-40B4-BE49-F238E27FC236}">
                <a16:creationId xmlns:a16="http://schemas.microsoft.com/office/drawing/2014/main" id="{8E519E89-3672-45F5-8866-62C83F61A2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0AD98B5D-FCB9-46DC-BB35-B50C26F7C658}"/>
              </a:ext>
            </a:extLst>
          </p:cNvPr>
          <p:cNvPicPr>
            <a:picLocks noChangeAspect="1"/>
          </p:cNvPicPr>
          <p:nvPr/>
        </p:nvPicPr>
        <p:blipFill>
          <a:blip r:embed="rId3"/>
          <a:stretch>
            <a:fillRect/>
          </a:stretch>
        </p:blipFill>
        <p:spPr>
          <a:xfrm>
            <a:off x="319853" y="1452154"/>
            <a:ext cx="5776147" cy="4287463"/>
          </a:xfrm>
          <a:prstGeom prst="rect">
            <a:avLst/>
          </a:prstGeom>
        </p:spPr>
      </p:pic>
    </p:spTree>
    <p:extLst>
      <p:ext uri="{BB962C8B-B14F-4D97-AF65-F5344CB8AC3E}">
        <p14:creationId xmlns:p14="http://schemas.microsoft.com/office/powerpoint/2010/main" val="2640402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25E8-1F62-4639-8C49-9893D2585ECC}"/>
              </a:ext>
            </a:extLst>
          </p:cNvPr>
          <p:cNvSpPr>
            <a:spLocks noGrp="1"/>
          </p:cNvSpPr>
          <p:nvPr>
            <p:ph type="title"/>
          </p:nvPr>
        </p:nvSpPr>
        <p:spPr>
          <a:xfrm>
            <a:off x="432000" y="334460"/>
            <a:ext cx="11340000" cy="432000"/>
          </a:xfrm>
        </p:spPr>
        <p:txBody>
          <a:bodyPr/>
          <a:lstStyle/>
          <a:p>
            <a:r>
              <a:rPr lang="en-US" dirty="0"/>
              <a:t>Search for Student</a:t>
            </a:r>
          </a:p>
        </p:txBody>
      </p:sp>
      <p:sp>
        <p:nvSpPr>
          <p:cNvPr id="3" name="Content Placeholder 2">
            <a:extLst>
              <a:ext uri="{FF2B5EF4-FFF2-40B4-BE49-F238E27FC236}">
                <a16:creationId xmlns:a16="http://schemas.microsoft.com/office/drawing/2014/main" id="{D1E0ACF2-92E7-4A6C-9151-CE690D2C84D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FA3A7007-196F-428C-A6EE-ACC06A5A637D}"/>
              </a:ext>
            </a:extLst>
          </p:cNvPr>
          <p:cNvPicPr>
            <a:picLocks noChangeAspect="1"/>
          </p:cNvPicPr>
          <p:nvPr/>
        </p:nvPicPr>
        <p:blipFill>
          <a:blip r:embed="rId3"/>
          <a:stretch>
            <a:fillRect/>
          </a:stretch>
        </p:blipFill>
        <p:spPr>
          <a:xfrm>
            <a:off x="1789793" y="942973"/>
            <a:ext cx="9321099" cy="5136365"/>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C5FF94FB-1504-4A09-B54D-95EAEB0831A8}"/>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ED888D8A-20EB-46C2-B11B-0B3A268D2F02}"/>
              </a:ext>
            </a:extLst>
          </p:cNvPr>
          <p:cNvSpPr>
            <a:spLocks noGrp="1"/>
          </p:cNvSpPr>
          <p:nvPr>
            <p:ph type="sldNum" sz="quarter" idx="11"/>
          </p:nvPr>
        </p:nvSpPr>
        <p:spPr/>
        <p:txBody>
          <a:bodyPr/>
          <a:lstStyle/>
          <a:p>
            <a:fld id="{4B73C415-D670-4716-A5EC-CC4D52CA2BAC}" type="slidenum">
              <a:rPr lang="en-US" noProof="0" smtClean="0"/>
              <a:pPr/>
              <a:t>38</a:t>
            </a:fld>
            <a:endParaRPr lang="en-US" noProof="0" dirty="0"/>
          </a:p>
        </p:txBody>
      </p:sp>
    </p:spTree>
    <p:extLst>
      <p:ext uri="{BB962C8B-B14F-4D97-AF65-F5344CB8AC3E}">
        <p14:creationId xmlns:p14="http://schemas.microsoft.com/office/powerpoint/2010/main" val="3768357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0C41-9643-4D5F-872E-712240F90638}"/>
              </a:ext>
            </a:extLst>
          </p:cNvPr>
          <p:cNvSpPr>
            <a:spLocks noGrp="1"/>
          </p:cNvSpPr>
          <p:nvPr>
            <p:ph type="title"/>
          </p:nvPr>
        </p:nvSpPr>
        <p:spPr/>
        <p:txBody>
          <a:bodyPr/>
          <a:lstStyle/>
          <a:p>
            <a:r>
              <a:rPr lang="en-US" dirty="0"/>
              <a:t>Review Student Search Matches</a:t>
            </a:r>
          </a:p>
        </p:txBody>
      </p:sp>
      <p:sp>
        <p:nvSpPr>
          <p:cNvPr id="3" name="Content Placeholder 2">
            <a:extLst>
              <a:ext uri="{FF2B5EF4-FFF2-40B4-BE49-F238E27FC236}">
                <a16:creationId xmlns:a16="http://schemas.microsoft.com/office/drawing/2014/main" id="{27AB4226-5632-42E3-9338-608613199330}"/>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8C44C4EB-B24D-4FCE-84F6-4FC3726B1C9D}"/>
              </a:ext>
            </a:extLst>
          </p:cNvPr>
          <p:cNvSpPr txBox="1"/>
          <p:nvPr/>
        </p:nvSpPr>
        <p:spPr>
          <a:xfrm>
            <a:off x="3047036" y="3247227"/>
            <a:ext cx="6094070" cy="369332"/>
          </a:xfrm>
          <a:prstGeom prst="rect">
            <a:avLst/>
          </a:prstGeom>
          <a:noFill/>
        </p:spPr>
        <p:txBody>
          <a:bodyPr wrap="square">
            <a:spAutoFit/>
          </a:bodyPr>
          <a:lstStyle/>
          <a:p>
            <a:r>
              <a:rPr lang="en-US" dirty="0">
                <a:solidFill>
                  <a:srgbClr val="FFFFFF"/>
                </a:solidFill>
                <a:effectLst/>
                <a:latin typeface="Arial" panose="020B0604020202020204" pitchFamily="34" charset="0"/>
                <a:ea typeface="Calibri" panose="020F0502020204030204" pitchFamily="34" charset="0"/>
              </a:rPr>
              <a:t>Post Process Redevelopment </a:t>
            </a:r>
            <a:endParaRPr lang="en-US" dirty="0"/>
          </a:p>
        </p:txBody>
      </p:sp>
      <p:sp>
        <p:nvSpPr>
          <p:cNvPr id="7" name="TextBox 6">
            <a:extLst>
              <a:ext uri="{FF2B5EF4-FFF2-40B4-BE49-F238E27FC236}">
                <a16:creationId xmlns:a16="http://schemas.microsoft.com/office/drawing/2014/main" id="{4D59A1C2-DEF4-427E-A3E9-DFD94BDF64EF}"/>
              </a:ext>
            </a:extLst>
          </p:cNvPr>
          <p:cNvSpPr txBox="1"/>
          <p:nvPr/>
        </p:nvSpPr>
        <p:spPr>
          <a:xfrm>
            <a:off x="3047036" y="3247227"/>
            <a:ext cx="6094070" cy="369332"/>
          </a:xfrm>
          <a:prstGeom prst="rect">
            <a:avLst/>
          </a:prstGeom>
          <a:noFill/>
        </p:spPr>
        <p:txBody>
          <a:bodyPr wrap="square">
            <a:spAutoFit/>
          </a:bodyPr>
          <a:lstStyle/>
          <a:p>
            <a:r>
              <a:rPr lang="en-US" dirty="0">
                <a:solidFill>
                  <a:srgbClr val="FFFFFF"/>
                </a:solidFill>
                <a:effectLst/>
                <a:latin typeface="Arial" panose="020B0604020202020204" pitchFamily="34" charset="0"/>
                <a:ea typeface="Calibri" panose="020F0502020204030204" pitchFamily="34" charset="0"/>
              </a:rPr>
              <a:t>Post Process Redevelopment </a:t>
            </a:r>
            <a:endParaRPr lang="en-US" dirty="0"/>
          </a:p>
        </p:txBody>
      </p:sp>
      <p:pic>
        <p:nvPicPr>
          <p:cNvPr id="9" name="Picture 8">
            <a:extLst>
              <a:ext uri="{FF2B5EF4-FFF2-40B4-BE49-F238E27FC236}">
                <a16:creationId xmlns:a16="http://schemas.microsoft.com/office/drawing/2014/main" id="{06981BF7-9BD7-44EE-8001-A3E57334B671}"/>
              </a:ext>
            </a:extLst>
          </p:cNvPr>
          <p:cNvPicPr>
            <a:picLocks noChangeAspect="1"/>
          </p:cNvPicPr>
          <p:nvPr/>
        </p:nvPicPr>
        <p:blipFill>
          <a:blip r:embed="rId3"/>
          <a:stretch>
            <a:fillRect/>
          </a:stretch>
        </p:blipFill>
        <p:spPr>
          <a:xfrm>
            <a:off x="2169385" y="1084808"/>
            <a:ext cx="9113131" cy="5063501"/>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78DDD4DA-7DDB-4F05-B60C-2551C2849BF2}"/>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4D0A3250-FA6D-4DBD-A796-621F99648980}"/>
              </a:ext>
            </a:extLst>
          </p:cNvPr>
          <p:cNvSpPr>
            <a:spLocks noGrp="1"/>
          </p:cNvSpPr>
          <p:nvPr>
            <p:ph type="sldNum" sz="quarter" idx="11"/>
          </p:nvPr>
        </p:nvSpPr>
        <p:spPr/>
        <p:txBody>
          <a:bodyPr/>
          <a:lstStyle/>
          <a:p>
            <a:fld id="{4B73C415-D670-4716-A5EC-CC4D52CA2BAC}" type="slidenum">
              <a:rPr lang="en-US" noProof="0" smtClean="0"/>
              <a:pPr/>
              <a:t>39</a:t>
            </a:fld>
            <a:endParaRPr lang="en-US" noProof="0" dirty="0"/>
          </a:p>
        </p:txBody>
      </p:sp>
    </p:spTree>
    <p:extLst>
      <p:ext uri="{BB962C8B-B14F-4D97-AF65-F5344CB8AC3E}">
        <p14:creationId xmlns:p14="http://schemas.microsoft.com/office/powerpoint/2010/main" val="3749712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dirty="0"/>
              <a:t>Objective</a:t>
            </a:r>
          </a:p>
        </p:txBody>
      </p:sp>
      <p:sp>
        <p:nvSpPr>
          <p:cNvPr id="4" name="Footer Placeholder 3">
            <a:extLst>
              <a:ext uri="{FF2B5EF4-FFF2-40B4-BE49-F238E27FC236}">
                <a16:creationId xmlns:a16="http://schemas.microsoft.com/office/drawing/2014/main" id="{903F6C57-F9FE-407A-8D04-D00AA7EB291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fld id="{4B73C415-D670-4716-A5EC-CC4D52CA2BAC}" type="slidenum">
              <a:rPr lang="en-US" smtClean="0"/>
              <a:pPr/>
              <a:t>4</a:t>
            </a:fld>
            <a:endParaRPr lang="en-US" dirty="0"/>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82414" y="3944272"/>
            <a:ext cx="1980000" cy="360000"/>
          </a:xfrm>
        </p:spPr>
        <p:txBody>
          <a:bodyPr/>
          <a:lstStyle/>
          <a:p>
            <a:r>
              <a:rPr lang="en-US" b="1" dirty="0"/>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82414" y="4578672"/>
            <a:ext cx="1980000" cy="720000"/>
          </a:xfrm>
        </p:spPr>
        <p:txBody>
          <a:bodyPr/>
          <a:lstStyle/>
          <a:p>
            <a:r>
              <a:rPr lang="en-US" sz="1800" dirty="0"/>
              <a:t>the changes for File Submissions</a:t>
            </a:r>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3767464" y="4578672"/>
            <a:ext cx="1980000" cy="360000"/>
          </a:xfrm>
        </p:spPr>
        <p:txBody>
          <a:bodyPr/>
          <a:lstStyle/>
          <a:p>
            <a:r>
              <a:rPr lang="en-US" dirty="0"/>
              <a:t>for system changes and local readiness</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722270" y="3962742"/>
            <a:ext cx="1980000" cy="720000"/>
          </a:xfrm>
        </p:spPr>
        <p:txBody>
          <a:bodyPr/>
          <a:lstStyle/>
          <a:p>
            <a:r>
              <a:rPr lang="en-US" sz="1800" b="1" dirty="0"/>
              <a:t>Prepare</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6085013" y="4572418"/>
            <a:ext cx="2047113" cy="360000"/>
          </a:xfrm>
        </p:spPr>
        <p:txBody>
          <a:bodyPr/>
          <a:lstStyle/>
          <a:p>
            <a:r>
              <a:rPr lang="en-US" dirty="0"/>
              <a:t>with other staff to ensure everyone is aware of changes</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6062514" y="3962742"/>
            <a:ext cx="1980000" cy="720000"/>
          </a:xfrm>
        </p:spPr>
        <p:txBody>
          <a:bodyPr/>
          <a:lstStyle/>
          <a:p>
            <a:r>
              <a:rPr lang="en-US" sz="1800" b="1" dirty="0"/>
              <a:t>Coordinate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8469677" y="4571409"/>
            <a:ext cx="1980000" cy="360000"/>
          </a:xfrm>
        </p:spPr>
        <p:txBody>
          <a:bodyPr/>
          <a:lstStyle/>
          <a:p>
            <a:r>
              <a:rPr lang="en-US" dirty="0"/>
              <a:t>Uploading files and resolving data discrepancies</a:t>
            </a:r>
          </a:p>
        </p:txBody>
      </p:sp>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8"/>
          </p:nvPr>
        </p:nvSpPr>
        <p:spPr>
          <a:xfrm>
            <a:off x="8402177" y="3962742"/>
            <a:ext cx="1980000" cy="720000"/>
          </a:xfrm>
        </p:spPr>
        <p:txBody>
          <a:bodyPr/>
          <a:lstStyle/>
          <a:p>
            <a:r>
              <a:rPr lang="en-US" sz="1800" b="1" dirty="0"/>
              <a:t>Be Successful</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3" cstate="screen">
            <a:extLst>
              <a:ext uri="{28A0092B-C50C-407E-A947-70E740481C1C}">
                <a14:useLocalDpi xmlns:a14="http://schemas.microsoft.com/office/drawing/2010/main"/>
              </a:ext>
            </a:extLst>
          </a:blip>
          <a:srcRect l="40" r="40"/>
          <a:stretch/>
        </p:blipFill>
        <p:spPr>
          <a:xfrm>
            <a:off x="3722464" y="1707978"/>
            <a:ext cx="1979613" cy="1981200"/>
          </a:xfrm>
        </p:spPr>
      </p:pic>
      <p:pic>
        <p:nvPicPr>
          <p:cNvPr id="41" name="Picture Placeholder 40">
            <a:extLst>
              <a:ext uri="{FF2B5EF4-FFF2-40B4-BE49-F238E27FC236}">
                <a16:creationId xmlns:a16="http://schemas.microsoft.com/office/drawing/2014/main" id="{C0339CAC-39FD-1B48-B21A-489172190FB8}"/>
              </a:ext>
            </a:extLst>
          </p:cNvPr>
          <p:cNvPicPr>
            <a:picLocks noGrp="1" noChangeAspect="1"/>
          </p:cNvPicPr>
          <p:nvPr>
            <p:ph type="pic" sz="quarter" idx="43"/>
          </p:nvPr>
        </p:nvPicPr>
        <p:blipFill>
          <a:blip r:embed="rId4">
            <a:extLst>
              <a:ext uri="{28A0092B-C50C-407E-A947-70E740481C1C}">
                <a14:useLocalDpi xmlns:a14="http://schemas.microsoft.com/office/drawing/2010/main" val="0"/>
              </a:ext>
            </a:extLst>
          </a:blip>
          <a:srcRect l="40" r="40"/>
          <a:stretch>
            <a:fillRect/>
          </a:stretch>
        </p:blipFill>
        <p:spPr>
          <a:xfrm>
            <a:off x="6062901" y="1707978"/>
            <a:ext cx="1979613" cy="1981200"/>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913" r="2913"/>
          <a:stretch>
            <a:fillRect/>
          </a:stretch>
        </p:blipFill>
        <p:spPr>
          <a:xfrm>
            <a:off x="8402564" y="1707978"/>
            <a:ext cx="1979613" cy="1981200"/>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562027" y="4457074"/>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812464" y="445707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152514" y="4457074"/>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492564" y="4457074"/>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8" name="Picture Placeholder 16">
            <a:extLst>
              <a:ext uri="{FF2B5EF4-FFF2-40B4-BE49-F238E27FC236}">
                <a16:creationId xmlns:a16="http://schemas.microsoft.com/office/drawing/2014/main" id="{98A6CC4B-9C9E-014E-9FA5-7477FEF7D0E6}"/>
              </a:ext>
            </a:extLst>
          </p:cNvPr>
          <p:cNvPicPr>
            <a:picLocks noGrp="1" noChangeAspect="1"/>
          </p:cNvPicPr>
          <p:nvPr>
            <p:ph type="pic" sz="quarter" idx="41"/>
          </p:nvPr>
        </p:nvPicPr>
        <p:blipFill>
          <a:blip r:embed="rId7">
            <a:extLst>
              <a:ext uri="{28A0092B-C50C-407E-A947-70E740481C1C}">
                <a14:useLocalDpi xmlns:a14="http://schemas.microsoft.com/office/drawing/2010/main" val="0"/>
              </a:ext>
            </a:extLst>
          </a:blip>
          <a:srcRect l="23943" r="23943"/>
          <a:stretch>
            <a:fillRect/>
          </a:stretch>
        </p:blipFill>
        <p:spPr>
          <a:xfrm>
            <a:off x="1382414" y="1707978"/>
            <a:ext cx="1979613" cy="1981200"/>
          </a:xfrm>
        </p:spPr>
      </p:pic>
    </p:spTree>
    <p:extLst>
      <p:ext uri="{BB962C8B-B14F-4D97-AF65-F5344CB8AC3E}">
        <p14:creationId xmlns:p14="http://schemas.microsoft.com/office/powerpoint/2010/main" val="3577372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6A0B-171D-484E-8FBD-F338D27D2B7E}"/>
              </a:ext>
            </a:extLst>
          </p:cNvPr>
          <p:cNvSpPr>
            <a:spLocks noGrp="1"/>
          </p:cNvSpPr>
          <p:nvPr>
            <p:ph type="title"/>
          </p:nvPr>
        </p:nvSpPr>
        <p:spPr/>
        <p:txBody>
          <a:bodyPr/>
          <a:lstStyle/>
          <a:p>
            <a:r>
              <a:rPr lang="en-US" dirty="0"/>
              <a:t>Update SIS with Student Matches</a:t>
            </a:r>
          </a:p>
        </p:txBody>
      </p:sp>
      <p:sp>
        <p:nvSpPr>
          <p:cNvPr id="3" name="Content Placeholder 2">
            <a:extLst>
              <a:ext uri="{FF2B5EF4-FFF2-40B4-BE49-F238E27FC236}">
                <a16:creationId xmlns:a16="http://schemas.microsoft.com/office/drawing/2014/main" id="{C70FC445-54C8-4372-9A99-52235F0F5E9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25272CC-4F0A-4F0A-A523-613BA562043E}"/>
              </a:ext>
            </a:extLst>
          </p:cNvPr>
          <p:cNvPicPr>
            <a:picLocks noChangeAspect="1"/>
          </p:cNvPicPr>
          <p:nvPr/>
        </p:nvPicPr>
        <p:blipFill>
          <a:blip r:embed="rId3"/>
          <a:stretch>
            <a:fillRect/>
          </a:stretch>
        </p:blipFill>
        <p:spPr>
          <a:xfrm>
            <a:off x="838200" y="1825625"/>
            <a:ext cx="10597420" cy="4351338"/>
          </a:xfrm>
          <a:prstGeom prst="rect">
            <a:avLst/>
          </a:prstGeom>
        </p:spPr>
      </p:pic>
      <p:sp>
        <p:nvSpPr>
          <p:cNvPr id="4" name="Footer Placeholder 3">
            <a:extLst>
              <a:ext uri="{FF2B5EF4-FFF2-40B4-BE49-F238E27FC236}">
                <a16:creationId xmlns:a16="http://schemas.microsoft.com/office/drawing/2014/main" id="{3AE7DBEF-8F88-471A-A169-7BEE3088F579}"/>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AAA4E6AA-E1A2-4E39-B856-A5512860B0D9}"/>
              </a:ext>
            </a:extLst>
          </p:cNvPr>
          <p:cNvSpPr>
            <a:spLocks noGrp="1"/>
          </p:cNvSpPr>
          <p:nvPr>
            <p:ph type="sldNum" sz="quarter" idx="11"/>
          </p:nvPr>
        </p:nvSpPr>
        <p:spPr/>
        <p:txBody>
          <a:bodyPr/>
          <a:lstStyle/>
          <a:p>
            <a:fld id="{4B73C415-D670-4716-A5EC-CC4D52CA2BAC}" type="slidenum">
              <a:rPr lang="en-US" noProof="0" smtClean="0"/>
              <a:pPr/>
              <a:t>40</a:t>
            </a:fld>
            <a:endParaRPr lang="en-US" noProof="0" dirty="0"/>
          </a:p>
        </p:txBody>
      </p:sp>
    </p:spTree>
    <p:extLst>
      <p:ext uri="{BB962C8B-B14F-4D97-AF65-F5344CB8AC3E}">
        <p14:creationId xmlns:p14="http://schemas.microsoft.com/office/powerpoint/2010/main" val="3621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38DAB-D39E-4760-A7D9-09FDE6113115}"/>
              </a:ext>
            </a:extLst>
          </p:cNvPr>
          <p:cNvSpPr>
            <a:spLocks noGrp="1"/>
          </p:cNvSpPr>
          <p:nvPr>
            <p:ph type="title"/>
          </p:nvPr>
        </p:nvSpPr>
        <p:spPr/>
        <p:txBody>
          <a:bodyPr/>
          <a:lstStyle/>
          <a:p>
            <a:r>
              <a:rPr lang="en-US" dirty="0"/>
              <a:t>File Upload Remains the Same</a:t>
            </a:r>
          </a:p>
        </p:txBody>
      </p:sp>
      <p:pic>
        <p:nvPicPr>
          <p:cNvPr id="5" name="Content Placeholder 4">
            <a:extLst>
              <a:ext uri="{FF2B5EF4-FFF2-40B4-BE49-F238E27FC236}">
                <a16:creationId xmlns:a16="http://schemas.microsoft.com/office/drawing/2014/main" id="{20E3AFCE-5E64-4850-99D5-1A7C3CD3B56E}"/>
              </a:ext>
            </a:extLst>
          </p:cNvPr>
          <p:cNvPicPr>
            <a:picLocks noGrp="1" noChangeAspect="1"/>
          </p:cNvPicPr>
          <p:nvPr>
            <p:ph idx="1"/>
          </p:nvPr>
        </p:nvPicPr>
        <p:blipFill>
          <a:blip r:embed="rId3"/>
          <a:stretch>
            <a:fillRect/>
          </a:stretch>
        </p:blipFill>
        <p:spPr>
          <a:xfrm>
            <a:off x="1493911" y="1469088"/>
            <a:ext cx="10149397" cy="4351338"/>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C5EB68CB-E5A3-4ECA-8E00-7A991CE9C37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4" name="Slide Number Placeholder 3">
            <a:extLst>
              <a:ext uri="{FF2B5EF4-FFF2-40B4-BE49-F238E27FC236}">
                <a16:creationId xmlns:a16="http://schemas.microsoft.com/office/drawing/2014/main" id="{848028E2-2A43-47BD-A295-51BEE9E43A10}"/>
              </a:ext>
            </a:extLst>
          </p:cNvPr>
          <p:cNvSpPr>
            <a:spLocks noGrp="1"/>
          </p:cNvSpPr>
          <p:nvPr>
            <p:ph type="sldNum" sz="quarter" idx="11"/>
          </p:nvPr>
        </p:nvSpPr>
        <p:spPr/>
        <p:txBody>
          <a:bodyPr/>
          <a:lstStyle/>
          <a:p>
            <a:fld id="{4B73C415-D670-4716-A5EC-CC4D52CA2BAC}" type="slidenum">
              <a:rPr lang="en-US" noProof="0" smtClean="0"/>
              <a:pPr/>
              <a:t>41</a:t>
            </a:fld>
            <a:endParaRPr lang="en-US" noProof="0" dirty="0"/>
          </a:p>
        </p:txBody>
      </p:sp>
    </p:spTree>
    <p:extLst>
      <p:ext uri="{BB962C8B-B14F-4D97-AF65-F5344CB8AC3E}">
        <p14:creationId xmlns:p14="http://schemas.microsoft.com/office/powerpoint/2010/main" val="1868463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2340-7AD7-45DB-B825-28786E204617}"/>
              </a:ext>
            </a:extLst>
          </p:cNvPr>
          <p:cNvSpPr>
            <a:spLocks noGrp="1"/>
          </p:cNvSpPr>
          <p:nvPr>
            <p:ph type="title"/>
          </p:nvPr>
        </p:nvSpPr>
        <p:spPr/>
        <p:txBody>
          <a:bodyPr/>
          <a:lstStyle/>
          <a:p>
            <a:r>
              <a:rPr lang="en-US" dirty="0"/>
              <a:t>Look for Total Records</a:t>
            </a:r>
          </a:p>
        </p:txBody>
      </p:sp>
      <p:sp>
        <p:nvSpPr>
          <p:cNvPr id="3" name="Content Placeholder 2">
            <a:extLst>
              <a:ext uri="{FF2B5EF4-FFF2-40B4-BE49-F238E27FC236}">
                <a16:creationId xmlns:a16="http://schemas.microsoft.com/office/drawing/2014/main" id="{CF35976F-0D9E-4606-8952-C21ED56C4875}"/>
              </a:ext>
            </a:extLst>
          </p:cNvPr>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r>
              <a:rPr lang="en-US" dirty="0"/>
              <a:t>Passe</a:t>
            </a:r>
          </a:p>
        </p:txBody>
      </p:sp>
      <p:pic>
        <p:nvPicPr>
          <p:cNvPr id="4" name="Picture 3">
            <a:extLst>
              <a:ext uri="{FF2B5EF4-FFF2-40B4-BE49-F238E27FC236}">
                <a16:creationId xmlns:a16="http://schemas.microsoft.com/office/drawing/2014/main" id="{C85DF4F0-2FA6-4C83-B34E-0403BE3F4E1D}"/>
              </a:ext>
            </a:extLst>
          </p:cNvPr>
          <p:cNvPicPr>
            <a:picLocks noChangeAspect="1"/>
          </p:cNvPicPr>
          <p:nvPr/>
        </p:nvPicPr>
        <p:blipFill>
          <a:blip r:embed="rId3"/>
          <a:stretch>
            <a:fillRect/>
          </a:stretch>
        </p:blipFill>
        <p:spPr>
          <a:xfrm>
            <a:off x="542013" y="992942"/>
            <a:ext cx="6503294" cy="4781134"/>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22331997-A09A-4A1B-8E0F-E14F67A19D5C}"/>
              </a:ext>
            </a:extLst>
          </p:cNvPr>
          <p:cNvSpPr/>
          <p:nvPr/>
        </p:nvSpPr>
        <p:spPr>
          <a:xfrm>
            <a:off x="6096000" y="3429000"/>
            <a:ext cx="777411" cy="403261"/>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43B0A21-E015-45A3-A513-00BFC87CF6D2}"/>
              </a:ext>
            </a:extLst>
          </p:cNvPr>
          <p:cNvCxnSpPr/>
          <p:nvPr/>
        </p:nvCxnSpPr>
        <p:spPr>
          <a:xfrm flipH="1">
            <a:off x="6965879" y="2465798"/>
            <a:ext cx="1469204" cy="10685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42A03CD-14E9-4E3A-8C47-478A8D25C004}"/>
              </a:ext>
            </a:extLst>
          </p:cNvPr>
          <p:cNvSpPr/>
          <p:nvPr/>
        </p:nvSpPr>
        <p:spPr>
          <a:xfrm>
            <a:off x="8681663" y="1890445"/>
            <a:ext cx="2609636" cy="15385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Passed Records are no longer displayed. Look for Total Records and Errors</a:t>
            </a:r>
          </a:p>
        </p:txBody>
      </p:sp>
      <p:sp>
        <p:nvSpPr>
          <p:cNvPr id="10" name="Footer Placeholder 9">
            <a:extLst>
              <a:ext uri="{FF2B5EF4-FFF2-40B4-BE49-F238E27FC236}">
                <a16:creationId xmlns:a16="http://schemas.microsoft.com/office/drawing/2014/main" id="{63F72D1D-DCF6-4D80-B98E-3E2EAD3B00CF}"/>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11" name="Slide Number Placeholder 10">
            <a:extLst>
              <a:ext uri="{FF2B5EF4-FFF2-40B4-BE49-F238E27FC236}">
                <a16:creationId xmlns:a16="http://schemas.microsoft.com/office/drawing/2014/main" id="{6F4232E0-F558-4833-BE76-871680091926}"/>
              </a:ext>
            </a:extLst>
          </p:cNvPr>
          <p:cNvSpPr>
            <a:spLocks noGrp="1"/>
          </p:cNvSpPr>
          <p:nvPr>
            <p:ph type="sldNum" sz="quarter" idx="11"/>
          </p:nvPr>
        </p:nvSpPr>
        <p:spPr/>
        <p:txBody>
          <a:bodyPr/>
          <a:lstStyle/>
          <a:p>
            <a:fld id="{4B73C415-D670-4716-A5EC-CC4D52CA2BAC}" type="slidenum">
              <a:rPr lang="en-US" noProof="0" smtClean="0"/>
              <a:pPr/>
              <a:t>42</a:t>
            </a:fld>
            <a:endParaRPr lang="en-US" noProof="0" dirty="0"/>
          </a:p>
        </p:txBody>
      </p:sp>
    </p:spTree>
    <p:extLst>
      <p:ext uri="{BB962C8B-B14F-4D97-AF65-F5344CB8AC3E}">
        <p14:creationId xmlns:p14="http://schemas.microsoft.com/office/powerpoint/2010/main" val="2427824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13C8-755B-43A1-B1DE-514DCBC657EE}"/>
              </a:ext>
            </a:extLst>
          </p:cNvPr>
          <p:cNvSpPr>
            <a:spLocks noGrp="1"/>
          </p:cNvSpPr>
          <p:nvPr>
            <p:ph type="title"/>
          </p:nvPr>
        </p:nvSpPr>
        <p:spPr/>
        <p:txBody>
          <a:bodyPr/>
          <a:lstStyle/>
          <a:p>
            <a:r>
              <a:rPr lang="en-US" dirty="0"/>
              <a:t>Submission Details</a:t>
            </a:r>
          </a:p>
        </p:txBody>
      </p:sp>
      <p:sp>
        <p:nvSpPr>
          <p:cNvPr id="3" name="Content Placeholder 2">
            <a:extLst>
              <a:ext uri="{FF2B5EF4-FFF2-40B4-BE49-F238E27FC236}">
                <a16:creationId xmlns:a16="http://schemas.microsoft.com/office/drawing/2014/main" id="{E29DE25E-85EA-4AF5-A63B-B73B867350C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17F7036-BA09-4831-8190-04F1E0DCEF50}"/>
              </a:ext>
            </a:extLst>
          </p:cNvPr>
          <p:cNvPicPr>
            <a:picLocks noChangeAspect="1"/>
          </p:cNvPicPr>
          <p:nvPr/>
        </p:nvPicPr>
        <p:blipFill>
          <a:blip r:embed="rId3"/>
          <a:stretch>
            <a:fillRect/>
          </a:stretch>
        </p:blipFill>
        <p:spPr>
          <a:xfrm>
            <a:off x="4112742" y="1243149"/>
            <a:ext cx="7400282" cy="4836189"/>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A5BA4CA0-9926-4CBB-A77E-2C1E3356AAB0}"/>
              </a:ext>
            </a:extLst>
          </p:cNvPr>
          <p:cNvSpPr/>
          <p:nvPr/>
        </p:nvSpPr>
        <p:spPr>
          <a:xfrm>
            <a:off x="4037744" y="2565970"/>
            <a:ext cx="1571946" cy="70121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759ED281-EBEA-4F4C-8C83-6F9D7BD5CE44}"/>
              </a:ext>
            </a:extLst>
          </p:cNvPr>
          <p:cNvCxnSpPr>
            <a:cxnSpLocks/>
          </p:cNvCxnSpPr>
          <p:nvPr/>
        </p:nvCxnSpPr>
        <p:spPr>
          <a:xfrm flipV="1">
            <a:off x="2661007" y="2948683"/>
            <a:ext cx="1376737" cy="3184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EC4E8BD-C948-4446-88EA-A3A559FFA10D}"/>
              </a:ext>
            </a:extLst>
          </p:cNvPr>
          <p:cNvSpPr/>
          <p:nvPr/>
        </p:nvSpPr>
        <p:spPr>
          <a:xfrm>
            <a:off x="700424" y="2565970"/>
            <a:ext cx="2073597" cy="1613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Only errors are visible from the View Submission Details screen</a:t>
            </a:r>
          </a:p>
        </p:txBody>
      </p:sp>
      <p:sp>
        <p:nvSpPr>
          <p:cNvPr id="11" name="Footer Placeholder 10">
            <a:extLst>
              <a:ext uri="{FF2B5EF4-FFF2-40B4-BE49-F238E27FC236}">
                <a16:creationId xmlns:a16="http://schemas.microsoft.com/office/drawing/2014/main" id="{261CA268-2503-408D-8758-91E4410AC385}"/>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12" name="Slide Number Placeholder 11">
            <a:extLst>
              <a:ext uri="{FF2B5EF4-FFF2-40B4-BE49-F238E27FC236}">
                <a16:creationId xmlns:a16="http://schemas.microsoft.com/office/drawing/2014/main" id="{E5A2EBE5-2C77-4D0F-A383-319B8E7701AB}"/>
              </a:ext>
            </a:extLst>
          </p:cNvPr>
          <p:cNvSpPr>
            <a:spLocks noGrp="1"/>
          </p:cNvSpPr>
          <p:nvPr>
            <p:ph type="sldNum" sz="quarter" idx="11"/>
          </p:nvPr>
        </p:nvSpPr>
        <p:spPr/>
        <p:txBody>
          <a:bodyPr/>
          <a:lstStyle/>
          <a:p>
            <a:fld id="{4B73C415-D670-4716-A5EC-CC4D52CA2BAC}" type="slidenum">
              <a:rPr lang="en-US" noProof="0" smtClean="0"/>
              <a:pPr/>
              <a:t>43</a:t>
            </a:fld>
            <a:endParaRPr lang="en-US" noProof="0" dirty="0"/>
          </a:p>
        </p:txBody>
      </p:sp>
    </p:spTree>
    <p:extLst>
      <p:ext uri="{BB962C8B-B14F-4D97-AF65-F5344CB8AC3E}">
        <p14:creationId xmlns:p14="http://schemas.microsoft.com/office/powerpoint/2010/main" val="3863118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4F6CF-1EFE-44E7-8ADC-5F7745085909}"/>
              </a:ext>
            </a:extLst>
          </p:cNvPr>
          <p:cNvSpPr>
            <a:spLocks noGrp="1"/>
          </p:cNvSpPr>
          <p:nvPr>
            <p:ph type="title"/>
          </p:nvPr>
        </p:nvSpPr>
        <p:spPr/>
        <p:txBody>
          <a:bodyPr/>
          <a:lstStyle/>
          <a:p>
            <a:r>
              <a:rPr lang="en-US" dirty="0"/>
              <a:t>SSID Extracts should be Used to Update the SIS</a:t>
            </a:r>
          </a:p>
        </p:txBody>
      </p:sp>
      <p:sp>
        <p:nvSpPr>
          <p:cNvPr id="3" name="Content Placeholder 2">
            <a:extLst>
              <a:ext uri="{FF2B5EF4-FFF2-40B4-BE49-F238E27FC236}">
                <a16:creationId xmlns:a16="http://schemas.microsoft.com/office/drawing/2014/main" id="{9A047407-17A9-46A1-91F4-21F8BA4D5E5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6106147-0579-40A8-9D5C-2BA716F1E4EE}"/>
              </a:ext>
            </a:extLst>
          </p:cNvPr>
          <p:cNvPicPr>
            <a:picLocks noChangeAspect="1"/>
          </p:cNvPicPr>
          <p:nvPr/>
        </p:nvPicPr>
        <p:blipFill>
          <a:blip r:embed="rId3"/>
          <a:stretch>
            <a:fillRect/>
          </a:stretch>
        </p:blipFill>
        <p:spPr>
          <a:xfrm>
            <a:off x="1571493" y="1728000"/>
            <a:ext cx="10049435" cy="4460846"/>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F023D424-7ECC-4EDA-B08F-139A4D40AF93}"/>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170D01DF-D78F-4285-B4B0-633D85EB5465}"/>
              </a:ext>
            </a:extLst>
          </p:cNvPr>
          <p:cNvSpPr>
            <a:spLocks noGrp="1"/>
          </p:cNvSpPr>
          <p:nvPr>
            <p:ph type="sldNum" sz="quarter" idx="11"/>
          </p:nvPr>
        </p:nvSpPr>
        <p:spPr/>
        <p:txBody>
          <a:bodyPr/>
          <a:lstStyle/>
          <a:p>
            <a:fld id="{4B73C415-D670-4716-A5EC-CC4D52CA2BAC}" type="slidenum">
              <a:rPr lang="en-US" noProof="0" smtClean="0"/>
              <a:pPr/>
              <a:t>44</a:t>
            </a:fld>
            <a:endParaRPr lang="en-US" noProof="0" dirty="0"/>
          </a:p>
        </p:txBody>
      </p:sp>
    </p:spTree>
    <p:extLst>
      <p:ext uri="{BB962C8B-B14F-4D97-AF65-F5344CB8AC3E}">
        <p14:creationId xmlns:p14="http://schemas.microsoft.com/office/powerpoint/2010/main" val="4196189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92542-2A7A-4308-8FC7-882E2B1976DD}"/>
              </a:ext>
            </a:extLst>
          </p:cNvPr>
          <p:cNvSpPr>
            <a:spLocks noGrp="1"/>
          </p:cNvSpPr>
          <p:nvPr>
            <p:ph type="title"/>
          </p:nvPr>
        </p:nvSpPr>
        <p:spPr/>
        <p:txBody>
          <a:bodyPr/>
          <a:lstStyle/>
          <a:p>
            <a:r>
              <a:rPr lang="en-US" dirty="0"/>
              <a:t>Search by Enrollment for SSID Confirmation</a:t>
            </a:r>
          </a:p>
        </p:txBody>
      </p:sp>
      <p:sp>
        <p:nvSpPr>
          <p:cNvPr id="3" name="Content Placeholder 2">
            <a:extLst>
              <a:ext uri="{FF2B5EF4-FFF2-40B4-BE49-F238E27FC236}">
                <a16:creationId xmlns:a16="http://schemas.microsoft.com/office/drawing/2014/main" id="{94F3B953-89E9-4B90-80A5-79ED8A24E0C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957D77D-E1FF-40FF-99B3-F46C2F0964F3}"/>
              </a:ext>
            </a:extLst>
          </p:cNvPr>
          <p:cNvPicPr>
            <a:picLocks noChangeAspect="1"/>
          </p:cNvPicPr>
          <p:nvPr/>
        </p:nvPicPr>
        <p:blipFill>
          <a:blip r:embed="rId3"/>
          <a:stretch>
            <a:fillRect/>
          </a:stretch>
        </p:blipFill>
        <p:spPr>
          <a:xfrm>
            <a:off x="5109209" y="2729486"/>
            <a:ext cx="6694170" cy="376338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742F586-3CE6-4754-A691-4E89B26F87BB}"/>
              </a:ext>
            </a:extLst>
          </p:cNvPr>
          <p:cNvPicPr>
            <a:picLocks noChangeAspect="1"/>
          </p:cNvPicPr>
          <p:nvPr/>
        </p:nvPicPr>
        <p:blipFill>
          <a:blip r:embed="rId4"/>
          <a:stretch>
            <a:fillRect/>
          </a:stretch>
        </p:blipFill>
        <p:spPr>
          <a:xfrm>
            <a:off x="388621" y="1825625"/>
            <a:ext cx="6275070" cy="3393660"/>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7B537573-674E-46DE-A761-C2D4F73A53A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AAF88D76-BC53-4071-9528-1FE6ABAFDE43}"/>
              </a:ext>
            </a:extLst>
          </p:cNvPr>
          <p:cNvSpPr>
            <a:spLocks noGrp="1"/>
          </p:cNvSpPr>
          <p:nvPr>
            <p:ph type="sldNum" sz="quarter" idx="11"/>
          </p:nvPr>
        </p:nvSpPr>
        <p:spPr/>
        <p:txBody>
          <a:bodyPr/>
          <a:lstStyle/>
          <a:p>
            <a:fld id="{4B73C415-D670-4716-A5EC-CC4D52CA2BAC}" type="slidenum">
              <a:rPr lang="en-US" noProof="0" smtClean="0"/>
              <a:pPr/>
              <a:t>45</a:t>
            </a:fld>
            <a:endParaRPr lang="en-US" noProof="0" dirty="0"/>
          </a:p>
        </p:txBody>
      </p:sp>
    </p:spTree>
    <p:extLst>
      <p:ext uri="{BB962C8B-B14F-4D97-AF65-F5344CB8AC3E}">
        <p14:creationId xmlns:p14="http://schemas.microsoft.com/office/powerpoint/2010/main" val="4094645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0E58-B7DD-465B-8315-D4C464C9F8C3}"/>
              </a:ext>
            </a:extLst>
          </p:cNvPr>
          <p:cNvSpPr>
            <a:spLocks noGrp="1"/>
          </p:cNvSpPr>
          <p:nvPr>
            <p:ph type="title"/>
          </p:nvPr>
        </p:nvSpPr>
        <p:spPr/>
        <p:txBody>
          <a:bodyPr/>
          <a:lstStyle/>
          <a:p>
            <a:r>
              <a:rPr lang="en-US" dirty="0"/>
              <a:t>File Upload</a:t>
            </a:r>
          </a:p>
        </p:txBody>
      </p:sp>
      <p:sp>
        <p:nvSpPr>
          <p:cNvPr id="3" name="Content Placeholder 2">
            <a:extLst>
              <a:ext uri="{FF2B5EF4-FFF2-40B4-BE49-F238E27FC236}">
                <a16:creationId xmlns:a16="http://schemas.microsoft.com/office/drawing/2014/main" id="{AE0360C8-12C3-4A79-8238-1EFDB34D528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179E6C4-6239-4681-A5E6-DD139EAE9441}"/>
              </a:ext>
            </a:extLst>
          </p:cNvPr>
          <p:cNvPicPr>
            <a:picLocks noChangeAspect="1"/>
          </p:cNvPicPr>
          <p:nvPr/>
        </p:nvPicPr>
        <p:blipFill>
          <a:blip r:embed="rId3"/>
          <a:stretch>
            <a:fillRect/>
          </a:stretch>
        </p:blipFill>
        <p:spPr>
          <a:xfrm>
            <a:off x="1673168" y="2095650"/>
            <a:ext cx="10086832" cy="3983688"/>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55EC3E8E-D610-440C-B092-1668A185BD8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2AF17FDA-4DE0-4D3B-AB48-E4770AE75DFC}"/>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spTree>
    <p:extLst>
      <p:ext uri="{BB962C8B-B14F-4D97-AF65-F5344CB8AC3E}">
        <p14:creationId xmlns:p14="http://schemas.microsoft.com/office/powerpoint/2010/main" val="1791634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9830-AFE5-40A8-8FBB-FCC76DD5F929}"/>
              </a:ext>
            </a:extLst>
          </p:cNvPr>
          <p:cNvSpPr>
            <a:spLocks noGrp="1"/>
          </p:cNvSpPr>
          <p:nvPr>
            <p:ph type="title"/>
          </p:nvPr>
        </p:nvSpPr>
        <p:spPr/>
        <p:txBody>
          <a:bodyPr/>
          <a:lstStyle/>
          <a:p>
            <a:r>
              <a:rPr lang="en-US" dirty="0"/>
              <a:t>View Submission</a:t>
            </a:r>
          </a:p>
        </p:txBody>
      </p:sp>
      <p:sp>
        <p:nvSpPr>
          <p:cNvPr id="3" name="Content Placeholder 2">
            <a:extLst>
              <a:ext uri="{FF2B5EF4-FFF2-40B4-BE49-F238E27FC236}">
                <a16:creationId xmlns:a16="http://schemas.microsoft.com/office/drawing/2014/main" id="{66E0B88E-AD9E-4474-BF96-FD95301CCA0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0BE8F69-CD65-4098-A160-FB5A0FD81EEC}"/>
              </a:ext>
            </a:extLst>
          </p:cNvPr>
          <p:cNvPicPr>
            <a:picLocks noChangeAspect="1"/>
          </p:cNvPicPr>
          <p:nvPr/>
        </p:nvPicPr>
        <p:blipFill>
          <a:blip r:embed="rId3"/>
          <a:stretch>
            <a:fillRect/>
          </a:stretch>
        </p:blipFill>
        <p:spPr>
          <a:xfrm>
            <a:off x="3006813" y="1715418"/>
            <a:ext cx="8465419" cy="4376502"/>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383B2E49-68A6-4AFB-B528-4F4619C28702}"/>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FCFB2120-8EED-4872-ABF6-B3E6D9F09751}"/>
              </a:ext>
            </a:extLst>
          </p:cNvPr>
          <p:cNvSpPr>
            <a:spLocks noGrp="1"/>
          </p:cNvSpPr>
          <p:nvPr>
            <p:ph type="sldNum" sz="quarter" idx="11"/>
          </p:nvPr>
        </p:nvSpPr>
        <p:spPr/>
        <p:txBody>
          <a:bodyPr/>
          <a:lstStyle/>
          <a:p>
            <a:fld id="{4B73C415-D670-4716-A5EC-CC4D52CA2BAC}" type="slidenum">
              <a:rPr lang="en-US" noProof="0" smtClean="0"/>
              <a:pPr/>
              <a:t>47</a:t>
            </a:fld>
            <a:endParaRPr lang="en-US" noProof="0" dirty="0"/>
          </a:p>
        </p:txBody>
      </p:sp>
    </p:spTree>
    <p:extLst>
      <p:ext uri="{BB962C8B-B14F-4D97-AF65-F5344CB8AC3E}">
        <p14:creationId xmlns:p14="http://schemas.microsoft.com/office/powerpoint/2010/main" val="2287932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65CD-6044-4F6F-9AFB-A2196242B281}"/>
              </a:ext>
            </a:extLst>
          </p:cNvPr>
          <p:cNvSpPr>
            <a:spLocks noGrp="1"/>
          </p:cNvSpPr>
          <p:nvPr>
            <p:ph type="title"/>
          </p:nvPr>
        </p:nvSpPr>
        <p:spPr/>
        <p:txBody>
          <a:bodyPr/>
          <a:lstStyle/>
          <a:p>
            <a:r>
              <a:rPr lang="en-US" dirty="0"/>
              <a:t>No Candidate Matching</a:t>
            </a:r>
          </a:p>
        </p:txBody>
      </p:sp>
      <p:sp>
        <p:nvSpPr>
          <p:cNvPr id="3" name="Content Placeholder 2">
            <a:extLst>
              <a:ext uri="{FF2B5EF4-FFF2-40B4-BE49-F238E27FC236}">
                <a16:creationId xmlns:a16="http://schemas.microsoft.com/office/drawing/2014/main" id="{7D41FABC-AC35-4925-A8DC-295FF4381D7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F6C8175-9EB3-47A9-803F-A9A0C13A5C89}"/>
              </a:ext>
            </a:extLst>
          </p:cNvPr>
          <p:cNvPicPr>
            <a:picLocks noChangeAspect="1"/>
          </p:cNvPicPr>
          <p:nvPr/>
        </p:nvPicPr>
        <p:blipFill>
          <a:blip r:embed="rId3"/>
          <a:stretch>
            <a:fillRect/>
          </a:stretch>
        </p:blipFill>
        <p:spPr>
          <a:xfrm>
            <a:off x="3848398" y="1159560"/>
            <a:ext cx="7553529" cy="4936338"/>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455B7A5F-5EF8-4581-B7FF-9691BF813C3D}"/>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1F3B70E3-F060-44F3-9727-753A167E5717}"/>
              </a:ext>
            </a:extLst>
          </p:cNvPr>
          <p:cNvSpPr>
            <a:spLocks noGrp="1"/>
          </p:cNvSpPr>
          <p:nvPr>
            <p:ph type="sldNum" sz="quarter" idx="11"/>
          </p:nvPr>
        </p:nvSpPr>
        <p:spPr/>
        <p:txBody>
          <a:bodyPr/>
          <a:lstStyle/>
          <a:p>
            <a:fld id="{4B73C415-D670-4716-A5EC-CC4D52CA2BAC}" type="slidenum">
              <a:rPr lang="en-US" noProof="0" smtClean="0"/>
              <a:pPr/>
              <a:t>48</a:t>
            </a:fld>
            <a:endParaRPr lang="en-US" noProof="0" dirty="0"/>
          </a:p>
        </p:txBody>
      </p:sp>
    </p:spTree>
    <p:extLst>
      <p:ext uri="{BB962C8B-B14F-4D97-AF65-F5344CB8AC3E}">
        <p14:creationId xmlns:p14="http://schemas.microsoft.com/office/powerpoint/2010/main" val="2107617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1961-91AB-4469-803D-FFFD15859C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C25804-827B-4407-ADFF-CDBFB14D27C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81407AC-03CB-42EC-8407-A21B41A372CD}"/>
              </a:ext>
            </a:extLst>
          </p:cNvPr>
          <p:cNvPicPr>
            <a:picLocks noChangeAspect="1"/>
          </p:cNvPicPr>
          <p:nvPr/>
        </p:nvPicPr>
        <p:blipFill>
          <a:blip r:embed="rId3"/>
          <a:stretch>
            <a:fillRect/>
          </a:stretch>
        </p:blipFill>
        <p:spPr>
          <a:xfrm>
            <a:off x="1744579" y="1710194"/>
            <a:ext cx="9658750" cy="4386949"/>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AB7C57BA-5E6B-4C3F-BCE2-3AD4CD7BCBD5}"/>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165B90AD-F796-4D51-945E-B3D73FFC4E6E}"/>
              </a:ext>
            </a:extLst>
          </p:cNvPr>
          <p:cNvSpPr>
            <a:spLocks noGrp="1"/>
          </p:cNvSpPr>
          <p:nvPr>
            <p:ph type="sldNum" sz="quarter" idx="11"/>
          </p:nvPr>
        </p:nvSpPr>
        <p:spPr/>
        <p:txBody>
          <a:bodyPr/>
          <a:lstStyle/>
          <a:p>
            <a:fld id="{4B73C415-D670-4716-A5EC-CC4D52CA2BAC}" type="slidenum">
              <a:rPr lang="en-US" noProof="0" smtClean="0"/>
              <a:pPr/>
              <a:t>49</a:t>
            </a:fld>
            <a:endParaRPr lang="en-US" noProof="0" dirty="0"/>
          </a:p>
        </p:txBody>
      </p:sp>
    </p:spTree>
    <p:extLst>
      <p:ext uri="{BB962C8B-B14F-4D97-AF65-F5344CB8AC3E}">
        <p14:creationId xmlns:p14="http://schemas.microsoft.com/office/powerpoint/2010/main" val="2879534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5</a:t>
            </a:fld>
            <a:endParaRPr lang="en-US" dirty="0"/>
          </a:p>
        </p:txBody>
      </p:sp>
      <p:pic>
        <p:nvPicPr>
          <p:cNvPr id="23" name="Picture Placeholder 22">
            <a:extLst>
              <a:ext uri="{FF2B5EF4-FFF2-40B4-BE49-F238E27FC236}">
                <a16:creationId xmlns:a16="http://schemas.microsoft.com/office/drawing/2014/main" id="{426FC4D8-6BA6-6D41-B343-8824F93343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 r="102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728791" y="4810015"/>
            <a:ext cx="2138655" cy="516347"/>
          </a:xfrm>
        </p:spPr>
        <p:txBody>
          <a:bodyPr/>
          <a:lstStyle/>
          <a:p>
            <a:pPr>
              <a:spcBef>
                <a:spcPts val="0"/>
              </a:spcBef>
              <a:spcAft>
                <a:spcPts val="0"/>
              </a:spcAft>
            </a:pPr>
            <a:r>
              <a:rPr lang="en-US" sz="1400" dirty="0">
                <a:solidFill>
                  <a:schemeClr val="tx1">
                    <a:lumMod val="75000"/>
                    <a:lumOff val="25000"/>
                  </a:schemeClr>
                </a:solidFill>
              </a:rPr>
              <a:t>Summary of Changes - Other System Functionality</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6"/>
          </p:nvPr>
        </p:nvSpPr>
        <p:spPr>
          <a:xfrm>
            <a:off x="9419775" y="1862206"/>
            <a:ext cx="1800000" cy="411486"/>
          </a:xfrm>
        </p:spPr>
        <p:txBody>
          <a:bodyPr vert="horz" lIns="0" tIns="0" rIns="0" bIns="0" rtlCol="0" anchor="t">
            <a:noAutofit/>
          </a:bodyPr>
          <a:lstStyle/>
          <a:p>
            <a:r>
              <a:rPr lang="en-US" dirty="0"/>
              <a:t>File Submission Features</a:t>
            </a:r>
            <a:endParaRPr lang="en-US"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9729943" y="62088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Research">
            <a:extLst>
              <a:ext uri="{FF2B5EF4-FFF2-40B4-BE49-F238E27FC236}">
                <a16:creationId xmlns:a16="http://schemas.microsoft.com/office/drawing/2014/main" id="{A67046E4-7EA7-414C-8B67-BE9C73705C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58629" y="920692"/>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9513154" y="2369703"/>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p:nvPr/>
        </p:nvSpPr>
        <p:spPr>
          <a:xfrm>
            <a:off x="7245273" y="347162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Network" title="Placeholder Icon">
            <a:extLst>
              <a:ext uri="{FF2B5EF4-FFF2-40B4-BE49-F238E27FC236}">
                <a16:creationId xmlns:a16="http://schemas.microsoft.com/office/drawing/2014/main" id="{E34FD3C6-9F01-4A17-AD96-054AF500405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45084" y="3771437"/>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7013822" y="5480821"/>
            <a:ext cx="15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443E4AE8-296F-314A-8904-D86EE84A3ABE}"/>
              </a:ext>
            </a:extLst>
          </p:cNvPr>
          <p:cNvSpPr txBox="1">
            <a:spLocks/>
          </p:cNvSpPr>
          <p:nvPr/>
        </p:nvSpPr>
        <p:spPr>
          <a:xfrm>
            <a:off x="6981714" y="1965179"/>
            <a:ext cx="1674000" cy="277622"/>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Workflow Changes</a:t>
            </a:r>
          </a:p>
        </p:txBody>
      </p:sp>
      <p:cxnSp>
        <p:nvCxnSpPr>
          <p:cNvPr id="16" name="Straight Connector 15">
            <a:extLst>
              <a:ext uri="{FF2B5EF4-FFF2-40B4-BE49-F238E27FC236}">
                <a16:creationId xmlns:a16="http://schemas.microsoft.com/office/drawing/2014/main" id="{5DE4B16C-1D4C-FB45-8530-3D82D8F8C183}"/>
              </a:ext>
              <a:ext uri="{C183D7F6-B498-43B3-948B-1728B52AA6E4}">
                <adec:decorative xmlns:adec="http://schemas.microsoft.com/office/drawing/2017/decorative" val="1"/>
              </a:ext>
            </a:extLst>
          </p:cNvPr>
          <p:cNvCxnSpPr>
            <a:cxnSpLocks/>
          </p:cNvCxnSpPr>
          <p:nvPr/>
        </p:nvCxnSpPr>
        <p:spPr>
          <a:xfrm>
            <a:off x="7049114" y="2369703"/>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9">
            <a:extLst>
              <a:ext uri="{FF2B5EF4-FFF2-40B4-BE49-F238E27FC236}">
                <a16:creationId xmlns:a16="http://schemas.microsoft.com/office/drawing/2014/main" id="{BD863374-DEBC-904D-9DF8-DA29D3EF8538}"/>
              </a:ext>
            </a:extLst>
          </p:cNvPr>
          <p:cNvSpPr txBox="1">
            <a:spLocks/>
          </p:cNvSpPr>
          <p:nvPr/>
        </p:nvSpPr>
        <p:spPr>
          <a:xfrm>
            <a:off x="9387154" y="4964475"/>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1400" dirty="0"/>
              <a:t>Wrap-Up </a:t>
            </a:r>
          </a:p>
        </p:txBody>
      </p:sp>
      <p:cxnSp>
        <p:nvCxnSpPr>
          <p:cNvPr id="20" name="Straight Connector 19">
            <a:extLst>
              <a:ext uri="{FF2B5EF4-FFF2-40B4-BE49-F238E27FC236}">
                <a16:creationId xmlns:a16="http://schemas.microsoft.com/office/drawing/2014/main" id="{AEFFEB43-F87F-D443-98C7-E11A5ECC48E0}"/>
              </a:ext>
              <a:ext uri="{C183D7F6-B498-43B3-948B-1728B52AA6E4}">
                <adec:decorative xmlns:adec="http://schemas.microsoft.com/office/drawing/2017/decorative" val="1"/>
              </a:ext>
            </a:extLst>
          </p:cNvPr>
          <p:cNvCxnSpPr>
            <a:cxnSpLocks/>
          </p:cNvCxnSpPr>
          <p:nvPr/>
        </p:nvCxnSpPr>
        <p:spPr>
          <a:xfrm>
            <a:off x="9539044" y="5480821"/>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5C04FAA-3BEE-4746-89C3-395FC1BE3F84}"/>
              </a:ext>
              <a:ext uri="{C183D7F6-B498-43B3-948B-1728B52AA6E4}">
                <adec:decorative xmlns:adec="http://schemas.microsoft.com/office/drawing/2017/decorative" val="1"/>
              </a:ext>
            </a:extLst>
          </p:cNvPr>
          <p:cNvSpPr/>
          <p:nvPr/>
        </p:nvSpPr>
        <p:spPr>
          <a:xfrm>
            <a:off x="9729943" y="347162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Present">
            <a:extLst>
              <a:ext uri="{FF2B5EF4-FFF2-40B4-BE49-F238E27FC236}">
                <a16:creationId xmlns:a16="http://schemas.microsoft.com/office/drawing/2014/main" id="{39AB6EB1-D073-DB4D-8ADF-6C68549C3D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29943" y="3471626"/>
            <a:ext cx="1114422" cy="1114422"/>
          </a:xfrm>
          <a:prstGeom prst="rect">
            <a:avLst/>
          </a:prstGeom>
        </p:spPr>
      </p:pic>
      <p:sp>
        <p:nvSpPr>
          <p:cNvPr id="25" name="Rectangle 24">
            <a:extLst>
              <a:ext uri="{FF2B5EF4-FFF2-40B4-BE49-F238E27FC236}">
                <a16:creationId xmlns:a16="http://schemas.microsoft.com/office/drawing/2014/main" id="{8871568A-20BD-544B-BCA8-25FDF585949E}"/>
              </a:ext>
              <a:ext uri="{C183D7F6-B498-43B3-948B-1728B52AA6E4}">
                <adec:decorative xmlns:adec="http://schemas.microsoft.com/office/drawing/2017/decorative" val="1"/>
              </a:ext>
            </a:extLst>
          </p:cNvPr>
          <p:cNvSpPr/>
          <p:nvPr/>
        </p:nvSpPr>
        <p:spPr>
          <a:xfrm>
            <a:off x="7245273" y="62088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yncing cloud">
            <a:extLst>
              <a:ext uri="{FF2B5EF4-FFF2-40B4-BE49-F238E27FC236}">
                <a16:creationId xmlns:a16="http://schemas.microsoft.com/office/drawing/2014/main" id="{DED265F6-4D66-6743-859A-9B17ABA9F5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5273" y="620881"/>
            <a:ext cx="1114422" cy="1114422"/>
          </a:xfrm>
          <a:prstGeom prst="rect">
            <a:avLst/>
          </a:prstGeom>
        </p:spPr>
      </p:pic>
    </p:spTree>
    <p:extLst>
      <p:ext uri="{BB962C8B-B14F-4D97-AF65-F5344CB8AC3E}">
        <p14:creationId xmlns:p14="http://schemas.microsoft.com/office/powerpoint/2010/main" val="3695379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3CABD-6F1A-4C44-969D-7521385E6654}"/>
              </a:ext>
            </a:extLst>
          </p:cNvPr>
          <p:cNvSpPr>
            <a:spLocks noGrp="1"/>
          </p:cNvSpPr>
          <p:nvPr>
            <p:ph type="title"/>
          </p:nvPr>
        </p:nvSpPr>
        <p:spPr/>
        <p:txBody>
          <a:bodyPr/>
          <a:lstStyle/>
          <a:p>
            <a:r>
              <a:rPr lang="en-US" dirty="0"/>
              <a:t>Multiple Identifiers</a:t>
            </a:r>
          </a:p>
        </p:txBody>
      </p:sp>
      <p:sp>
        <p:nvSpPr>
          <p:cNvPr id="3" name="Content Placeholder 2">
            <a:extLst>
              <a:ext uri="{FF2B5EF4-FFF2-40B4-BE49-F238E27FC236}">
                <a16:creationId xmlns:a16="http://schemas.microsoft.com/office/drawing/2014/main" id="{EE0B150E-3BD1-4F40-8B98-ADEBE464004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FA703EB-3446-4008-AD77-7EA2B24524B3}"/>
              </a:ext>
            </a:extLst>
          </p:cNvPr>
          <p:cNvPicPr>
            <a:picLocks noChangeAspect="1"/>
          </p:cNvPicPr>
          <p:nvPr/>
        </p:nvPicPr>
        <p:blipFill>
          <a:blip r:embed="rId3"/>
          <a:stretch>
            <a:fillRect/>
          </a:stretch>
        </p:blipFill>
        <p:spPr>
          <a:xfrm>
            <a:off x="3020898" y="1290168"/>
            <a:ext cx="8435643" cy="4789170"/>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B4D79C0E-89D2-4597-BD1E-DFDA4BD125F5}"/>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C4E4CE34-4242-4C86-8DBD-39E20F25CB77}"/>
              </a:ext>
            </a:extLst>
          </p:cNvPr>
          <p:cNvSpPr>
            <a:spLocks noGrp="1"/>
          </p:cNvSpPr>
          <p:nvPr>
            <p:ph type="sldNum" sz="quarter" idx="11"/>
          </p:nvPr>
        </p:nvSpPr>
        <p:spPr/>
        <p:txBody>
          <a:bodyPr/>
          <a:lstStyle/>
          <a:p>
            <a:fld id="{4B73C415-D670-4716-A5EC-CC4D52CA2BAC}" type="slidenum">
              <a:rPr lang="en-US" noProof="0" smtClean="0"/>
              <a:pPr/>
              <a:t>50</a:t>
            </a:fld>
            <a:endParaRPr lang="en-US" noProof="0" dirty="0"/>
          </a:p>
        </p:txBody>
      </p:sp>
    </p:spTree>
    <p:extLst>
      <p:ext uri="{BB962C8B-B14F-4D97-AF65-F5344CB8AC3E}">
        <p14:creationId xmlns:p14="http://schemas.microsoft.com/office/powerpoint/2010/main" val="1742007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5000" b="-45000"/>
          </a:stretch>
        </a:blip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51</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680728" y="2370203"/>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r>
              <a:rPr lang="en-US" dirty="0">
                <a:solidFill>
                  <a:srgbClr val="FF745F"/>
                </a:solidFill>
              </a:rPr>
              <a:t>MID Anomaly</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47335" y="3843403"/>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F369ADEE-0D72-BC4A-8583-3949CDED7BFB}"/>
              </a:ext>
            </a:extLst>
          </p:cNvPr>
          <p:cNvGrpSpPr/>
          <p:nvPr/>
        </p:nvGrpSpPr>
        <p:grpSpPr>
          <a:xfrm>
            <a:off x="6316132" y="338667"/>
            <a:ext cx="5665867" cy="5452533"/>
            <a:chOff x="6316132" y="338667"/>
            <a:chExt cx="5665867" cy="5452533"/>
          </a:xfrm>
        </p:grpSpPr>
        <p:sp>
          <p:nvSpPr>
            <p:cNvPr id="11" name="Snip Single Corner Rectangle 10">
              <a:extLst>
                <a:ext uri="{FF2B5EF4-FFF2-40B4-BE49-F238E27FC236}">
                  <a16:creationId xmlns:a16="http://schemas.microsoft.com/office/drawing/2014/main" id="{0F158D5C-8E49-1A43-9425-16F1E9F9E83C}"/>
                </a:ext>
              </a:extLst>
            </p:cNvPr>
            <p:cNvSpPr/>
            <p:nvPr/>
          </p:nvSpPr>
          <p:spPr>
            <a:xfrm>
              <a:off x="6316132" y="338667"/>
              <a:ext cx="5665867" cy="5452533"/>
            </a:xfrm>
            <a:prstGeom prst="snip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36FAB7E8-FD89-2947-B583-23CEB2AD352A}"/>
                </a:ext>
              </a:extLst>
            </p:cNvPr>
            <p:cNvSpPr txBox="1">
              <a:spLocks/>
            </p:cNvSpPr>
            <p:nvPr/>
          </p:nvSpPr>
          <p:spPr>
            <a:xfrm>
              <a:off x="6478090" y="928668"/>
              <a:ext cx="5252667" cy="4091068"/>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rgbClr val="FD7C62"/>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42C1BD"/>
                  </a:solidFill>
                </a:rPr>
                <a:t>MID anomaly business rules modified</a:t>
              </a:r>
            </a:p>
            <a:p>
              <a:pPr marL="800100" lvl="1" indent="-342900" algn="l">
                <a:buFont typeface="Arial" panose="020B0604020202020204" pitchFamily="34" charset="0"/>
                <a:buChar char="•"/>
              </a:pPr>
              <a:r>
                <a:rPr lang="en-US" sz="1600" dirty="0">
                  <a:solidFill>
                    <a:srgbClr val="42C1BD"/>
                  </a:solidFill>
                </a:rPr>
                <a:t>Matching detection based on exact first and last name (not middle) and date of birth</a:t>
              </a:r>
              <a:endParaRPr lang="en-US" sz="1600" dirty="0">
                <a:solidFill>
                  <a:srgbClr val="42C1BD"/>
                </a:solidFill>
                <a:ea typeface="Tahoma"/>
                <a:cs typeface="Tahoma"/>
              </a:endParaRPr>
            </a:p>
            <a:p>
              <a:pPr marL="342900" indent="-342900">
                <a:buFont typeface="Arial" panose="020B0604020202020204" pitchFamily="34" charset="0"/>
                <a:buChar char="•"/>
              </a:pPr>
              <a:r>
                <a:rPr lang="en-US" sz="2000" dirty="0">
                  <a:solidFill>
                    <a:srgbClr val="42C1BD"/>
                  </a:solidFill>
                </a:rPr>
                <a:t>1</a:t>
              </a:r>
              <a:r>
                <a:rPr lang="en-US" sz="2000" baseline="30000" dirty="0">
                  <a:solidFill>
                    <a:srgbClr val="42C1BD"/>
                  </a:solidFill>
                </a:rPr>
                <a:t>st</a:t>
              </a:r>
              <a:r>
                <a:rPr lang="en-US" sz="2000" dirty="0">
                  <a:solidFill>
                    <a:srgbClr val="42C1BD"/>
                  </a:solidFill>
                </a:rPr>
                <a:t> and 2</a:t>
              </a:r>
              <a:r>
                <a:rPr lang="en-US" sz="2000" baseline="30000" dirty="0">
                  <a:solidFill>
                    <a:srgbClr val="42C1BD"/>
                  </a:solidFill>
                </a:rPr>
                <a:t>nd</a:t>
              </a:r>
              <a:r>
                <a:rPr lang="en-US" sz="2000" dirty="0">
                  <a:solidFill>
                    <a:srgbClr val="42C1BD"/>
                  </a:solidFill>
                </a:rPr>
                <a:t> Parent/Guardian added to MID UI to assist in MID resolution</a:t>
              </a:r>
            </a:p>
            <a:p>
              <a:pPr marL="342900" indent="-342900">
                <a:buFont typeface="Arial" panose="020B0604020202020204" pitchFamily="34" charset="0"/>
                <a:buChar char="•"/>
              </a:pPr>
              <a:r>
                <a:rPr lang="en-US" sz="2000" dirty="0">
                  <a:solidFill>
                    <a:srgbClr val="42C1BD"/>
                  </a:solidFill>
                </a:rPr>
                <a:t>MID detection is run every time student data is posted to the ODS</a:t>
              </a:r>
            </a:p>
            <a:p>
              <a:pPr marL="342900" indent="-342900">
                <a:buFont typeface="Arial" panose="020B0604020202020204" pitchFamily="34" charset="0"/>
                <a:buChar char="•"/>
              </a:pPr>
              <a:r>
                <a:rPr lang="en-US" sz="2000" dirty="0">
                  <a:solidFill>
                    <a:srgbClr val="42C1BD"/>
                  </a:solidFill>
                </a:rPr>
                <a:t>MID resolution is available in the same feature section as the legacy system</a:t>
              </a:r>
            </a:p>
            <a:p>
              <a:pPr marL="342900" indent="-342900">
                <a:buFont typeface="Arial" panose="020B0604020202020204" pitchFamily="34" charset="0"/>
                <a:buChar char="•"/>
              </a:pPr>
              <a:endParaRPr lang="en-US" sz="2000" dirty="0">
                <a:solidFill>
                  <a:srgbClr val="42C1BD"/>
                </a:solidFill>
              </a:endParaRPr>
            </a:p>
            <a:p>
              <a:endParaRPr lang="en-US" sz="2000" dirty="0">
                <a:solidFill>
                  <a:srgbClr val="42C1BD"/>
                </a:solidFill>
              </a:endParaRPr>
            </a:p>
            <a:p>
              <a:pPr marL="342900" indent="-342900">
                <a:buFont typeface="Arial" panose="020B0604020202020204" pitchFamily="34" charset="0"/>
                <a:buChar char="•"/>
              </a:pPr>
              <a:endParaRPr lang="en-US" sz="2000" dirty="0">
                <a:solidFill>
                  <a:srgbClr val="42C1BD"/>
                </a:solidFill>
              </a:endParaRPr>
            </a:p>
          </p:txBody>
        </p:sp>
      </p:grpSp>
    </p:spTree>
    <p:extLst>
      <p:ext uri="{BB962C8B-B14F-4D97-AF65-F5344CB8AC3E}">
        <p14:creationId xmlns:p14="http://schemas.microsoft.com/office/powerpoint/2010/main" val="101766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10"/>
                                        <p:tgtEl>
                                          <p:spTgt spid="16"/>
                                        </p:tgtEl>
                                        <p:attrNameLst>
                                          <p:attrName>ppt_x</p:attrName>
                                        </p:attrNameLst>
                                      </p:cBhvr>
                                      <p:tavLst>
                                        <p:tav tm="0">
                                          <p:val>
                                            <p:strVal val="ppt_x"/>
                                          </p:val>
                                        </p:tav>
                                        <p:tav tm="100000">
                                          <p:val>
                                            <p:strVal val="0-ppt_w/2"/>
                                          </p:val>
                                        </p:tav>
                                      </p:tavLst>
                                    </p:anim>
                                    <p:anim calcmode="lin" valueType="num">
                                      <p:cBhvr additive="base">
                                        <p:cTn id="7" dur="10"/>
                                        <p:tgtEl>
                                          <p:spTgt spid="16"/>
                                        </p:tgtEl>
                                        <p:attrNameLst>
                                          <p:attrName>ppt_y</p:attrName>
                                        </p:attrNameLst>
                                      </p:cBhvr>
                                      <p:tavLst>
                                        <p:tav tm="0">
                                          <p:val>
                                            <p:strVal val="ppt_y"/>
                                          </p:val>
                                        </p:tav>
                                        <p:tav tm="100000">
                                          <p:val>
                                            <p:strVal val="ppt_y"/>
                                          </p:val>
                                        </p:tav>
                                      </p:tavLst>
                                    </p:anim>
                                    <p:set>
                                      <p:cBhvr>
                                        <p:cTn id="8"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1030-19DC-4A57-A3B3-4923F3E30E8F}"/>
              </a:ext>
            </a:extLst>
          </p:cNvPr>
          <p:cNvSpPr>
            <a:spLocks noGrp="1"/>
          </p:cNvSpPr>
          <p:nvPr>
            <p:ph type="title"/>
          </p:nvPr>
        </p:nvSpPr>
        <p:spPr/>
        <p:txBody>
          <a:bodyPr/>
          <a:lstStyle/>
          <a:p>
            <a:r>
              <a:rPr lang="en-US" dirty="0"/>
              <a:t>MID Resolution</a:t>
            </a:r>
          </a:p>
        </p:txBody>
      </p:sp>
      <p:sp>
        <p:nvSpPr>
          <p:cNvPr id="3" name="Content Placeholder 2">
            <a:extLst>
              <a:ext uri="{FF2B5EF4-FFF2-40B4-BE49-F238E27FC236}">
                <a16:creationId xmlns:a16="http://schemas.microsoft.com/office/drawing/2014/main" id="{BD88E2AB-F017-4044-865D-D41936EA183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581DFDE-DAF8-48AB-88BC-BDF2628B333B}"/>
              </a:ext>
            </a:extLst>
          </p:cNvPr>
          <p:cNvPicPr>
            <a:picLocks noChangeAspect="1"/>
          </p:cNvPicPr>
          <p:nvPr/>
        </p:nvPicPr>
        <p:blipFill>
          <a:blip r:embed="rId3"/>
          <a:stretch>
            <a:fillRect/>
          </a:stretch>
        </p:blipFill>
        <p:spPr>
          <a:xfrm>
            <a:off x="6256963" y="264406"/>
            <a:ext cx="4203213" cy="6161594"/>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B5918EB1-0EFE-4FAB-8DF2-48021B5E892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B1B5B712-AF41-406E-BC75-A1EC1CCFCA7B}"/>
              </a:ext>
            </a:extLst>
          </p:cNvPr>
          <p:cNvSpPr>
            <a:spLocks noGrp="1"/>
          </p:cNvSpPr>
          <p:nvPr>
            <p:ph type="sldNum" sz="quarter" idx="11"/>
          </p:nvPr>
        </p:nvSpPr>
        <p:spPr/>
        <p:txBody>
          <a:bodyPr/>
          <a:lstStyle/>
          <a:p>
            <a:fld id="{4B73C415-D670-4716-A5EC-CC4D52CA2BAC}" type="slidenum">
              <a:rPr lang="en-US" noProof="0" smtClean="0"/>
              <a:pPr/>
              <a:t>52</a:t>
            </a:fld>
            <a:endParaRPr lang="en-US" noProof="0" dirty="0"/>
          </a:p>
        </p:txBody>
      </p:sp>
    </p:spTree>
    <p:extLst>
      <p:ext uri="{BB962C8B-B14F-4D97-AF65-F5344CB8AC3E}">
        <p14:creationId xmlns:p14="http://schemas.microsoft.com/office/powerpoint/2010/main" val="3571108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4C4A-F789-4ABC-8F38-9CDC4A7249D2}"/>
              </a:ext>
            </a:extLst>
          </p:cNvPr>
          <p:cNvSpPr>
            <a:spLocks noGrp="1"/>
          </p:cNvSpPr>
          <p:nvPr>
            <p:ph type="title"/>
          </p:nvPr>
        </p:nvSpPr>
        <p:spPr/>
        <p:txBody>
          <a:bodyPr/>
          <a:lstStyle/>
          <a:p>
            <a:r>
              <a:rPr lang="en-US" dirty="0"/>
              <a:t>Unresolved MID Report</a:t>
            </a:r>
          </a:p>
        </p:txBody>
      </p:sp>
      <p:sp>
        <p:nvSpPr>
          <p:cNvPr id="3" name="Content Placeholder 2">
            <a:extLst>
              <a:ext uri="{FF2B5EF4-FFF2-40B4-BE49-F238E27FC236}">
                <a16:creationId xmlns:a16="http://schemas.microsoft.com/office/drawing/2014/main" id="{4972A2B6-8672-4B67-B2A1-595E1EE83C81}"/>
              </a:ext>
            </a:extLst>
          </p:cNvPr>
          <p:cNvSpPr>
            <a:spLocks noGrp="1"/>
          </p:cNvSpPr>
          <p:nvPr>
            <p:ph idx="1"/>
          </p:nvPr>
        </p:nvSpPr>
        <p:spPr/>
        <p:txBody>
          <a:bodyPr/>
          <a:lstStyle/>
          <a:p>
            <a:endParaRPr lang="en-US"/>
          </a:p>
        </p:txBody>
      </p:sp>
      <p:pic>
        <p:nvPicPr>
          <p:cNvPr id="1026" name="Picture 2" descr="Once the enrollmenst between teh 2 SSIDs are fixed, you again Enter the two SSIDs that needs to be combined. Click on Validate.">
            <a:extLst>
              <a:ext uri="{FF2B5EF4-FFF2-40B4-BE49-F238E27FC236}">
                <a16:creationId xmlns:a16="http://schemas.microsoft.com/office/drawing/2014/main" id="{B21551A9-92BF-49DC-95A4-F33C675DE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601" y="3575358"/>
            <a:ext cx="7894320" cy="2503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Once the enrollment records between the 2 SSIDs are fixed, you again Enter the two SSIDs that needs to be combined. Click on Validate.">
            <a:extLst>
              <a:ext uri="{FF2B5EF4-FFF2-40B4-BE49-F238E27FC236}">
                <a16:creationId xmlns:a16="http://schemas.microsoft.com/office/drawing/2014/main" id="{427B195D-3BF1-4AB4-B6C8-9F0B0C2F3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999" y="1728000"/>
            <a:ext cx="9357091" cy="1554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A258237-C4AA-4CA7-BCCF-566207C1DB38}"/>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DAD641F6-9C06-421B-8F52-D05A6A4A2D70}"/>
              </a:ext>
            </a:extLst>
          </p:cNvPr>
          <p:cNvSpPr>
            <a:spLocks noGrp="1"/>
          </p:cNvSpPr>
          <p:nvPr>
            <p:ph type="sldNum" sz="quarter" idx="11"/>
          </p:nvPr>
        </p:nvSpPr>
        <p:spPr/>
        <p:txBody>
          <a:bodyPr/>
          <a:lstStyle/>
          <a:p>
            <a:fld id="{4B73C415-D670-4716-A5EC-CC4D52CA2BAC}" type="slidenum">
              <a:rPr lang="en-US" noProof="0" smtClean="0"/>
              <a:pPr/>
              <a:t>53</a:t>
            </a:fld>
            <a:endParaRPr lang="en-US" noProof="0" dirty="0"/>
          </a:p>
        </p:txBody>
      </p:sp>
    </p:spTree>
    <p:extLst>
      <p:ext uri="{BB962C8B-B14F-4D97-AF65-F5344CB8AC3E}">
        <p14:creationId xmlns:p14="http://schemas.microsoft.com/office/powerpoint/2010/main" val="1439247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5CFC-1059-4F52-94A7-30C6E11E8A1D}"/>
              </a:ext>
            </a:extLst>
          </p:cNvPr>
          <p:cNvSpPr>
            <a:spLocks noGrp="1"/>
          </p:cNvSpPr>
          <p:nvPr>
            <p:ph type="title"/>
          </p:nvPr>
        </p:nvSpPr>
        <p:spPr/>
        <p:txBody>
          <a:bodyPr/>
          <a:lstStyle/>
          <a:p>
            <a:r>
              <a:rPr lang="en-US" dirty="0"/>
              <a:t>SSID Extract</a:t>
            </a:r>
          </a:p>
        </p:txBody>
      </p:sp>
      <p:pic>
        <p:nvPicPr>
          <p:cNvPr id="5" name="Picture 4">
            <a:extLst>
              <a:ext uri="{FF2B5EF4-FFF2-40B4-BE49-F238E27FC236}">
                <a16:creationId xmlns:a16="http://schemas.microsoft.com/office/drawing/2014/main" id="{E44E21BA-4347-4879-87ED-80F75FF7E098}"/>
              </a:ext>
            </a:extLst>
          </p:cNvPr>
          <p:cNvPicPr>
            <a:picLocks noChangeAspect="1"/>
          </p:cNvPicPr>
          <p:nvPr/>
        </p:nvPicPr>
        <p:blipFill>
          <a:blip r:embed="rId3"/>
          <a:stretch>
            <a:fillRect/>
          </a:stretch>
        </p:blipFill>
        <p:spPr>
          <a:xfrm>
            <a:off x="1463871" y="1321051"/>
            <a:ext cx="9722545" cy="4810973"/>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A2E4460D-9CF7-4BE3-98A7-0AA9B853F264}"/>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A6D7D023-50DB-45E0-A1CF-70EB63B7A5F0}"/>
              </a:ext>
            </a:extLst>
          </p:cNvPr>
          <p:cNvSpPr>
            <a:spLocks noGrp="1"/>
          </p:cNvSpPr>
          <p:nvPr>
            <p:ph type="sldNum" sz="quarter" idx="11"/>
          </p:nvPr>
        </p:nvSpPr>
        <p:spPr/>
        <p:txBody>
          <a:bodyPr/>
          <a:lstStyle/>
          <a:p>
            <a:fld id="{4B73C415-D670-4716-A5EC-CC4D52CA2BAC}" type="slidenum">
              <a:rPr lang="en-US" noProof="0" smtClean="0"/>
              <a:pPr/>
              <a:t>54</a:t>
            </a:fld>
            <a:endParaRPr lang="en-US" noProof="0" dirty="0"/>
          </a:p>
        </p:txBody>
      </p:sp>
    </p:spTree>
    <p:extLst>
      <p:ext uri="{BB962C8B-B14F-4D97-AF65-F5344CB8AC3E}">
        <p14:creationId xmlns:p14="http://schemas.microsoft.com/office/powerpoint/2010/main" val="3598170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8F14-7E89-42C2-A8E7-9A245CB8659A}"/>
              </a:ext>
            </a:extLst>
          </p:cNvPr>
          <p:cNvSpPr>
            <a:spLocks noGrp="1"/>
          </p:cNvSpPr>
          <p:nvPr>
            <p:ph type="title" idx="4294967295"/>
          </p:nvPr>
        </p:nvSpPr>
        <p:spPr>
          <a:xfrm>
            <a:off x="6096000" y="240618"/>
            <a:ext cx="5314536" cy="1095814"/>
          </a:xfrm>
        </p:spPr>
        <p:txBody>
          <a:bodyPr vert="horz" lIns="91440" tIns="45720" rIns="91440" bIns="45720" rtlCol="0" anchor="ctr">
            <a:normAutofit/>
          </a:bodyPr>
          <a:lstStyle/>
          <a:p>
            <a:r>
              <a:rPr lang="en-US" kern="1200" dirty="0">
                <a:solidFill>
                  <a:schemeClr val="tx1"/>
                </a:solidFill>
                <a:latin typeface="+mj-lt"/>
                <a:ea typeface="+mj-ea"/>
                <a:cs typeface="+mj-cs"/>
              </a:rPr>
              <a:t>Key Points</a:t>
            </a:r>
          </a:p>
        </p:txBody>
      </p:sp>
      <p:pic>
        <p:nvPicPr>
          <p:cNvPr id="8" name="Graphic 7" descr="Issue Tracking">
            <a:extLst>
              <a:ext uri="{FF2B5EF4-FFF2-40B4-BE49-F238E27FC236}">
                <a16:creationId xmlns:a16="http://schemas.microsoft.com/office/drawing/2014/main" id="{1DAC8F22-E332-4398-EC8D-3354B6C772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733" y="543135"/>
            <a:ext cx="3835488" cy="3835488"/>
          </a:xfrm>
          <a:prstGeom prst="rect">
            <a:avLst/>
          </a:prstGeom>
        </p:spPr>
      </p:pic>
      <p:sp>
        <p:nvSpPr>
          <p:cNvPr id="3" name="Content Placeholder 2">
            <a:extLst>
              <a:ext uri="{FF2B5EF4-FFF2-40B4-BE49-F238E27FC236}">
                <a16:creationId xmlns:a16="http://schemas.microsoft.com/office/drawing/2014/main" id="{81B2386E-0E11-415E-B70E-2287BEBF961C}"/>
              </a:ext>
            </a:extLst>
          </p:cNvPr>
          <p:cNvSpPr>
            <a:spLocks noGrp="1"/>
          </p:cNvSpPr>
          <p:nvPr>
            <p:ph idx="4294967295"/>
          </p:nvPr>
        </p:nvSpPr>
        <p:spPr>
          <a:xfrm>
            <a:off x="5760562" y="1336432"/>
            <a:ext cx="6109705" cy="5051203"/>
          </a:xfrm>
        </p:spPr>
        <p:txBody>
          <a:bodyPr vert="horz" lIns="91440" tIns="45720" rIns="91440" bIns="45720" rtlCol="0" anchor="t">
            <a:normAutofit fontScale="92500" lnSpcReduction="10000"/>
          </a:bodyPr>
          <a:lstStyle/>
          <a:p>
            <a:r>
              <a:rPr lang="en-US" sz="2400" dirty="0"/>
              <a:t>Any file with even a single error will be rejected completely</a:t>
            </a:r>
          </a:p>
          <a:p>
            <a:r>
              <a:rPr lang="en-US" sz="2400" dirty="0"/>
              <a:t>Files are auto posted with no view of passed record</a:t>
            </a:r>
          </a:p>
          <a:p>
            <a:r>
              <a:rPr lang="en-US" sz="2400" dirty="0"/>
              <a:t>The MID resolution process is the SSID candidate selection is how accomplished</a:t>
            </a:r>
          </a:p>
          <a:p>
            <a:r>
              <a:rPr lang="en-US" sz="2400" dirty="0"/>
              <a:t>MIDs must be resolved prior to requesting an SSID extract</a:t>
            </a:r>
          </a:p>
          <a:p>
            <a:pPr marL="0" indent="0">
              <a:buNone/>
            </a:pPr>
            <a:endParaRPr lang="en-US" sz="2400" dirty="0"/>
          </a:p>
          <a:p>
            <a:pPr marL="0" marR="0">
              <a:spcBef>
                <a:spcPts val="0"/>
              </a:spcBef>
              <a:spcAft>
                <a:spcPts val="0"/>
              </a:spcAft>
            </a:pPr>
            <a:r>
              <a:rPr lang="en-US" sz="2400" dirty="0">
                <a:effectLst/>
              </a:rPr>
              <a:t>In the near future functionality will be expanded to include:</a:t>
            </a:r>
          </a:p>
          <a:p>
            <a:pPr marL="0" marR="0" indent="0">
              <a:spcBef>
                <a:spcPts val="0"/>
              </a:spcBef>
              <a:spcAft>
                <a:spcPts val="0"/>
              </a:spcAft>
              <a:buNone/>
            </a:pPr>
            <a:endParaRPr lang="en-US" sz="2400" dirty="0"/>
          </a:p>
          <a:p>
            <a:pPr marL="542925" lvl="2">
              <a:spcBef>
                <a:spcPts val="0"/>
              </a:spcBef>
              <a:spcAft>
                <a:spcPts val="0"/>
              </a:spcAft>
            </a:pPr>
            <a:r>
              <a:rPr lang="en-US" dirty="0"/>
              <a:t>B</a:t>
            </a:r>
            <a:r>
              <a:rPr lang="en-US" dirty="0">
                <a:effectLst/>
              </a:rPr>
              <a:t>roader matching including probabilistic matching</a:t>
            </a:r>
          </a:p>
          <a:p>
            <a:pPr marL="542925" lvl="2">
              <a:spcBef>
                <a:spcPts val="0"/>
              </a:spcBef>
              <a:spcAft>
                <a:spcPts val="0"/>
              </a:spcAft>
            </a:pPr>
            <a:r>
              <a:rPr lang="en-US" dirty="0">
                <a:effectLst/>
              </a:rPr>
              <a:t>Candidate list report</a:t>
            </a:r>
          </a:p>
          <a:p>
            <a:endParaRPr lang="en-US" sz="1700" dirty="0"/>
          </a:p>
        </p:txBody>
      </p:sp>
      <p:sp>
        <p:nvSpPr>
          <p:cNvPr id="6" name="Footer Placeholder 5">
            <a:extLst>
              <a:ext uri="{FF2B5EF4-FFF2-40B4-BE49-F238E27FC236}">
                <a16:creationId xmlns:a16="http://schemas.microsoft.com/office/drawing/2014/main" id="{8432F7AE-9480-4AC6-9AAD-A7272B818E53}"/>
              </a:ext>
            </a:extLst>
          </p:cNvPr>
          <p:cNvSpPr>
            <a:spLocks noGrp="1"/>
          </p:cNvSpPr>
          <p:nvPr>
            <p:ph type="ftr" sz="quarter" idx="11"/>
          </p:nvPr>
        </p:nvSpPr>
        <p:spPr/>
        <p:txBody>
          <a:bodyPr/>
          <a:lstStyle/>
          <a:p>
            <a:r>
              <a:rPr lang="en-US"/>
              <a:t>File Submission Redesign Overview v1.0 - Mar 30, 2022</a:t>
            </a:r>
          </a:p>
        </p:txBody>
      </p:sp>
      <p:sp>
        <p:nvSpPr>
          <p:cNvPr id="7" name="Slide Number Placeholder 6">
            <a:extLst>
              <a:ext uri="{FF2B5EF4-FFF2-40B4-BE49-F238E27FC236}">
                <a16:creationId xmlns:a16="http://schemas.microsoft.com/office/drawing/2014/main" id="{5F969BB5-6F10-4ABB-8E54-474E5EB58A5B}"/>
              </a:ext>
            </a:extLst>
          </p:cNvPr>
          <p:cNvSpPr>
            <a:spLocks noGrp="1"/>
          </p:cNvSpPr>
          <p:nvPr>
            <p:ph type="sldNum" sz="quarter" idx="12"/>
          </p:nvPr>
        </p:nvSpPr>
        <p:spPr/>
        <p:txBody>
          <a:bodyPr/>
          <a:lstStyle/>
          <a:p>
            <a:fld id="{1739E886-5401-4625-8805-72270105D34A}" type="slidenum">
              <a:rPr lang="en-US" smtClean="0"/>
              <a:t>55</a:t>
            </a:fld>
            <a:endParaRPr lang="en-US"/>
          </a:p>
        </p:txBody>
      </p:sp>
    </p:spTree>
    <p:extLst>
      <p:ext uri="{BB962C8B-B14F-4D97-AF65-F5344CB8AC3E}">
        <p14:creationId xmlns:p14="http://schemas.microsoft.com/office/powerpoint/2010/main" val="1440584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3853" y="0"/>
            <a:ext cx="11738147" cy="6365363"/>
          </a:xfrm>
          <a:prstGeom prst="rect">
            <a:avLst/>
          </a:prstGeom>
          <a:gradFill>
            <a:gsLst>
              <a:gs pos="40000">
                <a:schemeClr val="bg1">
                  <a:alpha val="21000"/>
                  <a:lumMod val="16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56</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680728" y="2370203"/>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r>
              <a:rPr lang="en-US" dirty="0">
                <a:solidFill>
                  <a:srgbClr val="FF745F"/>
                </a:solidFill>
              </a:rPr>
              <a:t>Data Discrepancy	</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08526" y="4001865"/>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681B32B3-BA08-4448-B96C-C087EE127C94}"/>
              </a:ext>
            </a:extLst>
          </p:cNvPr>
          <p:cNvGrpSpPr/>
          <p:nvPr/>
        </p:nvGrpSpPr>
        <p:grpSpPr>
          <a:xfrm>
            <a:off x="6544733" y="338667"/>
            <a:ext cx="5437266" cy="5452533"/>
            <a:chOff x="6316132" y="338667"/>
            <a:chExt cx="5665867" cy="5452533"/>
          </a:xfrm>
        </p:grpSpPr>
        <p:sp>
          <p:nvSpPr>
            <p:cNvPr id="11" name="Snip Single Corner Rectangle 10">
              <a:extLst>
                <a:ext uri="{FF2B5EF4-FFF2-40B4-BE49-F238E27FC236}">
                  <a16:creationId xmlns:a16="http://schemas.microsoft.com/office/drawing/2014/main" id="{7E8E6C43-4FA8-A640-A8D4-C719C34A58C3}"/>
                </a:ext>
              </a:extLst>
            </p:cNvPr>
            <p:cNvSpPr/>
            <p:nvPr/>
          </p:nvSpPr>
          <p:spPr>
            <a:xfrm>
              <a:off x="6316132" y="338667"/>
              <a:ext cx="5665867" cy="5452533"/>
            </a:xfrm>
            <a:prstGeom prst="snip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D7A3DB9D-6281-914D-95AC-BEC7814CAE1A}"/>
                </a:ext>
              </a:extLst>
            </p:cNvPr>
            <p:cNvSpPr txBox="1">
              <a:spLocks/>
            </p:cNvSpPr>
            <p:nvPr/>
          </p:nvSpPr>
          <p:spPr>
            <a:xfrm>
              <a:off x="6586378" y="871098"/>
              <a:ext cx="5252667" cy="4726113"/>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rgbClr val="FD7C62"/>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1800" dirty="0">
                  <a:solidFill>
                    <a:srgbClr val="42C1BD"/>
                  </a:solidFill>
                </a:rPr>
                <a:t>New functionality </a:t>
              </a:r>
              <a:endParaRPr lang="en-US" sz="1800" dirty="0">
                <a:solidFill>
                  <a:srgbClr val="42C1BD"/>
                </a:solidFill>
                <a:ea typeface="Tahoma"/>
                <a:cs typeface="Tahoma"/>
              </a:endParaRPr>
            </a:p>
            <a:p>
              <a:pPr marL="342900" indent="-342900">
                <a:buFont typeface="Arial" panose="020B0604020202020204" pitchFamily="34" charset="0"/>
                <a:buChar char="•"/>
              </a:pPr>
              <a:r>
                <a:rPr lang="en-US" sz="1800" dirty="0">
                  <a:solidFill>
                    <a:srgbClr val="42C1BD"/>
                  </a:solidFill>
                </a:rPr>
                <a:t>Repackaged version of input validation rules (same error numbers, no new validations – think of this as former 'warnings') </a:t>
              </a:r>
              <a:endParaRPr lang="en-US" sz="1800" dirty="0">
                <a:solidFill>
                  <a:srgbClr val="42C1BD"/>
                </a:solidFill>
                <a:ea typeface="Tahoma"/>
                <a:cs typeface="Tahoma"/>
              </a:endParaRPr>
            </a:p>
            <a:p>
              <a:pPr marL="342900" indent="-342900">
                <a:buFont typeface="Arial" panose="020B0604020202020204" pitchFamily="34" charset="0"/>
                <a:buChar char="•"/>
              </a:pPr>
              <a:r>
                <a:rPr lang="en-US" sz="1800" dirty="0">
                  <a:solidFill>
                    <a:srgbClr val="42C1BD"/>
                  </a:solidFill>
                </a:rPr>
                <a:t>Validations are run every time data is posted to the ODS </a:t>
              </a:r>
              <a:endParaRPr lang="en-US" sz="1800" dirty="0">
                <a:solidFill>
                  <a:srgbClr val="42C1BD"/>
                </a:solidFill>
                <a:ea typeface="Tahoma"/>
                <a:cs typeface="Tahoma"/>
              </a:endParaRPr>
            </a:p>
            <a:p>
              <a:pPr marL="342900" indent="-342900">
                <a:buFont typeface="Arial" panose="020B0604020202020204" pitchFamily="34" charset="0"/>
                <a:buChar char="•"/>
              </a:pPr>
              <a:r>
                <a:rPr lang="en-US" sz="1800" dirty="0">
                  <a:solidFill>
                    <a:srgbClr val="42C1BD"/>
                  </a:solidFill>
                </a:rPr>
                <a:t>Intended to inform about data conflicts within LEA and between LEAs</a:t>
              </a:r>
              <a:endParaRPr lang="en-US" sz="1800" dirty="0">
                <a:solidFill>
                  <a:srgbClr val="42C1BD"/>
                </a:solidFill>
                <a:ea typeface="Tahoma"/>
                <a:cs typeface="Tahoma"/>
              </a:endParaRPr>
            </a:p>
            <a:p>
              <a:pPr marL="342900" indent="-342900">
                <a:buFont typeface="Arial" panose="020B0604020202020204" pitchFamily="34" charset="0"/>
                <a:buChar char="•"/>
              </a:pPr>
              <a:r>
                <a:rPr lang="en-US" sz="1800" dirty="0">
                  <a:solidFill>
                    <a:srgbClr val="42C1BD"/>
                  </a:solidFill>
                </a:rPr>
                <a:t>Similar design to View Submissions Status detail screen</a:t>
              </a:r>
              <a:endParaRPr lang="en-US" sz="1800" dirty="0">
                <a:solidFill>
                  <a:srgbClr val="42C1BD"/>
                </a:solidFill>
                <a:ea typeface="Tahoma"/>
                <a:cs typeface="Tahoma"/>
              </a:endParaRPr>
            </a:p>
            <a:p>
              <a:pPr marL="342900" indent="-342900">
                <a:buFont typeface="Arial" panose="020B0604020202020204" pitchFamily="34" charset="0"/>
                <a:buChar char="•"/>
              </a:pPr>
              <a:r>
                <a:rPr lang="en-US" sz="1800" dirty="0">
                  <a:solidFill>
                    <a:srgbClr val="42C1BD"/>
                  </a:solidFill>
                </a:rPr>
                <a:t>New menu selection on the navigation panel</a:t>
              </a:r>
              <a:endParaRPr lang="en-US" sz="1800" dirty="0">
                <a:solidFill>
                  <a:srgbClr val="42C1BD"/>
                </a:solidFill>
                <a:ea typeface="Tahoma"/>
                <a:cs typeface="Tahoma"/>
              </a:endParaRPr>
            </a:p>
            <a:p>
              <a:pPr marL="342900" indent="-342900">
                <a:buFont typeface="Arial" panose="020B0604020202020204" pitchFamily="34" charset="0"/>
                <a:buChar char="•"/>
              </a:pPr>
              <a:endParaRPr lang="en-US" sz="2000" dirty="0">
                <a:solidFill>
                  <a:srgbClr val="42C1BD"/>
                </a:solidFill>
              </a:endParaRPr>
            </a:p>
          </p:txBody>
        </p:sp>
      </p:grpSp>
    </p:spTree>
    <p:extLst>
      <p:ext uri="{BB962C8B-B14F-4D97-AF65-F5344CB8AC3E}">
        <p14:creationId xmlns:p14="http://schemas.microsoft.com/office/powerpoint/2010/main" val="359905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6"/>
                                        </p:tgtEl>
                                        <p:attrNameLst>
                                          <p:attrName>ppt_x</p:attrName>
                                        </p:attrNameLst>
                                      </p:cBhvr>
                                      <p:tavLst>
                                        <p:tav tm="0">
                                          <p:val>
                                            <p:strVal val="ppt_x"/>
                                          </p:val>
                                        </p:tav>
                                        <p:tav tm="100000">
                                          <p:val>
                                            <p:strVal val="0-ppt_w/2"/>
                                          </p:val>
                                        </p:tav>
                                      </p:tavLst>
                                    </p:anim>
                                    <p:anim calcmode="lin" valueType="num">
                                      <p:cBhvr additive="base">
                                        <p:cTn id="12" dur="10"/>
                                        <p:tgtEl>
                                          <p:spTgt spid="16"/>
                                        </p:tgtEl>
                                        <p:attrNameLst>
                                          <p:attrName>ppt_y</p:attrName>
                                        </p:attrNameLst>
                                      </p:cBhvr>
                                      <p:tavLst>
                                        <p:tav tm="0">
                                          <p:val>
                                            <p:strVal val="ppt_y"/>
                                          </p:val>
                                        </p:tav>
                                        <p:tav tm="100000">
                                          <p:val>
                                            <p:strVal val="ppt_y"/>
                                          </p:val>
                                        </p:tav>
                                      </p:tavLst>
                                    </p:anim>
                                    <p:set>
                                      <p:cBhvr>
                                        <p:cTn id="13"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176D3-3A9E-3949-A4AC-C6FFD2BE146D}"/>
              </a:ext>
            </a:extLst>
          </p:cNvPr>
          <p:cNvSpPr>
            <a:spLocks noGrp="1"/>
          </p:cNvSpPr>
          <p:nvPr>
            <p:ph type="title"/>
          </p:nvPr>
        </p:nvSpPr>
        <p:spPr/>
        <p:txBody>
          <a:bodyPr/>
          <a:lstStyle/>
          <a:p>
            <a:r>
              <a:rPr lang="en-US" altLang="en-US"/>
              <a:t>Review Local Practices for Impacts</a:t>
            </a:r>
            <a:endParaRPr lang="en-US"/>
          </a:p>
        </p:txBody>
      </p:sp>
      <p:sp>
        <p:nvSpPr>
          <p:cNvPr id="3" name="Content Placeholder 2">
            <a:extLst>
              <a:ext uri="{FF2B5EF4-FFF2-40B4-BE49-F238E27FC236}">
                <a16:creationId xmlns:a16="http://schemas.microsoft.com/office/drawing/2014/main" id="{3BC1F7CC-1239-6347-B1FA-89F0C8652118}"/>
              </a:ext>
            </a:extLst>
          </p:cNvPr>
          <p:cNvSpPr>
            <a:spLocks noGrp="1"/>
          </p:cNvSpPr>
          <p:nvPr>
            <p:ph idx="1"/>
          </p:nvPr>
        </p:nvSpPr>
        <p:spPr>
          <a:xfrm>
            <a:off x="473153" y="1257805"/>
            <a:ext cx="9665373" cy="4351338"/>
          </a:xfrm>
        </p:spPr>
        <p:txBody>
          <a:bodyPr vert="horz" lIns="0" tIns="0" rIns="0" bIns="0" rtlCol="0" anchor="t">
            <a:noAutofit/>
          </a:bodyPr>
          <a:lstStyle/>
          <a:p>
            <a:pPr marL="285750" indent="-285750"/>
            <a:r>
              <a:rPr lang="en-US" dirty="0">
                <a:ea typeface="+mn-lt"/>
                <a:cs typeface="+mn-lt"/>
              </a:rPr>
              <a:t>Avoid sending up blank SSIDs for students who were previously enrolled in another CA public school – perform student search in OM first</a:t>
            </a:r>
            <a:endParaRPr lang="en-US" dirty="0">
              <a:ea typeface="Tahoma"/>
              <a:cs typeface="Tahoma"/>
            </a:endParaRPr>
          </a:p>
          <a:p>
            <a:pPr marL="285750" indent="-285750"/>
            <a:r>
              <a:rPr lang="en-US" dirty="0">
                <a:ea typeface="+mn-lt"/>
                <a:cs typeface="+mn-lt"/>
              </a:rPr>
              <a:t>Submit SSID request files in smaller batches to resolve MIDS same day</a:t>
            </a:r>
            <a:endParaRPr lang="en-US" dirty="0">
              <a:ea typeface="Tahoma"/>
              <a:cs typeface="Tahoma"/>
            </a:endParaRPr>
          </a:p>
          <a:p>
            <a:pPr marL="285750" indent="-285750"/>
            <a:r>
              <a:rPr lang="en-US" dirty="0">
                <a:ea typeface="+mn-lt"/>
                <a:cs typeface="+mn-lt"/>
              </a:rPr>
              <a:t>Transitioning to automatic posting of records requires cleaner data </a:t>
            </a:r>
            <a:endParaRPr lang="en-US" dirty="0">
              <a:ea typeface="Tahoma"/>
              <a:cs typeface="Tahoma"/>
            </a:endParaRPr>
          </a:p>
          <a:p>
            <a:pPr marL="285750" indent="-285750"/>
            <a:r>
              <a:rPr lang="en-US" dirty="0">
                <a:ea typeface="+mn-lt"/>
                <a:cs typeface="+mn-lt"/>
              </a:rPr>
              <a:t>Work with SIS vendors to add more data validations</a:t>
            </a:r>
            <a:endParaRPr lang="en-US" dirty="0">
              <a:ea typeface="Tahoma"/>
              <a:cs typeface="Tahoma"/>
            </a:endParaRPr>
          </a:p>
          <a:p>
            <a:pPr marL="285750" indent="-285750"/>
            <a:r>
              <a:rPr lang="en-US" dirty="0">
                <a:ea typeface="+mn-lt"/>
                <a:cs typeface="+mn-lt"/>
              </a:rPr>
              <a:t>Reducing Data Discrepancy results necessary to achieve accurate reports</a:t>
            </a:r>
            <a:endParaRPr lang="en-US" dirty="0">
              <a:ea typeface="Tahoma"/>
              <a:cs typeface="Tahoma"/>
            </a:endParaRPr>
          </a:p>
          <a:p>
            <a:pPr marL="285750" indent="-285750"/>
            <a:r>
              <a:rPr lang="en-US" dirty="0">
                <a:ea typeface="+mn-lt"/>
                <a:cs typeface="+mn-lt"/>
              </a:rPr>
              <a:t>Continue developing local data governance practices for team collaboration</a:t>
            </a:r>
            <a:endParaRPr lang="en-US" dirty="0">
              <a:ea typeface="Tahoma"/>
              <a:cs typeface="Tahoma"/>
            </a:endParaRPr>
          </a:p>
          <a:p>
            <a:pPr marL="285750" indent="-285750"/>
            <a:r>
              <a:rPr lang="en-US" dirty="0">
                <a:ea typeface="+mn-lt"/>
                <a:cs typeface="+mn-lt"/>
              </a:rPr>
              <a:t>Retrieving SSIDs from CALPADS may require changes</a:t>
            </a:r>
            <a:endParaRPr lang="en-US" dirty="0">
              <a:ea typeface="Tahoma"/>
              <a:cs typeface="Tahoma"/>
            </a:endParaRPr>
          </a:p>
          <a:p>
            <a:pPr marL="285750" indent="-285750"/>
            <a:r>
              <a:rPr lang="en-US" dirty="0">
                <a:ea typeface="+mn-lt"/>
                <a:cs typeface="+mn-lt"/>
              </a:rPr>
              <a:t>MID anomalies may increase</a:t>
            </a:r>
            <a:endParaRPr lang="en-US" dirty="0">
              <a:ea typeface="Tahoma"/>
              <a:cs typeface="Tahoma"/>
            </a:endParaRPr>
          </a:p>
          <a:p>
            <a:pPr marL="285750" indent="-285750"/>
            <a:r>
              <a:rPr lang="en-US" dirty="0">
                <a:ea typeface="+mn-lt"/>
                <a:cs typeface="+mn-lt"/>
              </a:rPr>
              <a:t>Data Discrepancies indicate inconsistent data that could impact snapshot aggregates</a:t>
            </a:r>
            <a:endParaRPr lang="en-US" dirty="0">
              <a:ea typeface="Tahoma"/>
              <a:cs typeface="Tahoma"/>
            </a:endParaRPr>
          </a:p>
          <a:p>
            <a:pPr marL="0" indent="0">
              <a:buNone/>
            </a:pPr>
            <a:endParaRPr lang="en-US" dirty="0">
              <a:ea typeface="Tahoma"/>
              <a:cs typeface="Tahoma"/>
            </a:endParaRPr>
          </a:p>
          <a:p>
            <a:endParaRPr lang="en-US" dirty="0"/>
          </a:p>
        </p:txBody>
      </p:sp>
      <p:sp>
        <p:nvSpPr>
          <p:cNvPr id="4" name="Footer Placeholder 3">
            <a:extLst>
              <a:ext uri="{FF2B5EF4-FFF2-40B4-BE49-F238E27FC236}">
                <a16:creationId xmlns:a16="http://schemas.microsoft.com/office/drawing/2014/main" id="{2652BCC9-5117-154F-A788-10B084B9B5A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06CDFCC8-6184-2748-8B78-0F34A08180E9}"/>
              </a:ext>
            </a:extLst>
          </p:cNvPr>
          <p:cNvSpPr>
            <a:spLocks noGrp="1"/>
          </p:cNvSpPr>
          <p:nvPr>
            <p:ph type="sldNum" sz="quarter" idx="11"/>
          </p:nvPr>
        </p:nvSpPr>
        <p:spPr/>
        <p:txBody>
          <a:bodyPr/>
          <a:lstStyle/>
          <a:p>
            <a:fld id="{4B73C415-D670-4716-A5EC-CC4D52CA2BAC}" type="slidenum">
              <a:rPr lang="en-US" noProof="0" smtClean="0"/>
              <a:pPr/>
              <a:t>57</a:t>
            </a:fld>
            <a:endParaRPr lang="en-US" noProof="0" dirty="0"/>
          </a:p>
        </p:txBody>
      </p:sp>
      <p:pic>
        <p:nvPicPr>
          <p:cNvPr id="7" name="Picture 5">
            <a:extLst>
              <a:ext uri="{FF2B5EF4-FFF2-40B4-BE49-F238E27FC236}">
                <a16:creationId xmlns:a16="http://schemas.microsoft.com/office/drawing/2014/main" id="{E39CD381-4090-4F44-957D-1F69E51B5B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3628" y="2277099"/>
            <a:ext cx="2239963"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384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58</a:t>
            </a:fld>
            <a:endParaRPr lang="en-US" dirty="0"/>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r>
              <a:rPr lang="en-US" noProof="0"/>
              <a:t>File Submission Redesign Overview v1.0 - Mar 30, 2022</a:t>
            </a:r>
            <a:endParaRPr lang="en-US" noProof="0"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321380" y="365687"/>
            <a:ext cx="5007508" cy="5999676"/>
          </a:xfrm>
        </p:spPr>
        <p:txBody>
          <a:bodyPr/>
          <a:lstStyle/>
          <a:p>
            <a:r>
              <a:rPr lang="en-US" sz="1800" dirty="0"/>
              <a:t>Critical for </a:t>
            </a:r>
            <a:r>
              <a:rPr lang="en-US" sz="1800" b="1" dirty="0">
                <a:solidFill>
                  <a:srgbClr val="42C1BD"/>
                </a:solidFill>
              </a:rPr>
              <a:t>LEAs and SIS vendors to collaborate</a:t>
            </a:r>
            <a:r>
              <a:rPr lang="en-US" sz="1800" dirty="0"/>
              <a:t> to ensure file extracts are validated properly before upload to CALPADS</a:t>
            </a:r>
          </a:p>
          <a:p>
            <a:r>
              <a:rPr lang="en-US" sz="1800" b="1" dirty="0">
                <a:solidFill>
                  <a:srgbClr val="FF735D"/>
                </a:solidFill>
              </a:rPr>
              <a:t>Entire file rejected </a:t>
            </a:r>
            <a:r>
              <a:rPr lang="en-US" sz="1800" dirty="0"/>
              <a:t>with one or more errors</a:t>
            </a:r>
          </a:p>
          <a:p>
            <a:r>
              <a:rPr lang="en-US" sz="1800" b="1" dirty="0">
                <a:solidFill>
                  <a:srgbClr val="FF735D"/>
                </a:solidFill>
              </a:rPr>
              <a:t>Multiple files </a:t>
            </a:r>
            <a:r>
              <a:rPr lang="en-US" sz="1800" dirty="0"/>
              <a:t>can be uploaded regardless of file order/sort</a:t>
            </a:r>
          </a:p>
          <a:p>
            <a:r>
              <a:rPr lang="en-US" sz="1800" dirty="0"/>
              <a:t>Files with all passed records will </a:t>
            </a:r>
            <a:r>
              <a:rPr lang="en-US" sz="1800" b="1" dirty="0">
                <a:solidFill>
                  <a:srgbClr val="42C1BD"/>
                </a:solidFill>
              </a:rPr>
              <a:t>auto post</a:t>
            </a:r>
          </a:p>
          <a:p>
            <a:r>
              <a:rPr lang="en-US" sz="1800" dirty="0"/>
              <a:t>Additional validations/errors are produced downstream and must be </a:t>
            </a:r>
            <a:r>
              <a:rPr lang="en-US" sz="1800" b="1" dirty="0">
                <a:solidFill>
                  <a:srgbClr val="42C1BD"/>
                </a:solidFill>
              </a:rPr>
              <a:t>checked after post </a:t>
            </a:r>
            <a:r>
              <a:rPr lang="en-US" sz="1800" dirty="0"/>
              <a:t>is complete</a:t>
            </a:r>
          </a:p>
          <a:p>
            <a:r>
              <a:rPr lang="en-US" dirty="0">
                <a:solidFill>
                  <a:schemeClr val="tx1"/>
                </a:solidFill>
              </a:rPr>
              <a:t>SSIDs are </a:t>
            </a:r>
            <a:r>
              <a:rPr lang="en-US" b="1" dirty="0">
                <a:solidFill>
                  <a:srgbClr val="FF735E"/>
                </a:solidFill>
              </a:rPr>
              <a:t>auto assigned in batch </a:t>
            </a:r>
            <a:r>
              <a:rPr lang="en-US" dirty="0">
                <a:solidFill>
                  <a:schemeClr val="tx1"/>
                </a:solidFill>
              </a:rPr>
              <a:t>if the SSID field is blank in the SENR batch file.</a:t>
            </a:r>
          </a:p>
          <a:p>
            <a:r>
              <a:rPr lang="en-US" sz="2000" dirty="0">
                <a:solidFill>
                  <a:schemeClr val="tx1"/>
                </a:solidFill>
              </a:rPr>
              <a:t>MID anomaly </a:t>
            </a:r>
            <a:r>
              <a:rPr lang="en-US" sz="2000" b="1" dirty="0">
                <a:solidFill>
                  <a:srgbClr val="42C1BD"/>
                </a:solidFill>
              </a:rPr>
              <a:t>business rules </a:t>
            </a:r>
            <a:r>
              <a:rPr lang="en-US" sz="2000" dirty="0">
                <a:solidFill>
                  <a:schemeClr val="tx1"/>
                </a:solidFill>
              </a:rPr>
              <a:t>modified</a:t>
            </a:r>
          </a:p>
          <a:p>
            <a:pPr marL="800100" lvl="1" indent="-342900"/>
            <a:r>
              <a:rPr lang="en-US" dirty="0">
                <a:solidFill>
                  <a:schemeClr val="tx1"/>
                </a:solidFill>
              </a:rPr>
              <a:t>Matching detection based on exact first and last name (not middle) and date of birth</a:t>
            </a:r>
            <a:endParaRPr lang="en-US" dirty="0">
              <a:solidFill>
                <a:schemeClr val="tx1"/>
              </a:solidFill>
              <a:ea typeface="Tahoma"/>
              <a:cs typeface="Tahoma"/>
            </a:endParaRPr>
          </a:p>
          <a:p>
            <a:r>
              <a:rPr lang="en-US" b="1" dirty="0">
                <a:solidFill>
                  <a:srgbClr val="FF735E"/>
                </a:solidFill>
              </a:rPr>
              <a:t>Data Discrepancy </a:t>
            </a:r>
            <a:r>
              <a:rPr lang="en-US" dirty="0">
                <a:solidFill>
                  <a:schemeClr val="tx1"/>
                </a:solidFill>
              </a:rPr>
              <a:t>- new functionality</a:t>
            </a:r>
          </a:p>
        </p:txBody>
      </p:sp>
      <p:sp>
        <p:nvSpPr>
          <p:cNvPr id="3" name="Slide Number Placeholder 2">
            <a:extLst>
              <a:ext uri="{FF2B5EF4-FFF2-40B4-BE49-F238E27FC236}">
                <a16:creationId xmlns:a16="http://schemas.microsoft.com/office/drawing/2014/main" id="{78CFACDF-9E04-4412-89F5-EA362056D7F8}"/>
              </a:ext>
            </a:extLst>
          </p:cNvPr>
          <p:cNvSpPr>
            <a:spLocks noGrp="1"/>
          </p:cNvSpPr>
          <p:nvPr>
            <p:ph type="sldNum" sz="quarter" idx="11"/>
          </p:nvPr>
        </p:nvSpPr>
        <p:spPr/>
        <p:txBody>
          <a:bodyPr/>
          <a:lstStyle/>
          <a:p>
            <a:fld id="{4B73C415-D670-4716-A5EC-CC4D52CA2BAC}" type="slidenum">
              <a:rPr lang="en-US" smtClean="0"/>
              <a:pPr/>
              <a:t>59</a:t>
            </a:fld>
            <a:endParaRPr lang="en-US" dirty="0"/>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Summary</a:t>
            </a:r>
          </a:p>
        </p:txBody>
      </p:sp>
      <p:pic>
        <p:nvPicPr>
          <p:cNvPr id="12" name="Picture Placeholder 11">
            <a:extLst>
              <a:ext uri="{FF2B5EF4-FFF2-40B4-BE49-F238E27FC236}">
                <a16:creationId xmlns:a16="http://schemas.microsoft.com/office/drawing/2014/main" id="{495C7C6A-6EEF-CA43-A4A6-62CE9B02CD7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a:xfrm>
            <a:off x="5353050" y="0"/>
            <a:ext cx="6406950" cy="3714747"/>
          </a:xfrm>
        </p:spPr>
      </p:pic>
      <p:sp>
        <p:nvSpPr>
          <p:cNvPr id="2" name="Footer Placeholder 1">
            <a:extLst>
              <a:ext uri="{FF2B5EF4-FFF2-40B4-BE49-F238E27FC236}">
                <a16:creationId xmlns:a16="http://schemas.microsoft.com/office/drawing/2014/main" id="{ADCB71B4-2503-4953-8994-5A240876E23A}"/>
              </a:ext>
            </a:extLst>
          </p:cNvPr>
          <p:cNvSpPr>
            <a:spLocks noGrp="1"/>
          </p:cNvSpPr>
          <p:nvPr>
            <p:ph type="ftr" sz="quarter" idx="13"/>
          </p:nvPr>
        </p:nvSpPr>
        <p:spPr>
          <a:xfrm>
            <a:off x="432000" y="6365363"/>
            <a:ext cx="4786268" cy="412431"/>
          </a:xfrm>
        </p:spPr>
        <p:txBody>
          <a:bodyPr/>
          <a:lstStyle/>
          <a:p>
            <a:r>
              <a:rPr lang="en-US" noProof="0" dirty="0"/>
              <a:t>File Submission Redesign Overview v1.0 - Mar 30, 2022</a:t>
            </a:r>
          </a:p>
        </p:txBody>
      </p: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dirty="0"/>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5343118-535C-4D4A-8614-8657D025C444}"/>
              </a:ext>
            </a:extLst>
          </p:cNvPr>
          <p:cNvSpPr>
            <a:spLocks noGrp="1"/>
          </p:cNvSpPr>
          <p:nvPr>
            <p:ph type="title"/>
          </p:nvPr>
        </p:nvSpPr>
        <p:spPr/>
        <p:txBody>
          <a:bodyPr/>
          <a:lstStyle/>
          <a:p>
            <a:r>
              <a:rPr lang="en-US" dirty="0">
                <a:latin typeface="Arial Black" panose="020B0A04020102020204" pitchFamily="34" charset="0"/>
              </a:rPr>
              <a:t>CALPADS Background</a:t>
            </a:r>
          </a:p>
        </p:txBody>
      </p:sp>
      <p:sp>
        <p:nvSpPr>
          <p:cNvPr id="16" name="Text Placeholder 15">
            <a:extLst>
              <a:ext uri="{FF2B5EF4-FFF2-40B4-BE49-F238E27FC236}">
                <a16:creationId xmlns:a16="http://schemas.microsoft.com/office/drawing/2014/main" id="{8622620D-1117-4CFA-A275-D96FB8D314B4}"/>
              </a:ext>
            </a:extLst>
          </p:cNvPr>
          <p:cNvSpPr>
            <a:spLocks noGrp="1"/>
          </p:cNvSpPr>
          <p:nvPr>
            <p:ph type="body" idx="1"/>
          </p:nvPr>
        </p:nvSpPr>
        <p:spPr>
          <a:xfrm>
            <a:off x="554960" y="1483499"/>
            <a:ext cx="4305114" cy="577273"/>
          </a:xfrm>
        </p:spPr>
        <p:txBody>
          <a:bodyPr/>
          <a:lstStyle/>
          <a:p>
            <a:r>
              <a:rPr lang="en-US" dirty="0"/>
              <a:t>Academic Year: 2009-2010</a:t>
            </a:r>
          </a:p>
        </p:txBody>
      </p:sp>
      <p:sp>
        <p:nvSpPr>
          <p:cNvPr id="3" name="Content Placeholder 2">
            <a:extLst>
              <a:ext uri="{FF2B5EF4-FFF2-40B4-BE49-F238E27FC236}">
                <a16:creationId xmlns:a16="http://schemas.microsoft.com/office/drawing/2014/main" id="{34D9CD44-67C1-4838-991D-B30D9BAE5727}"/>
              </a:ext>
            </a:extLst>
          </p:cNvPr>
          <p:cNvSpPr>
            <a:spLocks noGrp="1"/>
          </p:cNvSpPr>
          <p:nvPr>
            <p:ph sz="half" idx="2"/>
          </p:nvPr>
        </p:nvSpPr>
        <p:spPr>
          <a:xfrm>
            <a:off x="432000" y="2210852"/>
            <a:ext cx="5472000" cy="3868486"/>
          </a:xfrm>
        </p:spPr>
        <p:txBody>
          <a:bodyPr>
            <a:normAutofit/>
          </a:bodyPr>
          <a:lstStyle/>
          <a:p>
            <a:pPr marL="0" marR="0" indent="0">
              <a:lnSpc>
                <a:spcPct val="107000"/>
              </a:lnSpc>
              <a:spcBef>
                <a:spcPts val="0"/>
              </a:spcBef>
              <a:spcAft>
                <a:spcPts val="80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17" name="Text Placeholder 16">
            <a:extLst>
              <a:ext uri="{FF2B5EF4-FFF2-40B4-BE49-F238E27FC236}">
                <a16:creationId xmlns:a16="http://schemas.microsoft.com/office/drawing/2014/main" id="{AF91A195-8447-4057-A059-990914CCD4D9}"/>
              </a:ext>
            </a:extLst>
          </p:cNvPr>
          <p:cNvSpPr>
            <a:spLocks noGrp="1"/>
          </p:cNvSpPr>
          <p:nvPr>
            <p:ph type="body" sz="quarter" idx="3"/>
          </p:nvPr>
        </p:nvSpPr>
        <p:spPr>
          <a:xfrm>
            <a:off x="6487792" y="1236860"/>
            <a:ext cx="3926918" cy="823912"/>
          </a:xfrm>
        </p:spPr>
        <p:txBody>
          <a:bodyPr/>
          <a:lstStyle/>
          <a:p>
            <a:r>
              <a:rPr lang="en-US" dirty="0">
                <a:solidFill>
                  <a:srgbClr val="5960AB"/>
                </a:solidFill>
              </a:rPr>
              <a:t>Academic Year: 2021-2022</a:t>
            </a:r>
          </a:p>
        </p:txBody>
      </p:sp>
      <p:sp>
        <p:nvSpPr>
          <p:cNvPr id="18" name="Content Placeholder 17">
            <a:extLst>
              <a:ext uri="{FF2B5EF4-FFF2-40B4-BE49-F238E27FC236}">
                <a16:creationId xmlns:a16="http://schemas.microsoft.com/office/drawing/2014/main" id="{CE2F88DC-A9F9-4526-9931-47FFBE094943}"/>
              </a:ext>
            </a:extLst>
          </p:cNvPr>
          <p:cNvSpPr>
            <a:spLocks noGrp="1"/>
          </p:cNvSpPr>
          <p:nvPr>
            <p:ph sz="quarter" idx="4"/>
          </p:nvPr>
        </p:nvSpPr>
        <p:spPr>
          <a:xfrm>
            <a:off x="554728" y="2281614"/>
            <a:ext cx="5172891" cy="2577422"/>
          </a:xfrm>
        </p:spPr>
        <p:txBody>
          <a:bodyPr/>
          <a:lstStyle/>
          <a:p>
            <a:pPr>
              <a:spcAft>
                <a:spcPts val="0"/>
              </a:spcAft>
              <a:buFont typeface="Arial" panose="020B0604020202020204" pitchFamily="34" charset="0"/>
              <a:buChar char="•"/>
            </a:pPr>
            <a:r>
              <a:rPr lang="en-US" sz="2400" dirty="0"/>
              <a:t>1392 LEAs</a:t>
            </a:r>
          </a:p>
          <a:p>
            <a:pPr>
              <a:spcAft>
                <a:spcPts val="0"/>
              </a:spcAft>
              <a:buFont typeface="Arial" panose="020B0604020202020204" pitchFamily="34" charset="0"/>
              <a:buChar char="•"/>
            </a:pPr>
            <a:r>
              <a:rPr lang="en-US" sz="2400" dirty="0"/>
              <a:t>1 data collection</a:t>
            </a:r>
          </a:p>
          <a:p>
            <a:pPr>
              <a:spcAft>
                <a:spcPts val="0"/>
              </a:spcAft>
              <a:buFont typeface="Arial" panose="020B0604020202020204" pitchFamily="34" charset="0"/>
              <a:buChar char="•"/>
            </a:pPr>
            <a:r>
              <a:rPr lang="en-US" sz="2400" dirty="0"/>
              <a:t>3 File types</a:t>
            </a:r>
          </a:p>
          <a:p>
            <a:pPr>
              <a:spcAft>
                <a:spcPts val="0"/>
              </a:spcAft>
              <a:buFont typeface="Arial" panose="020B0604020202020204" pitchFamily="34" charset="0"/>
              <a:buChar char="•"/>
            </a:pPr>
            <a:r>
              <a:rPr lang="en-US" sz="2400" dirty="0"/>
              <a:t>1 external connection</a:t>
            </a:r>
          </a:p>
          <a:p>
            <a:pPr>
              <a:spcAft>
                <a:spcPts val="0"/>
              </a:spcAft>
              <a:buFont typeface="Arial" panose="020B0604020202020204" pitchFamily="34" charset="0"/>
              <a:buChar char="•"/>
            </a:pPr>
            <a:r>
              <a:rPr lang="en-US" sz="2400" dirty="0"/>
              <a:t>2 Methods of input</a:t>
            </a:r>
          </a:p>
        </p:txBody>
      </p:sp>
      <p:sp>
        <p:nvSpPr>
          <p:cNvPr id="19" name="Content Placeholder 17">
            <a:extLst>
              <a:ext uri="{FF2B5EF4-FFF2-40B4-BE49-F238E27FC236}">
                <a16:creationId xmlns:a16="http://schemas.microsoft.com/office/drawing/2014/main" id="{C84D3857-3BBE-4F02-8254-7D261C7AC389}"/>
              </a:ext>
            </a:extLst>
          </p:cNvPr>
          <p:cNvSpPr txBox="1">
            <a:spLocks/>
          </p:cNvSpPr>
          <p:nvPr/>
        </p:nvSpPr>
        <p:spPr>
          <a:xfrm>
            <a:off x="6279052" y="2284165"/>
            <a:ext cx="5183188" cy="2572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solidFill>
                  <a:srgbClr val="5960AB"/>
                </a:solidFill>
              </a:rPr>
              <a:t>1980 LEAs</a:t>
            </a:r>
          </a:p>
          <a:p>
            <a:pPr>
              <a:lnSpc>
                <a:spcPct val="100000"/>
              </a:lnSpc>
            </a:pPr>
            <a:r>
              <a:rPr lang="en-US" sz="2400" dirty="0">
                <a:solidFill>
                  <a:srgbClr val="5960AB"/>
                </a:solidFill>
              </a:rPr>
              <a:t>6 data collections</a:t>
            </a:r>
          </a:p>
          <a:p>
            <a:pPr>
              <a:lnSpc>
                <a:spcPct val="100000"/>
              </a:lnSpc>
            </a:pPr>
            <a:r>
              <a:rPr lang="en-US" sz="2400" dirty="0">
                <a:solidFill>
                  <a:srgbClr val="5960AB"/>
                </a:solidFill>
              </a:rPr>
              <a:t>21 File types</a:t>
            </a:r>
          </a:p>
          <a:p>
            <a:pPr>
              <a:lnSpc>
                <a:spcPct val="100000"/>
              </a:lnSpc>
            </a:pPr>
            <a:r>
              <a:rPr lang="en-US" sz="2400" dirty="0">
                <a:solidFill>
                  <a:srgbClr val="5960AB"/>
                </a:solidFill>
              </a:rPr>
              <a:t>4 external connections</a:t>
            </a:r>
          </a:p>
          <a:p>
            <a:pPr>
              <a:lnSpc>
                <a:spcPct val="100000"/>
              </a:lnSpc>
            </a:pPr>
            <a:r>
              <a:rPr lang="en-US" sz="2400" dirty="0">
                <a:solidFill>
                  <a:srgbClr val="5960AB"/>
                </a:solidFill>
              </a:rPr>
              <a:t>3 Methods of input</a:t>
            </a:r>
          </a:p>
        </p:txBody>
      </p:sp>
      <p:pic>
        <p:nvPicPr>
          <p:cNvPr id="1026" name="Picture 2" descr="directories:calpads [School Pathways Knowledge Base]">
            <a:extLst>
              <a:ext uri="{FF2B5EF4-FFF2-40B4-BE49-F238E27FC236}">
                <a16:creationId xmlns:a16="http://schemas.microsoft.com/office/drawing/2014/main" id="{3F22FD49-8003-4D4E-A7E1-3E89C4560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31" y="4954697"/>
            <a:ext cx="3982780" cy="10052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PADS Update FLASH #203 - California Longitudinal Pupil Achievement Data  System (CALPADS) (CA Dept of Education)">
            <a:extLst>
              <a:ext uri="{FF2B5EF4-FFF2-40B4-BE49-F238E27FC236}">
                <a16:creationId xmlns:a16="http://schemas.microsoft.com/office/drawing/2014/main" id="{09DA7454-9920-470D-B2BF-ACAA518CC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021" y="4852679"/>
            <a:ext cx="4044539" cy="1183524"/>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4">
            <a:extLst>
              <a:ext uri="{FF2B5EF4-FFF2-40B4-BE49-F238E27FC236}">
                <a16:creationId xmlns:a16="http://schemas.microsoft.com/office/drawing/2014/main" id="{3A5C3B7C-BE92-0D40-BF1F-10F1D0BE0751}"/>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6</a:t>
            </a:fld>
            <a:endParaRPr lang="en-US" noProof="0" dirty="0"/>
          </a:p>
        </p:txBody>
      </p:sp>
      <p:sp>
        <p:nvSpPr>
          <p:cNvPr id="2" name="Footer Placeholder 1">
            <a:extLst>
              <a:ext uri="{FF2B5EF4-FFF2-40B4-BE49-F238E27FC236}">
                <a16:creationId xmlns:a16="http://schemas.microsoft.com/office/drawing/2014/main" id="{63AEAD18-04D3-C547-9C31-7668AB3B3417}"/>
              </a:ext>
            </a:extLst>
          </p:cNvPr>
          <p:cNvSpPr>
            <a:spLocks noGrp="1"/>
          </p:cNvSpPr>
          <p:nvPr>
            <p:ph type="ftr" sz="quarter" idx="10"/>
          </p:nvPr>
        </p:nvSpPr>
        <p:spPr/>
        <p:txBody>
          <a:bodyPr/>
          <a:lstStyle/>
          <a:p>
            <a:r>
              <a:rPr lang="en-US" noProof="0"/>
              <a:t>File Submission Redesign Overview v1.0 - Mar 30, 2022</a:t>
            </a:r>
            <a:endParaRPr lang="en-US" noProof="0" dirty="0"/>
          </a:p>
        </p:txBody>
      </p:sp>
    </p:spTree>
    <p:extLst>
      <p:ext uri="{BB962C8B-B14F-4D97-AF65-F5344CB8AC3E}">
        <p14:creationId xmlns:p14="http://schemas.microsoft.com/office/powerpoint/2010/main" val="35580172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60</a:t>
            </a:fld>
            <a:endParaRPr lang="en-US" dirty="0"/>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FA890259-E52C-3443-AA96-C6540A909A89}"/>
              </a:ext>
            </a:extLst>
          </p:cNvPr>
          <p:cNvSpPr>
            <a:spLocks noGrp="1"/>
          </p:cNvSpPr>
          <p:nvPr>
            <p:ph type="pic" sz="quarter" idx="12"/>
          </p:nvPr>
        </p:nvSpPr>
        <p:spPr/>
      </p:sp>
      <p:pic>
        <p:nvPicPr>
          <p:cNvPr id="31" name="Picture Placeholder 26">
            <a:extLst>
              <a:ext uri="{FF2B5EF4-FFF2-40B4-BE49-F238E27FC236}">
                <a16:creationId xmlns:a16="http://schemas.microsoft.com/office/drawing/2014/main" id="{C3E5F55B-23E5-DB47-A102-54F21136A3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539" b="539"/>
          <a:stretch>
            <a:fillRect/>
          </a:stretch>
        </p:blipFill>
        <p:spPr>
          <a:xfrm>
            <a:off x="432000" y="-1"/>
            <a:ext cx="5472000" cy="3714747"/>
          </a:xfrm>
          <a:prstGeom prst="rect">
            <a:avLst/>
          </a:prstGeom>
          <a:solidFill>
            <a:schemeClr val="tx1">
              <a:alpha val="70000"/>
            </a:schemeClr>
          </a:solidFill>
          <a:ln w="12700" cap="flat" cmpd="sng" algn="ctr">
            <a:noFill/>
            <a:prstDash val="solid"/>
            <a:miter lim="800000"/>
          </a:ln>
          <a:effectLst/>
        </p:spPr>
      </p:pic>
      <p:sp>
        <p:nvSpPr>
          <p:cNvPr id="27" name="Text Placeholder 5">
            <a:extLst>
              <a:ext uri="{FF2B5EF4-FFF2-40B4-BE49-F238E27FC236}">
                <a16:creationId xmlns:a16="http://schemas.microsoft.com/office/drawing/2014/main" id="{F4F2DE3B-4B5F-8B4C-AA75-868FBEBD71EB}"/>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28" name="Text Placeholder 6">
            <a:extLst>
              <a:ext uri="{FF2B5EF4-FFF2-40B4-BE49-F238E27FC236}">
                <a16:creationId xmlns:a16="http://schemas.microsoft.com/office/drawing/2014/main" id="{78E4E008-53B2-3B47-B65E-AB4A873355D6}"/>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29" name="Text Placeholder 7">
            <a:extLst>
              <a:ext uri="{FF2B5EF4-FFF2-40B4-BE49-F238E27FC236}">
                <a16:creationId xmlns:a16="http://schemas.microsoft.com/office/drawing/2014/main" id="{2F15AF2A-8491-FA4B-92E1-F67BBF36A969}"/>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30" name="Text Placeholder 8">
            <a:extLst>
              <a:ext uri="{FF2B5EF4-FFF2-40B4-BE49-F238E27FC236}">
                <a16:creationId xmlns:a16="http://schemas.microsoft.com/office/drawing/2014/main" id="{A26741C5-CE38-4044-B5FF-5C78FC09CC02}"/>
              </a:ext>
            </a:extLst>
          </p:cNvPr>
          <p:cNvSpPr>
            <a:spLocks noGrp="1"/>
          </p:cNvSpPr>
          <p:nvPr>
            <p:ph type="body" sz="quarter" idx="16"/>
          </p:nvPr>
        </p:nvSpPr>
        <p:spPr>
          <a:xfrm>
            <a:off x="8163529" y="5103872"/>
            <a:ext cx="2990246" cy="720000"/>
          </a:xfrm>
        </p:spPr>
        <p:txBody>
          <a:bodyPr/>
          <a:lstStyle/>
          <a:p>
            <a:pPr lvl="0" algn="l"/>
            <a:r>
              <a:rPr lang="en-US" sz="1600" dirty="0"/>
              <a:t>http://www.cde.ca.gov/ds/sp/cl/listservs.asp#listservs</a:t>
            </a:r>
          </a:p>
        </p:txBody>
      </p:sp>
      <p:sp>
        <p:nvSpPr>
          <p:cNvPr id="33" name="Text Placeholder 9">
            <a:extLst>
              <a:ext uri="{FF2B5EF4-FFF2-40B4-BE49-F238E27FC236}">
                <a16:creationId xmlns:a16="http://schemas.microsoft.com/office/drawing/2014/main" id="{7F826380-EA61-9348-B519-E0746C18E82C}"/>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35" name="Text Placeholder 10">
            <a:extLst>
              <a:ext uri="{FF2B5EF4-FFF2-40B4-BE49-F238E27FC236}">
                <a16:creationId xmlns:a16="http://schemas.microsoft.com/office/drawing/2014/main" id="{4A5A1FBA-73E7-984F-9936-DED99133A513}"/>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36" name="Text Placeholder 3">
            <a:extLst>
              <a:ext uri="{FF2B5EF4-FFF2-40B4-BE49-F238E27FC236}">
                <a16:creationId xmlns:a16="http://schemas.microsoft.com/office/drawing/2014/main" id="{68518BD8-DDED-0C4C-9E80-9113DDE0B014}"/>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37" name="Text Placeholder 12">
            <a:extLst>
              <a:ext uri="{FF2B5EF4-FFF2-40B4-BE49-F238E27FC236}">
                <a16:creationId xmlns:a16="http://schemas.microsoft.com/office/drawing/2014/main" id="{2445967D-A85A-7E44-A5AD-02E9D1774408}"/>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grpSp>
        <p:nvGrpSpPr>
          <p:cNvPr id="38" name="Group 37">
            <a:extLst>
              <a:ext uri="{FF2B5EF4-FFF2-40B4-BE49-F238E27FC236}">
                <a16:creationId xmlns:a16="http://schemas.microsoft.com/office/drawing/2014/main" id="{99B53D5B-6B7C-0D48-A3B3-1D2F5B273581}"/>
              </a:ext>
              <a:ext uri="{C183D7F6-B498-43B3-948B-1728B52AA6E4}">
                <adec:decorative xmlns:adec="http://schemas.microsoft.com/office/drawing/2017/decorative" val="1"/>
              </a:ext>
            </a:extLst>
          </p:cNvPr>
          <p:cNvGrpSpPr/>
          <p:nvPr/>
        </p:nvGrpSpPr>
        <p:grpSpPr>
          <a:xfrm>
            <a:off x="7107152" y="603995"/>
            <a:ext cx="685800" cy="685800"/>
            <a:chOff x="7449941" y="756300"/>
            <a:chExt cx="685800" cy="685800"/>
          </a:xfrm>
        </p:grpSpPr>
        <p:sp>
          <p:nvSpPr>
            <p:cNvPr id="39" name="Rectangle 38">
              <a:extLst>
                <a:ext uri="{FF2B5EF4-FFF2-40B4-BE49-F238E27FC236}">
                  <a16:creationId xmlns:a16="http://schemas.microsoft.com/office/drawing/2014/main" id="{3578450D-EDB5-DD48-9ED3-EE3DFA1F886D}"/>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Graphic 39" descr="Internet">
              <a:extLst>
                <a:ext uri="{FF2B5EF4-FFF2-40B4-BE49-F238E27FC236}">
                  <a16:creationId xmlns:a16="http://schemas.microsoft.com/office/drawing/2014/main" id="{B44575C8-EAFF-634B-8ACE-AF1AFE66CC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5441" y="825211"/>
              <a:ext cx="514800" cy="514800"/>
            </a:xfrm>
            <a:prstGeom prst="rect">
              <a:avLst/>
            </a:prstGeom>
          </p:spPr>
        </p:pic>
      </p:grpSp>
      <p:cxnSp>
        <p:nvCxnSpPr>
          <p:cNvPr id="41" name="Straight Connector 40">
            <a:extLst>
              <a:ext uri="{FF2B5EF4-FFF2-40B4-BE49-F238E27FC236}">
                <a16:creationId xmlns:a16="http://schemas.microsoft.com/office/drawing/2014/main" id="{F9B49F9B-E1AC-5A43-824A-6B12FCF049F4}"/>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B843EA7-AD08-9F48-86AE-CB6E7C65544B}"/>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Graphic 42" descr="Email">
            <a:extLst>
              <a:ext uri="{FF2B5EF4-FFF2-40B4-BE49-F238E27FC236}">
                <a16:creationId xmlns:a16="http://schemas.microsoft.com/office/drawing/2014/main" id="{A78183C1-9A94-494F-9F77-98E29E318A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92652" y="2102769"/>
            <a:ext cx="514800" cy="514800"/>
          </a:xfrm>
          <a:prstGeom prst="rect">
            <a:avLst/>
          </a:prstGeom>
        </p:spPr>
      </p:pic>
      <p:cxnSp>
        <p:nvCxnSpPr>
          <p:cNvPr id="44" name="Straight Connector 43">
            <a:extLst>
              <a:ext uri="{FF2B5EF4-FFF2-40B4-BE49-F238E27FC236}">
                <a16:creationId xmlns:a16="http://schemas.microsoft.com/office/drawing/2014/main" id="{9D1485BD-F3C9-0042-92D7-F946A8B48785}"/>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EA4F6FB8-0D8A-5241-AAE5-E1DB4E7B774F}"/>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Graphic 45" descr="Telephone">
            <a:extLst>
              <a:ext uri="{FF2B5EF4-FFF2-40B4-BE49-F238E27FC236}">
                <a16:creationId xmlns:a16="http://schemas.microsoft.com/office/drawing/2014/main" id="{A778A718-142E-0B46-9944-D1E3E77C72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15075" y="3517425"/>
            <a:ext cx="514800" cy="514800"/>
          </a:xfrm>
          <a:prstGeom prst="rect">
            <a:avLst/>
          </a:prstGeom>
        </p:spPr>
      </p:pic>
      <p:cxnSp>
        <p:nvCxnSpPr>
          <p:cNvPr id="47" name="Straight Connector 46">
            <a:extLst>
              <a:ext uri="{FF2B5EF4-FFF2-40B4-BE49-F238E27FC236}">
                <a16:creationId xmlns:a16="http://schemas.microsoft.com/office/drawing/2014/main" id="{C1C80C54-2294-9147-BFC3-E9840C93CA08}"/>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2EC19229-33F7-874F-B89B-D65706BE084B}"/>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Graphic 48" descr="Chat">
            <a:extLst>
              <a:ext uri="{FF2B5EF4-FFF2-40B4-BE49-F238E27FC236}">
                <a16:creationId xmlns:a16="http://schemas.microsoft.com/office/drawing/2014/main" id="{1945F67E-0E66-C04E-B9D0-049BFD5CE9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29856" y="4971971"/>
            <a:ext cx="514800" cy="514800"/>
          </a:xfrm>
          <a:prstGeom prst="rect">
            <a:avLst/>
          </a:prstGeom>
        </p:spPr>
      </p:pic>
      <p:cxnSp>
        <p:nvCxnSpPr>
          <p:cNvPr id="50" name="Straight Connector 49">
            <a:extLst>
              <a:ext uri="{FF2B5EF4-FFF2-40B4-BE49-F238E27FC236}">
                <a16:creationId xmlns:a16="http://schemas.microsoft.com/office/drawing/2014/main" id="{BE3339E2-E82A-9A43-A2FA-317DD638FE1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65991" y="1838181"/>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dirty="0">
              <a:solidFill>
                <a:schemeClr val="tx2"/>
              </a:solidFill>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dirty="0">
              <a:solidFill>
                <a:schemeClr val="tx2"/>
              </a:solidFill>
            </a:endParaRPr>
          </a:p>
        </p:txBody>
      </p:sp>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a:xfrm>
            <a:off x="432000" y="271616"/>
            <a:ext cx="11340000" cy="432000"/>
          </a:xfrm>
        </p:spPr>
        <p:txBody>
          <a:bodyPr/>
          <a:lstStyle/>
          <a:p>
            <a:r>
              <a:rPr lang="en-US" dirty="0"/>
              <a:t>Feedback</a:t>
            </a:r>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fld id="{4B73C415-D670-4716-A5EC-CC4D52CA2BAC}" type="slidenum">
              <a:rPr lang="en-US" smtClean="0"/>
              <a:pPr/>
              <a:t>61</a:t>
            </a:fld>
            <a:endParaRPr lang="en-US" dirty="0"/>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2"/>
          </p:nvPr>
        </p:nvSpPr>
        <p:spPr>
          <a:xfrm>
            <a:off x="1815984" y="1853522"/>
            <a:ext cx="3541655" cy="2224950"/>
          </a:xfrm>
          <a:solidFill>
            <a:srgbClr val="EDECED"/>
          </a:solidFill>
        </p:spPr>
        <p:txBody>
          <a:bodyPr/>
          <a:lstStyle/>
          <a:p>
            <a:r>
              <a:rPr lang="en-US" b="1" dirty="0">
                <a:solidFill>
                  <a:schemeClr val="tx1">
                    <a:lumMod val="75000"/>
                    <a:lumOff val="25000"/>
                  </a:schemeClr>
                </a:solidFill>
              </a:rPr>
              <a:t>        </a:t>
            </a:r>
          </a:p>
          <a:p>
            <a:endParaRPr lang="en-US" b="1" dirty="0">
              <a:solidFill>
                <a:schemeClr val="tx1">
                  <a:lumMod val="75000"/>
                  <a:lumOff val="25000"/>
                </a:schemeClr>
              </a:solidFill>
            </a:endParaRPr>
          </a:p>
          <a:p>
            <a:r>
              <a:rPr lang="en-US" b="1" dirty="0">
                <a:solidFill>
                  <a:schemeClr val="tx1">
                    <a:lumMod val="75000"/>
                    <a:lumOff val="25000"/>
                  </a:schemeClr>
                </a:solidFill>
              </a:rPr>
              <a:t>            I have a question…</a:t>
            </a:r>
            <a:endParaRPr lang="en-US" i="1" dirty="0">
              <a:latin typeface="Calibri" pitchFamily="34" charset="0"/>
            </a:endParaRPr>
          </a:p>
          <a:p>
            <a:endParaRPr lang="en-US" dirty="0">
              <a:solidFill>
                <a:schemeClr val="tx1">
                  <a:lumMod val="75000"/>
                  <a:lumOff val="25000"/>
                </a:schemeClr>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4"/>
          </p:nvPr>
        </p:nvSpPr>
        <p:spPr>
          <a:xfrm>
            <a:off x="6577606" y="301188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1"/>
                  </a:solidFill>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1"/>
                  </a:solidFill>
                </a:rPr>
                <a:t>”</a:t>
              </a:r>
            </a:p>
          </p:txBody>
        </p:sp>
      </p:gr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3"/>
                  </a:solidFill>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3"/>
                  </a:solidFill>
                </a:rPr>
                <a:t>”</a:t>
              </a:r>
            </a:p>
          </p:txBody>
        </p:sp>
      </p:grpSp>
    </p:spTree>
    <p:extLst>
      <p:ext uri="{BB962C8B-B14F-4D97-AF65-F5344CB8AC3E}">
        <p14:creationId xmlns:p14="http://schemas.microsoft.com/office/powerpoint/2010/main" val="28114993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4" y="2377000"/>
            <a:ext cx="3571782" cy="2387600"/>
          </a:xfrm>
        </p:spPr>
        <p:txBody>
          <a:bodyPr/>
          <a:lstStyle/>
          <a:p>
            <a:r>
              <a:rPr lang="en-US" dirty="0">
                <a:solidFill>
                  <a:schemeClr val="bg2"/>
                </a:solidFill>
              </a:rPr>
              <a:t>Thank You</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2" y="5057775"/>
            <a:ext cx="3206053" cy="247650"/>
          </a:xfrm>
        </p:spPr>
        <p:txBody>
          <a:bodyPr/>
          <a:lstStyle/>
          <a:p>
            <a:r>
              <a:rPr lang="en-US" dirty="0"/>
              <a:t>CSIS Training Team</a:t>
            </a:r>
          </a:p>
        </p:txBody>
      </p:sp>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3" y="5412943"/>
            <a:ext cx="3206750" cy="247650"/>
          </a:xfrm>
        </p:spPr>
        <p:txBody>
          <a:bodyPr/>
          <a:lstStyle/>
          <a:p>
            <a:r>
              <a:rPr lang="en-US" dirty="0"/>
              <a:t>916-325-9200</a:t>
            </a:r>
          </a:p>
        </p:txBody>
      </p:sp>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3" y="5768111"/>
            <a:ext cx="3206750" cy="247650"/>
          </a:xfrm>
        </p:spPr>
        <p:txBody>
          <a:bodyPr/>
          <a:lstStyle/>
          <a:p>
            <a:r>
              <a:rPr lang="en-US" dirty="0"/>
              <a:t>csistraining@fcmat.org</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4"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48" y="5034270"/>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48" y="5388742"/>
            <a:ext cx="218900" cy="218900"/>
          </a:xfrm>
          <a:prstGeom prst="rect">
            <a:avLst/>
          </a:prstGeom>
        </p:spPr>
      </p:pic>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48" y="5780263"/>
            <a:ext cx="218900" cy="218900"/>
          </a:xfrm>
          <a:prstGeom prst="rect">
            <a:avLst/>
          </a:prstGeom>
        </p:spPr>
      </p:pic>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1"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3"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735D"/>
                </a:solidFill>
                <a:hlinkClick r:id="rId12">
                  <a:extLst>
                    <a:ext uri="{A12FA001-AC4F-418D-AE19-62706E023703}">
                      <ahyp:hlinkClr xmlns:ahyp="http://schemas.microsoft.com/office/drawing/2018/hyperlinkcolor" val="tx"/>
                    </a:ext>
                  </a:extLst>
                </a:hlinkClick>
              </a:rPr>
              <a:t>https://csis.fcmat.org/</a:t>
            </a:r>
            <a:endParaRPr lang="en-US" dirty="0">
              <a:solidFill>
                <a:srgbClr val="FF735D"/>
              </a:solidFill>
            </a:endParaRPr>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4" y="71437"/>
            <a:ext cx="1868667" cy="533905"/>
          </a:xfrm>
          <a:prstGeom prst="rect">
            <a:avLst/>
          </a:prstGeom>
        </p:spPr>
      </p:pic>
      <p:pic>
        <p:nvPicPr>
          <p:cNvPr id="13" name="Picture 12">
            <a:extLst>
              <a:ext uri="{FF2B5EF4-FFF2-40B4-BE49-F238E27FC236}">
                <a16:creationId xmlns:a16="http://schemas.microsoft.com/office/drawing/2014/main" id="{F7AF7BC1-D9F4-5B4A-B0AD-EBBB9C707321}"/>
              </a:ext>
            </a:extLst>
          </p:cNvPr>
          <p:cNvPicPr>
            <a:picLocks noChangeAspect="1"/>
          </p:cNvPicPr>
          <p:nvPr/>
        </p:nvPicPr>
        <p:blipFill>
          <a:blip r:embed="rId15"/>
          <a:stretch>
            <a:fillRect/>
          </a:stretch>
        </p:blipFill>
        <p:spPr>
          <a:xfrm>
            <a:off x="6576381" y="6477751"/>
            <a:ext cx="290079" cy="290079"/>
          </a:xfrm>
          <a:prstGeom prst="rect">
            <a:avLst/>
          </a:prstGeom>
        </p:spPr>
      </p:pic>
      <p:sp>
        <p:nvSpPr>
          <p:cNvPr id="14" name="Text Placeholder 18">
            <a:extLst>
              <a:ext uri="{FF2B5EF4-FFF2-40B4-BE49-F238E27FC236}">
                <a16:creationId xmlns:a16="http://schemas.microsoft.com/office/drawing/2014/main" id="{A7BCE8C8-25DB-A142-91BC-30FE268DDA4B}"/>
              </a:ext>
            </a:extLst>
          </p:cNvPr>
          <p:cNvSpPr txBox="1">
            <a:spLocks/>
          </p:cNvSpPr>
          <p:nvPr/>
        </p:nvSpPr>
        <p:spPr bwMode="gray">
          <a:xfrm>
            <a:off x="6905622" y="6491092"/>
            <a:ext cx="4702008"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735D"/>
                </a:solidFill>
              </a:rPr>
              <a:t>https://</a:t>
            </a:r>
            <a:r>
              <a:rPr lang="en-US" dirty="0" err="1">
                <a:solidFill>
                  <a:srgbClr val="FF735D"/>
                </a:solidFill>
              </a:rPr>
              <a:t>www.youtube.com</a:t>
            </a:r>
            <a:r>
              <a:rPr lang="en-US" dirty="0">
                <a:solidFill>
                  <a:srgbClr val="FF735D"/>
                </a:solidFill>
              </a:rPr>
              <a:t>/</a:t>
            </a:r>
            <a:r>
              <a:rPr lang="en-US" dirty="0" err="1">
                <a:solidFill>
                  <a:srgbClr val="FF735D"/>
                </a:solidFill>
              </a:rPr>
              <a:t>CSISCALPADSTrainingChannel</a:t>
            </a:r>
            <a:endParaRPr lang="en-US" dirty="0">
              <a:solidFill>
                <a:srgbClr val="FF735D"/>
              </a:solidFill>
            </a:endParaRPr>
          </a:p>
        </p:txBody>
      </p:sp>
    </p:spTree>
    <p:extLst>
      <p:ext uri="{BB962C8B-B14F-4D97-AF65-F5344CB8AC3E}">
        <p14:creationId xmlns:p14="http://schemas.microsoft.com/office/powerpoint/2010/main" val="168567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393E-8B51-1848-97DA-2B3D92467583}"/>
              </a:ext>
            </a:extLst>
          </p:cNvPr>
          <p:cNvSpPr>
            <a:spLocks noGrp="1"/>
          </p:cNvSpPr>
          <p:nvPr>
            <p:ph type="title"/>
          </p:nvPr>
        </p:nvSpPr>
        <p:spPr/>
        <p:txBody>
          <a:bodyPr/>
          <a:lstStyle/>
          <a:p>
            <a:r>
              <a:rPr lang="en-US" dirty="0"/>
              <a:t>Motivations for redesigning the system…</a:t>
            </a:r>
          </a:p>
        </p:txBody>
      </p:sp>
      <p:sp>
        <p:nvSpPr>
          <p:cNvPr id="3" name="Content Placeholder 2">
            <a:extLst>
              <a:ext uri="{FF2B5EF4-FFF2-40B4-BE49-F238E27FC236}">
                <a16:creationId xmlns:a16="http://schemas.microsoft.com/office/drawing/2014/main" id="{4930C36A-5FF8-1C42-B6A2-C56D9A436371}"/>
              </a:ext>
            </a:extLst>
          </p:cNvPr>
          <p:cNvSpPr>
            <a:spLocks noGrp="1"/>
          </p:cNvSpPr>
          <p:nvPr>
            <p:ph idx="1"/>
          </p:nvPr>
        </p:nvSpPr>
        <p:spPr>
          <a:xfrm>
            <a:off x="432000" y="1215988"/>
            <a:ext cx="11340000" cy="4660574"/>
          </a:xfrm>
        </p:spPr>
        <p:txBody>
          <a:bodyPr vert="horz" lIns="0" tIns="0" rIns="0" bIns="0" rtlCol="0" anchor="t">
            <a:noAutofit/>
          </a:bodyPr>
          <a:lstStyle/>
          <a:p>
            <a:pPr marL="342900" marR="0" lvl="0" indent="-342900">
              <a:lnSpc>
                <a:spcPct val="107000"/>
              </a:lnSpc>
              <a:spcBef>
                <a:spcPts val="0"/>
              </a:spcBef>
              <a:spcAft>
                <a:spcPts val="800"/>
              </a:spcAft>
              <a:buFont typeface="Symbol" panose="05050102010706020507" pitchFamily="18" charset="2"/>
              <a:buChar char=""/>
            </a:pPr>
            <a:r>
              <a:rPr lang="en-US" sz="2800" dirty="0">
                <a:ea typeface="Calibri" panose="020F0502020204030204" pitchFamily="34" charset="0"/>
                <a:cs typeface="Times New Roman" panose="02020603050405020304" pitchFamily="18" charset="0"/>
              </a:rPr>
              <a:t>System is slow with unacceptable wait times for:</a:t>
            </a:r>
            <a:endParaRPr lang="en-US" dirty="0"/>
          </a:p>
          <a:p>
            <a:pPr marL="619125" lvl="1" indent="-342900">
              <a:lnSpc>
                <a:spcPct val="107000"/>
              </a:lnSpc>
              <a:spcBef>
                <a:spcPts val="0"/>
              </a:spcBef>
              <a:spcAft>
                <a:spcPts val="800"/>
              </a:spcAft>
              <a:buFont typeface="Symbol" panose="05050102010706020507" pitchFamily="18" charset="2"/>
              <a:buChar char=""/>
            </a:pPr>
            <a:r>
              <a:rPr lang="en-US" sz="2400" dirty="0">
                <a:ea typeface="Calibri" panose="020F0502020204030204" pitchFamily="34" charset="0"/>
                <a:cs typeface="Times New Roman"/>
              </a:rPr>
              <a:t>File validation warnings and errors</a:t>
            </a:r>
          </a:p>
          <a:p>
            <a:pPr marL="619125" lvl="1" indent="-342900">
              <a:lnSpc>
                <a:spcPct val="107000"/>
              </a:lnSpc>
              <a:spcBef>
                <a:spcPts val="0"/>
              </a:spcBef>
              <a:spcAft>
                <a:spcPts val="800"/>
              </a:spcAft>
              <a:buFont typeface="Symbol" panose="05050102010706020507" pitchFamily="18" charset="2"/>
              <a:buChar char=""/>
            </a:pPr>
            <a:r>
              <a:rPr lang="en-US" sz="2400" dirty="0">
                <a:ea typeface="Calibri" panose="020F0502020204030204" pitchFamily="34" charset="0"/>
                <a:cs typeface="Times New Roman"/>
              </a:rPr>
              <a:t>File posting</a:t>
            </a:r>
          </a:p>
          <a:p>
            <a:pPr marL="619125" lvl="1" indent="-342900">
              <a:lnSpc>
                <a:spcPct val="107000"/>
              </a:lnSpc>
              <a:spcBef>
                <a:spcPts val="0"/>
              </a:spcBef>
              <a:spcAft>
                <a:spcPts val="800"/>
              </a:spcAft>
              <a:buFont typeface="Symbol" panose="05050102010706020507" pitchFamily="18" charset="2"/>
              <a:buChar char=""/>
            </a:pPr>
            <a:r>
              <a:rPr lang="en-US" sz="2400" dirty="0">
                <a:ea typeface="Calibri" panose="020F0502020204030204" pitchFamily="34" charset="0"/>
                <a:cs typeface="Times New Roman"/>
              </a:rPr>
              <a:t>File Uploads dependent on a sequence</a:t>
            </a:r>
          </a:p>
          <a:p>
            <a:pPr marL="342900" indent="-342900">
              <a:lnSpc>
                <a:spcPct val="107000"/>
              </a:lnSpc>
              <a:spcBef>
                <a:spcPts val="0"/>
              </a:spcBef>
              <a:spcAft>
                <a:spcPts val="800"/>
              </a:spcAft>
              <a:buFont typeface="Symbol" panose="05050102010706020507" pitchFamily="18" charset="2"/>
              <a:buChar char=""/>
            </a:pPr>
            <a:r>
              <a:rPr lang="en-US" sz="2800" dirty="0">
                <a:ea typeface="Calibri" panose="020F0502020204030204" pitchFamily="34" charset="0"/>
                <a:cs typeface="Times New Roman"/>
              </a:rPr>
              <a:t>Sequential Input Validations slows LEA response</a:t>
            </a:r>
            <a:endParaRPr lang="en-US" sz="2800" dirty="0">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buFont typeface="Symbol" panose="05050102010706020507" pitchFamily="18" charset="2"/>
              <a:buChar char=""/>
            </a:pPr>
            <a:r>
              <a:rPr lang="en-US" sz="2800" dirty="0">
                <a:ea typeface="Calibri" panose="020F0502020204030204" pitchFamily="34" charset="0"/>
                <a:cs typeface="Times New Roman" panose="02020603050405020304" pitchFamily="18" charset="0"/>
              </a:rPr>
              <a:t>Certification validations dependent on snapshots running</a:t>
            </a:r>
          </a:p>
          <a:p>
            <a:pPr marL="342900" marR="0" lvl="0" indent="-342900">
              <a:lnSpc>
                <a:spcPct val="107000"/>
              </a:lnSpc>
              <a:spcBef>
                <a:spcPts val="0"/>
              </a:spcBef>
              <a:spcAft>
                <a:spcPts val="800"/>
              </a:spcAft>
              <a:buFont typeface="Symbol" panose="05050102010706020507" pitchFamily="18" charset="2"/>
              <a:buChar char=""/>
            </a:pPr>
            <a:r>
              <a:rPr lang="en-US" sz="2800" dirty="0">
                <a:ea typeface="Calibri" panose="020F0502020204030204" pitchFamily="34" charset="0"/>
                <a:cs typeface="Times New Roman" panose="02020603050405020304" pitchFamily="18" charset="0"/>
              </a:rPr>
              <a:t>Workarounds causing LEAs unnecessary burden</a:t>
            </a:r>
          </a:p>
          <a:p>
            <a:pPr marL="619125" lvl="1" indent="-342900">
              <a:lnSpc>
                <a:spcPct val="107000"/>
              </a:lnSpc>
              <a:spcBef>
                <a:spcPts val="0"/>
              </a:spcBef>
              <a:spcAft>
                <a:spcPts val="8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Working on weekends/nights</a:t>
            </a:r>
          </a:p>
          <a:p>
            <a:pPr marL="619125" lvl="1" indent="-342900">
              <a:lnSpc>
                <a:spcPct val="107000"/>
              </a:lnSpc>
              <a:spcBef>
                <a:spcPts val="0"/>
              </a:spcBef>
              <a:spcAft>
                <a:spcPts val="8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Using Online Maintenance to resolve errors/warnings one record at a time</a:t>
            </a:r>
          </a:p>
          <a:p>
            <a:endParaRPr lang="en-US" dirty="0"/>
          </a:p>
        </p:txBody>
      </p:sp>
      <p:sp>
        <p:nvSpPr>
          <p:cNvPr id="4" name="Footer Placeholder 3">
            <a:extLst>
              <a:ext uri="{FF2B5EF4-FFF2-40B4-BE49-F238E27FC236}">
                <a16:creationId xmlns:a16="http://schemas.microsoft.com/office/drawing/2014/main" id="{3B2207B2-CCD4-E74A-B620-7BEC76B651C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AE55A5F6-4AB7-E449-9927-521C9688D496}"/>
              </a:ext>
            </a:extLst>
          </p:cNvPr>
          <p:cNvSpPr>
            <a:spLocks noGrp="1"/>
          </p:cNvSpPr>
          <p:nvPr>
            <p:ph type="sldNum" sz="quarter" idx="11"/>
          </p:nvPr>
        </p:nvSpPr>
        <p:spPr/>
        <p:txBody>
          <a:bodyPr/>
          <a:lstStyle/>
          <a:p>
            <a:fld id="{4B73C415-D670-4716-A5EC-CC4D52CA2BAC}" type="slidenum">
              <a:rPr lang="en-US" noProof="0" smtClean="0"/>
              <a:pPr/>
              <a:t>7</a:t>
            </a:fld>
            <a:endParaRPr lang="en-US" noProof="0" dirty="0"/>
          </a:p>
        </p:txBody>
      </p:sp>
      <p:pic>
        <p:nvPicPr>
          <p:cNvPr id="8" name="Graphic 7" descr="Workflow outline">
            <a:extLst>
              <a:ext uri="{FF2B5EF4-FFF2-40B4-BE49-F238E27FC236}">
                <a16:creationId xmlns:a16="http://schemas.microsoft.com/office/drawing/2014/main" id="{12ED9A8F-AC9E-4FFD-BA59-4BE3364E05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02657" y="651616"/>
            <a:ext cx="1780415" cy="1908286"/>
          </a:xfrm>
          <a:prstGeom prst="rect">
            <a:avLst/>
          </a:prstGeom>
        </p:spPr>
      </p:pic>
    </p:spTree>
    <p:extLst>
      <p:ext uri="{BB962C8B-B14F-4D97-AF65-F5344CB8AC3E}">
        <p14:creationId xmlns:p14="http://schemas.microsoft.com/office/powerpoint/2010/main" val="3938379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393E-8B51-1848-97DA-2B3D92467583}"/>
              </a:ext>
            </a:extLst>
          </p:cNvPr>
          <p:cNvSpPr>
            <a:spLocks noGrp="1"/>
          </p:cNvSpPr>
          <p:nvPr>
            <p:ph type="title"/>
          </p:nvPr>
        </p:nvSpPr>
        <p:spPr>
          <a:xfrm>
            <a:off x="432000" y="279600"/>
            <a:ext cx="11340000" cy="432000"/>
          </a:xfrm>
        </p:spPr>
        <p:txBody>
          <a:bodyPr/>
          <a:lstStyle/>
          <a:p>
            <a:r>
              <a:rPr lang="en-US" dirty="0"/>
              <a:t>CALPADS Enhancements</a:t>
            </a:r>
          </a:p>
        </p:txBody>
      </p:sp>
      <p:sp>
        <p:nvSpPr>
          <p:cNvPr id="3" name="Content Placeholder 2">
            <a:extLst>
              <a:ext uri="{FF2B5EF4-FFF2-40B4-BE49-F238E27FC236}">
                <a16:creationId xmlns:a16="http://schemas.microsoft.com/office/drawing/2014/main" id="{4930C36A-5FF8-1C42-B6A2-C56D9A436371}"/>
              </a:ext>
            </a:extLst>
          </p:cNvPr>
          <p:cNvSpPr>
            <a:spLocks noGrp="1"/>
          </p:cNvSpPr>
          <p:nvPr>
            <p:ph idx="1"/>
          </p:nvPr>
        </p:nvSpPr>
        <p:spPr>
          <a:xfrm>
            <a:off x="432000" y="1087543"/>
            <a:ext cx="10121350" cy="5328253"/>
          </a:xfrm>
        </p:spPr>
        <p:txBody>
          <a:bodyPr/>
          <a:lstStyle/>
          <a:p>
            <a:r>
              <a:rPr lang="en-US" altLang="en-US" sz="2800" dirty="0">
                <a:cs typeface="Arial" panose="020B0604020202020204" pitchFamily="34" charset="0"/>
              </a:rPr>
              <a:t>The system has been modified for the:</a:t>
            </a:r>
          </a:p>
          <a:p>
            <a:pPr lvl="1"/>
            <a:r>
              <a:rPr lang="en-US" altLang="en-US" sz="2400" dirty="0">
                <a:solidFill>
                  <a:schemeClr val="tx1"/>
                </a:solidFill>
                <a:cs typeface="Arial" panose="020B0604020202020204" pitchFamily="34" charset="0"/>
              </a:rPr>
              <a:t>File Submission process to:</a:t>
            </a:r>
          </a:p>
          <a:p>
            <a:pPr lvl="2"/>
            <a:r>
              <a:rPr lang="en-US" altLang="en-US" sz="2400" dirty="0">
                <a:solidFill>
                  <a:schemeClr val="tx1"/>
                </a:solidFill>
                <a:cs typeface="Arial" panose="020B0604020202020204" pitchFamily="34" charset="0"/>
              </a:rPr>
              <a:t>Execute minimal validations</a:t>
            </a:r>
          </a:p>
          <a:p>
            <a:pPr lvl="2"/>
            <a:r>
              <a:rPr lang="en-US" altLang="en-US" sz="2400" dirty="0">
                <a:solidFill>
                  <a:schemeClr val="tx1"/>
                </a:solidFill>
                <a:cs typeface="Arial" panose="020B0604020202020204" pitchFamily="34" charset="0"/>
              </a:rPr>
              <a:t>Post automatically (no Partial post) </a:t>
            </a:r>
          </a:p>
          <a:p>
            <a:pPr lvl="1"/>
            <a:r>
              <a:rPr lang="en-US" altLang="en-US" sz="2400" dirty="0">
                <a:solidFill>
                  <a:schemeClr val="tx1"/>
                </a:solidFill>
                <a:cs typeface="Arial" panose="020B0604020202020204" pitchFamily="34" charset="0"/>
              </a:rPr>
              <a:t>SSID Request to automatically issue New SSID if SSID field is blank</a:t>
            </a:r>
          </a:p>
          <a:p>
            <a:pPr lvl="2"/>
            <a:r>
              <a:rPr lang="en-US" altLang="en-US" sz="2400" dirty="0">
                <a:solidFill>
                  <a:schemeClr val="tx1"/>
                </a:solidFill>
                <a:cs typeface="Arial" panose="020B0604020202020204" pitchFamily="34" charset="0"/>
              </a:rPr>
              <a:t>Utilize MID detection to obtain correct SSID</a:t>
            </a:r>
          </a:p>
          <a:p>
            <a:pPr lvl="2"/>
            <a:r>
              <a:rPr lang="en-US" altLang="en-US" sz="2400" dirty="0">
                <a:solidFill>
                  <a:schemeClr val="tx1"/>
                </a:solidFill>
                <a:cs typeface="Arial" panose="020B0604020202020204" pitchFamily="34" charset="0"/>
              </a:rPr>
              <a:t>Anomaly Detection to have a new schedule &amp; process  </a:t>
            </a:r>
          </a:p>
          <a:p>
            <a:pPr lvl="1"/>
            <a:r>
              <a:rPr lang="en-US" altLang="en-US" sz="2400" dirty="0">
                <a:solidFill>
                  <a:schemeClr val="tx1"/>
                </a:solidFill>
                <a:cs typeface="Arial" panose="020B0604020202020204" pitchFamily="34" charset="0"/>
              </a:rPr>
              <a:t>Get data in faster and check quality once in ODS</a:t>
            </a:r>
          </a:p>
          <a:p>
            <a:pPr lvl="2"/>
            <a:r>
              <a:rPr lang="en-US" altLang="en-US" sz="2400" dirty="0">
                <a:solidFill>
                  <a:schemeClr val="tx1"/>
                </a:solidFill>
                <a:cs typeface="Arial" panose="020B0604020202020204" pitchFamily="34" charset="0"/>
              </a:rPr>
              <a:t>System to display data discrepancy results upon each Post (remaining file validations and certification validations)</a:t>
            </a:r>
          </a:p>
          <a:p>
            <a:endParaRPr lang="en-US" dirty="0"/>
          </a:p>
        </p:txBody>
      </p:sp>
      <p:sp>
        <p:nvSpPr>
          <p:cNvPr id="4" name="Footer Placeholder 3">
            <a:extLst>
              <a:ext uri="{FF2B5EF4-FFF2-40B4-BE49-F238E27FC236}">
                <a16:creationId xmlns:a16="http://schemas.microsoft.com/office/drawing/2014/main" id="{3B2207B2-CCD4-E74A-B620-7BEC76B651C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AE55A5F6-4AB7-E449-9927-521C9688D496}"/>
              </a:ext>
            </a:extLst>
          </p:cNvPr>
          <p:cNvSpPr>
            <a:spLocks noGrp="1"/>
          </p:cNvSpPr>
          <p:nvPr>
            <p:ph type="sldNum" sz="quarter" idx="11"/>
          </p:nvPr>
        </p:nvSpPr>
        <p:spPr/>
        <p:txBody>
          <a:bodyPr/>
          <a:lstStyle/>
          <a:p>
            <a:fld id="{4B73C415-D670-4716-A5EC-CC4D52CA2BAC}" type="slidenum">
              <a:rPr lang="en-US" noProof="0" smtClean="0"/>
              <a:pPr/>
              <a:t>8</a:t>
            </a:fld>
            <a:endParaRPr lang="en-US" noProof="0" dirty="0"/>
          </a:p>
        </p:txBody>
      </p:sp>
      <p:pic>
        <p:nvPicPr>
          <p:cNvPr id="7" name="Graphic 6" descr="Ambulance outline">
            <a:extLst>
              <a:ext uri="{FF2B5EF4-FFF2-40B4-BE49-F238E27FC236}">
                <a16:creationId xmlns:a16="http://schemas.microsoft.com/office/drawing/2014/main" id="{7ABAB487-3774-4E94-A86E-5088E74DCC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32694" y="-96343"/>
            <a:ext cx="3120524" cy="3120524"/>
          </a:xfrm>
          <a:prstGeom prst="rect">
            <a:avLst/>
          </a:prstGeom>
        </p:spPr>
      </p:pic>
    </p:spTree>
    <p:extLst>
      <p:ext uri="{BB962C8B-B14F-4D97-AF65-F5344CB8AC3E}">
        <p14:creationId xmlns:p14="http://schemas.microsoft.com/office/powerpoint/2010/main" val="3953945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39B6BA-1A25-C040-9235-4C8F273C2D2D}"/>
              </a:ext>
            </a:extLst>
          </p:cNvPr>
          <p:cNvSpPr>
            <a:spLocks noGrp="1"/>
          </p:cNvSpPr>
          <p:nvPr>
            <p:ph type="sldNum" sz="quarter" idx="11"/>
          </p:nvPr>
        </p:nvSpPr>
        <p:spPr/>
        <p:txBody>
          <a:bodyPr/>
          <a:lstStyle/>
          <a:p>
            <a:fld id="{4B73C415-D670-4716-A5EC-CC4D52CA2BAC}" type="slidenum">
              <a:rPr lang="en-US" noProof="0" smtClean="0"/>
              <a:pPr/>
              <a:t>9</a:t>
            </a:fld>
            <a:endParaRPr lang="en-US" noProof="0" dirty="0"/>
          </a:p>
        </p:txBody>
      </p:sp>
      <p:sp>
        <p:nvSpPr>
          <p:cNvPr id="6" name="Oval 5">
            <a:extLst>
              <a:ext uri="{FF2B5EF4-FFF2-40B4-BE49-F238E27FC236}">
                <a16:creationId xmlns:a16="http://schemas.microsoft.com/office/drawing/2014/main" id="{BE5C62E3-4639-5449-AFDD-DEDCBEC2A0F9}"/>
              </a:ext>
            </a:extLst>
          </p:cNvPr>
          <p:cNvSpPr/>
          <p:nvPr/>
        </p:nvSpPr>
        <p:spPr>
          <a:xfrm>
            <a:off x="-1053188" y="349857"/>
            <a:ext cx="6265743" cy="6015506"/>
          </a:xfrm>
          <a:prstGeom prst="ellipse">
            <a:avLst/>
          </a:pr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E45D29-D164-48B0-A4A9-973EFB56248B}"/>
              </a:ext>
            </a:extLst>
          </p:cNvPr>
          <p:cNvSpPr>
            <a:spLocks noGrp="1"/>
          </p:cNvSpPr>
          <p:nvPr>
            <p:ph type="title"/>
          </p:nvPr>
        </p:nvSpPr>
        <p:spPr>
          <a:xfrm>
            <a:off x="432000" y="1662388"/>
            <a:ext cx="4204137" cy="1342754"/>
          </a:xfrm>
        </p:spPr>
        <p:txBody>
          <a:bodyPr vert="horz" lIns="91440" tIns="45720" rIns="91440" bIns="45720" rtlCol="0" anchor="ctr">
            <a:normAutofit fontScale="90000"/>
          </a:bodyPr>
          <a:lstStyle/>
          <a:p>
            <a:pPr algn="ctr"/>
            <a:r>
              <a:rPr lang="en-US" sz="3600" dirty="0">
                <a:solidFill>
                  <a:srgbClr val="0070C0"/>
                </a:solidFill>
              </a:rPr>
              <a:t>File Submission Redesign Features </a:t>
            </a:r>
          </a:p>
        </p:txBody>
      </p:sp>
      <p:sp>
        <p:nvSpPr>
          <p:cNvPr id="3" name="Content Placeholder 2">
            <a:extLst>
              <a:ext uri="{FF2B5EF4-FFF2-40B4-BE49-F238E27FC236}">
                <a16:creationId xmlns:a16="http://schemas.microsoft.com/office/drawing/2014/main" id="{E17249B0-92BC-4725-9A4F-C87DBFB832EB}"/>
              </a:ext>
            </a:extLst>
          </p:cNvPr>
          <p:cNvSpPr>
            <a:spLocks noGrp="1"/>
          </p:cNvSpPr>
          <p:nvPr>
            <p:ph idx="1"/>
          </p:nvPr>
        </p:nvSpPr>
        <p:spPr>
          <a:xfrm>
            <a:off x="619534" y="2884836"/>
            <a:ext cx="4593021" cy="2619839"/>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dirty="0">
                <a:solidFill>
                  <a:schemeClr val="tx1"/>
                </a:solidFill>
              </a:rPr>
              <a:t>File Submission</a:t>
            </a:r>
          </a:p>
          <a:p>
            <a:pPr indent="-228600">
              <a:lnSpc>
                <a:spcPct val="90000"/>
              </a:lnSpc>
              <a:buFont typeface="Arial" panose="020B0604020202020204" pitchFamily="34" charset="0"/>
              <a:buChar char="•"/>
            </a:pPr>
            <a:r>
              <a:rPr lang="en-US" dirty="0">
                <a:solidFill>
                  <a:schemeClr val="tx1"/>
                </a:solidFill>
              </a:rPr>
              <a:t>SSID Request</a:t>
            </a:r>
          </a:p>
          <a:p>
            <a:pPr indent="-228600">
              <a:lnSpc>
                <a:spcPct val="90000"/>
              </a:lnSpc>
              <a:buFont typeface="Arial" panose="020B0604020202020204" pitchFamily="34" charset="0"/>
              <a:buChar char="•"/>
            </a:pPr>
            <a:r>
              <a:rPr lang="en-US" dirty="0">
                <a:solidFill>
                  <a:schemeClr val="tx1"/>
                </a:solidFill>
              </a:rPr>
              <a:t>MID Anomaly Resolution</a:t>
            </a:r>
            <a:endParaRPr lang="en-US" dirty="0">
              <a:solidFill>
                <a:schemeClr val="tx1"/>
              </a:solidFill>
              <a:ea typeface="Tahoma"/>
              <a:cs typeface="Tahoma"/>
            </a:endParaRPr>
          </a:p>
          <a:p>
            <a:pPr indent="-228600">
              <a:lnSpc>
                <a:spcPct val="90000"/>
              </a:lnSpc>
              <a:buFont typeface="Arial" panose="020B0604020202020204" pitchFamily="34" charset="0"/>
              <a:buChar char="•"/>
            </a:pPr>
            <a:r>
              <a:rPr lang="en-US" dirty="0">
                <a:solidFill>
                  <a:schemeClr val="tx1"/>
                </a:solidFill>
                <a:ea typeface="Tahoma"/>
                <a:cs typeface="Tahoma"/>
              </a:rPr>
              <a:t>Online Maintenance</a:t>
            </a:r>
          </a:p>
          <a:p>
            <a:pPr indent="-228600">
              <a:lnSpc>
                <a:spcPct val="90000"/>
              </a:lnSpc>
              <a:buFont typeface="Arial" panose="020B0604020202020204" pitchFamily="34" charset="0"/>
              <a:buChar char="•"/>
            </a:pPr>
            <a:r>
              <a:rPr lang="en-US" dirty="0">
                <a:solidFill>
                  <a:schemeClr val="tx1"/>
                </a:solidFill>
              </a:rPr>
              <a:t>Data Discrepancies</a:t>
            </a:r>
            <a:endParaRPr lang="en-US" dirty="0">
              <a:solidFill>
                <a:schemeClr val="tx1"/>
              </a:solidFill>
              <a:ea typeface="Tahoma"/>
              <a:cs typeface="Tahoma"/>
            </a:endParaRPr>
          </a:p>
        </p:txBody>
      </p:sp>
      <p:sp>
        <p:nvSpPr>
          <p:cNvPr id="4" name="Footer Placeholder 3">
            <a:extLst>
              <a:ext uri="{FF2B5EF4-FFF2-40B4-BE49-F238E27FC236}">
                <a16:creationId xmlns:a16="http://schemas.microsoft.com/office/drawing/2014/main" id="{EB9B375E-928E-C24D-9DAC-0F43FEF697DF}"/>
              </a:ext>
            </a:extLst>
          </p:cNvPr>
          <p:cNvSpPr>
            <a:spLocks noGrp="1"/>
          </p:cNvSpPr>
          <p:nvPr>
            <p:ph type="ftr" sz="quarter" idx="10"/>
          </p:nvPr>
        </p:nvSpPr>
        <p:spPr/>
        <p:txBody>
          <a:bodyPr/>
          <a:lstStyle/>
          <a:p>
            <a:r>
              <a:rPr lang="en-US" noProof="0"/>
              <a:t>File Submission Redesign Overview v1.0 - Mar 30, 2022</a:t>
            </a:r>
            <a:endParaRPr lang="en-US" noProof="0" dirty="0"/>
          </a:p>
        </p:txBody>
      </p:sp>
    </p:spTree>
    <p:extLst>
      <p:ext uri="{BB962C8B-B14F-4D97-AF65-F5344CB8AC3E}">
        <p14:creationId xmlns:p14="http://schemas.microsoft.com/office/powerpoint/2010/main" val="3017079124"/>
      </p:ext>
    </p:extLst>
  </p:cSld>
  <p:clrMapOvr>
    <a:masterClrMapping/>
  </p:clrMapOvr>
</p:sld>
</file>

<file path=ppt/theme/theme1.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3C7B8BAE-4AEB-4147-8F53-DF880FA21DFA}" vid="{DA6E5E0A-6147-DC40-A2DF-BF4AC2DA34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BE157F-4C13-8048-8E32-FD9855A27C5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88c68383-87e6-47d9-bddd-bf3f846e2f30">V2FRC72ACC37-661584439-170</_dlc_DocId>
    <_dlc_DocIdUrl xmlns="88c68383-87e6-47d9-bddd-bf3f846e2f30">
      <Url>https://fcmat2.sharepoint.com/sites/intranet/_layouts/15/DocIdRedir.aspx?ID=V2FRC72ACC37-661584439-170</Url>
      <Description>V2FRC72ACC37-661584439-170</Description>
    </_dlc_DocIdUrl>
    <DocBody xmlns="186db01c-c4a5-44d8-a310-3ab2db9d5f5c">This presentation provides an overview of the file submission redesign changes.  This is for all staff who submit and maintain data in CALPADS. There are also demonstrations of the changes for different functionality.</DocBody>
    <DocShortBody xmlns="186db01c-c4a5-44d8-a310-3ab2db9d5f5c">This presentation provides an overview of the file submission redesign changes.  This is for all staff who submit and maintain data in CALPADS. There are also demonstrations of the changes for different functionality.</DocShortBody>
    <DocTitle xmlns="186db01c-c4a5-44d8-a310-3ab2db9d5f5c">File Submission Redesign PowerPoint with Notes v1.0</DocTitle>
    <Sign_x002d_off_x0020_status xmlns="186db01c-c4a5-44d8-a310-3ab2db9d5f5c" xsi:nil="true"/>
    <ReportPeriod xmlns="186db01c-c4a5-44d8-a310-3ab2db9d5f5c"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BB7A8D-8590-4FF0-AB93-7F540F05E2ED}">
  <ds:schemaRefs>
    <ds:schemaRef ds:uri="http://schemas.microsoft.com/sharepoint/events"/>
  </ds:schemaRefs>
</ds:datastoreItem>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C9C0BFDF-D948-4F4A-854E-477525F57792}">
  <ds:schemaRefs>
    <ds:schemaRef ds:uri="http://www.w3.org/XML/1998/namespace"/>
    <ds:schemaRef ds:uri="http://schemas.microsoft.com/sharepoint/v3"/>
    <ds:schemaRef ds:uri="http://schemas.microsoft.com/office/2006/metadata/properties"/>
    <ds:schemaRef ds:uri="http://schemas.openxmlformats.org/package/2006/metadata/core-properties"/>
    <ds:schemaRef ds:uri="http://schemas.microsoft.com/office/2006/documentManagement/types"/>
    <ds:schemaRef ds:uri="http://purl.org/dc/dcmitype/"/>
    <ds:schemaRef ds:uri="http://purl.org/dc/terms/"/>
    <ds:schemaRef ds:uri="3a02d6da-6e2a-47e9-8a46-3410cd2005e7"/>
    <ds:schemaRef ds:uri="http://schemas.microsoft.com/office/infopath/2007/PartnerControls"/>
    <ds:schemaRef ds:uri="8555b6f1-725f-46c5-b1ab-8a06ff3ec0fa"/>
    <ds:schemaRef ds:uri="http://purl.org/dc/elements/1.1/"/>
  </ds:schemaRefs>
</ds:datastoreItem>
</file>

<file path=customXml/itemProps4.xml><?xml version="1.0" encoding="utf-8"?>
<ds:datastoreItem xmlns:ds="http://schemas.openxmlformats.org/officeDocument/2006/customXml" ds:itemID="{BC22B746-7A14-47C1-A7A5-DA984BA36646}"/>
</file>

<file path=docProps/app.xml><?xml version="1.0" encoding="utf-8"?>
<Properties xmlns="http://schemas.openxmlformats.org/officeDocument/2006/extended-properties" xmlns:vt="http://schemas.openxmlformats.org/officeDocument/2006/docPropsVTypes">
  <Template>CALPADS-PowerPoint-Template</Template>
  <TotalTime>0</TotalTime>
  <Words>5955</Words>
  <Application>Microsoft Macintosh PowerPoint</Application>
  <PresentationFormat>Widescreen</PresentationFormat>
  <Paragraphs>773</Paragraphs>
  <Slides>62</Slides>
  <Notes>59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Arial Black</vt:lpstr>
      <vt:lpstr>Calibri</vt:lpstr>
      <vt:lpstr>Helvetica Neue</vt:lpstr>
      <vt:lpstr>Symbol</vt:lpstr>
      <vt:lpstr>Tahoma</vt:lpstr>
      <vt:lpstr>Times</vt:lpstr>
      <vt:lpstr>Times New Roman</vt:lpstr>
      <vt:lpstr>Wingdings</vt:lpstr>
      <vt:lpstr>CALPADS-PowerPoint-Template</vt:lpstr>
      <vt:lpstr>FILE  SUBMISSION Redesign Training </vt:lpstr>
      <vt:lpstr>Target Audience</vt:lpstr>
      <vt:lpstr>Training Sequence</vt:lpstr>
      <vt:lpstr>Objective</vt:lpstr>
      <vt:lpstr>Agenda</vt:lpstr>
      <vt:lpstr>CALPADS Background</vt:lpstr>
      <vt:lpstr>Motivations for redesigning the system…</vt:lpstr>
      <vt:lpstr>CALPADS Enhancements</vt:lpstr>
      <vt:lpstr>File Submission Redesign Features </vt:lpstr>
      <vt:lpstr>Legacy Workflow</vt:lpstr>
      <vt:lpstr>Redesign Workflow</vt:lpstr>
      <vt:lpstr>What does this mean for LEAs</vt:lpstr>
      <vt:lpstr>PowerPoint Presentation</vt:lpstr>
      <vt:lpstr>New CALPADS Submission Process</vt:lpstr>
      <vt:lpstr>LIVE DEMO -  File Submission </vt:lpstr>
      <vt:lpstr>Batch File upload</vt:lpstr>
      <vt:lpstr>Batch Student Enrollment</vt:lpstr>
      <vt:lpstr>Additional Files</vt:lpstr>
      <vt:lpstr>View Submission</vt:lpstr>
      <vt:lpstr>Batch Results</vt:lpstr>
      <vt:lpstr>Submission Details</vt:lpstr>
      <vt:lpstr>Submission Details</vt:lpstr>
      <vt:lpstr>PowerPoint Presentation</vt:lpstr>
      <vt:lpstr>PowerPoint Presentation</vt:lpstr>
      <vt:lpstr>Online Maintenance</vt:lpstr>
      <vt:lpstr>Online Maintenance</vt:lpstr>
      <vt:lpstr>Search by Demographic</vt:lpstr>
      <vt:lpstr>Student Details</vt:lpstr>
      <vt:lpstr>Student Detail Modal Changes</vt:lpstr>
      <vt:lpstr>Data Posting Change</vt:lpstr>
      <vt:lpstr>Submission Details</vt:lpstr>
      <vt:lpstr>Submission Details</vt:lpstr>
      <vt:lpstr>Submission Details</vt:lpstr>
      <vt:lpstr>Enrollment Start Date change  </vt:lpstr>
      <vt:lpstr>Enrollment Start Date change  </vt:lpstr>
      <vt:lpstr>PowerPoint Presentation</vt:lpstr>
      <vt:lpstr>SSID Assignment  Post Process Redevelopment </vt:lpstr>
      <vt:lpstr>Search for Student</vt:lpstr>
      <vt:lpstr>Review Student Search Matches</vt:lpstr>
      <vt:lpstr>Update SIS with Student Matches</vt:lpstr>
      <vt:lpstr>File Upload Remains the Same</vt:lpstr>
      <vt:lpstr>Look for Total Records</vt:lpstr>
      <vt:lpstr>Submission Details</vt:lpstr>
      <vt:lpstr>SSID Extracts should be Used to Update the SIS</vt:lpstr>
      <vt:lpstr>Search by Enrollment for SSID Confirmation</vt:lpstr>
      <vt:lpstr>File Upload</vt:lpstr>
      <vt:lpstr>View Submission</vt:lpstr>
      <vt:lpstr>No Candidate Matching</vt:lpstr>
      <vt:lpstr>PowerPoint Presentation</vt:lpstr>
      <vt:lpstr>Multiple Identifiers</vt:lpstr>
      <vt:lpstr>PowerPoint Presentation</vt:lpstr>
      <vt:lpstr>MID Resolution</vt:lpstr>
      <vt:lpstr>Unresolved MID Report</vt:lpstr>
      <vt:lpstr>SSID Extract</vt:lpstr>
      <vt:lpstr>Key Points</vt:lpstr>
      <vt:lpstr>PowerPoint Presentation</vt:lpstr>
      <vt:lpstr>Review Local Practices for Impacts</vt:lpstr>
      <vt:lpstr>Wrap Up</vt:lpstr>
      <vt:lpstr>Summary</vt:lpstr>
      <vt:lpstr>Support</vt:lpstr>
      <vt:lpstr>Feedback</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 Submission Redesign PowerPoint with Notes v1.0</dc:title>
  <dc:creator/>
  <cp:lastModifiedBy/>
  <cp:revision>1051</cp:revision>
  <cp:lastPrinted>2020-01-31T00:07:05Z</cp:lastPrinted>
  <dcterms:created xsi:type="dcterms:W3CDTF">2019-06-11T23:43:51Z</dcterms:created>
  <dcterms:modified xsi:type="dcterms:W3CDTF">2022-04-18T22:30:09Z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0309390d-05d3-40d9-a44c-c7c320d88957</vt:lpwstr>
  </property>
  <property fmtid="{D5CDD505-2E9C-101B-9397-08002B2CF9AE}" pid="4" name="Order">
    <vt:r8>38500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