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slideLayouts/slideLayout40.xml" ContentType="application/vnd.openxmlformats-officedocument.presentationml.slideLayout+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31.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9.xml" ContentType="application/vnd.openxmlformats-officedocument.presentationml.notesSlide+xml"/>
  <Override PartName="/ppt/notesSlides/notesSlide5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5.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56.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29.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32.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3.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1.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2.xml" ContentType="application/vnd.openxmlformats-officedocument.theme+xml"/>
  <Override PartName="/ppt/theme/theme3.xml" ContentType="application/vnd.openxmlformats-officedocument.them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4.xml" ContentType="application/vnd.openxmlformats-officedocument.them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82" r:id="rId5"/>
  </p:sldMasterIdLst>
  <p:notesMasterIdLst>
    <p:notesMasterId r:id="rId80"/>
  </p:notesMasterIdLst>
  <p:handoutMasterIdLst>
    <p:handoutMasterId r:id="rId81"/>
  </p:handoutMasterIdLst>
  <p:sldIdLst>
    <p:sldId id="282" r:id="rId6"/>
    <p:sldId id="2461" r:id="rId7"/>
    <p:sldId id="274" r:id="rId8"/>
    <p:sldId id="262" r:id="rId9"/>
    <p:sldId id="264" r:id="rId10"/>
    <p:sldId id="313" r:id="rId11"/>
    <p:sldId id="2882" r:id="rId12"/>
    <p:sldId id="1225" r:id="rId13"/>
    <p:sldId id="292" r:id="rId14"/>
    <p:sldId id="1228" r:id="rId15"/>
    <p:sldId id="319" r:id="rId16"/>
    <p:sldId id="320" r:id="rId17"/>
    <p:sldId id="321" r:id="rId18"/>
    <p:sldId id="284" r:id="rId19"/>
    <p:sldId id="323" r:id="rId20"/>
    <p:sldId id="324" r:id="rId21"/>
    <p:sldId id="325" r:id="rId22"/>
    <p:sldId id="1222" r:id="rId23"/>
    <p:sldId id="327" r:id="rId24"/>
    <p:sldId id="1232" r:id="rId25"/>
    <p:sldId id="285" r:id="rId26"/>
    <p:sldId id="328" r:id="rId27"/>
    <p:sldId id="329" r:id="rId28"/>
    <p:sldId id="330" r:id="rId29"/>
    <p:sldId id="331" r:id="rId30"/>
    <p:sldId id="332" r:id="rId31"/>
    <p:sldId id="333" r:id="rId32"/>
    <p:sldId id="1229" r:id="rId33"/>
    <p:sldId id="334" r:id="rId34"/>
    <p:sldId id="335" r:id="rId35"/>
    <p:sldId id="336" r:id="rId36"/>
    <p:sldId id="337" r:id="rId37"/>
    <p:sldId id="338" r:id="rId38"/>
    <p:sldId id="339" r:id="rId39"/>
    <p:sldId id="340" r:id="rId40"/>
    <p:sldId id="311" r:id="rId41"/>
    <p:sldId id="795" r:id="rId42"/>
    <p:sldId id="805" r:id="rId43"/>
    <p:sldId id="887" r:id="rId44"/>
    <p:sldId id="858" r:id="rId45"/>
    <p:sldId id="826" r:id="rId46"/>
    <p:sldId id="827" r:id="rId47"/>
    <p:sldId id="830" r:id="rId48"/>
    <p:sldId id="884" r:id="rId49"/>
    <p:sldId id="833" r:id="rId50"/>
    <p:sldId id="835" r:id="rId51"/>
    <p:sldId id="1224" r:id="rId52"/>
    <p:sldId id="1230" r:id="rId53"/>
    <p:sldId id="874" r:id="rId54"/>
    <p:sldId id="836" r:id="rId55"/>
    <p:sldId id="1221" r:id="rId56"/>
    <p:sldId id="286" r:id="rId57"/>
    <p:sldId id="341" r:id="rId58"/>
    <p:sldId id="342" r:id="rId59"/>
    <p:sldId id="344" r:id="rId60"/>
    <p:sldId id="345" r:id="rId61"/>
    <p:sldId id="343" r:id="rId62"/>
    <p:sldId id="346" r:id="rId63"/>
    <p:sldId id="347" r:id="rId64"/>
    <p:sldId id="353" r:id="rId65"/>
    <p:sldId id="348" r:id="rId66"/>
    <p:sldId id="354" r:id="rId67"/>
    <p:sldId id="349" r:id="rId68"/>
    <p:sldId id="841" r:id="rId69"/>
    <p:sldId id="350" r:id="rId70"/>
    <p:sldId id="872" r:id="rId71"/>
    <p:sldId id="351" r:id="rId72"/>
    <p:sldId id="873" r:id="rId73"/>
    <p:sldId id="845" r:id="rId74"/>
    <p:sldId id="1227" r:id="rId75"/>
    <p:sldId id="312" r:id="rId76"/>
    <p:sldId id="288" r:id="rId77"/>
    <p:sldId id="279" r:id="rId78"/>
    <p:sldId id="27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3F2"/>
    <a:srgbClr val="CAEEED"/>
    <a:srgbClr val="F9F1F3"/>
    <a:srgbClr val="D4FACE"/>
    <a:srgbClr val="EFF1FA"/>
    <a:srgbClr val="FAFBFE"/>
    <a:srgbClr val="FFD8D1"/>
    <a:srgbClr val="555FAD"/>
    <a:srgbClr val="FF4719"/>
    <a:srgbClr val="3FC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86951" autoAdjust="0"/>
  </p:normalViewPr>
  <p:slideViewPr>
    <p:cSldViewPr snapToGrid="0">
      <p:cViewPr varScale="1">
        <p:scale>
          <a:sx n="106" d="100"/>
          <a:sy n="106" d="100"/>
        </p:scale>
        <p:origin x="1037" y="86"/>
      </p:cViewPr>
      <p:guideLst/>
    </p:cSldViewPr>
  </p:slideViewPr>
  <p:outlineViewPr>
    <p:cViewPr>
      <p:scale>
        <a:sx n="33" d="100"/>
        <a:sy n="33" d="100"/>
      </p:scale>
      <p:origin x="0" y="-2134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 d="1"/>
        <a:sy n="1" d="1"/>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8/10/relationships/authors" Target="authors.xml"/><Relationship Id="rId61" Type="http://schemas.openxmlformats.org/officeDocument/2006/relationships/slide" Target="slides/slide56.xml"/><Relationship Id="rId8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8" Type="http://schemas.openxmlformats.org/officeDocument/2006/relationships/slide" Target="slides/slide44.xml"/><Relationship Id="rId13" Type="http://schemas.openxmlformats.org/officeDocument/2006/relationships/slide" Target="slides/slide51.xml"/><Relationship Id="rId3" Type="http://schemas.openxmlformats.org/officeDocument/2006/relationships/slide" Target="slides/slide39.xml"/><Relationship Id="rId7" Type="http://schemas.openxmlformats.org/officeDocument/2006/relationships/slide" Target="slides/slide43.xml"/><Relationship Id="rId12" Type="http://schemas.openxmlformats.org/officeDocument/2006/relationships/slide" Target="slides/slide50.xml"/><Relationship Id="rId17" Type="http://schemas.openxmlformats.org/officeDocument/2006/relationships/slide" Target="slides/slide69.xml"/><Relationship Id="rId2" Type="http://schemas.openxmlformats.org/officeDocument/2006/relationships/slide" Target="slides/slide38.xml"/><Relationship Id="rId16" Type="http://schemas.openxmlformats.org/officeDocument/2006/relationships/slide" Target="slides/slide68.xml"/><Relationship Id="rId1" Type="http://schemas.openxmlformats.org/officeDocument/2006/relationships/slide" Target="slides/slide37.xml"/><Relationship Id="rId6" Type="http://schemas.openxmlformats.org/officeDocument/2006/relationships/slide" Target="slides/slide42.xml"/><Relationship Id="rId11" Type="http://schemas.openxmlformats.org/officeDocument/2006/relationships/slide" Target="slides/slide49.xml"/><Relationship Id="rId5" Type="http://schemas.openxmlformats.org/officeDocument/2006/relationships/slide" Target="slides/slide41.xml"/><Relationship Id="rId15" Type="http://schemas.openxmlformats.org/officeDocument/2006/relationships/slide" Target="slides/slide66.xml"/><Relationship Id="rId10" Type="http://schemas.openxmlformats.org/officeDocument/2006/relationships/slide" Target="slides/slide46.xml"/><Relationship Id="rId4" Type="http://schemas.openxmlformats.org/officeDocument/2006/relationships/slide" Target="slides/slide40.xml"/><Relationship Id="rId9" Type="http://schemas.openxmlformats.org/officeDocument/2006/relationships/slide" Target="slides/slide45.xml"/><Relationship Id="rId14"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Orientation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0" dirty="0">
              <a:solidFill>
                <a:schemeClr val="tx1"/>
              </a:solidFill>
            </a:rPr>
            <a:t>Data Coordinator Orientation</a:t>
          </a:r>
          <a:endParaRPr lang="en-US"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dgm:spPr>
        <a:noFill/>
        <a:ln>
          <a:solidFill>
            <a:schemeClr val="accent1"/>
          </a:solidFill>
        </a:ln>
      </dgm:spPr>
      <dgm:t>
        <a:bodyPr/>
        <a:lstStyle/>
        <a:p>
          <a:r>
            <a:rPr lang="en-US" b="0"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solidFill>
          <a:schemeClr val="bg1"/>
        </a:solidFill>
        <a:ln w="12700">
          <a:solidFill>
            <a:schemeClr val="accent1"/>
          </a:solidFill>
        </a:ln>
      </dgm:spPr>
      <dgm:t>
        <a:bodyPr anchor="ct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solidFill>
          <a:schemeClr val="bg1"/>
        </a:solidFill>
        <a:ln w="12700">
          <a:solidFill>
            <a:schemeClr val="accent1"/>
          </a:solidFill>
        </a:ln>
      </dgm:spPr>
      <dgm:t>
        <a:bodyPr anchor="ctr"/>
        <a:lstStyle/>
        <a:p>
          <a:pPr algn="ctr"/>
          <a:r>
            <a:rPr lang="en-US" sz="1300" b="1"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solidFill>
          <a:schemeClr val="bg1"/>
        </a:solidFill>
        <a:ln w="12700">
          <a:solidFill>
            <a:schemeClr val="accent1"/>
          </a:solidFill>
        </a:ln>
      </dgm:spPr>
      <dgm:t>
        <a:bodyPr anchor="ctr"/>
        <a:lstStyle/>
        <a:p>
          <a:pPr algn="ctr"/>
          <a:r>
            <a:rPr lang="en-US" sz="1300" b="0" dirty="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nchor="ct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dgm:t>
        <a:bodyPr anchor="ct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nchor="ctr"/>
        <a:lstStyle/>
        <a:p>
          <a:pPr algn="ctr"/>
          <a:r>
            <a:rPr lang="en-US" sz="1300" dirty="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nchor="ct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dgm:t>
        <a:bodyPr anchor="ctr"/>
        <a:lstStyle/>
        <a:p>
          <a:pPr algn="ctr"/>
          <a:r>
            <a:rPr lang="en-US" sz="1300" dirty="0"/>
            <a:t>EOY 2 &amp; 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dgm:t>
        <a:bodyPr anchor="ctr"/>
        <a:lstStyle/>
        <a:p>
          <a:pPr algn="ctr"/>
          <a:r>
            <a:rPr lang="en-US" sz="1300"/>
            <a:t>EOY 1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dgm:t>
        <a:bodyPr anchor="ct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9066618-8CD9-48F3-B8EA-21156C5970AA}">
      <dgm:prSet phldrT="[Text]" phldr="0"/>
      <dgm:spPr>
        <a:noFill/>
      </dgm:spPr>
      <dgm:t>
        <a:bodyPr/>
        <a:lstStyle/>
        <a:p>
          <a:r>
            <a:rPr lang="en-US" b="0" dirty="0">
              <a:solidFill>
                <a:schemeClr val="tx1"/>
              </a:solidFill>
              <a:latin typeface="+mn-lt"/>
            </a:rPr>
            <a:t>LEA Admin </a:t>
          </a:r>
          <a:r>
            <a:rPr lang="en-US" b="0" dirty="0">
              <a:solidFill>
                <a:schemeClr val="tx1"/>
              </a:solidFill>
            </a:rPr>
            <a:t>Data Privacy</a:t>
          </a: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133BD7A7-612A-44D0-9EE4-74245F19E360}">
      <dgm:prSet phldrT="[Text]" phldr="0"/>
      <dgm:spPr>
        <a:noFill/>
      </dgm:spPr>
      <dgm:t>
        <a:bodyPr/>
        <a:lstStyle/>
        <a:p>
          <a:r>
            <a:rPr lang="en-US">
              <a:solidFill>
                <a:prstClr val="black">
                  <a:hueOff val="0"/>
                  <a:satOff val="0"/>
                  <a:lumOff val="0"/>
                  <a:alphaOff val="0"/>
                </a:prstClr>
              </a:solidFill>
              <a:latin typeface="Tahoma"/>
              <a:ea typeface="+mn-ea"/>
              <a:cs typeface="+mn-cs"/>
            </a:rPr>
            <a:t>SELPA Data Privacy</a:t>
          </a:r>
          <a:endParaRPr lang="en-US" b="0" dirty="0">
            <a:solidFill>
              <a:schemeClr val="tx1"/>
            </a:solidFill>
          </a:endParaRPr>
        </a:p>
      </dgm:t>
    </dgm:pt>
    <dgm:pt modelId="{D9943833-B59B-4A1D-A1E4-081FEB44B394}" type="parTrans" cxnId="{7766514F-F528-49C3-9339-E435706A5533}">
      <dgm:prSet/>
      <dgm:spPr/>
      <dgm:t>
        <a:bodyPr/>
        <a:lstStyle/>
        <a:p>
          <a:endParaRPr lang="en-US"/>
        </a:p>
      </dgm:t>
    </dgm:pt>
    <dgm:pt modelId="{01577C3F-9ECB-44AC-8BAC-BAC0011F5CE6}" type="sibTrans" cxnId="{7766514F-F528-49C3-9339-E435706A5533}">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FDA6D0F5-81C6-426F-ADE7-85699CA23376}">
      <dgm:prSet phldrT="[Text]"/>
      <dgm:spPr/>
      <dgm:t>
        <a:bodyPr/>
        <a:lstStyle/>
        <a:p>
          <a:r>
            <a:rPr lang="en-US" dirty="0"/>
            <a:t>User Management</a:t>
          </a:r>
        </a:p>
      </dgm:t>
    </dgm:pt>
    <dgm:pt modelId="{E306B348-3BB9-44CF-81E0-1B7D6C643B6A}" type="parTrans" cxnId="{34F9B0CB-E2C0-4F46-9A19-D86D84F1C918}">
      <dgm:prSet/>
      <dgm:spPr/>
      <dgm:t>
        <a:bodyPr/>
        <a:lstStyle/>
        <a:p>
          <a:endParaRPr lang="en-US"/>
        </a:p>
      </dgm:t>
    </dgm:pt>
    <dgm:pt modelId="{6FA0DFCC-4BFF-48C3-B31E-1BF95F4AE668}" type="sibTrans" cxnId="{34F9B0CB-E2C0-4F46-9A19-D86D84F1C918}">
      <dgm:prSet/>
      <dgm:spPr/>
      <dgm:t>
        <a:bodyPr/>
        <a:lstStyle/>
        <a:p>
          <a:endParaRPr lang="en-US"/>
        </a:p>
      </dgm:t>
    </dgm:pt>
    <dgm:pt modelId="{59ED1E53-9AB0-441C-991F-06C69CB642FC}">
      <dgm:prSet phldrT="[Text]"/>
      <dgm:spPr/>
      <dgm:t>
        <a:bodyPr/>
        <a:lstStyle/>
        <a:p>
          <a:r>
            <a:rPr lang="en-US" dirty="0"/>
            <a:t>File Submission</a:t>
          </a:r>
        </a:p>
      </dgm:t>
    </dgm:pt>
    <dgm:pt modelId="{03332BE8-A67B-43E8-8894-9B470F617B80}" type="parTrans" cxnId="{65CEBB23-0E07-4E2E-978A-A28C8C403BA1}">
      <dgm:prSet/>
      <dgm:spPr/>
      <dgm:t>
        <a:bodyPr/>
        <a:lstStyle/>
        <a:p>
          <a:endParaRPr lang="en-US"/>
        </a:p>
      </dgm:t>
    </dgm:pt>
    <dgm:pt modelId="{B75BB4D3-4E54-4541-BCCE-A8F0609AA392}" type="sibTrans" cxnId="{65CEBB23-0E07-4E2E-978A-A28C8C403BA1}">
      <dgm:prSet/>
      <dgm:spPr/>
      <dgm:t>
        <a:bodyPr/>
        <a:lstStyle/>
        <a:p>
          <a:endParaRPr lang="en-US"/>
        </a:p>
      </dgm:t>
    </dgm:pt>
    <dgm:pt modelId="{11B44295-E6A4-4400-807C-65DC7C9152F5}">
      <dgm:prSet phldrT="[Text]"/>
      <dgm:spPr/>
      <dgm:t>
        <a:bodyPr/>
        <a:lstStyle/>
        <a:p>
          <a:r>
            <a:rPr lang="en-US" dirty="0"/>
            <a:t>Extracts</a:t>
          </a:r>
        </a:p>
      </dgm:t>
    </dgm:pt>
    <dgm:pt modelId="{B47B9317-F3A7-4D7B-83FF-7370026AAF4A}" type="parTrans" cxnId="{68F2776C-7DC6-4CE6-BB94-CC5FAC4C951C}">
      <dgm:prSet/>
      <dgm:spPr/>
      <dgm:t>
        <a:bodyPr/>
        <a:lstStyle/>
        <a:p>
          <a:endParaRPr lang="en-US"/>
        </a:p>
      </dgm:t>
    </dgm:pt>
    <dgm:pt modelId="{1CF7D8DF-3F6E-4AC4-BE7C-2884EF605A5E}" type="sibTrans" cxnId="{68F2776C-7DC6-4CE6-BB94-CC5FAC4C951C}">
      <dgm:prSet/>
      <dgm:spPr/>
      <dgm:t>
        <a:bodyPr/>
        <a:lstStyle/>
        <a:p>
          <a:endParaRPr lang="en-US"/>
        </a:p>
      </dgm:t>
    </dgm:pt>
    <dgm:pt modelId="{6BEB0E40-8E82-41F4-991F-CB193B3B741F}">
      <dgm:prSet phldrT="[Text]"/>
      <dgm:spPr/>
      <dgm:t>
        <a:bodyPr/>
        <a:lstStyle/>
        <a:p>
          <a:r>
            <a:rPr lang="en-US" dirty="0"/>
            <a:t>Reports</a:t>
          </a:r>
        </a:p>
      </dgm:t>
    </dgm:pt>
    <dgm:pt modelId="{B38F023C-A8C7-4ACE-8751-7AB633662650}" type="parTrans" cxnId="{D68D2ACB-8023-4A27-8E72-6587E711D8DB}">
      <dgm:prSet/>
      <dgm:spPr/>
      <dgm:t>
        <a:bodyPr/>
        <a:lstStyle/>
        <a:p>
          <a:endParaRPr lang="en-US"/>
        </a:p>
      </dgm:t>
    </dgm:pt>
    <dgm:pt modelId="{5692EC67-3267-4B6D-BACC-03215DA84CAA}" type="sibTrans" cxnId="{D68D2ACB-8023-4A27-8E72-6587E711D8DB}">
      <dgm:prSet/>
      <dgm:spPr/>
      <dgm:t>
        <a:bodyPr/>
        <a:lstStyle/>
        <a:p>
          <a:endParaRPr lang="en-US"/>
        </a:p>
      </dgm:t>
    </dgm:pt>
    <dgm:pt modelId="{FF195520-D0B4-4309-9176-5954D202112E}">
      <dgm:prSet phldrT="[Text]"/>
      <dgm:spPr/>
      <dgm:t>
        <a:bodyPr/>
        <a:lstStyle/>
        <a:p>
          <a:r>
            <a:rPr lang="en-US" dirty="0"/>
            <a:t>Certifications</a:t>
          </a:r>
        </a:p>
      </dgm:t>
    </dgm:pt>
    <dgm:pt modelId="{96FFB148-2E55-486C-8515-234EA35B9929}" type="parTrans" cxnId="{8F381A4D-8F54-45EA-8A5E-35A376C6001D}">
      <dgm:prSet/>
      <dgm:spPr/>
      <dgm:t>
        <a:bodyPr/>
        <a:lstStyle/>
        <a:p>
          <a:endParaRPr lang="en-US"/>
        </a:p>
      </dgm:t>
    </dgm:pt>
    <dgm:pt modelId="{DB354889-B109-4C7F-B179-3FA996174EEB}" type="sibTrans" cxnId="{8F381A4D-8F54-45EA-8A5E-35A376C6001D}">
      <dgm:prSet/>
      <dgm:spPr/>
      <dgm:t>
        <a:bodyPr/>
        <a:lstStyle/>
        <a:p>
          <a:endParaRPr lang="en-US"/>
        </a:p>
      </dgm:t>
    </dgm:pt>
    <dgm:pt modelId="{F31FA675-573F-469A-9C63-15D897C39968}">
      <dgm:prSet phldrT="[Text]" custT="1"/>
      <dgm:spPr>
        <a:solidFill>
          <a:schemeClr val="accent2">
            <a:lumMod val="60000"/>
            <a:lumOff val="40000"/>
          </a:schemeClr>
        </a:solidFill>
      </dgm:spPr>
      <dgm:t>
        <a:bodyPr/>
        <a:lstStyle/>
        <a:p>
          <a:r>
            <a:rPr lang="en-US" sz="1200" b="1" dirty="0"/>
            <a:t>Anomalies Management</a:t>
          </a:r>
        </a:p>
      </dgm:t>
    </dgm:pt>
    <dgm:pt modelId="{C0187394-91EC-4344-8CC5-DC55EF109B1E}" type="parTrans" cxnId="{0FC68FCC-FC47-450D-927D-B0BD85A0E0C8}">
      <dgm:prSet/>
      <dgm:spPr/>
      <dgm:t>
        <a:bodyPr/>
        <a:lstStyle/>
        <a:p>
          <a:endParaRPr lang="en-US"/>
        </a:p>
      </dgm:t>
    </dgm:pt>
    <dgm:pt modelId="{46825612-8F6C-4D5C-8BF8-89730FC9B6F8}" type="sibTrans" cxnId="{0FC68FCC-FC47-450D-927D-B0BD85A0E0C8}">
      <dgm:prSet/>
      <dgm:spPr/>
      <dgm:t>
        <a:bodyPr/>
        <a:lstStyle/>
        <a:p>
          <a:endParaRPr lang="en-US"/>
        </a:p>
      </dgm:t>
    </dgm:pt>
    <dgm:pt modelId="{4AED50ED-B46A-5949-9AC4-E461C0B8AEBD}">
      <dgm:prSet phldrT="[Text]"/>
      <dgm:spPr/>
      <dgm:t>
        <a:bodyPr/>
        <a:lstStyle/>
        <a:p>
          <a:r>
            <a:rPr lang="en-US" dirty="0"/>
            <a:t>Features &amp; Navigation</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8"/>
      <dgm:spPr/>
    </dgm:pt>
    <dgm:pt modelId="{4BB4FA0D-A3EE-4B3C-ABD2-31ECDD2EEEF7}" type="pres">
      <dgm:prSet presAssocID="{10582A1E-161D-4A1E-B435-2D664E6E7C81}" presName="childText" presStyleLbl="bgAcc1" presStyleIdx="0" presStyleCnt="18" custScaleX="16065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8"/>
      <dgm:spPr/>
    </dgm:pt>
    <dgm:pt modelId="{CF4A67DC-E8C6-40BD-889F-8D162005B4EC}" type="pres">
      <dgm:prSet presAssocID="{B9066618-8CD9-48F3-B8EA-21156C5970AA}" presName="childText" presStyleLbl="bgAcc1" presStyleIdx="1" presStyleCnt="18" custScaleX="162616">
        <dgm:presLayoutVars>
          <dgm:bulletEnabled val="1"/>
        </dgm:presLayoutVars>
      </dgm:prSet>
      <dgm:spPr/>
    </dgm:pt>
    <dgm:pt modelId="{A5D6B654-8290-439F-A62E-FAE6B33448F6}" type="pres">
      <dgm:prSet presAssocID="{D9943833-B59B-4A1D-A1E4-081FEB44B394}" presName="Name13" presStyleLbl="parChTrans1D2" presStyleIdx="2" presStyleCnt="18"/>
      <dgm:spPr/>
    </dgm:pt>
    <dgm:pt modelId="{9BA51BB8-723C-440F-A6CF-4E7D26DB98DC}" type="pres">
      <dgm:prSet presAssocID="{133BD7A7-612A-44D0-9EE4-74245F19E360}" presName="childText" presStyleLbl="bgAcc1" presStyleIdx="2" presStyleCnt="18" custScaleX="159233">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3" presStyleCnt="18"/>
      <dgm:spPr/>
    </dgm:pt>
    <dgm:pt modelId="{BBC00284-0FF7-6D49-8F23-04B81E99827C}" type="pres">
      <dgm:prSet presAssocID="{4AED50ED-B46A-5949-9AC4-E461C0B8AEBD}" presName="childText" presStyleLbl="bgAcc1" presStyleIdx="3" presStyleCnt="18" custScaleX="142235">
        <dgm:presLayoutVars>
          <dgm:bulletEnabled val="1"/>
        </dgm:presLayoutVars>
      </dgm:prSet>
      <dgm:spPr/>
    </dgm:pt>
    <dgm:pt modelId="{F255AB7E-78A0-436F-B7B0-712511170140}" type="pres">
      <dgm:prSet presAssocID="{E306B348-3BB9-44CF-81E0-1B7D6C643B6A}" presName="Name13" presStyleLbl="parChTrans1D2" presStyleIdx="4" presStyleCnt="18"/>
      <dgm:spPr/>
    </dgm:pt>
    <dgm:pt modelId="{DB467BD8-43EC-4E09-B997-100BF64E0513}" type="pres">
      <dgm:prSet presAssocID="{FDA6D0F5-81C6-426F-ADE7-85699CA23376}" presName="childText" presStyleLbl="bgAcc1" presStyleIdx="4" presStyleCnt="18" custScaleX="147125">
        <dgm:presLayoutVars>
          <dgm:bulletEnabled val="1"/>
        </dgm:presLayoutVars>
      </dgm:prSet>
      <dgm:spPr/>
    </dgm:pt>
    <dgm:pt modelId="{E45BB41D-6EAC-4A94-94D1-556C5054D5D8}" type="pres">
      <dgm:prSet presAssocID="{03332BE8-A67B-43E8-8894-9B470F617B80}" presName="Name13" presStyleLbl="parChTrans1D2" presStyleIdx="5" presStyleCnt="18"/>
      <dgm:spPr/>
    </dgm:pt>
    <dgm:pt modelId="{D0CAEDEF-0AA1-4431-B6E2-AB9287572AA4}" type="pres">
      <dgm:prSet presAssocID="{59ED1E53-9AB0-441C-991F-06C69CB642FC}" presName="childText" presStyleLbl="bgAcc1" presStyleIdx="5" presStyleCnt="18" custScaleX="145524">
        <dgm:presLayoutVars>
          <dgm:bulletEnabled val="1"/>
        </dgm:presLayoutVars>
      </dgm:prSet>
      <dgm:spPr/>
    </dgm:pt>
    <dgm:pt modelId="{D57B157C-EE6A-4694-978C-F50572B9C443}" type="pres">
      <dgm:prSet presAssocID="{B47B9317-F3A7-4D7B-83FF-7370026AAF4A}" presName="Name13" presStyleLbl="parChTrans1D2" presStyleIdx="6" presStyleCnt="18"/>
      <dgm:spPr/>
    </dgm:pt>
    <dgm:pt modelId="{0112F931-C1AE-447B-BFF5-56CAD748E35B}" type="pres">
      <dgm:prSet presAssocID="{11B44295-E6A4-4400-807C-65DC7C9152F5}" presName="childText" presStyleLbl="bgAcc1" presStyleIdx="6" presStyleCnt="18" custScaleX="143924">
        <dgm:presLayoutVars>
          <dgm:bulletEnabled val="1"/>
        </dgm:presLayoutVars>
      </dgm:prSet>
      <dgm:spPr/>
    </dgm:pt>
    <dgm:pt modelId="{7CEB8D61-6EDE-47E9-959F-879F35590075}" type="pres">
      <dgm:prSet presAssocID="{B38F023C-A8C7-4ACE-8751-7AB633662650}" presName="Name13" presStyleLbl="parChTrans1D2" presStyleIdx="7" presStyleCnt="18"/>
      <dgm:spPr/>
    </dgm:pt>
    <dgm:pt modelId="{3886AC68-B0BB-4FB5-9BDC-1B8DBBF4C279}" type="pres">
      <dgm:prSet presAssocID="{6BEB0E40-8E82-41F4-991F-CB193B3B741F}" presName="childText" presStyleLbl="bgAcc1" presStyleIdx="7" presStyleCnt="18" custScaleX="141623">
        <dgm:presLayoutVars>
          <dgm:bulletEnabled val="1"/>
        </dgm:presLayoutVars>
      </dgm:prSet>
      <dgm:spPr/>
    </dgm:pt>
    <dgm:pt modelId="{249A4AFA-1781-4B61-B764-420DF75A3B70}" type="pres">
      <dgm:prSet presAssocID="{96FFB148-2E55-486C-8515-234EA35B9929}" presName="Name13" presStyleLbl="parChTrans1D2" presStyleIdx="8" presStyleCnt="18"/>
      <dgm:spPr/>
    </dgm:pt>
    <dgm:pt modelId="{29A45348-D6AC-4E79-A997-93D873C3501D}" type="pres">
      <dgm:prSet presAssocID="{FF195520-D0B4-4309-9176-5954D202112E}" presName="childText" presStyleLbl="bgAcc1" presStyleIdx="8" presStyleCnt="18" custScaleX="143923">
        <dgm:presLayoutVars>
          <dgm:bulletEnabled val="1"/>
        </dgm:presLayoutVars>
      </dgm:prSet>
      <dgm:spPr/>
    </dgm:pt>
    <dgm:pt modelId="{00EF80C0-B43F-4162-835A-9F0300B27E65}" type="pres">
      <dgm:prSet presAssocID="{C0187394-91EC-4344-8CC5-DC55EF109B1E}" presName="Name13" presStyleLbl="parChTrans1D2" presStyleIdx="9" presStyleCnt="18"/>
      <dgm:spPr/>
    </dgm:pt>
    <dgm:pt modelId="{DAB0FC72-5873-47A0-8C9D-1D6C2B16D069}" type="pres">
      <dgm:prSet presAssocID="{F31FA675-573F-469A-9C63-15D897C39968}" presName="childText" presStyleLbl="bgAcc1" presStyleIdx="9" presStyleCnt="18" custScaleX="184765" custScaleY="108833">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10" presStyleCnt="18"/>
      <dgm:spPr/>
    </dgm:pt>
    <dgm:pt modelId="{546ECB60-046F-4CF9-9B5E-F93F82D7EAFE}" type="pres">
      <dgm:prSet presAssocID="{64DD7311-3C08-43C3-A8D9-110A64BB38A9}" presName="childText" presStyleLbl="bgAcc1" presStyleIdx="10" presStyleCnt="18"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11" presStyleCnt="18"/>
      <dgm:spPr/>
    </dgm:pt>
    <dgm:pt modelId="{4827375E-E928-403A-9330-1B77E628E211}" type="pres">
      <dgm:prSet presAssocID="{B7799AF1-D484-486D-9DAB-325E821F59A3}" presName="childText" presStyleLbl="bgAcc1" presStyleIdx="11" presStyleCnt="18"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12" presStyleCnt="18"/>
      <dgm:spPr/>
    </dgm:pt>
    <dgm:pt modelId="{A23E360D-1A5B-4BBF-8F88-DBD5EAD88B5A}" type="pres">
      <dgm:prSet presAssocID="{F3DF89F2-7912-4049-8A8D-C0A909D4371A}" presName="childText" presStyleLbl="bgAcc1" presStyleIdx="12" presStyleCnt="18" custScaleX="164170" custScaleY="117053">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13" presStyleCnt="18"/>
      <dgm:spPr/>
    </dgm:pt>
    <dgm:pt modelId="{D77A57CC-CC10-4EA0-A543-C71B877A1F73}" type="pres">
      <dgm:prSet presAssocID="{9E6FEBFF-C7CB-409D-9451-F4384C60EADB}" presName="childText" presStyleLbl="bgAcc1" presStyleIdx="13" presStyleCnt="18" custScaleX="159637" custScaleY="192010">
        <dgm:presLayoutVars>
          <dgm:bulletEnabled val="1"/>
        </dgm:presLayoutVars>
      </dgm:prSet>
      <dgm:spPr/>
    </dgm:pt>
    <dgm:pt modelId="{A7778865-4877-4310-A7B6-119D0E6097AB}" type="pres">
      <dgm:prSet presAssocID="{DADBA88A-76B5-4C6D-81F9-6C2279D32772}" presName="Name13" presStyleLbl="parChTrans1D2" presStyleIdx="14" presStyleCnt="18"/>
      <dgm:spPr/>
    </dgm:pt>
    <dgm:pt modelId="{8D22A464-22B9-4142-AE2E-0C8E5A622196}" type="pres">
      <dgm:prSet presAssocID="{9D3A7012-FB17-4208-908F-3F5271BD8099}" presName="childText" presStyleLbl="bgAcc1" presStyleIdx="14" presStyleCnt="18" custScaleX="159637" custScaleY="182980">
        <dgm:presLayoutVars>
          <dgm:bulletEnabled val="1"/>
        </dgm:presLayoutVars>
      </dgm:prSet>
      <dgm:spPr/>
    </dgm:pt>
    <dgm:pt modelId="{DF13BE71-12D8-4C6D-98B0-E887EFA96535}" type="pres">
      <dgm:prSet presAssocID="{FE9ABBC9-2ACF-4BF1-9447-A626A59E1D64}" presName="Name13" presStyleLbl="parChTrans1D2" presStyleIdx="15" presStyleCnt="18"/>
      <dgm:spPr/>
    </dgm:pt>
    <dgm:pt modelId="{ADBCA7FD-4696-404B-8581-2010A10D6EAD}" type="pres">
      <dgm:prSet presAssocID="{0B0556BB-1EE8-408C-9ED0-D6D3A79807FA}" presName="childText" presStyleLbl="bgAcc1" presStyleIdx="15" presStyleCnt="18" custScaleX="159637" custScaleY="294206">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6" presStyleCnt="18"/>
      <dgm:spPr/>
    </dgm:pt>
    <dgm:pt modelId="{3B815452-5C52-4C45-BACC-4A23F47BF82F}" type="pres">
      <dgm:prSet presAssocID="{1840CCAF-81EF-484D-A4C6-B34E41136218}" presName="childText" presStyleLbl="bgAcc1" presStyleIdx="16" presStyleCnt="18" custScaleX="162594">
        <dgm:presLayoutVars>
          <dgm:bulletEnabled val="1"/>
        </dgm:presLayoutVars>
      </dgm:prSet>
      <dgm:spPr/>
    </dgm:pt>
    <dgm:pt modelId="{F8CBB1BE-349E-4466-BC3E-29C3A0C28C59}" type="pres">
      <dgm:prSet presAssocID="{56DF1F40-0DC0-427B-A88D-BB61F2E12145}" presName="Name13" presStyleLbl="parChTrans1D2" presStyleIdx="17" presStyleCnt="18"/>
      <dgm:spPr/>
    </dgm:pt>
    <dgm:pt modelId="{EC4001A7-1BFD-46B7-A705-E8954BE5D1B0}" type="pres">
      <dgm:prSet presAssocID="{FE3056CD-CE1A-419A-ABB5-55E2B77FDF86}" presName="childText" presStyleLbl="bgAcc1" presStyleIdx="17" presStyleCnt="18"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0F664F06-8491-4B20-97FD-20AB1F5AE02A}" type="presOf" srcId="{B47B9317-F3A7-4D7B-83FF-7370026AAF4A}" destId="{D57B157C-EE6A-4694-978C-F50572B9C443}" srcOrd="0" destOrd="0" presId="urn:microsoft.com/office/officeart/2005/8/layout/hierarchy3"/>
    <dgm:cxn modelId="{93CDE707-1C03-4333-B99B-A0402317DBF6}" type="presOf" srcId="{96FFB148-2E55-486C-8515-234EA35B9929}" destId="{249A4AFA-1781-4B61-B764-420DF75A3B70}"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AA36C70C-B878-489D-A710-61C74FDBEE87}" type="presOf" srcId="{F9E1CC11-2602-41F3-8C20-0A8B6572B0E5}" destId="{9E6FFCEF-14C4-4F2A-8F10-F03942A96040}"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79A2201B-67E9-4E5D-92A5-B2273FFCA2FD}" type="presOf" srcId="{F31FA675-573F-469A-9C63-15D897C39968}" destId="{DAB0FC72-5873-47A0-8C9D-1D6C2B16D069}" srcOrd="0"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65CEBB23-0E07-4E2E-978A-A28C8C403BA1}" srcId="{A139F051-93AE-4C9E-A45D-178CFC443E21}" destId="{59ED1E53-9AB0-441C-991F-06C69CB642FC}" srcOrd="2" destOrd="0" parTransId="{03332BE8-A67B-43E8-8894-9B470F617B80}" sibTransId="{B75BB4D3-4E54-4541-BCCE-A8F0609AA392}"/>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41326136-9453-40C1-82AE-9E9CC1F2123B}" type="presOf" srcId="{D9943833-B59B-4A1D-A1E4-081FEB44B394}" destId="{A5D6B654-8290-439F-A62E-FAE6B33448F6}"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CAF7D15F-F4BA-4CBB-B984-0F3598EFCE01}" type="presOf" srcId="{03332BE8-A67B-43E8-8894-9B470F617B80}" destId="{E45BB41D-6EAC-4A94-94D1-556C5054D5D8}"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B72DB6B-EAD5-405C-A38D-8605BA61512E}" type="presOf" srcId="{B35341F4-BC4B-4E94-AF93-40422A68CD8A}" destId="{ADBCA7FD-4696-404B-8581-2010A10D6EAD}" srcOrd="0" destOrd="2" presId="urn:microsoft.com/office/officeart/2005/8/layout/hierarchy3"/>
    <dgm:cxn modelId="{68F2776C-7DC6-4CE6-BB94-CC5FAC4C951C}" srcId="{A139F051-93AE-4C9E-A45D-178CFC443E21}" destId="{11B44295-E6A4-4400-807C-65DC7C9152F5}" srcOrd="3" destOrd="0" parTransId="{B47B9317-F3A7-4D7B-83FF-7370026AAF4A}" sibTransId="{1CF7D8DF-3F6E-4AC4-BE7C-2884EF605A5E}"/>
    <dgm:cxn modelId="{59D20D4D-9C37-4F46-8AE5-525567846C93}" type="presOf" srcId="{AD37D249-B5FA-4C9A-A54C-E2C276BBE1F3}" destId="{BA2FC38C-5A59-41BB-B2FE-C9C8C019FE92}" srcOrd="0" destOrd="0" presId="urn:microsoft.com/office/officeart/2005/8/layout/hierarchy3"/>
    <dgm:cxn modelId="{8F381A4D-8F54-45EA-8A5E-35A376C6001D}" srcId="{A139F051-93AE-4C9E-A45D-178CFC443E21}" destId="{FF195520-D0B4-4309-9176-5954D202112E}" srcOrd="5" destOrd="0" parTransId="{96FFB148-2E55-486C-8515-234EA35B9929}" sibTransId="{DB354889-B109-4C7F-B179-3FA996174EEB}"/>
    <dgm:cxn modelId="{B3F52E6D-53CE-4948-829E-DAD85B8F262F}" type="presOf" srcId="{6CF4C0EB-5110-E54C-B32B-9287F14FAD29}" destId="{F5C8E4DE-47F2-D641-A048-18660726E6C2}" srcOrd="0" destOrd="0" presId="urn:microsoft.com/office/officeart/2005/8/layout/hierarchy3"/>
    <dgm:cxn modelId="{7766514F-F528-49C3-9339-E435706A5533}" srcId="{8168DD6E-C1F8-4F15-AF71-F143DED16065}" destId="{133BD7A7-612A-44D0-9EE4-74245F19E360}" srcOrd="2" destOrd="0" parTransId="{D9943833-B59B-4A1D-A1E4-081FEB44B394}" sibTransId="{01577C3F-9ECB-44AC-8BAC-BAC0011F5CE6}"/>
    <dgm:cxn modelId="{77D8C951-69DB-4FDE-9B99-DB765F427781}" type="presOf" srcId="{87CE2151-A147-4EB9-93E3-3BFB2CFAB326}" destId="{9FE2BB90-3871-4567-AEC8-D740C8B1162E}" srcOrd="0" destOrd="0" presId="urn:microsoft.com/office/officeart/2005/8/layout/hierarchy3"/>
    <dgm:cxn modelId="{8180E951-6310-4B5E-A7BC-53AFF116D43A}" type="presOf" srcId="{6BEB0E40-8E82-41F4-991F-CB193B3B741F}" destId="{3886AC68-B0BB-4FB5-9BDC-1B8DBBF4C279}"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87CE2151-A147-4EB9-93E3-3BFB2CFAB326}" destId="{F3DF89F2-7912-4049-8A8D-C0A909D4371A}" srcOrd="2" destOrd="0" parTransId="{F9E1CC11-2602-41F3-8C20-0A8B6572B0E5}" sibTransId="{69EED57E-A03F-4BEE-9CC8-D80E094EB9A5}"/>
    <dgm:cxn modelId="{7C17748A-0CEC-4419-A6BB-E7249ECC1DF1}" type="presOf" srcId="{8168DD6E-C1F8-4F15-AF71-F143DED16065}" destId="{2E8B098E-9954-421D-8377-3762920DF14E}" srcOrd="0" destOrd="0" presId="urn:microsoft.com/office/officeart/2005/8/layout/hierarchy3"/>
    <dgm:cxn modelId="{A4A6648B-4D2B-489D-8541-617432E0C69A}" type="presOf" srcId="{E306B348-3BB9-44CF-81E0-1B7D6C643B6A}" destId="{F255AB7E-78A0-436F-B7B0-712511170140}"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9F40A297-6568-4C83-BF56-3B10351CEB54}" type="presOf" srcId="{11B44295-E6A4-4400-807C-65DC7C9152F5}" destId="{0112F931-C1AE-447B-BFF5-56CAD748E35B}"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74DAD59B-98E9-4C7E-B4D3-AC65D2906A49}" type="presOf" srcId="{F3DF89F2-7912-4049-8A8D-C0A909D4371A}" destId="{A23E360D-1A5B-4BBF-8F88-DBD5EAD88B5A}" srcOrd="0" destOrd="0" presId="urn:microsoft.com/office/officeart/2005/8/layout/hierarchy3"/>
    <dgm:cxn modelId="{06B71B9C-8A94-46C5-9F0C-66294F6B5D84}" type="presOf" srcId="{133BD7A7-612A-44D0-9EE4-74245F19E360}" destId="{9BA51BB8-723C-440F-A6CF-4E7D26DB98DC}" srcOrd="0" destOrd="0" presId="urn:microsoft.com/office/officeart/2005/8/layout/hierarchy3"/>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EA4388A7-5A6E-4D54-8036-9428FC7E3653}" type="presOf" srcId="{FDA6D0F5-81C6-426F-ADE7-85699CA23376}" destId="{DB467BD8-43EC-4E09-B997-100BF64E0513}" srcOrd="0"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52737BBA-0F60-4D82-8E92-AA8F8E056D93}" type="presOf" srcId="{C0187394-91EC-4344-8CC5-DC55EF109B1E}" destId="{00EF80C0-B43F-4162-835A-9F0300B27E6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8D2ACB-8023-4A27-8E72-6587E711D8DB}" srcId="{A139F051-93AE-4C9E-A45D-178CFC443E21}" destId="{6BEB0E40-8E82-41F4-991F-CB193B3B741F}" srcOrd="4" destOrd="0" parTransId="{B38F023C-A8C7-4ACE-8751-7AB633662650}" sibTransId="{5692EC67-3267-4B6D-BACC-03215DA84CAA}"/>
    <dgm:cxn modelId="{34F9B0CB-E2C0-4F46-9A19-D86D84F1C918}" srcId="{A139F051-93AE-4C9E-A45D-178CFC443E21}" destId="{FDA6D0F5-81C6-426F-ADE7-85699CA23376}" srcOrd="1" destOrd="0" parTransId="{E306B348-3BB9-44CF-81E0-1B7D6C643B6A}" sibTransId="{6FA0DFCC-4BFF-48C3-B31E-1BF95F4AE668}"/>
    <dgm:cxn modelId="{0FC68FCC-FC47-450D-927D-B0BD85A0E0C8}" srcId="{A139F051-93AE-4C9E-A45D-178CFC443E21}" destId="{F31FA675-573F-469A-9C63-15D897C39968}" srcOrd="6" destOrd="0" parTransId="{C0187394-91EC-4344-8CC5-DC55EF109B1E}" sibTransId="{46825612-8F6C-4D5C-8BF8-89730FC9B6F8}"/>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C43668D6-C29E-4213-B71B-A80E27F59785}" type="presOf" srcId="{59ED1E53-9AB0-441C-991F-06C69CB642FC}" destId="{D0CAEDEF-0AA1-4431-B6E2-AB9287572AA4}" srcOrd="0" destOrd="0" presId="urn:microsoft.com/office/officeart/2005/8/layout/hierarchy3"/>
    <dgm:cxn modelId="{C5ED57D8-57FB-4432-9678-176C77AA5F67}" type="presOf" srcId="{FF195520-D0B4-4309-9176-5954D202112E}" destId="{29A45348-D6AC-4E79-A997-93D873C3501D}"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FC06AEF1-DA2C-465B-B1A1-8E450AFD2485}" type="presOf" srcId="{B38F023C-A8C7-4ACE-8751-7AB633662650}" destId="{7CEB8D61-6EDE-47E9-959F-879F35590075}"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82EFDA7D-050A-42D0-A836-06CA8361B0F3}" type="presParOf" srcId="{7D39DCC5-440A-4B8C-AC15-D3F4691BC5E3}" destId="{A5D6B654-8290-439F-A62E-FAE6B33448F6}" srcOrd="4" destOrd="0" presId="urn:microsoft.com/office/officeart/2005/8/layout/hierarchy3"/>
    <dgm:cxn modelId="{4C83B29A-0AA6-494A-9898-19FC817CB9F9}" type="presParOf" srcId="{7D39DCC5-440A-4B8C-AC15-D3F4691BC5E3}" destId="{9BA51BB8-723C-440F-A6CF-4E7D26DB98DC}" srcOrd="5"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DD785200-F716-4F0A-A4E4-8A9B6604DF40}" type="presParOf" srcId="{9907FA34-7211-41EA-B900-C2377FCAF68A}" destId="{F255AB7E-78A0-436F-B7B0-712511170140}" srcOrd="2" destOrd="0" presId="urn:microsoft.com/office/officeart/2005/8/layout/hierarchy3"/>
    <dgm:cxn modelId="{C535B8BB-F05B-4447-9639-68B57943D6D5}" type="presParOf" srcId="{9907FA34-7211-41EA-B900-C2377FCAF68A}" destId="{DB467BD8-43EC-4E09-B997-100BF64E0513}" srcOrd="3" destOrd="0" presId="urn:microsoft.com/office/officeart/2005/8/layout/hierarchy3"/>
    <dgm:cxn modelId="{04282260-4647-4CDB-B37E-50BFF5A942D8}" type="presParOf" srcId="{9907FA34-7211-41EA-B900-C2377FCAF68A}" destId="{E45BB41D-6EAC-4A94-94D1-556C5054D5D8}" srcOrd="4" destOrd="0" presId="urn:microsoft.com/office/officeart/2005/8/layout/hierarchy3"/>
    <dgm:cxn modelId="{5F531650-8D0C-4C40-9476-B6D458A834B7}" type="presParOf" srcId="{9907FA34-7211-41EA-B900-C2377FCAF68A}" destId="{D0CAEDEF-0AA1-4431-B6E2-AB9287572AA4}" srcOrd="5" destOrd="0" presId="urn:microsoft.com/office/officeart/2005/8/layout/hierarchy3"/>
    <dgm:cxn modelId="{EC185E41-39C0-4930-A1CE-789AEAECAAAE}" type="presParOf" srcId="{9907FA34-7211-41EA-B900-C2377FCAF68A}" destId="{D57B157C-EE6A-4694-978C-F50572B9C443}" srcOrd="6" destOrd="0" presId="urn:microsoft.com/office/officeart/2005/8/layout/hierarchy3"/>
    <dgm:cxn modelId="{16AFBA48-FCC3-408E-81C0-AA7576404419}" type="presParOf" srcId="{9907FA34-7211-41EA-B900-C2377FCAF68A}" destId="{0112F931-C1AE-447B-BFF5-56CAD748E35B}" srcOrd="7" destOrd="0" presId="urn:microsoft.com/office/officeart/2005/8/layout/hierarchy3"/>
    <dgm:cxn modelId="{64B75490-F3E0-474E-9D17-E7534DFFF250}" type="presParOf" srcId="{9907FA34-7211-41EA-B900-C2377FCAF68A}" destId="{7CEB8D61-6EDE-47E9-959F-879F35590075}" srcOrd="8" destOrd="0" presId="urn:microsoft.com/office/officeart/2005/8/layout/hierarchy3"/>
    <dgm:cxn modelId="{0C9818B4-C997-46B2-969D-106C86E5335C}" type="presParOf" srcId="{9907FA34-7211-41EA-B900-C2377FCAF68A}" destId="{3886AC68-B0BB-4FB5-9BDC-1B8DBBF4C279}" srcOrd="9" destOrd="0" presId="urn:microsoft.com/office/officeart/2005/8/layout/hierarchy3"/>
    <dgm:cxn modelId="{86624CCA-28AA-4BCC-961B-2A1CD3C1FBAF}" type="presParOf" srcId="{9907FA34-7211-41EA-B900-C2377FCAF68A}" destId="{249A4AFA-1781-4B61-B764-420DF75A3B70}" srcOrd="10" destOrd="0" presId="urn:microsoft.com/office/officeart/2005/8/layout/hierarchy3"/>
    <dgm:cxn modelId="{D8F2AA18-BA9C-4ED3-9145-08C67BB4DF49}" type="presParOf" srcId="{9907FA34-7211-41EA-B900-C2377FCAF68A}" destId="{29A45348-D6AC-4E79-A997-93D873C3501D}" srcOrd="11" destOrd="0" presId="urn:microsoft.com/office/officeart/2005/8/layout/hierarchy3"/>
    <dgm:cxn modelId="{EB35162A-57C8-4A59-802F-F03D3B70FB08}" type="presParOf" srcId="{9907FA34-7211-41EA-B900-C2377FCAF68A}" destId="{00EF80C0-B43F-4162-835A-9F0300B27E65}" srcOrd="12" destOrd="0" presId="urn:microsoft.com/office/officeart/2005/8/layout/hierarchy3"/>
    <dgm:cxn modelId="{E75CD4EC-E5B6-45D0-929F-C51163AA3C6B}" type="presParOf" srcId="{9907FA34-7211-41EA-B900-C2377FCAF68A}" destId="{DAB0FC72-5873-47A0-8C9D-1D6C2B16D069}" srcOrd="1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F6CF04C-976F-499D-942B-1E85D4F9D055}" type="presParOf" srcId="{2D9B8C4A-AAEF-4C54-94EC-ACDA21FCCC02}" destId="{9E6FFCEF-14C4-4F2A-8F10-F03942A96040}" srcOrd="4" destOrd="0" presId="urn:microsoft.com/office/officeart/2005/8/layout/hierarchy3"/>
    <dgm:cxn modelId="{1A9F5AE7-CB30-4FC9-BFBF-23168E618C90}" type="presParOf" srcId="{2D9B8C4A-AAEF-4C54-94EC-ACDA21FCCC02}" destId="{A23E360D-1A5B-4BBF-8F88-DBD5EAD88B5A}" srcOrd="5"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custT="1"/>
      <dgm:spPr>
        <a:solidFill>
          <a:srgbClr val="F26B4C"/>
        </a:solidFill>
      </dgm:spPr>
      <dgm:t>
        <a:bodyPr/>
        <a:lstStyle/>
        <a:p>
          <a:pPr rtl="0"/>
          <a:r>
            <a:rPr kumimoji="0" lang="en-US" sz="1800" u="none" strike="noStrike" cap="none" normalizeH="0" baseline="0" dirty="0">
              <a:ln>
                <a:noFill/>
              </a:ln>
              <a:effectLst/>
            </a:rPr>
            <a:t>A student has been assigned two or more SSIDs</a:t>
          </a:r>
          <a:endParaRPr lang="en-US" sz="1800"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custT="1"/>
      <dgm:spPr>
        <a:solidFill>
          <a:srgbClr val="F26B4C">
            <a:alpha val="50000"/>
          </a:srgbClr>
        </a:solidFill>
      </dgm:spPr>
      <dgm:t>
        <a:bodyPr/>
        <a:lstStyle/>
        <a:p>
          <a:pPr rtl="0"/>
          <a:r>
            <a:rPr kumimoji="0" lang="en-US" sz="1200" u="none" strike="noStrike" cap="none" normalizeH="0" baseline="0" dirty="0">
              <a:ln>
                <a:noFill/>
              </a:ln>
              <a:effectLst/>
            </a:rPr>
            <a:t>Look up each SSID and review their enrollment history. Make sure that among the two SSIDs there is only one open enrollment record (a record without an exit date and reason). Select the comb (combine) option and post the selection. Look up each of the SSIDs that was combined. For the one that is still active (i.e., not retired), update the enrollment records to match the student’s actual enrollment history.</a:t>
          </a:r>
          <a:endParaRPr lang="en-US" sz="1200" b="1" dirty="0"/>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custT="1"/>
      <dgm:spPr/>
      <dgm:t>
        <a:bodyPr/>
        <a:lstStyle/>
        <a:p>
          <a:pPr rtl="0"/>
          <a:r>
            <a:rPr kumimoji="0" lang="en-US" sz="1800" u="none" strike="noStrike" cap="none" normalizeH="0" baseline="0" dirty="0">
              <a:ln>
                <a:noFill/>
              </a:ln>
              <a:effectLst/>
            </a:rPr>
            <a:t>Two similar but different students have been detected</a:t>
          </a:r>
          <a:endParaRPr lang="en-US" sz="1800"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custT="1"/>
      <dgm:spPr/>
      <dgm:t>
        <a:bodyPr/>
        <a:lstStyle/>
        <a:p>
          <a:pPr rtl="0"/>
          <a:r>
            <a:rPr kumimoji="0" lang="en-US" sz="1200" u="none" strike="noStrike" cap="none" normalizeH="0" baseline="0" dirty="0">
              <a:ln>
                <a:noFill/>
              </a:ln>
              <a:effectLst/>
            </a:rPr>
            <a:t>Select the diff (different) option and post the selection</a:t>
          </a:r>
          <a:endParaRPr lang="en-US" sz="1200"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2"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2">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2">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2">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E52D9964-644C-42C4-9321-C6C17F3272CC}" srcId="{5F9BF199-54B2-47FF-B227-ED9A4051B7A4}" destId="{1E557BF0-A87B-4DF3-8C84-216A2FFCDEA5}" srcOrd="0" destOrd="0" parTransId="{3985F5AC-A1E5-492E-A8AD-6C2D16B20D64}" sibTransId="{671B0B09-9F9C-44EC-8A37-6AA1598F5D65}"/>
    <dgm:cxn modelId="{90771153-1BDC-4C29-ACC2-0C73CAFDC148}" srcId="{BAF12ACC-7953-41B0-BF6D-D6C74F5BE1F5}" destId="{8026DF43-F6C2-4788-A489-FDF13CB73B85}" srcOrd="0" destOrd="0" parTransId="{37C93314-BA3E-459C-8B30-933DC658614F}" sibTransId="{796BC947-166D-4BA3-8F1E-983131550FB0}"/>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98B573-50AD-4C37-B2AA-B2D7407918EC}"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0415E82F-843A-40D6-9862-E4E074464232}">
      <dgm:prSet phldrT="[Text]"/>
      <dgm:spPr>
        <a:solidFill>
          <a:srgbClr val="92D050"/>
        </a:solidFill>
      </dgm:spPr>
      <dgm:t>
        <a:bodyPr/>
        <a:lstStyle/>
        <a:p>
          <a:r>
            <a:rPr lang="en-US" dirty="0">
              <a:solidFill>
                <a:schemeClr val="tx1"/>
              </a:solidFill>
            </a:rPr>
            <a:t>Completers (Type A)</a:t>
          </a:r>
        </a:p>
      </dgm:t>
    </dgm:pt>
    <dgm:pt modelId="{091E0698-9872-43B5-8218-61FFCB983EAD}" type="parTrans" cxnId="{C441461D-9536-4254-8137-7A4FDD74395B}">
      <dgm:prSet/>
      <dgm:spPr/>
      <dgm:t>
        <a:bodyPr/>
        <a:lstStyle/>
        <a:p>
          <a:endParaRPr lang="en-US"/>
        </a:p>
      </dgm:t>
    </dgm:pt>
    <dgm:pt modelId="{06B9B33D-1D8F-4CF0-896B-31C2D2B676B3}" type="sibTrans" cxnId="{C441461D-9536-4254-8137-7A4FDD74395B}">
      <dgm:prSet/>
      <dgm:spPr/>
      <dgm:t>
        <a:bodyPr/>
        <a:lstStyle/>
        <a:p>
          <a:endParaRPr lang="en-US"/>
        </a:p>
      </dgm:t>
    </dgm:pt>
    <dgm:pt modelId="{E6077182-DDB1-40FA-984D-9FC93B2A8FEB}">
      <dgm:prSet phldrT="[Text]"/>
      <dgm:spPr/>
      <dgm:t>
        <a:bodyPr/>
        <a:lstStyle/>
        <a:p>
          <a:r>
            <a:rPr lang="en-US" dirty="0">
              <a:solidFill>
                <a:schemeClr val="tx1"/>
              </a:solidFill>
            </a:rPr>
            <a:t>Dropouts (Type B)</a:t>
          </a:r>
        </a:p>
      </dgm:t>
    </dgm:pt>
    <dgm:pt modelId="{5F4ECE48-8D67-49A9-89BF-A8A88720F84E}" type="parTrans" cxnId="{5E038736-5942-4E68-8208-CFA777122DF7}">
      <dgm:prSet/>
      <dgm:spPr/>
      <dgm:t>
        <a:bodyPr/>
        <a:lstStyle/>
        <a:p>
          <a:endParaRPr lang="en-US"/>
        </a:p>
      </dgm:t>
    </dgm:pt>
    <dgm:pt modelId="{D675752C-9554-4C98-B1A4-DB4CAA1A68B4}" type="sibTrans" cxnId="{5E038736-5942-4E68-8208-CFA777122DF7}">
      <dgm:prSet/>
      <dgm:spPr/>
      <dgm:t>
        <a:bodyPr/>
        <a:lstStyle/>
        <a:p>
          <a:endParaRPr lang="en-US"/>
        </a:p>
      </dgm:t>
    </dgm:pt>
    <dgm:pt modelId="{F4C8BF01-24B7-4140-8D89-FAA3EA75A9A6}">
      <dgm:prSet phldrT="[Text]"/>
      <dgm:spPr>
        <a:solidFill>
          <a:srgbClr val="E4C9FF"/>
        </a:solidFill>
      </dgm:spPr>
      <dgm:t>
        <a:bodyPr/>
        <a:lstStyle/>
        <a:p>
          <a:r>
            <a:rPr lang="en-US" dirty="0">
              <a:solidFill>
                <a:schemeClr val="tx1"/>
              </a:solidFill>
            </a:rPr>
            <a:t>Lost Transfers (Type C)</a:t>
          </a:r>
        </a:p>
      </dgm:t>
    </dgm:pt>
    <dgm:pt modelId="{CF25BC06-9D9A-400F-BDFF-13B39FD062E4}" type="parTrans" cxnId="{31A5DE66-EF4A-4F24-9F22-D57730226528}">
      <dgm:prSet/>
      <dgm:spPr/>
      <dgm:t>
        <a:bodyPr/>
        <a:lstStyle/>
        <a:p>
          <a:endParaRPr lang="en-US"/>
        </a:p>
      </dgm:t>
    </dgm:pt>
    <dgm:pt modelId="{C02B2CF5-BA09-44E9-B313-4D9F2381B74C}" type="sibTrans" cxnId="{31A5DE66-EF4A-4F24-9F22-D57730226528}">
      <dgm:prSet/>
      <dgm:spPr/>
      <dgm:t>
        <a:bodyPr/>
        <a:lstStyle/>
        <a:p>
          <a:endParaRPr lang="en-US"/>
        </a:p>
      </dgm:t>
    </dgm:pt>
    <dgm:pt modelId="{F1D0D0FE-9183-442B-8F09-2EF8775348AF}">
      <dgm:prSet custT="1"/>
      <dgm:spPr>
        <a:solidFill>
          <a:srgbClr val="FF7C80"/>
        </a:solidFill>
      </dgm:spPr>
      <dgm:t>
        <a:bodyPr/>
        <a:lstStyle/>
        <a:p>
          <a:r>
            <a:rPr lang="en-US" sz="1400" dirty="0">
              <a:solidFill>
                <a:schemeClr val="tx1"/>
              </a:solidFill>
            </a:rPr>
            <a:t>Mid Year Update (Type D &amp; E)</a:t>
          </a:r>
        </a:p>
      </dgm:t>
    </dgm:pt>
    <dgm:pt modelId="{E63C64BF-4FC3-47CE-ACB8-54B67BBFE9CE}" type="parTrans" cxnId="{5F456C68-EA75-4F71-82DA-53184616AB5C}">
      <dgm:prSet/>
      <dgm:spPr/>
      <dgm:t>
        <a:bodyPr/>
        <a:lstStyle/>
        <a:p>
          <a:endParaRPr lang="en-US"/>
        </a:p>
      </dgm:t>
    </dgm:pt>
    <dgm:pt modelId="{BC4757FA-F09F-4977-88EE-9129D474C7B5}" type="sibTrans" cxnId="{5F456C68-EA75-4F71-82DA-53184616AB5C}">
      <dgm:prSet/>
      <dgm:spPr/>
      <dgm:t>
        <a:bodyPr/>
        <a:lstStyle/>
        <a:p>
          <a:endParaRPr lang="en-US"/>
        </a:p>
      </dgm:t>
    </dgm:pt>
    <dgm:pt modelId="{D1538473-9583-457A-B69A-751508529B06}" type="pres">
      <dgm:prSet presAssocID="{2B98B573-50AD-4C37-B2AA-B2D7407918EC}" presName="linear" presStyleCnt="0">
        <dgm:presLayoutVars>
          <dgm:dir/>
          <dgm:animLvl val="lvl"/>
          <dgm:resizeHandles val="exact"/>
        </dgm:presLayoutVars>
      </dgm:prSet>
      <dgm:spPr/>
    </dgm:pt>
    <dgm:pt modelId="{366BD4DF-D49C-4E7D-9B59-494D8CD3C119}" type="pres">
      <dgm:prSet presAssocID="{0415E82F-843A-40D6-9862-E4E074464232}" presName="parentLin" presStyleCnt="0"/>
      <dgm:spPr/>
    </dgm:pt>
    <dgm:pt modelId="{68E04A0B-90FA-40AA-B1FD-F511E6B2B24F}" type="pres">
      <dgm:prSet presAssocID="{0415E82F-843A-40D6-9862-E4E074464232}" presName="parentLeftMargin" presStyleLbl="node1" presStyleIdx="0" presStyleCnt="4"/>
      <dgm:spPr/>
    </dgm:pt>
    <dgm:pt modelId="{562EA805-F6E5-414D-B7F2-A05BF8B07EB6}" type="pres">
      <dgm:prSet presAssocID="{0415E82F-843A-40D6-9862-E4E074464232}" presName="parentText" presStyleLbl="node1" presStyleIdx="0" presStyleCnt="4">
        <dgm:presLayoutVars>
          <dgm:chMax val="0"/>
          <dgm:bulletEnabled val="1"/>
        </dgm:presLayoutVars>
      </dgm:prSet>
      <dgm:spPr/>
    </dgm:pt>
    <dgm:pt modelId="{F555DA6B-CC22-4350-BFFF-3C45D960405F}" type="pres">
      <dgm:prSet presAssocID="{0415E82F-843A-40D6-9862-E4E074464232}" presName="negativeSpace" presStyleCnt="0"/>
      <dgm:spPr/>
    </dgm:pt>
    <dgm:pt modelId="{8FB05D41-042B-4515-8DE2-DA50C473E6F5}" type="pres">
      <dgm:prSet presAssocID="{0415E82F-843A-40D6-9862-E4E074464232}" presName="childText" presStyleLbl="conFgAcc1" presStyleIdx="0" presStyleCnt="4">
        <dgm:presLayoutVars>
          <dgm:bulletEnabled val="1"/>
        </dgm:presLayoutVars>
      </dgm:prSet>
      <dgm:spPr/>
    </dgm:pt>
    <dgm:pt modelId="{68B167ED-C681-4906-B2C4-E8EAC33EB116}" type="pres">
      <dgm:prSet presAssocID="{06B9B33D-1D8F-4CF0-896B-31C2D2B676B3}" presName="spaceBetweenRectangles" presStyleCnt="0"/>
      <dgm:spPr/>
    </dgm:pt>
    <dgm:pt modelId="{8D0E01F8-F6D6-41CB-8BE5-E53C9C5CC52B}" type="pres">
      <dgm:prSet presAssocID="{E6077182-DDB1-40FA-984D-9FC93B2A8FEB}" presName="parentLin" presStyleCnt="0"/>
      <dgm:spPr/>
    </dgm:pt>
    <dgm:pt modelId="{5E83C655-F238-4622-9A91-198C01665B36}" type="pres">
      <dgm:prSet presAssocID="{E6077182-DDB1-40FA-984D-9FC93B2A8FEB}" presName="parentLeftMargin" presStyleLbl="node1" presStyleIdx="0" presStyleCnt="4"/>
      <dgm:spPr/>
    </dgm:pt>
    <dgm:pt modelId="{215ADDDA-0835-4E4A-9619-F440BAA26AA9}" type="pres">
      <dgm:prSet presAssocID="{E6077182-DDB1-40FA-984D-9FC93B2A8FEB}" presName="parentText" presStyleLbl="node1" presStyleIdx="1" presStyleCnt="4">
        <dgm:presLayoutVars>
          <dgm:chMax val="0"/>
          <dgm:bulletEnabled val="1"/>
        </dgm:presLayoutVars>
      </dgm:prSet>
      <dgm:spPr/>
    </dgm:pt>
    <dgm:pt modelId="{17850E09-9A79-42F2-9DDB-55CAACC8566C}" type="pres">
      <dgm:prSet presAssocID="{E6077182-DDB1-40FA-984D-9FC93B2A8FEB}" presName="negativeSpace" presStyleCnt="0"/>
      <dgm:spPr/>
    </dgm:pt>
    <dgm:pt modelId="{B3FE1596-8466-4EAB-9F1F-EBA1A1BBC23A}" type="pres">
      <dgm:prSet presAssocID="{E6077182-DDB1-40FA-984D-9FC93B2A8FEB}" presName="childText" presStyleLbl="conFgAcc1" presStyleIdx="1" presStyleCnt="4">
        <dgm:presLayoutVars>
          <dgm:bulletEnabled val="1"/>
        </dgm:presLayoutVars>
      </dgm:prSet>
      <dgm:spPr/>
    </dgm:pt>
    <dgm:pt modelId="{01C74112-5FC6-45A7-B2CC-529341AAE416}" type="pres">
      <dgm:prSet presAssocID="{D675752C-9554-4C98-B1A4-DB4CAA1A68B4}" presName="spaceBetweenRectangles" presStyleCnt="0"/>
      <dgm:spPr/>
    </dgm:pt>
    <dgm:pt modelId="{A0838112-AC3D-481D-9410-570C20B4E6CA}" type="pres">
      <dgm:prSet presAssocID="{F4C8BF01-24B7-4140-8D89-FAA3EA75A9A6}" presName="parentLin" presStyleCnt="0"/>
      <dgm:spPr/>
    </dgm:pt>
    <dgm:pt modelId="{0A8AACE0-CDD2-48C6-8092-8FBF86D06F14}" type="pres">
      <dgm:prSet presAssocID="{F4C8BF01-24B7-4140-8D89-FAA3EA75A9A6}" presName="parentLeftMargin" presStyleLbl="node1" presStyleIdx="1" presStyleCnt="4"/>
      <dgm:spPr/>
    </dgm:pt>
    <dgm:pt modelId="{12AE04D8-912A-40B6-AF67-4BCAC1187F8A}" type="pres">
      <dgm:prSet presAssocID="{F4C8BF01-24B7-4140-8D89-FAA3EA75A9A6}" presName="parentText" presStyleLbl="node1" presStyleIdx="2" presStyleCnt="4">
        <dgm:presLayoutVars>
          <dgm:chMax val="0"/>
          <dgm:bulletEnabled val="1"/>
        </dgm:presLayoutVars>
      </dgm:prSet>
      <dgm:spPr/>
    </dgm:pt>
    <dgm:pt modelId="{19F6FEB8-8FC2-485C-94A7-FBEDD826E5B4}" type="pres">
      <dgm:prSet presAssocID="{F4C8BF01-24B7-4140-8D89-FAA3EA75A9A6}" presName="negativeSpace" presStyleCnt="0"/>
      <dgm:spPr/>
    </dgm:pt>
    <dgm:pt modelId="{6721E3E1-96C4-4BC9-BBF5-1F7E32A9AB89}" type="pres">
      <dgm:prSet presAssocID="{F4C8BF01-24B7-4140-8D89-FAA3EA75A9A6}" presName="childText" presStyleLbl="conFgAcc1" presStyleIdx="2" presStyleCnt="4">
        <dgm:presLayoutVars>
          <dgm:bulletEnabled val="1"/>
        </dgm:presLayoutVars>
      </dgm:prSet>
      <dgm:spPr/>
    </dgm:pt>
    <dgm:pt modelId="{B98AE5BF-0BFA-4AF4-B687-B9DA272B2BB1}" type="pres">
      <dgm:prSet presAssocID="{C02B2CF5-BA09-44E9-B313-4D9F2381B74C}" presName="spaceBetweenRectangles" presStyleCnt="0"/>
      <dgm:spPr/>
    </dgm:pt>
    <dgm:pt modelId="{9731920F-A392-4C37-AEE4-46123AABD945}" type="pres">
      <dgm:prSet presAssocID="{F1D0D0FE-9183-442B-8F09-2EF8775348AF}" presName="parentLin" presStyleCnt="0"/>
      <dgm:spPr/>
    </dgm:pt>
    <dgm:pt modelId="{88732830-A18F-4874-8510-05A6843F2D3E}" type="pres">
      <dgm:prSet presAssocID="{F1D0D0FE-9183-442B-8F09-2EF8775348AF}" presName="parentLeftMargin" presStyleLbl="node1" presStyleIdx="2" presStyleCnt="4"/>
      <dgm:spPr/>
    </dgm:pt>
    <dgm:pt modelId="{7A1ECD27-4686-4FF4-A363-2BD4663C9A13}" type="pres">
      <dgm:prSet presAssocID="{F1D0D0FE-9183-442B-8F09-2EF8775348AF}" presName="parentText" presStyleLbl="node1" presStyleIdx="3" presStyleCnt="4">
        <dgm:presLayoutVars>
          <dgm:chMax val="0"/>
          <dgm:bulletEnabled val="1"/>
        </dgm:presLayoutVars>
      </dgm:prSet>
      <dgm:spPr/>
    </dgm:pt>
    <dgm:pt modelId="{0618A7EF-0F8F-4E63-AC27-BB009CBF35FB}" type="pres">
      <dgm:prSet presAssocID="{F1D0D0FE-9183-442B-8F09-2EF8775348AF}" presName="negativeSpace" presStyleCnt="0"/>
      <dgm:spPr/>
    </dgm:pt>
    <dgm:pt modelId="{4B086A7A-F1A8-4203-B786-EFE4F57B64E9}" type="pres">
      <dgm:prSet presAssocID="{F1D0D0FE-9183-442B-8F09-2EF8775348AF}" presName="childText" presStyleLbl="conFgAcc1" presStyleIdx="3" presStyleCnt="4">
        <dgm:presLayoutVars>
          <dgm:bulletEnabled val="1"/>
        </dgm:presLayoutVars>
      </dgm:prSet>
      <dgm:spPr/>
    </dgm:pt>
  </dgm:ptLst>
  <dgm:cxnLst>
    <dgm:cxn modelId="{C441461D-9536-4254-8137-7A4FDD74395B}" srcId="{2B98B573-50AD-4C37-B2AA-B2D7407918EC}" destId="{0415E82F-843A-40D6-9862-E4E074464232}" srcOrd="0" destOrd="0" parTransId="{091E0698-9872-43B5-8218-61FFCB983EAD}" sibTransId="{06B9B33D-1D8F-4CF0-896B-31C2D2B676B3}"/>
    <dgm:cxn modelId="{5E038736-5942-4E68-8208-CFA777122DF7}" srcId="{2B98B573-50AD-4C37-B2AA-B2D7407918EC}" destId="{E6077182-DDB1-40FA-984D-9FC93B2A8FEB}" srcOrd="1" destOrd="0" parTransId="{5F4ECE48-8D67-49A9-89BF-A8A88720F84E}" sibTransId="{D675752C-9554-4C98-B1A4-DB4CAA1A68B4}"/>
    <dgm:cxn modelId="{168F755D-268C-4AA9-8888-A33E22C101C5}" type="presOf" srcId="{E6077182-DDB1-40FA-984D-9FC93B2A8FEB}" destId="{215ADDDA-0835-4E4A-9619-F440BAA26AA9}" srcOrd="1" destOrd="0" presId="urn:microsoft.com/office/officeart/2005/8/layout/list1"/>
    <dgm:cxn modelId="{31A5DE66-EF4A-4F24-9F22-D57730226528}" srcId="{2B98B573-50AD-4C37-B2AA-B2D7407918EC}" destId="{F4C8BF01-24B7-4140-8D89-FAA3EA75A9A6}" srcOrd="2" destOrd="0" parTransId="{CF25BC06-9D9A-400F-BDFF-13B39FD062E4}" sibTransId="{C02B2CF5-BA09-44E9-B313-4D9F2381B74C}"/>
    <dgm:cxn modelId="{5F456C68-EA75-4F71-82DA-53184616AB5C}" srcId="{2B98B573-50AD-4C37-B2AA-B2D7407918EC}" destId="{F1D0D0FE-9183-442B-8F09-2EF8775348AF}" srcOrd="3" destOrd="0" parTransId="{E63C64BF-4FC3-47CE-ACB8-54B67BBFE9CE}" sibTransId="{BC4757FA-F09F-4977-88EE-9129D474C7B5}"/>
    <dgm:cxn modelId="{EC783C76-079E-4650-94D8-209C43627514}" type="presOf" srcId="{E6077182-DDB1-40FA-984D-9FC93B2A8FEB}" destId="{5E83C655-F238-4622-9A91-198C01665B36}" srcOrd="0" destOrd="0" presId="urn:microsoft.com/office/officeart/2005/8/layout/list1"/>
    <dgm:cxn modelId="{143D51B6-00E3-4DEC-A93F-AF458A47CA09}" type="presOf" srcId="{F4C8BF01-24B7-4140-8D89-FAA3EA75A9A6}" destId="{12AE04D8-912A-40B6-AF67-4BCAC1187F8A}" srcOrd="1" destOrd="0" presId="urn:microsoft.com/office/officeart/2005/8/layout/list1"/>
    <dgm:cxn modelId="{0513D8BF-3707-46C9-9FBF-9FAA224A6E66}" type="presOf" srcId="{2B98B573-50AD-4C37-B2AA-B2D7407918EC}" destId="{D1538473-9583-457A-B69A-751508529B06}" srcOrd="0" destOrd="0" presId="urn:microsoft.com/office/officeart/2005/8/layout/list1"/>
    <dgm:cxn modelId="{B92C81D1-F455-4700-AD43-74C045B73EE7}" type="presOf" srcId="{F4C8BF01-24B7-4140-8D89-FAA3EA75A9A6}" destId="{0A8AACE0-CDD2-48C6-8092-8FBF86D06F14}" srcOrd="0" destOrd="0" presId="urn:microsoft.com/office/officeart/2005/8/layout/list1"/>
    <dgm:cxn modelId="{6C5E7FDC-3114-4F80-BF1E-A1765629CC04}" type="presOf" srcId="{F1D0D0FE-9183-442B-8F09-2EF8775348AF}" destId="{88732830-A18F-4874-8510-05A6843F2D3E}" srcOrd="0" destOrd="0" presId="urn:microsoft.com/office/officeart/2005/8/layout/list1"/>
    <dgm:cxn modelId="{292F4BE9-9E8C-459E-91BC-45C33AB1BD8C}" type="presOf" srcId="{0415E82F-843A-40D6-9862-E4E074464232}" destId="{562EA805-F6E5-414D-B7F2-A05BF8B07EB6}" srcOrd="1" destOrd="0" presId="urn:microsoft.com/office/officeart/2005/8/layout/list1"/>
    <dgm:cxn modelId="{3F5F64F5-D710-4D2B-B4A8-852AD1ACA26F}" type="presOf" srcId="{F1D0D0FE-9183-442B-8F09-2EF8775348AF}" destId="{7A1ECD27-4686-4FF4-A363-2BD4663C9A13}" srcOrd="1" destOrd="0" presId="urn:microsoft.com/office/officeart/2005/8/layout/list1"/>
    <dgm:cxn modelId="{54A9A8FC-539E-46F5-94FC-BE0B3B5A720A}" type="presOf" srcId="{0415E82F-843A-40D6-9862-E4E074464232}" destId="{68E04A0B-90FA-40AA-B1FD-F511E6B2B24F}" srcOrd="0" destOrd="0" presId="urn:microsoft.com/office/officeart/2005/8/layout/list1"/>
    <dgm:cxn modelId="{50EB9ACA-B0AC-473D-A9CC-2890077B5CD2}" type="presParOf" srcId="{D1538473-9583-457A-B69A-751508529B06}" destId="{366BD4DF-D49C-4E7D-9B59-494D8CD3C119}" srcOrd="0" destOrd="0" presId="urn:microsoft.com/office/officeart/2005/8/layout/list1"/>
    <dgm:cxn modelId="{0DEF77A0-D181-43AC-8E89-CCF0F396FF62}" type="presParOf" srcId="{366BD4DF-D49C-4E7D-9B59-494D8CD3C119}" destId="{68E04A0B-90FA-40AA-B1FD-F511E6B2B24F}" srcOrd="0" destOrd="0" presId="urn:microsoft.com/office/officeart/2005/8/layout/list1"/>
    <dgm:cxn modelId="{2BD585A4-5CB9-4FDB-9D05-EEF87EE834AF}" type="presParOf" srcId="{366BD4DF-D49C-4E7D-9B59-494D8CD3C119}" destId="{562EA805-F6E5-414D-B7F2-A05BF8B07EB6}" srcOrd="1" destOrd="0" presId="urn:microsoft.com/office/officeart/2005/8/layout/list1"/>
    <dgm:cxn modelId="{559D6692-BAC5-40B2-9DF6-9223BB182844}" type="presParOf" srcId="{D1538473-9583-457A-B69A-751508529B06}" destId="{F555DA6B-CC22-4350-BFFF-3C45D960405F}" srcOrd="1" destOrd="0" presId="urn:microsoft.com/office/officeart/2005/8/layout/list1"/>
    <dgm:cxn modelId="{0C91C3EE-249A-40E7-B741-4CA3027DC39F}" type="presParOf" srcId="{D1538473-9583-457A-B69A-751508529B06}" destId="{8FB05D41-042B-4515-8DE2-DA50C473E6F5}" srcOrd="2" destOrd="0" presId="urn:microsoft.com/office/officeart/2005/8/layout/list1"/>
    <dgm:cxn modelId="{5C9C8595-3992-4463-9CD7-E8BA5E0FCE36}" type="presParOf" srcId="{D1538473-9583-457A-B69A-751508529B06}" destId="{68B167ED-C681-4906-B2C4-E8EAC33EB116}" srcOrd="3" destOrd="0" presId="urn:microsoft.com/office/officeart/2005/8/layout/list1"/>
    <dgm:cxn modelId="{11CE633B-5E0B-4015-AEB5-9E88CA6BF0F7}" type="presParOf" srcId="{D1538473-9583-457A-B69A-751508529B06}" destId="{8D0E01F8-F6D6-41CB-8BE5-E53C9C5CC52B}" srcOrd="4" destOrd="0" presId="urn:microsoft.com/office/officeart/2005/8/layout/list1"/>
    <dgm:cxn modelId="{8D5E7298-C289-424E-95A3-67B9A314673F}" type="presParOf" srcId="{8D0E01F8-F6D6-41CB-8BE5-E53C9C5CC52B}" destId="{5E83C655-F238-4622-9A91-198C01665B36}" srcOrd="0" destOrd="0" presId="urn:microsoft.com/office/officeart/2005/8/layout/list1"/>
    <dgm:cxn modelId="{E200EBC8-AFCE-46C9-A42C-86F39B23A02D}" type="presParOf" srcId="{8D0E01F8-F6D6-41CB-8BE5-E53C9C5CC52B}" destId="{215ADDDA-0835-4E4A-9619-F440BAA26AA9}" srcOrd="1" destOrd="0" presId="urn:microsoft.com/office/officeart/2005/8/layout/list1"/>
    <dgm:cxn modelId="{194D616E-89B6-405C-BDD0-11456C45F624}" type="presParOf" srcId="{D1538473-9583-457A-B69A-751508529B06}" destId="{17850E09-9A79-42F2-9DDB-55CAACC8566C}" srcOrd="5" destOrd="0" presId="urn:microsoft.com/office/officeart/2005/8/layout/list1"/>
    <dgm:cxn modelId="{CC82E91A-EE82-4488-99ED-819BFC9FE547}" type="presParOf" srcId="{D1538473-9583-457A-B69A-751508529B06}" destId="{B3FE1596-8466-4EAB-9F1F-EBA1A1BBC23A}" srcOrd="6" destOrd="0" presId="urn:microsoft.com/office/officeart/2005/8/layout/list1"/>
    <dgm:cxn modelId="{E7B437CF-E5D0-445C-BEDE-AAB5F4132F90}" type="presParOf" srcId="{D1538473-9583-457A-B69A-751508529B06}" destId="{01C74112-5FC6-45A7-B2CC-529341AAE416}" srcOrd="7" destOrd="0" presId="urn:microsoft.com/office/officeart/2005/8/layout/list1"/>
    <dgm:cxn modelId="{E21E0881-4EEF-4D52-87B1-A5E9CA328EB3}" type="presParOf" srcId="{D1538473-9583-457A-B69A-751508529B06}" destId="{A0838112-AC3D-481D-9410-570C20B4E6CA}" srcOrd="8" destOrd="0" presId="urn:microsoft.com/office/officeart/2005/8/layout/list1"/>
    <dgm:cxn modelId="{59A98513-B060-424B-A5A0-9396A7C6BA1C}" type="presParOf" srcId="{A0838112-AC3D-481D-9410-570C20B4E6CA}" destId="{0A8AACE0-CDD2-48C6-8092-8FBF86D06F14}" srcOrd="0" destOrd="0" presId="urn:microsoft.com/office/officeart/2005/8/layout/list1"/>
    <dgm:cxn modelId="{3725987B-C655-4861-8932-E795DA735D62}" type="presParOf" srcId="{A0838112-AC3D-481D-9410-570C20B4E6CA}" destId="{12AE04D8-912A-40B6-AF67-4BCAC1187F8A}" srcOrd="1" destOrd="0" presId="urn:microsoft.com/office/officeart/2005/8/layout/list1"/>
    <dgm:cxn modelId="{1DA0107B-C0BA-4103-AC58-4DB05E808612}" type="presParOf" srcId="{D1538473-9583-457A-B69A-751508529B06}" destId="{19F6FEB8-8FC2-485C-94A7-FBEDD826E5B4}" srcOrd="9" destOrd="0" presId="urn:microsoft.com/office/officeart/2005/8/layout/list1"/>
    <dgm:cxn modelId="{DD0E6CFC-6CFC-4018-B0E1-4428981FA33F}" type="presParOf" srcId="{D1538473-9583-457A-B69A-751508529B06}" destId="{6721E3E1-96C4-4BC9-BBF5-1F7E32A9AB89}" srcOrd="10" destOrd="0" presId="urn:microsoft.com/office/officeart/2005/8/layout/list1"/>
    <dgm:cxn modelId="{3CBF73EF-00C7-40C2-9ABE-B068929ABF3B}" type="presParOf" srcId="{D1538473-9583-457A-B69A-751508529B06}" destId="{B98AE5BF-0BFA-4AF4-B687-B9DA272B2BB1}" srcOrd="11" destOrd="0" presId="urn:microsoft.com/office/officeart/2005/8/layout/list1"/>
    <dgm:cxn modelId="{1C46B6DB-ABDB-4F83-ACF0-051786F8BFB2}" type="presParOf" srcId="{D1538473-9583-457A-B69A-751508529B06}" destId="{9731920F-A392-4C37-AEE4-46123AABD945}" srcOrd="12" destOrd="0" presId="urn:microsoft.com/office/officeart/2005/8/layout/list1"/>
    <dgm:cxn modelId="{01FD34F5-B246-4018-95C2-B5AEB472A0F2}" type="presParOf" srcId="{9731920F-A392-4C37-AEE4-46123AABD945}" destId="{88732830-A18F-4874-8510-05A6843F2D3E}" srcOrd="0" destOrd="0" presId="urn:microsoft.com/office/officeart/2005/8/layout/list1"/>
    <dgm:cxn modelId="{A22379ED-DAE9-4B84-B538-714EE9D445FA}" type="presParOf" srcId="{9731920F-A392-4C37-AEE4-46123AABD945}" destId="{7A1ECD27-4686-4FF4-A363-2BD4663C9A13}" srcOrd="1" destOrd="0" presId="urn:microsoft.com/office/officeart/2005/8/layout/list1"/>
    <dgm:cxn modelId="{F67CC993-F6FF-46F7-B623-239F69698ACA}" type="presParOf" srcId="{D1538473-9583-457A-B69A-751508529B06}" destId="{0618A7EF-0F8F-4E63-AC27-BB009CBF35FB}" srcOrd="13" destOrd="0" presId="urn:microsoft.com/office/officeart/2005/8/layout/list1"/>
    <dgm:cxn modelId="{49908CB9-CF23-4B9E-9272-A9B6DE77EE0C}" type="presParOf" srcId="{D1538473-9583-457A-B69A-751508529B06}" destId="{4B086A7A-F1A8-4203-B786-EFE4F57B64E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dgm:spPr/>
      <dgm:t>
        <a:bodyPr/>
        <a:lstStyle/>
        <a:p>
          <a:pPr rtl="0"/>
          <a:r>
            <a:rPr kumimoji="0" lang="en-US" u="none" strike="noStrike" cap="none" normalizeH="0" baseline="0" dirty="0">
              <a:ln>
                <a:noFill/>
              </a:ln>
              <a:effectLst/>
            </a:rPr>
            <a:t>The student did not really complete high school</a:t>
          </a:r>
          <a:endParaRPr lang="en-US"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dgm:spPr>
        <a:ln>
          <a:noFill/>
        </a:ln>
      </dgm:spPr>
      <dgm:t>
        <a:bodyPr/>
        <a:lstStyle/>
        <a:p>
          <a:pPr rtl="0"/>
          <a:r>
            <a:rPr kumimoji="0" lang="en-US" u="none" strike="noStrike" cap="none" normalizeH="0" baseline="0" dirty="0">
              <a:ln>
                <a:noFill/>
              </a:ln>
              <a:effectLst/>
            </a:rPr>
            <a:t>Update the student’s exit reason to a T160 or other exit code that accurately reflects why the student left</a:t>
          </a:r>
          <a:endParaRPr lang="en-US" b="1" dirty="0"/>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dgm:spPr/>
      <dgm:t>
        <a:bodyPr/>
        <a:lstStyle/>
        <a:p>
          <a:pPr rtl="0"/>
          <a:r>
            <a:rPr kumimoji="0" lang="en-US" u="none" strike="noStrike" cap="none" normalizeH="0" baseline="0" dirty="0">
              <a:ln>
                <a:noFill/>
              </a:ln>
              <a:effectLst/>
            </a:rPr>
            <a:t>Two or more students are sharing this SSID. The student who exited is not the same student who enrolled at the other school.</a:t>
          </a:r>
          <a:endParaRPr lang="en-US"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dgm:spPr>
        <a:ln>
          <a:noFill/>
        </a:ln>
      </dgm:spPr>
      <dgm:t>
        <a:bodyPr/>
        <a:lstStyle/>
        <a:p>
          <a:pPr rtl="0"/>
          <a:r>
            <a:rPr kumimoji="0" lang="en-US" u="none" strike="noStrike"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D2EFAA02-B554-4404-94BE-F839CA52734E}">
      <dgm:prSet phldrT="[Text]"/>
      <dgm:spPr>
        <a:solidFill>
          <a:srgbClr val="FF4719"/>
        </a:solidFill>
      </dgm:spPr>
      <dgm:t>
        <a:bodyPr/>
        <a:lstStyle/>
        <a:p>
          <a:pPr rtl="0"/>
          <a:r>
            <a:rPr kumimoji="0" lang="en-US" u="none" strike="noStrike" cap="none" normalizeH="0" baseline="0" dirty="0">
              <a:ln>
                <a:noFill/>
              </a:ln>
              <a:effectLst/>
            </a:rPr>
            <a:t>The student is a valid completer re-enrolled. In some situations a student is allowed to continue attending high school after they complete.</a:t>
          </a:r>
          <a:endParaRPr lang="en-US" dirty="0"/>
        </a:p>
      </dgm:t>
    </dgm:pt>
    <dgm:pt modelId="{29536F2A-27B6-4867-9AE0-9AA0EC2EEAAC}" type="parTrans" cxnId="{76FBF463-8BB5-48E2-A51D-B788A1C0ADEB}">
      <dgm:prSet/>
      <dgm:spPr/>
      <dgm:t>
        <a:bodyPr/>
        <a:lstStyle/>
        <a:p>
          <a:endParaRPr lang="en-US"/>
        </a:p>
      </dgm:t>
    </dgm:pt>
    <dgm:pt modelId="{026CFCDD-4B11-4E01-9B84-AE1C72117FA2}" type="sibTrans" cxnId="{76FBF463-8BB5-48E2-A51D-B788A1C0ADEB}">
      <dgm:prSet/>
      <dgm:spPr/>
      <dgm:t>
        <a:bodyPr/>
        <a:lstStyle/>
        <a:p>
          <a:endParaRPr lang="en-US"/>
        </a:p>
      </dgm:t>
    </dgm:pt>
    <dgm:pt modelId="{C4DAF768-5E51-499E-A51A-453360192810}">
      <dgm:prSet phldrT="[Text]"/>
      <dgm:spPr>
        <a:solidFill>
          <a:srgbClr val="FF4719">
            <a:alpha val="50000"/>
          </a:srgbClr>
        </a:solidFill>
        <a:ln>
          <a:noFill/>
        </a:ln>
      </dgm:spPr>
      <dgm:t>
        <a:bodyPr/>
        <a:lstStyle/>
        <a:p>
          <a:pPr rtl="0"/>
          <a:r>
            <a:rPr kumimoji="0" lang="en-US" u="none" strike="noStrike" cap="none" normalizeH="0" baseline="0" dirty="0">
              <a:ln>
                <a:noFill/>
              </a:ln>
              <a:effectLst/>
            </a:rPr>
            <a:t>Do not submit a SENR for students who completed high school with diploma. You can track enrollment internally but same enrollment should not be reported to CALPADS. </a:t>
          </a:r>
          <a:endParaRPr lang="en-US" dirty="0"/>
        </a:p>
      </dgm:t>
    </dgm:pt>
    <dgm:pt modelId="{A70DDEAB-CD4E-4508-8E2B-01B5BD39D59B}" type="parTrans" cxnId="{7168C567-0C66-4118-B04E-10E3E92E3BBA}">
      <dgm:prSet/>
      <dgm:spPr/>
      <dgm:t>
        <a:bodyPr/>
        <a:lstStyle/>
        <a:p>
          <a:endParaRPr lang="en-US"/>
        </a:p>
      </dgm:t>
    </dgm:pt>
    <dgm:pt modelId="{75A681AE-9ABB-4814-ABE0-C876BB34F786}" type="sibTrans" cxnId="{7168C567-0C66-4118-B04E-10E3E92E3BBA}">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3"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3">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3">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3">
        <dgm:presLayoutVars>
          <dgm:bulletEnabled val="1"/>
        </dgm:presLayoutVars>
      </dgm:prSet>
      <dgm:spPr/>
    </dgm:pt>
    <dgm:pt modelId="{B62518E3-6096-46ED-8C2F-B1F2C634A8CD}" type="pres">
      <dgm:prSet presAssocID="{44270FA2-7FC0-4702-A40D-A26662E79307}" presName="sp" presStyleCnt="0"/>
      <dgm:spPr/>
    </dgm:pt>
    <dgm:pt modelId="{7E9183D9-F4E9-4E21-A525-31DF2910FA6A}" type="pres">
      <dgm:prSet presAssocID="{D2EFAA02-B554-4404-94BE-F839CA52734E}" presName="linNode" presStyleCnt="0"/>
      <dgm:spPr/>
    </dgm:pt>
    <dgm:pt modelId="{D4C937B3-46AB-4447-8D2D-333A2F0979F5}" type="pres">
      <dgm:prSet presAssocID="{D2EFAA02-B554-4404-94BE-F839CA52734E}" presName="parentText" presStyleLbl="node1" presStyleIdx="2" presStyleCnt="3">
        <dgm:presLayoutVars>
          <dgm:chMax val="1"/>
          <dgm:bulletEnabled val="1"/>
        </dgm:presLayoutVars>
      </dgm:prSet>
      <dgm:spPr/>
    </dgm:pt>
    <dgm:pt modelId="{2BF7764B-5EF1-44A3-861D-8942330EEC79}" type="pres">
      <dgm:prSet presAssocID="{D2EFAA02-B554-4404-94BE-F839CA52734E}" presName="descendantText" presStyleLbl="alignAccFollowNode1" presStyleIdx="2" presStyleCnt="3">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76FBF463-8BB5-48E2-A51D-B788A1C0ADEB}" srcId="{5F9BF199-54B2-47FF-B227-ED9A4051B7A4}" destId="{D2EFAA02-B554-4404-94BE-F839CA52734E}" srcOrd="2" destOrd="0" parTransId="{29536F2A-27B6-4867-9AE0-9AA0EC2EEAAC}" sibTransId="{026CFCDD-4B11-4E01-9B84-AE1C72117FA2}"/>
    <dgm:cxn modelId="{E52D9964-644C-42C4-9321-C6C17F3272CC}" srcId="{5F9BF199-54B2-47FF-B227-ED9A4051B7A4}" destId="{1E557BF0-A87B-4DF3-8C84-216A2FFCDEA5}" srcOrd="0" destOrd="0" parTransId="{3985F5AC-A1E5-492E-A8AD-6C2D16B20D64}" sibTransId="{671B0B09-9F9C-44EC-8A37-6AA1598F5D65}"/>
    <dgm:cxn modelId="{7168C567-0C66-4118-B04E-10E3E92E3BBA}" srcId="{D2EFAA02-B554-4404-94BE-F839CA52734E}" destId="{C4DAF768-5E51-499E-A51A-453360192810}" srcOrd="0" destOrd="0" parTransId="{A70DDEAB-CD4E-4508-8E2B-01B5BD39D59B}" sibTransId="{75A681AE-9ABB-4814-ABE0-C876BB34F786}"/>
    <dgm:cxn modelId="{90771153-1BDC-4C29-ACC2-0C73CAFDC148}" srcId="{BAF12ACC-7953-41B0-BF6D-D6C74F5BE1F5}" destId="{8026DF43-F6C2-4788-A489-FDF13CB73B85}" srcOrd="0" destOrd="0" parTransId="{37C93314-BA3E-459C-8B30-933DC658614F}" sibTransId="{796BC947-166D-4BA3-8F1E-983131550FB0}"/>
    <dgm:cxn modelId="{A10D49A4-7D17-4333-99B8-7126ABCB9C73}" type="presOf" srcId="{D2EFAA02-B554-4404-94BE-F839CA52734E}" destId="{D4C937B3-46AB-4447-8D2D-333A2F0979F5}" srcOrd="0" destOrd="0" presId="urn:microsoft.com/office/officeart/2005/8/layout/vList5"/>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996B0CF6-07C1-4E44-BDD1-EF4ECF545143}" type="presOf" srcId="{C4DAF768-5E51-499E-A51A-453360192810}" destId="{2BF7764B-5EF1-44A3-861D-8942330EEC79}"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 modelId="{D00ADA65-BC9C-41C4-B4A6-3F3363E56A49}" type="presParOf" srcId="{2CD70423-4C77-4C70-AE4A-5F851D30515F}" destId="{B62518E3-6096-46ED-8C2F-B1F2C634A8CD}" srcOrd="3" destOrd="0" presId="urn:microsoft.com/office/officeart/2005/8/layout/vList5"/>
    <dgm:cxn modelId="{96501F40-D050-48C6-AC39-7FD2FE2D4D69}" type="presParOf" srcId="{2CD70423-4C77-4C70-AE4A-5F851D30515F}" destId="{7E9183D9-F4E9-4E21-A525-31DF2910FA6A}" srcOrd="4" destOrd="0" presId="urn:microsoft.com/office/officeart/2005/8/layout/vList5"/>
    <dgm:cxn modelId="{A787D578-FBCD-47B3-9220-CC00FBB5C646}" type="presParOf" srcId="{7E9183D9-F4E9-4E21-A525-31DF2910FA6A}" destId="{D4C937B3-46AB-4447-8D2D-333A2F0979F5}" srcOrd="0" destOrd="0" presId="urn:microsoft.com/office/officeart/2005/8/layout/vList5"/>
    <dgm:cxn modelId="{ECA590C0-C439-410D-BE5E-3B4E6DB06012}" type="presParOf" srcId="{7E9183D9-F4E9-4E21-A525-31DF2910FA6A}" destId="{2BF7764B-5EF1-44A3-861D-8942330EEC7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dgm:spPr>
        <a:solidFill>
          <a:srgbClr val="FF4719"/>
        </a:solidFill>
      </dgm:spPr>
      <dgm:t>
        <a:bodyPr/>
        <a:lstStyle/>
        <a:p>
          <a:pPr rtl="0"/>
          <a:r>
            <a:rPr kumimoji="0" lang="en-US" u="none" strike="noStrike" cap="none" normalizeH="0" baseline="0" dirty="0">
              <a:ln>
                <a:noFill/>
              </a:ln>
              <a:effectLst/>
            </a:rPr>
            <a:t>The student did not really drop out. The school may not have previously had record of where the student went after they left and therefore marked the student a dropout. The school has since identified where the student went.</a:t>
          </a:r>
          <a:endParaRPr lang="en-US"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dgm:spPr>
        <a:solidFill>
          <a:srgbClr val="FF4719">
            <a:alpha val="50000"/>
          </a:srgbClr>
        </a:solidFill>
        <a:ln>
          <a:noFill/>
        </a:ln>
      </dgm:spPr>
      <dgm:t>
        <a:bodyPr/>
        <a:lstStyle/>
        <a:p>
          <a:pPr rtl="0"/>
          <a:r>
            <a:rPr lang="en-US" b="0" dirty="0"/>
            <a:t>Leave exit as is since it accurately represents the exit at the time of posting. Ignore ERD.</a:t>
          </a:r>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dgm:spPr/>
      <dgm:t>
        <a:bodyPr/>
        <a:lstStyle/>
        <a:p>
          <a:pPr rtl="0"/>
          <a:r>
            <a:rPr kumimoji="0" lang="en-US" u="none" strike="noStrike" cap="none" normalizeH="0" baseline="0" dirty="0">
              <a:ln>
                <a:noFill/>
              </a:ln>
              <a:effectLst/>
            </a:rPr>
            <a:t>Two or more students are sharing this SSID. The student who exited is not the same student who enrolled at the other school.</a:t>
          </a:r>
          <a:endParaRPr lang="en-US"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dgm:spPr/>
      <dgm:t>
        <a:bodyPr/>
        <a:lstStyle/>
        <a:p>
          <a:pPr rtl="0"/>
          <a:r>
            <a:rPr kumimoji="0" lang="en-US" u="none" strike="noStrike"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2"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2">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2">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2">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E52D9964-644C-42C4-9321-C6C17F3272CC}" srcId="{5F9BF199-54B2-47FF-B227-ED9A4051B7A4}" destId="{1E557BF0-A87B-4DF3-8C84-216A2FFCDEA5}" srcOrd="0" destOrd="0" parTransId="{3985F5AC-A1E5-492E-A8AD-6C2D16B20D64}" sibTransId="{671B0B09-9F9C-44EC-8A37-6AA1598F5D65}"/>
    <dgm:cxn modelId="{90771153-1BDC-4C29-ACC2-0C73CAFDC148}" srcId="{BAF12ACC-7953-41B0-BF6D-D6C74F5BE1F5}" destId="{8026DF43-F6C2-4788-A489-FDF13CB73B85}" srcOrd="0" destOrd="0" parTransId="{37C93314-BA3E-459C-8B30-933DC658614F}" sibTransId="{796BC947-166D-4BA3-8F1E-983131550FB0}"/>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custT="1"/>
      <dgm:spPr/>
      <dgm:t>
        <a:bodyPr/>
        <a:lstStyle/>
        <a:p>
          <a:pPr rtl="0"/>
          <a:r>
            <a:rPr kumimoji="0" lang="en-US" sz="2000" u="none" strike="noStrike" cap="none" normalizeH="0" baseline="0" dirty="0">
              <a:ln>
                <a:noFill/>
              </a:ln>
              <a:effectLst/>
            </a:rPr>
            <a:t>The student is a dropout</a:t>
          </a:r>
          <a:endParaRPr lang="en-US" sz="2000"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custT="1"/>
      <dgm:spPr>
        <a:ln>
          <a:noFill/>
        </a:ln>
      </dgm:spPr>
      <dgm:t>
        <a:bodyPr/>
        <a:lstStyle/>
        <a:p>
          <a:pPr rtl="0"/>
          <a:r>
            <a:rPr kumimoji="0" lang="en-US" sz="1200" u="none" strike="noStrike" cap="none" normalizeH="0" baseline="0" dirty="0">
              <a:ln>
                <a:noFill/>
              </a:ln>
              <a:effectLst/>
            </a:rPr>
            <a:t>Update the student’s exit reason to a E140 or other dropout code that accurately reflects how the student left</a:t>
          </a:r>
          <a:endParaRPr lang="en-US" sz="1200" b="1" dirty="0"/>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custT="1"/>
      <dgm:spPr/>
      <dgm:t>
        <a:bodyPr/>
        <a:lstStyle/>
        <a:p>
          <a:pPr rtl="0"/>
          <a:r>
            <a:rPr kumimoji="0" lang="en-US" sz="2000" u="none" strike="noStrike" cap="none" normalizeH="0" baseline="0" dirty="0">
              <a:ln>
                <a:noFill/>
              </a:ln>
              <a:effectLst/>
            </a:rPr>
            <a:t>The student has multiple SSIDs</a:t>
          </a:r>
          <a:endParaRPr lang="en-US" sz="2000"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dgm:spPr>
        <a:ln>
          <a:noFill/>
        </a:ln>
      </dgm:spPr>
      <dgm:t>
        <a:bodyPr/>
        <a:lstStyle/>
        <a:p>
          <a:pPr rtl="0"/>
          <a:r>
            <a:rPr kumimoji="0" lang="en-US" u="none" strike="noStrike" cap="none" normalizeH="0" baseline="0" dirty="0">
              <a:ln>
                <a:noFill/>
              </a:ln>
              <a:effectLst/>
            </a:rPr>
            <a:t>Look up both of the SSIDs in CALPADS and compare their demographic records. The name, birthdate, gender, primary language, and birthplace fields should be updated so that they match exactly. Either change your record or request that the other LEA change theirs. A MID anomaly should be detected the next day. Resolving the MID anomaly should also clear the ERD.</a:t>
          </a:r>
          <a:endParaRPr lang="en-US"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D2EFAA02-B554-4404-94BE-F839CA52734E}">
      <dgm:prSet phldrT="[Text]" custT="1"/>
      <dgm:spPr>
        <a:solidFill>
          <a:srgbClr val="FF4719"/>
        </a:solidFill>
      </dgm:spPr>
      <dgm:t>
        <a:bodyPr/>
        <a:lstStyle/>
        <a:p>
          <a:pPr rtl="0"/>
          <a:r>
            <a:rPr kumimoji="0" lang="en-US" sz="2000" u="none" strike="noStrike" cap="none" normalizeH="0" baseline="0" dirty="0">
              <a:ln>
                <a:noFill/>
              </a:ln>
              <a:effectLst/>
            </a:rPr>
            <a:t>LEA has not reported subsequent enrollment record</a:t>
          </a:r>
          <a:endParaRPr lang="en-US" sz="2000" dirty="0"/>
        </a:p>
      </dgm:t>
    </dgm:pt>
    <dgm:pt modelId="{29536F2A-27B6-4867-9AE0-9AA0EC2EEAAC}" type="parTrans" cxnId="{76FBF463-8BB5-48E2-A51D-B788A1C0ADEB}">
      <dgm:prSet/>
      <dgm:spPr/>
      <dgm:t>
        <a:bodyPr/>
        <a:lstStyle/>
        <a:p>
          <a:endParaRPr lang="en-US"/>
        </a:p>
      </dgm:t>
    </dgm:pt>
    <dgm:pt modelId="{026CFCDD-4B11-4E01-9B84-AE1C72117FA2}" type="sibTrans" cxnId="{76FBF463-8BB5-48E2-A51D-B788A1C0ADEB}">
      <dgm:prSet/>
      <dgm:spPr/>
      <dgm:t>
        <a:bodyPr/>
        <a:lstStyle/>
        <a:p>
          <a:endParaRPr lang="en-US"/>
        </a:p>
      </dgm:t>
    </dgm:pt>
    <dgm:pt modelId="{C4DAF768-5E51-499E-A51A-453360192810}">
      <dgm:prSet phldrT="[Text]"/>
      <dgm:spPr>
        <a:solidFill>
          <a:srgbClr val="FF4719">
            <a:alpha val="50000"/>
          </a:srgbClr>
        </a:solidFill>
        <a:ln>
          <a:noFill/>
        </a:ln>
      </dgm:spPr>
      <dgm:t>
        <a:bodyPr/>
        <a:lstStyle/>
        <a:p>
          <a:pPr rtl="0"/>
          <a:r>
            <a:rPr kumimoji="0" lang="en-US" b="0" i="0" u="none" strike="noStrike" cap="none" normalizeH="0" baseline="0" dirty="0">
              <a:ln>
                <a:noFill/>
              </a:ln>
              <a:solidFill>
                <a:schemeClr val="tx1"/>
              </a:solidFill>
              <a:effectLst/>
              <a:latin typeface="Arial" charset="0"/>
              <a:cs typeface="Arial" charset="0"/>
            </a:rPr>
            <a:t>if it is early in the Fall 1 submission window you may just need to wait for the other school to complete their reporting. If it is later in the submission window you may want to contact the LEA where the student enrolled to confirm they are going to report the student with the same SSID. Cumulative folder requests are a common way to identify where a student went.</a:t>
          </a:r>
          <a:endParaRPr lang="en-US" dirty="0"/>
        </a:p>
      </dgm:t>
    </dgm:pt>
    <dgm:pt modelId="{A70DDEAB-CD4E-4508-8E2B-01B5BD39D59B}" type="parTrans" cxnId="{7168C567-0C66-4118-B04E-10E3E92E3BBA}">
      <dgm:prSet/>
      <dgm:spPr/>
      <dgm:t>
        <a:bodyPr/>
        <a:lstStyle/>
        <a:p>
          <a:endParaRPr lang="en-US"/>
        </a:p>
      </dgm:t>
    </dgm:pt>
    <dgm:pt modelId="{75A681AE-9ABB-4814-ABE0-C876BB34F786}" type="sibTrans" cxnId="{7168C567-0C66-4118-B04E-10E3E92E3BBA}">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3"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3">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3">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3">
        <dgm:presLayoutVars>
          <dgm:bulletEnabled val="1"/>
        </dgm:presLayoutVars>
      </dgm:prSet>
      <dgm:spPr/>
    </dgm:pt>
    <dgm:pt modelId="{B62518E3-6096-46ED-8C2F-B1F2C634A8CD}" type="pres">
      <dgm:prSet presAssocID="{44270FA2-7FC0-4702-A40D-A26662E79307}" presName="sp" presStyleCnt="0"/>
      <dgm:spPr/>
    </dgm:pt>
    <dgm:pt modelId="{7E9183D9-F4E9-4E21-A525-31DF2910FA6A}" type="pres">
      <dgm:prSet presAssocID="{D2EFAA02-B554-4404-94BE-F839CA52734E}" presName="linNode" presStyleCnt="0"/>
      <dgm:spPr/>
    </dgm:pt>
    <dgm:pt modelId="{D4C937B3-46AB-4447-8D2D-333A2F0979F5}" type="pres">
      <dgm:prSet presAssocID="{D2EFAA02-B554-4404-94BE-F839CA52734E}" presName="parentText" presStyleLbl="node1" presStyleIdx="2" presStyleCnt="3">
        <dgm:presLayoutVars>
          <dgm:chMax val="1"/>
          <dgm:bulletEnabled val="1"/>
        </dgm:presLayoutVars>
      </dgm:prSet>
      <dgm:spPr/>
    </dgm:pt>
    <dgm:pt modelId="{2BF7764B-5EF1-44A3-861D-8942330EEC79}" type="pres">
      <dgm:prSet presAssocID="{D2EFAA02-B554-4404-94BE-F839CA52734E}" presName="descendantText" presStyleLbl="alignAccFollowNode1" presStyleIdx="2" presStyleCnt="3">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76FBF463-8BB5-48E2-A51D-B788A1C0ADEB}" srcId="{5F9BF199-54B2-47FF-B227-ED9A4051B7A4}" destId="{D2EFAA02-B554-4404-94BE-F839CA52734E}" srcOrd="2" destOrd="0" parTransId="{29536F2A-27B6-4867-9AE0-9AA0EC2EEAAC}" sibTransId="{026CFCDD-4B11-4E01-9B84-AE1C72117FA2}"/>
    <dgm:cxn modelId="{E52D9964-644C-42C4-9321-C6C17F3272CC}" srcId="{5F9BF199-54B2-47FF-B227-ED9A4051B7A4}" destId="{1E557BF0-A87B-4DF3-8C84-216A2FFCDEA5}" srcOrd="0" destOrd="0" parTransId="{3985F5AC-A1E5-492E-A8AD-6C2D16B20D64}" sibTransId="{671B0B09-9F9C-44EC-8A37-6AA1598F5D65}"/>
    <dgm:cxn modelId="{7168C567-0C66-4118-B04E-10E3E92E3BBA}" srcId="{D2EFAA02-B554-4404-94BE-F839CA52734E}" destId="{C4DAF768-5E51-499E-A51A-453360192810}" srcOrd="0" destOrd="0" parTransId="{A70DDEAB-CD4E-4508-8E2B-01B5BD39D59B}" sibTransId="{75A681AE-9ABB-4814-ABE0-C876BB34F786}"/>
    <dgm:cxn modelId="{90771153-1BDC-4C29-ACC2-0C73CAFDC148}" srcId="{BAF12ACC-7953-41B0-BF6D-D6C74F5BE1F5}" destId="{8026DF43-F6C2-4788-A489-FDF13CB73B85}" srcOrd="0" destOrd="0" parTransId="{37C93314-BA3E-459C-8B30-933DC658614F}" sibTransId="{796BC947-166D-4BA3-8F1E-983131550FB0}"/>
    <dgm:cxn modelId="{A10D49A4-7D17-4333-99B8-7126ABCB9C73}" type="presOf" srcId="{D2EFAA02-B554-4404-94BE-F839CA52734E}" destId="{D4C937B3-46AB-4447-8D2D-333A2F0979F5}" srcOrd="0" destOrd="0" presId="urn:microsoft.com/office/officeart/2005/8/layout/vList5"/>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996B0CF6-07C1-4E44-BDD1-EF4ECF545143}" type="presOf" srcId="{C4DAF768-5E51-499E-A51A-453360192810}" destId="{2BF7764B-5EF1-44A3-861D-8942330EEC79}"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 modelId="{D00ADA65-BC9C-41C4-B4A6-3F3363E56A49}" type="presParOf" srcId="{2CD70423-4C77-4C70-AE4A-5F851D30515F}" destId="{B62518E3-6096-46ED-8C2F-B1F2C634A8CD}" srcOrd="3" destOrd="0" presId="urn:microsoft.com/office/officeart/2005/8/layout/vList5"/>
    <dgm:cxn modelId="{96501F40-D050-48C6-AC39-7FD2FE2D4D69}" type="presParOf" srcId="{2CD70423-4C77-4C70-AE4A-5F851D30515F}" destId="{7E9183D9-F4E9-4E21-A525-31DF2910FA6A}" srcOrd="4" destOrd="0" presId="urn:microsoft.com/office/officeart/2005/8/layout/vList5"/>
    <dgm:cxn modelId="{A787D578-FBCD-47B3-9220-CC00FBB5C646}" type="presParOf" srcId="{7E9183D9-F4E9-4E21-A525-31DF2910FA6A}" destId="{D4C937B3-46AB-4447-8D2D-333A2F0979F5}" srcOrd="0" destOrd="0" presId="urn:microsoft.com/office/officeart/2005/8/layout/vList5"/>
    <dgm:cxn modelId="{ECA590C0-C439-410D-BE5E-3B4E6DB06012}" type="presParOf" srcId="{7E9183D9-F4E9-4E21-A525-31DF2910FA6A}" destId="{2BF7764B-5EF1-44A3-861D-8942330EEC7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custT="1"/>
      <dgm:spPr>
        <a:solidFill>
          <a:srgbClr val="FF4719"/>
        </a:solidFill>
      </dgm:spPr>
      <dgm:t>
        <a:bodyPr/>
        <a:lstStyle/>
        <a:p>
          <a:pPr rtl="0"/>
          <a:r>
            <a:rPr kumimoji="0" lang="en-US" sz="2000" u="none" strike="noStrike" cap="none" normalizeH="0" baseline="0" dirty="0">
              <a:ln>
                <a:noFill/>
              </a:ln>
              <a:effectLst/>
            </a:rPr>
            <a:t>LEA has not reported subsequent enrollment record</a:t>
          </a:r>
          <a:endParaRPr lang="en-US" sz="2000"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custT="1"/>
      <dgm:spPr>
        <a:solidFill>
          <a:srgbClr val="FF4719">
            <a:alpha val="50000"/>
          </a:srgbClr>
        </a:solidFill>
      </dgm:spPr>
      <dgm:t>
        <a:bodyPr/>
        <a:lstStyle/>
        <a:p>
          <a:pPr rtl="0"/>
          <a:r>
            <a:rPr kumimoji="0" lang="en-US" sz="2000" u="none" strike="noStrike" cap="none" normalizeH="0" baseline="0" dirty="0">
              <a:ln>
                <a:noFill/>
              </a:ln>
              <a:effectLst/>
            </a:rPr>
            <a:t>Submit the subsequent enrollment record with a start date of one day after the exit date on the E150 record</a:t>
          </a:r>
          <a:endParaRPr lang="en-US" sz="2000" b="1" dirty="0"/>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custT="1"/>
      <dgm:spPr/>
      <dgm:t>
        <a:bodyPr/>
        <a:lstStyle/>
        <a:p>
          <a:pPr rtl="0"/>
          <a:r>
            <a:rPr kumimoji="0" lang="en-US" sz="2000" u="none" strike="noStrike" cap="none" normalizeH="0" baseline="0" dirty="0">
              <a:ln>
                <a:noFill/>
              </a:ln>
              <a:effectLst/>
            </a:rPr>
            <a:t>Student left the school</a:t>
          </a:r>
          <a:endParaRPr lang="en-US" sz="2000"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custT="1"/>
      <dgm:spPr/>
      <dgm:t>
        <a:bodyPr/>
        <a:lstStyle/>
        <a:p>
          <a:pPr rtl="0"/>
          <a:r>
            <a:rPr kumimoji="0" lang="en-US" sz="2000" u="none" strike="noStrike" cap="none" normalizeH="0" baseline="0" dirty="0">
              <a:ln>
                <a:noFill/>
              </a:ln>
              <a:effectLst/>
            </a:rPr>
            <a:t>Update the Student Exit Reason Code to a code which accurately reflects how the student left</a:t>
          </a:r>
          <a:endParaRPr lang="en-US" sz="2000"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2"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2">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2">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2">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E52D9964-644C-42C4-9321-C6C17F3272CC}" srcId="{5F9BF199-54B2-47FF-B227-ED9A4051B7A4}" destId="{1E557BF0-A87B-4DF3-8C84-216A2FFCDEA5}" srcOrd="0" destOrd="0" parTransId="{3985F5AC-A1E5-492E-A8AD-6C2D16B20D64}" sibTransId="{671B0B09-9F9C-44EC-8A37-6AA1598F5D65}"/>
    <dgm:cxn modelId="{90771153-1BDC-4C29-ACC2-0C73CAFDC148}" srcId="{BAF12ACC-7953-41B0-BF6D-D6C74F5BE1F5}" destId="{8026DF43-F6C2-4788-A489-FDF13CB73B85}" srcOrd="0" destOrd="0" parTransId="{37C93314-BA3E-459C-8B30-933DC658614F}" sibTransId="{796BC947-166D-4BA3-8F1E-983131550FB0}"/>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9BF199-54B2-47FF-B227-ED9A4051B7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557BF0-A87B-4DF3-8C84-216A2FFCDEA5}">
      <dgm:prSet phldrT="[Text]" custT="1"/>
      <dgm:spPr/>
      <dgm:t>
        <a:bodyPr/>
        <a:lstStyle/>
        <a:p>
          <a:pPr rtl="0"/>
          <a:r>
            <a:rPr kumimoji="0" lang="en-US" sz="1600" u="none" strike="noStrike" cap="none" normalizeH="0" baseline="0" dirty="0">
              <a:ln>
                <a:noFill/>
              </a:ln>
              <a:effectLst/>
            </a:rPr>
            <a:t>Two or more students are sharing this SSID. The student who exited is not the same student who enrolled at the other school.</a:t>
          </a:r>
          <a:endParaRPr lang="en-US" sz="1600" dirty="0"/>
        </a:p>
      </dgm:t>
    </dgm:pt>
    <dgm:pt modelId="{3985F5AC-A1E5-492E-A8AD-6C2D16B20D64}" type="parTrans" cxnId="{E52D9964-644C-42C4-9321-C6C17F3272CC}">
      <dgm:prSet/>
      <dgm:spPr/>
      <dgm:t>
        <a:bodyPr/>
        <a:lstStyle/>
        <a:p>
          <a:endParaRPr lang="en-US"/>
        </a:p>
      </dgm:t>
    </dgm:pt>
    <dgm:pt modelId="{671B0B09-9F9C-44EC-8A37-6AA1598F5D65}" type="sibTrans" cxnId="{E52D9964-644C-42C4-9321-C6C17F3272CC}">
      <dgm:prSet/>
      <dgm:spPr/>
      <dgm:t>
        <a:bodyPr/>
        <a:lstStyle/>
        <a:p>
          <a:endParaRPr lang="en-US"/>
        </a:p>
      </dgm:t>
    </dgm:pt>
    <dgm:pt modelId="{BAA377F5-8FC1-4638-9674-46D2DCBA0770}">
      <dgm:prSet phldrT="[Text]" custT="1"/>
      <dgm:spPr/>
      <dgm:t>
        <a:bodyPr/>
        <a:lstStyle/>
        <a:p>
          <a:pPr rtl="0"/>
          <a:r>
            <a:rPr kumimoji="0" lang="en-US" sz="1400" u="none" strike="noStrike"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sz="1400" b="1" dirty="0"/>
        </a:p>
      </dgm:t>
    </dgm:pt>
    <dgm:pt modelId="{B26E2585-186E-45C5-B30F-75C6F734C3EB}" type="parTrans" cxnId="{7350B9A8-8A4F-4909-9421-B304ACCC0C68}">
      <dgm:prSet/>
      <dgm:spPr/>
      <dgm:t>
        <a:bodyPr/>
        <a:lstStyle/>
        <a:p>
          <a:endParaRPr lang="en-US"/>
        </a:p>
      </dgm:t>
    </dgm:pt>
    <dgm:pt modelId="{9F47F795-B696-4E0F-B3C9-729A9D3C55C0}" type="sibTrans" cxnId="{7350B9A8-8A4F-4909-9421-B304ACCC0C68}">
      <dgm:prSet/>
      <dgm:spPr/>
      <dgm:t>
        <a:bodyPr/>
        <a:lstStyle/>
        <a:p>
          <a:endParaRPr lang="en-US"/>
        </a:p>
      </dgm:t>
    </dgm:pt>
    <dgm:pt modelId="{BAF12ACC-7953-41B0-BF6D-D6C74F5BE1F5}">
      <dgm:prSet phldrT="[Text]" custT="1"/>
      <dgm:spPr>
        <a:solidFill>
          <a:srgbClr val="FF4719"/>
        </a:solidFill>
      </dgm:spPr>
      <dgm:t>
        <a:bodyPr/>
        <a:lstStyle/>
        <a:p>
          <a:pPr rtl="0"/>
          <a:r>
            <a:rPr kumimoji="0" lang="en-US" sz="1800" u="none" strike="noStrike" cap="none" normalizeH="0" baseline="0" dirty="0">
              <a:ln>
                <a:noFill/>
              </a:ln>
              <a:effectLst/>
            </a:rPr>
            <a:t>Student left the school</a:t>
          </a:r>
          <a:endParaRPr lang="en-US" sz="1800" dirty="0"/>
        </a:p>
      </dgm:t>
    </dgm:pt>
    <dgm:pt modelId="{CB5A13CA-BC03-4C13-86D6-DB3A481785E7}" type="parTrans" cxnId="{D17DD528-2AD7-4B75-BDA7-FE71595FDBAC}">
      <dgm:prSet/>
      <dgm:spPr/>
      <dgm:t>
        <a:bodyPr/>
        <a:lstStyle/>
        <a:p>
          <a:endParaRPr lang="en-US"/>
        </a:p>
      </dgm:t>
    </dgm:pt>
    <dgm:pt modelId="{44270FA2-7FC0-4702-A40D-A26662E79307}" type="sibTrans" cxnId="{D17DD528-2AD7-4B75-BDA7-FE71595FDBAC}">
      <dgm:prSet/>
      <dgm:spPr/>
      <dgm:t>
        <a:bodyPr/>
        <a:lstStyle/>
        <a:p>
          <a:endParaRPr lang="en-US"/>
        </a:p>
      </dgm:t>
    </dgm:pt>
    <dgm:pt modelId="{8026DF43-F6C2-4788-A489-FDF13CB73B85}">
      <dgm:prSet phldrT="[Text]" custT="1"/>
      <dgm:spPr>
        <a:solidFill>
          <a:srgbClr val="FF4719">
            <a:alpha val="50000"/>
          </a:srgbClr>
        </a:solidFill>
      </dgm:spPr>
      <dgm:t>
        <a:bodyPr/>
        <a:lstStyle/>
        <a:p>
          <a:pPr rtl="0"/>
          <a:r>
            <a:rPr kumimoji="0" lang="en-US" sz="1600" u="none" strike="noStrike" cap="none" normalizeH="0" baseline="0" dirty="0">
              <a:ln>
                <a:noFill/>
              </a:ln>
              <a:effectLst/>
            </a:rPr>
            <a:t>Update the Student Exit Reason Code to a code which accurately reflects how the student left</a:t>
          </a:r>
          <a:endParaRPr lang="en-US" sz="1600" dirty="0"/>
        </a:p>
      </dgm:t>
    </dgm:pt>
    <dgm:pt modelId="{37C93314-BA3E-459C-8B30-933DC658614F}" type="parTrans" cxnId="{90771153-1BDC-4C29-ACC2-0C73CAFDC148}">
      <dgm:prSet/>
      <dgm:spPr/>
      <dgm:t>
        <a:bodyPr/>
        <a:lstStyle/>
        <a:p>
          <a:endParaRPr lang="en-US"/>
        </a:p>
      </dgm:t>
    </dgm:pt>
    <dgm:pt modelId="{796BC947-166D-4BA3-8F1E-983131550FB0}" type="sibTrans" cxnId="{90771153-1BDC-4C29-ACC2-0C73CAFDC148}">
      <dgm:prSet/>
      <dgm:spPr/>
      <dgm:t>
        <a:bodyPr/>
        <a:lstStyle/>
        <a:p>
          <a:endParaRPr lang="en-US"/>
        </a:p>
      </dgm:t>
    </dgm:pt>
    <dgm:pt modelId="{2CD70423-4C77-4C70-AE4A-5F851D30515F}" type="pres">
      <dgm:prSet presAssocID="{5F9BF199-54B2-47FF-B227-ED9A4051B7A4}" presName="Name0" presStyleCnt="0">
        <dgm:presLayoutVars>
          <dgm:dir/>
          <dgm:animLvl val="lvl"/>
          <dgm:resizeHandles val="exact"/>
        </dgm:presLayoutVars>
      </dgm:prSet>
      <dgm:spPr/>
    </dgm:pt>
    <dgm:pt modelId="{F2149BD9-59FA-4F3A-8CEA-11CC3690096B}" type="pres">
      <dgm:prSet presAssocID="{1E557BF0-A87B-4DF3-8C84-216A2FFCDEA5}" presName="linNode" presStyleCnt="0"/>
      <dgm:spPr/>
    </dgm:pt>
    <dgm:pt modelId="{7C82A6F3-BCF0-4670-AC7D-242BC3C490B8}" type="pres">
      <dgm:prSet presAssocID="{1E557BF0-A87B-4DF3-8C84-216A2FFCDEA5}" presName="parentText" presStyleLbl="node1" presStyleIdx="0" presStyleCnt="2" custLinFactNeighborY="-9497">
        <dgm:presLayoutVars>
          <dgm:chMax val="1"/>
          <dgm:bulletEnabled val="1"/>
        </dgm:presLayoutVars>
      </dgm:prSet>
      <dgm:spPr/>
    </dgm:pt>
    <dgm:pt modelId="{3C7713F8-0A48-448A-A7F6-FAFA29442CE6}" type="pres">
      <dgm:prSet presAssocID="{1E557BF0-A87B-4DF3-8C84-216A2FFCDEA5}" presName="descendantText" presStyleLbl="alignAccFollowNode1" presStyleIdx="0" presStyleCnt="2">
        <dgm:presLayoutVars>
          <dgm:bulletEnabled val="1"/>
        </dgm:presLayoutVars>
      </dgm:prSet>
      <dgm:spPr/>
    </dgm:pt>
    <dgm:pt modelId="{07F3D3AF-5E2C-401C-BE1D-55F668BA2A05}" type="pres">
      <dgm:prSet presAssocID="{671B0B09-9F9C-44EC-8A37-6AA1598F5D65}" presName="sp" presStyleCnt="0"/>
      <dgm:spPr/>
    </dgm:pt>
    <dgm:pt modelId="{6C09FC7C-495A-4B9B-AD97-812A14EACC5E}" type="pres">
      <dgm:prSet presAssocID="{BAF12ACC-7953-41B0-BF6D-D6C74F5BE1F5}" presName="linNode" presStyleCnt="0"/>
      <dgm:spPr/>
    </dgm:pt>
    <dgm:pt modelId="{30918C28-3914-496C-A51A-F2E940981785}" type="pres">
      <dgm:prSet presAssocID="{BAF12ACC-7953-41B0-BF6D-D6C74F5BE1F5}" presName="parentText" presStyleLbl="node1" presStyleIdx="1" presStyleCnt="2">
        <dgm:presLayoutVars>
          <dgm:chMax val="1"/>
          <dgm:bulletEnabled val="1"/>
        </dgm:presLayoutVars>
      </dgm:prSet>
      <dgm:spPr/>
    </dgm:pt>
    <dgm:pt modelId="{9ED510D8-C0A6-404F-A84D-05B753B5F373}" type="pres">
      <dgm:prSet presAssocID="{BAF12ACC-7953-41B0-BF6D-D6C74F5BE1F5}" presName="descendantText" presStyleLbl="alignAccFollowNode1" presStyleIdx="1" presStyleCnt="2">
        <dgm:presLayoutVars>
          <dgm:bulletEnabled val="1"/>
        </dgm:presLayoutVars>
      </dgm:prSet>
      <dgm:spPr/>
    </dgm:pt>
  </dgm:ptLst>
  <dgm:cxnLst>
    <dgm:cxn modelId="{F2672C03-DC07-4A88-9E8C-6579DE48F0E9}" type="presOf" srcId="{1E557BF0-A87B-4DF3-8C84-216A2FFCDEA5}" destId="{7C82A6F3-BCF0-4670-AC7D-242BC3C490B8}" srcOrd="0" destOrd="0" presId="urn:microsoft.com/office/officeart/2005/8/layout/vList5"/>
    <dgm:cxn modelId="{157E0324-16AB-4F68-A56E-FF9C422F2FBB}" type="presOf" srcId="{5F9BF199-54B2-47FF-B227-ED9A4051B7A4}" destId="{2CD70423-4C77-4C70-AE4A-5F851D30515F}" srcOrd="0" destOrd="0" presId="urn:microsoft.com/office/officeart/2005/8/layout/vList5"/>
    <dgm:cxn modelId="{D17DD528-2AD7-4B75-BDA7-FE71595FDBAC}" srcId="{5F9BF199-54B2-47FF-B227-ED9A4051B7A4}" destId="{BAF12ACC-7953-41B0-BF6D-D6C74F5BE1F5}" srcOrd="1" destOrd="0" parTransId="{CB5A13CA-BC03-4C13-86D6-DB3A481785E7}" sibTransId="{44270FA2-7FC0-4702-A40D-A26662E79307}"/>
    <dgm:cxn modelId="{4B8ACE43-7557-4C8E-9410-CD417FB39C6C}" type="presOf" srcId="{BAF12ACC-7953-41B0-BF6D-D6C74F5BE1F5}" destId="{30918C28-3914-496C-A51A-F2E940981785}" srcOrd="0" destOrd="0" presId="urn:microsoft.com/office/officeart/2005/8/layout/vList5"/>
    <dgm:cxn modelId="{E52D9964-644C-42C4-9321-C6C17F3272CC}" srcId="{5F9BF199-54B2-47FF-B227-ED9A4051B7A4}" destId="{1E557BF0-A87B-4DF3-8C84-216A2FFCDEA5}" srcOrd="0" destOrd="0" parTransId="{3985F5AC-A1E5-492E-A8AD-6C2D16B20D64}" sibTransId="{671B0B09-9F9C-44EC-8A37-6AA1598F5D65}"/>
    <dgm:cxn modelId="{90771153-1BDC-4C29-ACC2-0C73CAFDC148}" srcId="{BAF12ACC-7953-41B0-BF6D-D6C74F5BE1F5}" destId="{8026DF43-F6C2-4788-A489-FDF13CB73B85}" srcOrd="0" destOrd="0" parTransId="{37C93314-BA3E-459C-8B30-933DC658614F}" sibTransId="{796BC947-166D-4BA3-8F1E-983131550FB0}"/>
    <dgm:cxn modelId="{7350B9A8-8A4F-4909-9421-B304ACCC0C68}" srcId="{1E557BF0-A87B-4DF3-8C84-216A2FFCDEA5}" destId="{BAA377F5-8FC1-4638-9674-46D2DCBA0770}" srcOrd="0" destOrd="0" parTransId="{B26E2585-186E-45C5-B30F-75C6F734C3EB}" sibTransId="{9F47F795-B696-4E0F-B3C9-729A9D3C55C0}"/>
    <dgm:cxn modelId="{176201AC-5761-4F08-9D99-ABF27C0DE581}" type="presOf" srcId="{8026DF43-F6C2-4788-A489-FDF13CB73B85}" destId="{9ED510D8-C0A6-404F-A84D-05B753B5F373}" srcOrd="0" destOrd="0" presId="urn:microsoft.com/office/officeart/2005/8/layout/vList5"/>
    <dgm:cxn modelId="{95D21AC7-96AF-4F4D-B5C5-C5F2024B9430}" type="presOf" srcId="{BAA377F5-8FC1-4638-9674-46D2DCBA0770}" destId="{3C7713F8-0A48-448A-A7F6-FAFA29442CE6}" srcOrd="0" destOrd="0" presId="urn:microsoft.com/office/officeart/2005/8/layout/vList5"/>
    <dgm:cxn modelId="{AB903F43-F17D-4962-9221-53B42B686D7A}" type="presParOf" srcId="{2CD70423-4C77-4C70-AE4A-5F851D30515F}" destId="{F2149BD9-59FA-4F3A-8CEA-11CC3690096B}" srcOrd="0" destOrd="0" presId="urn:microsoft.com/office/officeart/2005/8/layout/vList5"/>
    <dgm:cxn modelId="{D9E188CD-1BD8-4398-B950-479D3C69D4DB}" type="presParOf" srcId="{F2149BD9-59FA-4F3A-8CEA-11CC3690096B}" destId="{7C82A6F3-BCF0-4670-AC7D-242BC3C490B8}" srcOrd="0" destOrd="0" presId="urn:microsoft.com/office/officeart/2005/8/layout/vList5"/>
    <dgm:cxn modelId="{54724812-1BE6-4452-93BF-9D2E2F0F1C2A}" type="presParOf" srcId="{F2149BD9-59FA-4F3A-8CEA-11CC3690096B}" destId="{3C7713F8-0A48-448A-A7F6-FAFA29442CE6}" srcOrd="1" destOrd="0" presId="urn:microsoft.com/office/officeart/2005/8/layout/vList5"/>
    <dgm:cxn modelId="{7A8B05D9-16CD-4627-BA06-DC9967D7A141}" type="presParOf" srcId="{2CD70423-4C77-4C70-AE4A-5F851D30515F}" destId="{07F3D3AF-5E2C-401C-BE1D-55F668BA2A05}" srcOrd="1" destOrd="0" presId="urn:microsoft.com/office/officeart/2005/8/layout/vList5"/>
    <dgm:cxn modelId="{3C5C4FCB-1566-482D-B50F-A3BE5D9477C6}" type="presParOf" srcId="{2CD70423-4C77-4C70-AE4A-5F851D30515F}" destId="{6C09FC7C-495A-4B9B-AD97-812A14EACC5E}" srcOrd="2" destOrd="0" presId="urn:microsoft.com/office/officeart/2005/8/layout/vList5"/>
    <dgm:cxn modelId="{56C1B2C3-D5C1-45D9-8261-287B8FD12BD7}" type="presParOf" srcId="{6C09FC7C-495A-4B9B-AD97-812A14EACC5E}" destId="{30918C28-3914-496C-A51A-F2E940981785}" srcOrd="0" destOrd="0" presId="urn:microsoft.com/office/officeart/2005/8/layout/vList5"/>
    <dgm:cxn modelId="{3B328627-2823-4364-AFAF-64E8B482AE92}" type="presParOf" srcId="{6C09FC7C-495A-4B9B-AD97-812A14EACC5E}" destId="{9ED510D8-C0A6-404F-A84D-05B753B5F37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589238" y="2548"/>
          <a:ext cx="1907269" cy="532310"/>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Arial Black"/>
            </a:rPr>
            <a:t>Orientation</a:t>
          </a:r>
          <a:endParaRPr lang="en-US" sz="1600" kern="1200" dirty="0">
            <a:solidFill>
              <a:schemeClr val="bg1"/>
            </a:solidFill>
          </a:endParaRPr>
        </a:p>
      </dsp:txBody>
      <dsp:txXfrm>
        <a:off x="604829" y="18139"/>
        <a:ext cx="1876087" cy="501128"/>
      </dsp:txXfrm>
    </dsp:sp>
    <dsp:sp modelId="{590E7029-C9B2-481B-BA5A-2C3C0C1970E7}">
      <dsp:nvSpPr>
        <dsp:cNvPr id="0" name=""/>
        <dsp:cNvSpPr/>
      </dsp:nvSpPr>
      <dsp:spPr>
        <a:xfrm>
          <a:off x="779965" y="534858"/>
          <a:ext cx="210467" cy="440767"/>
        </a:xfrm>
        <a:custGeom>
          <a:avLst/>
          <a:gdLst/>
          <a:ahLst/>
          <a:cxnLst/>
          <a:rect l="0" t="0" r="0" b="0"/>
          <a:pathLst>
            <a:path>
              <a:moveTo>
                <a:pt x="0" y="0"/>
              </a:moveTo>
              <a:lnTo>
                <a:pt x="0" y="440767"/>
              </a:lnTo>
              <a:lnTo>
                <a:pt x="210467" y="440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990432" y="711353"/>
          <a:ext cx="1396589" cy="52854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altLang="en-US" sz="1100" b="0" kern="1200" dirty="0">
              <a:solidFill>
                <a:schemeClr val="tx1"/>
              </a:solidFill>
            </a:rPr>
            <a:t>Data Coordinator Orientation</a:t>
          </a:r>
          <a:endParaRPr lang="en-US" sz="1100" b="0" kern="1200" dirty="0">
            <a:solidFill>
              <a:schemeClr val="tx1"/>
            </a:solidFill>
          </a:endParaRPr>
        </a:p>
      </dsp:txBody>
      <dsp:txXfrm>
        <a:off x="1005913" y="726834"/>
        <a:ext cx="1365627" cy="497582"/>
      </dsp:txXfrm>
    </dsp:sp>
    <dsp:sp modelId="{71131542-811F-4B34-B30B-97386FCA3A31}">
      <dsp:nvSpPr>
        <dsp:cNvPr id="0" name=""/>
        <dsp:cNvSpPr/>
      </dsp:nvSpPr>
      <dsp:spPr>
        <a:xfrm>
          <a:off x="779965" y="534858"/>
          <a:ext cx="211362" cy="1070238"/>
        </a:xfrm>
        <a:custGeom>
          <a:avLst/>
          <a:gdLst/>
          <a:ahLst/>
          <a:cxnLst/>
          <a:rect l="0" t="0" r="0" b="0"/>
          <a:pathLst>
            <a:path>
              <a:moveTo>
                <a:pt x="0" y="0"/>
              </a:moveTo>
              <a:lnTo>
                <a:pt x="0" y="1070238"/>
              </a:lnTo>
              <a:lnTo>
                <a:pt x="211362" y="10702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991327" y="1333432"/>
          <a:ext cx="1413663" cy="54332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tx1"/>
              </a:solidFill>
              <a:latin typeface="+mn-lt"/>
            </a:rPr>
            <a:t>LEA Admin </a:t>
          </a:r>
          <a:r>
            <a:rPr lang="en-US" sz="1100" b="0" kern="1200" dirty="0">
              <a:solidFill>
                <a:schemeClr val="tx1"/>
              </a:solidFill>
            </a:rPr>
            <a:t>Data Privacy</a:t>
          </a:r>
        </a:p>
      </dsp:txBody>
      <dsp:txXfrm>
        <a:off x="1007241" y="1349346"/>
        <a:ext cx="1381835" cy="511500"/>
      </dsp:txXfrm>
    </dsp:sp>
    <dsp:sp modelId="{A5D6B654-8290-439F-A62E-FAE6B33448F6}">
      <dsp:nvSpPr>
        <dsp:cNvPr id="0" name=""/>
        <dsp:cNvSpPr/>
      </dsp:nvSpPr>
      <dsp:spPr>
        <a:xfrm>
          <a:off x="779965" y="534858"/>
          <a:ext cx="211362" cy="1749399"/>
        </a:xfrm>
        <a:custGeom>
          <a:avLst/>
          <a:gdLst/>
          <a:ahLst/>
          <a:cxnLst/>
          <a:rect l="0" t="0" r="0" b="0"/>
          <a:pathLst>
            <a:path>
              <a:moveTo>
                <a:pt x="0" y="0"/>
              </a:moveTo>
              <a:lnTo>
                <a:pt x="0" y="1749399"/>
              </a:lnTo>
              <a:lnTo>
                <a:pt x="211362" y="17493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51BB8-723C-440F-A6CF-4E7D26DB98DC}">
      <dsp:nvSpPr>
        <dsp:cNvPr id="0" name=""/>
        <dsp:cNvSpPr/>
      </dsp:nvSpPr>
      <dsp:spPr>
        <a:xfrm>
          <a:off x="991327" y="2012593"/>
          <a:ext cx="1384254" cy="54332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prstClr val="black">
                  <a:hueOff val="0"/>
                  <a:satOff val="0"/>
                  <a:lumOff val="0"/>
                  <a:alphaOff val="0"/>
                </a:prstClr>
              </a:solidFill>
              <a:latin typeface="Tahoma"/>
              <a:ea typeface="+mn-ea"/>
              <a:cs typeface="+mn-cs"/>
            </a:rPr>
            <a:t>SELPA Data Privacy</a:t>
          </a:r>
          <a:endParaRPr lang="en-US" sz="1100" b="0" kern="1200" dirty="0">
            <a:solidFill>
              <a:schemeClr val="tx1"/>
            </a:solidFill>
          </a:endParaRPr>
        </a:p>
      </dsp:txBody>
      <dsp:txXfrm>
        <a:off x="1007241" y="2028507"/>
        <a:ext cx="1352426" cy="511500"/>
      </dsp:txXfrm>
    </dsp:sp>
    <dsp:sp modelId="{2A107175-FE0D-48E9-B1E6-F78A8861E760}">
      <dsp:nvSpPr>
        <dsp:cNvPr id="0" name=""/>
        <dsp:cNvSpPr/>
      </dsp:nvSpPr>
      <dsp:spPr>
        <a:xfrm>
          <a:off x="2788807" y="913"/>
          <a:ext cx="1724156" cy="543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Black"/>
            </a:rPr>
            <a:t>Basics</a:t>
          </a:r>
          <a:endParaRPr lang="en-US" sz="1600" kern="1200" dirty="0"/>
        </a:p>
      </dsp:txBody>
      <dsp:txXfrm>
        <a:off x="2804721" y="16827"/>
        <a:ext cx="1692328" cy="511500"/>
      </dsp:txXfrm>
    </dsp:sp>
    <dsp:sp modelId="{F5C8E4DE-47F2-D641-A048-18660726E6C2}">
      <dsp:nvSpPr>
        <dsp:cNvPr id="0" name=""/>
        <dsp:cNvSpPr/>
      </dsp:nvSpPr>
      <dsp:spPr>
        <a:xfrm>
          <a:off x="2961223" y="544242"/>
          <a:ext cx="172415" cy="407496"/>
        </a:xfrm>
        <a:custGeom>
          <a:avLst/>
          <a:gdLst/>
          <a:ahLst/>
          <a:cxnLst/>
          <a:rect l="0" t="0" r="0" b="0"/>
          <a:pathLst>
            <a:path>
              <a:moveTo>
                <a:pt x="0" y="0"/>
              </a:moveTo>
              <a:lnTo>
                <a:pt x="0" y="407496"/>
              </a:lnTo>
              <a:lnTo>
                <a:pt x="172415" y="4074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3133638" y="680074"/>
          <a:ext cx="1236486"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Features &amp; Navigation</a:t>
          </a:r>
        </a:p>
      </dsp:txBody>
      <dsp:txXfrm>
        <a:off x="3149552" y="695988"/>
        <a:ext cx="1204658" cy="511500"/>
      </dsp:txXfrm>
    </dsp:sp>
    <dsp:sp modelId="{F255AB7E-78A0-436F-B7B0-712511170140}">
      <dsp:nvSpPr>
        <dsp:cNvPr id="0" name=""/>
        <dsp:cNvSpPr/>
      </dsp:nvSpPr>
      <dsp:spPr>
        <a:xfrm>
          <a:off x="2961223" y="544242"/>
          <a:ext cx="172415" cy="1086657"/>
        </a:xfrm>
        <a:custGeom>
          <a:avLst/>
          <a:gdLst/>
          <a:ahLst/>
          <a:cxnLst/>
          <a:rect l="0" t="0" r="0" b="0"/>
          <a:pathLst>
            <a:path>
              <a:moveTo>
                <a:pt x="0" y="0"/>
              </a:moveTo>
              <a:lnTo>
                <a:pt x="0" y="1086657"/>
              </a:lnTo>
              <a:lnTo>
                <a:pt x="172415" y="10866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467BD8-43EC-4E09-B997-100BF64E0513}">
      <dsp:nvSpPr>
        <dsp:cNvPr id="0" name=""/>
        <dsp:cNvSpPr/>
      </dsp:nvSpPr>
      <dsp:spPr>
        <a:xfrm>
          <a:off x="3133638" y="1359235"/>
          <a:ext cx="1278996"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User Management</a:t>
          </a:r>
        </a:p>
      </dsp:txBody>
      <dsp:txXfrm>
        <a:off x="3149552" y="1375149"/>
        <a:ext cx="1247168" cy="511500"/>
      </dsp:txXfrm>
    </dsp:sp>
    <dsp:sp modelId="{E45BB41D-6EAC-4A94-94D1-556C5054D5D8}">
      <dsp:nvSpPr>
        <dsp:cNvPr id="0" name=""/>
        <dsp:cNvSpPr/>
      </dsp:nvSpPr>
      <dsp:spPr>
        <a:xfrm>
          <a:off x="2961223" y="544242"/>
          <a:ext cx="172415" cy="1765818"/>
        </a:xfrm>
        <a:custGeom>
          <a:avLst/>
          <a:gdLst/>
          <a:ahLst/>
          <a:cxnLst/>
          <a:rect l="0" t="0" r="0" b="0"/>
          <a:pathLst>
            <a:path>
              <a:moveTo>
                <a:pt x="0" y="0"/>
              </a:moveTo>
              <a:lnTo>
                <a:pt x="0" y="1765818"/>
              </a:lnTo>
              <a:lnTo>
                <a:pt x="172415" y="17658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AEDEF-0AA1-4431-B6E2-AB9287572AA4}">
      <dsp:nvSpPr>
        <dsp:cNvPr id="0" name=""/>
        <dsp:cNvSpPr/>
      </dsp:nvSpPr>
      <dsp:spPr>
        <a:xfrm>
          <a:off x="3133638" y="2038396"/>
          <a:ext cx="1265078"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File Submission</a:t>
          </a:r>
        </a:p>
      </dsp:txBody>
      <dsp:txXfrm>
        <a:off x="3149552" y="2054310"/>
        <a:ext cx="1233250" cy="511500"/>
      </dsp:txXfrm>
    </dsp:sp>
    <dsp:sp modelId="{D57B157C-EE6A-4694-978C-F50572B9C443}">
      <dsp:nvSpPr>
        <dsp:cNvPr id="0" name=""/>
        <dsp:cNvSpPr/>
      </dsp:nvSpPr>
      <dsp:spPr>
        <a:xfrm>
          <a:off x="2961223" y="544242"/>
          <a:ext cx="172415" cy="2444979"/>
        </a:xfrm>
        <a:custGeom>
          <a:avLst/>
          <a:gdLst/>
          <a:ahLst/>
          <a:cxnLst/>
          <a:rect l="0" t="0" r="0" b="0"/>
          <a:pathLst>
            <a:path>
              <a:moveTo>
                <a:pt x="0" y="0"/>
              </a:moveTo>
              <a:lnTo>
                <a:pt x="0" y="2444979"/>
              </a:lnTo>
              <a:lnTo>
                <a:pt x="172415" y="2444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12F931-C1AE-447B-BFF5-56CAD748E35B}">
      <dsp:nvSpPr>
        <dsp:cNvPr id="0" name=""/>
        <dsp:cNvSpPr/>
      </dsp:nvSpPr>
      <dsp:spPr>
        <a:xfrm>
          <a:off x="3133638" y="2717557"/>
          <a:ext cx="1251168"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Extracts</a:t>
          </a:r>
        </a:p>
      </dsp:txBody>
      <dsp:txXfrm>
        <a:off x="3149552" y="2733471"/>
        <a:ext cx="1219340" cy="511500"/>
      </dsp:txXfrm>
    </dsp:sp>
    <dsp:sp modelId="{7CEB8D61-6EDE-47E9-959F-879F35590075}">
      <dsp:nvSpPr>
        <dsp:cNvPr id="0" name=""/>
        <dsp:cNvSpPr/>
      </dsp:nvSpPr>
      <dsp:spPr>
        <a:xfrm>
          <a:off x="2961223" y="544242"/>
          <a:ext cx="172415" cy="3124140"/>
        </a:xfrm>
        <a:custGeom>
          <a:avLst/>
          <a:gdLst/>
          <a:ahLst/>
          <a:cxnLst/>
          <a:rect l="0" t="0" r="0" b="0"/>
          <a:pathLst>
            <a:path>
              <a:moveTo>
                <a:pt x="0" y="0"/>
              </a:moveTo>
              <a:lnTo>
                <a:pt x="0" y="3124140"/>
              </a:lnTo>
              <a:lnTo>
                <a:pt x="172415" y="31241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6AC68-B0BB-4FB5-9BDC-1B8DBBF4C279}">
      <dsp:nvSpPr>
        <dsp:cNvPr id="0" name=""/>
        <dsp:cNvSpPr/>
      </dsp:nvSpPr>
      <dsp:spPr>
        <a:xfrm>
          <a:off x="3133638" y="3396718"/>
          <a:ext cx="1231165"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Reports</a:t>
          </a:r>
        </a:p>
      </dsp:txBody>
      <dsp:txXfrm>
        <a:off x="3149552" y="3412632"/>
        <a:ext cx="1199337" cy="511500"/>
      </dsp:txXfrm>
    </dsp:sp>
    <dsp:sp modelId="{249A4AFA-1781-4B61-B764-420DF75A3B70}">
      <dsp:nvSpPr>
        <dsp:cNvPr id="0" name=""/>
        <dsp:cNvSpPr/>
      </dsp:nvSpPr>
      <dsp:spPr>
        <a:xfrm>
          <a:off x="2961223" y="544242"/>
          <a:ext cx="172415" cy="3803302"/>
        </a:xfrm>
        <a:custGeom>
          <a:avLst/>
          <a:gdLst/>
          <a:ahLst/>
          <a:cxnLst/>
          <a:rect l="0" t="0" r="0" b="0"/>
          <a:pathLst>
            <a:path>
              <a:moveTo>
                <a:pt x="0" y="0"/>
              </a:moveTo>
              <a:lnTo>
                <a:pt x="0" y="3803302"/>
              </a:lnTo>
              <a:lnTo>
                <a:pt x="172415" y="3803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45348-D6AC-4E79-A997-93D873C3501D}">
      <dsp:nvSpPr>
        <dsp:cNvPr id="0" name=""/>
        <dsp:cNvSpPr/>
      </dsp:nvSpPr>
      <dsp:spPr>
        <a:xfrm>
          <a:off x="3133638" y="4075879"/>
          <a:ext cx="1251160"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Certifications</a:t>
          </a:r>
        </a:p>
      </dsp:txBody>
      <dsp:txXfrm>
        <a:off x="3149552" y="4091793"/>
        <a:ext cx="1219332" cy="511500"/>
      </dsp:txXfrm>
    </dsp:sp>
    <dsp:sp modelId="{00EF80C0-B43F-4162-835A-9F0300B27E65}">
      <dsp:nvSpPr>
        <dsp:cNvPr id="0" name=""/>
        <dsp:cNvSpPr/>
      </dsp:nvSpPr>
      <dsp:spPr>
        <a:xfrm>
          <a:off x="2961223" y="544242"/>
          <a:ext cx="172415" cy="4506459"/>
        </a:xfrm>
        <a:custGeom>
          <a:avLst/>
          <a:gdLst/>
          <a:ahLst/>
          <a:cxnLst/>
          <a:rect l="0" t="0" r="0" b="0"/>
          <a:pathLst>
            <a:path>
              <a:moveTo>
                <a:pt x="0" y="0"/>
              </a:moveTo>
              <a:lnTo>
                <a:pt x="0" y="4506459"/>
              </a:lnTo>
              <a:lnTo>
                <a:pt x="172415" y="45064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B0FC72-5873-47A0-8C9D-1D6C2B16D069}">
      <dsp:nvSpPr>
        <dsp:cNvPr id="0" name=""/>
        <dsp:cNvSpPr/>
      </dsp:nvSpPr>
      <dsp:spPr>
        <a:xfrm>
          <a:off x="3133638" y="4755040"/>
          <a:ext cx="1606210" cy="591321"/>
        </a:xfrm>
        <a:prstGeom prst="roundRect">
          <a:avLst>
            <a:gd name="adj" fmla="val 10000"/>
          </a:avLst>
        </a:prstGeom>
        <a:solidFill>
          <a:schemeClr val="accent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Anomalies Management</a:t>
          </a:r>
        </a:p>
      </dsp:txBody>
      <dsp:txXfrm>
        <a:off x="3150957" y="4772359"/>
        <a:ext cx="1571572" cy="556683"/>
      </dsp:txXfrm>
    </dsp:sp>
    <dsp:sp modelId="{9FE2BB90-3871-4567-AEC8-D740C8B1162E}">
      <dsp:nvSpPr>
        <dsp:cNvPr id="0" name=""/>
        <dsp:cNvSpPr/>
      </dsp:nvSpPr>
      <dsp:spPr>
        <a:xfrm>
          <a:off x="4784628" y="913"/>
          <a:ext cx="1722689" cy="5433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Population</a:t>
          </a:r>
        </a:p>
      </dsp:txBody>
      <dsp:txXfrm>
        <a:off x="4800542" y="16827"/>
        <a:ext cx="1690861" cy="511500"/>
      </dsp:txXfrm>
    </dsp:sp>
    <dsp:sp modelId="{76FC1566-7BD6-408D-B551-8DE3303DCB94}">
      <dsp:nvSpPr>
        <dsp:cNvPr id="0" name=""/>
        <dsp:cNvSpPr/>
      </dsp:nvSpPr>
      <dsp:spPr>
        <a:xfrm>
          <a:off x="4956897" y="544242"/>
          <a:ext cx="172268" cy="432226"/>
        </a:xfrm>
        <a:custGeom>
          <a:avLst/>
          <a:gdLst/>
          <a:ahLst/>
          <a:cxnLst/>
          <a:rect l="0" t="0" r="0" b="0"/>
          <a:pathLst>
            <a:path>
              <a:moveTo>
                <a:pt x="0" y="0"/>
              </a:moveTo>
              <a:lnTo>
                <a:pt x="0" y="432226"/>
              </a:lnTo>
              <a:lnTo>
                <a:pt x="172268" y="4322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129166" y="610196"/>
          <a:ext cx="1396589" cy="732543"/>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0" kern="1200" dirty="0"/>
            <a:t>Fall-1 Data Population (Student Profile)</a:t>
          </a:r>
        </a:p>
      </dsp:txBody>
      <dsp:txXfrm>
        <a:off x="5150621" y="631651"/>
        <a:ext cx="1353679" cy="689633"/>
      </dsp:txXfrm>
    </dsp:sp>
    <dsp:sp modelId="{5F4FE63E-D045-4FE0-BED7-AC233FA05BC5}">
      <dsp:nvSpPr>
        <dsp:cNvPr id="0" name=""/>
        <dsp:cNvSpPr/>
      </dsp:nvSpPr>
      <dsp:spPr>
        <a:xfrm>
          <a:off x="4956897" y="544242"/>
          <a:ext cx="172268" cy="1300601"/>
        </a:xfrm>
        <a:custGeom>
          <a:avLst/>
          <a:gdLst/>
          <a:ahLst/>
          <a:cxnLst/>
          <a:rect l="0" t="0" r="0" b="0"/>
          <a:pathLst>
            <a:path>
              <a:moveTo>
                <a:pt x="0" y="0"/>
              </a:moveTo>
              <a:lnTo>
                <a:pt x="0" y="1300601"/>
              </a:lnTo>
              <a:lnTo>
                <a:pt x="172268" y="1300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129166" y="1478572"/>
          <a:ext cx="1396589" cy="7325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Fall-2 Data Population</a:t>
          </a:r>
        </a:p>
      </dsp:txBody>
      <dsp:txXfrm>
        <a:off x="5150621" y="1500027"/>
        <a:ext cx="1353679" cy="689633"/>
      </dsp:txXfrm>
    </dsp:sp>
    <dsp:sp modelId="{9E6FFCEF-14C4-4F2A-8F10-F03942A96040}">
      <dsp:nvSpPr>
        <dsp:cNvPr id="0" name=""/>
        <dsp:cNvSpPr/>
      </dsp:nvSpPr>
      <dsp:spPr>
        <a:xfrm>
          <a:off x="4956897" y="544242"/>
          <a:ext cx="172268" cy="2190574"/>
        </a:xfrm>
        <a:custGeom>
          <a:avLst/>
          <a:gdLst/>
          <a:ahLst/>
          <a:cxnLst/>
          <a:rect l="0" t="0" r="0" b="0"/>
          <a:pathLst>
            <a:path>
              <a:moveTo>
                <a:pt x="0" y="0"/>
              </a:moveTo>
              <a:lnTo>
                <a:pt x="0" y="2190574"/>
              </a:lnTo>
              <a:lnTo>
                <a:pt x="172268" y="21905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5129166" y="2416824"/>
          <a:ext cx="1427172" cy="6359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EOY 1-4 Data Population</a:t>
          </a:r>
        </a:p>
      </dsp:txBody>
      <dsp:txXfrm>
        <a:off x="5147793" y="2435451"/>
        <a:ext cx="1389918" cy="598728"/>
      </dsp:txXfrm>
    </dsp:sp>
    <dsp:sp modelId="{5FE69C41-8302-4ED9-B1A7-D79F37FF95A6}">
      <dsp:nvSpPr>
        <dsp:cNvPr id="0" name=""/>
        <dsp:cNvSpPr/>
      </dsp:nvSpPr>
      <dsp:spPr>
        <a:xfrm>
          <a:off x="6778982" y="913"/>
          <a:ext cx="1933229" cy="543328"/>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Data Collections</a:t>
          </a:r>
        </a:p>
      </dsp:txBody>
      <dsp:txXfrm>
        <a:off x="6794896" y="16827"/>
        <a:ext cx="1901401" cy="511500"/>
      </dsp:txXfrm>
    </dsp:sp>
    <dsp:sp modelId="{28202B14-6AC1-4BB3-9DAE-4338390CA4B2}">
      <dsp:nvSpPr>
        <dsp:cNvPr id="0" name=""/>
        <dsp:cNvSpPr/>
      </dsp:nvSpPr>
      <dsp:spPr>
        <a:xfrm>
          <a:off x="6972304" y="544242"/>
          <a:ext cx="193322" cy="657455"/>
        </a:xfrm>
        <a:custGeom>
          <a:avLst/>
          <a:gdLst/>
          <a:ahLst/>
          <a:cxnLst/>
          <a:rect l="0" t="0" r="0" b="0"/>
          <a:pathLst>
            <a:path>
              <a:moveTo>
                <a:pt x="0" y="0"/>
              </a:moveTo>
              <a:lnTo>
                <a:pt x="0" y="657455"/>
              </a:lnTo>
              <a:lnTo>
                <a:pt x="193322" y="6574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165627" y="680074"/>
          <a:ext cx="1387766" cy="1043245"/>
        </a:xfrm>
        <a:prstGeom prst="roundRect">
          <a:avLst>
            <a:gd name="adj" fmla="val 1000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b="1" kern="1200" dirty="0"/>
            <a:t>Reporting and Certification</a:t>
          </a:r>
        </a:p>
        <a:p>
          <a:pPr marL="114300" lvl="1" indent="-114300" algn="ctr" defTabSz="577850">
            <a:lnSpc>
              <a:spcPct val="90000"/>
            </a:lnSpc>
            <a:spcBef>
              <a:spcPct val="0"/>
            </a:spcBef>
            <a:spcAft>
              <a:spcPct val="15000"/>
            </a:spcAft>
            <a:buChar char="•"/>
          </a:pPr>
          <a:r>
            <a:rPr lang="en-US" sz="1300" b="0" kern="1200" dirty="0"/>
            <a:t>Advanced</a:t>
          </a:r>
        </a:p>
      </dsp:txBody>
      <dsp:txXfrm>
        <a:off x="7196183" y="710630"/>
        <a:ext cx="1326654" cy="982133"/>
      </dsp:txXfrm>
    </dsp:sp>
    <dsp:sp modelId="{A7778865-4877-4310-A7B6-119D0E6097AB}">
      <dsp:nvSpPr>
        <dsp:cNvPr id="0" name=""/>
        <dsp:cNvSpPr/>
      </dsp:nvSpPr>
      <dsp:spPr>
        <a:xfrm>
          <a:off x="6972304" y="544242"/>
          <a:ext cx="193322" cy="1812001"/>
        </a:xfrm>
        <a:custGeom>
          <a:avLst/>
          <a:gdLst/>
          <a:ahLst/>
          <a:cxnLst/>
          <a:rect l="0" t="0" r="0" b="0"/>
          <a:pathLst>
            <a:path>
              <a:moveTo>
                <a:pt x="0" y="0"/>
              </a:moveTo>
              <a:lnTo>
                <a:pt x="0" y="1812001"/>
              </a:lnTo>
              <a:lnTo>
                <a:pt x="193322" y="18120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165627" y="1859152"/>
          <a:ext cx="1387766" cy="9941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t>Advanced</a:t>
          </a:r>
        </a:p>
      </dsp:txBody>
      <dsp:txXfrm>
        <a:off x="7194746" y="1888271"/>
        <a:ext cx="1329528" cy="935945"/>
      </dsp:txXfrm>
    </dsp:sp>
    <dsp:sp modelId="{DF13BE71-12D8-4C6D-98B0-E887EFA96535}">
      <dsp:nvSpPr>
        <dsp:cNvPr id="0" name=""/>
        <dsp:cNvSpPr/>
      </dsp:nvSpPr>
      <dsp:spPr>
        <a:xfrm>
          <a:off x="6972304" y="544242"/>
          <a:ext cx="193322" cy="3244178"/>
        </a:xfrm>
        <a:custGeom>
          <a:avLst/>
          <a:gdLst/>
          <a:ahLst/>
          <a:cxnLst/>
          <a:rect l="0" t="0" r="0" b="0"/>
          <a:pathLst>
            <a:path>
              <a:moveTo>
                <a:pt x="0" y="0"/>
              </a:moveTo>
              <a:lnTo>
                <a:pt x="0" y="3244178"/>
              </a:lnTo>
              <a:lnTo>
                <a:pt x="193322" y="32441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165627" y="2989167"/>
          <a:ext cx="1387766" cy="15985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2 &amp; 3 Reporting and Certification</a:t>
          </a:r>
        </a:p>
        <a:p>
          <a:pPr marL="114300" lvl="1" indent="-114300" algn="ctr" defTabSz="577850">
            <a:lnSpc>
              <a:spcPct val="90000"/>
            </a:lnSpc>
            <a:spcBef>
              <a:spcPct val="0"/>
            </a:spcBef>
            <a:spcAft>
              <a:spcPct val="15000"/>
            </a:spcAft>
            <a:buChar char="•"/>
          </a:pPr>
          <a:r>
            <a:rPr lang="en-US" sz="1300" kern="1200"/>
            <a:t>EOY 1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206273" y="3029813"/>
        <a:ext cx="1306474" cy="1517214"/>
      </dsp:txXfrm>
    </dsp:sp>
    <dsp:sp modelId="{BA2FC38C-5A59-41BB-B2FE-C9C8C019FE92}">
      <dsp:nvSpPr>
        <dsp:cNvPr id="0" name=""/>
        <dsp:cNvSpPr/>
      </dsp:nvSpPr>
      <dsp:spPr>
        <a:xfrm>
          <a:off x="8983875" y="913"/>
          <a:ext cx="1663890" cy="543328"/>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Skill Building</a:t>
          </a:r>
        </a:p>
      </dsp:txBody>
      <dsp:txXfrm>
        <a:off x="8999789" y="16827"/>
        <a:ext cx="1632062" cy="511500"/>
      </dsp:txXfrm>
    </dsp:sp>
    <dsp:sp modelId="{BA3C272B-145C-4833-A8A5-4153CCFEF045}">
      <dsp:nvSpPr>
        <dsp:cNvPr id="0" name=""/>
        <dsp:cNvSpPr/>
      </dsp:nvSpPr>
      <dsp:spPr>
        <a:xfrm>
          <a:off x="9150264" y="544242"/>
          <a:ext cx="166389" cy="407496"/>
        </a:xfrm>
        <a:custGeom>
          <a:avLst/>
          <a:gdLst/>
          <a:ahLst/>
          <a:cxnLst/>
          <a:rect l="0" t="0" r="0" b="0"/>
          <a:pathLst>
            <a:path>
              <a:moveTo>
                <a:pt x="0" y="0"/>
              </a:moveTo>
              <a:lnTo>
                <a:pt x="0" y="407496"/>
              </a:lnTo>
              <a:lnTo>
                <a:pt x="166389" y="4074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316653" y="680074"/>
          <a:ext cx="1413472"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CALPADS Documentation</a:t>
          </a:r>
        </a:p>
      </dsp:txBody>
      <dsp:txXfrm>
        <a:off x="9332567" y="695988"/>
        <a:ext cx="1381644" cy="511500"/>
      </dsp:txXfrm>
    </dsp:sp>
    <dsp:sp modelId="{F8CBB1BE-349E-4466-BC3E-29C3A0C28C59}">
      <dsp:nvSpPr>
        <dsp:cNvPr id="0" name=""/>
        <dsp:cNvSpPr/>
      </dsp:nvSpPr>
      <dsp:spPr>
        <a:xfrm>
          <a:off x="9150264" y="544242"/>
          <a:ext cx="166389" cy="1086657"/>
        </a:xfrm>
        <a:custGeom>
          <a:avLst/>
          <a:gdLst/>
          <a:ahLst/>
          <a:cxnLst/>
          <a:rect l="0" t="0" r="0" b="0"/>
          <a:pathLst>
            <a:path>
              <a:moveTo>
                <a:pt x="0" y="0"/>
              </a:moveTo>
              <a:lnTo>
                <a:pt x="0" y="1086657"/>
              </a:lnTo>
              <a:lnTo>
                <a:pt x="166389" y="10866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316653" y="1359235"/>
          <a:ext cx="1413472" cy="5433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Troubleshooting CALPADS Errors</a:t>
          </a:r>
        </a:p>
      </dsp:txBody>
      <dsp:txXfrm>
        <a:off x="9332567" y="1375149"/>
        <a:ext cx="1381644" cy="511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209108" y="-803229"/>
          <a:ext cx="1813887" cy="3873931"/>
        </a:xfrm>
        <a:prstGeom prst="round2SameRect">
          <a:avLst/>
        </a:prstGeom>
        <a:solidFill>
          <a:srgbClr val="F26B4C">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kumimoji="0" lang="en-US" sz="1200" u="none" strike="noStrike" kern="1200" cap="none" normalizeH="0" baseline="0" dirty="0">
              <a:ln>
                <a:noFill/>
              </a:ln>
              <a:effectLst/>
            </a:rPr>
            <a:t>Look up each SSID and review their enrollment history. Make sure that among the two SSIDs there is only one open enrollment record (a record without an exit date and reason). Select the comb (combine) option and post the selection. Look up each of the SSIDs that was combined. For the one that is still active (i.e., not retired), update the enrollment records to match the student’s actual enrollment history.</a:t>
          </a:r>
          <a:endParaRPr lang="en-US" sz="1200" b="1" kern="1200" dirty="0"/>
        </a:p>
      </dsp:txBody>
      <dsp:txXfrm rot="-5400000">
        <a:off x="2179087" y="315339"/>
        <a:ext cx="3785384" cy="1636793"/>
      </dsp:txXfrm>
    </dsp:sp>
    <dsp:sp modelId="{7C82A6F3-BCF0-4670-AC7D-242BC3C490B8}">
      <dsp:nvSpPr>
        <dsp:cNvPr id="0" name=""/>
        <dsp:cNvSpPr/>
      </dsp:nvSpPr>
      <dsp:spPr>
        <a:xfrm>
          <a:off x="0" y="0"/>
          <a:ext cx="2179086" cy="2267359"/>
        </a:xfrm>
        <a:prstGeom prst="roundRect">
          <a:avLst/>
        </a:prstGeom>
        <a:solidFill>
          <a:srgbClr val="F26B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kumimoji="0" lang="en-US" sz="1800" u="none" strike="noStrike" kern="1200" cap="none" normalizeH="0" baseline="0" dirty="0">
              <a:ln>
                <a:noFill/>
              </a:ln>
              <a:effectLst/>
            </a:rPr>
            <a:t>A student has been assigned two or more SSIDs</a:t>
          </a:r>
          <a:endParaRPr lang="en-US" sz="1800" kern="1200" dirty="0"/>
        </a:p>
      </dsp:txBody>
      <dsp:txXfrm>
        <a:off x="106374" y="106374"/>
        <a:ext cx="1966338" cy="2054611"/>
      </dsp:txXfrm>
    </dsp:sp>
    <dsp:sp modelId="{9ED510D8-C0A6-404F-A84D-05B753B5F373}">
      <dsp:nvSpPr>
        <dsp:cNvPr id="0" name=""/>
        <dsp:cNvSpPr/>
      </dsp:nvSpPr>
      <dsp:spPr>
        <a:xfrm rot="5400000">
          <a:off x="3209108" y="1577497"/>
          <a:ext cx="1813887" cy="387393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kumimoji="0" lang="en-US" sz="1200" u="none" strike="noStrike" kern="1200" cap="none" normalizeH="0" baseline="0" dirty="0">
              <a:ln>
                <a:noFill/>
              </a:ln>
              <a:effectLst/>
            </a:rPr>
            <a:t>Select the diff (different) option and post the selection</a:t>
          </a:r>
          <a:endParaRPr lang="en-US" sz="1200" kern="1200" dirty="0"/>
        </a:p>
      </dsp:txBody>
      <dsp:txXfrm rot="-5400000">
        <a:off x="2179087" y="2696066"/>
        <a:ext cx="3785384" cy="1636793"/>
      </dsp:txXfrm>
    </dsp:sp>
    <dsp:sp modelId="{30918C28-3914-496C-A51A-F2E940981785}">
      <dsp:nvSpPr>
        <dsp:cNvPr id="0" name=""/>
        <dsp:cNvSpPr/>
      </dsp:nvSpPr>
      <dsp:spPr>
        <a:xfrm>
          <a:off x="0" y="2380783"/>
          <a:ext cx="2179086" cy="22673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kumimoji="0" lang="en-US" sz="1800" u="none" strike="noStrike" kern="1200" cap="none" normalizeH="0" baseline="0" dirty="0">
              <a:ln>
                <a:noFill/>
              </a:ln>
              <a:effectLst/>
            </a:rPr>
            <a:t>Two similar but different students have been detected</a:t>
          </a:r>
          <a:endParaRPr lang="en-US" sz="1800" kern="1200" dirty="0"/>
        </a:p>
      </dsp:txBody>
      <dsp:txXfrm>
        <a:off x="106374" y="2487157"/>
        <a:ext cx="1966338" cy="2054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05D41-042B-4515-8DE2-DA50C473E6F5}">
      <dsp:nvSpPr>
        <dsp:cNvPr id="0" name=""/>
        <dsp:cNvSpPr/>
      </dsp:nvSpPr>
      <dsp:spPr>
        <a:xfrm>
          <a:off x="0" y="248087"/>
          <a:ext cx="389252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EA805-F6E5-414D-B7F2-A05BF8B07EB6}">
      <dsp:nvSpPr>
        <dsp:cNvPr id="0" name=""/>
        <dsp:cNvSpPr/>
      </dsp:nvSpPr>
      <dsp:spPr>
        <a:xfrm>
          <a:off x="194626" y="11927"/>
          <a:ext cx="2724766" cy="472320"/>
        </a:xfrm>
        <a:prstGeom prst="roundRect">
          <a:avLst/>
        </a:prstGeom>
        <a:solidFill>
          <a:srgbClr val="92D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990" tIns="0" rIns="10299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Completers (Type A)</a:t>
          </a:r>
        </a:p>
      </dsp:txBody>
      <dsp:txXfrm>
        <a:off x="217683" y="34984"/>
        <a:ext cx="2678652" cy="426206"/>
      </dsp:txXfrm>
    </dsp:sp>
    <dsp:sp modelId="{B3FE1596-8466-4EAB-9F1F-EBA1A1BBC23A}">
      <dsp:nvSpPr>
        <dsp:cNvPr id="0" name=""/>
        <dsp:cNvSpPr/>
      </dsp:nvSpPr>
      <dsp:spPr>
        <a:xfrm>
          <a:off x="0" y="973847"/>
          <a:ext cx="389252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5ADDDA-0835-4E4A-9619-F440BAA26AA9}">
      <dsp:nvSpPr>
        <dsp:cNvPr id="0" name=""/>
        <dsp:cNvSpPr/>
      </dsp:nvSpPr>
      <dsp:spPr>
        <a:xfrm>
          <a:off x="194626" y="737687"/>
          <a:ext cx="2724766"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990" tIns="0" rIns="10299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Dropouts (Type B)</a:t>
          </a:r>
        </a:p>
      </dsp:txBody>
      <dsp:txXfrm>
        <a:off x="217683" y="760744"/>
        <a:ext cx="2678652" cy="426206"/>
      </dsp:txXfrm>
    </dsp:sp>
    <dsp:sp modelId="{6721E3E1-96C4-4BC9-BBF5-1F7E32A9AB89}">
      <dsp:nvSpPr>
        <dsp:cNvPr id="0" name=""/>
        <dsp:cNvSpPr/>
      </dsp:nvSpPr>
      <dsp:spPr>
        <a:xfrm>
          <a:off x="0" y="1699607"/>
          <a:ext cx="389252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E04D8-912A-40B6-AF67-4BCAC1187F8A}">
      <dsp:nvSpPr>
        <dsp:cNvPr id="0" name=""/>
        <dsp:cNvSpPr/>
      </dsp:nvSpPr>
      <dsp:spPr>
        <a:xfrm>
          <a:off x="194626" y="1463447"/>
          <a:ext cx="2724766" cy="472320"/>
        </a:xfrm>
        <a:prstGeom prst="roundRect">
          <a:avLst/>
        </a:prstGeom>
        <a:solidFill>
          <a:srgbClr val="E4C9F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990" tIns="0" rIns="10299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Lost Transfers (Type C)</a:t>
          </a:r>
        </a:p>
      </dsp:txBody>
      <dsp:txXfrm>
        <a:off x="217683" y="1486504"/>
        <a:ext cx="2678652" cy="426206"/>
      </dsp:txXfrm>
    </dsp:sp>
    <dsp:sp modelId="{4B086A7A-F1A8-4203-B786-EFE4F57B64E9}">
      <dsp:nvSpPr>
        <dsp:cNvPr id="0" name=""/>
        <dsp:cNvSpPr/>
      </dsp:nvSpPr>
      <dsp:spPr>
        <a:xfrm>
          <a:off x="0" y="2425367"/>
          <a:ext cx="389252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1ECD27-4686-4FF4-A363-2BD4663C9A13}">
      <dsp:nvSpPr>
        <dsp:cNvPr id="0" name=""/>
        <dsp:cNvSpPr/>
      </dsp:nvSpPr>
      <dsp:spPr>
        <a:xfrm>
          <a:off x="194626" y="2189206"/>
          <a:ext cx="2724766" cy="472320"/>
        </a:xfrm>
        <a:prstGeom prst="roundRect">
          <a:avLst/>
        </a:prstGeom>
        <a:solidFill>
          <a:srgbClr val="FF7C8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990" tIns="0" rIns="1029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Mid Year Update (Type D &amp; E)</a:t>
          </a:r>
        </a:p>
      </dsp:txBody>
      <dsp:txXfrm>
        <a:off x="217683" y="2212263"/>
        <a:ext cx="2678652"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856059" y="-1329950"/>
          <a:ext cx="1237654" cy="4211658"/>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kumimoji="0" lang="en-US" sz="1400" u="none" strike="noStrike" kern="1200" cap="none" normalizeH="0" baseline="0" dirty="0">
              <a:ln>
                <a:noFill/>
              </a:ln>
              <a:effectLst/>
            </a:rPr>
            <a:t>Update the student’s exit reason to a T160 or other exit code that accurately reflects why the student left</a:t>
          </a:r>
          <a:endParaRPr lang="en-US" sz="1400" b="1" kern="1200" dirty="0"/>
        </a:p>
      </dsp:txBody>
      <dsp:txXfrm rot="-5400000">
        <a:off x="2369058" y="217468"/>
        <a:ext cx="4151241" cy="1116820"/>
      </dsp:txXfrm>
    </dsp:sp>
    <dsp:sp modelId="{7C82A6F3-BCF0-4670-AC7D-242BC3C490B8}">
      <dsp:nvSpPr>
        <dsp:cNvPr id="0" name=""/>
        <dsp:cNvSpPr/>
      </dsp:nvSpPr>
      <dsp:spPr>
        <a:xfrm>
          <a:off x="0" y="0"/>
          <a:ext cx="2369057" cy="15470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kumimoji="0" lang="en-US" sz="1400" u="none" strike="noStrike" kern="1200" cap="none" normalizeH="0" baseline="0" dirty="0">
              <a:ln>
                <a:noFill/>
              </a:ln>
              <a:effectLst/>
            </a:rPr>
            <a:t>The student did not really complete high school</a:t>
          </a:r>
          <a:endParaRPr lang="en-US" sz="1400" kern="1200" dirty="0"/>
        </a:p>
      </dsp:txBody>
      <dsp:txXfrm>
        <a:off x="75522" y="75522"/>
        <a:ext cx="2218013" cy="1396024"/>
      </dsp:txXfrm>
    </dsp:sp>
    <dsp:sp modelId="{9ED510D8-C0A6-404F-A84D-05B753B5F373}">
      <dsp:nvSpPr>
        <dsp:cNvPr id="0" name=""/>
        <dsp:cNvSpPr/>
      </dsp:nvSpPr>
      <dsp:spPr>
        <a:xfrm rot="5400000">
          <a:off x="3856059" y="294470"/>
          <a:ext cx="1237654" cy="4211658"/>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kumimoji="0" lang="en-US" sz="1400" u="none" strike="noStrike" kern="1200"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sz="1400" kern="1200" dirty="0"/>
        </a:p>
      </dsp:txBody>
      <dsp:txXfrm rot="-5400000">
        <a:off x="2369058" y="1841889"/>
        <a:ext cx="4151241" cy="1116820"/>
      </dsp:txXfrm>
    </dsp:sp>
    <dsp:sp modelId="{30918C28-3914-496C-A51A-F2E940981785}">
      <dsp:nvSpPr>
        <dsp:cNvPr id="0" name=""/>
        <dsp:cNvSpPr/>
      </dsp:nvSpPr>
      <dsp:spPr>
        <a:xfrm>
          <a:off x="0" y="1626765"/>
          <a:ext cx="2369057" cy="15470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kumimoji="0" lang="en-US" sz="1400" u="none" strike="noStrike" kern="1200" cap="none" normalizeH="0" baseline="0" dirty="0">
              <a:ln>
                <a:noFill/>
              </a:ln>
              <a:effectLst/>
            </a:rPr>
            <a:t>Two or more students are sharing this SSID. The student who exited is not the same student who enrolled at the other school.</a:t>
          </a:r>
          <a:endParaRPr lang="en-US" sz="1400" kern="1200" dirty="0"/>
        </a:p>
      </dsp:txBody>
      <dsp:txXfrm>
        <a:off x="75522" y="1702287"/>
        <a:ext cx="2218013" cy="1396024"/>
      </dsp:txXfrm>
    </dsp:sp>
    <dsp:sp modelId="{2BF7764B-5EF1-44A3-861D-8942330EEC79}">
      <dsp:nvSpPr>
        <dsp:cNvPr id="0" name=""/>
        <dsp:cNvSpPr/>
      </dsp:nvSpPr>
      <dsp:spPr>
        <a:xfrm rot="5400000">
          <a:off x="3856059" y="1918892"/>
          <a:ext cx="1237654" cy="4211658"/>
        </a:xfrm>
        <a:prstGeom prst="round2SameRect">
          <a:avLst/>
        </a:prstGeom>
        <a:solidFill>
          <a:srgbClr val="FF4719">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kumimoji="0" lang="en-US" sz="1400" u="none" strike="noStrike" kern="1200" cap="none" normalizeH="0" baseline="0" dirty="0">
              <a:ln>
                <a:noFill/>
              </a:ln>
              <a:effectLst/>
            </a:rPr>
            <a:t>Do not submit a SENR for students who completed high school with diploma. You can track enrollment internally but same enrollment should not be reported to CALPADS. </a:t>
          </a:r>
          <a:endParaRPr lang="en-US" sz="1400" kern="1200" dirty="0"/>
        </a:p>
      </dsp:txBody>
      <dsp:txXfrm rot="-5400000">
        <a:off x="2369058" y="3466311"/>
        <a:ext cx="4151241" cy="1116820"/>
      </dsp:txXfrm>
    </dsp:sp>
    <dsp:sp modelId="{D4C937B3-46AB-4447-8D2D-333A2F0979F5}">
      <dsp:nvSpPr>
        <dsp:cNvPr id="0" name=""/>
        <dsp:cNvSpPr/>
      </dsp:nvSpPr>
      <dsp:spPr>
        <a:xfrm>
          <a:off x="0" y="3251187"/>
          <a:ext cx="2369057" cy="1547068"/>
        </a:xfrm>
        <a:prstGeom prst="roundRect">
          <a:avLst/>
        </a:prstGeom>
        <a:solidFill>
          <a:srgbClr val="FF47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kumimoji="0" lang="en-US" sz="1400" u="none" strike="noStrike" kern="1200" cap="none" normalizeH="0" baseline="0" dirty="0">
              <a:ln>
                <a:noFill/>
              </a:ln>
              <a:effectLst/>
            </a:rPr>
            <a:t>The student is a valid completer re-enrolled. In some situations a student is allowed to continue attending high school after they complete.</a:t>
          </a:r>
          <a:endParaRPr lang="en-US" sz="1400" kern="1200" dirty="0"/>
        </a:p>
      </dsp:txBody>
      <dsp:txXfrm>
        <a:off x="75522" y="3326709"/>
        <a:ext cx="2218013" cy="1396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341260" y="-905255"/>
          <a:ext cx="1711671" cy="3950208"/>
        </a:xfrm>
        <a:prstGeom prst="round2SameRect">
          <a:avLst/>
        </a:prstGeom>
        <a:solidFill>
          <a:srgbClr val="FF4719">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a:t>Leave exit as is since it accurately represents the exit at the time of posting. Ignore ERD.</a:t>
          </a:r>
        </a:p>
      </dsp:txBody>
      <dsp:txXfrm rot="-5400000">
        <a:off x="2221992" y="297570"/>
        <a:ext cx="3866651" cy="1544557"/>
      </dsp:txXfrm>
    </dsp:sp>
    <dsp:sp modelId="{7C82A6F3-BCF0-4670-AC7D-242BC3C490B8}">
      <dsp:nvSpPr>
        <dsp:cNvPr id="0" name=""/>
        <dsp:cNvSpPr/>
      </dsp:nvSpPr>
      <dsp:spPr>
        <a:xfrm>
          <a:off x="0" y="0"/>
          <a:ext cx="2221992" cy="2139589"/>
        </a:xfrm>
        <a:prstGeom prst="roundRect">
          <a:avLst/>
        </a:prstGeom>
        <a:solidFill>
          <a:srgbClr val="FF47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rtl="0">
            <a:lnSpc>
              <a:spcPct val="90000"/>
            </a:lnSpc>
            <a:spcBef>
              <a:spcPct val="0"/>
            </a:spcBef>
            <a:spcAft>
              <a:spcPct val="35000"/>
            </a:spcAft>
            <a:buNone/>
          </a:pPr>
          <a:r>
            <a:rPr kumimoji="0" lang="en-US" sz="1300" u="none" strike="noStrike" kern="1200" cap="none" normalizeH="0" baseline="0" dirty="0">
              <a:ln>
                <a:noFill/>
              </a:ln>
              <a:effectLst/>
            </a:rPr>
            <a:t>The student did not really drop out. The school may not have previously had record of where the student went after they left and therefore marked the student a dropout. The school has since identified where the student went.</a:t>
          </a:r>
          <a:endParaRPr lang="en-US" sz="1300" kern="1200" dirty="0"/>
        </a:p>
      </dsp:txBody>
      <dsp:txXfrm>
        <a:off x="104446" y="104446"/>
        <a:ext cx="2013100" cy="1930697"/>
      </dsp:txXfrm>
    </dsp:sp>
    <dsp:sp modelId="{9ED510D8-C0A6-404F-A84D-05B753B5F373}">
      <dsp:nvSpPr>
        <dsp:cNvPr id="0" name=""/>
        <dsp:cNvSpPr/>
      </dsp:nvSpPr>
      <dsp:spPr>
        <a:xfrm rot="5400000">
          <a:off x="3341260" y="1341313"/>
          <a:ext cx="1711671" cy="39502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kumimoji="0" lang="en-US" sz="1600" u="none" strike="noStrike" kern="1200"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sz="1600" kern="1200" dirty="0"/>
        </a:p>
      </dsp:txBody>
      <dsp:txXfrm rot="-5400000">
        <a:off x="2221992" y="2544139"/>
        <a:ext cx="3866651" cy="1544557"/>
      </dsp:txXfrm>
    </dsp:sp>
    <dsp:sp modelId="{30918C28-3914-496C-A51A-F2E940981785}">
      <dsp:nvSpPr>
        <dsp:cNvPr id="0" name=""/>
        <dsp:cNvSpPr/>
      </dsp:nvSpPr>
      <dsp:spPr>
        <a:xfrm>
          <a:off x="0" y="2246622"/>
          <a:ext cx="2221992" cy="21395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rtl="0">
            <a:lnSpc>
              <a:spcPct val="90000"/>
            </a:lnSpc>
            <a:spcBef>
              <a:spcPct val="0"/>
            </a:spcBef>
            <a:spcAft>
              <a:spcPct val="35000"/>
            </a:spcAft>
            <a:buNone/>
          </a:pPr>
          <a:r>
            <a:rPr kumimoji="0" lang="en-US" sz="1300" u="none" strike="noStrike" kern="1200" cap="none" normalizeH="0" baseline="0" dirty="0">
              <a:ln>
                <a:noFill/>
              </a:ln>
              <a:effectLst/>
            </a:rPr>
            <a:t>Two or more students are sharing this SSID. The student who exited is not the same student who enrolled at the other school.</a:t>
          </a:r>
          <a:endParaRPr lang="en-US" sz="1300" kern="1200" dirty="0"/>
        </a:p>
      </dsp:txBody>
      <dsp:txXfrm>
        <a:off x="104446" y="2351068"/>
        <a:ext cx="2013100" cy="1930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209133" y="-1000672"/>
          <a:ext cx="1301092" cy="3632640"/>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14300" lvl="1" indent="-114300" algn="l" defTabSz="533400" rtl="0">
            <a:lnSpc>
              <a:spcPct val="90000"/>
            </a:lnSpc>
            <a:spcBef>
              <a:spcPct val="0"/>
            </a:spcBef>
            <a:spcAft>
              <a:spcPct val="15000"/>
            </a:spcAft>
            <a:buChar char="•"/>
          </a:pPr>
          <a:r>
            <a:rPr kumimoji="0" lang="en-US" sz="1200" u="none" strike="noStrike" kern="1200" cap="none" normalizeH="0" baseline="0" dirty="0">
              <a:ln>
                <a:noFill/>
              </a:ln>
              <a:effectLst/>
            </a:rPr>
            <a:t>Update the student’s exit reason to a E140 or other dropout code that accurately reflects how the student left</a:t>
          </a:r>
          <a:endParaRPr lang="en-US" sz="1200" b="1" kern="1200" dirty="0"/>
        </a:p>
      </dsp:txBody>
      <dsp:txXfrm rot="-5400000">
        <a:off x="2043359" y="228616"/>
        <a:ext cx="3569126" cy="1174064"/>
      </dsp:txXfrm>
    </dsp:sp>
    <dsp:sp modelId="{7C82A6F3-BCF0-4670-AC7D-242BC3C490B8}">
      <dsp:nvSpPr>
        <dsp:cNvPr id="0" name=""/>
        <dsp:cNvSpPr/>
      </dsp:nvSpPr>
      <dsp:spPr>
        <a:xfrm>
          <a:off x="0" y="0"/>
          <a:ext cx="2043360" cy="16263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kumimoji="0" lang="en-US" sz="2000" u="none" strike="noStrike" kern="1200" cap="none" normalizeH="0" baseline="0" dirty="0">
              <a:ln>
                <a:noFill/>
              </a:ln>
              <a:effectLst/>
            </a:rPr>
            <a:t>The student is a dropout</a:t>
          </a:r>
          <a:endParaRPr lang="en-US" sz="2000" kern="1200" dirty="0"/>
        </a:p>
      </dsp:txBody>
      <dsp:txXfrm>
        <a:off x="79393" y="79393"/>
        <a:ext cx="1884574" cy="1467579"/>
      </dsp:txXfrm>
    </dsp:sp>
    <dsp:sp modelId="{9ED510D8-C0A6-404F-A84D-05B753B5F373}">
      <dsp:nvSpPr>
        <dsp:cNvPr id="0" name=""/>
        <dsp:cNvSpPr/>
      </dsp:nvSpPr>
      <dsp:spPr>
        <a:xfrm rot="5400000">
          <a:off x="3209133" y="707010"/>
          <a:ext cx="1301092" cy="3632640"/>
        </a:xfrm>
        <a:prstGeom prst="round2SameRect">
          <a:avLst/>
        </a:prstGeom>
        <a:solidFill>
          <a:schemeClr val="accent1">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rtl="0">
            <a:lnSpc>
              <a:spcPct val="90000"/>
            </a:lnSpc>
            <a:spcBef>
              <a:spcPct val="0"/>
            </a:spcBef>
            <a:spcAft>
              <a:spcPct val="15000"/>
            </a:spcAft>
            <a:buChar char="•"/>
          </a:pPr>
          <a:r>
            <a:rPr kumimoji="0" lang="en-US" sz="1000" u="none" strike="noStrike" kern="1200" cap="none" normalizeH="0" baseline="0" dirty="0">
              <a:ln>
                <a:noFill/>
              </a:ln>
              <a:effectLst/>
            </a:rPr>
            <a:t>Look up both of the SSIDs in CALPADS and compare their demographic records. The name, birthdate, gender, primary language, and birthplace fields should be updated so that they match exactly. Either change your record or request that the other LEA change theirs. A MID anomaly should be detected the next day. Resolving the MID anomaly should also clear the ERD.</a:t>
          </a:r>
          <a:endParaRPr lang="en-US" sz="1000" kern="1200" dirty="0"/>
        </a:p>
      </dsp:txBody>
      <dsp:txXfrm rot="-5400000">
        <a:off x="2043359" y="1936298"/>
        <a:ext cx="3569126" cy="1174064"/>
      </dsp:txXfrm>
    </dsp:sp>
    <dsp:sp modelId="{30918C28-3914-496C-A51A-F2E940981785}">
      <dsp:nvSpPr>
        <dsp:cNvPr id="0" name=""/>
        <dsp:cNvSpPr/>
      </dsp:nvSpPr>
      <dsp:spPr>
        <a:xfrm>
          <a:off x="0" y="1710148"/>
          <a:ext cx="2043360" cy="16263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kumimoji="0" lang="en-US" sz="2000" u="none" strike="noStrike" kern="1200" cap="none" normalizeH="0" baseline="0" dirty="0">
              <a:ln>
                <a:noFill/>
              </a:ln>
              <a:effectLst/>
            </a:rPr>
            <a:t>The student has multiple SSIDs</a:t>
          </a:r>
          <a:endParaRPr lang="en-US" sz="2000" kern="1200" dirty="0"/>
        </a:p>
      </dsp:txBody>
      <dsp:txXfrm>
        <a:off x="79393" y="1789541"/>
        <a:ext cx="1884574" cy="1467579"/>
      </dsp:txXfrm>
    </dsp:sp>
    <dsp:sp modelId="{2BF7764B-5EF1-44A3-861D-8942330EEC79}">
      <dsp:nvSpPr>
        <dsp:cNvPr id="0" name=""/>
        <dsp:cNvSpPr/>
      </dsp:nvSpPr>
      <dsp:spPr>
        <a:xfrm rot="5400000">
          <a:off x="3209133" y="2414694"/>
          <a:ext cx="1301092" cy="3632640"/>
        </a:xfrm>
        <a:prstGeom prst="round2SameRect">
          <a:avLst/>
        </a:prstGeom>
        <a:solidFill>
          <a:srgbClr val="FF4719">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rtl="0">
            <a:lnSpc>
              <a:spcPct val="90000"/>
            </a:lnSpc>
            <a:spcBef>
              <a:spcPct val="0"/>
            </a:spcBef>
            <a:spcAft>
              <a:spcPct val="15000"/>
            </a:spcAft>
            <a:buChar char="•"/>
          </a:pPr>
          <a:r>
            <a:rPr kumimoji="0" lang="en-US" sz="1000" b="0" i="0" u="none" strike="noStrike" kern="1200" cap="none" normalizeH="0" baseline="0" dirty="0">
              <a:ln>
                <a:noFill/>
              </a:ln>
              <a:solidFill>
                <a:schemeClr val="tx1"/>
              </a:solidFill>
              <a:effectLst/>
              <a:latin typeface="Arial" charset="0"/>
              <a:cs typeface="Arial" charset="0"/>
            </a:rPr>
            <a:t>if it is early in the Fall 1 submission window you may just need to wait for the other school to complete their reporting. If it is later in the submission window you may want to contact the LEA where the student enrolled to confirm they are going to report the student with the same SSID. Cumulative folder requests are a common way to identify where a student went.</a:t>
          </a:r>
          <a:endParaRPr lang="en-US" sz="1000" kern="1200" dirty="0"/>
        </a:p>
      </dsp:txBody>
      <dsp:txXfrm rot="-5400000">
        <a:off x="2043359" y="3643982"/>
        <a:ext cx="3569126" cy="1174064"/>
      </dsp:txXfrm>
    </dsp:sp>
    <dsp:sp modelId="{D4C937B3-46AB-4447-8D2D-333A2F0979F5}">
      <dsp:nvSpPr>
        <dsp:cNvPr id="0" name=""/>
        <dsp:cNvSpPr/>
      </dsp:nvSpPr>
      <dsp:spPr>
        <a:xfrm>
          <a:off x="0" y="3417832"/>
          <a:ext cx="2043360" cy="1626365"/>
        </a:xfrm>
        <a:prstGeom prst="roundRect">
          <a:avLst/>
        </a:prstGeom>
        <a:solidFill>
          <a:srgbClr val="FF47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kumimoji="0" lang="en-US" sz="2000" u="none" strike="noStrike" kern="1200" cap="none" normalizeH="0" baseline="0" dirty="0">
              <a:ln>
                <a:noFill/>
              </a:ln>
              <a:effectLst/>
            </a:rPr>
            <a:t>LEA has not reported subsequent enrollment record</a:t>
          </a:r>
          <a:endParaRPr lang="en-US" sz="2000" kern="1200" dirty="0"/>
        </a:p>
      </dsp:txBody>
      <dsp:txXfrm>
        <a:off x="79393" y="3497225"/>
        <a:ext cx="1884574" cy="14675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221565" y="-960933"/>
          <a:ext cx="1424286" cy="3702314"/>
        </a:xfrm>
        <a:prstGeom prst="round2SameRect">
          <a:avLst/>
        </a:prstGeom>
        <a:solidFill>
          <a:srgbClr val="FF4719">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kumimoji="0" lang="en-US" sz="2000" u="none" strike="noStrike" kern="1200" cap="none" normalizeH="0" baseline="0" dirty="0">
              <a:ln>
                <a:noFill/>
              </a:ln>
              <a:effectLst/>
            </a:rPr>
            <a:t>Submit the subsequent enrollment record with a start date of one day after the exit date on the E150 record</a:t>
          </a:r>
          <a:endParaRPr lang="en-US" sz="2000" b="1" kern="1200" dirty="0"/>
        </a:p>
      </dsp:txBody>
      <dsp:txXfrm rot="-5400000">
        <a:off x="2082551" y="247609"/>
        <a:ext cx="3632786" cy="1285230"/>
      </dsp:txXfrm>
    </dsp:sp>
    <dsp:sp modelId="{7C82A6F3-BCF0-4670-AC7D-242BC3C490B8}">
      <dsp:nvSpPr>
        <dsp:cNvPr id="0" name=""/>
        <dsp:cNvSpPr/>
      </dsp:nvSpPr>
      <dsp:spPr>
        <a:xfrm>
          <a:off x="0" y="0"/>
          <a:ext cx="2082551" cy="1780358"/>
        </a:xfrm>
        <a:prstGeom prst="roundRect">
          <a:avLst/>
        </a:prstGeom>
        <a:solidFill>
          <a:srgbClr val="FF47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kumimoji="0" lang="en-US" sz="2000" u="none" strike="noStrike" kern="1200" cap="none" normalizeH="0" baseline="0" dirty="0">
              <a:ln>
                <a:noFill/>
              </a:ln>
              <a:effectLst/>
            </a:rPr>
            <a:t>LEA has not reported subsequent enrollment record</a:t>
          </a:r>
          <a:endParaRPr lang="en-US" sz="2000" kern="1200" dirty="0"/>
        </a:p>
      </dsp:txBody>
      <dsp:txXfrm>
        <a:off x="86910" y="86910"/>
        <a:ext cx="1908731" cy="1606538"/>
      </dsp:txXfrm>
    </dsp:sp>
    <dsp:sp modelId="{9ED510D8-C0A6-404F-A84D-05B753B5F373}">
      <dsp:nvSpPr>
        <dsp:cNvPr id="0" name=""/>
        <dsp:cNvSpPr/>
      </dsp:nvSpPr>
      <dsp:spPr>
        <a:xfrm rot="5400000">
          <a:off x="3221565" y="908443"/>
          <a:ext cx="1424286" cy="370231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kumimoji="0" lang="en-US" sz="2000" u="none" strike="noStrike" kern="1200" cap="none" normalizeH="0" baseline="0" dirty="0">
              <a:ln>
                <a:noFill/>
              </a:ln>
              <a:effectLst/>
            </a:rPr>
            <a:t>Update the Student Exit Reason Code to a code which accurately reflects how the student left</a:t>
          </a:r>
          <a:endParaRPr lang="en-US" sz="2000" kern="1200" dirty="0"/>
        </a:p>
      </dsp:txBody>
      <dsp:txXfrm rot="-5400000">
        <a:off x="2082551" y="2116985"/>
        <a:ext cx="3632786" cy="1285230"/>
      </dsp:txXfrm>
    </dsp:sp>
    <dsp:sp modelId="{30918C28-3914-496C-A51A-F2E940981785}">
      <dsp:nvSpPr>
        <dsp:cNvPr id="0" name=""/>
        <dsp:cNvSpPr/>
      </dsp:nvSpPr>
      <dsp:spPr>
        <a:xfrm>
          <a:off x="0" y="1869420"/>
          <a:ext cx="2082551" cy="17803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kumimoji="0" lang="en-US" sz="2000" u="none" strike="noStrike" kern="1200" cap="none" normalizeH="0" baseline="0" dirty="0">
              <a:ln>
                <a:noFill/>
              </a:ln>
              <a:effectLst/>
            </a:rPr>
            <a:t>Student left the school</a:t>
          </a:r>
          <a:endParaRPr lang="en-US" sz="2000" kern="1200" dirty="0"/>
        </a:p>
      </dsp:txBody>
      <dsp:txXfrm>
        <a:off x="86910" y="1956330"/>
        <a:ext cx="1908731" cy="16065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713F8-0A48-448A-A7F6-FAFA29442CE6}">
      <dsp:nvSpPr>
        <dsp:cNvPr id="0" name=""/>
        <dsp:cNvSpPr/>
      </dsp:nvSpPr>
      <dsp:spPr>
        <a:xfrm rot="5400000">
          <a:off x="3669573" y="-1150710"/>
          <a:ext cx="1478296" cy="41493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en-US" sz="1400" u="none" strike="noStrike" kern="1200" cap="none" normalizeH="0" baseline="0" dirty="0">
              <a:ln>
                <a:noFill/>
              </a:ln>
              <a:effectLst/>
            </a:rPr>
            <a:t>Look at the first enrollment record in the SSID’s entire enrollment history. Each LEA that has a different student must get a new SSID for their student and then remove their enrollment record from the SSID with the anomaly.</a:t>
          </a:r>
          <a:endParaRPr lang="en-US" sz="1400" b="1" kern="1200" dirty="0"/>
        </a:p>
      </dsp:txBody>
      <dsp:txXfrm rot="-5400000">
        <a:off x="2334029" y="256998"/>
        <a:ext cx="4077220" cy="1333968"/>
      </dsp:txXfrm>
    </dsp:sp>
    <dsp:sp modelId="{7C82A6F3-BCF0-4670-AC7D-242BC3C490B8}">
      <dsp:nvSpPr>
        <dsp:cNvPr id="0" name=""/>
        <dsp:cNvSpPr/>
      </dsp:nvSpPr>
      <dsp:spPr>
        <a:xfrm>
          <a:off x="0" y="0"/>
          <a:ext cx="2334029" cy="1847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kumimoji="0" lang="en-US" sz="1600" u="none" strike="noStrike" kern="1200" cap="none" normalizeH="0" baseline="0" dirty="0">
              <a:ln>
                <a:noFill/>
              </a:ln>
              <a:effectLst/>
            </a:rPr>
            <a:t>Two or more students are sharing this SSID. The student who exited is not the same student who enrolled at the other school.</a:t>
          </a:r>
          <a:endParaRPr lang="en-US" sz="1600" kern="1200" dirty="0"/>
        </a:p>
      </dsp:txBody>
      <dsp:txXfrm>
        <a:off x="90206" y="90206"/>
        <a:ext cx="2153617" cy="1667458"/>
      </dsp:txXfrm>
    </dsp:sp>
    <dsp:sp modelId="{9ED510D8-C0A6-404F-A84D-05B753B5F373}">
      <dsp:nvSpPr>
        <dsp:cNvPr id="0" name=""/>
        <dsp:cNvSpPr/>
      </dsp:nvSpPr>
      <dsp:spPr>
        <a:xfrm rot="5400000">
          <a:off x="3669573" y="789553"/>
          <a:ext cx="1478296" cy="4149384"/>
        </a:xfrm>
        <a:prstGeom prst="round2SameRect">
          <a:avLst/>
        </a:prstGeom>
        <a:solidFill>
          <a:srgbClr val="FF4719">
            <a:alpha val="5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kumimoji="0" lang="en-US" sz="1600" u="none" strike="noStrike" kern="1200" cap="none" normalizeH="0" baseline="0" dirty="0">
              <a:ln>
                <a:noFill/>
              </a:ln>
              <a:effectLst/>
            </a:rPr>
            <a:t>Update the Student Exit Reason Code to a code which accurately reflects how the student left</a:t>
          </a:r>
          <a:endParaRPr lang="en-US" sz="1600" kern="1200" dirty="0"/>
        </a:p>
      </dsp:txBody>
      <dsp:txXfrm rot="-5400000">
        <a:off x="2334029" y="2197261"/>
        <a:ext cx="4077220" cy="1333968"/>
      </dsp:txXfrm>
    </dsp:sp>
    <dsp:sp modelId="{30918C28-3914-496C-A51A-F2E940981785}">
      <dsp:nvSpPr>
        <dsp:cNvPr id="0" name=""/>
        <dsp:cNvSpPr/>
      </dsp:nvSpPr>
      <dsp:spPr>
        <a:xfrm>
          <a:off x="0" y="1940310"/>
          <a:ext cx="2334029" cy="1847870"/>
        </a:xfrm>
        <a:prstGeom prst="roundRect">
          <a:avLst/>
        </a:prstGeom>
        <a:solidFill>
          <a:srgbClr val="FF471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kumimoji="0" lang="en-US" sz="1800" u="none" strike="noStrike" kern="1200" cap="none" normalizeH="0" baseline="0" dirty="0">
              <a:ln>
                <a:noFill/>
              </a:ln>
              <a:effectLst/>
            </a:rPr>
            <a:t>Student left the school</a:t>
          </a:r>
          <a:endParaRPr lang="en-US" sz="1800" kern="1200" dirty="0"/>
        </a:p>
      </dsp:txBody>
      <dsp:txXfrm>
        <a:off x="90206" y="2030516"/>
        <a:ext cx="2153617" cy="16674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10/17/2023</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10/17/2023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71247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43380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dirty="0"/>
          </a:p>
        </p:txBody>
      </p:sp>
    </p:spTree>
    <p:extLst>
      <p:ext uri="{BB962C8B-B14F-4D97-AF65-F5344CB8AC3E}">
        <p14:creationId xmlns:p14="http://schemas.microsoft.com/office/powerpoint/2010/main" val="2436274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dirty="0"/>
          </a:p>
        </p:txBody>
      </p:sp>
    </p:spTree>
    <p:extLst>
      <p:ext uri="{BB962C8B-B14F-4D97-AF65-F5344CB8AC3E}">
        <p14:creationId xmlns:p14="http://schemas.microsoft.com/office/powerpoint/2010/main" val="2833774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dirty="0"/>
          </a:p>
        </p:txBody>
      </p:sp>
    </p:spTree>
    <p:extLst>
      <p:ext uri="{BB962C8B-B14F-4D97-AF65-F5344CB8AC3E}">
        <p14:creationId xmlns:p14="http://schemas.microsoft.com/office/powerpoint/2010/main" val="3529865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418477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68236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dirty="0"/>
          </a:p>
        </p:txBody>
      </p:sp>
    </p:spTree>
    <p:extLst>
      <p:ext uri="{BB962C8B-B14F-4D97-AF65-F5344CB8AC3E}">
        <p14:creationId xmlns:p14="http://schemas.microsoft.com/office/powerpoint/2010/main" val="132595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dirty="0"/>
          </a:p>
        </p:txBody>
      </p:sp>
    </p:spTree>
    <p:extLst>
      <p:ext uri="{BB962C8B-B14F-4D97-AF65-F5344CB8AC3E}">
        <p14:creationId xmlns:p14="http://schemas.microsoft.com/office/powerpoint/2010/main" val="420702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29</a:t>
            </a:fld>
            <a:endParaRPr lang="en-US" noProof="0" dirty="0"/>
          </a:p>
        </p:txBody>
      </p:sp>
    </p:spTree>
    <p:extLst>
      <p:ext uri="{BB962C8B-B14F-4D97-AF65-F5344CB8AC3E}">
        <p14:creationId xmlns:p14="http://schemas.microsoft.com/office/powerpoint/2010/main" val="14908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r>
              <a:rPr lang="en-US" b="1" dirty="0"/>
              <a:t>On the left we have the CALPADS Orientation and Basics as well as the Data Population sessions.  These sessions are the prerequisite for the rest of the Reporting and certification courses, one of which you are attending today for Fall-1.  </a:t>
            </a:r>
            <a:r>
              <a:rPr lang="en-US" dirty="0"/>
              <a:t>We also have a couple of Skill Building courses which we are working on making them available to you in the near future.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583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dirty="0"/>
          </a:p>
        </p:txBody>
      </p:sp>
    </p:spTree>
    <p:extLst>
      <p:ext uri="{BB962C8B-B14F-4D97-AF65-F5344CB8AC3E}">
        <p14:creationId xmlns:p14="http://schemas.microsoft.com/office/powerpoint/2010/main" val="3898566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dirty="0"/>
          </a:p>
        </p:txBody>
      </p:sp>
    </p:spTree>
    <p:extLst>
      <p:ext uri="{BB962C8B-B14F-4D97-AF65-F5344CB8AC3E}">
        <p14:creationId xmlns:p14="http://schemas.microsoft.com/office/powerpoint/2010/main" val="26869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MID</a:t>
            </a:r>
            <a:r>
              <a:rPr lang="en-US" baseline="0" dirty="0"/>
              <a:t> anomaly represents a situation where two SSIDs have very similar or identical demographics. Therefore it appears that a student may have been assigned more than one SSID.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defTabSz="916503">
              <a:defRPr/>
            </a:pPr>
            <a:r>
              <a:rPr lang="en-US" dirty="0"/>
              <a:t>MID ownership</a:t>
            </a:r>
            <a:r>
              <a:rPr lang="en-US" baseline="0" dirty="0"/>
              <a:t> differs from CCEs and ERDs because unlike those anomaly types, MIDs are only owned by a single LEA, the LEA with the most recent enrollment out of all the SSIDs involved in the anomaly.</a:t>
            </a:r>
          </a:p>
          <a:p>
            <a:pPr defTabSz="916503">
              <a:defRPr/>
            </a:pPr>
            <a:endParaRPr lang="en-US" baseline="0" dirty="0"/>
          </a:p>
          <a:p>
            <a:pPr defTabSz="916503">
              <a:defRPr/>
            </a:pPr>
            <a:r>
              <a:rPr lang="en-US" baseline="0" dirty="0"/>
              <a:t>The date range also differs. MID anomalies are detected for enrollments within 14 months of Census day.</a:t>
            </a:r>
            <a:endParaRPr lang="en-US" dirty="0"/>
          </a:p>
          <a:p>
            <a:pPr defTabSz="916503">
              <a:defRPr/>
            </a:pPr>
            <a:endParaRPr lang="en-US" dirty="0"/>
          </a:p>
          <a:p>
            <a:pPr defTabSz="916503">
              <a:defRPr/>
            </a:pPr>
            <a:r>
              <a:rPr lang="en-US" dirty="0"/>
              <a:t>Now we will show you a demonstration</a:t>
            </a:r>
            <a:r>
              <a:rPr lang="en-US" baseline="0" dirty="0"/>
              <a:t> of how to view and resolve MID anomalies. For those of you also following along on a printed presentation, this demonstration will cover slides 55 – 65.</a:t>
            </a:r>
            <a:endParaRPr lang="en-US" dirty="0"/>
          </a:p>
          <a:p>
            <a:pPr defTabSz="916503">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37</a:t>
            </a:fld>
            <a:endParaRPr lang="en-US" dirty="0"/>
          </a:p>
        </p:txBody>
      </p:sp>
    </p:spTree>
    <p:extLst>
      <p:ext uri="{BB962C8B-B14F-4D97-AF65-F5344CB8AC3E}">
        <p14:creationId xmlns:p14="http://schemas.microsoft.com/office/powerpoint/2010/main" val="1516039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a:t>
            </a:r>
            <a:r>
              <a:rPr lang="en-US" baseline="0" dirty="0"/>
              <a:t> is are some example demographics that you might see for SSIDs involved in a MID anomaly. Note that the name differs slightly. This situation is possible because MID anomaly detection uses a process for matching  which allows similar names to match.</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38</a:t>
            </a:fld>
            <a:endParaRPr lang="en-US" dirty="0"/>
          </a:p>
        </p:txBody>
      </p:sp>
    </p:spTree>
    <p:extLst>
      <p:ext uri="{BB962C8B-B14F-4D97-AF65-F5344CB8AC3E}">
        <p14:creationId xmlns:p14="http://schemas.microsoft.com/office/powerpoint/2010/main" val="175338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pPr marL="0" marR="0" lvl="0" indent="0" algn="l" defTabSz="916503" rtl="0" eaLnBrk="0" fontAlgn="base" latinLnBrk="0" hangingPunct="0">
              <a:lnSpc>
                <a:spcPct val="100000"/>
              </a:lnSpc>
              <a:spcBef>
                <a:spcPct val="30000"/>
              </a:spcBef>
              <a:spcAft>
                <a:spcPct val="0"/>
              </a:spcAft>
              <a:buClrTx/>
              <a:buSzTx/>
              <a:buFontTx/>
              <a:buNone/>
              <a:tabLst/>
              <a:defRPr/>
            </a:pPr>
            <a:r>
              <a:rPr lang="en-US" dirty="0"/>
              <a:t>Explains common reasons causing </a:t>
            </a:r>
            <a:r>
              <a:rPr lang="en-US" dirty="0" err="1"/>
              <a:t>MIDs.</a:t>
            </a:r>
            <a:endParaRPr lang="en-US" dirty="0"/>
          </a:p>
          <a:p>
            <a:pPr defTabSz="916503">
              <a:defRPr/>
            </a:pPr>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39</a:t>
            </a:fld>
            <a:endParaRPr lang="en-US" dirty="0"/>
          </a:p>
        </p:txBody>
      </p:sp>
    </p:spTree>
    <p:extLst>
      <p:ext uri="{BB962C8B-B14F-4D97-AF65-F5344CB8AC3E}">
        <p14:creationId xmlns:p14="http://schemas.microsoft.com/office/powerpoint/2010/main" val="1266891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lstStyle/>
          <a:p>
            <a:r>
              <a:rPr lang="en-US" dirty="0"/>
              <a:t>There are two ways to resolve MIDs:</a:t>
            </a:r>
          </a:p>
          <a:p>
            <a:endParaRPr lang="en-US" dirty="0"/>
          </a:p>
          <a:p>
            <a:r>
              <a:rPr lang="en-US" dirty="0"/>
              <a:t>{Read</a:t>
            </a:r>
            <a:r>
              <a:rPr lang="en-US" baseline="0" dirty="0"/>
              <a:t> options}</a:t>
            </a:r>
          </a:p>
          <a:p>
            <a:endParaRPr lang="en-US" baseline="0" dirty="0"/>
          </a:p>
          <a:p>
            <a:r>
              <a:rPr lang="en-US" baseline="0" dirty="0"/>
              <a:t>We explain more about when and how to use these options once we get to the examples.</a:t>
            </a:r>
          </a:p>
          <a:p>
            <a:endParaRPr lang="en-US" baseline="0" dirty="0"/>
          </a:p>
          <a:p>
            <a:pPr defTabSz="916503">
              <a:defRPr/>
            </a:pPr>
            <a:r>
              <a:rPr lang="en-US" dirty="0"/>
              <a:t>[Present demo of MID resolution and then return to presentation afterward]</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40</a:t>
            </a:fld>
            <a:endParaRPr lang="en-US" dirty="0"/>
          </a:p>
        </p:txBody>
      </p:sp>
    </p:spTree>
    <p:extLst>
      <p:ext uri="{BB962C8B-B14F-4D97-AF65-F5344CB8AC3E}">
        <p14:creationId xmlns:p14="http://schemas.microsoft.com/office/powerpoint/2010/main" val="3469589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r>
              <a:rPr lang="en-US" dirty="0"/>
              <a:t>To reach the MID</a:t>
            </a:r>
            <a:r>
              <a:rPr lang="en-US" baseline="0" dirty="0"/>
              <a:t> anomaly list we again go to the Left Navigation menu, click on Online Maintenance. Under  Anomalies management ,click on “Manage Multiple Identifiers (MID)”</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41</a:t>
            </a:fld>
            <a:endParaRPr lang="en-US" dirty="0"/>
          </a:p>
        </p:txBody>
      </p:sp>
    </p:spTree>
    <p:extLst>
      <p:ext uri="{BB962C8B-B14F-4D97-AF65-F5344CB8AC3E}">
        <p14:creationId xmlns:p14="http://schemas.microsoft.com/office/powerpoint/2010/main" val="184611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407988" y="696913"/>
            <a:ext cx="6197600" cy="3487737"/>
          </a:xfrm>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a:t>As with the CCEs and ERDs, there are filters at the top left which can be used to limit the records you see below. However MIDs, unlike CCEs and ERDs, are only owned by the LEA with the most recent enrollment so it is recommended that you set the MID Ownership filter to Reporting LEA-2 and click Apply Filters before reviewing the MID list. This step will make sure that you only see the MID anomalies owned by your LEA.</a:t>
            </a:r>
          </a:p>
          <a:p>
            <a:endParaRPr lang="en-US" baseline="0" dirty="0"/>
          </a:p>
          <a:p>
            <a:r>
              <a:rPr lang="en-US" baseline="0" dirty="0"/>
              <a:t>There is no listed date range for MID detection, but MIDs are detected for the 14 months prior to Census day for the 2% calculation in fall 1.</a:t>
            </a:r>
          </a:p>
          <a:p>
            <a:endParaRPr lang="en-US" baseline="0" dirty="0"/>
          </a:p>
          <a:p>
            <a:r>
              <a:rPr lang="en-US" baseline="0" dirty="0"/>
              <a:t>In the bottom part of the page, there will be a list of MID anomalies. Similar to CCEs and ERDs, you can click the reveal button on the left to reveal the other record involved in the anomaly, however unlike CCEs and ERDs, the conflicting record represents a completely different SSID.</a:t>
            </a:r>
          </a:p>
          <a:p>
            <a:endParaRPr lang="en-US" dirty="0"/>
          </a:p>
        </p:txBody>
      </p:sp>
    </p:spTree>
    <p:extLst>
      <p:ext uri="{BB962C8B-B14F-4D97-AF65-F5344CB8AC3E}">
        <p14:creationId xmlns:p14="http://schemas.microsoft.com/office/powerpoint/2010/main" val="4129097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fontScale="77500" lnSpcReduction="20000"/>
          </a:bodyPr>
          <a:lstStyle/>
          <a:p>
            <a:r>
              <a:rPr lang="en-US" dirty="0"/>
              <a:t>The concept behind resolving</a:t>
            </a:r>
            <a:r>
              <a:rPr lang="en-US" baseline="0" dirty="0"/>
              <a:t> MID anomalies is simple: You need to determine if the SSIDs shown represent the same student.</a:t>
            </a:r>
          </a:p>
          <a:p>
            <a:endParaRPr lang="en-US" baseline="0" dirty="0"/>
          </a:p>
          <a:p>
            <a:r>
              <a:rPr lang="en-US" baseline="0" dirty="0"/>
              <a:t>However, due to the number of possibilities and records involved, making that determination may take a significant amount of research and possibly discussion, with other LEAs that are involved.</a:t>
            </a:r>
          </a:p>
          <a:p>
            <a:endParaRPr lang="en-US" baseline="0" dirty="0"/>
          </a:p>
          <a:p>
            <a:r>
              <a:rPr lang="en-US" baseline="0" dirty="0"/>
              <a:t>Most MID anomalies only involve two SSIDs, but in some rarer cases there may be three or more. Although each SSID can be resolved separately.</a:t>
            </a:r>
          </a:p>
          <a:p>
            <a:endParaRPr lang="en-US" baseline="0" dirty="0"/>
          </a:p>
          <a:p>
            <a:r>
              <a:rPr lang="en-US" baseline="0" dirty="0"/>
              <a:t>The school listed for the SSID which your LEA does not own can sometimes solve the problem quickly because if your student never attended the other school, it is pretty likely that the SSIDs are owned by different students.</a:t>
            </a:r>
          </a:p>
          <a:p>
            <a:endParaRPr lang="en-US" baseline="0" dirty="0"/>
          </a:p>
          <a:p>
            <a:r>
              <a:rPr lang="en-US" baseline="0" dirty="0"/>
              <a:t>Birth city and parent names can also be good ways to distinguish whether two SSIDs are owned by the same student.</a:t>
            </a:r>
          </a:p>
          <a:p>
            <a:endParaRPr lang="en-US" baseline="0" dirty="0"/>
          </a:p>
          <a:p>
            <a:r>
              <a:rPr lang="en-US" baseline="0" dirty="0"/>
              <a:t>In the event that those fields still do not resolve the problem, it may be necessary to compare the SSID’s enrollment history, demographic history, or other parts of the student profile.</a:t>
            </a:r>
          </a:p>
          <a:p>
            <a:endParaRPr lang="en-US" baseline="0" dirty="0"/>
          </a:p>
          <a:p>
            <a:r>
              <a:rPr lang="en-US" baseline="0" dirty="0"/>
              <a:t>If one or more of the SSIDs belongs to another LEA, you may need to contact the other LEA to discuss the anomaly.</a:t>
            </a:r>
          </a:p>
          <a:p>
            <a:endParaRPr lang="en-US" baseline="0" dirty="0"/>
          </a:p>
          <a:p>
            <a:r>
              <a:rPr lang="en-US" baseline="0" dirty="0"/>
              <a:t>Applying the resolution is simple: you select either “Comb” to combine the two SSIDs or “Diff” to mark them as different. The none option is only meant to be used if you select “Comb” or “Diff”, but then decide to do more research before posting your selection.</a:t>
            </a:r>
          </a:p>
          <a:p>
            <a:endParaRPr lang="en-US" baseline="0" dirty="0"/>
          </a:p>
          <a:p>
            <a:r>
              <a:rPr lang="en-US" baseline="0" dirty="0"/>
              <a:t>It is very important to diligently research the anomaly, because MID resolutions, once posted, can not be undone.</a:t>
            </a:r>
          </a:p>
          <a:p>
            <a:endParaRPr lang="en-US" baseline="0" dirty="0"/>
          </a:p>
          <a:p>
            <a:r>
              <a:rPr lang="en-US" baseline="0" dirty="0"/>
              <a:t>Also be aware that two SSIDs can only be combined if their enrollment histories do not overlap. Trying to combine two SSIDs with overlapping history will trigger an error. To get around the error, you will need to modify or delete enrollment records which overlap. Once the combine has been completed the enrollment history can be updated further if necessary.</a:t>
            </a:r>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43</a:t>
            </a:fld>
            <a:endParaRPr lang="en-US" dirty="0"/>
          </a:p>
        </p:txBody>
      </p:sp>
    </p:spTree>
    <p:extLst>
      <p:ext uri="{BB962C8B-B14F-4D97-AF65-F5344CB8AC3E}">
        <p14:creationId xmlns:p14="http://schemas.microsoft.com/office/powerpoint/2010/main" val="316743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07988" y="696913"/>
            <a:ext cx="6197600" cy="3487737"/>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 resolving MID</a:t>
            </a:r>
            <a:r>
              <a:rPr lang="en-US" baseline="0" dirty="0"/>
              <a:t> anomalies there are a couple common problems that you may encounter. The first is caused by having overlapping enrollment records between the two SSIDs. The MID anomaly resolution process will not allow you to create a CCE anomaly as a result of resolving a MID anomaly so any overlaps need to be cleaned up prior to combining two SSIDs.</a:t>
            </a:r>
          </a:p>
          <a:p>
            <a:endParaRPr lang="en-US" baseline="0" dirty="0"/>
          </a:p>
          <a:p>
            <a:r>
              <a:rPr lang="en-US" baseline="0" dirty="0"/>
              <a:t>The second problem occurs when your LEA owns a MID anomaly but the most recent enrollment in the history has an exit date and reason. Because of how MID anomalies are processed, the most recent enrollment record must be open. Even if the enrollment record is accurate and the student has left, you may need to temporarily remove the exit date and reason so that that you can complete the MID combine.</a:t>
            </a:r>
            <a:endParaRPr lang="en-US" dirty="0"/>
          </a:p>
          <a:p>
            <a:endParaRPr lang="en-US"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050">
              <a:defRPr sz="1600">
                <a:solidFill>
                  <a:schemeClr val="tx1"/>
                </a:solidFill>
                <a:latin typeface="Arial" charset="0"/>
                <a:cs typeface="Arial" charset="0"/>
              </a:defRPr>
            </a:lvl1pPr>
            <a:lvl2pPr marL="744659" indent="-286407" defTabSz="926050">
              <a:defRPr sz="1600">
                <a:solidFill>
                  <a:schemeClr val="tx1"/>
                </a:solidFill>
                <a:latin typeface="Arial" charset="0"/>
                <a:cs typeface="Arial" charset="0"/>
              </a:defRPr>
            </a:lvl2pPr>
            <a:lvl3pPr marL="1145629" indent="-229126" defTabSz="926050">
              <a:defRPr sz="1600">
                <a:solidFill>
                  <a:schemeClr val="tx1"/>
                </a:solidFill>
                <a:latin typeface="Arial" charset="0"/>
                <a:cs typeface="Arial" charset="0"/>
              </a:defRPr>
            </a:lvl3pPr>
            <a:lvl4pPr marL="1603880" indent="-229126" defTabSz="926050">
              <a:defRPr sz="1600">
                <a:solidFill>
                  <a:schemeClr val="tx1"/>
                </a:solidFill>
                <a:latin typeface="Arial" charset="0"/>
                <a:cs typeface="Arial" charset="0"/>
              </a:defRPr>
            </a:lvl4pPr>
            <a:lvl5pPr marL="2062132" indent="-229126" defTabSz="926050">
              <a:defRPr sz="1600">
                <a:solidFill>
                  <a:schemeClr val="tx1"/>
                </a:solidFill>
                <a:latin typeface="Arial" charset="0"/>
                <a:cs typeface="Arial" charset="0"/>
              </a:defRPr>
            </a:lvl5pPr>
            <a:lvl6pPr marL="2520384" indent="-229126" algn="ctr" defTabSz="926050" eaLnBrk="0" fontAlgn="base" hangingPunct="0">
              <a:spcBef>
                <a:spcPct val="0"/>
              </a:spcBef>
              <a:spcAft>
                <a:spcPct val="0"/>
              </a:spcAft>
              <a:defRPr sz="1600">
                <a:solidFill>
                  <a:schemeClr val="tx1"/>
                </a:solidFill>
                <a:latin typeface="Arial" charset="0"/>
                <a:cs typeface="Arial" charset="0"/>
              </a:defRPr>
            </a:lvl6pPr>
            <a:lvl7pPr marL="2978635" indent="-229126" algn="ctr" defTabSz="926050" eaLnBrk="0" fontAlgn="base" hangingPunct="0">
              <a:spcBef>
                <a:spcPct val="0"/>
              </a:spcBef>
              <a:spcAft>
                <a:spcPct val="0"/>
              </a:spcAft>
              <a:defRPr sz="1600">
                <a:solidFill>
                  <a:schemeClr val="tx1"/>
                </a:solidFill>
                <a:latin typeface="Arial" charset="0"/>
                <a:cs typeface="Arial" charset="0"/>
              </a:defRPr>
            </a:lvl7pPr>
            <a:lvl8pPr marL="3436887" indent="-229126" algn="ctr" defTabSz="926050" eaLnBrk="0" fontAlgn="base" hangingPunct="0">
              <a:spcBef>
                <a:spcPct val="0"/>
              </a:spcBef>
              <a:spcAft>
                <a:spcPct val="0"/>
              </a:spcAft>
              <a:defRPr sz="1600">
                <a:solidFill>
                  <a:schemeClr val="tx1"/>
                </a:solidFill>
                <a:latin typeface="Arial" charset="0"/>
                <a:cs typeface="Arial" charset="0"/>
              </a:defRPr>
            </a:lvl8pPr>
            <a:lvl9pPr marL="3895138" indent="-229126" algn="ctr" defTabSz="926050" eaLnBrk="0" fontAlgn="base" hangingPunct="0">
              <a:spcBef>
                <a:spcPct val="0"/>
              </a:spcBef>
              <a:spcAft>
                <a:spcPct val="0"/>
              </a:spcAft>
              <a:defRPr sz="1600">
                <a:solidFill>
                  <a:schemeClr val="tx1"/>
                </a:solidFill>
                <a:latin typeface="Arial" charset="0"/>
                <a:cs typeface="Arial" charset="0"/>
              </a:defRPr>
            </a:lvl9pPr>
          </a:lstStyle>
          <a:p>
            <a:fld id="{564A45CA-FC8C-4CC2-ADF4-F0D677ECA21F}" type="slidenum">
              <a:rPr lang="en-US" sz="1200"/>
              <a:pPr/>
              <a:t>44</a:t>
            </a:fld>
            <a:endParaRPr lang="en-US" sz="1200" dirty="0"/>
          </a:p>
        </p:txBody>
      </p:sp>
    </p:spTree>
    <p:extLst>
      <p:ext uri="{BB962C8B-B14F-4D97-AF65-F5344CB8AC3E}">
        <p14:creationId xmlns:p14="http://schemas.microsoft.com/office/powerpoint/2010/main" val="155565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r>
              <a:rPr lang="en-US" dirty="0"/>
              <a:t>Because MID anomaly</a:t>
            </a:r>
            <a:r>
              <a:rPr lang="en-US" baseline="0" dirty="0"/>
              <a:t> detection uses specific fields for comparison, there may be some cases where a student actually has been assigned two SSIDs, but CALPADS has not detected it.</a:t>
            </a:r>
          </a:p>
          <a:p>
            <a:endParaRPr lang="en-US" baseline="0" dirty="0"/>
          </a:p>
          <a:p>
            <a:r>
              <a:rPr lang="en-US" baseline="0" dirty="0"/>
              <a:t>In this situation you can use the Resolve MID Not on Report function to resolve the anomaly.</a:t>
            </a:r>
          </a:p>
          <a:p>
            <a:endParaRPr lang="en-US" baseline="0" dirty="0"/>
          </a:p>
          <a:p>
            <a:r>
              <a:rPr lang="en-US" baseline="0" dirty="0"/>
              <a:t>To initiate the process, make sure that you have the SSIDs ready and then click the Resolve MID Not on Report button. </a:t>
            </a:r>
            <a:r>
              <a:rPr lang="en-US" dirty="0"/>
              <a:t>You will be prompted</a:t>
            </a:r>
            <a:r>
              <a:rPr lang="en-US" baseline="0" dirty="0"/>
              <a:t> for the two SSIDs that you believe belong to the same student. Enter both SSIDs. The order does not matter.</a:t>
            </a:r>
          </a:p>
          <a:p>
            <a:endParaRPr lang="en-US" baseline="0" dirty="0"/>
          </a:p>
          <a:p>
            <a:r>
              <a:rPr lang="en-US" baseline="0" dirty="0"/>
              <a:t>Then click Validate.</a:t>
            </a:r>
          </a:p>
          <a:p>
            <a:endParaRPr lang="en-US" baseline="0" dirty="0"/>
          </a:p>
          <a:p>
            <a:r>
              <a:rPr lang="en-US" dirty="0"/>
              <a:t>You will be presented</a:t>
            </a:r>
            <a:r>
              <a:rPr lang="en-US" baseline="0" dirty="0"/>
              <a:t> with the basic information for both SSIDs and then informed which SSID will be kept if you choose to finalize the combine.</a:t>
            </a:r>
          </a:p>
          <a:p>
            <a:endParaRPr lang="en-US" baseline="0" dirty="0"/>
          </a:p>
          <a:p>
            <a:r>
              <a:rPr lang="en-US" baseline="0" dirty="0"/>
              <a:t>To finalize the combine, click “Combine SSIDs”. Otherwise, you can click cancel to abandon the process.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45</a:t>
            </a:fld>
            <a:endParaRPr lang="en-US" dirty="0"/>
          </a:p>
        </p:txBody>
      </p:sp>
    </p:spTree>
    <p:extLst>
      <p:ext uri="{BB962C8B-B14F-4D97-AF65-F5344CB8AC3E}">
        <p14:creationId xmlns:p14="http://schemas.microsoft.com/office/powerpoint/2010/main" val="3380320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endParaRPr lang="en-US" dirty="0"/>
          </a:p>
          <a:p>
            <a:r>
              <a:rPr lang="en-US" dirty="0"/>
              <a:t>User Manual Reference: https://documentation.calpads.org/OnlineMaintenance/AnomaliesManagement/MID/#resolve-mid-not-on-report</a:t>
            </a:r>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46</a:t>
            </a:fld>
            <a:endParaRPr lang="en-US" dirty="0"/>
          </a:p>
        </p:txBody>
      </p:sp>
    </p:spTree>
    <p:extLst>
      <p:ext uri="{BB962C8B-B14F-4D97-AF65-F5344CB8AC3E}">
        <p14:creationId xmlns:p14="http://schemas.microsoft.com/office/powerpoint/2010/main" val="2240010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the SSID to retire does not have an open enrollment associated with another LEA, the system shall perform processing for combining the data from the SSID to be retired with the Focus ID as well as all Enrollment, Discipline, English Language Acquisition Status, Course Section (Enrollment and Completion), Student Course Section (Enrollment and Completion), Program, Foster, Direct Certification and Grade Level records (which is now associated with the SENR record). This information will be merged and viewable to the LEA. The system will display the follow update successful message: “Update(s) successful. For MID pairs marked as Combine, one or more of the Focus IDs have been retired. For MID pairs marked as Diff, the SSIDs were flagged as different students and will not be detected as a MID again.”</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645820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49</a:t>
            </a:fld>
            <a:endParaRPr lang="en-US" dirty="0"/>
          </a:p>
        </p:txBody>
      </p:sp>
    </p:spTree>
    <p:extLst>
      <p:ext uri="{BB962C8B-B14F-4D97-AF65-F5344CB8AC3E}">
        <p14:creationId xmlns:p14="http://schemas.microsoft.com/office/powerpoint/2010/main" val="404292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r>
              <a:rPr lang="en-US" dirty="0"/>
              <a:t>After SSIDs</a:t>
            </a:r>
            <a:r>
              <a:rPr lang="en-US" baseline="0" dirty="0"/>
              <a:t> which involve your students have been combined by you or another LEA it is very important that you retrieve the list of SSIDs that were kept so you can update your local systems.</a:t>
            </a:r>
          </a:p>
          <a:p>
            <a:endParaRPr lang="en-US" baseline="0" dirty="0"/>
          </a:p>
          <a:p>
            <a:r>
              <a:rPr lang="en-US" baseline="0" dirty="0"/>
              <a:t>User Manual Reference: https://documentation.calpads.org/OnlineMaintenance/AnomaliesManagement/MID/#download-replacement-ssids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50</a:t>
            </a:fld>
            <a:endParaRPr lang="en-US" dirty="0"/>
          </a:p>
        </p:txBody>
      </p:sp>
    </p:spTree>
    <p:extLst>
      <p:ext uri="{BB962C8B-B14F-4D97-AF65-F5344CB8AC3E}">
        <p14:creationId xmlns:p14="http://schemas.microsoft.com/office/powerpoint/2010/main" val="1551636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r>
              <a:rPr lang="en-US" dirty="0"/>
              <a:t>After SSIDs</a:t>
            </a:r>
            <a:r>
              <a:rPr lang="en-US" baseline="0" dirty="0"/>
              <a:t> which involve your students have been combined by you or another LEA it is important that you retrieve the list of SSIDs that were kept so you can update your local systems.</a:t>
            </a:r>
          </a:p>
          <a:p>
            <a:endParaRPr lang="en-US" baseline="0" dirty="0"/>
          </a:p>
          <a:p>
            <a:r>
              <a:rPr lang="en-US" baseline="0" dirty="0"/>
              <a:t>This file can be obtained just like other extracts, by going to the Extracts menu from the Left Side Navigation. However, you will need to wait overnight before requesting the extract.</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51</a:t>
            </a:fld>
            <a:endParaRPr lang="en-US" dirty="0"/>
          </a:p>
        </p:txBody>
      </p:sp>
    </p:spTree>
    <p:extLst>
      <p:ext uri="{BB962C8B-B14F-4D97-AF65-F5344CB8AC3E}">
        <p14:creationId xmlns:p14="http://schemas.microsoft.com/office/powerpoint/2010/main" val="867936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dirty="0"/>
          </a:p>
        </p:txBody>
      </p:sp>
    </p:spTree>
    <p:extLst>
      <p:ext uri="{BB962C8B-B14F-4D97-AF65-F5344CB8AC3E}">
        <p14:creationId xmlns:p14="http://schemas.microsoft.com/office/powerpoint/2010/main" val="4068995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53</a:t>
            </a:fld>
            <a:endParaRPr lang="en-US" noProof="0" dirty="0"/>
          </a:p>
        </p:txBody>
      </p:sp>
    </p:spTree>
    <p:extLst>
      <p:ext uri="{BB962C8B-B14F-4D97-AF65-F5344CB8AC3E}">
        <p14:creationId xmlns:p14="http://schemas.microsoft.com/office/powerpoint/2010/main" val="2017750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54</a:t>
            </a:fld>
            <a:endParaRPr lang="en-US" noProof="0" dirty="0"/>
          </a:p>
        </p:txBody>
      </p:sp>
    </p:spTree>
    <p:extLst>
      <p:ext uri="{BB962C8B-B14F-4D97-AF65-F5344CB8AC3E}">
        <p14:creationId xmlns:p14="http://schemas.microsoft.com/office/powerpoint/2010/main" val="306115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1534193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55</a:t>
            </a:fld>
            <a:endParaRPr lang="en-US" noProof="0" dirty="0"/>
          </a:p>
        </p:txBody>
      </p:sp>
    </p:spTree>
    <p:extLst>
      <p:ext uri="{BB962C8B-B14F-4D97-AF65-F5344CB8AC3E}">
        <p14:creationId xmlns:p14="http://schemas.microsoft.com/office/powerpoint/2010/main" val="3414888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dirty="0"/>
          </a:p>
        </p:txBody>
      </p:sp>
    </p:spTree>
    <p:extLst>
      <p:ext uri="{BB962C8B-B14F-4D97-AF65-F5344CB8AC3E}">
        <p14:creationId xmlns:p14="http://schemas.microsoft.com/office/powerpoint/2010/main" val="1290027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078994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111005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59</a:t>
            </a:fld>
            <a:endParaRPr lang="en-US" noProof="0" dirty="0"/>
          </a:p>
        </p:txBody>
      </p:sp>
    </p:spTree>
    <p:extLst>
      <p:ext uri="{BB962C8B-B14F-4D97-AF65-F5344CB8AC3E}">
        <p14:creationId xmlns:p14="http://schemas.microsoft.com/office/powerpoint/2010/main" val="149337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dirty="0"/>
          </a:p>
        </p:txBody>
      </p:sp>
    </p:spTree>
    <p:extLst>
      <p:ext uri="{BB962C8B-B14F-4D97-AF65-F5344CB8AC3E}">
        <p14:creationId xmlns:p14="http://schemas.microsoft.com/office/powerpoint/2010/main" val="4230035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dirty="0"/>
          </a:p>
        </p:txBody>
      </p:sp>
    </p:spTree>
    <p:extLst>
      <p:ext uri="{BB962C8B-B14F-4D97-AF65-F5344CB8AC3E}">
        <p14:creationId xmlns:p14="http://schemas.microsoft.com/office/powerpoint/2010/main" val="231224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2024989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63</a:t>
            </a:fld>
            <a:endParaRPr lang="en-US" noProof="0" dirty="0"/>
          </a:p>
        </p:txBody>
      </p:sp>
    </p:spTree>
    <p:extLst>
      <p:ext uri="{BB962C8B-B14F-4D97-AF65-F5344CB8AC3E}">
        <p14:creationId xmlns:p14="http://schemas.microsoft.com/office/powerpoint/2010/main" val="3825374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This is part of the demo presented during the live classes.</a:t>
            </a:r>
          </a:p>
          <a:p>
            <a:endParaRPr lang="en-US" baseline="0" dirty="0"/>
          </a:p>
          <a:p>
            <a:endParaRPr lang="en-US" baseline="0" dirty="0"/>
          </a:p>
          <a:p>
            <a:r>
              <a:rPr lang="en-US" baseline="0" dirty="0"/>
              <a:t>ERD warning type C is known as a lost transfer. For an ERD type C, an SSID has an exit record at a school that indicates that the student was expected to enroll at another California school, but no subsequent enrollment record in CALPADS.</a:t>
            </a:r>
          </a:p>
          <a:p>
            <a:endParaRPr lang="en-US" baseline="0" dirty="0"/>
          </a:p>
          <a:p>
            <a:r>
              <a:rPr lang="en-US" baseline="0" dirty="0"/>
              <a:t>First, review your local records and make sure that the record or records your LEA reported to CALPADS are accurate. The key fields to check are: Enrollment Start Date, Enroll Status, Exit Category, and Exit Code</a:t>
            </a:r>
          </a:p>
          <a:p>
            <a:endParaRPr lang="en-US" baseline="0" dirty="0"/>
          </a:p>
          <a:p>
            <a:r>
              <a:rPr lang="en-US" baseline="0" dirty="0"/>
              <a:t>For a warning type C, a very common cause is that the LEA where the student is currently attending has simply not reported their enrollment yet. Reporting the enrollment should take care of the problem.</a:t>
            </a:r>
          </a:p>
          <a:p>
            <a:endParaRPr lang="en-US" baseline="0" dirty="0"/>
          </a:p>
          <a:p>
            <a:r>
              <a:rPr lang="en-US" baseline="0" dirty="0"/>
              <a:t>It is also possible that the student is actually a dropout. In this case, you can update the student’s exit code to a dropout code if you want. However doing so is optional because the student will be counted as a dropout regardless. The main advantage of updating the student’s exit code in this situation is to keep you CALPADS records more accurate.</a:t>
            </a:r>
          </a:p>
          <a:p>
            <a:endParaRPr lang="en-US" baseline="0" dirty="0"/>
          </a:p>
          <a:p>
            <a:r>
              <a:rPr lang="en-US" baseline="0" dirty="0"/>
              <a:t>Another possibility is that the student reported in the anomaly has been assigned a second SSID by accident and that is why there is no subsequent enrollment record. In this situation the LEA that owns the MID anomaly should resolve it and then work with the other LEA to clean up the enrollment records.</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64</a:t>
            </a:fld>
            <a:endParaRPr lang="en-US" dirty="0"/>
          </a:p>
        </p:txBody>
      </p:sp>
    </p:spTree>
    <p:extLst>
      <p:ext uri="{BB962C8B-B14F-4D97-AF65-F5344CB8AC3E}">
        <p14:creationId xmlns:p14="http://schemas.microsoft.com/office/powerpoint/2010/main" val="169700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dirty="0"/>
          </a:p>
        </p:txBody>
      </p:sp>
    </p:spTree>
    <p:extLst>
      <p:ext uri="{BB962C8B-B14F-4D97-AF65-F5344CB8AC3E}">
        <p14:creationId xmlns:p14="http://schemas.microsoft.com/office/powerpoint/2010/main" val="1494639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This is part of the demo presented during the live classes.</a:t>
            </a:r>
          </a:p>
          <a:p>
            <a:endParaRPr lang="en-US" baseline="0" dirty="0"/>
          </a:p>
          <a:p>
            <a:endParaRPr lang="en-US" baseline="0" dirty="0"/>
          </a:p>
          <a:p>
            <a:r>
              <a:rPr lang="en-US" baseline="0" dirty="0"/>
              <a:t>For an ERD type D, an SSID has an exit record at a school that indicates that the student was expected to return to the same school the following school year, but no subsequent enrollment record was found in CALPADS.</a:t>
            </a:r>
          </a:p>
          <a:p>
            <a:endParaRPr lang="en-US" baseline="0" dirty="0"/>
          </a:p>
          <a:p>
            <a:r>
              <a:rPr lang="en-US" baseline="0" dirty="0"/>
              <a:t>First, review your local records and make sure that the record or records your LEA reported to CALPADS are accurate. The key fields to check are: Exit Category and Exit Code</a:t>
            </a:r>
          </a:p>
          <a:p>
            <a:endParaRPr lang="en-US" baseline="0" dirty="0"/>
          </a:p>
          <a:p>
            <a:r>
              <a:rPr lang="en-US" baseline="0" dirty="0"/>
              <a:t>For a warning type D, a very common cause is that your LEA has simply not reported a current year enrollment record for the student yet. Reporting the enrollment should take care of the problem.</a:t>
            </a:r>
          </a:p>
          <a:p>
            <a:endParaRPr lang="en-US" baseline="0" dirty="0"/>
          </a:p>
          <a:p>
            <a:r>
              <a:rPr lang="en-US" baseline="0" dirty="0"/>
              <a:t>Another possibility is that the student reported in the anomaly has left the school without informing the school. In this case, updating the exit code to the accurate exit reason and entering an exit date should fix the problem.</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66</a:t>
            </a:fld>
            <a:endParaRPr lang="en-US" dirty="0"/>
          </a:p>
        </p:txBody>
      </p:sp>
    </p:spTree>
    <p:extLst>
      <p:ext uri="{BB962C8B-B14F-4D97-AF65-F5344CB8AC3E}">
        <p14:creationId xmlns:p14="http://schemas.microsoft.com/office/powerpoint/2010/main" val="1697003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67</a:t>
            </a:fld>
            <a:endParaRPr lang="en-US" noProof="0" dirty="0"/>
          </a:p>
        </p:txBody>
      </p:sp>
    </p:spTree>
    <p:extLst>
      <p:ext uri="{BB962C8B-B14F-4D97-AF65-F5344CB8AC3E}">
        <p14:creationId xmlns:p14="http://schemas.microsoft.com/office/powerpoint/2010/main" val="3855432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This is part of the demo presented during the live classes.</a:t>
            </a:r>
          </a:p>
          <a:p>
            <a:endParaRPr lang="en-US" baseline="0" dirty="0"/>
          </a:p>
          <a:p>
            <a:endParaRPr lang="en-US" baseline="0" dirty="0"/>
          </a:p>
          <a:p>
            <a:r>
              <a:rPr lang="en-US" baseline="0" dirty="0"/>
              <a:t>For an ERD type E, an SSID has an exit record at a school that indicates that the student was expected to return to the same school the following school year, but the student has a subsequent enrollment record at a different LEA in CALPADS.</a:t>
            </a:r>
          </a:p>
          <a:p>
            <a:endParaRPr lang="en-US" baseline="0" dirty="0"/>
          </a:p>
          <a:p>
            <a:r>
              <a:rPr lang="en-US" baseline="0" dirty="0"/>
              <a:t>First, review your local records and make sure that the record or records your LEA reported to CALPADS are accurate. The key fields to check are: Exit Category and Exit Code</a:t>
            </a:r>
          </a:p>
          <a:p>
            <a:endParaRPr lang="en-US" baseline="0" dirty="0"/>
          </a:p>
          <a:p>
            <a:r>
              <a:rPr lang="en-US" baseline="0" dirty="0"/>
              <a:t>For a warning type E, one possibility is that the student reported in the anomaly has left the school without informing the school. In this case, updating the exit code to the accurate exit reason and entering an exit date should fix the problem.</a:t>
            </a:r>
          </a:p>
          <a:p>
            <a:endParaRPr lang="en-US" baseline="0" dirty="0"/>
          </a:p>
          <a:p>
            <a:r>
              <a:rPr lang="en-US" baseline="0" dirty="0"/>
              <a:t>Another possibility is that the two students involved in a warning type E may be sharing an SSID. If they are, the LEA whose student has the earliest enrollment record in the SSID gets to keep it and the other LEA needs to delete their enrollment record from the history and get a new SSID for their student.</a:t>
            </a:r>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68</a:t>
            </a:fld>
            <a:endParaRPr lang="en-US" dirty="0"/>
          </a:p>
        </p:txBody>
      </p:sp>
    </p:spTree>
    <p:extLst>
      <p:ext uri="{BB962C8B-B14F-4D97-AF65-F5344CB8AC3E}">
        <p14:creationId xmlns:p14="http://schemas.microsoft.com/office/powerpoint/2010/main" val="1697003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7600" cy="3487737"/>
          </a:xfrm>
        </p:spPr>
      </p:sp>
      <p:sp>
        <p:nvSpPr>
          <p:cNvPr id="3" name="Notes Placeholder 2"/>
          <p:cNvSpPr>
            <a:spLocks noGrp="1"/>
          </p:cNvSpPr>
          <p:nvPr>
            <p:ph type="body" idx="1"/>
          </p:nvPr>
        </p:nvSpPr>
        <p:spPr/>
        <p:txBody>
          <a:bodyPr>
            <a:normAutofit/>
          </a:bodyPr>
          <a:lstStyle/>
          <a:p>
            <a:r>
              <a:rPr lang="en-US" dirty="0"/>
              <a:t>NOTE: This is part of the demo presented during the live classes.</a:t>
            </a:r>
          </a:p>
          <a:p>
            <a:endParaRPr lang="en-US" dirty="0"/>
          </a:p>
          <a:p>
            <a:r>
              <a:rPr lang="en-US" sz="1200" kern="1200" dirty="0">
                <a:solidFill>
                  <a:schemeClr val="tx1"/>
                </a:solidFill>
                <a:effectLst/>
                <a:latin typeface="Arial" charset="0"/>
                <a:ea typeface="+mn-ea"/>
                <a:cs typeface="Arial" charset="0"/>
              </a:rPr>
              <a:t>Remember, anomalies will continue to show on the anomaly list, even if they are resolved, until the next nightly processing. However if you are working through your anomalies you may only want to see the anomalies that have not been reviewed or resolved. To facilitate this process, records can be checked and marked as reviewed using the “Save Reviewed” button. After the records have been marked, you can set the resolution filter to “Not Reviewed” and click Apply Filters to hide all of the anomalies which have been marked.</a:t>
            </a:r>
          </a:p>
          <a:p>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69</a:t>
            </a:fld>
            <a:endParaRPr lang="en-US" dirty="0"/>
          </a:p>
        </p:txBody>
      </p:sp>
    </p:spTree>
    <p:extLst>
      <p:ext uri="{BB962C8B-B14F-4D97-AF65-F5344CB8AC3E}">
        <p14:creationId xmlns:p14="http://schemas.microsoft.com/office/powerpoint/2010/main" val="3089357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dirty="0"/>
          </a:p>
        </p:txBody>
      </p:sp>
    </p:spTree>
    <p:extLst>
      <p:ext uri="{BB962C8B-B14F-4D97-AF65-F5344CB8AC3E}">
        <p14:creationId xmlns:p14="http://schemas.microsoft.com/office/powerpoint/2010/main" val="5996550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71</a:t>
            </a:fld>
            <a:endParaRPr lang="en-US" noProof="0" dirty="0"/>
          </a:p>
        </p:txBody>
      </p:sp>
    </p:spTree>
    <p:extLst>
      <p:ext uri="{BB962C8B-B14F-4D97-AF65-F5344CB8AC3E}">
        <p14:creationId xmlns:p14="http://schemas.microsoft.com/office/powerpoint/2010/main" val="725352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72</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73</a:t>
            </a:fld>
            <a:endParaRPr lang="en-US" noProof="0" dirty="0"/>
          </a:p>
        </p:txBody>
      </p:sp>
    </p:spTree>
    <p:extLst>
      <p:ext uri="{BB962C8B-B14F-4D97-AF65-F5344CB8AC3E}">
        <p14:creationId xmlns:p14="http://schemas.microsoft.com/office/powerpoint/2010/main" val="192415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74</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dirty="0"/>
          </a:p>
        </p:txBody>
      </p:sp>
    </p:spTree>
    <p:extLst>
      <p:ext uri="{BB962C8B-B14F-4D97-AF65-F5344CB8AC3E}">
        <p14:creationId xmlns:p14="http://schemas.microsoft.com/office/powerpoint/2010/main" val="238581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Real time Anomalies detection occurs after a SENR record is posted in CALPADS. It runs along the same timeline of the Data discrepancy detection.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3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https://documentation.calpads.org/Support/References/</a:t>
            </a:r>
          </a:p>
          <a:p>
            <a:endParaRPr lang="en-US" dirty="0"/>
          </a:p>
          <a:p>
            <a:r>
              <a:rPr lang="en-US" dirty="0"/>
              <a:t>User Roles: https://documentation.calpads.org/Admin/UserManagement/UserRoles/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1706271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sequence is behind this current image group.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91091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r>
              <a:rPr lang="en-US"/>
              <a:t>Anomalies Detection &amp; Resolution v1.0 - October 17, 2023</a:t>
            </a: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461B5C11-ADAE-4218-9234-2D474FAE7ADC}" type="slidenum">
              <a:rPr lang="en-US" smtClean="0"/>
              <a:pPr>
                <a:defRPr/>
              </a:pPr>
              <a:t>‹#›</a:t>
            </a:fld>
            <a:endParaRPr lang="en-US" dirty="0"/>
          </a:p>
        </p:txBody>
      </p:sp>
    </p:spTree>
    <p:extLst>
      <p:ext uri="{BB962C8B-B14F-4D97-AF65-F5344CB8AC3E}">
        <p14:creationId xmlns:p14="http://schemas.microsoft.com/office/powerpoint/2010/main" val="251707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7360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36849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Anomalies Detection &amp; Resolution v1.0 - October 17, 2023</a:t>
            </a:r>
          </a:p>
        </p:txBody>
      </p:sp>
    </p:spTree>
    <p:extLst>
      <p:ext uri="{BB962C8B-B14F-4D97-AF65-F5344CB8AC3E}">
        <p14:creationId xmlns:p14="http://schemas.microsoft.com/office/powerpoint/2010/main" val="1152503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40625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74489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7539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97570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36652637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Anomalies Detection &amp; Resolution v1.0 - October 17,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85632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56758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93853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09916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73273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Anomalies Detection &amp; Resolution v1.0 - October 17, 2023</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15537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Anomalies Detection &amp; Resolution v1.0 - October 17, 2023</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551100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9709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32458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762180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3365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806926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26417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Anomalies Detection &amp; Resolution v1.0 - October 17, 2023</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23268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770062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Anomalies Detection &amp; Resolution v1.0 - October 17, 2023</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54623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221669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56643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Anomalies Detection &amp; Resolution v1.0 - October 17, 2023</a:t>
            </a:r>
          </a:p>
        </p:txBody>
      </p:sp>
    </p:spTree>
    <p:extLst>
      <p:ext uri="{BB962C8B-B14F-4D97-AF65-F5344CB8AC3E}">
        <p14:creationId xmlns:p14="http://schemas.microsoft.com/office/powerpoint/2010/main" val="2243316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586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Anomalies Detection &amp; Resolution v1.0 - October 17, 2023</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55739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Anomalies Detection &amp; Resolution v1.0 - October 17, 2023</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6683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image" Target="../media/image3.sv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Anomalies Detection &amp; Resolution v1.0 - October 17, 2023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Anomalies Detection &amp; Resolution v1.0 - October 17, 2023</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8076104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5.sv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4.svg"/><Relationship Id="rId2" Type="http://schemas.openxmlformats.org/officeDocument/2006/relationships/image" Target="../media/image76.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0.sv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82.wmf"/></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2.wmf"/></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0.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09.sv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11.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jp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124.jpe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34.sv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111.wmf"/><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image" Target="../media/image139.wmf"/><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2.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22.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9.png"/><Relationship Id="rId7" Type="http://schemas.openxmlformats.org/officeDocument/2006/relationships/image" Target="../media/image150.png"/><Relationship Id="rId12" Type="http://schemas.openxmlformats.org/officeDocument/2006/relationships/hyperlink" Target="https://www.cde.ca.gov/ds/sp/cl/"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image" Target="../media/image151.png"/><Relationship Id="rId5" Type="http://schemas.openxmlformats.org/officeDocument/2006/relationships/hyperlink" Target="http://www.cde.ca.gov/ds/sp/cl/systemdocs.asp" TargetMode="External"/><Relationship Id="rId10" Type="http://schemas.openxmlformats.org/officeDocument/2006/relationships/hyperlink" Target="https://documentation.calpads.org/Support/References" TargetMode="External"/><Relationship Id="rId4" Type="http://schemas.openxmlformats.org/officeDocument/2006/relationships/hyperlink" Target="https://learn.fcmat.org/" TargetMode="External"/><Relationship Id="rId9" Type="http://schemas.openxmlformats.org/officeDocument/2006/relationships/image" Target="../media/image3.svg"/></Relationships>
</file>

<file path=ppt/slides/_rels/slide72.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jpe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0.png"/><Relationship Id="rId3" Type="http://schemas.openxmlformats.org/officeDocument/2006/relationships/image" Target="../media/image161.png"/><Relationship Id="rId7" Type="http://schemas.openxmlformats.org/officeDocument/2006/relationships/image" Target="../media/image165.svg"/><Relationship Id="rId12" Type="http://schemas.openxmlformats.org/officeDocument/2006/relationships/hyperlink" Target="https://csis.fcmat.org/"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64.png"/><Relationship Id="rId11" Type="http://schemas.openxmlformats.org/officeDocument/2006/relationships/image" Target="../media/image169.svg"/><Relationship Id="rId5" Type="http://schemas.openxmlformats.org/officeDocument/2006/relationships/image" Target="../media/image163.sv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svg"/><Relationship Id="rId14" Type="http://schemas.openxmlformats.org/officeDocument/2006/relationships/image" Target="../media/image171.svg"/></Relationships>
</file>

<file path=ppt/slides/_rels/slide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8469"/>
            <a:ext cx="397957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000" dirty="0">
                <a:solidFill>
                  <a:srgbClr val="FF4719"/>
                </a:solidFill>
              </a:rPr>
              <a:t>Anomaly Detection and Resolution</a:t>
            </a:r>
            <a:br>
              <a:rPr lang="en-US" sz="4000" dirty="0">
                <a:solidFill>
                  <a:srgbClr val="FF4719"/>
                </a:solidFill>
              </a:rPr>
            </a:br>
            <a:br>
              <a:rPr lang="en-US" sz="4000" dirty="0">
                <a:solidFill>
                  <a:srgbClr val="FF4719"/>
                </a:solidFill>
              </a:rPr>
            </a:br>
            <a:endParaRPr lang="en-US" sz="4000" dirty="0">
              <a:solidFill>
                <a:srgbClr val="FF4719"/>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pPr>
              <a:spcBef>
                <a:spcPts val="0"/>
              </a:spcBef>
              <a:spcAft>
                <a:spcPts val="0"/>
              </a:spcAft>
            </a:pPr>
            <a:r>
              <a:rPr lang="en-US" dirty="0">
                <a:solidFill>
                  <a:schemeClr val="tx1">
                    <a:lumMod val="85000"/>
                    <a:lumOff val="15000"/>
                  </a:schemeClr>
                </a:solidFill>
              </a:rPr>
              <a:t>Concurrent Enrollments</a:t>
            </a:r>
          </a:p>
          <a:p>
            <a:pPr>
              <a:spcBef>
                <a:spcPts val="0"/>
              </a:spcBef>
              <a:spcAft>
                <a:spcPts val="0"/>
              </a:spcAft>
            </a:pPr>
            <a:r>
              <a:rPr lang="en-US" dirty="0">
                <a:solidFill>
                  <a:schemeClr val="tx1">
                    <a:lumMod val="85000"/>
                    <a:lumOff val="15000"/>
                  </a:schemeClr>
                </a:solidFill>
              </a:rPr>
              <a:t>Exit Reason Discrepancies</a:t>
            </a:r>
          </a:p>
          <a:p>
            <a:pPr>
              <a:spcBef>
                <a:spcPts val="0"/>
              </a:spcBef>
              <a:spcAft>
                <a:spcPts val="0"/>
              </a:spcAft>
            </a:pPr>
            <a:r>
              <a:rPr lang="en-US" dirty="0">
                <a:solidFill>
                  <a:schemeClr val="tx1">
                    <a:lumMod val="85000"/>
                    <a:lumOff val="15000"/>
                  </a:schemeClr>
                </a:solidFill>
              </a:rPr>
              <a:t>Multiple Student Identifier</a:t>
            </a:r>
          </a:p>
        </p:txBody>
      </p: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294195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26000" y="265269"/>
            <a:ext cx="11340000" cy="432000"/>
          </a:xfrm>
        </p:spPr>
        <p:txBody>
          <a:bodyPr/>
          <a:lstStyle/>
          <a:p>
            <a:r>
              <a:rPr lang="en-US" dirty="0"/>
              <a:t>The Big Picture</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425389" y="729482"/>
            <a:ext cx="11340000" cy="36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Expected anomalies management workflow of LEAs</a:t>
            </a:r>
          </a:p>
        </p:txBody>
      </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147" name="Group 146">
            <a:extLst>
              <a:ext uri="{FF2B5EF4-FFF2-40B4-BE49-F238E27FC236}">
                <a16:creationId xmlns:a16="http://schemas.microsoft.com/office/drawing/2014/main" id="{C252745C-2159-447D-9722-BC293186FE7A}"/>
              </a:ext>
            </a:extLst>
          </p:cNvPr>
          <p:cNvGrpSpPr/>
          <p:nvPr/>
        </p:nvGrpSpPr>
        <p:grpSpPr>
          <a:xfrm>
            <a:off x="289004" y="1329310"/>
            <a:ext cx="11612769" cy="4643840"/>
            <a:chOff x="287125" y="1497760"/>
            <a:chExt cx="11612769" cy="4643840"/>
          </a:xfrm>
        </p:grpSpPr>
        <p:sp>
          <p:nvSpPr>
            <p:cNvPr id="148" name="Rectangle 147">
              <a:extLst>
                <a:ext uri="{FF2B5EF4-FFF2-40B4-BE49-F238E27FC236}">
                  <a16:creationId xmlns:a16="http://schemas.microsoft.com/office/drawing/2014/main" id="{83CF44F0-C211-413F-BE62-7016957D769E}"/>
                </a:ext>
              </a:extLst>
            </p:cNvPr>
            <p:cNvSpPr/>
            <p:nvPr/>
          </p:nvSpPr>
          <p:spPr bwMode="auto">
            <a:xfrm flipV="1">
              <a:off x="440263" y="4198378"/>
              <a:ext cx="11353800" cy="66030"/>
            </a:xfrm>
            <a:prstGeom prst="rect">
              <a:avLst/>
            </a:prstGeom>
            <a:solidFill>
              <a:srgbClr val="2A313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149" name="Group 148">
              <a:extLst>
                <a:ext uri="{FF2B5EF4-FFF2-40B4-BE49-F238E27FC236}">
                  <a16:creationId xmlns:a16="http://schemas.microsoft.com/office/drawing/2014/main" id="{CE6A94C5-A33D-4118-8DE8-92EC8DF302BA}"/>
                </a:ext>
              </a:extLst>
            </p:cNvPr>
            <p:cNvGrpSpPr/>
            <p:nvPr/>
          </p:nvGrpSpPr>
          <p:grpSpPr>
            <a:xfrm>
              <a:off x="3349830" y="3702768"/>
              <a:ext cx="1097280" cy="1097280"/>
              <a:chOff x="980020" y="4953000"/>
              <a:chExt cx="1097280" cy="1097280"/>
            </a:xfrm>
          </p:grpSpPr>
          <p:sp>
            <p:nvSpPr>
              <p:cNvPr id="203" name="Oval 202">
                <a:extLst>
                  <a:ext uri="{FF2B5EF4-FFF2-40B4-BE49-F238E27FC236}">
                    <a16:creationId xmlns:a16="http://schemas.microsoft.com/office/drawing/2014/main" id="{DAE8DFCE-B732-4F91-873C-22C864EFB9A8}"/>
                  </a:ext>
                </a:extLst>
              </p:cNvPr>
              <p:cNvSpPr/>
              <p:nvPr/>
            </p:nvSpPr>
            <p:spPr bwMode="auto">
              <a:xfrm>
                <a:off x="980020" y="4953000"/>
                <a:ext cx="1097280" cy="1097280"/>
              </a:xfrm>
              <a:prstGeom prst="ellipse">
                <a:avLst/>
              </a:prstGeom>
              <a:solidFill>
                <a:srgbClr val="FF47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04" name="Freeform: Shape 203">
                <a:extLst>
                  <a:ext uri="{FF2B5EF4-FFF2-40B4-BE49-F238E27FC236}">
                    <a16:creationId xmlns:a16="http://schemas.microsoft.com/office/drawing/2014/main" id="{DA142A56-816C-418D-94AF-5A52B5F992ED}"/>
                  </a:ext>
                </a:extLst>
              </p:cNvPr>
              <p:cNvSpPr/>
              <p:nvPr/>
            </p:nvSpPr>
            <p:spPr>
              <a:xfrm>
                <a:off x="1075789" y="510540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2A3132"/>
              </a:solidFill>
              <a:ln w="19050" cap="flat">
                <a:solidFill>
                  <a:schemeClr val="bg1"/>
                </a:solidFill>
                <a:prstDash val="solid"/>
                <a:miter/>
              </a:ln>
            </p:spPr>
            <p:txBody>
              <a:bodyPr rtlCol="0" anchor="ctr"/>
              <a:lstStyle/>
              <a:p>
                <a:endParaRPr lang="en-US"/>
              </a:p>
            </p:txBody>
          </p:sp>
          <p:pic>
            <p:nvPicPr>
              <p:cNvPr id="205" name="Graphic 204" descr="Laptop">
                <a:extLst>
                  <a:ext uri="{FF2B5EF4-FFF2-40B4-BE49-F238E27FC236}">
                    <a16:creationId xmlns:a16="http://schemas.microsoft.com/office/drawing/2014/main" id="{6B5DAD10-CE4A-483F-9B3F-F7E2961027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465" y="5276132"/>
                <a:ext cx="755272" cy="722419"/>
              </a:xfrm>
              <a:prstGeom prst="rect">
                <a:avLst/>
              </a:prstGeom>
              <a:effectLst>
                <a:outerShdw blurRad="50800" dist="38100" dir="2700000" algn="tl" rotWithShape="0">
                  <a:prstClr val="black">
                    <a:alpha val="40000"/>
                  </a:prstClr>
                </a:outerShdw>
              </a:effectLst>
            </p:spPr>
          </p:pic>
        </p:grpSp>
        <p:grpSp>
          <p:nvGrpSpPr>
            <p:cNvPr id="150" name="Group 149">
              <a:extLst>
                <a:ext uri="{FF2B5EF4-FFF2-40B4-BE49-F238E27FC236}">
                  <a16:creationId xmlns:a16="http://schemas.microsoft.com/office/drawing/2014/main" id="{073693CF-603A-4DFD-9DD1-3D6E786D994B}"/>
                </a:ext>
              </a:extLst>
            </p:cNvPr>
            <p:cNvGrpSpPr/>
            <p:nvPr/>
          </p:nvGrpSpPr>
          <p:grpSpPr>
            <a:xfrm>
              <a:off x="1910171" y="3702221"/>
              <a:ext cx="1097280" cy="1097280"/>
              <a:chOff x="2905275" y="2430606"/>
              <a:chExt cx="1097280" cy="1097280"/>
            </a:xfrm>
          </p:grpSpPr>
          <p:sp>
            <p:nvSpPr>
              <p:cNvPr id="192" name="Oval 191">
                <a:extLst>
                  <a:ext uri="{FF2B5EF4-FFF2-40B4-BE49-F238E27FC236}">
                    <a16:creationId xmlns:a16="http://schemas.microsoft.com/office/drawing/2014/main" id="{87E4D441-ACC0-4930-93FC-AC84791B8573}"/>
                  </a:ext>
                </a:extLst>
              </p:cNvPr>
              <p:cNvSpPr/>
              <p:nvPr/>
            </p:nvSpPr>
            <p:spPr bwMode="auto">
              <a:xfrm>
                <a:off x="2905275" y="2430606"/>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193" name="Graphic 25" descr="Checklist">
                <a:extLst>
                  <a:ext uri="{FF2B5EF4-FFF2-40B4-BE49-F238E27FC236}">
                    <a16:creationId xmlns:a16="http://schemas.microsoft.com/office/drawing/2014/main" id="{3F37CDC0-8720-4BF2-BB18-C8783F790D76}"/>
                  </a:ext>
                </a:extLst>
              </p:cNvPr>
              <p:cNvGrpSpPr/>
              <p:nvPr/>
            </p:nvGrpSpPr>
            <p:grpSpPr>
              <a:xfrm>
                <a:off x="3001004" y="2551325"/>
                <a:ext cx="905822" cy="881629"/>
                <a:chOff x="4461199" y="1505109"/>
                <a:chExt cx="914400" cy="914400"/>
              </a:xfrm>
              <a:effectLst>
                <a:outerShdw blurRad="50800" dist="38100" dir="2700000" algn="tl" rotWithShape="0">
                  <a:prstClr val="black">
                    <a:alpha val="40000"/>
                  </a:prstClr>
                </a:outerShdw>
              </a:effectLst>
            </p:grpSpPr>
            <p:sp>
              <p:nvSpPr>
                <p:cNvPr id="194" name="Freeform: Shape 193">
                  <a:extLst>
                    <a:ext uri="{FF2B5EF4-FFF2-40B4-BE49-F238E27FC236}">
                      <a16:creationId xmlns:a16="http://schemas.microsoft.com/office/drawing/2014/main" id="{8DFCFB85-E835-422F-8595-D97BC45A6A84}"/>
                    </a:ext>
                  </a:extLst>
                </p:cNvPr>
                <p:cNvSpPr/>
                <p:nvPr/>
              </p:nvSpPr>
              <p:spPr>
                <a:xfrm>
                  <a:off x="4615980" y="1574165"/>
                  <a:ext cx="600075" cy="771525"/>
                </a:xfrm>
                <a:custGeom>
                  <a:avLst/>
                  <a:gdLst>
                    <a:gd name="connsiteX0" fmla="*/ 64294 w 600075"/>
                    <a:gd name="connsiteY0" fmla="*/ 64294 h 771525"/>
                    <a:gd name="connsiteX1" fmla="*/ 540544 w 600075"/>
                    <a:gd name="connsiteY1" fmla="*/ 64294 h 771525"/>
                    <a:gd name="connsiteX2" fmla="*/ 540544 w 600075"/>
                    <a:gd name="connsiteY2" fmla="*/ 711994 h 771525"/>
                    <a:gd name="connsiteX3" fmla="*/ 64294 w 600075"/>
                    <a:gd name="connsiteY3" fmla="*/ 711994 h 771525"/>
                    <a:gd name="connsiteX4" fmla="*/ 64294 w 600075"/>
                    <a:gd name="connsiteY4" fmla="*/ 64294 h 771525"/>
                    <a:gd name="connsiteX5" fmla="*/ 7144 w 600075"/>
                    <a:gd name="connsiteY5" fmla="*/ 769144 h 771525"/>
                    <a:gd name="connsiteX6" fmla="*/ 597694 w 600075"/>
                    <a:gd name="connsiteY6" fmla="*/ 769144 h 771525"/>
                    <a:gd name="connsiteX7" fmla="*/ 597694 w 600075"/>
                    <a:gd name="connsiteY7" fmla="*/ 7144 h 771525"/>
                    <a:gd name="connsiteX8" fmla="*/ 7144 w 600075"/>
                    <a:gd name="connsiteY8" fmla="*/ 7144 h 771525"/>
                    <a:gd name="connsiteX9" fmla="*/ 7144 w 600075"/>
                    <a:gd name="connsiteY9" fmla="*/ 76914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75" h="771525">
                      <a:moveTo>
                        <a:pt x="64294" y="64294"/>
                      </a:moveTo>
                      <a:lnTo>
                        <a:pt x="540544" y="64294"/>
                      </a:lnTo>
                      <a:lnTo>
                        <a:pt x="540544" y="711994"/>
                      </a:lnTo>
                      <a:lnTo>
                        <a:pt x="64294" y="711994"/>
                      </a:lnTo>
                      <a:lnTo>
                        <a:pt x="64294" y="64294"/>
                      </a:lnTo>
                      <a:close/>
                      <a:moveTo>
                        <a:pt x="7144" y="769144"/>
                      </a:moveTo>
                      <a:lnTo>
                        <a:pt x="597694" y="769144"/>
                      </a:lnTo>
                      <a:lnTo>
                        <a:pt x="597694" y="7144"/>
                      </a:lnTo>
                      <a:lnTo>
                        <a:pt x="7144" y="7144"/>
                      </a:lnTo>
                      <a:lnTo>
                        <a:pt x="7144" y="7691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1CFE2E2-B112-450C-82FE-6EB6372A8B27}"/>
                    </a:ext>
                  </a:extLst>
                </p:cNvPr>
                <p:cNvSpPr/>
                <p:nvPr/>
              </p:nvSpPr>
              <p:spPr>
                <a:xfrm>
                  <a:off x="4930305" y="17170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10E4672-9064-4F40-85F4-6BBC0D9A87D6}"/>
                    </a:ext>
                  </a:extLst>
                </p:cNvPr>
                <p:cNvSpPr/>
                <p:nvPr/>
              </p:nvSpPr>
              <p:spPr>
                <a:xfrm>
                  <a:off x="4930305" y="18694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0DDEF229-6F15-4D2C-A993-BA6748AAD9A4}"/>
                    </a:ext>
                  </a:extLst>
                </p:cNvPr>
                <p:cNvSpPr/>
                <p:nvPr/>
              </p:nvSpPr>
              <p:spPr>
                <a:xfrm>
                  <a:off x="4930305" y="21742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15777055-DEE0-40A4-9922-CE35E4D43EC5}"/>
                    </a:ext>
                  </a:extLst>
                </p:cNvPr>
                <p:cNvSpPr/>
                <p:nvPr/>
              </p:nvSpPr>
              <p:spPr>
                <a:xfrm>
                  <a:off x="4930305" y="2021840"/>
                  <a:ext cx="171450" cy="47625"/>
                </a:xfrm>
                <a:custGeom>
                  <a:avLst/>
                  <a:gdLst>
                    <a:gd name="connsiteX0" fmla="*/ 7144 w 171450"/>
                    <a:gd name="connsiteY0" fmla="*/ 7144 h 47625"/>
                    <a:gd name="connsiteX1" fmla="*/ 169069 w 171450"/>
                    <a:gd name="connsiteY1" fmla="*/ 7144 h 47625"/>
                    <a:gd name="connsiteX2" fmla="*/ 169069 w 171450"/>
                    <a:gd name="connsiteY2" fmla="*/ 45244 h 47625"/>
                    <a:gd name="connsiteX3" fmla="*/ 7144 w 171450"/>
                    <a:gd name="connsiteY3" fmla="*/ 45244 h 47625"/>
                  </a:gdLst>
                  <a:ahLst/>
                  <a:cxnLst>
                    <a:cxn ang="0">
                      <a:pos x="connsiteX0" y="connsiteY0"/>
                    </a:cxn>
                    <a:cxn ang="0">
                      <a:pos x="connsiteX1" y="connsiteY1"/>
                    </a:cxn>
                    <a:cxn ang="0">
                      <a:pos x="connsiteX2" y="connsiteY2"/>
                    </a:cxn>
                    <a:cxn ang="0">
                      <a:pos x="connsiteX3" y="connsiteY3"/>
                    </a:cxn>
                  </a:cxnLst>
                  <a:rect l="l" t="t" r="r" b="b"/>
                  <a:pathLst>
                    <a:path w="171450" h="47625">
                      <a:moveTo>
                        <a:pt x="7144" y="7144"/>
                      </a:moveTo>
                      <a:lnTo>
                        <a:pt x="169069" y="7144"/>
                      </a:lnTo>
                      <a:lnTo>
                        <a:pt x="169069" y="45244"/>
                      </a:lnTo>
                      <a:lnTo>
                        <a:pt x="7144" y="45244"/>
                      </a:lnTo>
                      <a:close/>
                    </a:path>
                  </a:pathLst>
                </a:custGeom>
                <a:solidFill>
                  <a:srgbClr val="FB6542"/>
                </a:solidFill>
                <a:ln w="19050" cap="flat">
                  <a:solidFill>
                    <a:schemeClr val="bg1"/>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B9E63B8-7DD0-4FFE-BE09-8F91EBA5B63D}"/>
                    </a:ext>
                  </a:extLst>
                </p:cNvPr>
                <p:cNvSpPr/>
                <p:nvPr/>
              </p:nvSpPr>
              <p:spPr>
                <a:xfrm>
                  <a:off x="4730280" y="16694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1DB0945F-AF6E-430D-A7B4-BBFBC170EA8D}"/>
                    </a:ext>
                  </a:extLst>
                </p:cNvPr>
                <p:cNvSpPr/>
                <p:nvPr/>
              </p:nvSpPr>
              <p:spPr>
                <a:xfrm>
                  <a:off x="4730280" y="18218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C85DB80-ACC4-4A78-AA24-F05E38166C06}"/>
                    </a:ext>
                  </a:extLst>
                </p:cNvPr>
                <p:cNvSpPr/>
                <p:nvPr/>
              </p:nvSpPr>
              <p:spPr>
                <a:xfrm>
                  <a:off x="4730280" y="1974215"/>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F4156475-D985-4D88-9FAF-69B06EC2484C}"/>
                    </a:ext>
                  </a:extLst>
                </p:cNvPr>
                <p:cNvSpPr/>
                <p:nvPr/>
              </p:nvSpPr>
              <p:spPr>
                <a:xfrm>
                  <a:off x="4730280" y="2124710"/>
                  <a:ext cx="152400" cy="123825"/>
                </a:xfrm>
                <a:custGeom>
                  <a:avLst/>
                  <a:gdLst>
                    <a:gd name="connsiteX0" fmla="*/ 148114 w 152400"/>
                    <a:gd name="connsiteY0" fmla="*/ 33814 h 123825"/>
                    <a:gd name="connsiteX1" fmla="*/ 121444 w 152400"/>
                    <a:gd name="connsiteY1" fmla="*/ 7144 h 123825"/>
                    <a:gd name="connsiteX2" fmla="*/ 58579 w 152400"/>
                    <a:gd name="connsiteY2" fmla="*/ 70009 h 123825"/>
                    <a:gd name="connsiteX3" fmla="*/ 33814 w 152400"/>
                    <a:gd name="connsiteY3" fmla="*/ 45244 h 123825"/>
                    <a:gd name="connsiteX4" fmla="*/ 7144 w 152400"/>
                    <a:gd name="connsiteY4" fmla="*/ 71914 h 123825"/>
                    <a:gd name="connsiteX5" fmla="*/ 58579 w 152400"/>
                    <a:gd name="connsiteY5" fmla="*/ 1233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148114" y="33814"/>
                      </a:moveTo>
                      <a:lnTo>
                        <a:pt x="121444" y="7144"/>
                      </a:lnTo>
                      <a:lnTo>
                        <a:pt x="58579" y="70009"/>
                      </a:lnTo>
                      <a:lnTo>
                        <a:pt x="33814" y="45244"/>
                      </a:lnTo>
                      <a:lnTo>
                        <a:pt x="7144" y="71914"/>
                      </a:lnTo>
                      <a:lnTo>
                        <a:pt x="58579" y="123349"/>
                      </a:lnTo>
                      <a:close/>
                    </a:path>
                  </a:pathLst>
                </a:custGeom>
                <a:solidFill>
                  <a:srgbClr val="FB6542"/>
                </a:solidFill>
                <a:ln w="19050" cap="flat">
                  <a:solidFill>
                    <a:schemeClr val="bg1"/>
                  </a:solidFill>
                  <a:prstDash val="solid"/>
                  <a:miter/>
                </a:ln>
              </p:spPr>
              <p:txBody>
                <a:bodyPr rtlCol="0" anchor="ctr"/>
                <a:lstStyle/>
                <a:p>
                  <a:endParaRPr lang="en-US"/>
                </a:p>
              </p:txBody>
            </p:sp>
          </p:grpSp>
        </p:grpSp>
        <p:grpSp>
          <p:nvGrpSpPr>
            <p:cNvPr id="151" name="Group 150">
              <a:extLst>
                <a:ext uri="{FF2B5EF4-FFF2-40B4-BE49-F238E27FC236}">
                  <a16:creationId xmlns:a16="http://schemas.microsoft.com/office/drawing/2014/main" id="{66317152-5D01-4EC0-93B6-C1C963F5F374}"/>
                </a:ext>
              </a:extLst>
            </p:cNvPr>
            <p:cNvGrpSpPr/>
            <p:nvPr/>
          </p:nvGrpSpPr>
          <p:grpSpPr>
            <a:xfrm>
              <a:off x="3932911" y="2174779"/>
              <a:ext cx="1097280" cy="1097280"/>
              <a:chOff x="4836290" y="2280569"/>
              <a:chExt cx="1097280" cy="1097280"/>
            </a:xfrm>
          </p:grpSpPr>
          <p:sp>
            <p:nvSpPr>
              <p:cNvPr id="190" name="Oval 189">
                <a:extLst>
                  <a:ext uri="{FF2B5EF4-FFF2-40B4-BE49-F238E27FC236}">
                    <a16:creationId xmlns:a16="http://schemas.microsoft.com/office/drawing/2014/main" id="{AC255621-ECB9-4C62-AAB4-A1C138BF4193}"/>
                  </a:ext>
                </a:extLst>
              </p:cNvPr>
              <p:cNvSpPr/>
              <p:nvPr/>
            </p:nvSpPr>
            <p:spPr bwMode="auto">
              <a:xfrm>
                <a:off x="4836290" y="2280569"/>
                <a:ext cx="1097280" cy="1097280"/>
              </a:xfrm>
              <a:prstGeom prst="ellipse">
                <a:avLst/>
              </a:prstGeom>
              <a:solidFill>
                <a:srgbClr val="FF4719"/>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91" name="Graphic 190" descr="Handshake">
                <a:extLst>
                  <a:ext uri="{FF2B5EF4-FFF2-40B4-BE49-F238E27FC236}">
                    <a16:creationId xmlns:a16="http://schemas.microsoft.com/office/drawing/2014/main" id="{A2CC509A-225C-423A-829B-D6610FB02F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3050" y="2399481"/>
                <a:ext cx="914400" cy="914400"/>
              </a:xfrm>
              <a:prstGeom prst="rect">
                <a:avLst/>
              </a:prstGeom>
              <a:effectLst>
                <a:outerShdw blurRad="63500" algn="ctr" rotWithShape="0">
                  <a:prstClr val="black">
                    <a:alpha val="20000"/>
                  </a:prstClr>
                </a:outerShdw>
              </a:effectLst>
            </p:spPr>
          </p:pic>
        </p:grpSp>
        <p:sp>
          <p:nvSpPr>
            <p:cNvPr id="152" name="Oval 151">
              <a:extLst>
                <a:ext uri="{FF2B5EF4-FFF2-40B4-BE49-F238E27FC236}">
                  <a16:creationId xmlns:a16="http://schemas.microsoft.com/office/drawing/2014/main" id="{E9E9F729-34F4-43CA-BAAA-2D47EF5F09E6}"/>
                </a:ext>
              </a:extLst>
            </p:cNvPr>
            <p:cNvSpPr>
              <a:spLocks noChangeAspect="1"/>
            </p:cNvSpPr>
            <p:nvPr/>
          </p:nvSpPr>
          <p:spPr bwMode="auto">
            <a:xfrm>
              <a:off x="10269816" y="3331388"/>
              <a:ext cx="1600200" cy="1600200"/>
            </a:xfrm>
            <a:prstGeom prst="ellipse">
              <a:avLst/>
            </a:prstGeom>
            <a:solidFill>
              <a:srgbClr val="00B05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grpSp>
          <p:nvGrpSpPr>
            <p:cNvPr id="153" name="Group 152">
              <a:extLst>
                <a:ext uri="{FF2B5EF4-FFF2-40B4-BE49-F238E27FC236}">
                  <a16:creationId xmlns:a16="http://schemas.microsoft.com/office/drawing/2014/main" id="{D0BB2A06-9DC3-4516-A33A-60F8859B12FF}"/>
                </a:ext>
              </a:extLst>
            </p:cNvPr>
            <p:cNvGrpSpPr/>
            <p:nvPr/>
          </p:nvGrpSpPr>
          <p:grpSpPr>
            <a:xfrm>
              <a:off x="5383603" y="2181007"/>
              <a:ext cx="1097280" cy="1097280"/>
              <a:chOff x="5328972" y="5105400"/>
              <a:chExt cx="1097280" cy="1097280"/>
            </a:xfrm>
          </p:grpSpPr>
          <p:sp>
            <p:nvSpPr>
              <p:cNvPr id="188" name="Oval 187">
                <a:extLst>
                  <a:ext uri="{FF2B5EF4-FFF2-40B4-BE49-F238E27FC236}">
                    <a16:creationId xmlns:a16="http://schemas.microsoft.com/office/drawing/2014/main" id="{8729722E-318D-4473-839A-1D055DDD17F4}"/>
                  </a:ext>
                </a:extLst>
              </p:cNvPr>
              <p:cNvSpPr/>
              <p:nvPr/>
            </p:nvSpPr>
            <p:spPr bwMode="auto">
              <a:xfrm>
                <a:off x="5328972" y="5105400"/>
                <a:ext cx="1097280" cy="1097280"/>
              </a:xfrm>
              <a:prstGeom prst="ellipse">
                <a:avLst/>
              </a:prstGeom>
              <a:solidFill>
                <a:srgbClr val="FF47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89" name="Graphic 188" descr="Handshake">
                <a:extLst>
                  <a:ext uri="{FF2B5EF4-FFF2-40B4-BE49-F238E27FC236}">
                    <a16:creationId xmlns:a16="http://schemas.microsoft.com/office/drawing/2014/main" id="{D5CF389E-6E33-49EA-A7E9-714E883E34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0412" y="5196840"/>
                <a:ext cx="914400" cy="914400"/>
              </a:xfrm>
              <a:prstGeom prst="rect">
                <a:avLst/>
              </a:prstGeom>
              <a:effectLst>
                <a:outerShdw blurRad="63500" algn="ctr" rotWithShape="0">
                  <a:prstClr val="black">
                    <a:alpha val="20000"/>
                  </a:prstClr>
                </a:outerShdw>
              </a:effectLst>
            </p:spPr>
          </p:pic>
        </p:grpSp>
        <p:sp>
          <p:nvSpPr>
            <p:cNvPr id="154" name="TextBox 153">
              <a:extLst>
                <a:ext uri="{FF2B5EF4-FFF2-40B4-BE49-F238E27FC236}">
                  <a16:creationId xmlns:a16="http://schemas.microsoft.com/office/drawing/2014/main" id="{8A7E6B8E-B635-48C3-92AE-56B7CEAD7199}"/>
                </a:ext>
              </a:extLst>
            </p:cNvPr>
            <p:cNvSpPr txBox="1"/>
            <p:nvPr/>
          </p:nvSpPr>
          <p:spPr>
            <a:xfrm>
              <a:off x="287125" y="4888175"/>
              <a:ext cx="1384750" cy="584775"/>
            </a:xfrm>
            <a:prstGeom prst="rect">
              <a:avLst/>
            </a:prstGeom>
            <a:noFill/>
          </p:spPr>
          <p:txBody>
            <a:bodyPr wrap="square" rtlCol="0">
              <a:spAutoFit/>
            </a:bodyPr>
            <a:lstStyle/>
            <a:p>
              <a:r>
                <a:rPr lang="en-US" sz="1600" b="1" dirty="0"/>
                <a:t>Assign User Roles</a:t>
              </a:r>
            </a:p>
          </p:txBody>
        </p:sp>
        <p:grpSp>
          <p:nvGrpSpPr>
            <p:cNvPr id="155" name="Group 154">
              <a:extLst>
                <a:ext uri="{FF2B5EF4-FFF2-40B4-BE49-F238E27FC236}">
                  <a16:creationId xmlns:a16="http://schemas.microsoft.com/office/drawing/2014/main" id="{BC30FFFC-6D42-4874-A0EC-5120DE720B72}"/>
                </a:ext>
              </a:extLst>
            </p:cNvPr>
            <p:cNvGrpSpPr/>
            <p:nvPr/>
          </p:nvGrpSpPr>
          <p:grpSpPr>
            <a:xfrm>
              <a:off x="4922424" y="3702768"/>
              <a:ext cx="1097280" cy="1097280"/>
              <a:chOff x="980020" y="4953000"/>
              <a:chExt cx="1097280" cy="1097280"/>
            </a:xfrm>
          </p:grpSpPr>
          <p:sp>
            <p:nvSpPr>
              <p:cNvPr id="185" name="Oval 184">
                <a:extLst>
                  <a:ext uri="{FF2B5EF4-FFF2-40B4-BE49-F238E27FC236}">
                    <a16:creationId xmlns:a16="http://schemas.microsoft.com/office/drawing/2014/main" id="{FC08BB57-8BDF-4E5D-9618-8177B064ECD4}"/>
                  </a:ext>
                </a:extLst>
              </p:cNvPr>
              <p:cNvSpPr/>
              <p:nvPr/>
            </p:nvSpPr>
            <p:spPr bwMode="auto">
              <a:xfrm>
                <a:off x="980020" y="4953000"/>
                <a:ext cx="1097280" cy="1097280"/>
              </a:xfrm>
              <a:prstGeom prst="ellipse">
                <a:avLst/>
              </a:prstGeom>
              <a:solidFill>
                <a:srgbClr val="FF47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86" name="Freeform: Shape 185">
                <a:extLst>
                  <a:ext uri="{FF2B5EF4-FFF2-40B4-BE49-F238E27FC236}">
                    <a16:creationId xmlns:a16="http://schemas.microsoft.com/office/drawing/2014/main" id="{D64AE5B9-8941-433D-BA65-62C1D09D54FF}"/>
                  </a:ext>
                </a:extLst>
              </p:cNvPr>
              <p:cNvSpPr/>
              <p:nvPr/>
            </p:nvSpPr>
            <p:spPr>
              <a:xfrm>
                <a:off x="1075789" y="510540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2A3132"/>
              </a:solidFill>
              <a:ln w="19050" cap="flat">
                <a:solidFill>
                  <a:schemeClr val="bg1"/>
                </a:solidFill>
                <a:prstDash val="solid"/>
                <a:miter/>
              </a:ln>
            </p:spPr>
            <p:txBody>
              <a:bodyPr rtlCol="0" anchor="ctr"/>
              <a:lstStyle/>
              <a:p>
                <a:endParaRPr lang="en-US"/>
              </a:p>
            </p:txBody>
          </p:sp>
          <p:pic>
            <p:nvPicPr>
              <p:cNvPr id="187" name="Graphic 186" descr="Laptop">
                <a:extLst>
                  <a:ext uri="{FF2B5EF4-FFF2-40B4-BE49-F238E27FC236}">
                    <a16:creationId xmlns:a16="http://schemas.microsoft.com/office/drawing/2014/main" id="{6C76C870-98ED-4A39-988C-895420D6AD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465" y="5276132"/>
                <a:ext cx="755272" cy="722419"/>
              </a:xfrm>
              <a:prstGeom prst="rect">
                <a:avLst/>
              </a:prstGeom>
              <a:effectLst>
                <a:outerShdw blurRad="50800" dist="38100" dir="2700000" algn="tl" rotWithShape="0">
                  <a:prstClr val="black">
                    <a:alpha val="40000"/>
                  </a:prstClr>
                </a:outerShdw>
              </a:effectLst>
            </p:spPr>
          </p:pic>
        </p:grpSp>
        <p:grpSp>
          <p:nvGrpSpPr>
            <p:cNvPr id="156" name="Group 155">
              <a:extLst>
                <a:ext uri="{FF2B5EF4-FFF2-40B4-BE49-F238E27FC236}">
                  <a16:creationId xmlns:a16="http://schemas.microsoft.com/office/drawing/2014/main" id="{DF51F17D-0E27-4089-B8A7-823B8029B949}"/>
                </a:ext>
              </a:extLst>
            </p:cNvPr>
            <p:cNvGrpSpPr/>
            <p:nvPr/>
          </p:nvGrpSpPr>
          <p:grpSpPr>
            <a:xfrm>
              <a:off x="6576488" y="3702768"/>
              <a:ext cx="1097280" cy="1097280"/>
              <a:chOff x="980020" y="4953000"/>
              <a:chExt cx="1097280" cy="1097280"/>
            </a:xfrm>
          </p:grpSpPr>
          <p:sp>
            <p:nvSpPr>
              <p:cNvPr id="182" name="Oval 181">
                <a:extLst>
                  <a:ext uri="{FF2B5EF4-FFF2-40B4-BE49-F238E27FC236}">
                    <a16:creationId xmlns:a16="http://schemas.microsoft.com/office/drawing/2014/main" id="{60C7D373-7844-4BC6-B32B-2B2A80E3FE9A}"/>
                  </a:ext>
                </a:extLst>
              </p:cNvPr>
              <p:cNvSpPr/>
              <p:nvPr/>
            </p:nvSpPr>
            <p:spPr bwMode="auto">
              <a:xfrm>
                <a:off x="980020" y="4953000"/>
                <a:ext cx="1097280" cy="109728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83" name="Freeform: Shape 182">
                <a:extLst>
                  <a:ext uri="{FF2B5EF4-FFF2-40B4-BE49-F238E27FC236}">
                    <a16:creationId xmlns:a16="http://schemas.microsoft.com/office/drawing/2014/main" id="{2B31BF7B-DBA9-4EDA-8DE9-5E59F8A33ED5}"/>
                  </a:ext>
                </a:extLst>
              </p:cNvPr>
              <p:cNvSpPr/>
              <p:nvPr/>
            </p:nvSpPr>
            <p:spPr>
              <a:xfrm>
                <a:off x="1075789" y="5105400"/>
                <a:ext cx="905741" cy="623996"/>
              </a:xfrm>
              <a:custGeom>
                <a:avLst/>
                <a:gdLst>
                  <a:gd name="connsiteX0" fmla="*/ 755742 w 885825"/>
                  <a:gd name="connsiteY0" fmla="*/ 244152 h 542925"/>
                  <a:gd name="connsiteX1" fmla="*/ 684305 w 885825"/>
                  <a:gd name="connsiteY1" fmla="*/ 127947 h 542925"/>
                  <a:gd name="connsiteX2" fmla="*/ 548097 w 885825"/>
                  <a:gd name="connsiteY2" fmla="*/ 99372 h 542925"/>
                  <a:gd name="connsiteX3" fmla="*/ 331880 w 885825"/>
                  <a:gd name="connsiteY3" fmla="*/ 12694 h 542925"/>
                  <a:gd name="connsiteX4" fmla="*/ 177575 w 885825"/>
                  <a:gd name="connsiteY4" fmla="*/ 184144 h 542925"/>
                  <a:gd name="connsiteX5" fmla="*/ 41367 w 885825"/>
                  <a:gd name="connsiteY5" fmla="*/ 254629 h 542925"/>
                  <a:gd name="connsiteX6" fmla="*/ 23270 w 885825"/>
                  <a:gd name="connsiteY6" fmla="*/ 437509 h 542925"/>
                  <a:gd name="connsiteX7" fmla="*/ 172812 w 885825"/>
                  <a:gd name="connsiteY7" fmla="*/ 539427 h 542925"/>
                  <a:gd name="connsiteX8" fmla="*/ 242345 w 885825"/>
                  <a:gd name="connsiteY8" fmla="*/ 539427 h 542925"/>
                  <a:gd name="connsiteX9" fmla="*/ 216627 w 885825"/>
                  <a:gd name="connsiteY9" fmla="*/ 507994 h 542925"/>
                  <a:gd name="connsiteX10" fmla="*/ 192815 w 885825"/>
                  <a:gd name="connsiteY10" fmla="*/ 480372 h 542925"/>
                  <a:gd name="connsiteX11" fmla="*/ 175670 w 885825"/>
                  <a:gd name="connsiteY11" fmla="*/ 480372 h 542925"/>
                  <a:gd name="connsiteX12" fmla="*/ 75657 w 885825"/>
                  <a:gd name="connsiteY12" fmla="*/ 412744 h 542925"/>
                  <a:gd name="connsiteX13" fmla="*/ 88040 w 885825"/>
                  <a:gd name="connsiteY13" fmla="*/ 290824 h 542925"/>
                  <a:gd name="connsiteX14" fmla="*/ 200435 w 885825"/>
                  <a:gd name="connsiteY14" fmla="*/ 245104 h 542925"/>
                  <a:gd name="connsiteX15" fmla="*/ 233772 w 885825"/>
                  <a:gd name="connsiteY15" fmla="*/ 250819 h 542925"/>
                  <a:gd name="connsiteX16" fmla="*/ 233772 w 885825"/>
                  <a:gd name="connsiteY16" fmla="*/ 213672 h 542925"/>
                  <a:gd name="connsiteX17" fmla="*/ 345215 w 885825"/>
                  <a:gd name="connsiteY17" fmla="*/ 70797 h 542925"/>
                  <a:gd name="connsiteX18" fmla="*/ 509045 w 885825"/>
                  <a:gd name="connsiteY18" fmla="*/ 146997 h 542925"/>
                  <a:gd name="connsiteX19" fmla="*/ 520475 w 885825"/>
                  <a:gd name="connsiteY19" fmla="*/ 169857 h 542925"/>
                  <a:gd name="connsiteX20" fmla="*/ 544287 w 885825"/>
                  <a:gd name="connsiteY20" fmla="*/ 161284 h 542925"/>
                  <a:gd name="connsiteX21" fmla="*/ 650967 w 885825"/>
                  <a:gd name="connsiteY21" fmla="*/ 176524 h 542925"/>
                  <a:gd name="connsiteX22" fmla="*/ 700497 w 885825"/>
                  <a:gd name="connsiteY22" fmla="*/ 272727 h 542925"/>
                  <a:gd name="connsiteX23" fmla="*/ 700497 w 885825"/>
                  <a:gd name="connsiteY23" fmla="*/ 302254 h 542925"/>
                  <a:gd name="connsiteX24" fmla="*/ 739550 w 885825"/>
                  <a:gd name="connsiteY24" fmla="*/ 302254 h 542925"/>
                  <a:gd name="connsiteX25" fmla="*/ 825275 w 885825"/>
                  <a:gd name="connsiteY25" fmla="*/ 391789 h 542925"/>
                  <a:gd name="connsiteX26" fmla="*/ 738597 w 885825"/>
                  <a:gd name="connsiteY26" fmla="*/ 480372 h 542925"/>
                  <a:gd name="connsiteX27" fmla="*/ 689067 w 885825"/>
                  <a:gd name="connsiteY27" fmla="*/ 480372 h 542925"/>
                  <a:gd name="connsiteX28" fmla="*/ 664302 w 885825"/>
                  <a:gd name="connsiteY28" fmla="*/ 507994 h 542925"/>
                  <a:gd name="connsiteX29" fmla="*/ 637632 w 885825"/>
                  <a:gd name="connsiteY29" fmla="*/ 540379 h 542925"/>
                  <a:gd name="connsiteX30" fmla="*/ 738597 w 885825"/>
                  <a:gd name="connsiteY30" fmla="*/ 540379 h 542925"/>
                  <a:gd name="connsiteX31" fmla="*/ 883377 w 885825"/>
                  <a:gd name="connsiteY31" fmla="*/ 400362 h 542925"/>
                  <a:gd name="connsiteX32" fmla="*/ 755742 w 885825"/>
                  <a:gd name="connsiteY32" fmla="*/ 244152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5825" h="542925">
                    <a:moveTo>
                      <a:pt x="755742" y="244152"/>
                    </a:moveTo>
                    <a:cubicBezTo>
                      <a:pt x="748122" y="197479"/>
                      <a:pt x="722405" y="155569"/>
                      <a:pt x="684305" y="127947"/>
                    </a:cubicBezTo>
                    <a:cubicBezTo>
                      <a:pt x="645252" y="100324"/>
                      <a:pt x="595722" y="89847"/>
                      <a:pt x="548097" y="99372"/>
                    </a:cubicBezTo>
                    <a:cubicBezTo>
                      <a:pt x="501425" y="27934"/>
                      <a:pt x="414747" y="-7308"/>
                      <a:pt x="331880" y="12694"/>
                    </a:cubicBezTo>
                    <a:cubicBezTo>
                      <a:pt x="250917" y="33649"/>
                      <a:pt x="189957" y="101277"/>
                      <a:pt x="177575" y="184144"/>
                    </a:cubicBezTo>
                    <a:cubicBezTo>
                      <a:pt x="124235" y="186049"/>
                      <a:pt x="73752" y="211767"/>
                      <a:pt x="41367" y="254629"/>
                    </a:cubicBezTo>
                    <a:cubicBezTo>
                      <a:pt x="3267" y="307969"/>
                      <a:pt x="-3400" y="377502"/>
                      <a:pt x="23270" y="437509"/>
                    </a:cubicBezTo>
                    <a:cubicBezTo>
                      <a:pt x="50892" y="496564"/>
                      <a:pt x="108042" y="535617"/>
                      <a:pt x="172812" y="539427"/>
                    </a:cubicBezTo>
                    <a:lnTo>
                      <a:pt x="242345" y="539427"/>
                    </a:lnTo>
                    <a:lnTo>
                      <a:pt x="216627" y="507994"/>
                    </a:lnTo>
                    <a:lnTo>
                      <a:pt x="192815" y="480372"/>
                    </a:lnTo>
                    <a:lnTo>
                      <a:pt x="175670" y="480372"/>
                    </a:lnTo>
                    <a:cubicBezTo>
                      <a:pt x="132807" y="477514"/>
                      <a:pt x="94707" y="451797"/>
                      <a:pt x="75657" y="412744"/>
                    </a:cubicBezTo>
                    <a:cubicBezTo>
                      <a:pt x="57560" y="372739"/>
                      <a:pt x="62322" y="327019"/>
                      <a:pt x="88040" y="290824"/>
                    </a:cubicBezTo>
                    <a:cubicBezTo>
                      <a:pt x="113757" y="255582"/>
                      <a:pt x="156620" y="238437"/>
                      <a:pt x="200435" y="245104"/>
                    </a:cubicBezTo>
                    <a:lnTo>
                      <a:pt x="233772" y="250819"/>
                    </a:lnTo>
                    <a:lnTo>
                      <a:pt x="233772" y="213672"/>
                    </a:lnTo>
                    <a:cubicBezTo>
                      <a:pt x="233772" y="146044"/>
                      <a:pt x="279492" y="86989"/>
                      <a:pt x="345215" y="70797"/>
                    </a:cubicBezTo>
                    <a:cubicBezTo>
                      <a:pt x="410937" y="54604"/>
                      <a:pt x="478565" y="86989"/>
                      <a:pt x="509045" y="146997"/>
                    </a:cubicBezTo>
                    <a:lnTo>
                      <a:pt x="520475" y="169857"/>
                    </a:lnTo>
                    <a:lnTo>
                      <a:pt x="544287" y="161284"/>
                    </a:lnTo>
                    <a:cubicBezTo>
                      <a:pt x="580482" y="148902"/>
                      <a:pt x="619535" y="154617"/>
                      <a:pt x="650967" y="176524"/>
                    </a:cubicBezTo>
                    <a:cubicBezTo>
                      <a:pt x="681447" y="199384"/>
                      <a:pt x="699545" y="234627"/>
                      <a:pt x="700497" y="272727"/>
                    </a:cubicBezTo>
                    <a:lnTo>
                      <a:pt x="700497" y="302254"/>
                    </a:lnTo>
                    <a:lnTo>
                      <a:pt x="739550" y="302254"/>
                    </a:lnTo>
                    <a:cubicBezTo>
                      <a:pt x="788127" y="304159"/>
                      <a:pt x="826227" y="344164"/>
                      <a:pt x="825275" y="391789"/>
                    </a:cubicBezTo>
                    <a:cubicBezTo>
                      <a:pt x="825275" y="440367"/>
                      <a:pt x="786222" y="479419"/>
                      <a:pt x="738597" y="480372"/>
                    </a:cubicBezTo>
                    <a:lnTo>
                      <a:pt x="689067" y="480372"/>
                    </a:lnTo>
                    <a:lnTo>
                      <a:pt x="664302" y="507994"/>
                    </a:lnTo>
                    <a:lnTo>
                      <a:pt x="637632" y="540379"/>
                    </a:lnTo>
                    <a:lnTo>
                      <a:pt x="738597" y="540379"/>
                    </a:lnTo>
                    <a:cubicBezTo>
                      <a:pt x="815750" y="538474"/>
                      <a:pt x="878615" y="477514"/>
                      <a:pt x="883377" y="400362"/>
                    </a:cubicBezTo>
                    <a:cubicBezTo>
                      <a:pt x="888140" y="323209"/>
                      <a:pt x="831942" y="255582"/>
                      <a:pt x="755742" y="244152"/>
                    </a:cubicBezTo>
                    <a:close/>
                  </a:path>
                </a:pathLst>
              </a:custGeom>
              <a:solidFill>
                <a:srgbClr val="2A3132"/>
              </a:solidFill>
              <a:ln w="19050" cap="flat">
                <a:solidFill>
                  <a:schemeClr val="bg1"/>
                </a:solidFill>
                <a:prstDash val="solid"/>
                <a:miter/>
              </a:ln>
            </p:spPr>
            <p:txBody>
              <a:bodyPr rtlCol="0" anchor="ctr"/>
              <a:lstStyle/>
              <a:p>
                <a:endParaRPr lang="en-US"/>
              </a:p>
            </p:txBody>
          </p:sp>
          <p:pic>
            <p:nvPicPr>
              <p:cNvPr id="184" name="Graphic 183" descr="Laptop">
                <a:extLst>
                  <a:ext uri="{FF2B5EF4-FFF2-40B4-BE49-F238E27FC236}">
                    <a16:creationId xmlns:a16="http://schemas.microsoft.com/office/drawing/2014/main" id="{BCB3D738-B1E0-429E-8A9C-96A342DCCF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465" y="5276132"/>
                <a:ext cx="755272" cy="722419"/>
              </a:xfrm>
              <a:prstGeom prst="rect">
                <a:avLst/>
              </a:prstGeom>
              <a:effectLst>
                <a:outerShdw blurRad="50800" dist="38100" dir="2700000" algn="tl" rotWithShape="0">
                  <a:prstClr val="black">
                    <a:alpha val="40000"/>
                  </a:prstClr>
                </a:outerShdw>
              </a:effectLst>
            </p:spPr>
          </p:pic>
        </p:grpSp>
        <p:grpSp>
          <p:nvGrpSpPr>
            <p:cNvPr id="157" name="Group 156">
              <a:extLst>
                <a:ext uri="{FF2B5EF4-FFF2-40B4-BE49-F238E27FC236}">
                  <a16:creationId xmlns:a16="http://schemas.microsoft.com/office/drawing/2014/main" id="{8865EF55-A28C-4118-B506-6A058753E609}"/>
                </a:ext>
              </a:extLst>
            </p:cNvPr>
            <p:cNvGrpSpPr/>
            <p:nvPr/>
          </p:nvGrpSpPr>
          <p:grpSpPr>
            <a:xfrm>
              <a:off x="430860" y="3708406"/>
              <a:ext cx="1097280" cy="1097280"/>
              <a:chOff x="670560" y="4906914"/>
              <a:chExt cx="1097280" cy="1097280"/>
            </a:xfrm>
          </p:grpSpPr>
          <p:sp>
            <p:nvSpPr>
              <p:cNvPr id="180" name="Oval 179">
                <a:extLst>
                  <a:ext uri="{FF2B5EF4-FFF2-40B4-BE49-F238E27FC236}">
                    <a16:creationId xmlns:a16="http://schemas.microsoft.com/office/drawing/2014/main" id="{0E31C721-E7FB-421C-B2EC-329FC15D09FC}"/>
                  </a:ext>
                </a:extLst>
              </p:cNvPr>
              <p:cNvSpPr/>
              <p:nvPr/>
            </p:nvSpPr>
            <p:spPr bwMode="auto">
              <a:xfrm>
                <a:off x="670560" y="4906914"/>
                <a:ext cx="1097280" cy="1097280"/>
              </a:xfrm>
              <a:prstGeom prst="ellipse">
                <a:avLst/>
              </a:prstGeom>
              <a:solidFill>
                <a:srgbClr val="4CAFE0"/>
              </a:solidFill>
              <a:ln w="9525" cap="flat" cmpd="sng" algn="ctr">
                <a:noFill/>
                <a:prstDash val="solid"/>
                <a:round/>
                <a:headEnd type="none" w="med" len="med"/>
                <a:tailEnd type="none" w="med" len="med"/>
              </a:ln>
              <a:effectLst>
                <a:outerShdw blurRad="63500" algn="ctr"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81" name="Graphic 180" descr="Key">
                <a:extLst>
                  <a:ext uri="{FF2B5EF4-FFF2-40B4-BE49-F238E27FC236}">
                    <a16:creationId xmlns:a16="http://schemas.microsoft.com/office/drawing/2014/main" id="{F0979F95-E828-45D1-AE4C-740A4AF5D0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0" y="5018824"/>
                <a:ext cx="914400" cy="914400"/>
              </a:xfrm>
              <a:prstGeom prst="rect">
                <a:avLst/>
              </a:prstGeom>
            </p:spPr>
          </p:pic>
        </p:grpSp>
        <p:grpSp>
          <p:nvGrpSpPr>
            <p:cNvPr id="158" name="Group 157">
              <a:extLst>
                <a:ext uri="{FF2B5EF4-FFF2-40B4-BE49-F238E27FC236}">
                  <a16:creationId xmlns:a16="http://schemas.microsoft.com/office/drawing/2014/main" id="{8CC12C15-4359-491F-8191-4C3D95982FEF}"/>
                </a:ext>
              </a:extLst>
            </p:cNvPr>
            <p:cNvGrpSpPr/>
            <p:nvPr/>
          </p:nvGrpSpPr>
          <p:grpSpPr>
            <a:xfrm>
              <a:off x="8479278" y="3588029"/>
              <a:ext cx="1097280" cy="1155957"/>
              <a:chOff x="7298725" y="3374912"/>
              <a:chExt cx="1097280" cy="1155957"/>
            </a:xfrm>
          </p:grpSpPr>
          <p:sp>
            <p:nvSpPr>
              <p:cNvPr id="178" name="Oval 177">
                <a:extLst>
                  <a:ext uri="{FF2B5EF4-FFF2-40B4-BE49-F238E27FC236}">
                    <a16:creationId xmlns:a16="http://schemas.microsoft.com/office/drawing/2014/main" id="{15B15523-619C-4AE1-B3F1-E526143F59C4}"/>
                  </a:ext>
                </a:extLst>
              </p:cNvPr>
              <p:cNvSpPr/>
              <p:nvPr/>
            </p:nvSpPr>
            <p:spPr bwMode="auto">
              <a:xfrm>
                <a:off x="7298725" y="3433589"/>
                <a:ext cx="1097280" cy="1097280"/>
              </a:xfrm>
              <a:prstGeom prst="ellips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79" name="Graphic 178" descr="Gauge">
                <a:extLst>
                  <a:ext uri="{FF2B5EF4-FFF2-40B4-BE49-F238E27FC236}">
                    <a16:creationId xmlns:a16="http://schemas.microsoft.com/office/drawing/2014/main" id="{191324F6-BAAC-4FAA-9B9A-F5CAFE4512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8514" y="3374912"/>
                <a:ext cx="914400" cy="914400"/>
              </a:xfrm>
              <a:prstGeom prst="rect">
                <a:avLst/>
              </a:prstGeom>
              <a:effectLst>
                <a:outerShdw blurRad="63500" sx="102000" sy="102000" algn="ctr" rotWithShape="0">
                  <a:prstClr val="black">
                    <a:alpha val="20000"/>
                  </a:prstClr>
                </a:outerShdw>
              </a:effectLst>
            </p:spPr>
          </p:pic>
        </p:grpSp>
        <p:pic>
          <p:nvPicPr>
            <p:cNvPr id="159" name="Graphic 158" descr="Downward trend">
              <a:extLst>
                <a:ext uri="{FF2B5EF4-FFF2-40B4-BE49-F238E27FC236}">
                  <a16:creationId xmlns:a16="http://schemas.microsoft.com/office/drawing/2014/main" id="{070C2606-4058-46E1-974E-586C033AA5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98246" y="3506663"/>
              <a:ext cx="1188720" cy="1188720"/>
            </a:xfrm>
            <a:prstGeom prst="rect">
              <a:avLst/>
            </a:prstGeom>
            <a:effectLst>
              <a:outerShdw blurRad="63500" sx="102000" sy="102000" algn="ctr" rotWithShape="0">
                <a:prstClr val="black">
                  <a:alpha val="40000"/>
                </a:prstClr>
              </a:outerShdw>
            </a:effectLst>
          </p:spPr>
        </p:pic>
        <p:sp>
          <p:nvSpPr>
            <p:cNvPr id="160" name="TextBox 159">
              <a:extLst>
                <a:ext uri="{FF2B5EF4-FFF2-40B4-BE49-F238E27FC236}">
                  <a16:creationId xmlns:a16="http://schemas.microsoft.com/office/drawing/2014/main" id="{3995AD00-2C00-4BCA-8B3D-B3BAFDE9878C}"/>
                </a:ext>
              </a:extLst>
            </p:cNvPr>
            <p:cNvSpPr txBox="1"/>
            <p:nvPr/>
          </p:nvSpPr>
          <p:spPr>
            <a:xfrm>
              <a:off x="10711174" y="3551157"/>
              <a:ext cx="1188720" cy="338554"/>
            </a:xfrm>
            <a:prstGeom prst="rect">
              <a:avLst/>
            </a:prstGeom>
            <a:noFill/>
            <a:ln>
              <a:noFill/>
            </a:ln>
            <a:effectLst>
              <a:outerShdw blurRad="50800" dist="38100" dir="2700000" algn="tl" rotWithShape="0">
                <a:prstClr val="black">
                  <a:alpha val="20000"/>
                </a:prstClr>
              </a:outerShdw>
            </a:effectLst>
          </p:spPr>
          <p:txBody>
            <a:bodyPr wrap="square" rtlCol="0">
              <a:spAutoFit/>
            </a:bodyPr>
            <a:lstStyle/>
            <a:p>
              <a:r>
                <a:rPr lang="en-US" sz="1600" b="1" dirty="0">
                  <a:solidFill>
                    <a:schemeClr val="bg1"/>
                  </a:solidFill>
                </a:rPr>
                <a:t>2% - 0%</a:t>
              </a:r>
            </a:p>
          </p:txBody>
        </p:sp>
        <p:cxnSp>
          <p:nvCxnSpPr>
            <p:cNvPr id="161" name="Straight Arrow Connector 160">
              <a:extLst>
                <a:ext uri="{FF2B5EF4-FFF2-40B4-BE49-F238E27FC236}">
                  <a16:creationId xmlns:a16="http://schemas.microsoft.com/office/drawing/2014/main" id="{8E93BBFA-7BA3-4835-862D-B7712704C9C3}"/>
                </a:ext>
              </a:extLst>
            </p:cNvPr>
            <p:cNvCxnSpPr>
              <a:cxnSpLocks/>
            </p:cNvCxnSpPr>
            <p:nvPr/>
          </p:nvCxnSpPr>
          <p:spPr bwMode="auto">
            <a:xfrm flipV="1">
              <a:off x="3964017" y="3220065"/>
              <a:ext cx="349759" cy="490437"/>
            </a:xfrm>
            <a:prstGeom prst="straightConnector1">
              <a:avLst/>
            </a:prstGeom>
            <a:solidFill>
              <a:schemeClr val="accent1"/>
            </a:solidFill>
            <a:ln w="50800" cap="flat" cmpd="sng" algn="ctr">
              <a:solidFill>
                <a:schemeClr val="tx1"/>
              </a:solidFill>
              <a:prstDash val="solid"/>
              <a:round/>
              <a:headEnd type="triangle"/>
              <a:tailEnd type="triangle"/>
            </a:ln>
            <a:effectLst/>
          </p:spPr>
        </p:cxnSp>
        <p:sp>
          <p:nvSpPr>
            <p:cNvPr id="162" name="TextBox 161">
              <a:extLst>
                <a:ext uri="{FF2B5EF4-FFF2-40B4-BE49-F238E27FC236}">
                  <a16:creationId xmlns:a16="http://schemas.microsoft.com/office/drawing/2014/main" id="{30158182-F900-4B9A-B4E1-9E41A98E9F87}"/>
                </a:ext>
              </a:extLst>
            </p:cNvPr>
            <p:cNvSpPr txBox="1"/>
            <p:nvPr/>
          </p:nvSpPr>
          <p:spPr>
            <a:xfrm>
              <a:off x="3206094" y="4890688"/>
              <a:ext cx="1384750" cy="830997"/>
            </a:xfrm>
            <a:prstGeom prst="rect">
              <a:avLst/>
            </a:prstGeom>
            <a:noFill/>
          </p:spPr>
          <p:txBody>
            <a:bodyPr wrap="square" rtlCol="0">
              <a:spAutoFit/>
            </a:bodyPr>
            <a:lstStyle/>
            <a:p>
              <a:r>
                <a:rPr lang="en-US" sz="1600" b="1" dirty="0"/>
                <a:t>Monitor/ Resolve MIDS</a:t>
              </a:r>
            </a:p>
          </p:txBody>
        </p:sp>
        <p:sp>
          <p:nvSpPr>
            <p:cNvPr id="163" name="TextBox 162">
              <a:extLst>
                <a:ext uri="{FF2B5EF4-FFF2-40B4-BE49-F238E27FC236}">
                  <a16:creationId xmlns:a16="http://schemas.microsoft.com/office/drawing/2014/main" id="{C0302C71-BBBA-4334-A0C0-C4151E4FE41B}"/>
                </a:ext>
              </a:extLst>
            </p:cNvPr>
            <p:cNvSpPr txBox="1"/>
            <p:nvPr/>
          </p:nvSpPr>
          <p:spPr>
            <a:xfrm>
              <a:off x="4691228" y="4894906"/>
              <a:ext cx="1384750" cy="830997"/>
            </a:xfrm>
            <a:prstGeom prst="rect">
              <a:avLst/>
            </a:prstGeom>
            <a:noFill/>
          </p:spPr>
          <p:txBody>
            <a:bodyPr wrap="square" rtlCol="0">
              <a:spAutoFit/>
            </a:bodyPr>
            <a:lstStyle/>
            <a:p>
              <a:r>
                <a:rPr lang="en-US" sz="1600" b="1" dirty="0"/>
                <a:t>Monitor/ Resolve CCE</a:t>
              </a:r>
            </a:p>
          </p:txBody>
        </p:sp>
        <p:sp>
          <p:nvSpPr>
            <p:cNvPr id="164" name="TextBox 163">
              <a:extLst>
                <a:ext uri="{FF2B5EF4-FFF2-40B4-BE49-F238E27FC236}">
                  <a16:creationId xmlns:a16="http://schemas.microsoft.com/office/drawing/2014/main" id="{6CFE6B40-A683-4A15-A28B-4908B0306B76}"/>
                </a:ext>
              </a:extLst>
            </p:cNvPr>
            <p:cNvSpPr txBox="1"/>
            <p:nvPr/>
          </p:nvSpPr>
          <p:spPr>
            <a:xfrm>
              <a:off x="6414015" y="4894906"/>
              <a:ext cx="1384750" cy="830997"/>
            </a:xfrm>
            <a:prstGeom prst="rect">
              <a:avLst/>
            </a:prstGeom>
            <a:noFill/>
          </p:spPr>
          <p:txBody>
            <a:bodyPr wrap="square" rtlCol="0">
              <a:spAutoFit/>
            </a:bodyPr>
            <a:lstStyle/>
            <a:p>
              <a:r>
                <a:rPr lang="en-US" sz="1600" b="1" dirty="0"/>
                <a:t>Monitor/ Resolve ERD</a:t>
              </a:r>
            </a:p>
          </p:txBody>
        </p:sp>
        <p:sp>
          <p:nvSpPr>
            <p:cNvPr id="165" name="TextBox 164">
              <a:extLst>
                <a:ext uri="{FF2B5EF4-FFF2-40B4-BE49-F238E27FC236}">
                  <a16:creationId xmlns:a16="http://schemas.microsoft.com/office/drawing/2014/main" id="{8110CEDC-3C81-4147-B7F2-B5AED05EEA0E}"/>
                </a:ext>
              </a:extLst>
            </p:cNvPr>
            <p:cNvSpPr txBox="1"/>
            <p:nvPr/>
          </p:nvSpPr>
          <p:spPr>
            <a:xfrm>
              <a:off x="1778230" y="4957076"/>
              <a:ext cx="1384750" cy="830997"/>
            </a:xfrm>
            <a:prstGeom prst="rect">
              <a:avLst/>
            </a:prstGeom>
            <a:noFill/>
          </p:spPr>
          <p:txBody>
            <a:bodyPr wrap="square" rtlCol="0">
              <a:spAutoFit/>
            </a:bodyPr>
            <a:lstStyle/>
            <a:p>
              <a:r>
                <a:rPr lang="en-US" sz="1600" b="1" dirty="0"/>
                <a:t>Review Anomaly Report</a:t>
              </a:r>
            </a:p>
          </p:txBody>
        </p:sp>
        <p:sp>
          <p:nvSpPr>
            <p:cNvPr id="166" name="TextBox 165">
              <a:extLst>
                <a:ext uri="{FF2B5EF4-FFF2-40B4-BE49-F238E27FC236}">
                  <a16:creationId xmlns:a16="http://schemas.microsoft.com/office/drawing/2014/main" id="{193254FC-49C4-47BA-B2B0-6ECF585C66BF}"/>
                </a:ext>
              </a:extLst>
            </p:cNvPr>
            <p:cNvSpPr txBox="1"/>
            <p:nvPr/>
          </p:nvSpPr>
          <p:spPr>
            <a:xfrm>
              <a:off x="8323854" y="4913044"/>
              <a:ext cx="2002235" cy="1077218"/>
            </a:xfrm>
            <a:prstGeom prst="rect">
              <a:avLst/>
            </a:prstGeom>
            <a:noFill/>
          </p:spPr>
          <p:txBody>
            <a:bodyPr wrap="square" rtlCol="0">
              <a:spAutoFit/>
            </a:bodyPr>
            <a:lstStyle/>
            <a:p>
              <a:r>
                <a:rPr lang="en-US" sz="1600" b="1" dirty="0"/>
                <a:t>Check Anomaly Percentage is below 2% and CERT040 cleared</a:t>
              </a:r>
            </a:p>
          </p:txBody>
        </p:sp>
        <p:sp>
          <p:nvSpPr>
            <p:cNvPr id="167" name="TextBox 166">
              <a:extLst>
                <a:ext uri="{FF2B5EF4-FFF2-40B4-BE49-F238E27FC236}">
                  <a16:creationId xmlns:a16="http://schemas.microsoft.com/office/drawing/2014/main" id="{3421CDCD-C8D2-402A-9FEE-93E367E2E0DC}"/>
                </a:ext>
              </a:extLst>
            </p:cNvPr>
            <p:cNvSpPr txBox="1"/>
            <p:nvPr/>
          </p:nvSpPr>
          <p:spPr>
            <a:xfrm>
              <a:off x="10409313" y="5064382"/>
              <a:ext cx="1384750" cy="1077218"/>
            </a:xfrm>
            <a:prstGeom prst="rect">
              <a:avLst/>
            </a:prstGeom>
            <a:noFill/>
          </p:spPr>
          <p:txBody>
            <a:bodyPr wrap="square" rtlCol="0">
              <a:spAutoFit/>
            </a:bodyPr>
            <a:lstStyle/>
            <a:p>
              <a:r>
                <a:rPr lang="en-US" sz="1600" b="1" dirty="0"/>
                <a:t>Anomaly Percentage should be below 2%</a:t>
              </a:r>
            </a:p>
          </p:txBody>
        </p:sp>
        <p:cxnSp>
          <p:nvCxnSpPr>
            <p:cNvPr id="168" name="Straight Arrow Connector 167">
              <a:extLst>
                <a:ext uri="{FF2B5EF4-FFF2-40B4-BE49-F238E27FC236}">
                  <a16:creationId xmlns:a16="http://schemas.microsoft.com/office/drawing/2014/main" id="{96FFE210-F610-4AF0-B81E-83D909A1D3B2}"/>
                </a:ext>
              </a:extLst>
            </p:cNvPr>
            <p:cNvCxnSpPr>
              <a:cxnSpLocks/>
            </p:cNvCxnSpPr>
            <p:nvPr/>
          </p:nvCxnSpPr>
          <p:spPr bwMode="auto">
            <a:xfrm flipV="1">
              <a:off x="5450806" y="3255011"/>
              <a:ext cx="349759" cy="490437"/>
            </a:xfrm>
            <a:prstGeom prst="straightConnector1">
              <a:avLst/>
            </a:prstGeom>
            <a:solidFill>
              <a:schemeClr val="accent1"/>
            </a:solidFill>
            <a:ln w="50800" cap="flat" cmpd="sng" algn="ctr">
              <a:solidFill>
                <a:schemeClr val="tx1"/>
              </a:solidFill>
              <a:prstDash val="solid"/>
              <a:round/>
              <a:headEnd type="triangle"/>
              <a:tailEnd type="triangle"/>
            </a:ln>
            <a:effectLst/>
          </p:spPr>
        </p:cxnSp>
        <p:sp>
          <p:nvSpPr>
            <p:cNvPr id="169" name="TextBox 168">
              <a:extLst>
                <a:ext uri="{FF2B5EF4-FFF2-40B4-BE49-F238E27FC236}">
                  <a16:creationId xmlns:a16="http://schemas.microsoft.com/office/drawing/2014/main" id="{ED100D2B-1147-473F-98ED-C4840AD4C75D}"/>
                </a:ext>
              </a:extLst>
            </p:cNvPr>
            <p:cNvSpPr txBox="1"/>
            <p:nvPr/>
          </p:nvSpPr>
          <p:spPr>
            <a:xfrm>
              <a:off x="3803814" y="1497760"/>
              <a:ext cx="1286356" cy="584775"/>
            </a:xfrm>
            <a:prstGeom prst="rect">
              <a:avLst/>
            </a:prstGeom>
            <a:noFill/>
          </p:spPr>
          <p:txBody>
            <a:bodyPr wrap="square" rtlCol="0">
              <a:spAutoFit/>
            </a:bodyPr>
            <a:lstStyle/>
            <a:p>
              <a:r>
                <a:rPr lang="en-US" sz="1600" b="1" dirty="0"/>
                <a:t>Other LEA Involved</a:t>
              </a:r>
            </a:p>
          </p:txBody>
        </p:sp>
        <p:sp>
          <p:nvSpPr>
            <p:cNvPr id="170" name="TextBox 169">
              <a:extLst>
                <a:ext uri="{FF2B5EF4-FFF2-40B4-BE49-F238E27FC236}">
                  <a16:creationId xmlns:a16="http://schemas.microsoft.com/office/drawing/2014/main" id="{7FAD7D9A-4CD1-4CE5-A9B7-91844DD7381F}"/>
                </a:ext>
              </a:extLst>
            </p:cNvPr>
            <p:cNvSpPr txBox="1"/>
            <p:nvPr/>
          </p:nvSpPr>
          <p:spPr>
            <a:xfrm>
              <a:off x="5280756" y="1505233"/>
              <a:ext cx="1286356" cy="584775"/>
            </a:xfrm>
            <a:prstGeom prst="rect">
              <a:avLst/>
            </a:prstGeom>
            <a:noFill/>
          </p:spPr>
          <p:txBody>
            <a:bodyPr wrap="square" rtlCol="0">
              <a:spAutoFit/>
            </a:bodyPr>
            <a:lstStyle/>
            <a:p>
              <a:r>
                <a:rPr lang="en-US" sz="1600" b="1" dirty="0"/>
                <a:t>Other LEA Involved</a:t>
              </a:r>
            </a:p>
          </p:txBody>
        </p:sp>
        <p:grpSp>
          <p:nvGrpSpPr>
            <p:cNvPr id="171" name="Group 170">
              <a:extLst>
                <a:ext uri="{FF2B5EF4-FFF2-40B4-BE49-F238E27FC236}">
                  <a16:creationId xmlns:a16="http://schemas.microsoft.com/office/drawing/2014/main" id="{E58E8F96-43CE-4BBF-9822-4E55EC037AA3}"/>
                </a:ext>
              </a:extLst>
            </p:cNvPr>
            <p:cNvGrpSpPr/>
            <p:nvPr/>
          </p:nvGrpSpPr>
          <p:grpSpPr>
            <a:xfrm>
              <a:off x="6937595" y="2174779"/>
              <a:ext cx="1097280" cy="1097280"/>
              <a:chOff x="5328972" y="5105400"/>
              <a:chExt cx="1097280" cy="1097280"/>
            </a:xfrm>
          </p:grpSpPr>
          <p:sp>
            <p:nvSpPr>
              <p:cNvPr id="176" name="Oval 175">
                <a:extLst>
                  <a:ext uri="{FF2B5EF4-FFF2-40B4-BE49-F238E27FC236}">
                    <a16:creationId xmlns:a16="http://schemas.microsoft.com/office/drawing/2014/main" id="{F7BA260D-F04F-4718-AD4F-32DD2E6E6F4F}"/>
                  </a:ext>
                </a:extLst>
              </p:cNvPr>
              <p:cNvSpPr/>
              <p:nvPr/>
            </p:nvSpPr>
            <p:spPr bwMode="auto">
              <a:xfrm>
                <a:off x="5328972" y="5105400"/>
                <a:ext cx="1097280" cy="109728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77" name="Graphic 176" descr="Handshake">
                <a:extLst>
                  <a:ext uri="{FF2B5EF4-FFF2-40B4-BE49-F238E27FC236}">
                    <a16:creationId xmlns:a16="http://schemas.microsoft.com/office/drawing/2014/main" id="{E3999BEF-2C01-499B-B03B-B81566742F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0412" y="5196840"/>
                <a:ext cx="914400" cy="914400"/>
              </a:xfrm>
              <a:prstGeom prst="rect">
                <a:avLst/>
              </a:prstGeom>
              <a:effectLst>
                <a:outerShdw blurRad="63500" algn="ctr" rotWithShape="0">
                  <a:prstClr val="black">
                    <a:alpha val="20000"/>
                  </a:prstClr>
                </a:outerShdw>
              </a:effectLst>
            </p:spPr>
          </p:pic>
        </p:grpSp>
        <p:cxnSp>
          <p:nvCxnSpPr>
            <p:cNvPr id="172" name="Straight Arrow Connector 171">
              <a:extLst>
                <a:ext uri="{FF2B5EF4-FFF2-40B4-BE49-F238E27FC236}">
                  <a16:creationId xmlns:a16="http://schemas.microsoft.com/office/drawing/2014/main" id="{84BC8952-ADB4-4F8A-86D0-23F3708A46AD}"/>
                </a:ext>
              </a:extLst>
            </p:cNvPr>
            <p:cNvCxnSpPr>
              <a:cxnSpLocks/>
            </p:cNvCxnSpPr>
            <p:nvPr/>
          </p:nvCxnSpPr>
          <p:spPr bwMode="auto">
            <a:xfrm flipV="1">
              <a:off x="7098188" y="3280717"/>
              <a:ext cx="349759" cy="490437"/>
            </a:xfrm>
            <a:prstGeom prst="straightConnector1">
              <a:avLst/>
            </a:prstGeom>
            <a:solidFill>
              <a:schemeClr val="accent1"/>
            </a:solidFill>
            <a:ln w="50800" cap="flat" cmpd="sng" algn="ctr">
              <a:solidFill>
                <a:schemeClr val="tx1"/>
              </a:solidFill>
              <a:prstDash val="solid"/>
              <a:round/>
              <a:headEnd type="triangle"/>
              <a:tailEnd type="triangle"/>
            </a:ln>
            <a:effectLst/>
          </p:spPr>
        </p:cxnSp>
        <p:sp>
          <p:nvSpPr>
            <p:cNvPr id="173" name="TextBox 172">
              <a:extLst>
                <a:ext uri="{FF2B5EF4-FFF2-40B4-BE49-F238E27FC236}">
                  <a16:creationId xmlns:a16="http://schemas.microsoft.com/office/drawing/2014/main" id="{F1EEBFCB-AD6F-4DEA-88CA-BC2EF1098E3F}"/>
                </a:ext>
              </a:extLst>
            </p:cNvPr>
            <p:cNvSpPr txBox="1"/>
            <p:nvPr/>
          </p:nvSpPr>
          <p:spPr>
            <a:xfrm>
              <a:off x="6843057" y="1506362"/>
              <a:ext cx="1286356" cy="584775"/>
            </a:xfrm>
            <a:prstGeom prst="rect">
              <a:avLst/>
            </a:prstGeom>
            <a:noFill/>
          </p:spPr>
          <p:txBody>
            <a:bodyPr wrap="square" rtlCol="0">
              <a:spAutoFit/>
            </a:bodyPr>
            <a:lstStyle/>
            <a:p>
              <a:r>
                <a:rPr lang="en-US" sz="1600" b="1" dirty="0"/>
                <a:t>Other LEA Involved</a:t>
              </a:r>
            </a:p>
          </p:txBody>
        </p:sp>
        <p:sp>
          <p:nvSpPr>
            <p:cNvPr id="174" name="TextBox 173">
              <a:extLst>
                <a:ext uri="{FF2B5EF4-FFF2-40B4-BE49-F238E27FC236}">
                  <a16:creationId xmlns:a16="http://schemas.microsoft.com/office/drawing/2014/main" id="{832836C5-C2CA-478A-B4B9-CF603F737BAC}"/>
                </a:ext>
              </a:extLst>
            </p:cNvPr>
            <p:cNvSpPr txBox="1"/>
            <p:nvPr/>
          </p:nvSpPr>
          <p:spPr>
            <a:xfrm>
              <a:off x="8239345" y="1633140"/>
              <a:ext cx="3519553" cy="738664"/>
            </a:xfrm>
            <a:prstGeom prst="rect">
              <a:avLst/>
            </a:prstGeom>
            <a:solidFill>
              <a:srgbClr val="FF4719"/>
            </a:solidFill>
          </p:spPr>
          <p:txBody>
            <a:bodyPr wrap="square" rtlCol="0">
              <a:spAutoFit/>
            </a:bodyPr>
            <a:lstStyle/>
            <a:p>
              <a:r>
                <a:rPr lang="en-US" sz="1400" b="1" dirty="0">
                  <a:solidFill>
                    <a:schemeClr val="bg1"/>
                  </a:solidFill>
                </a:rPr>
                <a:t>Only MID and CCE anomalies are counted towards the Anomaly threshold</a:t>
              </a:r>
            </a:p>
          </p:txBody>
        </p:sp>
        <p:sp>
          <p:nvSpPr>
            <p:cNvPr id="175" name="TextBox 174">
              <a:extLst>
                <a:ext uri="{FF2B5EF4-FFF2-40B4-BE49-F238E27FC236}">
                  <a16:creationId xmlns:a16="http://schemas.microsoft.com/office/drawing/2014/main" id="{B161CE9D-BB04-467D-B067-962339B3AB54}"/>
                </a:ext>
              </a:extLst>
            </p:cNvPr>
            <p:cNvSpPr txBox="1"/>
            <p:nvPr/>
          </p:nvSpPr>
          <p:spPr>
            <a:xfrm>
              <a:off x="8245909" y="2673164"/>
              <a:ext cx="3531554" cy="523220"/>
            </a:xfrm>
            <a:prstGeom prst="rect">
              <a:avLst/>
            </a:prstGeom>
            <a:solidFill>
              <a:srgbClr val="00B050"/>
            </a:solidFill>
          </p:spPr>
          <p:txBody>
            <a:bodyPr wrap="square" rtlCol="0">
              <a:spAutoFit/>
            </a:bodyPr>
            <a:lstStyle/>
            <a:p>
              <a:r>
                <a:rPr lang="en-US" sz="1400" b="1" dirty="0">
                  <a:solidFill>
                    <a:schemeClr val="bg1"/>
                  </a:solidFill>
                </a:rPr>
                <a:t>Anomaly percentage above 2% will prevent you from certifying Fall 1</a:t>
              </a:r>
            </a:p>
          </p:txBody>
        </p:sp>
      </p:grpSp>
      <p:sp>
        <p:nvSpPr>
          <p:cNvPr id="4" name="Slide Number Placeholder 3">
            <a:extLst>
              <a:ext uri="{FF2B5EF4-FFF2-40B4-BE49-F238E27FC236}">
                <a16:creationId xmlns:a16="http://schemas.microsoft.com/office/drawing/2014/main" id="{974F1EF4-A158-4FC7-A5BD-775EA5FF7587}"/>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Tree>
    <p:extLst>
      <p:ext uri="{BB962C8B-B14F-4D97-AF65-F5344CB8AC3E}">
        <p14:creationId xmlns:p14="http://schemas.microsoft.com/office/powerpoint/2010/main" val="160526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BA4C-520E-4BBD-9F95-204B959A6676}"/>
              </a:ext>
            </a:extLst>
          </p:cNvPr>
          <p:cNvSpPr>
            <a:spLocks noGrp="1"/>
          </p:cNvSpPr>
          <p:nvPr>
            <p:ph type="title"/>
          </p:nvPr>
        </p:nvSpPr>
        <p:spPr>
          <a:xfrm>
            <a:off x="426000" y="363703"/>
            <a:ext cx="11340000" cy="432000"/>
          </a:xfrm>
        </p:spPr>
        <p:txBody>
          <a:bodyPr/>
          <a:lstStyle/>
          <a:p>
            <a:r>
              <a:rPr lang="en-US" dirty="0"/>
              <a:t>Checking for Anomalies</a:t>
            </a:r>
          </a:p>
        </p:txBody>
      </p:sp>
      <p:sp>
        <p:nvSpPr>
          <p:cNvPr id="3" name="Content Placeholder 2">
            <a:extLst>
              <a:ext uri="{FF2B5EF4-FFF2-40B4-BE49-F238E27FC236}">
                <a16:creationId xmlns:a16="http://schemas.microsoft.com/office/drawing/2014/main" id="{8AAAC8C5-0A5D-44C8-9FF4-C3193280FEAD}"/>
              </a:ext>
            </a:extLst>
          </p:cNvPr>
          <p:cNvSpPr>
            <a:spLocks noGrp="1"/>
          </p:cNvSpPr>
          <p:nvPr>
            <p:ph sz="half" idx="1"/>
          </p:nvPr>
        </p:nvSpPr>
        <p:spPr>
          <a:xfrm>
            <a:off x="588605" y="2367913"/>
            <a:ext cx="1856398" cy="1863849"/>
          </a:xfrm>
        </p:spPr>
        <p:txBody>
          <a:bodyPr/>
          <a:lstStyle/>
          <a:p>
            <a:r>
              <a:rPr lang="en-US" sz="2400" b="1" dirty="0">
                <a:solidFill>
                  <a:schemeClr val="tx1">
                    <a:lumMod val="75000"/>
                    <a:lumOff val="25000"/>
                  </a:schemeClr>
                </a:solidFill>
              </a:rPr>
              <a:t>Directly thru the Anomalies UI</a:t>
            </a:r>
          </a:p>
        </p:txBody>
      </p:sp>
      <p:sp>
        <p:nvSpPr>
          <p:cNvPr id="5" name="Footer Placeholder 4">
            <a:extLst>
              <a:ext uri="{FF2B5EF4-FFF2-40B4-BE49-F238E27FC236}">
                <a16:creationId xmlns:a16="http://schemas.microsoft.com/office/drawing/2014/main" id="{224152C5-241F-44FA-936E-DD0F70328EE8}"/>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6" name="Slide Number Placeholder 5">
            <a:extLst>
              <a:ext uri="{FF2B5EF4-FFF2-40B4-BE49-F238E27FC236}">
                <a16:creationId xmlns:a16="http://schemas.microsoft.com/office/drawing/2014/main" id="{50E5F6F3-4C64-45C2-B440-50923410933F}"/>
              </a:ext>
            </a:extLst>
          </p:cNvPr>
          <p:cNvSpPr>
            <a:spLocks noGrp="1"/>
          </p:cNvSpPr>
          <p:nvPr>
            <p:ph type="sldNum" sz="quarter" idx="11"/>
          </p:nvPr>
        </p:nvSpPr>
        <p:spPr/>
        <p:txBody>
          <a:bodyPr/>
          <a:lstStyle/>
          <a:p>
            <a:fld id="{4B73C415-D670-4716-A5EC-CC4D52CA2BAC}" type="slidenum">
              <a:rPr lang="en-US" noProof="0" smtClean="0"/>
              <a:pPr/>
              <a:t>11</a:t>
            </a:fld>
            <a:endParaRPr lang="en-US" noProof="0" dirty="0"/>
          </a:p>
        </p:txBody>
      </p:sp>
      <p:grpSp>
        <p:nvGrpSpPr>
          <p:cNvPr id="34" name="Group 33" descr="Image of calpads sidebar showing anomalies management and different subsections.">
            <a:extLst>
              <a:ext uri="{FF2B5EF4-FFF2-40B4-BE49-F238E27FC236}">
                <a16:creationId xmlns:a16="http://schemas.microsoft.com/office/drawing/2014/main" id="{57A40423-7554-47F9-328B-D5907FC314F8}"/>
              </a:ext>
            </a:extLst>
          </p:cNvPr>
          <p:cNvGrpSpPr/>
          <p:nvPr/>
        </p:nvGrpSpPr>
        <p:grpSpPr>
          <a:xfrm>
            <a:off x="2697480" y="1263696"/>
            <a:ext cx="8902493" cy="4655551"/>
            <a:chOff x="1669224" y="1164881"/>
            <a:chExt cx="9450689" cy="5082426"/>
          </a:xfrm>
        </p:grpSpPr>
        <p:grpSp>
          <p:nvGrpSpPr>
            <p:cNvPr id="7" name="Group 6">
              <a:extLst>
                <a:ext uri="{FF2B5EF4-FFF2-40B4-BE49-F238E27FC236}">
                  <a16:creationId xmlns:a16="http://schemas.microsoft.com/office/drawing/2014/main" id="{D2EAF9D8-F26B-4544-AC27-BC4B0A0E0815}"/>
                </a:ext>
              </a:extLst>
            </p:cNvPr>
            <p:cNvGrpSpPr/>
            <p:nvPr/>
          </p:nvGrpSpPr>
          <p:grpSpPr>
            <a:xfrm>
              <a:off x="1669225" y="1580681"/>
              <a:ext cx="1771315" cy="4572000"/>
              <a:chOff x="446915" y="1486068"/>
              <a:chExt cx="1771315" cy="4572000"/>
            </a:xfrm>
          </p:grpSpPr>
          <p:pic>
            <p:nvPicPr>
              <p:cNvPr id="4" name="Picture 3">
                <a:extLst>
                  <a:ext uri="{FF2B5EF4-FFF2-40B4-BE49-F238E27FC236}">
                    <a16:creationId xmlns:a16="http://schemas.microsoft.com/office/drawing/2014/main" id="{0B9612A3-39C8-4337-B4A5-893C35C33B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0213" y="1486068"/>
                <a:ext cx="1684719" cy="4572000"/>
              </a:xfrm>
              <a:prstGeom prst="rect">
                <a:avLst/>
              </a:prstGeom>
              <a:ln>
                <a:noFill/>
              </a:ln>
              <a:effectLst>
                <a:outerShdw blurRad="63500" algn="ctr" rotWithShape="0">
                  <a:prstClr val="black">
                    <a:alpha val="70000"/>
                  </a:prstClr>
                </a:outerShdw>
              </a:effectLst>
            </p:spPr>
          </p:pic>
          <p:sp>
            <p:nvSpPr>
              <p:cNvPr id="19" name="Rectangle 18">
                <a:extLst>
                  <a:ext uri="{FF2B5EF4-FFF2-40B4-BE49-F238E27FC236}">
                    <a16:creationId xmlns:a16="http://schemas.microsoft.com/office/drawing/2014/main" id="{F441F971-58E3-4B16-9160-E232B882D006}"/>
                  </a:ext>
                </a:extLst>
              </p:cNvPr>
              <p:cNvSpPr/>
              <p:nvPr/>
            </p:nvSpPr>
            <p:spPr bwMode="auto">
              <a:xfrm>
                <a:off x="446915" y="1486068"/>
                <a:ext cx="1771315" cy="25875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cxnSp>
          <p:nvCxnSpPr>
            <p:cNvPr id="16" name="Connector: Elbow 15">
              <a:extLst>
                <a:ext uri="{FF2B5EF4-FFF2-40B4-BE49-F238E27FC236}">
                  <a16:creationId xmlns:a16="http://schemas.microsoft.com/office/drawing/2014/main" id="{1B39D629-75A1-48C2-B051-3A9B6D89AE97}"/>
                </a:ext>
              </a:extLst>
            </p:cNvPr>
            <p:cNvCxnSpPr>
              <a:cxnSpLocks/>
              <a:stCxn id="23" idx="3"/>
              <a:endCxn id="10" idx="1"/>
            </p:cNvCxnSpPr>
            <p:nvPr/>
          </p:nvCxnSpPr>
          <p:spPr>
            <a:xfrm flipV="1">
              <a:off x="3440539" y="2246230"/>
              <a:ext cx="841901" cy="1720324"/>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15" name="Rectangle 14">
              <a:extLst>
                <a:ext uri="{FF2B5EF4-FFF2-40B4-BE49-F238E27FC236}">
                  <a16:creationId xmlns:a16="http://schemas.microsoft.com/office/drawing/2014/main" id="{7C9E8675-692D-4B66-8A05-992CFAB2982F}"/>
                </a:ext>
              </a:extLst>
            </p:cNvPr>
            <p:cNvSpPr/>
            <p:nvPr/>
          </p:nvSpPr>
          <p:spPr bwMode="auto">
            <a:xfrm>
              <a:off x="5327311" y="2429538"/>
              <a:ext cx="1179815" cy="340742"/>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18" name="Group 17">
              <a:extLst>
                <a:ext uri="{FF2B5EF4-FFF2-40B4-BE49-F238E27FC236}">
                  <a16:creationId xmlns:a16="http://schemas.microsoft.com/office/drawing/2014/main" id="{BDAA632D-4370-348F-D401-8D800D7F63CC}"/>
                </a:ext>
              </a:extLst>
            </p:cNvPr>
            <p:cNvGrpSpPr/>
            <p:nvPr/>
          </p:nvGrpSpPr>
          <p:grpSpPr>
            <a:xfrm>
              <a:off x="4282440" y="1164881"/>
              <a:ext cx="6837473" cy="5082426"/>
              <a:chOff x="4282440" y="1164881"/>
              <a:chExt cx="6837473" cy="5082426"/>
            </a:xfrm>
          </p:grpSpPr>
          <p:pic>
            <p:nvPicPr>
              <p:cNvPr id="10" name="Picture 9">
                <a:extLst>
                  <a:ext uri="{FF2B5EF4-FFF2-40B4-BE49-F238E27FC236}">
                    <a16:creationId xmlns:a16="http://schemas.microsoft.com/office/drawing/2014/main" id="{E0EE4654-1CE4-0DA6-15B8-BD7EB93AC505}"/>
                  </a:ext>
                </a:extLst>
              </p:cNvPr>
              <p:cNvPicPr>
                <a:picLocks noChangeAspect="1"/>
              </p:cNvPicPr>
              <p:nvPr/>
            </p:nvPicPr>
            <p:blipFill>
              <a:blip r:embed="rId3"/>
              <a:stretch>
                <a:fillRect/>
              </a:stretch>
            </p:blipFill>
            <p:spPr>
              <a:xfrm>
                <a:off x="4282440" y="1164881"/>
                <a:ext cx="6004188" cy="2162697"/>
              </a:xfrm>
              <a:prstGeom prst="rect">
                <a:avLst/>
              </a:prstGeom>
              <a:effectLst>
                <a:outerShdw blurRad="63500" algn="ctr" rotWithShape="0">
                  <a:prstClr val="black">
                    <a:alpha val="40000"/>
                  </a:prstClr>
                </a:outerShdw>
              </a:effectLst>
            </p:spPr>
          </p:pic>
          <p:pic>
            <p:nvPicPr>
              <p:cNvPr id="12" name="Picture 11">
                <a:extLst>
                  <a:ext uri="{FF2B5EF4-FFF2-40B4-BE49-F238E27FC236}">
                    <a16:creationId xmlns:a16="http://schemas.microsoft.com/office/drawing/2014/main" id="{EC2A2265-380E-FF9C-7E77-88AB6A87EE87}"/>
                  </a:ext>
                </a:extLst>
              </p:cNvPr>
              <p:cNvPicPr>
                <a:picLocks noChangeAspect="1"/>
              </p:cNvPicPr>
              <p:nvPr/>
            </p:nvPicPr>
            <p:blipFill>
              <a:blip r:embed="rId4"/>
              <a:stretch>
                <a:fillRect/>
              </a:stretch>
            </p:blipFill>
            <p:spPr>
              <a:xfrm>
                <a:off x="5007468" y="2261041"/>
                <a:ext cx="5472000" cy="2494226"/>
              </a:xfrm>
              <a:prstGeom prst="rect">
                <a:avLst/>
              </a:prstGeom>
              <a:effectLst>
                <a:outerShdw blurRad="63500" algn="ctr" rotWithShape="0">
                  <a:prstClr val="black">
                    <a:alpha val="40000"/>
                  </a:prstClr>
                </a:outerShdw>
              </a:effectLst>
            </p:spPr>
          </p:pic>
          <p:pic>
            <p:nvPicPr>
              <p:cNvPr id="17" name="Picture 16">
                <a:extLst>
                  <a:ext uri="{FF2B5EF4-FFF2-40B4-BE49-F238E27FC236}">
                    <a16:creationId xmlns:a16="http://schemas.microsoft.com/office/drawing/2014/main" id="{3C22669F-A777-B01A-D12C-5D14FCFEAF37}"/>
                  </a:ext>
                </a:extLst>
              </p:cNvPr>
              <p:cNvPicPr>
                <a:picLocks noChangeAspect="1"/>
              </p:cNvPicPr>
              <p:nvPr/>
            </p:nvPicPr>
            <p:blipFill>
              <a:blip r:embed="rId5"/>
              <a:stretch>
                <a:fillRect/>
              </a:stretch>
            </p:blipFill>
            <p:spPr>
              <a:xfrm>
                <a:off x="5904000" y="4084611"/>
                <a:ext cx="5215913" cy="2162696"/>
              </a:xfrm>
              <a:prstGeom prst="rect">
                <a:avLst/>
              </a:prstGeom>
              <a:effectLst>
                <a:outerShdw blurRad="63500" algn="ctr" rotWithShape="0">
                  <a:prstClr val="black">
                    <a:alpha val="40000"/>
                  </a:prstClr>
                </a:outerShdw>
              </a:effectLst>
            </p:spPr>
          </p:pic>
        </p:grpSp>
        <p:sp>
          <p:nvSpPr>
            <p:cNvPr id="23" name="Rectangle 22">
              <a:extLst>
                <a:ext uri="{FF2B5EF4-FFF2-40B4-BE49-F238E27FC236}">
                  <a16:creationId xmlns:a16="http://schemas.microsoft.com/office/drawing/2014/main" id="{EB38E3B3-0930-1A38-B977-19F6498FD6A6}"/>
                </a:ext>
              </a:extLst>
            </p:cNvPr>
            <p:cNvSpPr/>
            <p:nvPr/>
          </p:nvSpPr>
          <p:spPr bwMode="auto">
            <a:xfrm>
              <a:off x="1669224" y="3465082"/>
              <a:ext cx="1771315" cy="1002943"/>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27" name="Connector: Elbow 26">
              <a:extLst>
                <a:ext uri="{FF2B5EF4-FFF2-40B4-BE49-F238E27FC236}">
                  <a16:creationId xmlns:a16="http://schemas.microsoft.com/office/drawing/2014/main" id="{8C33BA15-82B9-AD53-13AF-D0E931465210}"/>
                </a:ext>
              </a:extLst>
            </p:cNvPr>
            <p:cNvCxnSpPr>
              <a:cxnSpLocks/>
              <a:stCxn id="23" idx="3"/>
              <a:endCxn id="12" idx="1"/>
            </p:cNvCxnSpPr>
            <p:nvPr/>
          </p:nvCxnSpPr>
          <p:spPr>
            <a:xfrm flipV="1">
              <a:off x="3440539" y="3508154"/>
              <a:ext cx="1566929" cy="458400"/>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cxnSp>
          <p:nvCxnSpPr>
            <p:cNvPr id="28" name="Connector: Elbow 27">
              <a:extLst>
                <a:ext uri="{FF2B5EF4-FFF2-40B4-BE49-F238E27FC236}">
                  <a16:creationId xmlns:a16="http://schemas.microsoft.com/office/drawing/2014/main" id="{E3997F29-365D-57EE-8B60-75709F5749A1}"/>
                </a:ext>
              </a:extLst>
            </p:cNvPr>
            <p:cNvCxnSpPr>
              <a:cxnSpLocks/>
              <a:stCxn id="23" idx="3"/>
              <a:endCxn id="17" idx="1"/>
            </p:cNvCxnSpPr>
            <p:nvPr/>
          </p:nvCxnSpPr>
          <p:spPr>
            <a:xfrm>
              <a:off x="3440539" y="3966554"/>
              <a:ext cx="2463461" cy="1199405"/>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50604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2B2A87-BC93-C672-5A66-816C26A57E7C}"/>
              </a:ext>
            </a:extLst>
          </p:cNvPr>
          <p:cNvPicPr>
            <a:picLocks noChangeAspect="1"/>
          </p:cNvPicPr>
          <p:nvPr/>
        </p:nvPicPr>
        <p:blipFill>
          <a:blip r:embed="rId2"/>
          <a:stretch>
            <a:fillRect/>
          </a:stretch>
        </p:blipFill>
        <p:spPr>
          <a:xfrm>
            <a:off x="3940476" y="1106612"/>
            <a:ext cx="7479708" cy="1826495"/>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ED9E2834-9D6F-4764-9693-A95AEAD1BF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48729" y="2984975"/>
            <a:ext cx="4855655" cy="2848270"/>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A593BA4C-520E-4BBD-9F95-204B959A6676}"/>
              </a:ext>
            </a:extLst>
          </p:cNvPr>
          <p:cNvSpPr>
            <a:spLocks noGrp="1"/>
          </p:cNvSpPr>
          <p:nvPr>
            <p:ph type="title"/>
          </p:nvPr>
        </p:nvSpPr>
        <p:spPr>
          <a:xfrm>
            <a:off x="432000" y="318444"/>
            <a:ext cx="11340000" cy="432000"/>
          </a:xfrm>
        </p:spPr>
        <p:txBody>
          <a:bodyPr/>
          <a:lstStyle/>
          <a:p>
            <a:r>
              <a:rPr lang="en-US" dirty="0"/>
              <a:t>Checking for Anomalies</a:t>
            </a:r>
          </a:p>
        </p:txBody>
      </p:sp>
      <p:sp>
        <p:nvSpPr>
          <p:cNvPr id="3" name="Content Placeholder 2">
            <a:extLst>
              <a:ext uri="{FF2B5EF4-FFF2-40B4-BE49-F238E27FC236}">
                <a16:creationId xmlns:a16="http://schemas.microsoft.com/office/drawing/2014/main" id="{8AAAC8C5-0A5D-44C8-9FF4-C3193280FEAD}"/>
              </a:ext>
            </a:extLst>
          </p:cNvPr>
          <p:cNvSpPr>
            <a:spLocks noGrp="1"/>
          </p:cNvSpPr>
          <p:nvPr>
            <p:ph sz="half" idx="1"/>
          </p:nvPr>
        </p:nvSpPr>
        <p:spPr>
          <a:xfrm>
            <a:off x="432000" y="805563"/>
            <a:ext cx="11340000" cy="360000"/>
          </a:xfrm>
        </p:spPr>
        <p:txBody>
          <a:bodyPr/>
          <a:lstStyle/>
          <a:p>
            <a:r>
              <a:rPr lang="en-US" sz="2400" b="1" dirty="0">
                <a:solidFill>
                  <a:srgbClr val="FF4719"/>
                </a:solidFill>
              </a:rPr>
              <a:t>Through ODS Reports</a:t>
            </a:r>
          </a:p>
        </p:txBody>
      </p:sp>
      <p:sp>
        <p:nvSpPr>
          <p:cNvPr id="5" name="Footer Placeholder 4">
            <a:extLst>
              <a:ext uri="{FF2B5EF4-FFF2-40B4-BE49-F238E27FC236}">
                <a16:creationId xmlns:a16="http://schemas.microsoft.com/office/drawing/2014/main" id="{224152C5-241F-44FA-936E-DD0F70328EE8}"/>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3" name="Rectangle 22">
            <a:extLst>
              <a:ext uri="{FF2B5EF4-FFF2-40B4-BE49-F238E27FC236}">
                <a16:creationId xmlns:a16="http://schemas.microsoft.com/office/drawing/2014/main" id="{DA6871CF-0A2E-4152-A21E-1FED6E04F230}"/>
              </a:ext>
            </a:extLst>
          </p:cNvPr>
          <p:cNvSpPr/>
          <p:nvPr/>
        </p:nvSpPr>
        <p:spPr bwMode="auto">
          <a:xfrm>
            <a:off x="7209454" y="4312079"/>
            <a:ext cx="1275327" cy="83286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4" name="AutoShape 7">
            <a:extLst>
              <a:ext uri="{FF2B5EF4-FFF2-40B4-BE49-F238E27FC236}">
                <a16:creationId xmlns:a16="http://schemas.microsoft.com/office/drawing/2014/main" id="{13D924BB-B477-4B18-819D-47ED3CBD3E81}"/>
              </a:ext>
            </a:extLst>
          </p:cNvPr>
          <p:cNvSpPr>
            <a:spLocks noChangeArrowheads="1"/>
          </p:cNvSpPr>
          <p:nvPr/>
        </p:nvSpPr>
        <p:spPr bwMode="auto">
          <a:xfrm>
            <a:off x="7681947" y="4958947"/>
            <a:ext cx="3505200" cy="914400"/>
          </a:xfrm>
          <a:prstGeom prst="wedgeRectCallout">
            <a:avLst>
              <a:gd name="adj1" fmla="val -26862"/>
              <a:gd name="adj2" fmla="val -106175"/>
            </a:avLst>
          </a:prstGeom>
          <a:solidFill>
            <a:srgbClr val="FF4719"/>
          </a:solidFill>
          <a:ln>
            <a:noFill/>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7432" tIns="0" rIns="27432" bIns="0"/>
          <a:lstStyle/>
          <a:p>
            <a:r>
              <a:rPr lang="en-US" b="1" dirty="0">
                <a:solidFill>
                  <a:schemeClr val="bg1"/>
                </a:solidFill>
              </a:rPr>
              <a:t>To certify Fall 1 an LEA must have 2% or fewer anomalies, of MIDs and CCEs</a:t>
            </a:r>
          </a:p>
        </p:txBody>
      </p:sp>
      <p:grpSp>
        <p:nvGrpSpPr>
          <p:cNvPr id="12" name="Group 11">
            <a:extLst>
              <a:ext uri="{FF2B5EF4-FFF2-40B4-BE49-F238E27FC236}">
                <a16:creationId xmlns:a16="http://schemas.microsoft.com/office/drawing/2014/main" id="{276B48B3-B3BE-4E63-8F0E-47AE2B43D4E3}"/>
              </a:ext>
            </a:extLst>
          </p:cNvPr>
          <p:cNvGrpSpPr/>
          <p:nvPr/>
        </p:nvGrpSpPr>
        <p:grpSpPr>
          <a:xfrm>
            <a:off x="639621" y="1378244"/>
            <a:ext cx="1771316" cy="4572000"/>
            <a:chOff x="446914" y="1486068"/>
            <a:chExt cx="1771316" cy="4572000"/>
          </a:xfrm>
        </p:grpSpPr>
        <p:pic>
          <p:nvPicPr>
            <p:cNvPr id="13" name="Picture 12">
              <a:extLst>
                <a:ext uri="{FF2B5EF4-FFF2-40B4-BE49-F238E27FC236}">
                  <a16:creationId xmlns:a16="http://schemas.microsoft.com/office/drawing/2014/main" id="{B765EFDB-04E1-4F1F-8EA8-A7698DDA0A20}"/>
                </a:ext>
              </a:extLst>
            </p:cNvPr>
            <p:cNvPicPr>
              <a:picLocks noChangeAspect="1"/>
            </p:cNvPicPr>
            <p:nvPr/>
          </p:nvPicPr>
          <p:blipFill>
            <a:blip r:embed="rId4"/>
            <a:stretch>
              <a:fillRect/>
            </a:stretch>
          </p:blipFill>
          <p:spPr>
            <a:xfrm>
              <a:off x="446915" y="1486068"/>
              <a:ext cx="1771315" cy="4572000"/>
            </a:xfrm>
            <a:prstGeom prst="rect">
              <a:avLst/>
            </a:prstGeom>
            <a:ln>
              <a:noFill/>
            </a:ln>
            <a:effectLst>
              <a:outerShdw blurRad="63500" algn="ctr" rotWithShape="0">
                <a:prstClr val="black">
                  <a:alpha val="70000"/>
                </a:prstClr>
              </a:outerShdw>
            </a:effectLst>
          </p:spPr>
        </p:pic>
        <p:sp>
          <p:nvSpPr>
            <p:cNvPr id="14" name="Rectangle 13">
              <a:extLst>
                <a:ext uri="{FF2B5EF4-FFF2-40B4-BE49-F238E27FC236}">
                  <a16:creationId xmlns:a16="http://schemas.microsoft.com/office/drawing/2014/main" id="{3E427F52-9611-44D2-A1FB-44DEA8015081}"/>
                </a:ext>
              </a:extLst>
            </p:cNvPr>
            <p:cNvSpPr/>
            <p:nvPr/>
          </p:nvSpPr>
          <p:spPr bwMode="auto">
            <a:xfrm>
              <a:off x="446914" y="1763040"/>
              <a:ext cx="1771315" cy="25875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15" name="Rectangle 14">
            <a:extLst>
              <a:ext uri="{FF2B5EF4-FFF2-40B4-BE49-F238E27FC236}">
                <a16:creationId xmlns:a16="http://schemas.microsoft.com/office/drawing/2014/main" id="{2116DB75-3917-424B-831C-7D7707186643}"/>
              </a:ext>
            </a:extLst>
          </p:cNvPr>
          <p:cNvSpPr/>
          <p:nvPr/>
        </p:nvSpPr>
        <p:spPr bwMode="auto">
          <a:xfrm>
            <a:off x="639620" y="3160662"/>
            <a:ext cx="1771315" cy="25875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Rectangle 15">
            <a:extLst>
              <a:ext uri="{FF2B5EF4-FFF2-40B4-BE49-F238E27FC236}">
                <a16:creationId xmlns:a16="http://schemas.microsoft.com/office/drawing/2014/main" id="{0444DDC3-2209-409D-BC39-8A18594E7B5A}"/>
              </a:ext>
            </a:extLst>
          </p:cNvPr>
          <p:cNvSpPr/>
          <p:nvPr/>
        </p:nvSpPr>
        <p:spPr bwMode="auto">
          <a:xfrm>
            <a:off x="639619" y="4053323"/>
            <a:ext cx="1771315" cy="25875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cxnSp>
        <p:nvCxnSpPr>
          <p:cNvPr id="17" name="Connector: Elbow 16">
            <a:extLst>
              <a:ext uri="{FF2B5EF4-FFF2-40B4-BE49-F238E27FC236}">
                <a16:creationId xmlns:a16="http://schemas.microsoft.com/office/drawing/2014/main" id="{158BA90D-1DAD-4298-AE6A-66347E5926D4}"/>
              </a:ext>
            </a:extLst>
          </p:cNvPr>
          <p:cNvCxnSpPr>
            <a:stCxn id="14" idx="3"/>
            <a:endCxn id="15" idx="3"/>
          </p:cNvCxnSpPr>
          <p:nvPr/>
        </p:nvCxnSpPr>
        <p:spPr>
          <a:xfrm flipH="1">
            <a:off x="2410935" y="1784594"/>
            <a:ext cx="1" cy="1505446"/>
          </a:xfrm>
          <a:prstGeom prst="bentConnector3">
            <a:avLst>
              <a:gd name="adj1" fmla="val -2286000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nector: Elbow 18">
            <a:extLst>
              <a:ext uri="{FF2B5EF4-FFF2-40B4-BE49-F238E27FC236}">
                <a16:creationId xmlns:a16="http://schemas.microsoft.com/office/drawing/2014/main" id="{D283BF96-E860-4458-8876-4A52E99D201A}"/>
              </a:ext>
            </a:extLst>
          </p:cNvPr>
          <p:cNvCxnSpPr>
            <a:stCxn id="15" idx="1"/>
            <a:endCxn id="16" idx="1"/>
          </p:cNvCxnSpPr>
          <p:nvPr/>
        </p:nvCxnSpPr>
        <p:spPr>
          <a:xfrm rot="10800000" flipV="1">
            <a:off x="639620" y="3290039"/>
            <a:ext cx="1" cy="892661"/>
          </a:xfrm>
          <a:prstGeom prst="bentConnector3">
            <a:avLst>
              <a:gd name="adj1" fmla="val 22860100000"/>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Slide Number Placeholder 3">
            <a:extLst>
              <a:ext uri="{FF2B5EF4-FFF2-40B4-BE49-F238E27FC236}">
                <a16:creationId xmlns:a16="http://schemas.microsoft.com/office/drawing/2014/main" id="{6EE5FEB7-3338-4847-8EE8-9EA92E32D080}"/>
              </a:ext>
            </a:extLst>
          </p:cNvPr>
          <p:cNvSpPr>
            <a:spLocks noGrp="1"/>
          </p:cNvSpPr>
          <p:nvPr>
            <p:ph type="sldNum" sz="quarter" idx="11"/>
          </p:nvPr>
        </p:nvSpPr>
        <p:spPr/>
        <p:txBody>
          <a:bodyPr/>
          <a:lstStyle/>
          <a:p>
            <a:fld id="{4B73C415-D670-4716-A5EC-CC4D52CA2BAC}" type="slidenum">
              <a:rPr lang="en-US" noProof="0" smtClean="0"/>
              <a:pPr/>
              <a:t>12</a:t>
            </a:fld>
            <a:endParaRPr lang="en-US" noProof="0" dirty="0"/>
          </a:p>
        </p:txBody>
      </p:sp>
      <p:sp>
        <p:nvSpPr>
          <p:cNvPr id="9" name="Rectangle 8">
            <a:extLst>
              <a:ext uri="{FF2B5EF4-FFF2-40B4-BE49-F238E27FC236}">
                <a16:creationId xmlns:a16="http://schemas.microsoft.com/office/drawing/2014/main" id="{EC4F9CFD-7185-FDB8-790A-5A9948178D5E}"/>
              </a:ext>
            </a:extLst>
          </p:cNvPr>
          <p:cNvSpPr/>
          <p:nvPr/>
        </p:nvSpPr>
        <p:spPr bwMode="auto">
          <a:xfrm>
            <a:off x="5106875" y="1714002"/>
            <a:ext cx="936326" cy="399939"/>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Rectangle 9">
            <a:extLst>
              <a:ext uri="{FF2B5EF4-FFF2-40B4-BE49-F238E27FC236}">
                <a16:creationId xmlns:a16="http://schemas.microsoft.com/office/drawing/2014/main" id="{979191D1-A828-6655-5A9E-5BF58BA386F3}"/>
              </a:ext>
            </a:extLst>
          </p:cNvPr>
          <p:cNvSpPr/>
          <p:nvPr/>
        </p:nvSpPr>
        <p:spPr bwMode="auto">
          <a:xfrm>
            <a:off x="10072800" y="2002895"/>
            <a:ext cx="604800" cy="711505"/>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24629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8D462-0DE6-4468-B4E1-38E0F8187EC5}"/>
              </a:ext>
            </a:extLst>
          </p:cNvPr>
          <p:cNvPicPr>
            <a:picLocks noChangeAspect="1"/>
          </p:cNvPicPr>
          <p:nvPr/>
        </p:nvPicPr>
        <p:blipFill>
          <a:blip r:embed="rId3"/>
          <a:stretch>
            <a:fillRect/>
          </a:stretch>
        </p:blipFill>
        <p:spPr>
          <a:xfrm>
            <a:off x="980020" y="966740"/>
            <a:ext cx="2533650" cy="5076825"/>
          </a:xfrm>
          <a:prstGeom prst="rect">
            <a:avLst/>
          </a:prstGeom>
          <a:ln>
            <a:noFill/>
          </a:ln>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118EE9E6-FBF8-49BF-AC3B-1B835750CCC6}"/>
              </a:ext>
            </a:extLst>
          </p:cNvPr>
          <p:cNvSpPr>
            <a:spLocks noGrp="1"/>
          </p:cNvSpPr>
          <p:nvPr>
            <p:ph type="title"/>
          </p:nvPr>
        </p:nvSpPr>
        <p:spPr>
          <a:xfrm>
            <a:off x="426000" y="212942"/>
            <a:ext cx="11340000" cy="432000"/>
          </a:xfrm>
        </p:spPr>
        <p:txBody>
          <a:bodyPr/>
          <a:lstStyle/>
          <a:p>
            <a:r>
              <a:rPr lang="en-US" dirty="0"/>
              <a:t>How to Resolve Anomalies</a:t>
            </a:r>
          </a:p>
        </p:txBody>
      </p:sp>
      <p:sp>
        <p:nvSpPr>
          <p:cNvPr id="5" name="Footer Placeholder 4">
            <a:extLst>
              <a:ext uri="{FF2B5EF4-FFF2-40B4-BE49-F238E27FC236}">
                <a16:creationId xmlns:a16="http://schemas.microsoft.com/office/drawing/2014/main" id="{1FED2EAD-A9AE-42F2-AD09-A6CEA53C1837}"/>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2" name="TextBox 6">
            <a:extLst>
              <a:ext uri="{FF2B5EF4-FFF2-40B4-BE49-F238E27FC236}">
                <a16:creationId xmlns:a16="http://schemas.microsoft.com/office/drawing/2014/main" id="{C09D4C49-8645-4E61-B08E-6DF87F811906}"/>
              </a:ext>
            </a:extLst>
          </p:cNvPr>
          <p:cNvSpPr txBox="1">
            <a:spLocks noChangeArrowheads="1"/>
          </p:cNvSpPr>
          <p:nvPr/>
        </p:nvSpPr>
        <p:spPr bwMode="auto">
          <a:xfrm>
            <a:off x="3862565" y="1616197"/>
            <a:ext cx="69685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F4719"/>
                </a:solidFill>
              </a:rPr>
              <a:t>1. Online Maintenance (Enrollment Correction)</a:t>
            </a:r>
          </a:p>
        </p:txBody>
      </p:sp>
      <p:sp>
        <p:nvSpPr>
          <p:cNvPr id="13" name="TextBox 6">
            <a:extLst>
              <a:ext uri="{FF2B5EF4-FFF2-40B4-BE49-F238E27FC236}">
                <a16:creationId xmlns:a16="http://schemas.microsoft.com/office/drawing/2014/main" id="{BD72C15B-78FD-4705-B8C1-D0F8FA13A39A}"/>
              </a:ext>
            </a:extLst>
          </p:cNvPr>
          <p:cNvSpPr txBox="1">
            <a:spLocks noChangeArrowheads="1"/>
          </p:cNvSpPr>
          <p:nvPr/>
        </p:nvSpPr>
        <p:spPr bwMode="auto">
          <a:xfrm>
            <a:off x="3862565" y="4040106"/>
            <a:ext cx="4972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F4719"/>
                </a:solidFill>
              </a:rPr>
              <a:t>2. Anomaly Module Functionality</a:t>
            </a:r>
          </a:p>
        </p:txBody>
      </p:sp>
      <p:sp>
        <p:nvSpPr>
          <p:cNvPr id="14" name="TextBox 6">
            <a:extLst>
              <a:ext uri="{FF2B5EF4-FFF2-40B4-BE49-F238E27FC236}">
                <a16:creationId xmlns:a16="http://schemas.microsoft.com/office/drawing/2014/main" id="{DF871879-FC19-4E6B-BCEA-6CD538795649}"/>
              </a:ext>
            </a:extLst>
          </p:cNvPr>
          <p:cNvSpPr txBox="1">
            <a:spLocks noChangeArrowheads="1"/>
          </p:cNvSpPr>
          <p:nvPr/>
        </p:nvSpPr>
        <p:spPr bwMode="auto">
          <a:xfrm>
            <a:off x="3862565" y="5404020"/>
            <a:ext cx="51235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F4719"/>
                </a:solidFill>
              </a:rPr>
              <a:t>3. Batch SENR File Upload &amp; Post</a:t>
            </a:r>
          </a:p>
        </p:txBody>
      </p:sp>
      <p:sp>
        <p:nvSpPr>
          <p:cNvPr id="16" name="Rectangle 15">
            <a:extLst>
              <a:ext uri="{FF2B5EF4-FFF2-40B4-BE49-F238E27FC236}">
                <a16:creationId xmlns:a16="http://schemas.microsoft.com/office/drawing/2014/main" id="{077D70C0-80C2-41A6-A947-D000B324E296}"/>
              </a:ext>
            </a:extLst>
          </p:cNvPr>
          <p:cNvSpPr/>
          <p:nvPr/>
        </p:nvSpPr>
        <p:spPr bwMode="auto">
          <a:xfrm>
            <a:off x="989849" y="1717327"/>
            <a:ext cx="2523821" cy="325156"/>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7" name="Rectangle 16">
            <a:extLst>
              <a:ext uri="{FF2B5EF4-FFF2-40B4-BE49-F238E27FC236}">
                <a16:creationId xmlns:a16="http://schemas.microsoft.com/office/drawing/2014/main" id="{2EFF9160-D637-4EA4-8045-4D098520EFC9}"/>
              </a:ext>
            </a:extLst>
          </p:cNvPr>
          <p:cNvSpPr/>
          <p:nvPr/>
        </p:nvSpPr>
        <p:spPr bwMode="auto">
          <a:xfrm>
            <a:off x="989849" y="5448743"/>
            <a:ext cx="2533650" cy="325156"/>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Rectangle 17">
            <a:extLst>
              <a:ext uri="{FF2B5EF4-FFF2-40B4-BE49-F238E27FC236}">
                <a16:creationId xmlns:a16="http://schemas.microsoft.com/office/drawing/2014/main" id="{36DE5121-756B-4804-8D5E-5AD1E47B9860}"/>
              </a:ext>
            </a:extLst>
          </p:cNvPr>
          <p:cNvSpPr/>
          <p:nvPr/>
        </p:nvSpPr>
        <p:spPr bwMode="auto">
          <a:xfrm>
            <a:off x="995596" y="3542989"/>
            <a:ext cx="2518074" cy="1570188"/>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3" name="Slide Number Placeholder 2">
            <a:extLst>
              <a:ext uri="{FF2B5EF4-FFF2-40B4-BE49-F238E27FC236}">
                <a16:creationId xmlns:a16="http://schemas.microsoft.com/office/drawing/2014/main" id="{A367A5A4-7C74-4D7A-842E-518BD3B6040F}"/>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358339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tx1">
                  <a:alpha val="0"/>
                  <a:lumMod val="50000"/>
                  <a:lumOff val="5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Anomaly Roles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Discuss assigning and removing essential roles</a:t>
            </a:r>
          </a:p>
        </p:txBody>
      </p:sp>
      <p:pic>
        <p:nvPicPr>
          <p:cNvPr id="5" name="Graphic 4">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9274" y="3850200"/>
            <a:ext cx="914400" cy="914400"/>
          </a:xfrm>
          <a:prstGeom prst="rect">
            <a:avLst/>
          </a:prstGeom>
        </p:spPr>
      </p:pic>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
        <p:nvSpPr>
          <p:cNvPr id="6" name="Slide Number Placeholder 5">
            <a:extLst>
              <a:ext uri="{FF2B5EF4-FFF2-40B4-BE49-F238E27FC236}">
                <a16:creationId xmlns:a16="http://schemas.microsoft.com/office/drawing/2014/main" id="{686597CE-4FF2-4C7A-990B-A7AF6EC20B58}"/>
              </a:ext>
            </a:extLst>
          </p:cNvPr>
          <p:cNvSpPr>
            <a:spLocks noGrp="1"/>
          </p:cNvSpPr>
          <p:nvPr>
            <p:ph type="sldNum" sz="quarter" idx="12"/>
          </p:nvPr>
        </p:nvSpPr>
        <p:spPr/>
        <p:txBody>
          <a:bodyPr/>
          <a:lstStyle/>
          <a:p>
            <a:fld id="{4B73C415-D670-4716-A5EC-CC4D52CA2BAC}" type="slidenum">
              <a:rPr lang="en-US" noProof="0" smtClean="0"/>
              <a:pPr/>
              <a:t>14</a:t>
            </a:fld>
            <a:endParaRPr lang="en-US" noProof="0" dirty="0"/>
          </a:p>
        </p:txBody>
      </p:sp>
    </p:spTree>
    <p:extLst>
      <p:ext uri="{BB962C8B-B14F-4D97-AF65-F5344CB8AC3E}">
        <p14:creationId xmlns:p14="http://schemas.microsoft.com/office/powerpoint/2010/main" val="3437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6E460-0D49-49DF-A60F-319B6B53FA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7798" y="990185"/>
            <a:ext cx="5681904" cy="5198338"/>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118EE9E6-FBF8-49BF-AC3B-1B835750CCC6}"/>
              </a:ext>
            </a:extLst>
          </p:cNvPr>
          <p:cNvSpPr>
            <a:spLocks noGrp="1"/>
          </p:cNvSpPr>
          <p:nvPr>
            <p:ph type="title"/>
          </p:nvPr>
        </p:nvSpPr>
        <p:spPr/>
        <p:txBody>
          <a:bodyPr/>
          <a:lstStyle/>
          <a:p>
            <a:r>
              <a:rPr lang="en-US" dirty="0"/>
              <a:t>Anomaly Roles</a:t>
            </a:r>
          </a:p>
        </p:txBody>
      </p:sp>
      <p:sp>
        <p:nvSpPr>
          <p:cNvPr id="5" name="Footer Placeholder 4">
            <a:extLst>
              <a:ext uri="{FF2B5EF4-FFF2-40B4-BE49-F238E27FC236}">
                <a16:creationId xmlns:a16="http://schemas.microsoft.com/office/drawing/2014/main" id="{1FED2EAD-A9AE-42F2-AD09-A6CEA53C1837}"/>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0" name="Rectangle 19">
            <a:extLst>
              <a:ext uri="{FF2B5EF4-FFF2-40B4-BE49-F238E27FC236}">
                <a16:creationId xmlns:a16="http://schemas.microsoft.com/office/drawing/2014/main" id="{69CAC3C6-36F5-45A2-A3A1-FC91B03D50F3}"/>
              </a:ext>
            </a:extLst>
          </p:cNvPr>
          <p:cNvSpPr/>
          <p:nvPr/>
        </p:nvSpPr>
        <p:spPr bwMode="auto">
          <a:xfrm>
            <a:off x="3308750" y="3446729"/>
            <a:ext cx="2667000" cy="1200685"/>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21" name="Group 20">
            <a:extLst>
              <a:ext uri="{FF2B5EF4-FFF2-40B4-BE49-F238E27FC236}">
                <a16:creationId xmlns:a16="http://schemas.microsoft.com/office/drawing/2014/main" id="{02C4A222-F81F-4513-B4E4-4E006C5FB2EB}"/>
              </a:ext>
            </a:extLst>
          </p:cNvPr>
          <p:cNvGrpSpPr/>
          <p:nvPr/>
        </p:nvGrpSpPr>
        <p:grpSpPr>
          <a:xfrm>
            <a:off x="6486638" y="983314"/>
            <a:ext cx="5565898" cy="952980"/>
            <a:chOff x="6486639" y="1171737"/>
            <a:chExt cx="5565898" cy="952980"/>
          </a:xfrm>
        </p:grpSpPr>
        <p:sp>
          <p:nvSpPr>
            <p:cNvPr id="22" name="Rectangle 21">
              <a:extLst>
                <a:ext uri="{FF2B5EF4-FFF2-40B4-BE49-F238E27FC236}">
                  <a16:creationId xmlns:a16="http://schemas.microsoft.com/office/drawing/2014/main" id="{7BB6BE68-1BF2-4F2E-8CB6-95CBA821A4E8}"/>
                </a:ext>
              </a:extLst>
            </p:cNvPr>
            <p:cNvSpPr/>
            <p:nvPr/>
          </p:nvSpPr>
          <p:spPr bwMode="auto">
            <a:xfrm>
              <a:off x="6539243" y="1563075"/>
              <a:ext cx="5513294" cy="56164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a:r>
                <a:rPr lang="en-US" sz="1400" dirty="0"/>
                <a:t>Designates the user as the anomaly contact person for an LEA</a:t>
              </a:r>
              <a:endParaRPr lang="en-US" sz="1400" b="1" dirty="0">
                <a:solidFill>
                  <a:schemeClr val="bg1"/>
                </a:solidFill>
              </a:endParaRPr>
            </a:p>
          </p:txBody>
        </p:sp>
        <p:sp>
          <p:nvSpPr>
            <p:cNvPr id="23" name="Rectangle 22">
              <a:extLst>
                <a:ext uri="{FF2B5EF4-FFF2-40B4-BE49-F238E27FC236}">
                  <a16:creationId xmlns:a16="http://schemas.microsoft.com/office/drawing/2014/main" id="{62D99B4B-73D1-4D92-8062-A3934D5019F4}"/>
                </a:ext>
              </a:extLst>
            </p:cNvPr>
            <p:cNvSpPr/>
            <p:nvPr/>
          </p:nvSpPr>
          <p:spPr bwMode="auto">
            <a:xfrm>
              <a:off x="6486639" y="1171737"/>
              <a:ext cx="2980765" cy="361024"/>
            </a:xfrm>
            <a:prstGeom prst="rect">
              <a:avLst/>
            </a:prstGeom>
            <a:solidFill>
              <a:srgbClr val="F1543F"/>
            </a:solidFill>
            <a:ln w="9525" cap="flat" cmpd="sng" algn="ctr">
              <a:no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lvl="0"/>
              <a:r>
                <a:rPr lang="en-US" sz="1600" b="1" dirty="0">
                  <a:solidFill>
                    <a:schemeClr val="bg1"/>
                  </a:solidFill>
                </a:rPr>
                <a:t>Anomaly Contact</a:t>
              </a:r>
            </a:p>
          </p:txBody>
        </p:sp>
      </p:grpSp>
      <p:grpSp>
        <p:nvGrpSpPr>
          <p:cNvPr id="24" name="Group 23">
            <a:extLst>
              <a:ext uri="{FF2B5EF4-FFF2-40B4-BE49-F238E27FC236}">
                <a16:creationId xmlns:a16="http://schemas.microsoft.com/office/drawing/2014/main" id="{2F84C86A-A1E3-4423-A234-0DE2AEEFEDFA}"/>
              </a:ext>
            </a:extLst>
          </p:cNvPr>
          <p:cNvGrpSpPr/>
          <p:nvPr/>
        </p:nvGrpSpPr>
        <p:grpSpPr>
          <a:xfrm>
            <a:off x="6486636" y="1731682"/>
            <a:ext cx="5513293" cy="1188076"/>
            <a:chOff x="6486637" y="2286000"/>
            <a:chExt cx="5513293" cy="1188076"/>
          </a:xfrm>
        </p:grpSpPr>
        <p:sp>
          <p:nvSpPr>
            <p:cNvPr id="25" name="Rectangle 24">
              <a:extLst>
                <a:ext uri="{FF2B5EF4-FFF2-40B4-BE49-F238E27FC236}">
                  <a16:creationId xmlns:a16="http://schemas.microsoft.com/office/drawing/2014/main" id="{59FBDDF8-A707-4ABD-8E8A-C54C258949D9}"/>
                </a:ext>
              </a:extLst>
            </p:cNvPr>
            <p:cNvSpPr/>
            <p:nvPr/>
          </p:nvSpPr>
          <p:spPr bwMode="auto">
            <a:xfrm>
              <a:off x="6486637" y="2699191"/>
              <a:ext cx="5513293" cy="7748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r>
                <a:rPr lang="en-US" sz="1400" dirty="0"/>
                <a:t>Provides functionality to create and manage SSID Enrollment records using the online and batch interface</a:t>
              </a:r>
            </a:p>
            <a:p>
              <a:pPr lvl="0"/>
              <a:r>
                <a:rPr lang="en-US" sz="1400" dirty="0"/>
                <a:t>Review and resolve MIDs, ERDs, and CCEs in anomaly module</a:t>
              </a:r>
            </a:p>
          </p:txBody>
        </p:sp>
        <p:sp>
          <p:nvSpPr>
            <p:cNvPr id="26" name="Rectangle 25">
              <a:extLst>
                <a:ext uri="{FF2B5EF4-FFF2-40B4-BE49-F238E27FC236}">
                  <a16:creationId xmlns:a16="http://schemas.microsoft.com/office/drawing/2014/main" id="{AF222D6B-2D88-4366-8627-E52586748D9A}"/>
                </a:ext>
              </a:extLst>
            </p:cNvPr>
            <p:cNvSpPr/>
            <p:nvPr/>
          </p:nvSpPr>
          <p:spPr bwMode="auto">
            <a:xfrm>
              <a:off x="6486638" y="2286000"/>
              <a:ext cx="2980765" cy="361024"/>
            </a:xfrm>
            <a:prstGeom prst="rect">
              <a:avLst/>
            </a:prstGeom>
            <a:solidFill>
              <a:srgbClr val="F1543F"/>
            </a:solidFill>
            <a:ln w="9525" cap="flat" cmpd="sng" algn="ctr">
              <a:no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lvl="0"/>
              <a:r>
                <a:rPr lang="en-US" sz="1600" b="1" dirty="0">
                  <a:solidFill>
                    <a:schemeClr val="bg1"/>
                  </a:solidFill>
                </a:rPr>
                <a:t>SENR Edit</a:t>
              </a:r>
            </a:p>
          </p:txBody>
        </p:sp>
      </p:grpSp>
      <p:grpSp>
        <p:nvGrpSpPr>
          <p:cNvPr id="27" name="Group 26">
            <a:extLst>
              <a:ext uri="{FF2B5EF4-FFF2-40B4-BE49-F238E27FC236}">
                <a16:creationId xmlns:a16="http://schemas.microsoft.com/office/drawing/2014/main" id="{37B426A0-31C2-4089-9D4E-F255643914A4}"/>
              </a:ext>
            </a:extLst>
          </p:cNvPr>
          <p:cNvGrpSpPr/>
          <p:nvPr/>
        </p:nvGrpSpPr>
        <p:grpSpPr>
          <a:xfrm>
            <a:off x="6486636" y="4739162"/>
            <a:ext cx="5408084" cy="920945"/>
            <a:chOff x="6486636" y="5229962"/>
            <a:chExt cx="5408084" cy="920945"/>
          </a:xfrm>
        </p:grpSpPr>
        <p:sp>
          <p:nvSpPr>
            <p:cNvPr id="28" name="Rectangle 27">
              <a:extLst>
                <a:ext uri="{FF2B5EF4-FFF2-40B4-BE49-F238E27FC236}">
                  <a16:creationId xmlns:a16="http://schemas.microsoft.com/office/drawing/2014/main" id="{D6EE461C-FA8B-4EEF-AE62-18AEA0E6486F}"/>
                </a:ext>
              </a:extLst>
            </p:cNvPr>
            <p:cNvSpPr/>
            <p:nvPr/>
          </p:nvSpPr>
          <p:spPr bwMode="auto">
            <a:xfrm>
              <a:off x="6486636" y="5589263"/>
              <a:ext cx="5408084" cy="5616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a:r>
                <a:rPr lang="en-US" sz="1400" dirty="0"/>
                <a:t>Provides functionality to perform search for a student and access the Student Details page.</a:t>
              </a:r>
              <a:endParaRPr lang="en-US" sz="1400" b="1" dirty="0">
                <a:solidFill>
                  <a:schemeClr val="bg1"/>
                </a:solidFill>
              </a:endParaRPr>
            </a:p>
          </p:txBody>
        </p:sp>
        <p:sp>
          <p:nvSpPr>
            <p:cNvPr id="29" name="Rectangle 28">
              <a:extLst>
                <a:ext uri="{FF2B5EF4-FFF2-40B4-BE49-F238E27FC236}">
                  <a16:creationId xmlns:a16="http://schemas.microsoft.com/office/drawing/2014/main" id="{36C077DC-BC1B-47E2-836D-0E8E1E4F33D2}"/>
                </a:ext>
              </a:extLst>
            </p:cNvPr>
            <p:cNvSpPr/>
            <p:nvPr/>
          </p:nvSpPr>
          <p:spPr bwMode="auto">
            <a:xfrm>
              <a:off x="6486637" y="5229962"/>
              <a:ext cx="2980765" cy="361024"/>
            </a:xfrm>
            <a:prstGeom prst="rect">
              <a:avLst/>
            </a:prstGeom>
            <a:solidFill>
              <a:srgbClr val="F1543F"/>
            </a:solidFill>
            <a:ln w="9525" cap="flat" cmpd="sng" algn="ctr">
              <a:no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lvl="0"/>
              <a:r>
                <a:rPr lang="en-US" sz="1600" b="1" dirty="0">
                  <a:solidFill>
                    <a:schemeClr val="bg1"/>
                  </a:solidFill>
                </a:rPr>
                <a:t>Student Search</a:t>
              </a:r>
            </a:p>
          </p:txBody>
        </p:sp>
      </p:grpSp>
      <p:grpSp>
        <p:nvGrpSpPr>
          <p:cNvPr id="30" name="Group 29">
            <a:extLst>
              <a:ext uri="{FF2B5EF4-FFF2-40B4-BE49-F238E27FC236}">
                <a16:creationId xmlns:a16="http://schemas.microsoft.com/office/drawing/2014/main" id="{66A2F9E8-7D7D-49A3-B477-0EEE7352696D}"/>
              </a:ext>
            </a:extLst>
          </p:cNvPr>
          <p:cNvGrpSpPr/>
          <p:nvPr/>
        </p:nvGrpSpPr>
        <p:grpSpPr>
          <a:xfrm>
            <a:off x="6486636" y="2970178"/>
            <a:ext cx="5513293" cy="906089"/>
            <a:chOff x="6486636" y="4038600"/>
            <a:chExt cx="5513293" cy="902826"/>
          </a:xfrm>
        </p:grpSpPr>
        <p:sp>
          <p:nvSpPr>
            <p:cNvPr id="31" name="Rectangle 30">
              <a:extLst>
                <a:ext uri="{FF2B5EF4-FFF2-40B4-BE49-F238E27FC236}">
                  <a16:creationId xmlns:a16="http://schemas.microsoft.com/office/drawing/2014/main" id="{A6CB525D-607E-4240-A263-8A6614B4589C}"/>
                </a:ext>
              </a:extLst>
            </p:cNvPr>
            <p:cNvSpPr/>
            <p:nvPr/>
          </p:nvSpPr>
          <p:spPr bwMode="auto">
            <a:xfrm>
              <a:off x="6486636" y="4436053"/>
              <a:ext cx="5513293" cy="5053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a:r>
                <a:rPr lang="en-US" sz="1400" dirty="0"/>
                <a:t>Provides functionality to only view SSID Enrollment records via Online Maintenance.</a:t>
              </a:r>
              <a:endParaRPr lang="en-US" sz="1400" b="1" dirty="0">
                <a:solidFill>
                  <a:schemeClr val="bg1"/>
                </a:solidFill>
              </a:endParaRPr>
            </a:p>
          </p:txBody>
        </p:sp>
        <p:sp>
          <p:nvSpPr>
            <p:cNvPr id="32" name="Rectangle 31">
              <a:extLst>
                <a:ext uri="{FF2B5EF4-FFF2-40B4-BE49-F238E27FC236}">
                  <a16:creationId xmlns:a16="http://schemas.microsoft.com/office/drawing/2014/main" id="{4B24B343-DD84-4079-9B04-4A9E15741878}"/>
                </a:ext>
              </a:extLst>
            </p:cNvPr>
            <p:cNvSpPr/>
            <p:nvPr/>
          </p:nvSpPr>
          <p:spPr bwMode="auto">
            <a:xfrm>
              <a:off x="6486637" y="4038600"/>
              <a:ext cx="2980765" cy="361024"/>
            </a:xfrm>
            <a:prstGeom prst="rect">
              <a:avLst/>
            </a:prstGeom>
            <a:solidFill>
              <a:srgbClr val="F1543F"/>
            </a:solidFill>
            <a:ln w="9525" cap="flat" cmpd="sng" algn="ctr">
              <a:no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lvl="0"/>
              <a:r>
                <a:rPr lang="en-US" sz="1600" b="1" dirty="0">
                  <a:solidFill>
                    <a:schemeClr val="bg1"/>
                  </a:solidFill>
                </a:rPr>
                <a:t>SENR View</a:t>
              </a:r>
            </a:p>
          </p:txBody>
        </p:sp>
      </p:grpSp>
      <p:grpSp>
        <p:nvGrpSpPr>
          <p:cNvPr id="36" name="Group 35">
            <a:extLst>
              <a:ext uri="{FF2B5EF4-FFF2-40B4-BE49-F238E27FC236}">
                <a16:creationId xmlns:a16="http://schemas.microsoft.com/office/drawing/2014/main" id="{0BDB8C95-9A2A-418A-96E4-B2FB27A66917}"/>
              </a:ext>
            </a:extLst>
          </p:cNvPr>
          <p:cNvGrpSpPr/>
          <p:nvPr/>
        </p:nvGrpSpPr>
        <p:grpSpPr>
          <a:xfrm>
            <a:off x="6486636" y="3865103"/>
            <a:ext cx="5408084" cy="920945"/>
            <a:chOff x="6486636" y="5229962"/>
            <a:chExt cx="5408084" cy="920945"/>
          </a:xfrm>
        </p:grpSpPr>
        <p:sp>
          <p:nvSpPr>
            <p:cNvPr id="37" name="Rectangle 36">
              <a:extLst>
                <a:ext uri="{FF2B5EF4-FFF2-40B4-BE49-F238E27FC236}">
                  <a16:creationId xmlns:a16="http://schemas.microsoft.com/office/drawing/2014/main" id="{E8A339C8-1595-4011-9C0B-153D732DB774}"/>
                </a:ext>
              </a:extLst>
            </p:cNvPr>
            <p:cNvSpPr/>
            <p:nvPr/>
          </p:nvSpPr>
          <p:spPr bwMode="auto">
            <a:xfrm>
              <a:off x="6486636" y="5589263"/>
              <a:ext cx="5408084" cy="5616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l"/>
              <a:r>
                <a:rPr lang="en-US" sz="1400" dirty="0"/>
                <a:t>Provides functionality to check additional student demographic attributes to verify correct SSID </a:t>
              </a:r>
              <a:endParaRPr lang="en-US" sz="1400" b="1" dirty="0">
                <a:solidFill>
                  <a:schemeClr val="bg1"/>
                </a:solidFill>
              </a:endParaRPr>
            </a:p>
          </p:txBody>
        </p:sp>
        <p:sp>
          <p:nvSpPr>
            <p:cNvPr id="38" name="Rectangle 37">
              <a:extLst>
                <a:ext uri="{FF2B5EF4-FFF2-40B4-BE49-F238E27FC236}">
                  <a16:creationId xmlns:a16="http://schemas.microsoft.com/office/drawing/2014/main" id="{9EF6D16E-93CC-42B9-B4C2-6097740FCAB4}"/>
                </a:ext>
              </a:extLst>
            </p:cNvPr>
            <p:cNvSpPr/>
            <p:nvPr/>
          </p:nvSpPr>
          <p:spPr bwMode="auto">
            <a:xfrm>
              <a:off x="6486637" y="5229962"/>
              <a:ext cx="2980765" cy="361024"/>
            </a:xfrm>
            <a:prstGeom prst="rect">
              <a:avLst/>
            </a:prstGeom>
            <a:solidFill>
              <a:srgbClr val="F1543F"/>
            </a:solidFill>
            <a:ln w="9525" cap="flat" cmpd="sng" algn="ctr">
              <a:no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lvl="0"/>
              <a:r>
                <a:rPr lang="en-US" sz="1600" b="1" dirty="0">
                  <a:solidFill>
                    <a:schemeClr val="bg1"/>
                  </a:solidFill>
                </a:rPr>
                <a:t>SINF View</a:t>
              </a:r>
            </a:p>
          </p:txBody>
        </p:sp>
      </p:grpSp>
      <p:sp>
        <p:nvSpPr>
          <p:cNvPr id="6" name="Slide Number Placeholder 5">
            <a:extLst>
              <a:ext uri="{FF2B5EF4-FFF2-40B4-BE49-F238E27FC236}">
                <a16:creationId xmlns:a16="http://schemas.microsoft.com/office/drawing/2014/main" id="{BA16777F-1503-4C28-BBA0-2833F455A0C3}"/>
              </a:ext>
            </a:extLst>
          </p:cNvPr>
          <p:cNvSpPr>
            <a:spLocks noGrp="1"/>
          </p:cNvSpPr>
          <p:nvPr>
            <p:ph type="sldNum" sz="quarter" idx="11"/>
          </p:nvPr>
        </p:nvSpPr>
        <p:spPr/>
        <p:txBody>
          <a:bodyPr/>
          <a:lstStyle/>
          <a:p>
            <a:fld id="{4B73C415-D670-4716-A5EC-CC4D52CA2BAC}" type="slidenum">
              <a:rPr lang="en-US" noProof="0" smtClean="0"/>
              <a:pPr/>
              <a:t>15</a:t>
            </a:fld>
            <a:endParaRPr lang="en-US" noProof="0" dirty="0"/>
          </a:p>
        </p:txBody>
      </p:sp>
    </p:spTree>
    <p:extLst>
      <p:ext uri="{BB962C8B-B14F-4D97-AF65-F5344CB8AC3E}">
        <p14:creationId xmlns:p14="http://schemas.microsoft.com/office/powerpoint/2010/main" val="113785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2CCC7BB-D2E7-4D42-89EC-24254F82258F}"/>
              </a:ext>
            </a:extLst>
          </p:cNvPr>
          <p:cNvPicPr>
            <a:picLocks noChangeAspect="1"/>
          </p:cNvPicPr>
          <p:nvPr/>
        </p:nvPicPr>
        <p:blipFill>
          <a:blip r:embed="rId2"/>
          <a:stretch>
            <a:fillRect/>
          </a:stretch>
        </p:blipFill>
        <p:spPr>
          <a:xfrm>
            <a:off x="432000" y="1008562"/>
            <a:ext cx="10972800" cy="2947145"/>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8691FC7A-AC77-4AC6-A39D-33D48D612344}"/>
              </a:ext>
            </a:extLst>
          </p:cNvPr>
          <p:cNvSpPr>
            <a:spLocks noGrp="1"/>
          </p:cNvSpPr>
          <p:nvPr>
            <p:ph type="title"/>
          </p:nvPr>
        </p:nvSpPr>
        <p:spPr>
          <a:xfrm>
            <a:off x="426000" y="261633"/>
            <a:ext cx="11340000" cy="432000"/>
          </a:xfrm>
        </p:spPr>
        <p:txBody>
          <a:bodyPr/>
          <a:lstStyle/>
          <a:p>
            <a:r>
              <a:rPr lang="en-US" dirty="0"/>
              <a:t>Assigning Anomaly Roles</a:t>
            </a:r>
          </a:p>
        </p:txBody>
      </p:sp>
      <p:sp>
        <p:nvSpPr>
          <p:cNvPr id="5" name="Footer Placeholder 4">
            <a:extLst>
              <a:ext uri="{FF2B5EF4-FFF2-40B4-BE49-F238E27FC236}">
                <a16:creationId xmlns:a16="http://schemas.microsoft.com/office/drawing/2014/main" id="{31380D01-37E3-4910-AA80-4017047AC984}"/>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6" name="Rectangle 15">
            <a:extLst>
              <a:ext uri="{FF2B5EF4-FFF2-40B4-BE49-F238E27FC236}">
                <a16:creationId xmlns:a16="http://schemas.microsoft.com/office/drawing/2014/main" id="{7908A14C-62FD-4795-A779-C932FF99C3EF}"/>
              </a:ext>
            </a:extLst>
          </p:cNvPr>
          <p:cNvSpPr/>
          <p:nvPr/>
        </p:nvSpPr>
        <p:spPr bwMode="auto">
          <a:xfrm>
            <a:off x="432001" y="2391779"/>
            <a:ext cx="1519980" cy="40011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TextBox 16">
            <a:extLst>
              <a:ext uri="{FF2B5EF4-FFF2-40B4-BE49-F238E27FC236}">
                <a16:creationId xmlns:a16="http://schemas.microsoft.com/office/drawing/2014/main" id="{026AE1BF-8414-40D4-BFFA-80AC1E500283}"/>
              </a:ext>
            </a:extLst>
          </p:cNvPr>
          <p:cNvSpPr txBox="1"/>
          <p:nvPr/>
        </p:nvSpPr>
        <p:spPr>
          <a:xfrm>
            <a:off x="1768503" y="213490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8" name="Rectangle 17">
            <a:extLst>
              <a:ext uri="{FF2B5EF4-FFF2-40B4-BE49-F238E27FC236}">
                <a16:creationId xmlns:a16="http://schemas.microsoft.com/office/drawing/2014/main" id="{F4095C35-AB5D-40AE-90C3-96BAFE31076A}"/>
              </a:ext>
            </a:extLst>
          </p:cNvPr>
          <p:cNvSpPr/>
          <p:nvPr/>
        </p:nvSpPr>
        <p:spPr bwMode="auto">
          <a:xfrm>
            <a:off x="2080419" y="1624906"/>
            <a:ext cx="609600" cy="4572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6A673D25-6F8A-4BD8-A207-F4392EA475E1}"/>
              </a:ext>
            </a:extLst>
          </p:cNvPr>
          <p:cNvSpPr/>
          <p:nvPr/>
        </p:nvSpPr>
        <p:spPr bwMode="auto">
          <a:xfrm>
            <a:off x="8205353" y="2550576"/>
            <a:ext cx="3030702" cy="51013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0" name="Rectangle 19">
            <a:extLst>
              <a:ext uri="{FF2B5EF4-FFF2-40B4-BE49-F238E27FC236}">
                <a16:creationId xmlns:a16="http://schemas.microsoft.com/office/drawing/2014/main" id="{ED3CB22A-93AC-4BB4-991C-CA954D89B179}"/>
              </a:ext>
            </a:extLst>
          </p:cNvPr>
          <p:cNvSpPr/>
          <p:nvPr/>
        </p:nvSpPr>
        <p:spPr bwMode="auto">
          <a:xfrm>
            <a:off x="10594853" y="3215916"/>
            <a:ext cx="728631" cy="37187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3" name="TextBox 22">
            <a:extLst>
              <a:ext uri="{FF2B5EF4-FFF2-40B4-BE49-F238E27FC236}">
                <a16:creationId xmlns:a16="http://schemas.microsoft.com/office/drawing/2014/main" id="{4F7C14D3-5400-4131-8198-22E66933AD39}"/>
              </a:ext>
            </a:extLst>
          </p:cNvPr>
          <p:cNvSpPr txBox="1"/>
          <p:nvPr/>
        </p:nvSpPr>
        <p:spPr>
          <a:xfrm>
            <a:off x="2690019" y="163907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4" name="TextBox 23">
            <a:extLst>
              <a:ext uri="{FF2B5EF4-FFF2-40B4-BE49-F238E27FC236}">
                <a16:creationId xmlns:a16="http://schemas.microsoft.com/office/drawing/2014/main" id="{05A4A8F0-7FFD-4BDD-B83F-504291BF0A35}"/>
              </a:ext>
            </a:extLst>
          </p:cNvPr>
          <p:cNvSpPr txBox="1"/>
          <p:nvPr/>
        </p:nvSpPr>
        <p:spPr>
          <a:xfrm>
            <a:off x="10783818" y="227837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sp>
        <p:nvSpPr>
          <p:cNvPr id="25" name="TextBox 24">
            <a:extLst>
              <a:ext uri="{FF2B5EF4-FFF2-40B4-BE49-F238E27FC236}">
                <a16:creationId xmlns:a16="http://schemas.microsoft.com/office/drawing/2014/main" id="{334C8D7F-B9D7-44CB-B064-BAE5342B7111}"/>
              </a:ext>
            </a:extLst>
          </p:cNvPr>
          <p:cNvSpPr txBox="1"/>
          <p:nvPr/>
        </p:nvSpPr>
        <p:spPr>
          <a:xfrm>
            <a:off x="10240873" y="3111483"/>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pic>
        <p:nvPicPr>
          <p:cNvPr id="29" name="Picture 28">
            <a:extLst>
              <a:ext uri="{FF2B5EF4-FFF2-40B4-BE49-F238E27FC236}">
                <a16:creationId xmlns:a16="http://schemas.microsoft.com/office/drawing/2014/main" id="{AC7876D2-CAD3-4B69-8E63-A16469CCA1EA}"/>
              </a:ext>
            </a:extLst>
          </p:cNvPr>
          <p:cNvPicPr>
            <a:picLocks noChangeAspect="1"/>
          </p:cNvPicPr>
          <p:nvPr/>
        </p:nvPicPr>
        <p:blipFill>
          <a:blip r:embed="rId3"/>
          <a:stretch>
            <a:fillRect/>
          </a:stretch>
        </p:blipFill>
        <p:spPr>
          <a:xfrm>
            <a:off x="2092055" y="5258274"/>
            <a:ext cx="9144000" cy="962526"/>
          </a:xfrm>
          <a:prstGeom prst="rect">
            <a:avLst/>
          </a:prstGeom>
          <a:effectLst>
            <a:outerShdw blurRad="63500" algn="ctr" rotWithShape="0">
              <a:prstClr val="black">
                <a:alpha val="40000"/>
              </a:prstClr>
            </a:outerShdw>
          </a:effectLst>
        </p:spPr>
      </p:pic>
      <p:sp>
        <p:nvSpPr>
          <p:cNvPr id="22" name="Rectangle 21">
            <a:extLst>
              <a:ext uri="{FF2B5EF4-FFF2-40B4-BE49-F238E27FC236}">
                <a16:creationId xmlns:a16="http://schemas.microsoft.com/office/drawing/2014/main" id="{3FD5CC21-9938-4A1C-AD1B-20D0DDB04491}"/>
              </a:ext>
            </a:extLst>
          </p:cNvPr>
          <p:cNvSpPr/>
          <p:nvPr/>
        </p:nvSpPr>
        <p:spPr bwMode="auto">
          <a:xfrm>
            <a:off x="2112469" y="5573235"/>
            <a:ext cx="457200" cy="299086"/>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7" name="TextBox 26">
            <a:extLst>
              <a:ext uri="{FF2B5EF4-FFF2-40B4-BE49-F238E27FC236}">
                <a16:creationId xmlns:a16="http://schemas.microsoft.com/office/drawing/2014/main" id="{0DC3E624-39DC-4451-90C5-17A8AF3F3FC8}"/>
              </a:ext>
            </a:extLst>
          </p:cNvPr>
          <p:cNvSpPr txBox="1"/>
          <p:nvPr/>
        </p:nvSpPr>
        <p:spPr>
          <a:xfrm>
            <a:off x="2642807" y="5439316"/>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6</a:t>
            </a:r>
          </a:p>
        </p:txBody>
      </p:sp>
      <p:pic>
        <p:nvPicPr>
          <p:cNvPr id="31" name="Picture 30">
            <a:extLst>
              <a:ext uri="{FF2B5EF4-FFF2-40B4-BE49-F238E27FC236}">
                <a16:creationId xmlns:a16="http://schemas.microsoft.com/office/drawing/2014/main" id="{A3F40746-30BA-46CE-9CF8-B966370FD22C}"/>
              </a:ext>
            </a:extLst>
          </p:cNvPr>
          <p:cNvPicPr>
            <a:picLocks noChangeAspect="1"/>
          </p:cNvPicPr>
          <p:nvPr/>
        </p:nvPicPr>
        <p:blipFill>
          <a:blip r:embed="rId4"/>
          <a:stretch>
            <a:fillRect/>
          </a:stretch>
        </p:blipFill>
        <p:spPr>
          <a:xfrm>
            <a:off x="2092055" y="3844453"/>
            <a:ext cx="9144000" cy="1344030"/>
          </a:xfrm>
          <a:prstGeom prst="rect">
            <a:avLst/>
          </a:prstGeom>
          <a:effectLst>
            <a:outerShdw blurRad="63500" algn="ctr" rotWithShape="0">
              <a:prstClr val="black">
                <a:alpha val="40000"/>
              </a:prstClr>
            </a:outerShdw>
          </a:effectLst>
        </p:spPr>
      </p:pic>
      <p:sp>
        <p:nvSpPr>
          <p:cNvPr id="21" name="Rectangle 20">
            <a:extLst>
              <a:ext uri="{FF2B5EF4-FFF2-40B4-BE49-F238E27FC236}">
                <a16:creationId xmlns:a16="http://schemas.microsoft.com/office/drawing/2014/main" id="{9F9A773B-8662-47E0-BABC-D7286CE47267}"/>
              </a:ext>
            </a:extLst>
          </p:cNvPr>
          <p:cNvSpPr/>
          <p:nvPr/>
        </p:nvSpPr>
        <p:spPr bwMode="auto">
          <a:xfrm>
            <a:off x="2184727" y="4515830"/>
            <a:ext cx="457200" cy="37187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6" name="TextBox 25">
            <a:extLst>
              <a:ext uri="{FF2B5EF4-FFF2-40B4-BE49-F238E27FC236}">
                <a16:creationId xmlns:a16="http://schemas.microsoft.com/office/drawing/2014/main" id="{DD8E6917-EF21-4E01-9433-6E2062494B92}"/>
              </a:ext>
            </a:extLst>
          </p:cNvPr>
          <p:cNvSpPr txBox="1"/>
          <p:nvPr/>
        </p:nvSpPr>
        <p:spPr>
          <a:xfrm>
            <a:off x="2701656" y="4473444"/>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3" name="Slide Number Placeholder 2">
            <a:extLst>
              <a:ext uri="{FF2B5EF4-FFF2-40B4-BE49-F238E27FC236}">
                <a16:creationId xmlns:a16="http://schemas.microsoft.com/office/drawing/2014/main" id="{24EEA76A-75C4-4350-8021-89A63A30599B}"/>
              </a:ext>
            </a:extLst>
          </p:cNvPr>
          <p:cNvSpPr>
            <a:spLocks noGrp="1"/>
          </p:cNvSpPr>
          <p:nvPr>
            <p:ph type="sldNum" sz="quarter" idx="11"/>
          </p:nvPr>
        </p:nvSpPr>
        <p:spPr/>
        <p:txBody>
          <a:bodyPr/>
          <a:lstStyle/>
          <a:p>
            <a:fld id="{4B73C415-D670-4716-A5EC-CC4D52CA2BAC}" type="slidenum">
              <a:rPr lang="en-US" noProof="0" smtClean="0"/>
              <a:pPr/>
              <a:t>16</a:t>
            </a:fld>
            <a:endParaRPr lang="en-US" noProof="0" dirty="0"/>
          </a:p>
        </p:txBody>
      </p:sp>
    </p:spTree>
    <p:extLst>
      <p:ext uri="{BB962C8B-B14F-4D97-AF65-F5344CB8AC3E}">
        <p14:creationId xmlns:p14="http://schemas.microsoft.com/office/powerpoint/2010/main" val="71315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1DC9661-EE22-473B-A4C2-4530C817C12C}"/>
              </a:ext>
            </a:extLst>
          </p:cNvPr>
          <p:cNvPicPr>
            <a:picLocks noChangeAspect="1"/>
          </p:cNvPicPr>
          <p:nvPr/>
        </p:nvPicPr>
        <p:blipFill>
          <a:blip r:embed="rId2"/>
          <a:stretch>
            <a:fillRect/>
          </a:stretch>
        </p:blipFill>
        <p:spPr>
          <a:xfrm>
            <a:off x="847398" y="1020554"/>
            <a:ext cx="4485556" cy="4069080"/>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C3189AD1-FD7C-41A3-AC54-C6EB1CC938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6999" y="1059518"/>
            <a:ext cx="4484981" cy="4067459"/>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CB9F5AD8-91E9-4279-9005-5684DEB54882}"/>
              </a:ext>
            </a:extLst>
          </p:cNvPr>
          <p:cNvSpPr>
            <a:spLocks noGrp="1"/>
          </p:cNvSpPr>
          <p:nvPr>
            <p:ph type="title"/>
          </p:nvPr>
        </p:nvSpPr>
        <p:spPr/>
        <p:txBody>
          <a:bodyPr/>
          <a:lstStyle/>
          <a:p>
            <a:r>
              <a:rPr lang="en-US" dirty="0"/>
              <a:t>Assigning Anomaly Role</a:t>
            </a:r>
          </a:p>
        </p:txBody>
      </p:sp>
      <p:sp>
        <p:nvSpPr>
          <p:cNvPr id="5" name="Footer Placeholder 4">
            <a:extLst>
              <a:ext uri="{FF2B5EF4-FFF2-40B4-BE49-F238E27FC236}">
                <a16:creationId xmlns:a16="http://schemas.microsoft.com/office/drawing/2014/main" id="{BBCD5697-1226-40C2-8027-977A75A0A232}"/>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14" name="Picture 13">
            <a:extLst>
              <a:ext uri="{FF2B5EF4-FFF2-40B4-BE49-F238E27FC236}">
                <a16:creationId xmlns:a16="http://schemas.microsoft.com/office/drawing/2014/main" id="{103E80AA-F4DF-48DB-8D2B-9D45E56CDD02}"/>
              </a:ext>
            </a:extLst>
          </p:cNvPr>
          <p:cNvPicPr>
            <a:picLocks noChangeAspect="1"/>
          </p:cNvPicPr>
          <p:nvPr/>
        </p:nvPicPr>
        <p:blipFill>
          <a:blip r:embed="rId4"/>
          <a:stretch>
            <a:fillRect/>
          </a:stretch>
        </p:blipFill>
        <p:spPr>
          <a:xfrm>
            <a:off x="3998802" y="5322496"/>
            <a:ext cx="4317698" cy="914400"/>
          </a:xfrm>
          <a:prstGeom prst="rect">
            <a:avLst/>
          </a:prstGeom>
          <a:ln w="3175">
            <a:solidFill>
              <a:srgbClr val="2A3132"/>
            </a:solid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496A23E9-839C-4003-BD7C-A81CCD2621C7}"/>
              </a:ext>
            </a:extLst>
          </p:cNvPr>
          <p:cNvSpPr txBox="1"/>
          <p:nvPr/>
        </p:nvSpPr>
        <p:spPr>
          <a:xfrm>
            <a:off x="628270" y="1866317"/>
            <a:ext cx="351751" cy="369332"/>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effectLst>
                  <a:outerShdw blurRad="50800" dist="38100" dir="2700000" algn="tl" rotWithShape="0">
                    <a:prstClr val="black">
                      <a:alpha val="40000"/>
                    </a:prstClr>
                  </a:outerShdw>
                </a:effectLst>
              </a:rPr>
              <a:t>7</a:t>
            </a:r>
          </a:p>
        </p:txBody>
      </p:sp>
      <p:sp>
        <p:nvSpPr>
          <p:cNvPr id="16" name="TextBox 15">
            <a:extLst>
              <a:ext uri="{FF2B5EF4-FFF2-40B4-BE49-F238E27FC236}">
                <a16:creationId xmlns:a16="http://schemas.microsoft.com/office/drawing/2014/main" id="{747C8B01-54E9-410E-8A5C-929B84289FB4}"/>
              </a:ext>
            </a:extLst>
          </p:cNvPr>
          <p:cNvSpPr txBox="1"/>
          <p:nvPr/>
        </p:nvSpPr>
        <p:spPr>
          <a:xfrm>
            <a:off x="8815724" y="2526885"/>
            <a:ext cx="351751" cy="369332"/>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effectLst>
                  <a:outerShdw blurRad="50800" dist="38100" dir="2700000" algn="tl" rotWithShape="0">
                    <a:prstClr val="black">
                      <a:alpha val="40000"/>
                    </a:prstClr>
                  </a:outerShdw>
                </a:effectLst>
              </a:rPr>
              <a:t>8</a:t>
            </a:r>
          </a:p>
        </p:txBody>
      </p:sp>
      <p:sp>
        <p:nvSpPr>
          <p:cNvPr id="17" name="Rectangle 16">
            <a:extLst>
              <a:ext uri="{FF2B5EF4-FFF2-40B4-BE49-F238E27FC236}">
                <a16:creationId xmlns:a16="http://schemas.microsoft.com/office/drawing/2014/main" id="{7D8C43EC-2064-42CF-AD3B-C5D5B633DD55}"/>
              </a:ext>
            </a:extLst>
          </p:cNvPr>
          <p:cNvSpPr/>
          <p:nvPr/>
        </p:nvSpPr>
        <p:spPr bwMode="auto">
          <a:xfrm>
            <a:off x="980020" y="2987748"/>
            <a:ext cx="1915580" cy="1279451"/>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8" name="Graphic 17" descr="Arrow: Slight curve">
            <a:extLst>
              <a:ext uri="{FF2B5EF4-FFF2-40B4-BE49-F238E27FC236}">
                <a16:creationId xmlns:a16="http://schemas.microsoft.com/office/drawing/2014/main" id="{03C9E92F-8194-4703-9176-5CE45D79FF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2541536" y="3170273"/>
            <a:ext cx="1097280" cy="914400"/>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1B57ABCC-F3D6-4E26-863C-A766871109FB}"/>
              </a:ext>
            </a:extLst>
          </p:cNvPr>
          <p:cNvSpPr/>
          <p:nvPr/>
        </p:nvSpPr>
        <p:spPr bwMode="auto">
          <a:xfrm>
            <a:off x="9002586" y="2987748"/>
            <a:ext cx="2046413" cy="1279451"/>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0" name="Rectangle 19">
            <a:extLst>
              <a:ext uri="{FF2B5EF4-FFF2-40B4-BE49-F238E27FC236}">
                <a16:creationId xmlns:a16="http://schemas.microsoft.com/office/drawing/2014/main" id="{4F49B3B1-2935-4C05-9157-07FB7D2A80BF}"/>
              </a:ext>
            </a:extLst>
          </p:cNvPr>
          <p:cNvSpPr/>
          <p:nvPr/>
        </p:nvSpPr>
        <p:spPr bwMode="auto">
          <a:xfrm>
            <a:off x="9906001" y="4800599"/>
            <a:ext cx="1219200" cy="348855"/>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1" name="TextBox 20">
            <a:extLst>
              <a:ext uri="{FF2B5EF4-FFF2-40B4-BE49-F238E27FC236}">
                <a16:creationId xmlns:a16="http://schemas.microsoft.com/office/drawing/2014/main" id="{93DA9C2F-5A27-4353-ACE0-CE4F13F5701F}"/>
              </a:ext>
            </a:extLst>
          </p:cNvPr>
          <p:cNvSpPr txBox="1"/>
          <p:nvPr/>
        </p:nvSpPr>
        <p:spPr>
          <a:xfrm>
            <a:off x="10773450" y="4400489"/>
            <a:ext cx="351751" cy="369332"/>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effectLst>
                  <a:outerShdw blurRad="50800" dist="38100" dir="2700000" algn="tl" rotWithShape="0">
                    <a:prstClr val="black">
                      <a:alpha val="40000"/>
                    </a:prstClr>
                  </a:outerShdw>
                </a:effectLst>
              </a:rPr>
              <a:t>9</a:t>
            </a:r>
          </a:p>
        </p:txBody>
      </p:sp>
      <p:sp>
        <p:nvSpPr>
          <p:cNvPr id="22" name="TextBox 21">
            <a:extLst>
              <a:ext uri="{FF2B5EF4-FFF2-40B4-BE49-F238E27FC236}">
                <a16:creationId xmlns:a16="http://schemas.microsoft.com/office/drawing/2014/main" id="{E59E35CA-658B-4646-8FE3-9055F2E00F1D}"/>
              </a:ext>
            </a:extLst>
          </p:cNvPr>
          <p:cNvSpPr txBox="1"/>
          <p:nvPr/>
        </p:nvSpPr>
        <p:spPr>
          <a:xfrm>
            <a:off x="5917313" y="5122441"/>
            <a:ext cx="480676" cy="369332"/>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bg1"/>
                </a:solidFill>
                <a:effectLst>
                  <a:outerShdw blurRad="50800" dist="38100" dir="2700000" algn="tl" rotWithShape="0">
                    <a:prstClr val="black">
                      <a:alpha val="40000"/>
                    </a:prstClr>
                  </a:outerShdw>
                </a:effectLst>
              </a:rPr>
              <a:t>10</a:t>
            </a:r>
          </a:p>
        </p:txBody>
      </p:sp>
      <p:sp>
        <p:nvSpPr>
          <p:cNvPr id="3" name="Slide Number Placeholder 2">
            <a:extLst>
              <a:ext uri="{FF2B5EF4-FFF2-40B4-BE49-F238E27FC236}">
                <a16:creationId xmlns:a16="http://schemas.microsoft.com/office/drawing/2014/main" id="{6B26035A-BD25-442F-9439-548F898886BC}"/>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spTree>
    <p:extLst>
      <p:ext uri="{BB962C8B-B14F-4D97-AF65-F5344CB8AC3E}">
        <p14:creationId xmlns:p14="http://schemas.microsoft.com/office/powerpoint/2010/main" val="198757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2CCC7BB-D2E7-4D42-89EC-24254F82258F}"/>
              </a:ext>
            </a:extLst>
          </p:cNvPr>
          <p:cNvPicPr>
            <a:picLocks noChangeAspect="1"/>
          </p:cNvPicPr>
          <p:nvPr/>
        </p:nvPicPr>
        <p:blipFill>
          <a:blip r:embed="rId2"/>
          <a:stretch>
            <a:fillRect/>
          </a:stretch>
        </p:blipFill>
        <p:spPr>
          <a:xfrm>
            <a:off x="196853" y="983856"/>
            <a:ext cx="10972800" cy="2947145"/>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8691FC7A-AC77-4AC6-A39D-33D48D612344}"/>
              </a:ext>
            </a:extLst>
          </p:cNvPr>
          <p:cNvSpPr>
            <a:spLocks noGrp="1"/>
          </p:cNvSpPr>
          <p:nvPr>
            <p:ph type="title"/>
          </p:nvPr>
        </p:nvSpPr>
        <p:spPr/>
        <p:txBody>
          <a:bodyPr/>
          <a:lstStyle/>
          <a:p>
            <a:r>
              <a:rPr lang="en-US" dirty="0"/>
              <a:t>Removing Anomaly Role</a:t>
            </a:r>
          </a:p>
        </p:txBody>
      </p:sp>
      <p:sp>
        <p:nvSpPr>
          <p:cNvPr id="5" name="Footer Placeholder 4">
            <a:extLst>
              <a:ext uri="{FF2B5EF4-FFF2-40B4-BE49-F238E27FC236}">
                <a16:creationId xmlns:a16="http://schemas.microsoft.com/office/drawing/2014/main" id="{31380D01-37E3-4910-AA80-4017047AC984}"/>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6" name="Rectangle 15">
            <a:extLst>
              <a:ext uri="{FF2B5EF4-FFF2-40B4-BE49-F238E27FC236}">
                <a16:creationId xmlns:a16="http://schemas.microsoft.com/office/drawing/2014/main" id="{7908A14C-62FD-4795-A779-C932FF99C3EF}"/>
              </a:ext>
            </a:extLst>
          </p:cNvPr>
          <p:cNvSpPr/>
          <p:nvPr/>
        </p:nvSpPr>
        <p:spPr bwMode="auto">
          <a:xfrm>
            <a:off x="196854" y="2367073"/>
            <a:ext cx="1519980" cy="40011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TextBox 16">
            <a:extLst>
              <a:ext uri="{FF2B5EF4-FFF2-40B4-BE49-F238E27FC236}">
                <a16:creationId xmlns:a16="http://schemas.microsoft.com/office/drawing/2014/main" id="{026AE1BF-8414-40D4-BFFA-80AC1E500283}"/>
              </a:ext>
            </a:extLst>
          </p:cNvPr>
          <p:cNvSpPr txBox="1"/>
          <p:nvPr/>
        </p:nvSpPr>
        <p:spPr>
          <a:xfrm>
            <a:off x="1533356" y="211019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8" name="Rectangle 17">
            <a:extLst>
              <a:ext uri="{FF2B5EF4-FFF2-40B4-BE49-F238E27FC236}">
                <a16:creationId xmlns:a16="http://schemas.microsoft.com/office/drawing/2014/main" id="{F4095C35-AB5D-40AE-90C3-96BAFE31076A}"/>
              </a:ext>
            </a:extLst>
          </p:cNvPr>
          <p:cNvSpPr/>
          <p:nvPr/>
        </p:nvSpPr>
        <p:spPr bwMode="auto">
          <a:xfrm>
            <a:off x="1845272" y="1600200"/>
            <a:ext cx="609600" cy="4572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9" name="Rectangle 18">
            <a:extLst>
              <a:ext uri="{FF2B5EF4-FFF2-40B4-BE49-F238E27FC236}">
                <a16:creationId xmlns:a16="http://schemas.microsoft.com/office/drawing/2014/main" id="{6A673D25-6F8A-4BD8-A207-F4392EA475E1}"/>
              </a:ext>
            </a:extLst>
          </p:cNvPr>
          <p:cNvSpPr/>
          <p:nvPr/>
        </p:nvSpPr>
        <p:spPr bwMode="auto">
          <a:xfrm>
            <a:off x="7970206" y="2525870"/>
            <a:ext cx="3030702" cy="51013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0" name="Rectangle 19">
            <a:extLst>
              <a:ext uri="{FF2B5EF4-FFF2-40B4-BE49-F238E27FC236}">
                <a16:creationId xmlns:a16="http://schemas.microsoft.com/office/drawing/2014/main" id="{ED3CB22A-93AC-4BB4-991C-CA954D89B179}"/>
              </a:ext>
            </a:extLst>
          </p:cNvPr>
          <p:cNvSpPr/>
          <p:nvPr/>
        </p:nvSpPr>
        <p:spPr bwMode="auto">
          <a:xfrm>
            <a:off x="10359706" y="3191210"/>
            <a:ext cx="728631" cy="37187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3" name="TextBox 22">
            <a:extLst>
              <a:ext uri="{FF2B5EF4-FFF2-40B4-BE49-F238E27FC236}">
                <a16:creationId xmlns:a16="http://schemas.microsoft.com/office/drawing/2014/main" id="{4F7C14D3-5400-4131-8198-22E66933AD39}"/>
              </a:ext>
            </a:extLst>
          </p:cNvPr>
          <p:cNvSpPr txBox="1"/>
          <p:nvPr/>
        </p:nvSpPr>
        <p:spPr>
          <a:xfrm>
            <a:off x="2454872" y="1614373"/>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4" name="TextBox 23">
            <a:extLst>
              <a:ext uri="{FF2B5EF4-FFF2-40B4-BE49-F238E27FC236}">
                <a16:creationId xmlns:a16="http://schemas.microsoft.com/office/drawing/2014/main" id="{05A4A8F0-7FFD-4BDD-B83F-504291BF0A35}"/>
              </a:ext>
            </a:extLst>
          </p:cNvPr>
          <p:cNvSpPr txBox="1"/>
          <p:nvPr/>
        </p:nvSpPr>
        <p:spPr>
          <a:xfrm>
            <a:off x="10548671" y="225366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sp>
        <p:nvSpPr>
          <p:cNvPr id="25" name="TextBox 24">
            <a:extLst>
              <a:ext uri="{FF2B5EF4-FFF2-40B4-BE49-F238E27FC236}">
                <a16:creationId xmlns:a16="http://schemas.microsoft.com/office/drawing/2014/main" id="{334C8D7F-B9D7-44CB-B064-BAE5342B7111}"/>
              </a:ext>
            </a:extLst>
          </p:cNvPr>
          <p:cNvSpPr txBox="1"/>
          <p:nvPr/>
        </p:nvSpPr>
        <p:spPr>
          <a:xfrm>
            <a:off x="10005726" y="308677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pic>
        <p:nvPicPr>
          <p:cNvPr id="29" name="Picture 28">
            <a:extLst>
              <a:ext uri="{FF2B5EF4-FFF2-40B4-BE49-F238E27FC236}">
                <a16:creationId xmlns:a16="http://schemas.microsoft.com/office/drawing/2014/main" id="{AC7876D2-CAD3-4B69-8E63-A16469CCA1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56908" y="5283113"/>
            <a:ext cx="9144000" cy="863436"/>
          </a:xfrm>
          <a:prstGeom prst="rect">
            <a:avLst/>
          </a:prstGeom>
          <a:effectLst>
            <a:outerShdw blurRad="63500" algn="ctr" rotWithShape="0">
              <a:prstClr val="black">
                <a:alpha val="40000"/>
              </a:prstClr>
            </a:outerShdw>
          </a:effectLst>
        </p:spPr>
      </p:pic>
      <p:sp>
        <p:nvSpPr>
          <p:cNvPr id="22" name="Rectangle 21">
            <a:extLst>
              <a:ext uri="{FF2B5EF4-FFF2-40B4-BE49-F238E27FC236}">
                <a16:creationId xmlns:a16="http://schemas.microsoft.com/office/drawing/2014/main" id="{3FD5CC21-9938-4A1C-AD1B-20D0DDB04491}"/>
              </a:ext>
            </a:extLst>
          </p:cNvPr>
          <p:cNvSpPr/>
          <p:nvPr/>
        </p:nvSpPr>
        <p:spPr bwMode="auto">
          <a:xfrm>
            <a:off x="1877322" y="5548529"/>
            <a:ext cx="457200" cy="299086"/>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7" name="TextBox 26">
            <a:extLst>
              <a:ext uri="{FF2B5EF4-FFF2-40B4-BE49-F238E27FC236}">
                <a16:creationId xmlns:a16="http://schemas.microsoft.com/office/drawing/2014/main" id="{0DC3E624-39DC-4451-90C5-17A8AF3F3FC8}"/>
              </a:ext>
            </a:extLst>
          </p:cNvPr>
          <p:cNvSpPr txBox="1"/>
          <p:nvPr/>
        </p:nvSpPr>
        <p:spPr>
          <a:xfrm>
            <a:off x="2407660" y="5414610"/>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6</a:t>
            </a:r>
          </a:p>
        </p:txBody>
      </p:sp>
      <p:pic>
        <p:nvPicPr>
          <p:cNvPr id="31" name="Picture 30">
            <a:extLst>
              <a:ext uri="{FF2B5EF4-FFF2-40B4-BE49-F238E27FC236}">
                <a16:creationId xmlns:a16="http://schemas.microsoft.com/office/drawing/2014/main" id="{A3F40746-30BA-46CE-9CF8-B966370FD22C}"/>
              </a:ext>
            </a:extLst>
          </p:cNvPr>
          <p:cNvPicPr>
            <a:picLocks noChangeAspect="1"/>
          </p:cNvPicPr>
          <p:nvPr/>
        </p:nvPicPr>
        <p:blipFill>
          <a:blip r:embed="rId4"/>
          <a:stretch>
            <a:fillRect/>
          </a:stretch>
        </p:blipFill>
        <p:spPr>
          <a:xfrm>
            <a:off x="1856908" y="3819747"/>
            <a:ext cx="9144000" cy="1344030"/>
          </a:xfrm>
          <a:prstGeom prst="rect">
            <a:avLst/>
          </a:prstGeom>
          <a:effectLst>
            <a:outerShdw blurRad="63500" algn="ctr" rotWithShape="0">
              <a:prstClr val="black">
                <a:alpha val="40000"/>
              </a:prstClr>
            </a:outerShdw>
          </a:effectLst>
        </p:spPr>
      </p:pic>
      <p:sp>
        <p:nvSpPr>
          <p:cNvPr id="21" name="Rectangle 20">
            <a:extLst>
              <a:ext uri="{FF2B5EF4-FFF2-40B4-BE49-F238E27FC236}">
                <a16:creationId xmlns:a16="http://schemas.microsoft.com/office/drawing/2014/main" id="{9F9A773B-8662-47E0-BABC-D7286CE47267}"/>
              </a:ext>
            </a:extLst>
          </p:cNvPr>
          <p:cNvSpPr/>
          <p:nvPr/>
        </p:nvSpPr>
        <p:spPr bwMode="auto">
          <a:xfrm>
            <a:off x="1949580" y="4491124"/>
            <a:ext cx="457200" cy="37187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6" name="TextBox 25">
            <a:extLst>
              <a:ext uri="{FF2B5EF4-FFF2-40B4-BE49-F238E27FC236}">
                <a16:creationId xmlns:a16="http://schemas.microsoft.com/office/drawing/2014/main" id="{DD8E6917-EF21-4E01-9433-6E2062494B92}"/>
              </a:ext>
            </a:extLst>
          </p:cNvPr>
          <p:cNvSpPr txBox="1"/>
          <p:nvPr/>
        </p:nvSpPr>
        <p:spPr>
          <a:xfrm>
            <a:off x="2466509" y="4448738"/>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3" name="Slide Number Placeholder 2">
            <a:extLst>
              <a:ext uri="{FF2B5EF4-FFF2-40B4-BE49-F238E27FC236}">
                <a16:creationId xmlns:a16="http://schemas.microsoft.com/office/drawing/2014/main" id="{CC936F2C-8729-4524-8492-736A96ED71E2}"/>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spTree>
    <p:extLst>
      <p:ext uri="{BB962C8B-B14F-4D97-AF65-F5344CB8AC3E}">
        <p14:creationId xmlns:p14="http://schemas.microsoft.com/office/powerpoint/2010/main" val="372090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5AD8-91E9-4279-9005-5684DEB54882}"/>
              </a:ext>
            </a:extLst>
          </p:cNvPr>
          <p:cNvSpPr>
            <a:spLocks noGrp="1"/>
          </p:cNvSpPr>
          <p:nvPr>
            <p:ph type="title"/>
          </p:nvPr>
        </p:nvSpPr>
        <p:spPr/>
        <p:txBody>
          <a:bodyPr/>
          <a:lstStyle/>
          <a:p>
            <a:r>
              <a:rPr lang="en-US" dirty="0"/>
              <a:t>Removing Anomaly Role</a:t>
            </a:r>
          </a:p>
        </p:txBody>
      </p:sp>
      <p:sp>
        <p:nvSpPr>
          <p:cNvPr id="5" name="Footer Placeholder 4">
            <a:extLst>
              <a:ext uri="{FF2B5EF4-FFF2-40B4-BE49-F238E27FC236}">
                <a16:creationId xmlns:a16="http://schemas.microsoft.com/office/drawing/2014/main" id="{BBCD5697-1226-40C2-8027-977A75A0A232}"/>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22" name="Picture 21">
            <a:extLst>
              <a:ext uri="{FF2B5EF4-FFF2-40B4-BE49-F238E27FC236}">
                <a16:creationId xmlns:a16="http://schemas.microsoft.com/office/drawing/2014/main" id="{2689958A-4F66-4680-9420-32010209AA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Layer>
                </a14:imgProps>
              </a:ext>
            </a:extLst>
          </a:blip>
          <a:stretch>
            <a:fillRect/>
          </a:stretch>
        </p:blipFill>
        <p:spPr>
          <a:xfrm>
            <a:off x="6716586" y="1082267"/>
            <a:ext cx="4572000" cy="4067187"/>
          </a:xfrm>
          <a:prstGeom prst="rect">
            <a:avLst/>
          </a:prstGeom>
          <a:ln w="3175">
            <a:solidFill>
              <a:srgbClr val="2A3132"/>
            </a:solidFill>
          </a:ln>
          <a:effectLst>
            <a:outerShdw blurRad="190500" algn="tl" rotWithShape="0">
              <a:srgbClr val="000000">
                <a:alpha val="50000"/>
              </a:srgbClr>
            </a:outerShdw>
          </a:effectLst>
        </p:spPr>
      </p:pic>
      <p:pic>
        <p:nvPicPr>
          <p:cNvPr id="39" name="Picture 38">
            <a:extLst>
              <a:ext uri="{FF2B5EF4-FFF2-40B4-BE49-F238E27FC236}">
                <a16:creationId xmlns:a16="http://schemas.microsoft.com/office/drawing/2014/main" id="{88C28573-512A-470C-A17B-AB0C375AF3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468" y="1035758"/>
            <a:ext cx="4490313" cy="4072296"/>
          </a:xfrm>
          <a:prstGeom prst="rect">
            <a:avLst/>
          </a:prstGeom>
          <a:ln w="3175">
            <a:solidFill>
              <a:srgbClr val="2A3132"/>
            </a:solidFill>
          </a:ln>
          <a:effectLst>
            <a:outerShdw blurRad="190500" algn="tl" rotWithShape="0">
              <a:srgbClr val="000000">
                <a:alpha val="50000"/>
              </a:srgbClr>
            </a:outerShdw>
          </a:effectLst>
        </p:spPr>
      </p:pic>
      <p:pic>
        <p:nvPicPr>
          <p:cNvPr id="40" name="Picture 39">
            <a:extLst>
              <a:ext uri="{FF2B5EF4-FFF2-40B4-BE49-F238E27FC236}">
                <a16:creationId xmlns:a16="http://schemas.microsoft.com/office/drawing/2014/main" id="{B61678DE-AD7D-46E3-BE8D-EDC41F19BC5C}"/>
              </a:ext>
            </a:extLst>
          </p:cNvPr>
          <p:cNvPicPr>
            <a:picLocks noChangeAspect="1"/>
          </p:cNvPicPr>
          <p:nvPr/>
        </p:nvPicPr>
        <p:blipFill>
          <a:blip r:embed="rId5"/>
          <a:stretch>
            <a:fillRect/>
          </a:stretch>
        </p:blipFill>
        <p:spPr>
          <a:xfrm>
            <a:off x="3993596" y="5326321"/>
            <a:ext cx="4317698" cy="914400"/>
          </a:xfrm>
          <a:prstGeom prst="rect">
            <a:avLst/>
          </a:prstGeom>
          <a:ln w="3175">
            <a:solidFill>
              <a:srgbClr val="2A3132"/>
            </a:solidFill>
          </a:ln>
          <a:effectLst>
            <a:outerShdw blurRad="190500" algn="tl" rotWithShape="0">
              <a:srgbClr val="000000">
                <a:alpha val="70000"/>
              </a:srgbClr>
            </a:outerShdw>
          </a:effectLst>
        </p:spPr>
      </p:pic>
      <p:sp>
        <p:nvSpPr>
          <p:cNvPr id="41" name="TextBox 40">
            <a:extLst>
              <a:ext uri="{FF2B5EF4-FFF2-40B4-BE49-F238E27FC236}">
                <a16:creationId xmlns:a16="http://schemas.microsoft.com/office/drawing/2014/main" id="{3E8DB74D-B5DC-452E-8BCD-488C5FC08027}"/>
              </a:ext>
            </a:extLst>
          </p:cNvPr>
          <p:cNvSpPr txBox="1"/>
          <p:nvPr/>
        </p:nvSpPr>
        <p:spPr>
          <a:xfrm>
            <a:off x="628270" y="186631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7</a:t>
            </a:r>
          </a:p>
        </p:txBody>
      </p:sp>
      <p:sp>
        <p:nvSpPr>
          <p:cNvPr id="42" name="TextBox 41">
            <a:extLst>
              <a:ext uri="{FF2B5EF4-FFF2-40B4-BE49-F238E27FC236}">
                <a16:creationId xmlns:a16="http://schemas.microsoft.com/office/drawing/2014/main" id="{F708B51E-72AA-40D2-98BF-FD29132F09C2}"/>
              </a:ext>
            </a:extLst>
          </p:cNvPr>
          <p:cNvSpPr txBox="1"/>
          <p:nvPr/>
        </p:nvSpPr>
        <p:spPr>
          <a:xfrm>
            <a:off x="8815724" y="252688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8</a:t>
            </a:r>
          </a:p>
        </p:txBody>
      </p:sp>
      <p:sp>
        <p:nvSpPr>
          <p:cNvPr id="43" name="Rectangle 42">
            <a:extLst>
              <a:ext uri="{FF2B5EF4-FFF2-40B4-BE49-F238E27FC236}">
                <a16:creationId xmlns:a16="http://schemas.microsoft.com/office/drawing/2014/main" id="{B4FA0367-BD2F-4B00-A97D-8B60EEC9907E}"/>
              </a:ext>
            </a:extLst>
          </p:cNvPr>
          <p:cNvSpPr/>
          <p:nvPr/>
        </p:nvSpPr>
        <p:spPr bwMode="auto">
          <a:xfrm>
            <a:off x="3254625" y="2984203"/>
            <a:ext cx="1915580" cy="1279451"/>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44" name="Graphic 43" descr="Arrow: Slight curve">
            <a:extLst>
              <a:ext uri="{FF2B5EF4-FFF2-40B4-BE49-F238E27FC236}">
                <a16:creationId xmlns:a16="http://schemas.microsoft.com/office/drawing/2014/main" id="{A3A05117-3986-4701-B70A-CA0DA53AF7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flipV="1">
            <a:off x="2541536" y="3170273"/>
            <a:ext cx="1097280" cy="914400"/>
          </a:xfrm>
          <a:prstGeom prst="rect">
            <a:avLst/>
          </a:prstGeom>
          <a:effectLst>
            <a:outerShdw blurRad="50800" dist="38100" dir="2700000" algn="tl" rotWithShape="0">
              <a:prstClr val="black">
                <a:alpha val="40000"/>
              </a:prstClr>
            </a:outerShdw>
          </a:effectLst>
        </p:spPr>
      </p:pic>
      <p:sp>
        <p:nvSpPr>
          <p:cNvPr id="45" name="Rectangle 44">
            <a:extLst>
              <a:ext uri="{FF2B5EF4-FFF2-40B4-BE49-F238E27FC236}">
                <a16:creationId xmlns:a16="http://schemas.microsoft.com/office/drawing/2014/main" id="{9CA2E18A-7B0B-4CFD-9DFB-D3222024ECB7}"/>
              </a:ext>
            </a:extLst>
          </p:cNvPr>
          <p:cNvSpPr/>
          <p:nvPr/>
        </p:nvSpPr>
        <p:spPr bwMode="auto">
          <a:xfrm>
            <a:off x="9002586" y="2987748"/>
            <a:ext cx="2046413" cy="1279451"/>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6" name="Rectangle 45">
            <a:extLst>
              <a:ext uri="{FF2B5EF4-FFF2-40B4-BE49-F238E27FC236}">
                <a16:creationId xmlns:a16="http://schemas.microsoft.com/office/drawing/2014/main" id="{F0DF0BA2-9FA9-4FC2-943E-49288EB19957}"/>
              </a:ext>
            </a:extLst>
          </p:cNvPr>
          <p:cNvSpPr/>
          <p:nvPr/>
        </p:nvSpPr>
        <p:spPr bwMode="auto">
          <a:xfrm>
            <a:off x="9906001" y="4800599"/>
            <a:ext cx="1219200" cy="348855"/>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7" name="TextBox 46">
            <a:extLst>
              <a:ext uri="{FF2B5EF4-FFF2-40B4-BE49-F238E27FC236}">
                <a16:creationId xmlns:a16="http://schemas.microsoft.com/office/drawing/2014/main" id="{8EC9D862-AA04-4B43-BD62-8E77CC6EC6FE}"/>
              </a:ext>
            </a:extLst>
          </p:cNvPr>
          <p:cNvSpPr txBox="1"/>
          <p:nvPr/>
        </p:nvSpPr>
        <p:spPr>
          <a:xfrm>
            <a:off x="10773450" y="440048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9</a:t>
            </a:r>
          </a:p>
        </p:txBody>
      </p:sp>
      <p:sp>
        <p:nvSpPr>
          <p:cNvPr id="48" name="TextBox 47">
            <a:extLst>
              <a:ext uri="{FF2B5EF4-FFF2-40B4-BE49-F238E27FC236}">
                <a16:creationId xmlns:a16="http://schemas.microsoft.com/office/drawing/2014/main" id="{CA25C3F1-BF12-4CC3-879C-8B4DD08C2E4D}"/>
              </a:ext>
            </a:extLst>
          </p:cNvPr>
          <p:cNvSpPr txBox="1"/>
          <p:nvPr/>
        </p:nvSpPr>
        <p:spPr>
          <a:xfrm>
            <a:off x="5912107" y="5126266"/>
            <a:ext cx="598404"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10</a:t>
            </a:r>
          </a:p>
        </p:txBody>
      </p:sp>
      <p:sp>
        <p:nvSpPr>
          <p:cNvPr id="3" name="Slide Number Placeholder 2">
            <a:extLst>
              <a:ext uri="{FF2B5EF4-FFF2-40B4-BE49-F238E27FC236}">
                <a16:creationId xmlns:a16="http://schemas.microsoft.com/office/drawing/2014/main" id="{3D969707-29B8-4967-9A45-73EB978E7C4A}"/>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spTree>
    <p:extLst>
      <p:ext uri="{BB962C8B-B14F-4D97-AF65-F5344CB8AC3E}">
        <p14:creationId xmlns:p14="http://schemas.microsoft.com/office/powerpoint/2010/main" val="77776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Anomalies Detection &amp; Resolution v1.0 - October 17, 2023</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831209756"/>
              </p:ext>
            </p:extLst>
          </p:nvPr>
        </p:nvGraphicFramePr>
        <p:xfrm>
          <a:off x="426000" y="849600"/>
          <a:ext cx="11340000" cy="534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9833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4BAB9BA-D4B8-F99A-899D-5B47281EEAFF}"/>
              </a:ext>
            </a:extLst>
          </p:cNvPr>
          <p:cNvSpPr>
            <a:spLocks noGrp="1"/>
          </p:cNvSpPr>
          <p:nvPr>
            <p:ph type="title"/>
          </p:nvPr>
        </p:nvSpPr>
        <p:spPr>
          <a:xfrm>
            <a:off x="489600" y="302400"/>
            <a:ext cx="11340000" cy="432000"/>
          </a:xfrm>
        </p:spPr>
        <p:txBody>
          <a:bodyPr/>
          <a:lstStyle/>
          <a:p>
            <a:r>
              <a:rPr lang="en-US" dirty="0"/>
              <a:t>Best Practices</a:t>
            </a:r>
          </a:p>
        </p:txBody>
      </p:sp>
      <p:sp>
        <p:nvSpPr>
          <p:cNvPr id="5" name="Footer Placeholder 4">
            <a:extLst>
              <a:ext uri="{FF2B5EF4-FFF2-40B4-BE49-F238E27FC236}">
                <a16:creationId xmlns:a16="http://schemas.microsoft.com/office/drawing/2014/main" id="{D4696DD8-511A-91BF-40A7-1FF60045D328}"/>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6" name="Slide Number Placeholder 5">
            <a:extLst>
              <a:ext uri="{FF2B5EF4-FFF2-40B4-BE49-F238E27FC236}">
                <a16:creationId xmlns:a16="http://schemas.microsoft.com/office/drawing/2014/main" id="{429B1A4F-6CF9-6E16-7B52-C12D65898099}"/>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grpSp>
        <p:nvGrpSpPr>
          <p:cNvPr id="14" name="Group 13">
            <a:extLst>
              <a:ext uri="{FF2B5EF4-FFF2-40B4-BE49-F238E27FC236}">
                <a16:creationId xmlns:a16="http://schemas.microsoft.com/office/drawing/2014/main" id="{D9F7768D-C83C-270C-E8C6-6E68772F2705}"/>
              </a:ext>
            </a:extLst>
          </p:cNvPr>
          <p:cNvGrpSpPr/>
          <p:nvPr/>
        </p:nvGrpSpPr>
        <p:grpSpPr>
          <a:xfrm>
            <a:off x="1083000" y="1752900"/>
            <a:ext cx="10372200" cy="3352200"/>
            <a:chOff x="1083000" y="1752900"/>
            <a:chExt cx="10372200" cy="3352200"/>
          </a:xfrm>
        </p:grpSpPr>
        <p:pic>
          <p:nvPicPr>
            <p:cNvPr id="1026" name="Picture 2" descr="nicole byer netflix GIF by NailedIt">
              <a:extLst>
                <a:ext uri="{FF2B5EF4-FFF2-40B4-BE49-F238E27FC236}">
                  <a16:creationId xmlns:a16="http://schemas.microsoft.com/office/drawing/2014/main" id="{7942DB72-4E82-944E-903D-63AF14881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00" y="1752900"/>
              <a:ext cx="3352200" cy="3352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209EC3A-1C6E-7B2D-9DB8-A7EDE88149AE}"/>
                </a:ext>
              </a:extLst>
            </p:cNvPr>
            <p:cNvSpPr/>
            <p:nvPr/>
          </p:nvSpPr>
          <p:spPr>
            <a:xfrm>
              <a:off x="4521600" y="2127340"/>
              <a:ext cx="6933600" cy="28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i="1" dirty="0">
                  <a:solidFill>
                    <a:schemeClr val="tx1">
                      <a:lumMod val="75000"/>
                      <a:lumOff val="25000"/>
                    </a:schemeClr>
                  </a:solidFill>
                  <a:latin typeface="+mj-lt"/>
                </a:rPr>
                <a:t>Nailed It!</a:t>
              </a:r>
            </a:p>
          </p:txBody>
        </p:sp>
      </p:grpSp>
      <p:sp>
        <p:nvSpPr>
          <p:cNvPr id="15" name="Rectangle: Rounded Corners 14">
            <a:extLst>
              <a:ext uri="{FF2B5EF4-FFF2-40B4-BE49-F238E27FC236}">
                <a16:creationId xmlns:a16="http://schemas.microsoft.com/office/drawing/2014/main" id="{7A72F50F-4958-A3FE-D966-DB14310E2B02}"/>
              </a:ext>
            </a:extLst>
          </p:cNvPr>
          <p:cNvSpPr/>
          <p:nvPr/>
        </p:nvSpPr>
        <p:spPr>
          <a:xfrm>
            <a:off x="692400" y="1267481"/>
            <a:ext cx="10807200" cy="4564800"/>
          </a:xfrm>
          <a:prstGeom prst="roundRect">
            <a:avLst>
              <a:gd name="adj" fmla="val 5262"/>
            </a:avLst>
          </a:prstGeom>
          <a:solidFill>
            <a:srgbClr val="FA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000" dirty="0">
                <a:solidFill>
                  <a:schemeClr val="tx1">
                    <a:lumMod val="75000"/>
                    <a:lumOff val="25000"/>
                  </a:schemeClr>
                </a:solidFill>
              </a:rPr>
              <a:t>You may assign multiple users as anomaly contacts, so the work of is spread out.</a:t>
            </a:r>
          </a:p>
          <a:p>
            <a:pPr marL="342900" indent="-342900">
              <a:buFont typeface="+mj-lt"/>
              <a:buAutoNum type="arabicPeriod"/>
            </a:pPr>
            <a:r>
              <a:rPr lang="en-US" sz="2000" dirty="0">
                <a:solidFill>
                  <a:schemeClr val="tx1">
                    <a:lumMod val="75000"/>
                    <a:lumOff val="25000"/>
                  </a:schemeClr>
                </a:solidFill>
              </a:rPr>
              <a:t>Inversely, you can also just assign one anomaly contact (maybe a helpdesk user account).</a:t>
            </a:r>
          </a:p>
          <a:p>
            <a:pPr marL="342900" indent="-342900">
              <a:buFont typeface="+mj-lt"/>
              <a:buAutoNum type="arabicPeriod"/>
            </a:pPr>
            <a:r>
              <a:rPr lang="en-US" sz="2000" dirty="0">
                <a:solidFill>
                  <a:schemeClr val="tx1">
                    <a:lumMod val="75000"/>
                    <a:lumOff val="25000"/>
                  </a:schemeClr>
                </a:solidFill>
              </a:rPr>
              <a:t>Reach out to CSIS support to establish who should be listed in the CSIS LEA Lookup tool.</a:t>
            </a:r>
          </a:p>
          <a:p>
            <a:pPr marL="342900" indent="-342900">
              <a:buFont typeface="+mj-lt"/>
              <a:buAutoNum type="arabicPeriod"/>
            </a:pPr>
            <a:r>
              <a:rPr lang="en-US" sz="2000" dirty="0">
                <a:solidFill>
                  <a:schemeClr val="tx1">
                    <a:lumMod val="75000"/>
                    <a:lumOff val="25000"/>
                  </a:schemeClr>
                </a:solidFill>
              </a:rPr>
              <a:t>Make sure a phone number and extension is included.</a:t>
            </a:r>
          </a:p>
        </p:txBody>
      </p:sp>
    </p:spTree>
    <p:extLst>
      <p:ext uri="{BB962C8B-B14F-4D97-AF65-F5344CB8AC3E}">
        <p14:creationId xmlns:p14="http://schemas.microsoft.com/office/powerpoint/2010/main" val="288662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41000">
                <a:schemeClr val="tx1">
                  <a:alpha val="0"/>
                  <a:lumMod val="50000"/>
                  <a:lumOff val="50000"/>
                </a:schemeClr>
              </a:gs>
              <a:gs pos="100000">
                <a:schemeClr val="tx1">
                  <a:lumMod val="4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Concurrent Enrollment</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Demonstrate identifying and correcting CCEs</a:t>
            </a:r>
          </a:p>
        </p:txBody>
      </p:sp>
      <p:sp>
        <p:nvSpPr>
          <p:cNvPr id="4" name="Footer Placeholder 3">
            <a:extLst>
              <a:ext uri="{FF2B5EF4-FFF2-40B4-BE49-F238E27FC236}">
                <a16:creationId xmlns:a16="http://schemas.microsoft.com/office/drawing/2014/main" id="{D4F85E70-A911-49F0-94C4-30DA049D8698}"/>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pic>
        <p:nvPicPr>
          <p:cNvPr id="10" name="Graphic 9">
            <a:extLst>
              <a:ext uri="{FF2B5EF4-FFF2-40B4-BE49-F238E27FC236}">
                <a16:creationId xmlns:a16="http://schemas.microsoft.com/office/drawing/2014/main" id="{46936F1A-48F7-4B32-AEFD-023DFD03A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2504" y="3765114"/>
            <a:ext cx="580955" cy="580955"/>
          </a:xfrm>
          <a:prstGeom prst="rect">
            <a:avLst/>
          </a:prstGeom>
        </p:spPr>
      </p:pic>
      <p:pic>
        <p:nvPicPr>
          <p:cNvPr id="11" name="Graphic 10">
            <a:extLst>
              <a:ext uri="{FF2B5EF4-FFF2-40B4-BE49-F238E27FC236}">
                <a16:creationId xmlns:a16="http://schemas.microsoft.com/office/drawing/2014/main" id="{85C34E65-1442-45F4-B2DB-4A5F354B8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2082" y="4124754"/>
            <a:ext cx="580955" cy="580955"/>
          </a:xfrm>
          <a:prstGeom prst="rect">
            <a:avLst/>
          </a:prstGeom>
        </p:spPr>
      </p:pic>
      <p:sp>
        <p:nvSpPr>
          <p:cNvPr id="5" name="Slide Number Placeholder 4">
            <a:extLst>
              <a:ext uri="{FF2B5EF4-FFF2-40B4-BE49-F238E27FC236}">
                <a16:creationId xmlns:a16="http://schemas.microsoft.com/office/drawing/2014/main" id="{82287DF8-798D-46EC-8CBD-ED53150F29F8}"/>
              </a:ext>
            </a:extLst>
          </p:cNvPr>
          <p:cNvSpPr>
            <a:spLocks noGrp="1"/>
          </p:cNvSpPr>
          <p:nvPr>
            <p:ph type="sldNum" sz="quarter" idx="12"/>
          </p:nvPr>
        </p:nvSpPr>
        <p:spPr/>
        <p:txBody>
          <a:bodyPr/>
          <a:lstStyle/>
          <a:p>
            <a:fld id="{4B73C415-D670-4716-A5EC-CC4D52CA2BAC}" type="slidenum">
              <a:rPr lang="en-US" noProof="0" smtClean="0"/>
              <a:pPr/>
              <a:t>21</a:t>
            </a:fld>
            <a:endParaRPr lang="en-US" noProof="0" dirty="0"/>
          </a:p>
        </p:txBody>
      </p:sp>
    </p:spTree>
    <p:extLst>
      <p:ext uri="{BB962C8B-B14F-4D97-AF65-F5344CB8AC3E}">
        <p14:creationId xmlns:p14="http://schemas.microsoft.com/office/powerpoint/2010/main" val="29264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CCE Definition</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p:txBody>
          <a:bodyPr/>
          <a:lstStyle/>
          <a:p>
            <a:r>
              <a:rPr lang="en-US" dirty="0"/>
              <a:t>An SSID has a primary enrollment at more than one LEA at the same time</a:t>
            </a:r>
          </a:p>
          <a:p>
            <a:endParaRPr lang="en-US" dirty="0"/>
          </a:p>
        </p:txBody>
      </p:sp>
      <p:sp>
        <p:nvSpPr>
          <p:cNvPr id="11" name="Content Placeholder 2">
            <a:extLst>
              <a:ext uri="{FF2B5EF4-FFF2-40B4-BE49-F238E27FC236}">
                <a16:creationId xmlns:a16="http://schemas.microsoft.com/office/drawing/2014/main" id="{8A562864-7E92-44B7-89C5-49EA091D0205}"/>
              </a:ext>
            </a:extLst>
          </p:cNvPr>
          <p:cNvSpPr txBox="1">
            <a:spLocks/>
          </p:cNvSpPr>
          <p:nvPr/>
        </p:nvSpPr>
        <p:spPr>
          <a:xfrm>
            <a:off x="967499" y="1536247"/>
            <a:ext cx="4768056" cy="4038600"/>
          </a:xfrm>
          <a:prstGeom prst="rect">
            <a:avLst/>
          </a:prstGeom>
        </p:spPr>
        <p:txBody>
          <a:bodyPr anchor="ct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graphicFrame>
        <p:nvGraphicFramePr>
          <p:cNvPr id="19" name="Table 18">
            <a:extLst>
              <a:ext uri="{FF2B5EF4-FFF2-40B4-BE49-F238E27FC236}">
                <a16:creationId xmlns:a16="http://schemas.microsoft.com/office/drawing/2014/main" id="{5EBE3F63-666A-49F5-AEF3-216C24A89D16}"/>
              </a:ext>
            </a:extLst>
          </p:cNvPr>
          <p:cNvGraphicFramePr>
            <a:graphicFrameLocks noGrp="1"/>
          </p:cNvGraphicFramePr>
          <p:nvPr>
            <p:extLst>
              <p:ext uri="{D42A27DB-BD31-4B8C-83A1-F6EECF244321}">
                <p14:modId xmlns:p14="http://schemas.microsoft.com/office/powerpoint/2010/main" val="1790284926"/>
              </p:ext>
            </p:extLst>
          </p:nvPr>
        </p:nvGraphicFramePr>
        <p:xfrm>
          <a:off x="3782153" y="1592994"/>
          <a:ext cx="6285930" cy="4268369"/>
        </p:xfrm>
        <a:graphic>
          <a:graphicData uri="http://schemas.openxmlformats.org/drawingml/2006/table">
            <a:tbl>
              <a:tblPr firstRow="1" bandRow="1">
                <a:effectLst>
                  <a:outerShdw blurRad="50800" dist="38100" dir="2700000" algn="tl" rotWithShape="0">
                    <a:prstClr val="black">
                      <a:alpha val="20000"/>
                    </a:prstClr>
                  </a:outerShdw>
                </a:effectLst>
              </a:tblPr>
              <a:tblGrid>
                <a:gridCol w="897990">
                  <a:extLst>
                    <a:ext uri="{9D8B030D-6E8A-4147-A177-3AD203B41FA5}">
                      <a16:colId xmlns:a16="http://schemas.microsoft.com/office/drawing/2014/main" val="20000"/>
                    </a:ext>
                  </a:extLst>
                </a:gridCol>
                <a:gridCol w="897990">
                  <a:extLst>
                    <a:ext uri="{9D8B030D-6E8A-4147-A177-3AD203B41FA5}">
                      <a16:colId xmlns:a16="http://schemas.microsoft.com/office/drawing/2014/main" val="20001"/>
                    </a:ext>
                  </a:extLst>
                </a:gridCol>
                <a:gridCol w="897990">
                  <a:extLst>
                    <a:ext uri="{9D8B030D-6E8A-4147-A177-3AD203B41FA5}">
                      <a16:colId xmlns:a16="http://schemas.microsoft.com/office/drawing/2014/main" val="20002"/>
                    </a:ext>
                  </a:extLst>
                </a:gridCol>
                <a:gridCol w="897990">
                  <a:extLst>
                    <a:ext uri="{9D8B030D-6E8A-4147-A177-3AD203B41FA5}">
                      <a16:colId xmlns:a16="http://schemas.microsoft.com/office/drawing/2014/main" val="20003"/>
                    </a:ext>
                  </a:extLst>
                </a:gridCol>
                <a:gridCol w="897990">
                  <a:extLst>
                    <a:ext uri="{9D8B030D-6E8A-4147-A177-3AD203B41FA5}">
                      <a16:colId xmlns:a16="http://schemas.microsoft.com/office/drawing/2014/main" val="20004"/>
                    </a:ext>
                  </a:extLst>
                </a:gridCol>
                <a:gridCol w="897990">
                  <a:extLst>
                    <a:ext uri="{9D8B030D-6E8A-4147-A177-3AD203B41FA5}">
                      <a16:colId xmlns:a16="http://schemas.microsoft.com/office/drawing/2014/main" val="20005"/>
                    </a:ext>
                  </a:extLst>
                </a:gridCol>
                <a:gridCol w="897990">
                  <a:extLst>
                    <a:ext uri="{9D8B030D-6E8A-4147-A177-3AD203B41FA5}">
                      <a16:colId xmlns:a16="http://schemas.microsoft.com/office/drawing/2014/main" val="20006"/>
                    </a:ext>
                  </a:extLst>
                </a:gridCol>
              </a:tblGrid>
              <a:tr h="609767">
                <a:tc>
                  <a:txBody>
                    <a:bodyPr/>
                    <a:lstStyle/>
                    <a:p>
                      <a:pPr algn="ctr"/>
                      <a:r>
                        <a:rPr lang="en-US" dirty="0"/>
                        <a:t>Sun</a:t>
                      </a:r>
                      <a:endParaRPr lang="en-US" dirty="0">
                        <a:solidFill>
                          <a:schemeClr val="tx1"/>
                        </a:solidFill>
                      </a:endParaRPr>
                    </a:p>
                  </a:txBody>
                  <a:tcPr anchor="ctr"/>
                </a:tc>
                <a:tc>
                  <a:txBody>
                    <a:bodyPr/>
                    <a:lstStyle/>
                    <a:p>
                      <a:pPr algn="ctr"/>
                      <a:r>
                        <a:rPr lang="en-US" dirty="0"/>
                        <a:t>Mon</a:t>
                      </a:r>
                      <a:endParaRPr lang="en-US" dirty="0">
                        <a:solidFill>
                          <a:schemeClr val="tx1"/>
                        </a:solidFill>
                      </a:endParaRPr>
                    </a:p>
                  </a:txBody>
                  <a:tcPr anchor="ctr"/>
                </a:tc>
                <a:tc>
                  <a:txBody>
                    <a:bodyPr/>
                    <a:lstStyle/>
                    <a:p>
                      <a:pPr algn="ctr"/>
                      <a:r>
                        <a:rPr lang="en-US" dirty="0"/>
                        <a:t>Tue</a:t>
                      </a:r>
                      <a:endParaRPr lang="en-US" dirty="0">
                        <a:solidFill>
                          <a:schemeClr val="tx1"/>
                        </a:solidFill>
                      </a:endParaRPr>
                    </a:p>
                  </a:txBody>
                  <a:tcPr anchor="ctr"/>
                </a:tc>
                <a:tc>
                  <a:txBody>
                    <a:bodyPr/>
                    <a:lstStyle/>
                    <a:p>
                      <a:pPr algn="ctr"/>
                      <a:r>
                        <a:rPr lang="en-US" dirty="0"/>
                        <a:t>Wed</a:t>
                      </a:r>
                      <a:endParaRPr lang="en-US" dirty="0">
                        <a:solidFill>
                          <a:schemeClr val="tx1"/>
                        </a:solidFill>
                      </a:endParaRPr>
                    </a:p>
                  </a:txBody>
                  <a:tcPr anchor="ctr"/>
                </a:tc>
                <a:tc>
                  <a:txBody>
                    <a:bodyPr/>
                    <a:lstStyle/>
                    <a:p>
                      <a:pPr algn="ctr"/>
                      <a:r>
                        <a:rPr lang="en-US" dirty="0"/>
                        <a:t>Thu</a:t>
                      </a:r>
                      <a:endParaRPr lang="en-US" dirty="0">
                        <a:solidFill>
                          <a:schemeClr val="tx1"/>
                        </a:solidFill>
                      </a:endParaRPr>
                    </a:p>
                  </a:txBody>
                  <a:tcPr anchor="ctr"/>
                </a:tc>
                <a:tc>
                  <a:txBody>
                    <a:bodyPr/>
                    <a:lstStyle/>
                    <a:p>
                      <a:pPr algn="ctr"/>
                      <a:r>
                        <a:rPr lang="en-US" dirty="0"/>
                        <a:t>Fri</a:t>
                      </a:r>
                      <a:endParaRPr lang="en-US" dirty="0">
                        <a:solidFill>
                          <a:schemeClr val="tx1"/>
                        </a:solidFill>
                      </a:endParaRPr>
                    </a:p>
                  </a:txBody>
                  <a:tcPr anchor="ctr"/>
                </a:tc>
                <a:tc>
                  <a:txBody>
                    <a:bodyPr/>
                    <a:lstStyle/>
                    <a:p>
                      <a:pPr algn="ctr"/>
                      <a:r>
                        <a:rPr lang="en-US" dirty="0"/>
                        <a:t>Sat</a:t>
                      </a:r>
                      <a:endParaRPr lang="en-US" dirty="0">
                        <a:solidFill>
                          <a:schemeClr val="tx1"/>
                        </a:solidFill>
                      </a:endParaRPr>
                    </a:p>
                  </a:txBody>
                  <a:tcPr anchor="ctr"/>
                </a:tc>
                <a:extLst>
                  <a:ext uri="{0D108BD9-81ED-4DB2-BD59-A6C34878D82A}">
                    <a16:rowId xmlns:a16="http://schemas.microsoft.com/office/drawing/2014/main" val="10000"/>
                  </a:ext>
                </a:extLst>
              </a:tr>
              <a:tr h="609767">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r>
                        <a:rPr lang="en-US" sz="900" dirty="0"/>
                        <a:t>1</a:t>
                      </a:r>
                      <a:endParaRPr lang="en-US" sz="900" b="1" dirty="0"/>
                    </a:p>
                  </a:txBody>
                  <a:tcPr/>
                </a:tc>
                <a:extLst>
                  <a:ext uri="{0D108BD9-81ED-4DB2-BD59-A6C34878D82A}">
                    <a16:rowId xmlns:a16="http://schemas.microsoft.com/office/drawing/2014/main" val="10001"/>
                  </a:ext>
                </a:extLst>
              </a:tr>
              <a:tr h="609767">
                <a:tc>
                  <a:txBody>
                    <a:bodyPr/>
                    <a:lstStyle/>
                    <a:p>
                      <a:r>
                        <a:rPr lang="en-US" sz="900" dirty="0"/>
                        <a:t>2</a:t>
                      </a:r>
                      <a:endParaRPr lang="en-US" sz="900" b="1" dirty="0"/>
                    </a:p>
                  </a:txBody>
                  <a:tcPr/>
                </a:tc>
                <a:tc>
                  <a:txBody>
                    <a:bodyPr/>
                    <a:lstStyle/>
                    <a:p>
                      <a:r>
                        <a:rPr lang="en-US" sz="900" dirty="0"/>
                        <a:t>3</a:t>
                      </a:r>
                      <a:endParaRPr lang="en-US" sz="900" b="1" dirty="0"/>
                    </a:p>
                  </a:txBody>
                  <a:tcPr/>
                </a:tc>
                <a:tc>
                  <a:txBody>
                    <a:bodyPr/>
                    <a:lstStyle/>
                    <a:p>
                      <a:r>
                        <a:rPr lang="en-US" sz="900" dirty="0"/>
                        <a:t>4</a:t>
                      </a:r>
                      <a:endParaRPr lang="en-US" sz="900" b="1" dirty="0"/>
                    </a:p>
                  </a:txBody>
                  <a:tcPr/>
                </a:tc>
                <a:tc>
                  <a:txBody>
                    <a:bodyPr/>
                    <a:lstStyle/>
                    <a:p>
                      <a:r>
                        <a:rPr lang="en-US" sz="900" dirty="0"/>
                        <a:t>5</a:t>
                      </a:r>
                      <a:endParaRPr lang="en-US" sz="900" b="1" dirty="0"/>
                    </a:p>
                  </a:txBody>
                  <a:tcPr/>
                </a:tc>
                <a:tc>
                  <a:txBody>
                    <a:bodyPr/>
                    <a:lstStyle/>
                    <a:p>
                      <a:r>
                        <a:rPr lang="en-US" sz="900" dirty="0"/>
                        <a:t>6</a:t>
                      </a:r>
                      <a:endParaRPr lang="en-US" sz="900" b="1" dirty="0"/>
                    </a:p>
                  </a:txBody>
                  <a:tcPr/>
                </a:tc>
                <a:tc>
                  <a:txBody>
                    <a:bodyPr/>
                    <a:lstStyle/>
                    <a:p>
                      <a:r>
                        <a:rPr lang="en-US" sz="900" dirty="0"/>
                        <a:t>7</a:t>
                      </a:r>
                      <a:endParaRPr lang="en-US" sz="900" b="1" dirty="0"/>
                    </a:p>
                  </a:txBody>
                  <a:tcPr/>
                </a:tc>
                <a:tc>
                  <a:txBody>
                    <a:bodyPr/>
                    <a:lstStyle/>
                    <a:p>
                      <a:r>
                        <a:rPr lang="en-US" sz="900" dirty="0"/>
                        <a:t>8</a:t>
                      </a:r>
                      <a:endParaRPr lang="en-US" sz="900" b="1" dirty="0"/>
                    </a:p>
                  </a:txBody>
                  <a:tcPr/>
                </a:tc>
                <a:extLst>
                  <a:ext uri="{0D108BD9-81ED-4DB2-BD59-A6C34878D82A}">
                    <a16:rowId xmlns:a16="http://schemas.microsoft.com/office/drawing/2014/main" val="10002"/>
                  </a:ext>
                </a:extLst>
              </a:tr>
              <a:tr h="609767">
                <a:tc>
                  <a:txBody>
                    <a:bodyPr/>
                    <a:lstStyle/>
                    <a:p>
                      <a:r>
                        <a:rPr lang="en-US" sz="900" dirty="0"/>
                        <a:t>9</a:t>
                      </a:r>
                      <a:endParaRPr lang="en-US" sz="900" b="1" dirty="0"/>
                    </a:p>
                  </a:txBody>
                  <a:tcPr/>
                </a:tc>
                <a:tc>
                  <a:txBody>
                    <a:bodyPr/>
                    <a:lstStyle/>
                    <a:p>
                      <a:r>
                        <a:rPr lang="en-US" sz="900" dirty="0"/>
                        <a:t>10</a:t>
                      </a:r>
                      <a:endParaRPr lang="en-US" sz="900" b="1" dirty="0"/>
                    </a:p>
                  </a:txBody>
                  <a:tcPr/>
                </a:tc>
                <a:tc>
                  <a:txBody>
                    <a:bodyPr/>
                    <a:lstStyle/>
                    <a:p>
                      <a:r>
                        <a:rPr lang="en-US" sz="900" dirty="0"/>
                        <a:t>11</a:t>
                      </a:r>
                      <a:endParaRPr lang="en-US" sz="900" b="1" dirty="0"/>
                    </a:p>
                  </a:txBody>
                  <a:tcPr/>
                </a:tc>
                <a:tc>
                  <a:txBody>
                    <a:bodyPr/>
                    <a:lstStyle/>
                    <a:p>
                      <a:r>
                        <a:rPr lang="en-US" sz="900" dirty="0"/>
                        <a:t>12</a:t>
                      </a:r>
                      <a:endParaRPr lang="en-US" sz="900" b="1" dirty="0"/>
                    </a:p>
                  </a:txBody>
                  <a:tcPr/>
                </a:tc>
                <a:tc>
                  <a:txBody>
                    <a:bodyPr/>
                    <a:lstStyle/>
                    <a:p>
                      <a:r>
                        <a:rPr lang="en-US" sz="900" dirty="0"/>
                        <a:t>13</a:t>
                      </a:r>
                      <a:endParaRPr lang="en-US" sz="900" b="1" dirty="0"/>
                    </a:p>
                  </a:txBody>
                  <a:tcPr/>
                </a:tc>
                <a:tc>
                  <a:txBody>
                    <a:bodyPr/>
                    <a:lstStyle/>
                    <a:p>
                      <a:r>
                        <a:rPr lang="en-US" sz="900" dirty="0"/>
                        <a:t>14</a:t>
                      </a:r>
                      <a:endParaRPr lang="en-US" sz="900" b="1" dirty="0"/>
                    </a:p>
                  </a:txBody>
                  <a:tcPr/>
                </a:tc>
                <a:tc>
                  <a:txBody>
                    <a:bodyPr/>
                    <a:lstStyle/>
                    <a:p>
                      <a:r>
                        <a:rPr lang="en-US" sz="900" dirty="0"/>
                        <a:t>15</a:t>
                      </a:r>
                      <a:endParaRPr lang="en-US" sz="900" b="1" dirty="0"/>
                    </a:p>
                  </a:txBody>
                  <a:tcPr/>
                </a:tc>
                <a:extLst>
                  <a:ext uri="{0D108BD9-81ED-4DB2-BD59-A6C34878D82A}">
                    <a16:rowId xmlns:a16="http://schemas.microsoft.com/office/drawing/2014/main" val="10003"/>
                  </a:ext>
                </a:extLst>
              </a:tr>
              <a:tr h="609767">
                <a:tc>
                  <a:txBody>
                    <a:bodyPr/>
                    <a:lstStyle/>
                    <a:p>
                      <a:r>
                        <a:rPr lang="en-US" sz="900" dirty="0"/>
                        <a:t>16</a:t>
                      </a:r>
                      <a:endParaRPr lang="en-US" sz="900" b="1" dirty="0"/>
                    </a:p>
                  </a:txBody>
                  <a:tcPr/>
                </a:tc>
                <a:tc>
                  <a:txBody>
                    <a:bodyPr/>
                    <a:lstStyle/>
                    <a:p>
                      <a:r>
                        <a:rPr lang="en-US" sz="900" dirty="0"/>
                        <a:t>17</a:t>
                      </a:r>
                      <a:endParaRPr lang="en-US" sz="900" b="1" dirty="0"/>
                    </a:p>
                  </a:txBody>
                  <a:tcPr/>
                </a:tc>
                <a:tc>
                  <a:txBody>
                    <a:bodyPr/>
                    <a:lstStyle/>
                    <a:p>
                      <a:r>
                        <a:rPr lang="en-US" sz="900" dirty="0"/>
                        <a:t>18</a:t>
                      </a:r>
                      <a:endParaRPr lang="en-US" sz="900" b="1" dirty="0"/>
                    </a:p>
                  </a:txBody>
                  <a:tcPr/>
                </a:tc>
                <a:tc>
                  <a:txBody>
                    <a:bodyPr/>
                    <a:lstStyle/>
                    <a:p>
                      <a:r>
                        <a:rPr lang="en-US" sz="900" dirty="0"/>
                        <a:t>19</a:t>
                      </a:r>
                      <a:endParaRPr lang="en-US" sz="900" b="1" dirty="0"/>
                    </a:p>
                  </a:txBody>
                  <a:tcPr/>
                </a:tc>
                <a:tc>
                  <a:txBody>
                    <a:bodyPr/>
                    <a:lstStyle/>
                    <a:p>
                      <a:r>
                        <a:rPr lang="en-US" sz="900" dirty="0"/>
                        <a:t>20</a:t>
                      </a:r>
                      <a:endParaRPr lang="en-US" sz="900" b="1" dirty="0"/>
                    </a:p>
                  </a:txBody>
                  <a:tcPr/>
                </a:tc>
                <a:tc>
                  <a:txBody>
                    <a:bodyPr/>
                    <a:lstStyle/>
                    <a:p>
                      <a:r>
                        <a:rPr lang="en-US" sz="900" dirty="0"/>
                        <a:t>21</a:t>
                      </a:r>
                      <a:endParaRPr lang="en-US" sz="900" b="1" dirty="0"/>
                    </a:p>
                  </a:txBody>
                  <a:tcPr/>
                </a:tc>
                <a:tc>
                  <a:txBody>
                    <a:bodyPr/>
                    <a:lstStyle/>
                    <a:p>
                      <a:r>
                        <a:rPr lang="en-US" sz="900" dirty="0"/>
                        <a:t>22</a:t>
                      </a:r>
                      <a:endParaRPr lang="en-US" sz="900" b="1" dirty="0"/>
                    </a:p>
                  </a:txBody>
                  <a:tcPr/>
                </a:tc>
                <a:extLst>
                  <a:ext uri="{0D108BD9-81ED-4DB2-BD59-A6C34878D82A}">
                    <a16:rowId xmlns:a16="http://schemas.microsoft.com/office/drawing/2014/main" val="10004"/>
                  </a:ext>
                </a:extLst>
              </a:tr>
              <a:tr h="609767">
                <a:tc>
                  <a:txBody>
                    <a:bodyPr/>
                    <a:lstStyle/>
                    <a:p>
                      <a:r>
                        <a:rPr lang="en-US" sz="900" dirty="0"/>
                        <a:t>23</a:t>
                      </a:r>
                      <a:endParaRPr lang="en-US" sz="900" b="1" dirty="0"/>
                    </a:p>
                  </a:txBody>
                  <a:tcPr/>
                </a:tc>
                <a:tc>
                  <a:txBody>
                    <a:bodyPr/>
                    <a:lstStyle/>
                    <a:p>
                      <a:r>
                        <a:rPr lang="en-US" sz="900" dirty="0"/>
                        <a:t>24</a:t>
                      </a:r>
                      <a:endParaRPr lang="en-US" sz="900" b="1" dirty="0"/>
                    </a:p>
                  </a:txBody>
                  <a:tcPr/>
                </a:tc>
                <a:tc>
                  <a:txBody>
                    <a:bodyPr/>
                    <a:lstStyle/>
                    <a:p>
                      <a:r>
                        <a:rPr lang="en-US" sz="900" dirty="0"/>
                        <a:t>25</a:t>
                      </a:r>
                      <a:endParaRPr lang="en-US" sz="900" b="1" dirty="0"/>
                    </a:p>
                  </a:txBody>
                  <a:tcPr/>
                </a:tc>
                <a:tc>
                  <a:txBody>
                    <a:bodyPr/>
                    <a:lstStyle/>
                    <a:p>
                      <a:r>
                        <a:rPr lang="en-US" sz="900" dirty="0"/>
                        <a:t>26</a:t>
                      </a:r>
                      <a:endParaRPr lang="en-US" sz="900" b="1" dirty="0"/>
                    </a:p>
                  </a:txBody>
                  <a:tcPr/>
                </a:tc>
                <a:tc>
                  <a:txBody>
                    <a:bodyPr/>
                    <a:lstStyle/>
                    <a:p>
                      <a:r>
                        <a:rPr lang="en-US" sz="900" dirty="0"/>
                        <a:t>27</a:t>
                      </a:r>
                      <a:endParaRPr lang="en-US" sz="900" b="1" dirty="0"/>
                    </a:p>
                  </a:txBody>
                  <a:tcPr/>
                </a:tc>
                <a:tc>
                  <a:txBody>
                    <a:bodyPr/>
                    <a:lstStyle/>
                    <a:p>
                      <a:r>
                        <a:rPr lang="en-US" sz="900" dirty="0"/>
                        <a:t>28</a:t>
                      </a:r>
                      <a:endParaRPr lang="en-US" sz="900" b="1" dirty="0"/>
                    </a:p>
                  </a:txBody>
                  <a:tcPr/>
                </a:tc>
                <a:tc>
                  <a:txBody>
                    <a:bodyPr/>
                    <a:lstStyle/>
                    <a:p>
                      <a:r>
                        <a:rPr lang="en-US" sz="900" dirty="0"/>
                        <a:t>29</a:t>
                      </a:r>
                      <a:endParaRPr lang="en-US" sz="900" b="1" dirty="0"/>
                    </a:p>
                  </a:txBody>
                  <a:tcPr/>
                </a:tc>
                <a:extLst>
                  <a:ext uri="{0D108BD9-81ED-4DB2-BD59-A6C34878D82A}">
                    <a16:rowId xmlns:a16="http://schemas.microsoft.com/office/drawing/2014/main" val="10005"/>
                  </a:ext>
                </a:extLst>
              </a:tr>
              <a:tr h="609767">
                <a:tc>
                  <a:txBody>
                    <a:bodyPr/>
                    <a:lstStyle/>
                    <a:p>
                      <a:r>
                        <a:rPr lang="en-US" sz="900" dirty="0"/>
                        <a:t>30</a:t>
                      </a:r>
                      <a:endParaRPr lang="en-US" sz="900" b="1" dirty="0"/>
                    </a:p>
                  </a:txBody>
                  <a:tcPr/>
                </a:tc>
                <a:tc>
                  <a:txBody>
                    <a:bodyPr/>
                    <a:lstStyle/>
                    <a:p>
                      <a:r>
                        <a:rPr lang="en-US" sz="900" dirty="0"/>
                        <a:t>31</a:t>
                      </a:r>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tc>
                  <a:txBody>
                    <a:bodyPr/>
                    <a:lstStyle/>
                    <a:p>
                      <a:endParaRPr lang="en-US" sz="900" b="1" dirty="0"/>
                    </a:p>
                  </a:txBody>
                  <a:tcPr/>
                </a:tc>
                <a:extLst>
                  <a:ext uri="{0D108BD9-81ED-4DB2-BD59-A6C34878D82A}">
                    <a16:rowId xmlns:a16="http://schemas.microsoft.com/office/drawing/2014/main" val="10006"/>
                  </a:ext>
                </a:extLst>
              </a:tr>
            </a:tbl>
          </a:graphicData>
        </a:graphic>
      </p:graphicFrame>
      <p:sp>
        <p:nvSpPr>
          <p:cNvPr id="20" name="Rectangle 19">
            <a:extLst>
              <a:ext uri="{FF2B5EF4-FFF2-40B4-BE49-F238E27FC236}">
                <a16:creationId xmlns:a16="http://schemas.microsoft.com/office/drawing/2014/main" id="{69C074CE-0DA0-49C9-9A04-85DCCCBBDB46}"/>
              </a:ext>
            </a:extLst>
          </p:cNvPr>
          <p:cNvSpPr/>
          <p:nvPr/>
        </p:nvSpPr>
        <p:spPr bwMode="auto">
          <a:xfrm>
            <a:off x="4753602" y="2642227"/>
            <a:ext cx="5238275" cy="66795"/>
          </a:xfrm>
          <a:prstGeom prst="rect">
            <a:avLst/>
          </a:prstGeom>
          <a:solidFill>
            <a:srgbClr val="555FA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21" name="Rectangle 20">
            <a:extLst>
              <a:ext uri="{FF2B5EF4-FFF2-40B4-BE49-F238E27FC236}">
                <a16:creationId xmlns:a16="http://schemas.microsoft.com/office/drawing/2014/main" id="{668BE2BB-C320-446F-887B-1B16E3C7E98E}"/>
              </a:ext>
            </a:extLst>
          </p:cNvPr>
          <p:cNvSpPr/>
          <p:nvPr/>
        </p:nvSpPr>
        <p:spPr bwMode="auto">
          <a:xfrm>
            <a:off x="3890828" y="3633426"/>
            <a:ext cx="4215271" cy="66795"/>
          </a:xfrm>
          <a:prstGeom prst="rect">
            <a:avLst/>
          </a:prstGeom>
          <a:solidFill>
            <a:srgbClr val="555FA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22" name="Rectangle 21">
            <a:extLst>
              <a:ext uri="{FF2B5EF4-FFF2-40B4-BE49-F238E27FC236}">
                <a16:creationId xmlns:a16="http://schemas.microsoft.com/office/drawing/2014/main" id="{782197AC-516A-4D94-BD36-E41A79354720}"/>
              </a:ext>
            </a:extLst>
          </p:cNvPr>
          <p:cNvSpPr/>
          <p:nvPr/>
        </p:nvSpPr>
        <p:spPr bwMode="auto">
          <a:xfrm>
            <a:off x="6545884" y="3829018"/>
            <a:ext cx="3401798" cy="66795"/>
          </a:xfrm>
          <a:prstGeom prst="rect">
            <a:avLst/>
          </a:prstGeom>
          <a:solidFill>
            <a:srgbClr val="42C1B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23" name="Rectangle 22">
            <a:extLst>
              <a:ext uri="{FF2B5EF4-FFF2-40B4-BE49-F238E27FC236}">
                <a16:creationId xmlns:a16="http://schemas.microsoft.com/office/drawing/2014/main" id="{8EA02079-CF40-4C55-8F4F-B2315DC911C7}"/>
              </a:ext>
            </a:extLst>
          </p:cNvPr>
          <p:cNvSpPr/>
          <p:nvPr/>
        </p:nvSpPr>
        <p:spPr bwMode="auto">
          <a:xfrm>
            <a:off x="3890828" y="4322397"/>
            <a:ext cx="6101050" cy="66795"/>
          </a:xfrm>
          <a:prstGeom prst="rect">
            <a:avLst/>
          </a:prstGeom>
          <a:solidFill>
            <a:srgbClr val="42C1B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24" name="Rectangle 23">
            <a:extLst>
              <a:ext uri="{FF2B5EF4-FFF2-40B4-BE49-F238E27FC236}">
                <a16:creationId xmlns:a16="http://schemas.microsoft.com/office/drawing/2014/main" id="{B67A8D13-72E5-4DDC-AA02-D240954278AD}"/>
              </a:ext>
            </a:extLst>
          </p:cNvPr>
          <p:cNvSpPr/>
          <p:nvPr/>
        </p:nvSpPr>
        <p:spPr bwMode="auto">
          <a:xfrm>
            <a:off x="3838915" y="4945300"/>
            <a:ext cx="2477396" cy="66795"/>
          </a:xfrm>
          <a:prstGeom prst="rect">
            <a:avLst/>
          </a:prstGeom>
          <a:solidFill>
            <a:srgbClr val="42C1B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25" name="Oval 24">
            <a:extLst>
              <a:ext uri="{FF2B5EF4-FFF2-40B4-BE49-F238E27FC236}">
                <a16:creationId xmlns:a16="http://schemas.microsoft.com/office/drawing/2014/main" id="{B26FB0C6-6A06-4D20-A936-6712028FD2BA}"/>
              </a:ext>
            </a:extLst>
          </p:cNvPr>
          <p:cNvSpPr/>
          <p:nvPr/>
        </p:nvSpPr>
        <p:spPr bwMode="auto">
          <a:xfrm>
            <a:off x="6262494" y="3231754"/>
            <a:ext cx="2220489" cy="1053001"/>
          </a:xfrm>
          <a:prstGeom prst="ellipse">
            <a:avLst/>
          </a:prstGeom>
          <a:noFill/>
          <a:ln w="762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graphicFrame>
        <p:nvGraphicFramePr>
          <p:cNvPr id="26" name="Table 25">
            <a:extLst>
              <a:ext uri="{FF2B5EF4-FFF2-40B4-BE49-F238E27FC236}">
                <a16:creationId xmlns:a16="http://schemas.microsoft.com/office/drawing/2014/main" id="{23B9C7C4-1876-4119-B5B9-C9CD48F6477B}"/>
              </a:ext>
            </a:extLst>
          </p:cNvPr>
          <p:cNvGraphicFramePr>
            <a:graphicFrameLocks noGrp="1"/>
          </p:cNvGraphicFramePr>
          <p:nvPr>
            <p:extLst>
              <p:ext uri="{D42A27DB-BD31-4B8C-83A1-F6EECF244321}">
                <p14:modId xmlns:p14="http://schemas.microsoft.com/office/powerpoint/2010/main" val="3411113030"/>
              </p:ext>
            </p:extLst>
          </p:nvPr>
        </p:nvGraphicFramePr>
        <p:xfrm>
          <a:off x="10231072" y="2952281"/>
          <a:ext cx="1825023" cy="9144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1616743">
                  <a:extLst>
                    <a:ext uri="{9D8B030D-6E8A-4147-A177-3AD203B41FA5}">
                      <a16:colId xmlns:a16="http://schemas.microsoft.com/office/drawing/2014/main" val="20001"/>
                    </a:ext>
                  </a:extLst>
                </a:gridCol>
              </a:tblGrid>
              <a:tr h="370840">
                <a:tc>
                  <a:txBody>
                    <a:bodyPr/>
                    <a:lstStyle/>
                    <a:p>
                      <a:endParaRPr lang="en-US" sz="1200" dirty="0"/>
                    </a:p>
                  </a:txBody>
                  <a:tcPr>
                    <a:solidFill>
                      <a:srgbClr val="555FAD"/>
                    </a:solidFill>
                  </a:tcPr>
                </a:tc>
                <a:tc>
                  <a:txBody>
                    <a:bodyPr/>
                    <a:lstStyle/>
                    <a:p>
                      <a:r>
                        <a:rPr lang="en-US" sz="1200" b="0" dirty="0">
                          <a:solidFill>
                            <a:schemeClr val="tx1"/>
                          </a:solidFill>
                        </a:rPr>
                        <a:t>Enrollment</a:t>
                      </a:r>
                      <a:r>
                        <a:rPr lang="en-US" sz="1200" b="0" baseline="0" dirty="0">
                          <a:solidFill>
                            <a:schemeClr val="tx1"/>
                          </a:solidFill>
                        </a:rPr>
                        <a:t> at </a:t>
                      </a:r>
                    </a:p>
                    <a:p>
                      <a:r>
                        <a:rPr lang="en-US" sz="1200" b="0" baseline="0" dirty="0">
                          <a:solidFill>
                            <a:schemeClr val="tx1"/>
                          </a:solidFill>
                        </a:rPr>
                        <a:t>School 1 (3</a:t>
                      </a:r>
                      <a:r>
                        <a:rPr lang="en-US" sz="1200" b="0" baseline="30000" dirty="0">
                          <a:solidFill>
                            <a:schemeClr val="tx1"/>
                          </a:solidFill>
                        </a:rPr>
                        <a:t>rd</a:t>
                      </a:r>
                      <a:r>
                        <a:rPr lang="en-US" sz="1200" b="0" baseline="0" dirty="0">
                          <a:solidFill>
                            <a:schemeClr val="tx1"/>
                          </a:solidFill>
                        </a:rPr>
                        <a:t> – 13</a:t>
                      </a:r>
                      <a:r>
                        <a:rPr lang="en-US" sz="1200" b="0" baseline="30000" dirty="0">
                          <a:solidFill>
                            <a:schemeClr val="tx1"/>
                          </a:solidFill>
                        </a:rPr>
                        <a:t>th</a:t>
                      </a:r>
                      <a:r>
                        <a:rPr lang="en-US" sz="1200" b="0" baseline="0" dirty="0">
                          <a:solidFill>
                            <a:schemeClr val="tx1"/>
                          </a:solidFill>
                        </a:rPr>
                        <a:t>)</a:t>
                      </a:r>
                      <a:endParaRPr lang="en-US" sz="1200" b="0" dirty="0">
                        <a:solidFill>
                          <a:schemeClr val="tx1"/>
                        </a:solidFill>
                      </a:endParaRPr>
                    </a:p>
                  </a:txBody>
                  <a:tcPr>
                    <a:noFill/>
                  </a:tcPr>
                </a:tc>
                <a:extLst>
                  <a:ext uri="{0D108BD9-81ED-4DB2-BD59-A6C34878D82A}">
                    <a16:rowId xmlns:a16="http://schemas.microsoft.com/office/drawing/2014/main" val="10000"/>
                  </a:ext>
                </a:extLst>
              </a:tr>
              <a:tr h="370840">
                <a:tc>
                  <a:txBody>
                    <a:bodyPr/>
                    <a:lstStyle/>
                    <a:p>
                      <a:endParaRPr lang="en-US" sz="1200" dirty="0"/>
                    </a:p>
                  </a:txBody>
                  <a:tcPr>
                    <a:solidFill>
                      <a:srgbClr val="42C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Enrollment</a:t>
                      </a:r>
                      <a:r>
                        <a:rPr lang="en-US" sz="1200" baseline="0" dirty="0">
                          <a:solidFill>
                            <a:schemeClr val="tx1"/>
                          </a:solidFill>
                        </a:rPr>
                        <a:t>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School 2 (12</a:t>
                      </a:r>
                      <a:r>
                        <a:rPr lang="en-US" sz="1200" baseline="30000" dirty="0">
                          <a:solidFill>
                            <a:schemeClr val="tx1"/>
                          </a:solidFill>
                        </a:rPr>
                        <a:t>th</a:t>
                      </a:r>
                      <a:r>
                        <a:rPr lang="en-US" sz="1200" baseline="0" dirty="0">
                          <a:solidFill>
                            <a:schemeClr val="tx1"/>
                          </a:solidFill>
                        </a:rPr>
                        <a:t> – 25</a:t>
                      </a:r>
                      <a:r>
                        <a:rPr lang="en-US" sz="1200" baseline="30000" dirty="0">
                          <a:solidFill>
                            <a:schemeClr val="tx1"/>
                          </a:solidFill>
                        </a:rPr>
                        <a:t>th</a:t>
                      </a:r>
                      <a:r>
                        <a:rPr lang="en-US" sz="1200" baseline="0" dirty="0">
                          <a:solidFill>
                            <a:schemeClr val="tx1"/>
                          </a:solidFill>
                        </a:rPr>
                        <a:t>)</a:t>
                      </a:r>
                      <a:endParaRPr lang="en-US" sz="1200" dirty="0">
                        <a:solidFill>
                          <a:schemeClr val="tx1"/>
                        </a:solidFill>
                      </a:endParaRPr>
                    </a:p>
                  </a:txBody>
                  <a:tcPr>
                    <a:noFill/>
                  </a:tcPr>
                </a:tc>
                <a:extLst>
                  <a:ext uri="{0D108BD9-81ED-4DB2-BD59-A6C34878D82A}">
                    <a16:rowId xmlns:a16="http://schemas.microsoft.com/office/drawing/2014/main" val="10001"/>
                  </a:ext>
                </a:extLst>
              </a:tr>
            </a:tbl>
          </a:graphicData>
        </a:graphic>
      </p:graphicFrame>
      <p:grpSp>
        <p:nvGrpSpPr>
          <p:cNvPr id="28" name="Group 27">
            <a:extLst>
              <a:ext uri="{FF2B5EF4-FFF2-40B4-BE49-F238E27FC236}">
                <a16:creationId xmlns:a16="http://schemas.microsoft.com/office/drawing/2014/main" id="{D969A1A2-8579-4CD6-91F1-DF8E126A5600}"/>
              </a:ext>
            </a:extLst>
          </p:cNvPr>
          <p:cNvGrpSpPr/>
          <p:nvPr/>
        </p:nvGrpSpPr>
        <p:grpSpPr>
          <a:xfrm>
            <a:off x="568629" y="2033001"/>
            <a:ext cx="2466166" cy="3331921"/>
            <a:chOff x="379392" y="2033001"/>
            <a:chExt cx="2466166" cy="3331921"/>
          </a:xfrm>
        </p:grpSpPr>
        <p:grpSp>
          <p:nvGrpSpPr>
            <p:cNvPr id="12" name="Group 11">
              <a:extLst>
                <a:ext uri="{FF2B5EF4-FFF2-40B4-BE49-F238E27FC236}">
                  <a16:creationId xmlns:a16="http://schemas.microsoft.com/office/drawing/2014/main" id="{89F75674-AF36-4A9F-AE53-D7C522626A4D}"/>
                </a:ext>
              </a:extLst>
            </p:cNvPr>
            <p:cNvGrpSpPr/>
            <p:nvPr/>
          </p:nvGrpSpPr>
          <p:grpSpPr>
            <a:xfrm>
              <a:off x="379392" y="2033001"/>
              <a:ext cx="2466166" cy="3331921"/>
              <a:chOff x="5328241" y="1213305"/>
              <a:chExt cx="4031039" cy="5419781"/>
            </a:xfrm>
          </p:grpSpPr>
          <p:pic>
            <p:nvPicPr>
              <p:cNvPr id="13" name="Picture 3" descr="C:\Documents and Settings\chenr\Local Settings\Temporary Internet Files\Content.IE5\QUN9JVX5\MC900382578[1].jpg">
                <a:extLst>
                  <a:ext uri="{FF2B5EF4-FFF2-40B4-BE49-F238E27FC236}">
                    <a16:creationId xmlns:a16="http://schemas.microsoft.com/office/drawing/2014/main" id="{64242959-3F82-4659-AA04-891309DB9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241" y="4130774"/>
                <a:ext cx="1450975" cy="14509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Documents and Settings\chenr\Local Settings\Temporary Internet Files\Content.IE5\QUN9JVX5\MC900382578[1].jpg">
                <a:extLst>
                  <a:ext uri="{FF2B5EF4-FFF2-40B4-BE49-F238E27FC236}">
                    <a16:creationId xmlns:a16="http://schemas.microsoft.com/office/drawing/2014/main" id="{644B3070-3FED-42A2-BEBA-3C7847A475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305" y="4112177"/>
                <a:ext cx="1450975" cy="1450975"/>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4">
                <a:extLst>
                  <a:ext uri="{FF2B5EF4-FFF2-40B4-BE49-F238E27FC236}">
                    <a16:creationId xmlns:a16="http://schemas.microsoft.com/office/drawing/2014/main" id="{03597E23-AD58-41FF-ACD8-3A3D92ECA4F2}"/>
                  </a:ext>
                </a:extLst>
              </p:cNvPr>
              <p:cNvSpPr/>
              <p:nvPr/>
            </p:nvSpPr>
            <p:spPr bwMode="auto">
              <a:xfrm rot="1071153">
                <a:off x="6249708" y="3204470"/>
                <a:ext cx="841375" cy="1066800"/>
              </a:xfrm>
              <a:prstGeom prst="downArrow">
                <a:avLst/>
              </a:prstGeom>
              <a:solidFill>
                <a:srgbClr val="00B050"/>
              </a:solidFill>
              <a:ln w="31750">
                <a:solidFill>
                  <a:schemeClr val="bg1"/>
                </a:solidFill>
                <a:headEnd type="none" w="med" len="med"/>
                <a:tailEnd type="none" w="med" len="me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sp>
            <p:nvSpPr>
              <p:cNvPr id="16" name="TextBox 15">
                <a:extLst>
                  <a:ext uri="{FF2B5EF4-FFF2-40B4-BE49-F238E27FC236}">
                    <a16:creationId xmlns:a16="http://schemas.microsoft.com/office/drawing/2014/main" id="{6EC5CCD4-7091-423F-94CF-02C75229486C}"/>
                  </a:ext>
                </a:extLst>
              </p:cNvPr>
              <p:cNvSpPr txBox="1"/>
              <p:nvPr/>
            </p:nvSpPr>
            <p:spPr>
              <a:xfrm>
                <a:off x="5597206" y="5563152"/>
                <a:ext cx="1072173" cy="1051337"/>
              </a:xfrm>
              <a:prstGeom prst="rect">
                <a:avLst/>
              </a:prstGeom>
              <a:noFill/>
            </p:spPr>
            <p:txBody>
              <a:bodyPr wrap="none" rtlCol="0">
                <a:spAutoFit/>
              </a:bodyPr>
              <a:lstStyle/>
              <a:p>
                <a:r>
                  <a:rPr lang="en-US" b="1" dirty="0"/>
                  <a:t>ABC</a:t>
                </a:r>
              </a:p>
              <a:p>
                <a:r>
                  <a:rPr lang="en-US" b="1" dirty="0"/>
                  <a:t>LEA</a:t>
                </a:r>
              </a:p>
            </p:txBody>
          </p:sp>
          <p:sp>
            <p:nvSpPr>
              <p:cNvPr id="17" name="TextBox 16">
                <a:extLst>
                  <a:ext uri="{FF2B5EF4-FFF2-40B4-BE49-F238E27FC236}">
                    <a16:creationId xmlns:a16="http://schemas.microsoft.com/office/drawing/2014/main" id="{555C74AF-C49B-4D40-BDEC-98F38CF53968}"/>
                  </a:ext>
                </a:extLst>
              </p:cNvPr>
              <p:cNvSpPr txBox="1"/>
              <p:nvPr/>
            </p:nvSpPr>
            <p:spPr>
              <a:xfrm>
                <a:off x="8200019" y="5581749"/>
                <a:ext cx="1051211" cy="1051337"/>
              </a:xfrm>
              <a:prstGeom prst="rect">
                <a:avLst/>
              </a:prstGeom>
              <a:noFill/>
            </p:spPr>
            <p:txBody>
              <a:bodyPr wrap="none" rtlCol="0">
                <a:spAutoFit/>
              </a:bodyPr>
              <a:lstStyle/>
              <a:p>
                <a:r>
                  <a:rPr lang="en-US" b="1" dirty="0"/>
                  <a:t>XYZ</a:t>
                </a:r>
              </a:p>
              <a:p>
                <a:r>
                  <a:rPr lang="en-US" b="1" dirty="0"/>
                  <a:t>LEA</a:t>
                </a:r>
              </a:p>
            </p:txBody>
          </p:sp>
          <p:pic>
            <p:nvPicPr>
              <p:cNvPr id="18" name="Picture 2" descr="C:\Documents and Settings\chenr\Local Settings\Temporary Internet Files\Content.IE5\WJMC0INS\MC900232133[1].wmf">
                <a:extLst>
                  <a:ext uri="{FF2B5EF4-FFF2-40B4-BE49-F238E27FC236}">
                    <a16:creationId xmlns:a16="http://schemas.microsoft.com/office/drawing/2014/main" id="{E5F4CF2C-1C7A-4FFD-99EA-034D074CE1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0" b="-800"/>
              <a:stretch/>
            </p:blipFill>
            <p:spPr bwMode="auto">
              <a:xfrm>
                <a:off x="6594933" y="1213305"/>
                <a:ext cx="1743283" cy="1817688"/>
              </a:xfrm>
              <a:prstGeom prst="rect">
                <a:avLst/>
              </a:prstGeom>
              <a:ln>
                <a:noFill/>
              </a:ln>
              <a:effectLst>
                <a:outerShdw blurRad="1905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
          <p:nvSpPr>
            <p:cNvPr id="27" name="Down Arrow 4">
              <a:extLst>
                <a:ext uri="{FF2B5EF4-FFF2-40B4-BE49-F238E27FC236}">
                  <a16:creationId xmlns:a16="http://schemas.microsoft.com/office/drawing/2014/main" id="{AEFE13EE-77D8-4F0D-80F5-D2FA37736DE5}"/>
                </a:ext>
              </a:extLst>
            </p:cNvPr>
            <p:cNvSpPr/>
            <p:nvPr/>
          </p:nvSpPr>
          <p:spPr bwMode="auto">
            <a:xfrm rot="20223474">
              <a:off x="1779495" y="3230127"/>
              <a:ext cx="514748" cy="655837"/>
            </a:xfrm>
            <a:prstGeom prst="downArrow">
              <a:avLst/>
            </a:prstGeom>
            <a:solidFill>
              <a:srgbClr val="00B050"/>
            </a:solidFill>
            <a:ln w="31750">
              <a:solidFill>
                <a:schemeClr val="bg1"/>
              </a:solidFill>
              <a:headEnd type="none" w="med" len="med"/>
              <a:tailEnd type="none" w="med" len="med"/>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grpSp>
      <p:sp>
        <p:nvSpPr>
          <p:cNvPr id="3" name="Slide Number Placeholder 2">
            <a:extLst>
              <a:ext uri="{FF2B5EF4-FFF2-40B4-BE49-F238E27FC236}">
                <a16:creationId xmlns:a16="http://schemas.microsoft.com/office/drawing/2014/main" id="{C9738E2F-399C-4430-95BF-678402FBF190}"/>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Tree>
    <p:extLst>
      <p:ext uri="{BB962C8B-B14F-4D97-AF65-F5344CB8AC3E}">
        <p14:creationId xmlns:p14="http://schemas.microsoft.com/office/powerpoint/2010/main" val="38533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Enrollment Status Combinations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p:txBody>
          <a:bodyPr/>
          <a:lstStyle/>
          <a:p>
            <a:r>
              <a:rPr lang="en-US" dirty="0"/>
              <a:t>Here are the possible enrollment scenarios that may/ may not trigger a CCE.</a:t>
            </a:r>
          </a:p>
          <a:p>
            <a:endParaRPr lang="en-US" dirty="0"/>
          </a:p>
        </p:txBody>
      </p:sp>
      <p:sp>
        <p:nvSpPr>
          <p:cNvPr id="27" name="TextBox 26">
            <a:extLst>
              <a:ext uri="{FF2B5EF4-FFF2-40B4-BE49-F238E27FC236}">
                <a16:creationId xmlns:a16="http://schemas.microsoft.com/office/drawing/2014/main" id="{F485D5CD-CDCE-41A6-84EF-7CC4E93C7E4D}"/>
              </a:ext>
            </a:extLst>
          </p:cNvPr>
          <p:cNvSpPr txBox="1"/>
          <p:nvPr/>
        </p:nvSpPr>
        <p:spPr>
          <a:xfrm>
            <a:off x="1777285" y="5867871"/>
            <a:ext cx="8637429" cy="338554"/>
          </a:xfrm>
          <a:prstGeom prst="rect">
            <a:avLst/>
          </a:prstGeom>
          <a:noFill/>
        </p:spPr>
        <p:txBody>
          <a:bodyPr wrap="none" rtlCol="0">
            <a:spAutoFit/>
          </a:bodyPr>
          <a:lstStyle/>
          <a:p>
            <a:pPr algn="l"/>
            <a:r>
              <a:rPr lang="en-US" sz="1600" dirty="0"/>
              <a:t>* A student can have secondary and/or short-term enrollments in addition to the primary one</a:t>
            </a:r>
          </a:p>
        </p:txBody>
      </p:sp>
      <p:sp>
        <p:nvSpPr>
          <p:cNvPr id="28" name="Round Diagonal Corner Rectangle 33">
            <a:extLst>
              <a:ext uri="{FF2B5EF4-FFF2-40B4-BE49-F238E27FC236}">
                <a16:creationId xmlns:a16="http://schemas.microsoft.com/office/drawing/2014/main" id="{54B3F295-977E-4FAC-9D9A-A4C160ED7FAE}"/>
              </a:ext>
            </a:extLst>
          </p:cNvPr>
          <p:cNvSpPr/>
          <p:nvPr/>
        </p:nvSpPr>
        <p:spPr bwMode="auto">
          <a:xfrm>
            <a:off x="6229350" y="2320811"/>
            <a:ext cx="3962400" cy="3352800"/>
          </a:xfrm>
          <a:prstGeom prst="round2DiagRect">
            <a:avLst/>
          </a:prstGeom>
          <a:solidFill>
            <a:srgbClr val="FF4719"/>
          </a:solidFill>
          <a:ln>
            <a:noFill/>
            <a:headEnd type="none" w="med" len="med"/>
            <a:tailEnd type="none" w="med" len="med"/>
          </a:ln>
          <a:effectLst>
            <a:outerShdw blurRad="63500" sx="101000" sy="101000" algn="ct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sp>
        <p:nvSpPr>
          <p:cNvPr id="29" name="Round Diagonal Corner Rectangle 35">
            <a:extLst>
              <a:ext uri="{FF2B5EF4-FFF2-40B4-BE49-F238E27FC236}">
                <a16:creationId xmlns:a16="http://schemas.microsoft.com/office/drawing/2014/main" id="{9A2928A6-F6CD-4C8F-A4CC-E0B60A2C1D1E}"/>
              </a:ext>
            </a:extLst>
          </p:cNvPr>
          <p:cNvSpPr/>
          <p:nvPr/>
        </p:nvSpPr>
        <p:spPr bwMode="auto">
          <a:xfrm>
            <a:off x="2000250" y="2320811"/>
            <a:ext cx="4038600" cy="3352800"/>
          </a:xfrm>
          <a:prstGeom prst="round2DiagRect">
            <a:avLst/>
          </a:prstGeom>
          <a:solidFill>
            <a:srgbClr val="00B050"/>
          </a:solidFill>
          <a:ln>
            <a:noFill/>
            <a:headEnd type="none" w="med" len="med"/>
            <a:tailEnd type="none" w="med" len="med"/>
          </a:ln>
          <a:effectLst>
            <a:outerShdw blurRad="63500" sx="101000" sy="101000" algn="ct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grpSp>
        <p:nvGrpSpPr>
          <p:cNvPr id="30" name="Group 29">
            <a:extLst>
              <a:ext uri="{FF2B5EF4-FFF2-40B4-BE49-F238E27FC236}">
                <a16:creationId xmlns:a16="http://schemas.microsoft.com/office/drawing/2014/main" id="{94C762E6-33A2-4E74-B610-80C35FF6866A}"/>
              </a:ext>
            </a:extLst>
          </p:cNvPr>
          <p:cNvGrpSpPr/>
          <p:nvPr/>
        </p:nvGrpSpPr>
        <p:grpSpPr>
          <a:xfrm>
            <a:off x="2152650" y="2612308"/>
            <a:ext cx="3736288" cy="1832138"/>
            <a:chOff x="685800" y="2573394"/>
            <a:chExt cx="3736288" cy="1832138"/>
          </a:xfrm>
        </p:grpSpPr>
        <p:sp>
          <p:nvSpPr>
            <p:cNvPr id="31" name="Rounded Rectangle 5">
              <a:extLst>
                <a:ext uri="{FF2B5EF4-FFF2-40B4-BE49-F238E27FC236}">
                  <a16:creationId xmlns:a16="http://schemas.microsoft.com/office/drawing/2014/main" id="{66D57946-2667-4E76-A2B9-FDE68AEF0111}"/>
                </a:ext>
              </a:extLst>
            </p:cNvPr>
            <p:cNvSpPr/>
            <p:nvPr/>
          </p:nvSpPr>
          <p:spPr bwMode="auto">
            <a:xfrm>
              <a:off x="685800" y="3567332"/>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Primary (10)</a:t>
              </a:r>
            </a:p>
          </p:txBody>
        </p:sp>
        <p:sp>
          <p:nvSpPr>
            <p:cNvPr id="32" name="Rounded Rectangle 6">
              <a:extLst>
                <a:ext uri="{FF2B5EF4-FFF2-40B4-BE49-F238E27FC236}">
                  <a16:creationId xmlns:a16="http://schemas.microsoft.com/office/drawing/2014/main" id="{954A6998-C173-4150-B7B9-AFA89BF198B5}"/>
                </a:ext>
              </a:extLst>
            </p:cNvPr>
            <p:cNvSpPr/>
            <p:nvPr/>
          </p:nvSpPr>
          <p:spPr bwMode="auto">
            <a:xfrm>
              <a:off x="2821888" y="2573394"/>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400" b="1" dirty="0">
                  <a:solidFill>
                    <a:schemeClr val="tx1"/>
                  </a:solidFill>
                  <a:latin typeface="Arial" charset="0"/>
                  <a:cs typeface="Arial" charset="0"/>
                </a:rPr>
                <a:t>Short-Term (30)* (less than 30 days)</a:t>
              </a:r>
            </a:p>
          </p:txBody>
        </p:sp>
        <p:sp>
          <p:nvSpPr>
            <p:cNvPr id="33" name="Rounded Rectangle 7">
              <a:extLst>
                <a:ext uri="{FF2B5EF4-FFF2-40B4-BE49-F238E27FC236}">
                  <a16:creationId xmlns:a16="http://schemas.microsoft.com/office/drawing/2014/main" id="{F614FF06-5D12-4389-98F7-CDABB3DE777F}"/>
                </a:ext>
              </a:extLst>
            </p:cNvPr>
            <p:cNvSpPr/>
            <p:nvPr/>
          </p:nvSpPr>
          <p:spPr bwMode="auto">
            <a:xfrm>
              <a:off x="2810089" y="3555986"/>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Secondary (20)*</a:t>
              </a:r>
            </a:p>
          </p:txBody>
        </p:sp>
        <p:cxnSp>
          <p:nvCxnSpPr>
            <p:cNvPr id="34" name="Elbow Connector 10">
              <a:extLst>
                <a:ext uri="{FF2B5EF4-FFF2-40B4-BE49-F238E27FC236}">
                  <a16:creationId xmlns:a16="http://schemas.microsoft.com/office/drawing/2014/main" id="{DC2BA538-4539-47D5-9964-96F9C8F326FE}"/>
                </a:ext>
              </a:extLst>
            </p:cNvPr>
            <p:cNvCxnSpPr>
              <a:stCxn id="31" idx="3"/>
              <a:endCxn id="33" idx="1"/>
            </p:cNvCxnSpPr>
            <p:nvPr/>
          </p:nvCxnSpPr>
          <p:spPr bwMode="auto">
            <a:xfrm flipV="1">
              <a:off x="2286000" y="3975086"/>
              <a:ext cx="524089" cy="11346"/>
            </a:xfrm>
            <a:prstGeom prst="bentConnector3">
              <a:avLst>
                <a:gd name="adj1" fmla="val 50000"/>
              </a:avLst>
            </a:prstGeom>
            <a:solidFill>
              <a:schemeClr val="accent1"/>
            </a:solidFill>
            <a:ln w="19050" cap="flat" cmpd="sng" algn="ctr">
              <a:solidFill>
                <a:schemeClr val="tx1"/>
              </a:solidFill>
              <a:prstDash val="dash"/>
              <a:round/>
              <a:headEnd type="none" w="med" len="med"/>
              <a:tailEnd type="arrow"/>
            </a:ln>
            <a:effectLst/>
          </p:spPr>
        </p:cxnSp>
        <p:cxnSp>
          <p:nvCxnSpPr>
            <p:cNvPr id="35" name="Elbow Connector 12">
              <a:extLst>
                <a:ext uri="{FF2B5EF4-FFF2-40B4-BE49-F238E27FC236}">
                  <a16:creationId xmlns:a16="http://schemas.microsoft.com/office/drawing/2014/main" id="{4E2D0E43-4D8C-4E9F-8490-1F7ED7508E66}"/>
                </a:ext>
              </a:extLst>
            </p:cNvPr>
            <p:cNvCxnSpPr>
              <a:stCxn id="31" idx="3"/>
              <a:endCxn id="32" idx="1"/>
            </p:cNvCxnSpPr>
            <p:nvPr/>
          </p:nvCxnSpPr>
          <p:spPr bwMode="auto">
            <a:xfrm flipV="1">
              <a:off x="2286000" y="2992494"/>
              <a:ext cx="535888" cy="993938"/>
            </a:xfrm>
            <a:prstGeom prst="bentConnector3">
              <a:avLst>
                <a:gd name="adj1" fmla="val 50000"/>
              </a:avLst>
            </a:prstGeom>
            <a:solidFill>
              <a:schemeClr val="accent1"/>
            </a:solidFill>
            <a:ln w="19050" cap="flat" cmpd="sng" algn="ctr">
              <a:solidFill>
                <a:schemeClr val="tx1"/>
              </a:solidFill>
              <a:prstDash val="dash"/>
              <a:round/>
              <a:headEnd type="none" w="med" len="med"/>
              <a:tailEnd type="arrow"/>
            </a:ln>
            <a:effectLst/>
          </p:spPr>
        </p:cxnSp>
      </p:grpSp>
      <p:sp>
        <p:nvSpPr>
          <p:cNvPr id="36" name="TextBox 35">
            <a:extLst>
              <a:ext uri="{FF2B5EF4-FFF2-40B4-BE49-F238E27FC236}">
                <a16:creationId xmlns:a16="http://schemas.microsoft.com/office/drawing/2014/main" id="{33033E4E-7D78-45DB-8528-E788660BC360}"/>
              </a:ext>
            </a:extLst>
          </p:cNvPr>
          <p:cNvSpPr txBox="1"/>
          <p:nvPr/>
        </p:nvSpPr>
        <p:spPr>
          <a:xfrm>
            <a:off x="2620969" y="1569114"/>
            <a:ext cx="2263761" cy="707886"/>
          </a:xfrm>
          <a:prstGeom prst="rect">
            <a:avLst/>
          </a:prstGeom>
          <a:noFill/>
        </p:spPr>
        <p:txBody>
          <a:bodyPr wrap="square" rtlCol="0">
            <a:spAutoFit/>
          </a:bodyPr>
          <a:lstStyle/>
          <a:p>
            <a:r>
              <a:rPr lang="en-US" sz="2000" b="1" dirty="0"/>
              <a:t>Do not</a:t>
            </a:r>
            <a:br>
              <a:rPr lang="en-US" sz="2000" b="1" dirty="0"/>
            </a:br>
            <a:r>
              <a:rPr lang="en-US" sz="2000" b="1" dirty="0"/>
              <a:t>cause CCEs</a:t>
            </a:r>
          </a:p>
        </p:txBody>
      </p:sp>
      <p:grpSp>
        <p:nvGrpSpPr>
          <p:cNvPr id="37" name="Group 36">
            <a:extLst>
              <a:ext uri="{FF2B5EF4-FFF2-40B4-BE49-F238E27FC236}">
                <a16:creationId xmlns:a16="http://schemas.microsoft.com/office/drawing/2014/main" id="{724EFFAB-381B-4F49-8883-D5E8018B01F9}"/>
              </a:ext>
            </a:extLst>
          </p:cNvPr>
          <p:cNvGrpSpPr/>
          <p:nvPr/>
        </p:nvGrpSpPr>
        <p:grpSpPr>
          <a:xfrm>
            <a:off x="6457950" y="2547314"/>
            <a:ext cx="3505200" cy="2862891"/>
            <a:chOff x="4991100" y="2547309"/>
            <a:chExt cx="3505200" cy="2862891"/>
          </a:xfrm>
        </p:grpSpPr>
        <p:grpSp>
          <p:nvGrpSpPr>
            <p:cNvPr id="38" name="Group 37">
              <a:extLst>
                <a:ext uri="{FF2B5EF4-FFF2-40B4-BE49-F238E27FC236}">
                  <a16:creationId xmlns:a16="http://schemas.microsoft.com/office/drawing/2014/main" id="{4A878ACC-F50A-4CDE-A83E-92BAFDC6CD48}"/>
                </a:ext>
              </a:extLst>
            </p:cNvPr>
            <p:cNvGrpSpPr/>
            <p:nvPr/>
          </p:nvGrpSpPr>
          <p:grpSpPr>
            <a:xfrm>
              <a:off x="4991100" y="2892897"/>
              <a:ext cx="3505200" cy="2517303"/>
              <a:chOff x="5105400" y="2972972"/>
              <a:chExt cx="3505200" cy="2517303"/>
            </a:xfrm>
          </p:grpSpPr>
          <p:grpSp>
            <p:nvGrpSpPr>
              <p:cNvPr id="43" name="Group 42">
                <a:extLst>
                  <a:ext uri="{FF2B5EF4-FFF2-40B4-BE49-F238E27FC236}">
                    <a16:creationId xmlns:a16="http://schemas.microsoft.com/office/drawing/2014/main" id="{95AB92D5-A3B9-4464-8709-3434799FB6AA}"/>
                  </a:ext>
                </a:extLst>
              </p:cNvPr>
              <p:cNvGrpSpPr/>
              <p:nvPr/>
            </p:nvGrpSpPr>
            <p:grpSpPr>
              <a:xfrm>
                <a:off x="5105400" y="2972972"/>
                <a:ext cx="3505200" cy="838200"/>
                <a:chOff x="5105400" y="2744372"/>
                <a:chExt cx="3505200" cy="838200"/>
              </a:xfrm>
            </p:grpSpPr>
            <p:sp>
              <p:nvSpPr>
                <p:cNvPr id="48" name="Rounded Rectangle 27">
                  <a:extLst>
                    <a:ext uri="{FF2B5EF4-FFF2-40B4-BE49-F238E27FC236}">
                      <a16:creationId xmlns:a16="http://schemas.microsoft.com/office/drawing/2014/main" id="{E6A4EE5F-1069-491E-81C0-5B93080B0D57}"/>
                    </a:ext>
                  </a:extLst>
                </p:cNvPr>
                <p:cNvSpPr/>
                <p:nvPr/>
              </p:nvSpPr>
              <p:spPr bwMode="auto">
                <a:xfrm>
                  <a:off x="5105400" y="2744372"/>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Primary</a:t>
                  </a:r>
                </a:p>
              </p:txBody>
            </p:sp>
            <p:sp>
              <p:nvSpPr>
                <p:cNvPr id="49" name="Rounded Rectangle 28">
                  <a:extLst>
                    <a:ext uri="{FF2B5EF4-FFF2-40B4-BE49-F238E27FC236}">
                      <a16:creationId xmlns:a16="http://schemas.microsoft.com/office/drawing/2014/main" id="{C124A8FE-F2A2-443C-98C1-8E64EC82442A}"/>
                    </a:ext>
                  </a:extLst>
                </p:cNvPr>
                <p:cNvSpPr/>
                <p:nvPr/>
              </p:nvSpPr>
              <p:spPr bwMode="auto">
                <a:xfrm>
                  <a:off x="7010400" y="2744372"/>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Primary</a:t>
                  </a:r>
                </a:p>
              </p:txBody>
            </p:sp>
            <p:cxnSp>
              <p:nvCxnSpPr>
                <p:cNvPr id="50" name="Straight Connector 49">
                  <a:extLst>
                    <a:ext uri="{FF2B5EF4-FFF2-40B4-BE49-F238E27FC236}">
                      <a16:creationId xmlns:a16="http://schemas.microsoft.com/office/drawing/2014/main" id="{13347B4F-C03D-4872-A039-8D18D5D6E523}"/>
                    </a:ext>
                  </a:extLst>
                </p:cNvPr>
                <p:cNvCxnSpPr>
                  <a:stCxn id="48" idx="3"/>
                  <a:endCxn id="49" idx="1"/>
                </p:cNvCxnSpPr>
                <p:nvPr/>
              </p:nvCxnSpPr>
              <p:spPr bwMode="auto">
                <a:xfrm>
                  <a:off x="6705600" y="3163472"/>
                  <a:ext cx="304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id="{FF94B31B-CFD4-436F-8703-FB8A8B29FC90}"/>
                  </a:ext>
                </a:extLst>
              </p:cNvPr>
              <p:cNvGrpSpPr/>
              <p:nvPr/>
            </p:nvGrpSpPr>
            <p:grpSpPr>
              <a:xfrm>
                <a:off x="5105400" y="4424647"/>
                <a:ext cx="3485271" cy="1065628"/>
                <a:chOff x="5105400" y="4196047"/>
                <a:chExt cx="3485271" cy="1065628"/>
              </a:xfrm>
            </p:grpSpPr>
            <p:sp>
              <p:nvSpPr>
                <p:cNvPr id="45" name="Rounded Rectangle 31">
                  <a:extLst>
                    <a:ext uri="{FF2B5EF4-FFF2-40B4-BE49-F238E27FC236}">
                      <a16:creationId xmlns:a16="http://schemas.microsoft.com/office/drawing/2014/main" id="{6CD22AE7-6CD8-4411-986D-4ADF3F064637}"/>
                    </a:ext>
                  </a:extLst>
                </p:cNvPr>
                <p:cNvSpPr/>
                <p:nvPr/>
              </p:nvSpPr>
              <p:spPr bwMode="auto">
                <a:xfrm>
                  <a:off x="6990471" y="4196047"/>
                  <a:ext cx="1600200" cy="1065628"/>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b="1" dirty="0">
                      <a:solidFill>
                        <a:schemeClr val="tx1"/>
                      </a:solidFill>
                      <a:latin typeface="Arial" charset="0"/>
                      <a:cs typeface="Arial" charset="0"/>
                    </a:rPr>
                    <a:t>Short-Term (more than 30 days)</a:t>
                  </a:r>
                  <a:endParaRPr lang="en-US" sz="2400" b="1" dirty="0">
                    <a:solidFill>
                      <a:schemeClr val="tx1"/>
                    </a:solidFill>
                    <a:latin typeface="Arial" charset="0"/>
                    <a:cs typeface="Arial" charset="0"/>
                  </a:endParaRPr>
                </a:p>
              </p:txBody>
            </p:sp>
            <p:sp>
              <p:nvSpPr>
                <p:cNvPr id="46" name="Rounded Rectangle 40">
                  <a:extLst>
                    <a:ext uri="{FF2B5EF4-FFF2-40B4-BE49-F238E27FC236}">
                      <a16:creationId xmlns:a16="http://schemas.microsoft.com/office/drawing/2014/main" id="{10673F31-83D6-427F-A897-F3F315120370}"/>
                    </a:ext>
                  </a:extLst>
                </p:cNvPr>
                <p:cNvSpPr/>
                <p:nvPr/>
              </p:nvSpPr>
              <p:spPr bwMode="auto">
                <a:xfrm>
                  <a:off x="5105400" y="4309761"/>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Primary</a:t>
                  </a:r>
                </a:p>
              </p:txBody>
            </p:sp>
            <p:cxnSp>
              <p:nvCxnSpPr>
                <p:cNvPr id="47" name="Straight Connector 46">
                  <a:extLst>
                    <a:ext uri="{FF2B5EF4-FFF2-40B4-BE49-F238E27FC236}">
                      <a16:creationId xmlns:a16="http://schemas.microsoft.com/office/drawing/2014/main" id="{B97A7348-6225-4E70-AB01-867CF1229BDA}"/>
                    </a:ext>
                  </a:extLst>
                </p:cNvPr>
                <p:cNvCxnSpPr>
                  <a:stCxn id="46" idx="3"/>
                  <a:endCxn id="45" idx="1"/>
                </p:cNvCxnSpPr>
                <p:nvPr/>
              </p:nvCxnSpPr>
              <p:spPr bwMode="auto">
                <a:xfrm>
                  <a:off x="6705600" y="4728861"/>
                  <a:ext cx="28487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39" name="TextBox 38">
              <a:extLst>
                <a:ext uri="{FF2B5EF4-FFF2-40B4-BE49-F238E27FC236}">
                  <a16:creationId xmlns:a16="http://schemas.microsoft.com/office/drawing/2014/main" id="{026D161C-82FF-4303-B591-48BFEFE01B24}"/>
                </a:ext>
              </a:extLst>
            </p:cNvPr>
            <p:cNvSpPr txBox="1"/>
            <p:nvPr/>
          </p:nvSpPr>
          <p:spPr>
            <a:xfrm>
              <a:off x="5412539" y="2547309"/>
              <a:ext cx="757323" cy="338554"/>
            </a:xfrm>
            <a:prstGeom prst="rect">
              <a:avLst/>
            </a:prstGeom>
            <a:noFill/>
          </p:spPr>
          <p:txBody>
            <a:bodyPr wrap="none" rtlCol="0">
              <a:spAutoFit/>
            </a:bodyPr>
            <a:lstStyle/>
            <a:p>
              <a:r>
                <a:rPr lang="en-US" b="1" dirty="0"/>
                <a:t>LEA 1</a:t>
              </a:r>
            </a:p>
          </p:txBody>
        </p:sp>
        <p:sp>
          <p:nvSpPr>
            <p:cNvPr id="40" name="TextBox 39">
              <a:extLst>
                <a:ext uri="{FF2B5EF4-FFF2-40B4-BE49-F238E27FC236}">
                  <a16:creationId xmlns:a16="http://schemas.microsoft.com/office/drawing/2014/main" id="{8041DB97-32C3-4651-8665-DB88D99FC4B1}"/>
                </a:ext>
              </a:extLst>
            </p:cNvPr>
            <p:cNvSpPr txBox="1"/>
            <p:nvPr/>
          </p:nvSpPr>
          <p:spPr>
            <a:xfrm>
              <a:off x="7317538" y="2554343"/>
              <a:ext cx="757323" cy="338554"/>
            </a:xfrm>
            <a:prstGeom prst="rect">
              <a:avLst/>
            </a:prstGeom>
            <a:noFill/>
          </p:spPr>
          <p:txBody>
            <a:bodyPr wrap="none" rtlCol="0">
              <a:spAutoFit/>
            </a:bodyPr>
            <a:lstStyle/>
            <a:p>
              <a:r>
                <a:rPr lang="en-US" b="1" dirty="0"/>
                <a:t>LEA 2</a:t>
              </a:r>
            </a:p>
          </p:txBody>
        </p:sp>
        <p:sp>
          <p:nvSpPr>
            <p:cNvPr id="41" name="TextBox 40">
              <a:extLst>
                <a:ext uri="{FF2B5EF4-FFF2-40B4-BE49-F238E27FC236}">
                  <a16:creationId xmlns:a16="http://schemas.microsoft.com/office/drawing/2014/main" id="{AF3F031D-D535-4856-AC1F-A0C3966B5674}"/>
                </a:ext>
              </a:extLst>
            </p:cNvPr>
            <p:cNvSpPr txBox="1"/>
            <p:nvPr/>
          </p:nvSpPr>
          <p:spPr>
            <a:xfrm>
              <a:off x="5414878" y="3997812"/>
              <a:ext cx="757323" cy="338554"/>
            </a:xfrm>
            <a:prstGeom prst="rect">
              <a:avLst/>
            </a:prstGeom>
            <a:noFill/>
          </p:spPr>
          <p:txBody>
            <a:bodyPr wrap="none" rtlCol="0">
              <a:spAutoFit/>
            </a:bodyPr>
            <a:lstStyle/>
            <a:p>
              <a:r>
                <a:rPr lang="en-US" b="1" dirty="0"/>
                <a:t>LEA 1</a:t>
              </a:r>
            </a:p>
          </p:txBody>
        </p:sp>
        <p:sp>
          <p:nvSpPr>
            <p:cNvPr id="42" name="TextBox 41">
              <a:extLst>
                <a:ext uri="{FF2B5EF4-FFF2-40B4-BE49-F238E27FC236}">
                  <a16:creationId xmlns:a16="http://schemas.microsoft.com/office/drawing/2014/main" id="{BCAB6636-BD14-4EDE-90EA-29576489D5BA}"/>
                </a:ext>
              </a:extLst>
            </p:cNvPr>
            <p:cNvSpPr txBox="1"/>
            <p:nvPr/>
          </p:nvSpPr>
          <p:spPr>
            <a:xfrm>
              <a:off x="7319877" y="4004846"/>
              <a:ext cx="757323" cy="338554"/>
            </a:xfrm>
            <a:prstGeom prst="rect">
              <a:avLst/>
            </a:prstGeom>
            <a:noFill/>
          </p:spPr>
          <p:txBody>
            <a:bodyPr wrap="none" rtlCol="0">
              <a:spAutoFit/>
            </a:bodyPr>
            <a:lstStyle/>
            <a:p>
              <a:r>
                <a:rPr lang="en-US" b="1" dirty="0"/>
                <a:t>LEA 2</a:t>
              </a:r>
            </a:p>
          </p:txBody>
        </p:sp>
      </p:grpSp>
      <p:grpSp>
        <p:nvGrpSpPr>
          <p:cNvPr id="51" name="Group 50">
            <a:extLst>
              <a:ext uri="{FF2B5EF4-FFF2-40B4-BE49-F238E27FC236}">
                <a16:creationId xmlns:a16="http://schemas.microsoft.com/office/drawing/2014/main" id="{27DD4002-708C-4C7C-85D2-9CFF67AD62AD}"/>
              </a:ext>
            </a:extLst>
          </p:cNvPr>
          <p:cNvGrpSpPr/>
          <p:nvPr/>
        </p:nvGrpSpPr>
        <p:grpSpPr>
          <a:xfrm>
            <a:off x="6425931" y="1464967"/>
            <a:ext cx="3624231" cy="769041"/>
            <a:chOff x="5165005" y="1464962"/>
            <a:chExt cx="3624231" cy="769041"/>
          </a:xfrm>
        </p:grpSpPr>
        <p:sp>
          <p:nvSpPr>
            <p:cNvPr id="52" name="TextBox 51">
              <a:extLst>
                <a:ext uri="{FF2B5EF4-FFF2-40B4-BE49-F238E27FC236}">
                  <a16:creationId xmlns:a16="http://schemas.microsoft.com/office/drawing/2014/main" id="{76DE379B-EF0F-455F-B56A-A8F9789063C6}"/>
                </a:ext>
              </a:extLst>
            </p:cNvPr>
            <p:cNvSpPr txBox="1"/>
            <p:nvPr/>
          </p:nvSpPr>
          <p:spPr>
            <a:xfrm>
              <a:off x="5165005" y="1833893"/>
              <a:ext cx="1664238" cy="400110"/>
            </a:xfrm>
            <a:prstGeom prst="rect">
              <a:avLst/>
            </a:prstGeom>
            <a:noFill/>
          </p:spPr>
          <p:txBody>
            <a:bodyPr wrap="none" rtlCol="0">
              <a:spAutoFit/>
            </a:bodyPr>
            <a:lstStyle/>
            <a:p>
              <a:r>
                <a:rPr lang="en-US" sz="2000" b="1" dirty="0"/>
                <a:t>Cause CCEs</a:t>
              </a:r>
            </a:p>
          </p:txBody>
        </p:sp>
        <p:grpSp>
          <p:nvGrpSpPr>
            <p:cNvPr id="53" name="Group 52">
              <a:extLst>
                <a:ext uri="{FF2B5EF4-FFF2-40B4-BE49-F238E27FC236}">
                  <a16:creationId xmlns:a16="http://schemas.microsoft.com/office/drawing/2014/main" id="{A680155C-0EB9-498F-8A1C-52A64CC4D0CC}"/>
                </a:ext>
              </a:extLst>
            </p:cNvPr>
            <p:cNvGrpSpPr/>
            <p:nvPr/>
          </p:nvGrpSpPr>
          <p:grpSpPr>
            <a:xfrm>
              <a:off x="7315265" y="1464962"/>
              <a:ext cx="1473971" cy="747465"/>
              <a:chOff x="7315265" y="1558295"/>
              <a:chExt cx="1473971" cy="747465"/>
            </a:xfrm>
          </p:grpSpPr>
          <p:grpSp>
            <p:nvGrpSpPr>
              <p:cNvPr id="54" name="Group 53">
                <a:extLst>
                  <a:ext uri="{FF2B5EF4-FFF2-40B4-BE49-F238E27FC236}">
                    <a16:creationId xmlns:a16="http://schemas.microsoft.com/office/drawing/2014/main" id="{69F4646A-47D3-4120-AE0F-4465CC4E6100}"/>
                  </a:ext>
                </a:extLst>
              </p:cNvPr>
              <p:cNvGrpSpPr/>
              <p:nvPr/>
            </p:nvGrpSpPr>
            <p:grpSpPr>
              <a:xfrm>
                <a:off x="7315265" y="1558295"/>
                <a:ext cx="1473971" cy="747465"/>
                <a:chOff x="4038419" y="4513618"/>
                <a:chExt cx="1473971" cy="747465"/>
              </a:xfrm>
            </p:grpSpPr>
            <p:pic>
              <p:nvPicPr>
                <p:cNvPr id="56" name="Picture 3" descr="C:\Documents and Settings\chenr\Local Settings\Temporary Internet Files\Content.IE5\QUN9JVX5\MC900382578[1].jpg">
                  <a:extLst>
                    <a:ext uri="{FF2B5EF4-FFF2-40B4-BE49-F238E27FC236}">
                      <a16:creationId xmlns:a16="http://schemas.microsoft.com/office/drawing/2014/main" id="{0AFFC7C3-77FD-4D22-AF40-7EC4FE051A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419" y="4521824"/>
                  <a:ext cx="739259" cy="7392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Documents and Settings\chenr\Local Settings\Temporary Internet Files\Content.IE5\QUN9JVX5\MC900382578[1].jpg">
                  <a:extLst>
                    <a:ext uri="{FF2B5EF4-FFF2-40B4-BE49-F238E27FC236}">
                      <a16:creationId xmlns:a16="http://schemas.microsoft.com/office/drawing/2014/main" id="{742A4342-DEF1-4AB8-8E48-E752557593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131" y="4513618"/>
                  <a:ext cx="739259" cy="739259"/>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54">
                <a:extLst>
                  <a:ext uri="{FF2B5EF4-FFF2-40B4-BE49-F238E27FC236}">
                    <a16:creationId xmlns:a16="http://schemas.microsoft.com/office/drawing/2014/main" id="{C474DB55-ED8D-49B3-A32E-23CA0BA370F9}"/>
                  </a:ext>
                </a:extLst>
              </p:cNvPr>
              <p:cNvSpPr/>
              <p:nvPr/>
            </p:nvSpPr>
            <p:spPr bwMode="auto">
              <a:xfrm>
                <a:off x="7686490" y="1566267"/>
                <a:ext cx="731520" cy="731520"/>
              </a:xfrm>
              <a:prstGeom prst="rect">
                <a:avLst/>
              </a:prstGeom>
              <a:blipFill dpi="0" rotWithShape="1">
                <a:blip r:embed="rId4" cstate="print"/>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dirty="0"/>
              </a:p>
            </p:txBody>
          </p:sp>
        </p:grpSp>
      </p:grpSp>
      <p:pic>
        <p:nvPicPr>
          <p:cNvPr id="58" name="Graphic 57" descr="Thumbs Up Sign">
            <a:extLst>
              <a:ext uri="{FF2B5EF4-FFF2-40B4-BE49-F238E27FC236}">
                <a16:creationId xmlns:a16="http://schemas.microsoft.com/office/drawing/2014/main" id="{5C999DCB-8856-465F-8BF6-BD8054F1F3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6250" y="1422007"/>
            <a:ext cx="914400" cy="914400"/>
          </a:xfrm>
          <a:prstGeom prst="rect">
            <a:avLst/>
          </a:prstGeom>
          <a:effectLst>
            <a:outerShdw blurRad="63500" sx="102000" sy="102000" algn="ctr" rotWithShape="0">
              <a:prstClr val="black">
                <a:alpha val="20000"/>
              </a:prstClr>
            </a:outerShdw>
          </a:effectLst>
        </p:spPr>
      </p:pic>
      <p:sp>
        <p:nvSpPr>
          <p:cNvPr id="8" name="Rounded Rectangle 7">
            <a:extLst>
              <a:ext uri="{FF2B5EF4-FFF2-40B4-BE49-F238E27FC236}">
                <a16:creationId xmlns:a16="http://schemas.microsoft.com/office/drawing/2014/main" id="{15FA1BF6-9AEB-43F4-987D-C3CD45FBB3B2}"/>
              </a:ext>
            </a:extLst>
          </p:cNvPr>
          <p:cNvSpPr/>
          <p:nvPr/>
        </p:nvSpPr>
        <p:spPr bwMode="auto">
          <a:xfrm>
            <a:off x="4276939" y="4547711"/>
            <a:ext cx="1600200" cy="83820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r>
              <a:rPr lang="en-US" sz="1800" b="1" dirty="0">
                <a:solidFill>
                  <a:schemeClr val="tx1"/>
                </a:solidFill>
                <a:latin typeface="Arial" charset="0"/>
                <a:cs typeface="Arial" charset="0"/>
              </a:rPr>
              <a:t>Non-ADA (50)</a:t>
            </a:r>
          </a:p>
        </p:txBody>
      </p:sp>
      <p:sp>
        <p:nvSpPr>
          <p:cNvPr id="3" name="Slide Number Placeholder 2">
            <a:extLst>
              <a:ext uri="{FF2B5EF4-FFF2-40B4-BE49-F238E27FC236}">
                <a16:creationId xmlns:a16="http://schemas.microsoft.com/office/drawing/2014/main" id="{0644EB3E-81A5-4560-B0A7-EFC4DFA65C32}"/>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Tree>
    <p:extLst>
      <p:ext uri="{BB962C8B-B14F-4D97-AF65-F5344CB8AC3E}">
        <p14:creationId xmlns:p14="http://schemas.microsoft.com/office/powerpoint/2010/main" val="657106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CCE Ownership</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p:txBody>
          <a:bodyPr/>
          <a:lstStyle/>
          <a:p>
            <a:r>
              <a:rPr lang="en-US" dirty="0">
                <a:solidFill>
                  <a:schemeClr val="tx1"/>
                </a:solidFill>
                <a:latin typeface="Arial" charset="0"/>
                <a:cs typeface="Arial" charset="0"/>
              </a:rPr>
              <a:t>All LEAs involved are responsible in resolving the CCE regardless of ownership rules  </a:t>
            </a:r>
          </a:p>
          <a:p>
            <a:endParaRPr lang="en-US" dirty="0"/>
          </a:p>
        </p:txBody>
      </p:sp>
      <p:grpSp>
        <p:nvGrpSpPr>
          <p:cNvPr id="5" name="Group 4">
            <a:extLst>
              <a:ext uri="{FF2B5EF4-FFF2-40B4-BE49-F238E27FC236}">
                <a16:creationId xmlns:a16="http://schemas.microsoft.com/office/drawing/2014/main" id="{7101742E-0DE3-45AD-B8CF-7AB25AFBC454}"/>
              </a:ext>
            </a:extLst>
          </p:cNvPr>
          <p:cNvGrpSpPr/>
          <p:nvPr/>
        </p:nvGrpSpPr>
        <p:grpSpPr>
          <a:xfrm>
            <a:off x="367648" y="1606157"/>
            <a:ext cx="11562522" cy="4201714"/>
            <a:chOff x="367648" y="1606157"/>
            <a:chExt cx="11562522" cy="4201714"/>
          </a:xfrm>
        </p:grpSpPr>
        <p:grpSp>
          <p:nvGrpSpPr>
            <p:cNvPr id="59" name="Group 58">
              <a:extLst>
                <a:ext uri="{FF2B5EF4-FFF2-40B4-BE49-F238E27FC236}">
                  <a16:creationId xmlns:a16="http://schemas.microsoft.com/office/drawing/2014/main" id="{9428E27C-BCC3-40C4-8CB0-81CAA07AE2FA}"/>
                </a:ext>
              </a:extLst>
            </p:cNvPr>
            <p:cNvGrpSpPr/>
            <p:nvPr/>
          </p:nvGrpSpPr>
          <p:grpSpPr>
            <a:xfrm>
              <a:off x="420687" y="2802343"/>
              <a:ext cx="11509483" cy="1600200"/>
              <a:chOff x="-1117605" y="2438400"/>
              <a:chExt cx="11509483" cy="1600200"/>
            </a:xfrm>
            <a:effectLst>
              <a:outerShdw blurRad="50800" dist="38100" dir="2700000" algn="tl" rotWithShape="0">
                <a:prstClr val="black">
                  <a:alpha val="40000"/>
                </a:prstClr>
              </a:outerShdw>
            </a:effectLst>
          </p:grpSpPr>
          <p:grpSp>
            <p:nvGrpSpPr>
              <p:cNvPr id="60" name="Group 59">
                <a:extLst>
                  <a:ext uri="{FF2B5EF4-FFF2-40B4-BE49-F238E27FC236}">
                    <a16:creationId xmlns:a16="http://schemas.microsoft.com/office/drawing/2014/main" id="{0C03DC5E-8648-465C-BFAE-8B37ADDE3B0E}"/>
                  </a:ext>
                </a:extLst>
              </p:cNvPr>
              <p:cNvGrpSpPr/>
              <p:nvPr/>
            </p:nvGrpSpPr>
            <p:grpSpPr>
              <a:xfrm>
                <a:off x="-1117605" y="2885752"/>
                <a:ext cx="11509483" cy="667512"/>
                <a:chOff x="-1117605" y="2885752"/>
                <a:chExt cx="11509483" cy="667512"/>
              </a:xfrm>
            </p:grpSpPr>
            <p:sp>
              <p:nvSpPr>
                <p:cNvPr id="63" name="Rectangle 62">
                  <a:extLst>
                    <a:ext uri="{FF2B5EF4-FFF2-40B4-BE49-F238E27FC236}">
                      <a16:creationId xmlns:a16="http://schemas.microsoft.com/office/drawing/2014/main" id="{C5CBC021-1753-4A36-9D4D-F0AD3F614706}"/>
                    </a:ext>
                  </a:extLst>
                </p:cNvPr>
                <p:cNvSpPr/>
                <p:nvPr/>
              </p:nvSpPr>
              <p:spPr bwMode="auto">
                <a:xfrm>
                  <a:off x="-1117605" y="2885752"/>
                  <a:ext cx="11404593" cy="667512"/>
                </a:xfrm>
                <a:prstGeom prst="rect">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l"/>
                  <a:endParaRPr lang="en-US" sz="1800" dirty="0"/>
                </a:p>
              </p:txBody>
            </p:sp>
            <p:sp>
              <p:nvSpPr>
                <p:cNvPr id="64" name="TextBox 63">
                  <a:extLst>
                    <a:ext uri="{FF2B5EF4-FFF2-40B4-BE49-F238E27FC236}">
                      <a16:creationId xmlns:a16="http://schemas.microsoft.com/office/drawing/2014/main" id="{2B36F056-7263-4824-84A3-1E9480F74AB6}"/>
                    </a:ext>
                  </a:extLst>
                </p:cNvPr>
                <p:cNvSpPr txBox="1"/>
                <p:nvPr/>
              </p:nvSpPr>
              <p:spPr>
                <a:xfrm>
                  <a:off x="-1091742" y="3019453"/>
                  <a:ext cx="783167" cy="369332"/>
                </a:xfrm>
                <a:prstGeom prst="rect">
                  <a:avLst/>
                </a:prstGeom>
                <a:noFill/>
              </p:spPr>
              <p:txBody>
                <a:bodyPr wrap="square" rtlCol="0">
                  <a:spAutoFit/>
                </a:bodyPr>
                <a:lstStyle/>
                <a:p>
                  <a:r>
                    <a:rPr lang="en-US" sz="1800" b="1" dirty="0">
                      <a:solidFill>
                        <a:schemeClr val="tx1">
                          <a:lumMod val="50000"/>
                        </a:schemeClr>
                      </a:solidFill>
                      <a:latin typeface="+mn-lt"/>
                    </a:rPr>
                    <a:t>8/16</a:t>
                  </a:r>
                </a:p>
              </p:txBody>
            </p:sp>
            <p:sp>
              <p:nvSpPr>
                <p:cNvPr id="65" name="TextBox 64">
                  <a:extLst>
                    <a:ext uri="{FF2B5EF4-FFF2-40B4-BE49-F238E27FC236}">
                      <a16:creationId xmlns:a16="http://schemas.microsoft.com/office/drawing/2014/main" id="{77DE8A73-BE40-4376-A1DF-11ADBA887295}"/>
                    </a:ext>
                  </a:extLst>
                </p:cNvPr>
                <p:cNvSpPr txBox="1"/>
                <p:nvPr/>
              </p:nvSpPr>
              <p:spPr>
                <a:xfrm>
                  <a:off x="8458195" y="2905780"/>
                  <a:ext cx="1933683" cy="646331"/>
                </a:xfrm>
                <a:prstGeom prst="rect">
                  <a:avLst/>
                </a:prstGeom>
                <a:noFill/>
              </p:spPr>
              <p:txBody>
                <a:bodyPr wrap="square" rtlCol="0">
                  <a:spAutoFit/>
                </a:bodyPr>
                <a:lstStyle/>
                <a:p>
                  <a:r>
                    <a:rPr lang="en-US" sz="1800" b="1" dirty="0">
                      <a:solidFill>
                        <a:schemeClr val="tx1">
                          <a:lumMod val="50000"/>
                        </a:schemeClr>
                      </a:solidFill>
                      <a:latin typeface="+mn-lt"/>
                    </a:rPr>
                    <a:t>Fall 1</a:t>
                  </a:r>
                </a:p>
                <a:p>
                  <a:r>
                    <a:rPr lang="en-US" sz="1800" b="1" dirty="0">
                      <a:solidFill>
                        <a:schemeClr val="tx1">
                          <a:lumMod val="50000"/>
                        </a:schemeClr>
                      </a:solidFill>
                      <a:latin typeface="+mn-lt"/>
                    </a:rPr>
                    <a:t>Census Day</a:t>
                  </a:r>
                </a:p>
              </p:txBody>
            </p:sp>
          </p:grpSp>
          <p:cxnSp>
            <p:nvCxnSpPr>
              <p:cNvPr id="61" name="Straight Connector 60">
                <a:extLst>
                  <a:ext uri="{FF2B5EF4-FFF2-40B4-BE49-F238E27FC236}">
                    <a16:creationId xmlns:a16="http://schemas.microsoft.com/office/drawing/2014/main" id="{9080F543-3885-4CF7-B38E-F58C4B10DBD9}"/>
                  </a:ext>
                </a:extLst>
              </p:cNvPr>
              <p:cNvCxnSpPr/>
              <p:nvPr/>
            </p:nvCxnSpPr>
            <p:spPr bwMode="auto">
              <a:xfrm>
                <a:off x="1752595" y="2438400"/>
                <a:ext cx="0" cy="1524000"/>
              </a:xfrm>
              <a:prstGeom prst="line">
                <a:avLst/>
              </a:prstGeom>
              <a:solidFill>
                <a:schemeClr val="accent1"/>
              </a:solidFill>
              <a:ln w="50800" cap="flat" cmpd="sng" algn="ctr">
                <a:solidFill>
                  <a:srgbClr val="2A3132"/>
                </a:solidFill>
                <a:prstDash val="solid"/>
                <a:round/>
                <a:headEnd type="oval" w="med" len="med"/>
                <a:tailEnd type="oval" w="med" len="med"/>
              </a:ln>
              <a:effectLst/>
            </p:spPr>
          </p:cxnSp>
          <p:cxnSp>
            <p:nvCxnSpPr>
              <p:cNvPr id="62" name="Straight Connector 61">
                <a:extLst>
                  <a:ext uri="{FF2B5EF4-FFF2-40B4-BE49-F238E27FC236}">
                    <a16:creationId xmlns:a16="http://schemas.microsoft.com/office/drawing/2014/main" id="{FF4C55C1-053D-407D-8F62-F2031A0CD224}"/>
                  </a:ext>
                </a:extLst>
              </p:cNvPr>
              <p:cNvCxnSpPr/>
              <p:nvPr/>
            </p:nvCxnSpPr>
            <p:spPr bwMode="auto">
              <a:xfrm>
                <a:off x="7315195" y="2514600"/>
                <a:ext cx="0" cy="1524000"/>
              </a:xfrm>
              <a:prstGeom prst="line">
                <a:avLst/>
              </a:prstGeom>
              <a:solidFill>
                <a:schemeClr val="accent1"/>
              </a:solidFill>
              <a:ln w="50800" cap="flat" cmpd="sng" algn="ctr">
                <a:solidFill>
                  <a:srgbClr val="2A3132"/>
                </a:solidFill>
                <a:prstDash val="solid"/>
                <a:round/>
                <a:headEnd type="oval" w="med" len="med"/>
                <a:tailEnd type="oval" w="med" len="med"/>
              </a:ln>
              <a:effectLst/>
            </p:spPr>
          </p:cxnSp>
        </p:grpSp>
        <p:sp>
          <p:nvSpPr>
            <p:cNvPr id="66" name="TextBox 65">
              <a:extLst>
                <a:ext uri="{FF2B5EF4-FFF2-40B4-BE49-F238E27FC236}">
                  <a16:creationId xmlns:a16="http://schemas.microsoft.com/office/drawing/2014/main" id="{4CFCB033-33DE-4DA3-91E1-D95AD5B660CC}"/>
                </a:ext>
              </a:extLst>
            </p:cNvPr>
            <p:cNvSpPr txBox="1"/>
            <p:nvPr/>
          </p:nvSpPr>
          <p:spPr>
            <a:xfrm>
              <a:off x="3665959" y="3367490"/>
              <a:ext cx="4860082" cy="400110"/>
            </a:xfrm>
            <a:prstGeom prst="rect">
              <a:avLst/>
            </a:prstGeom>
            <a:noFill/>
          </p:spPr>
          <p:txBody>
            <a:bodyPr wrap="square" rtlCol="0">
              <a:spAutoFit/>
            </a:bodyPr>
            <a:lstStyle/>
            <a:p>
              <a:r>
                <a:rPr lang="en-US" sz="2000" b="1" dirty="0">
                  <a:solidFill>
                    <a:schemeClr val="tx1">
                      <a:lumMod val="50000"/>
                    </a:schemeClr>
                  </a:solidFill>
                </a:rPr>
                <a:t>14-Day Period after Initial Detection</a:t>
              </a:r>
            </a:p>
          </p:txBody>
        </p:sp>
        <p:sp>
          <p:nvSpPr>
            <p:cNvPr id="67" name="TextBox 66">
              <a:extLst>
                <a:ext uri="{FF2B5EF4-FFF2-40B4-BE49-F238E27FC236}">
                  <a16:creationId xmlns:a16="http://schemas.microsoft.com/office/drawing/2014/main" id="{4F65260C-2737-4FDE-B715-88D93BBB36EB}"/>
                </a:ext>
              </a:extLst>
            </p:cNvPr>
            <p:cNvSpPr txBox="1"/>
            <p:nvPr/>
          </p:nvSpPr>
          <p:spPr>
            <a:xfrm>
              <a:off x="1069775" y="3387183"/>
              <a:ext cx="1371593" cy="27699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r>
                <a:rPr lang="en-US" sz="1200" b="1" dirty="0">
                  <a:solidFill>
                    <a:srgbClr val="2A3132"/>
                  </a:solidFill>
                </a:rPr>
                <a:t>* of year prior</a:t>
              </a:r>
            </a:p>
          </p:txBody>
        </p:sp>
        <p:pic>
          <p:nvPicPr>
            <p:cNvPr id="68" name="Graphic 67" descr="Schoolhouse">
              <a:extLst>
                <a:ext uri="{FF2B5EF4-FFF2-40B4-BE49-F238E27FC236}">
                  <a16:creationId xmlns:a16="http://schemas.microsoft.com/office/drawing/2014/main" id="{BAD9211F-78B3-4C20-8EB0-641235BD28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7642" y="4003413"/>
              <a:ext cx="1371600" cy="1371600"/>
            </a:xfrm>
            <a:prstGeom prst="rect">
              <a:avLst/>
            </a:prstGeom>
            <a:effectLst>
              <a:outerShdw blurRad="63500" sx="102000" sy="102000" algn="ctr" rotWithShape="0">
                <a:prstClr val="black">
                  <a:alpha val="20000"/>
                </a:prstClr>
              </a:outerShdw>
            </a:effectLst>
          </p:spPr>
        </p:pic>
        <p:pic>
          <p:nvPicPr>
            <p:cNvPr id="69" name="Graphic 68" descr="Schoolhouse">
              <a:extLst>
                <a:ext uri="{FF2B5EF4-FFF2-40B4-BE49-F238E27FC236}">
                  <a16:creationId xmlns:a16="http://schemas.microsoft.com/office/drawing/2014/main" id="{56693C59-BF72-4638-B5DD-5997795E54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5140" y="3885466"/>
              <a:ext cx="1371600" cy="1371600"/>
            </a:xfrm>
            <a:prstGeom prst="rect">
              <a:avLst/>
            </a:prstGeom>
            <a:effectLst>
              <a:outerShdw blurRad="63500" sx="102000" sy="102000" algn="ctr" rotWithShape="0">
                <a:prstClr val="black">
                  <a:alpha val="20000"/>
                </a:prstClr>
              </a:outerShdw>
            </a:effectLst>
          </p:spPr>
        </p:pic>
        <p:pic>
          <p:nvPicPr>
            <p:cNvPr id="70" name="Graphic 69" descr="Schoolhouse">
              <a:extLst>
                <a:ext uri="{FF2B5EF4-FFF2-40B4-BE49-F238E27FC236}">
                  <a16:creationId xmlns:a16="http://schemas.microsoft.com/office/drawing/2014/main" id="{2D2A5492-056F-4883-8D01-9CEC8B2D3C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8635" y="3901337"/>
              <a:ext cx="1371600" cy="1371600"/>
            </a:xfrm>
            <a:prstGeom prst="rect">
              <a:avLst/>
            </a:prstGeom>
            <a:effectLst>
              <a:outerShdw blurRad="63500" sx="102000" sy="102000" algn="ctr" rotWithShape="0">
                <a:prstClr val="black">
                  <a:alpha val="20000"/>
                </a:prstClr>
              </a:outerShdw>
            </a:effectLst>
          </p:spPr>
        </p:pic>
        <p:pic>
          <p:nvPicPr>
            <p:cNvPr id="71" name="Graphic 70" descr="Schoolhouse">
              <a:extLst>
                <a:ext uri="{FF2B5EF4-FFF2-40B4-BE49-F238E27FC236}">
                  <a16:creationId xmlns:a16="http://schemas.microsoft.com/office/drawing/2014/main" id="{07CE836D-AC8F-4714-BF06-CE9912D30C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5887" y="1606157"/>
              <a:ext cx="1371600" cy="1371600"/>
            </a:xfrm>
            <a:prstGeom prst="rect">
              <a:avLst/>
            </a:prstGeom>
            <a:effectLst>
              <a:outerShdw blurRad="63500" sx="102000" sy="102000" algn="ctr" rotWithShape="0">
                <a:prstClr val="black">
                  <a:alpha val="20000"/>
                </a:prstClr>
              </a:outerShdw>
            </a:effectLst>
          </p:spPr>
        </p:pic>
        <p:sp>
          <p:nvSpPr>
            <p:cNvPr id="72" name="TextBox 71">
              <a:extLst>
                <a:ext uri="{FF2B5EF4-FFF2-40B4-BE49-F238E27FC236}">
                  <a16:creationId xmlns:a16="http://schemas.microsoft.com/office/drawing/2014/main" id="{40A02E71-007C-4BB4-BEDA-C5AAA7BC8469}"/>
                </a:ext>
              </a:extLst>
            </p:cNvPr>
            <p:cNvSpPr txBox="1"/>
            <p:nvPr/>
          </p:nvSpPr>
          <p:spPr>
            <a:xfrm>
              <a:off x="2715494" y="1789686"/>
              <a:ext cx="1371600" cy="830997"/>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sz="1600" b="1" dirty="0">
                  <a:solidFill>
                    <a:schemeClr val="tx1">
                      <a:lumMod val="50000"/>
                    </a:schemeClr>
                  </a:solidFill>
                </a:rPr>
                <a:t>New </a:t>
              </a:r>
            </a:p>
            <a:p>
              <a:pPr marL="225425" indent="-225425" algn="ctr"/>
              <a:r>
                <a:rPr lang="en-US" sz="1600" b="1" dirty="0">
                  <a:solidFill>
                    <a:schemeClr val="tx1">
                      <a:lumMod val="50000"/>
                    </a:schemeClr>
                  </a:solidFill>
                </a:rPr>
                <a:t>Enrollment </a:t>
              </a:r>
            </a:p>
            <a:p>
              <a:pPr marL="225425" indent="-225425" algn="ctr"/>
              <a:r>
                <a:rPr lang="en-US" sz="1600" b="1" dirty="0">
                  <a:solidFill>
                    <a:schemeClr val="tx1">
                      <a:lumMod val="50000"/>
                    </a:schemeClr>
                  </a:solidFill>
                </a:rPr>
                <a:t>Created</a:t>
              </a:r>
            </a:p>
          </p:txBody>
        </p:sp>
        <p:sp>
          <p:nvSpPr>
            <p:cNvPr id="73" name="TextBox 72">
              <a:extLst>
                <a:ext uri="{FF2B5EF4-FFF2-40B4-BE49-F238E27FC236}">
                  <a16:creationId xmlns:a16="http://schemas.microsoft.com/office/drawing/2014/main" id="{F1CD11A3-E055-4635-A9EC-027D2F55F630}"/>
                </a:ext>
              </a:extLst>
            </p:cNvPr>
            <p:cNvSpPr txBox="1"/>
            <p:nvPr/>
          </p:nvSpPr>
          <p:spPr>
            <a:xfrm>
              <a:off x="2629962" y="4524782"/>
              <a:ext cx="1457117" cy="646331"/>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b="1" dirty="0">
                  <a:solidFill>
                    <a:schemeClr val="tx1">
                      <a:lumMod val="50000"/>
                    </a:schemeClr>
                  </a:solidFill>
                </a:rPr>
                <a:t>Open</a:t>
              </a:r>
            </a:p>
            <a:p>
              <a:pPr marL="225425" indent="-225425" algn="ctr"/>
              <a:r>
                <a:rPr lang="en-US" b="1" dirty="0">
                  <a:solidFill>
                    <a:schemeClr val="tx1">
                      <a:lumMod val="50000"/>
                    </a:schemeClr>
                  </a:solidFill>
                </a:rPr>
                <a:t>Enrollment</a:t>
              </a:r>
            </a:p>
          </p:txBody>
        </p:sp>
        <p:sp>
          <p:nvSpPr>
            <p:cNvPr id="74" name="TextBox 73">
              <a:extLst>
                <a:ext uri="{FF2B5EF4-FFF2-40B4-BE49-F238E27FC236}">
                  <a16:creationId xmlns:a16="http://schemas.microsoft.com/office/drawing/2014/main" id="{65E0913C-D31E-4D3D-BC4C-63EDA997758B}"/>
                </a:ext>
              </a:extLst>
            </p:cNvPr>
            <p:cNvSpPr txBox="1"/>
            <p:nvPr/>
          </p:nvSpPr>
          <p:spPr>
            <a:xfrm>
              <a:off x="4627993" y="2821836"/>
              <a:ext cx="2507388" cy="276999"/>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r>
                <a:rPr lang="en-US" sz="1200" b="1" cap="all" dirty="0">
                  <a:solidFill>
                    <a:schemeClr val="tx1">
                      <a:lumMod val="50000"/>
                    </a:schemeClr>
                  </a:solidFill>
                </a:rPr>
                <a:t>CCE Anomaly on New LEA</a:t>
              </a:r>
            </a:p>
          </p:txBody>
        </p:sp>
        <p:sp>
          <p:nvSpPr>
            <p:cNvPr id="75" name="TextBox 74">
              <a:extLst>
                <a:ext uri="{FF2B5EF4-FFF2-40B4-BE49-F238E27FC236}">
                  <a16:creationId xmlns:a16="http://schemas.microsoft.com/office/drawing/2014/main" id="{4BC4874C-0C43-4FDB-A3FE-4768513B0F57}"/>
                </a:ext>
              </a:extLst>
            </p:cNvPr>
            <p:cNvSpPr txBox="1"/>
            <p:nvPr/>
          </p:nvSpPr>
          <p:spPr>
            <a:xfrm>
              <a:off x="4637245" y="5151879"/>
              <a:ext cx="2507389" cy="276999"/>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r>
                <a:rPr lang="en-US" sz="1200" b="1" cap="all" dirty="0">
                  <a:solidFill>
                    <a:schemeClr val="tx1">
                      <a:lumMod val="50000"/>
                    </a:schemeClr>
                  </a:solidFill>
                </a:rPr>
                <a:t>CCE Anomaly on Prior LEA</a:t>
              </a:r>
            </a:p>
          </p:txBody>
        </p:sp>
        <p:sp>
          <p:nvSpPr>
            <p:cNvPr id="76" name="TextBox 75">
              <a:extLst>
                <a:ext uri="{FF2B5EF4-FFF2-40B4-BE49-F238E27FC236}">
                  <a16:creationId xmlns:a16="http://schemas.microsoft.com/office/drawing/2014/main" id="{E21C42C2-66FD-44FB-BE34-6AC17AC13888}"/>
                </a:ext>
              </a:extLst>
            </p:cNvPr>
            <p:cNvSpPr txBox="1"/>
            <p:nvPr/>
          </p:nvSpPr>
          <p:spPr>
            <a:xfrm>
              <a:off x="8049781" y="4515209"/>
              <a:ext cx="1466943" cy="646331"/>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b="1" dirty="0">
                  <a:solidFill>
                    <a:schemeClr val="tx1">
                      <a:lumMod val="50000"/>
                    </a:schemeClr>
                  </a:solidFill>
                </a:rPr>
                <a:t>Open</a:t>
              </a:r>
            </a:p>
            <a:p>
              <a:pPr marL="225425" indent="-225425" algn="ctr"/>
              <a:r>
                <a:rPr lang="en-US" b="1" dirty="0">
                  <a:solidFill>
                    <a:schemeClr val="tx1">
                      <a:lumMod val="50000"/>
                    </a:schemeClr>
                  </a:solidFill>
                </a:rPr>
                <a:t>Enrollment</a:t>
              </a:r>
            </a:p>
          </p:txBody>
        </p:sp>
        <p:sp>
          <p:nvSpPr>
            <p:cNvPr id="77" name="TextBox 76">
              <a:extLst>
                <a:ext uri="{FF2B5EF4-FFF2-40B4-BE49-F238E27FC236}">
                  <a16:creationId xmlns:a16="http://schemas.microsoft.com/office/drawing/2014/main" id="{9D89635E-C3CA-42EA-8401-5AFBA6A16958}"/>
                </a:ext>
              </a:extLst>
            </p:cNvPr>
            <p:cNvSpPr txBox="1"/>
            <p:nvPr/>
          </p:nvSpPr>
          <p:spPr>
            <a:xfrm>
              <a:off x="8096113" y="1968791"/>
              <a:ext cx="1514748" cy="646331"/>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b="1" dirty="0">
                  <a:solidFill>
                    <a:schemeClr val="tx1">
                      <a:lumMod val="50000"/>
                    </a:schemeClr>
                  </a:solidFill>
                </a:rPr>
                <a:t>Open</a:t>
              </a:r>
            </a:p>
            <a:p>
              <a:pPr marL="225425" indent="-225425" algn="ctr"/>
              <a:r>
                <a:rPr lang="en-US" b="1" dirty="0">
                  <a:solidFill>
                    <a:schemeClr val="tx1">
                      <a:lumMod val="50000"/>
                    </a:schemeClr>
                  </a:solidFill>
                </a:rPr>
                <a:t>Enrollment</a:t>
              </a:r>
            </a:p>
          </p:txBody>
        </p:sp>
        <p:sp>
          <p:nvSpPr>
            <p:cNvPr id="78" name="TextBox 77">
              <a:extLst>
                <a:ext uri="{FF2B5EF4-FFF2-40B4-BE49-F238E27FC236}">
                  <a16:creationId xmlns:a16="http://schemas.microsoft.com/office/drawing/2014/main" id="{9B70330D-DC08-4034-97A8-59970B80D4DF}"/>
                </a:ext>
              </a:extLst>
            </p:cNvPr>
            <p:cNvSpPr txBox="1"/>
            <p:nvPr/>
          </p:nvSpPr>
          <p:spPr>
            <a:xfrm>
              <a:off x="9419337" y="5161540"/>
              <a:ext cx="2050196" cy="646331"/>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sz="1200" b="1" cap="all" dirty="0">
                  <a:solidFill>
                    <a:srgbClr val="FF0000"/>
                  </a:solidFill>
                </a:rPr>
                <a:t>CCE Anomaly remains with  Prior LEA</a:t>
              </a:r>
            </a:p>
          </p:txBody>
        </p:sp>
        <p:sp>
          <p:nvSpPr>
            <p:cNvPr id="26" name="TextBox 25">
              <a:extLst>
                <a:ext uri="{FF2B5EF4-FFF2-40B4-BE49-F238E27FC236}">
                  <a16:creationId xmlns:a16="http://schemas.microsoft.com/office/drawing/2014/main" id="{B4C6F0B5-677B-4C51-9919-0D61D0A423EC}"/>
                </a:ext>
              </a:extLst>
            </p:cNvPr>
            <p:cNvSpPr txBox="1"/>
            <p:nvPr/>
          </p:nvSpPr>
          <p:spPr>
            <a:xfrm>
              <a:off x="367648" y="4088304"/>
              <a:ext cx="1112094" cy="400110"/>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sz="2000" b="1" dirty="0">
                  <a:solidFill>
                    <a:srgbClr val="FF0000"/>
                  </a:solidFill>
                </a:rPr>
                <a:t>LEA #1</a:t>
              </a:r>
            </a:p>
          </p:txBody>
        </p:sp>
        <p:sp>
          <p:nvSpPr>
            <p:cNvPr id="28" name="TextBox 27">
              <a:extLst>
                <a:ext uri="{FF2B5EF4-FFF2-40B4-BE49-F238E27FC236}">
                  <a16:creationId xmlns:a16="http://schemas.microsoft.com/office/drawing/2014/main" id="{DE3DA3D7-88D0-4030-BE50-4CAF42067809}"/>
                </a:ext>
              </a:extLst>
            </p:cNvPr>
            <p:cNvSpPr txBox="1"/>
            <p:nvPr/>
          </p:nvSpPr>
          <p:spPr>
            <a:xfrm>
              <a:off x="367648" y="2664171"/>
              <a:ext cx="1112094" cy="400110"/>
            </a:xfrm>
            <a:prstGeom prst="rect">
              <a:avLst/>
            </a:prstGeom>
            <a:no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ctr"/>
              <a:r>
                <a:rPr lang="en-US" sz="2000" b="1" dirty="0">
                  <a:solidFill>
                    <a:srgbClr val="00B050"/>
                  </a:solidFill>
                </a:rPr>
                <a:t>LEA #2</a:t>
              </a:r>
            </a:p>
          </p:txBody>
        </p:sp>
      </p:grpSp>
      <p:sp>
        <p:nvSpPr>
          <p:cNvPr id="3" name="Slide Number Placeholder 2">
            <a:extLst>
              <a:ext uri="{FF2B5EF4-FFF2-40B4-BE49-F238E27FC236}">
                <a16:creationId xmlns:a16="http://schemas.microsoft.com/office/drawing/2014/main" id="{71CA9027-1E2C-4F7D-8711-A11179EB16BB}"/>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Tree>
    <p:extLst>
      <p:ext uri="{BB962C8B-B14F-4D97-AF65-F5344CB8AC3E}">
        <p14:creationId xmlns:p14="http://schemas.microsoft.com/office/powerpoint/2010/main" val="105107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039AF3-A3E5-4E4A-A9C7-462B28FDCE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4678" y="1859892"/>
            <a:ext cx="8888460" cy="3324107"/>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Common Causes of CCEs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p:txBody>
          <a:bodyPr/>
          <a:lstStyle/>
          <a:p>
            <a:pPr lvl="0" defTabSz="577850">
              <a:lnSpc>
                <a:spcPct val="90000"/>
              </a:lnSpc>
              <a:spcBef>
                <a:spcPct val="0"/>
              </a:spcBef>
              <a:spcAft>
                <a:spcPct val="35000"/>
              </a:spcAft>
            </a:pPr>
            <a:r>
              <a:rPr lang="en-US" dirty="0">
                <a:solidFill>
                  <a:srgbClr val="404040"/>
                </a:solidFill>
              </a:rPr>
              <a:t>Previous enrollment either is missing exit information or overlaps most current enrollment.</a:t>
            </a:r>
          </a:p>
          <a:p>
            <a:endParaRPr lang="en-US" dirty="0">
              <a:solidFill>
                <a:srgbClr val="404040"/>
              </a:solidFill>
            </a:endParaRPr>
          </a:p>
        </p:txBody>
      </p:sp>
      <p:sp>
        <p:nvSpPr>
          <p:cNvPr id="28" name="Rectangle 27">
            <a:extLst>
              <a:ext uri="{FF2B5EF4-FFF2-40B4-BE49-F238E27FC236}">
                <a16:creationId xmlns:a16="http://schemas.microsoft.com/office/drawing/2014/main" id="{5DA91543-6A11-4142-AC56-3400470C83CC}"/>
              </a:ext>
            </a:extLst>
          </p:cNvPr>
          <p:cNvSpPr/>
          <p:nvPr/>
        </p:nvSpPr>
        <p:spPr>
          <a:xfrm>
            <a:off x="9588517" y="2057400"/>
            <a:ext cx="2436283" cy="954107"/>
          </a:xfrm>
          <a:prstGeom prst="rect">
            <a:avLst/>
          </a:prstGeom>
          <a:solidFill>
            <a:srgbClr val="FFD8D1"/>
          </a:solidFill>
          <a:effectLst>
            <a:outerShdw blurRad="50800" dist="38100" dir="2700000" algn="tl" rotWithShape="0">
              <a:prstClr val="black">
                <a:alpha val="40000"/>
              </a:prstClr>
            </a:outerShdw>
          </a:effectLst>
        </p:spPr>
        <p:txBody>
          <a:bodyPr wrap="square">
            <a:spAutoFit/>
          </a:bodyPr>
          <a:lstStyle/>
          <a:p>
            <a:pPr lvl="0"/>
            <a:r>
              <a:rPr lang="en-US" sz="1400" dirty="0">
                <a:solidFill>
                  <a:schemeClr val="tx1">
                    <a:lumMod val="85000"/>
                    <a:lumOff val="15000"/>
                  </a:schemeClr>
                </a:solidFill>
              </a:rPr>
              <a:t>Exit date and reason are missing even though student has left the previous school</a:t>
            </a:r>
          </a:p>
        </p:txBody>
      </p:sp>
      <p:sp>
        <p:nvSpPr>
          <p:cNvPr id="29" name="Rectangle 28">
            <a:extLst>
              <a:ext uri="{FF2B5EF4-FFF2-40B4-BE49-F238E27FC236}">
                <a16:creationId xmlns:a16="http://schemas.microsoft.com/office/drawing/2014/main" id="{34EFB54B-2D2B-4951-9902-B41FB9EA0960}"/>
              </a:ext>
            </a:extLst>
          </p:cNvPr>
          <p:cNvSpPr/>
          <p:nvPr/>
        </p:nvSpPr>
        <p:spPr>
          <a:xfrm>
            <a:off x="9613231" y="3176339"/>
            <a:ext cx="2438400" cy="2246769"/>
          </a:xfrm>
          <a:prstGeom prst="rect">
            <a:avLst/>
          </a:prstGeom>
          <a:solidFill>
            <a:srgbClr val="CAEEED"/>
          </a:solidFill>
          <a:effectLst>
            <a:outerShdw blurRad="63500" sx="102000" sy="102000" algn="ctr" rotWithShape="0">
              <a:prstClr val="black">
                <a:alpha val="20000"/>
              </a:prstClr>
            </a:outerShdw>
          </a:effectLst>
        </p:spPr>
        <p:txBody>
          <a:bodyPr wrap="square">
            <a:spAutoFit/>
          </a:bodyPr>
          <a:lstStyle/>
          <a:p>
            <a:pPr lvl="0"/>
            <a:r>
              <a:rPr lang="en-US" sz="1400" dirty="0">
                <a:solidFill>
                  <a:schemeClr val="tx1">
                    <a:lumMod val="85000"/>
                    <a:lumOff val="15000"/>
                  </a:schemeClr>
                </a:solidFill>
              </a:rPr>
              <a:t>Solution</a:t>
            </a:r>
          </a:p>
          <a:p>
            <a:pPr lvl="0"/>
            <a:endParaRPr lang="en-US" sz="1400" dirty="0">
              <a:solidFill>
                <a:schemeClr val="tx1">
                  <a:lumMod val="85000"/>
                  <a:lumOff val="15000"/>
                </a:schemeClr>
              </a:solidFill>
            </a:endParaRPr>
          </a:p>
          <a:p>
            <a:pPr lvl="0"/>
            <a:r>
              <a:rPr lang="en-US" sz="1400" dirty="0">
                <a:solidFill>
                  <a:schemeClr val="tx1">
                    <a:lumMod val="85000"/>
                    <a:lumOff val="15000"/>
                  </a:schemeClr>
                </a:solidFill>
              </a:rPr>
              <a:t>Contact the previous LEA to confirm the student’s enrollment and request that they update their CALPADS  enrollment record to reflect the student’s actual enrollment.</a:t>
            </a:r>
          </a:p>
          <a:p>
            <a:pPr lvl="0"/>
            <a:endParaRPr lang="en-US" sz="1400" dirty="0">
              <a:solidFill>
                <a:schemeClr val="tx1">
                  <a:lumMod val="85000"/>
                  <a:lumOff val="15000"/>
                </a:schemeClr>
              </a:solidFill>
            </a:endParaRPr>
          </a:p>
        </p:txBody>
      </p:sp>
      <p:sp>
        <p:nvSpPr>
          <p:cNvPr id="30" name="Rectangle 29">
            <a:extLst>
              <a:ext uri="{FF2B5EF4-FFF2-40B4-BE49-F238E27FC236}">
                <a16:creationId xmlns:a16="http://schemas.microsoft.com/office/drawing/2014/main" id="{CFFF3A9D-FF87-4935-B2EA-AD813E0D561F}"/>
              </a:ext>
            </a:extLst>
          </p:cNvPr>
          <p:cNvSpPr/>
          <p:nvPr/>
        </p:nvSpPr>
        <p:spPr bwMode="auto">
          <a:xfrm>
            <a:off x="3460626" y="3724852"/>
            <a:ext cx="1219373" cy="1199948"/>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Slide Number Placeholder 2">
            <a:extLst>
              <a:ext uri="{FF2B5EF4-FFF2-40B4-BE49-F238E27FC236}">
                <a16:creationId xmlns:a16="http://schemas.microsoft.com/office/drawing/2014/main" id="{3F6E325D-7717-4611-8D18-6F59188CD8D7}"/>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Tree>
    <p:extLst>
      <p:ext uri="{BB962C8B-B14F-4D97-AF65-F5344CB8AC3E}">
        <p14:creationId xmlns:p14="http://schemas.microsoft.com/office/powerpoint/2010/main" val="87752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B0ED0F-8F87-4B41-A753-202972E17D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4290" y="1465921"/>
            <a:ext cx="8342437" cy="4131885"/>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377356" y="229940"/>
            <a:ext cx="11340000" cy="432000"/>
          </a:xfrm>
        </p:spPr>
        <p:txBody>
          <a:bodyPr/>
          <a:lstStyle/>
          <a:p>
            <a:r>
              <a:rPr lang="en-US" dirty="0"/>
              <a:t>Common Causes of CCEs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a:xfrm>
            <a:off x="432000" y="835481"/>
            <a:ext cx="11339513" cy="360000"/>
          </a:xfrm>
        </p:spPr>
        <p:txBody>
          <a:bodyPr/>
          <a:lstStyle/>
          <a:p>
            <a:pPr lvl="0"/>
            <a:r>
              <a:rPr lang="en-US" dirty="0">
                <a:solidFill>
                  <a:srgbClr val="404040"/>
                </a:solidFill>
              </a:rPr>
              <a:t>Two or more students are using  the same SSID.</a:t>
            </a:r>
          </a:p>
          <a:p>
            <a:endParaRPr lang="en-US" dirty="0">
              <a:solidFill>
                <a:srgbClr val="404040"/>
              </a:solidFill>
            </a:endParaRPr>
          </a:p>
        </p:txBody>
      </p:sp>
      <p:sp>
        <p:nvSpPr>
          <p:cNvPr id="12" name="Rectangle 11">
            <a:extLst>
              <a:ext uri="{FF2B5EF4-FFF2-40B4-BE49-F238E27FC236}">
                <a16:creationId xmlns:a16="http://schemas.microsoft.com/office/drawing/2014/main" id="{370A84CE-FEB6-4C57-8CD2-D3B38BF5F3C2}"/>
              </a:ext>
            </a:extLst>
          </p:cNvPr>
          <p:cNvSpPr/>
          <p:nvPr/>
        </p:nvSpPr>
        <p:spPr>
          <a:xfrm>
            <a:off x="8880945" y="1628121"/>
            <a:ext cx="2971799" cy="738664"/>
          </a:xfrm>
          <a:prstGeom prst="rect">
            <a:avLst/>
          </a:prstGeom>
          <a:solidFill>
            <a:srgbClr val="FFD8D1"/>
          </a:solidFill>
          <a:effectLst/>
        </p:spPr>
        <p:txBody>
          <a:bodyPr wrap="square">
            <a:spAutoFit/>
          </a:bodyPr>
          <a:lstStyle/>
          <a:p>
            <a:pPr lvl="0"/>
            <a:r>
              <a:rPr lang="en-US" sz="1400" dirty="0">
                <a:solidFill>
                  <a:schemeClr val="bg1">
                    <a:lumMod val="10000"/>
                  </a:schemeClr>
                </a:solidFill>
              </a:rPr>
              <a:t>Exit date and reason are missing even though student has left the previous school. </a:t>
            </a:r>
          </a:p>
        </p:txBody>
      </p:sp>
      <p:sp>
        <p:nvSpPr>
          <p:cNvPr id="13" name="Rectangle 12">
            <a:extLst>
              <a:ext uri="{FF2B5EF4-FFF2-40B4-BE49-F238E27FC236}">
                <a16:creationId xmlns:a16="http://schemas.microsoft.com/office/drawing/2014/main" id="{E3EAEDC0-4DBF-4A6A-A13D-E42F9B9B7F33}"/>
              </a:ext>
            </a:extLst>
          </p:cNvPr>
          <p:cNvSpPr/>
          <p:nvPr/>
        </p:nvSpPr>
        <p:spPr>
          <a:xfrm>
            <a:off x="8907047" y="3173879"/>
            <a:ext cx="2945697" cy="2585323"/>
          </a:xfrm>
          <a:prstGeom prst="rect">
            <a:avLst/>
          </a:prstGeom>
          <a:solidFill>
            <a:srgbClr val="CAEEED"/>
          </a:solidFill>
          <a:effectLst/>
        </p:spPr>
        <p:txBody>
          <a:bodyPr wrap="square">
            <a:spAutoFit/>
          </a:bodyPr>
          <a:lstStyle/>
          <a:p>
            <a:pPr lvl="0"/>
            <a:r>
              <a:rPr lang="en-US" sz="1800" b="1" dirty="0">
                <a:solidFill>
                  <a:schemeClr val="bg1">
                    <a:lumMod val="10000"/>
                  </a:schemeClr>
                </a:solidFill>
              </a:rPr>
              <a:t>Solution</a:t>
            </a:r>
          </a:p>
          <a:p>
            <a:pPr lvl="0"/>
            <a:endParaRPr lang="en-US" dirty="0">
              <a:solidFill>
                <a:schemeClr val="bg1">
                  <a:lumMod val="10000"/>
                </a:schemeClr>
              </a:solidFill>
            </a:endParaRPr>
          </a:p>
          <a:p>
            <a:pPr lvl="0"/>
            <a:r>
              <a:rPr lang="en-US" sz="1400" dirty="0">
                <a:solidFill>
                  <a:schemeClr val="bg1">
                    <a:lumMod val="10000"/>
                  </a:schemeClr>
                </a:solidFill>
              </a:rPr>
              <a:t>Contact the previous LEA to confirm the student’s enrollment and verify student demographic details. If both agree these are 2 different students, most recent LEA should delete records and request a new SSID or find a different match.</a:t>
            </a:r>
          </a:p>
          <a:p>
            <a:pPr lvl="0"/>
            <a:endParaRPr lang="en-US" sz="1400" dirty="0">
              <a:solidFill>
                <a:schemeClr val="bg1">
                  <a:lumMod val="10000"/>
                </a:schemeClr>
              </a:solidFill>
            </a:endParaRPr>
          </a:p>
        </p:txBody>
      </p:sp>
      <p:sp>
        <p:nvSpPr>
          <p:cNvPr id="14" name="Rectangle 13">
            <a:extLst>
              <a:ext uri="{FF2B5EF4-FFF2-40B4-BE49-F238E27FC236}">
                <a16:creationId xmlns:a16="http://schemas.microsoft.com/office/drawing/2014/main" id="{6FFA86A2-F661-4792-A224-E5A125AE4E2B}"/>
              </a:ext>
            </a:extLst>
          </p:cNvPr>
          <p:cNvSpPr/>
          <p:nvPr/>
        </p:nvSpPr>
        <p:spPr bwMode="auto">
          <a:xfrm>
            <a:off x="432000" y="2210649"/>
            <a:ext cx="4197600" cy="756066"/>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E26366C5-B675-4343-880B-91D1283705B4}"/>
              </a:ext>
            </a:extLst>
          </p:cNvPr>
          <p:cNvSpPr/>
          <p:nvPr/>
        </p:nvSpPr>
        <p:spPr>
          <a:xfrm>
            <a:off x="8872331" y="2443495"/>
            <a:ext cx="2980414" cy="523220"/>
          </a:xfrm>
          <a:prstGeom prst="rect">
            <a:avLst/>
          </a:prstGeom>
          <a:solidFill>
            <a:srgbClr val="FFD8D1"/>
          </a:solidFill>
          <a:effectLst/>
        </p:spPr>
        <p:txBody>
          <a:bodyPr wrap="square">
            <a:spAutoFit/>
          </a:bodyPr>
          <a:lstStyle/>
          <a:p>
            <a:pPr lvl="0"/>
            <a:r>
              <a:rPr lang="en-US" sz="1400" dirty="0">
                <a:solidFill>
                  <a:schemeClr val="bg1">
                    <a:lumMod val="10000"/>
                  </a:schemeClr>
                </a:solidFill>
              </a:rPr>
              <a:t>Check if Demographic information are different.</a:t>
            </a:r>
          </a:p>
        </p:txBody>
      </p:sp>
      <p:sp>
        <p:nvSpPr>
          <p:cNvPr id="16" name="Rectangle 15">
            <a:extLst>
              <a:ext uri="{FF2B5EF4-FFF2-40B4-BE49-F238E27FC236}">
                <a16:creationId xmlns:a16="http://schemas.microsoft.com/office/drawing/2014/main" id="{5948022C-FA5C-45C0-889D-FC449441CD0D}"/>
              </a:ext>
            </a:extLst>
          </p:cNvPr>
          <p:cNvSpPr/>
          <p:nvPr/>
        </p:nvSpPr>
        <p:spPr bwMode="auto">
          <a:xfrm>
            <a:off x="384290" y="4527162"/>
            <a:ext cx="8342438" cy="1002438"/>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Slide Number Placeholder 2">
            <a:extLst>
              <a:ext uri="{FF2B5EF4-FFF2-40B4-BE49-F238E27FC236}">
                <a16:creationId xmlns:a16="http://schemas.microsoft.com/office/drawing/2014/main" id="{EA75E12A-B6EF-44F3-A336-CE16483E6AF7}"/>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Tree>
    <p:extLst>
      <p:ext uri="{BB962C8B-B14F-4D97-AF65-F5344CB8AC3E}">
        <p14:creationId xmlns:p14="http://schemas.microsoft.com/office/powerpoint/2010/main" val="285535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Common Causes of CCEs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p:txBody>
          <a:bodyPr/>
          <a:lstStyle/>
          <a:p>
            <a:pPr lvl="0"/>
            <a:r>
              <a:rPr lang="en-US" dirty="0">
                <a:solidFill>
                  <a:srgbClr val="404040"/>
                </a:solidFill>
              </a:rPr>
              <a:t>The student is attending 2 Leas but has two primary enrollments.</a:t>
            </a:r>
          </a:p>
          <a:p>
            <a:endParaRPr lang="en-US" dirty="0">
              <a:solidFill>
                <a:srgbClr val="404040"/>
              </a:solidFill>
            </a:endParaRPr>
          </a:p>
        </p:txBody>
      </p:sp>
      <p:pic>
        <p:nvPicPr>
          <p:cNvPr id="17" name="Picture 16">
            <a:extLst>
              <a:ext uri="{FF2B5EF4-FFF2-40B4-BE49-F238E27FC236}">
                <a16:creationId xmlns:a16="http://schemas.microsoft.com/office/drawing/2014/main" id="{4AFA59F7-752A-4890-82A5-59B4EC9131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3599" y="1735201"/>
            <a:ext cx="8283749" cy="3240000"/>
          </a:xfrm>
          <a:prstGeom prst="rect">
            <a:avLst/>
          </a:prstGeom>
          <a:ln w="3175">
            <a:solidFill>
              <a:srgbClr val="2A3132"/>
            </a:solidFill>
          </a:ln>
          <a:effectLst>
            <a:outerShdw blurRad="190500" algn="tl" rotWithShape="0">
              <a:srgbClr val="000000">
                <a:alpha val="40000"/>
              </a:srgbClr>
            </a:outerShdw>
          </a:effectLst>
        </p:spPr>
      </p:pic>
      <p:sp>
        <p:nvSpPr>
          <p:cNvPr id="19" name="Rectangle 18">
            <a:extLst>
              <a:ext uri="{FF2B5EF4-FFF2-40B4-BE49-F238E27FC236}">
                <a16:creationId xmlns:a16="http://schemas.microsoft.com/office/drawing/2014/main" id="{6F3AD84B-212E-4164-9D1D-FEAC1384A9BA}"/>
              </a:ext>
            </a:extLst>
          </p:cNvPr>
          <p:cNvSpPr/>
          <p:nvPr/>
        </p:nvSpPr>
        <p:spPr>
          <a:xfrm>
            <a:off x="8936609" y="1576356"/>
            <a:ext cx="2834704" cy="954107"/>
          </a:xfrm>
          <a:prstGeom prst="rect">
            <a:avLst/>
          </a:prstGeom>
          <a:solidFill>
            <a:srgbClr val="FFD8D1"/>
          </a:solidFill>
          <a:effectLst>
            <a:outerShdw blurRad="50800" dist="38100" dir="2700000" algn="tl" rotWithShape="0">
              <a:prstClr val="black">
                <a:alpha val="40000"/>
              </a:prstClr>
            </a:outerShdw>
          </a:effectLst>
        </p:spPr>
        <p:txBody>
          <a:bodyPr wrap="square">
            <a:spAutoFit/>
          </a:bodyPr>
          <a:lstStyle/>
          <a:p>
            <a:pPr lvl="0"/>
            <a:r>
              <a:rPr lang="en-US" sz="1400" dirty="0">
                <a:solidFill>
                  <a:schemeClr val="bg1">
                    <a:lumMod val="10000"/>
                  </a:schemeClr>
                </a:solidFill>
              </a:rPr>
              <a:t>The student’s enrollment status is a 10 even though the student is concurrently enrolled</a:t>
            </a:r>
          </a:p>
          <a:p>
            <a:pPr lvl="0"/>
            <a:endParaRPr lang="en-US" sz="1400" dirty="0">
              <a:solidFill>
                <a:schemeClr val="bg1">
                  <a:lumMod val="10000"/>
                </a:schemeClr>
              </a:solidFill>
            </a:endParaRPr>
          </a:p>
        </p:txBody>
      </p:sp>
      <p:sp>
        <p:nvSpPr>
          <p:cNvPr id="20" name="Rectangle 19">
            <a:extLst>
              <a:ext uri="{FF2B5EF4-FFF2-40B4-BE49-F238E27FC236}">
                <a16:creationId xmlns:a16="http://schemas.microsoft.com/office/drawing/2014/main" id="{B88BB24A-FCC2-4FA1-9F9C-FC34DC2042BD}"/>
              </a:ext>
            </a:extLst>
          </p:cNvPr>
          <p:cNvSpPr/>
          <p:nvPr/>
        </p:nvSpPr>
        <p:spPr>
          <a:xfrm>
            <a:off x="8936609" y="3082881"/>
            <a:ext cx="2834705" cy="2585323"/>
          </a:xfrm>
          <a:prstGeom prst="rect">
            <a:avLst/>
          </a:prstGeom>
          <a:solidFill>
            <a:srgbClr val="CAEEED"/>
          </a:solidFill>
          <a:effectLst>
            <a:outerShdw blurRad="63500" sx="102000" sy="102000" algn="ctr" rotWithShape="0">
              <a:prstClr val="black">
                <a:alpha val="20000"/>
              </a:prstClr>
            </a:outerShdw>
          </a:effectLst>
        </p:spPr>
        <p:txBody>
          <a:bodyPr wrap="square">
            <a:spAutoFit/>
          </a:bodyPr>
          <a:lstStyle/>
          <a:p>
            <a:pPr lvl="0"/>
            <a:r>
              <a:rPr lang="en-US" sz="1800" dirty="0">
                <a:solidFill>
                  <a:schemeClr val="bg1">
                    <a:lumMod val="10000"/>
                  </a:schemeClr>
                </a:solidFill>
              </a:rPr>
              <a:t>Solution</a:t>
            </a:r>
          </a:p>
          <a:p>
            <a:pPr lvl="0"/>
            <a:endParaRPr lang="en-US" dirty="0">
              <a:solidFill>
                <a:schemeClr val="bg1">
                  <a:lumMod val="10000"/>
                </a:schemeClr>
              </a:solidFill>
            </a:endParaRPr>
          </a:p>
          <a:p>
            <a:pPr lvl="0"/>
            <a:r>
              <a:rPr lang="en-US" sz="1400" dirty="0">
                <a:solidFill>
                  <a:schemeClr val="bg1">
                    <a:lumMod val="10000"/>
                  </a:schemeClr>
                </a:solidFill>
              </a:rPr>
              <a:t>A student can have multiple enrollments if all but one of them are non-primary. Update the non-primary enrollments to the proper enrollment status code. A list of the valid codes &amp; descriptions can be found in the CFS Code Sets document.</a:t>
            </a:r>
          </a:p>
          <a:p>
            <a:pPr lvl="0"/>
            <a:endParaRPr lang="en-US" sz="1400" dirty="0">
              <a:solidFill>
                <a:schemeClr val="bg1">
                  <a:lumMod val="10000"/>
                </a:schemeClr>
              </a:solidFill>
            </a:endParaRPr>
          </a:p>
        </p:txBody>
      </p:sp>
      <p:sp>
        <p:nvSpPr>
          <p:cNvPr id="21" name="Rectangle 20">
            <a:extLst>
              <a:ext uri="{FF2B5EF4-FFF2-40B4-BE49-F238E27FC236}">
                <a16:creationId xmlns:a16="http://schemas.microsoft.com/office/drawing/2014/main" id="{EA4DACBD-9CE2-4C89-9E4B-6F00BCC5E9F9}"/>
              </a:ext>
            </a:extLst>
          </p:cNvPr>
          <p:cNvSpPr/>
          <p:nvPr/>
        </p:nvSpPr>
        <p:spPr bwMode="auto">
          <a:xfrm>
            <a:off x="453599" y="3702220"/>
            <a:ext cx="4777714" cy="1179380"/>
          </a:xfrm>
          <a:prstGeom prst="rect">
            <a:avLst/>
          </a:prstGeom>
          <a:noFill/>
          <a:ln w="25400" cap="flat" cmpd="sng" algn="ctr">
            <a:solidFill>
              <a:srgbClr val="FF471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Slide Number Placeholder 2">
            <a:extLst>
              <a:ext uri="{FF2B5EF4-FFF2-40B4-BE49-F238E27FC236}">
                <a16:creationId xmlns:a16="http://schemas.microsoft.com/office/drawing/2014/main" id="{8D80A1E5-E787-4986-B1DF-3EF6B9278E65}"/>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spTree>
    <p:extLst>
      <p:ext uri="{BB962C8B-B14F-4D97-AF65-F5344CB8AC3E}">
        <p14:creationId xmlns:p14="http://schemas.microsoft.com/office/powerpoint/2010/main" val="215624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804E3CE3-B7AA-4891-9709-9FA0E8D37B9E}"/>
              </a:ext>
            </a:extLst>
          </p:cNvPr>
          <p:cNvSpPr/>
          <p:nvPr/>
        </p:nvSpPr>
        <p:spPr>
          <a:xfrm>
            <a:off x="4080974" y="1335816"/>
            <a:ext cx="7124700" cy="4236309"/>
          </a:xfrm>
          <a:prstGeom prst="roundRect">
            <a:avLst>
              <a:gd name="adj" fmla="val 3148"/>
            </a:avLst>
          </a:prstGeom>
          <a:solidFill>
            <a:srgbClr val="F9F1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5437BD-284B-431A-B3F8-AC1E1DF47C7B}"/>
              </a:ext>
            </a:extLst>
          </p:cNvPr>
          <p:cNvSpPr>
            <a:spLocks noGrp="1"/>
          </p:cNvSpPr>
          <p:nvPr>
            <p:ph type="title"/>
          </p:nvPr>
        </p:nvSpPr>
        <p:spPr>
          <a:xfrm>
            <a:off x="426000" y="377516"/>
            <a:ext cx="11340000" cy="432000"/>
          </a:xfrm>
        </p:spPr>
        <p:txBody>
          <a:bodyPr/>
          <a:lstStyle/>
          <a:p>
            <a:r>
              <a:rPr lang="en-US" dirty="0"/>
              <a:t> Ask the right questions when troubleshooting</a:t>
            </a:r>
          </a:p>
        </p:txBody>
      </p:sp>
      <p:sp>
        <p:nvSpPr>
          <p:cNvPr id="3" name="Footer Placeholder 2">
            <a:extLst>
              <a:ext uri="{FF2B5EF4-FFF2-40B4-BE49-F238E27FC236}">
                <a16:creationId xmlns:a16="http://schemas.microsoft.com/office/drawing/2014/main" id="{D810BFDB-A6E6-4E2A-8582-F646BC353225}"/>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5" name="Title 1">
            <a:extLst>
              <a:ext uri="{FF2B5EF4-FFF2-40B4-BE49-F238E27FC236}">
                <a16:creationId xmlns:a16="http://schemas.microsoft.com/office/drawing/2014/main" id="{FD3619F7-9FD0-4AB3-9890-3709733C824E}"/>
              </a:ext>
            </a:extLst>
          </p:cNvPr>
          <p:cNvSpPr txBox="1">
            <a:spLocks/>
          </p:cNvSpPr>
          <p:nvPr/>
        </p:nvSpPr>
        <p:spPr>
          <a:xfrm>
            <a:off x="4471499" y="1627103"/>
            <a:ext cx="6739425" cy="81577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800" b="1" dirty="0">
                <a:solidFill>
                  <a:srgbClr val="555FAD"/>
                </a:solidFill>
                <a:cs typeface="Arial" panose="020B0604020202020204" pitchFamily="34" charset="0"/>
              </a:rPr>
              <a:t>H</a:t>
            </a:r>
            <a:r>
              <a:rPr lang="en-US" sz="2000" dirty="0">
                <a:latin typeface="Arial" panose="020B0604020202020204" pitchFamily="34" charset="0"/>
                <a:cs typeface="Arial" panose="020B0604020202020204" pitchFamily="34" charset="0"/>
              </a:rPr>
              <a:t>ave we established continued ownership of the right student?</a:t>
            </a:r>
            <a:endParaRPr lang="en-US" sz="48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8A8D858-41B9-4E00-9C48-5ED6E8C7EB89}"/>
              </a:ext>
            </a:extLst>
          </p:cNvPr>
          <p:cNvSpPr txBox="1">
            <a:spLocks/>
          </p:cNvSpPr>
          <p:nvPr/>
        </p:nvSpPr>
        <p:spPr>
          <a:xfrm>
            <a:off x="4466250" y="2538991"/>
            <a:ext cx="6739424" cy="81577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800" b="1" dirty="0">
                <a:solidFill>
                  <a:srgbClr val="555FAD"/>
                </a:solidFill>
                <a:cs typeface="Arial" panose="020B0604020202020204" pitchFamily="34" charset="0"/>
              </a:rPr>
              <a:t>E</a:t>
            </a:r>
            <a:r>
              <a:rPr lang="en-US" sz="2000" dirty="0">
                <a:latin typeface="Arial" panose="020B0604020202020204" pitchFamily="34" charset="0"/>
                <a:cs typeface="Arial" panose="020B0604020202020204" pitchFamily="34" charset="0"/>
              </a:rPr>
              <a:t>nrollment  type reported is correct?</a:t>
            </a:r>
          </a:p>
        </p:txBody>
      </p:sp>
      <p:sp>
        <p:nvSpPr>
          <p:cNvPr id="9" name="Title 1">
            <a:extLst>
              <a:ext uri="{FF2B5EF4-FFF2-40B4-BE49-F238E27FC236}">
                <a16:creationId xmlns:a16="http://schemas.microsoft.com/office/drawing/2014/main" id="{4DF79277-1E16-4C55-80FF-049BC27A5384}"/>
              </a:ext>
            </a:extLst>
          </p:cNvPr>
          <p:cNvSpPr txBox="1">
            <a:spLocks/>
          </p:cNvSpPr>
          <p:nvPr/>
        </p:nvSpPr>
        <p:spPr>
          <a:xfrm>
            <a:off x="4466249" y="3453392"/>
            <a:ext cx="6739425" cy="8157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800" dirty="0">
                <a:solidFill>
                  <a:srgbClr val="555FAD"/>
                </a:solidFill>
              </a:rPr>
              <a:t>L</a:t>
            </a:r>
            <a:r>
              <a:rPr lang="en-US" sz="2000" dirty="0">
                <a:latin typeface="Arial" panose="020B0604020202020204" pitchFamily="34" charset="0"/>
                <a:cs typeface="Arial" panose="020B0604020202020204" pitchFamily="34" charset="0"/>
              </a:rPr>
              <a:t>ast day of actual student participation was when?</a:t>
            </a:r>
            <a:r>
              <a:rPr lang="en-US" sz="4800" dirty="0"/>
              <a:t> </a:t>
            </a:r>
          </a:p>
        </p:txBody>
      </p:sp>
      <p:sp>
        <p:nvSpPr>
          <p:cNvPr id="11" name="Title 1">
            <a:extLst>
              <a:ext uri="{FF2B5EF4-FFF2-40B4-BE49-F238E27FC236}">
                <a16:creationId xmlns:a16="http://schemas.microsoft.com/office/drawing/2014/main" id="{AD0404E8-A737-4B71-8C5D-CAEC945620EB}"/>
              </a:ext>
            </a:extLst>
          </p:cNvPr>
          <p:cNvSpPr txBox="1">
            <a:spLocks/>
          </p:cNvSpPr>
          <p:nvPr/>
        </p:nvSpPr>
        <p:spPr>
          <a:xfrm>
            <a:off x="4466249" y="4367793"/>
            <a:ext cx="6739425" cy="81577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800" dirty="0">
                <a:solidFill>
                  <a:srgbClr val="555FAD"/>
                </a:solidFill>
              </a:rPr>
              <a:t>P</a:t>
            </a:r>
            <a:r>
              <a:rPr lang="en-US" sz="2000" dirty="0">
                <a:latin typeface="Arial" panose="020B0604020202020204" pitchFamily="34" charset="0"/>
                <a:cs typeface="Arial" panose="020B0604020202020204" pitchFamily="34" charset="0"/>
              </a:rPr>
              <a:t>arent’s name in SINF demographic section matches?</a:t>
            </a:r>
          </a:p>
        </p:txBody>
      </p:sp>
      <p:pic>
        <p:nvPicPr>
          <p:cNvPr id="1026" name="Picture 2" descr="The Office Questions GIF">
            <a:extLst>
              <a:ext uri="{FF2B5EF4-FFF2-40B4-BE49-F238E27FC236}">
                <a16:creationId xmlns:a16="http://schemas.microsoft.com/office/drawing/2014/main" id="{999C5866-6504-4F1C-A033-F267DDDF7B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5221" y="2176197"/>
            <a:ext cx="3312814" cy="2433904"/>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8699528-BAB7-408F-9DAF-B7E8AF7ACCAD}"/>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Tree>
    <p:extLst>
      <p:ext uri="{BB962C8B-B14F-4D97-AF65-F5344CB8AC3E}">
        <p14:creationId xmlns:p14="http://schemas.microsoft.com/office/powerpoint/2010/main" val="135352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7"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FCAA6B1-9658-489A-A737-C15C4CB33F16}"/>
              </a:ext>
            </a:extLst>
          </p:cNvPr>
          <p:cNvGrpSpPr/>
          <p:nvPr/>
        </p:nvGrpSpPr>
        <p:grpSpPr>
          <a:xfrm>
            <a:off x="1570780" y="2023840"/>
            <a:ext cx="9259283" cy="3324225"/>
            <a:chOff x="1733813" y="1978446"/>
            <a:chExt cx="9259283" cy="3324225"/>
          </a:xfrm>
        </p:grpSpPr>
        <p:pic>
          <p:nvPicPr>
            <p:cNvPr id="6" name="Picture 5">
              <a:extLst>
                <a:ext uri="{FF2B5EF4-FFF2-40B4-BE49-F238E27FC236}">
                  <a16:creationId xmlns:a16="http://schemas.microsoft.com/office/drawing/2014/main" id="{F46A3FEC-330A-4F5A-8167-D3B587AD54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33813" y="1978446"/>
              <a:ext cx="4416596" cy="3324225"/>
            </a:xfrm>
            <a:prstGeom prst="rect">
              <a:avLst/>
            </a:prstGeom>
          </p:spPr>
        </p:pic>
        <p:sp>
          <p:nvSpPr>
            <p:cNvPr id="7" name="TextBox 6">
              <a:extLst>
                <a:ext uri="{FF2B5EF4-FFF2-40B4-BE49-F238E27FC236}">
                  <a16:creationId xmlns:a16="http://schemas.microsoft.com/office/drawing/2014/main" id="{AC7716FE-2845-47D8-9841-4FDC8C1A43BF}"/>
                </a:ext>
              </a:extLst>
            </p:cNvPr>
            <p:cNvSpPr txBox="1"/>
            <p:nvPr/>
          </p:nvSpPr>
          <p:spPr>
            <a:xfrm>
              <a:off x="6277804" y="2029632"/>
              <a:ext cx="4715292" cy="3170099"/>
            </a:xfrm>
            <a:prstGeom prst="rect">
              <a:avLst/>
            </a:prstGeom>
            <a:noFill/>
          </p:spPr>
          <p:txBody>
            <a:bodyPr wrap="square" rtlCol="0">
              <a:spAutoFit/>
            </a:bodyPr>
            <a:lstStyle/>
            <a:p>
              <a:r>
                <a:rPr lang="en-US" sz="4000" dirty="0"/>
                <a:t>We will help facilitate the resolution of CCE’s if there is an impasse.</a:t>
              </a:r>
            </a:p>
          </p:txBody>
        </p:sp>
      </p:grpSp>
      <p:sp>
        <p:nvSpPr>
          <p:cNvPr id="3" name="Rectangle 2">
            <a:extLst>
              <a:ext uri="{FF2B5EF4-FFF2-40B4-BE49-F238E27FC236}">
                <a16:creationId xmlns:a16="http://schemas.microsoft.com/office/drawing/2014/main" id="{68C40B61-6A11-4550-9C4F-EFFA59186461}"/>
              </a:ext>
            </a:extLst>
          </p:cNvPr>
          <p:cNvSpPr/>
          <p:nvPr/>
        </p:nvSpPr>
        <p:spPr>
          <a:xfrm>
            <a:off x="1196874" y="1027493"/>
            <a:ext cx="10143461" cy="4508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Resolving CCEs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11" name="Group 10">
            <a:extLst>
              <a:ext uri="{FF2B5EF4-FFF2-40B4-BE49-F238E27FC236}">
                <a16:creationId xmlns:a16="http://schemas.microsoft.com/office/drawing/2014/main" id="{C0695E7C-A9F1-43AF-8AF8-99A1FFCB9A06}"/>
              </a:ext>
            </a:extLst>
          </p:cNvPr>
          <p:cNvGrpSpPr/>
          <p:nvPr/>
        </p:nvGrpSpPr>
        <p:grpSpPr>
          <a:xfrm>
            <a:off x="1981200" y="1852764"/>
            <a:ext cx="8077200" cy="914400"/>
            <a:chOff x="457200" y="1852759"/>
            <a:chExt cx="8077200" cy="914400"/>
          </a:xfrm>
        </p:grpSpPr>
        <p:pic>
          <p:nvPicPr>
            <p:cNvPr id="12" name="Picture 3">
              <a:extLst>
                <a:ext uri="{FF2B5EF4-FFF2-40B4-BE49-F238E27FC236}">
                  <a16:creationId xmlns:a16="http://schemas.microsoft.com/office/drawing/2014/main" id="{138DF444-79B6-4EF6-A38F-C5220CA42D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1885700"/>
              <a:ext cx="799849" cy="800599"/>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Snip Single Corner Rectangle 8">
              <a:extLst>
                <a:ext uri="{FF2B5EF4-FFF2-40B4-BE49-F238E27FC236}">
                  <a16:creationId xmlns:a16="http://schemas.microsoft.com/office/drawing/2014/main" id="{0B4B295C-78F1-4A2C-8E0C-726D78A9C0F3}"/>
                </a:ext>
              </a:extLst>
            </p:cNvPr>
            <p:cNvSpPr/>
            <p:nvPr/>
          </p:nvSpPr>
          <p:spPr bwMode="auto">
            <a:xfrm>
              <a:off x="1404936" y="1852759"/>
              <a:ext cx="7129464" cy="914400"/>
            </a:xfrm>
            <a:prstGeom prst="snip1Rect">
              <a:avLst/>
            </a:prstGeom>
            <a:solidFill>
              <a:srgbClr val="40C1BD"/>
            </a:solidFill>
            <a:ln>
              <a:headEnd type="none" w="med" len="med"/>
              <a:tailEnd type="none" w="med" len="med"/>
            </a:ln>
            <a:effectLst>
              <a:outerShdw blurRad="63500" algn="ctr" rotWithShape="0">
                <a:prstClr val="black">
                  <a:alpha val="40000"/>
                </a:prstClr>
              </a:outerShdw>
            </a:effectLst>
            <a:scene3d>
              <a:camera prst="orthographicFront">
                <a:rot lat="0" lon="0" rev="0"/>
              </a:camera>
              <a:lightRig rig="threePt" dir="t">
                <a:rot lat="0" lon="0" rev="0"/>
              </a:lightRig>
            </a:scene3d>
            <a:sp3d>
              <a:bevelT w="0" h="0"/>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800" dirty="0">
                  <a:solidFill>
                    <a:schemeClr val="tx1"/>
                  </a:solidFill>
                </a:rPr>
                <a:t>Correct enrollment start or exit dates</a:t>
              </a:r>
            </a:p>
          </p:txBody>
        </p:sp>
      </p:grpSp>
      <p:grpSp>
        <p:nvGrpSpPr>
          <p:cNvPr id="14" name="Group 13">
            <a:extLst>
              <a:ext uri="{FF2B5EF4-FFF2-40B4-BE49-F238E27FC236}">
                <a16:creationId xmlns:a16="http://schemas.microsoft.com/office/drawing/2014/main" id="{4298DE61-BC1E-4481-81B8-AEC710893B5E}"/>
              </a:ext>
            </a:extLst>
          </p:cNvPr>
          <p:cNvGrpSpPr/>
          <p:nvPr/>
        </p:nvGrpSpPr>
        <p:grpSpPr>
          <a:xfrm>
            <a:off x="2057400" y="4291159"/>
            <a:ext cx="8001000" cy="838200"/>
            <a:chOff x="533400" y="4291159"/>
            <a:chExt cx="8001000" cy="838200"/>
          </a:xfrm>
          <a:effectLst>
            <a:outerShdw blurRad="50800" dist="38100" dir="2700000" algn="tl" rotWithShape="0">
              <a:prstClr val="black">
                <a:alpha val="20000"/>
              </a:prstClr>
            </a:outerShdw>
          </a:effectLst>
        </p:grpSpPr>
        <p:sp>
          <p:nvSpPr>
            <p:cNvPr id="15" name="Snip Single Corner Rectangle 7">
              <a:extLst>
                <a:ext uri="{FF2B5EF4-FFF2-40B4-BE49-F238E27FC236}">
                  <a16:creationId xmlns:a16="http://schemas.microsoft.com/office/drawing/2014/main" id="{C7D7C6F4-34DF-4175-AB98-4C408D4A9081}"/>
                </a:ext>
              </a:extLst>
            </p:cNvPr>
            <p:cNvSpPr/>
            <p:nvPr/>
          </p:nvSpPr>
          <p:spPr bwMode="auto">
            <a:xfrm>
              <a:off x="1404936" y="4291159"/>
              <a:ext cx="7129464" cy="838200"/>
            </a:xfrm>
            <a:prstGeom prst="snip1Rect">
              <a:avLst/>
            </a:prstGeom>
            <a:solidFill>
              <a:srgbClr val="3EC1BD"/>
            </a:solidFill>
            <a:ln>
              <a:headEnd type="none" w="med" len="med"/>
              <a:tailEnd type="none" w="med" len="med"/>
            </a:ln>
            <a:effectLst>
              <a:outerShdw blurRad="63500" algn="ctr" rotWithShape="0">
                <a:prstClr val="black">
                  <a:alpha val="40000"/>
                </a:prstClr>
              </a:outerShdw>
            </a:effectLst>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800" dirty="0">
                  <a:solidFill>
                    <a:schemeClr val="tx1"/>
                  </a:solidFill>
                </a:rPr>
                <a:t>Delete enrollment record and get new SSID</a:t>
              </a:r>
            </a:p>
          </p:txBody>
        </p:sp>
        <p:pic>
          <p:nvPicPr>
            <p:cNvPr id="16" name="Picture 8">
              <a:extLst>
                <a:ext uri="{FF2B5EF4-FFF2-40B4-BE49-F238E27FC236}">
                  <a16:creationId xmlns:a16="http://schemas.microsoft.com/office/drawing/2014/main" id="{D7F5EC53-E08C-4F15-9901-A12E9DAF002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3400" y="4344956"/>
              <a:ext cx="731520" cy="730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14A180B-3242-4DE2-A66A-C95D3D4D3C60}"/>
              </a:ext>
            </a:extLst>
          </p:cNvPr>
          <p:cNvGrpSpPr/>
          <p:nvPr/>
        </p:nvGrpSpPr>
        <p:grpSpPr>
          <a:xfrm>
            <a:off x="1941662" y="3071959"/>
            <a:ext cx="8116743" cy="914400"/>
            <a:chOff x="417657" y="3071959"/>
            <a:chExt cx="8116743" cy="914400"/>
          </a:xfrm>
        </p:grpSpPr>
        <p:sp>
          <p:nvSpPr>
            <p:cNvPr id="23" name="Snip Single Corner Rectangle 6">
              <a:extLst>
                <a:ext uri="{FF2B5EF4-FFF2-40B4-BE49-F238E27FC236}">
                  <a16:creationId xmlns:a16="http://schemas.microsoft.com/office/drawing/2014/main" id="{EE13FF8E-8E6D-43BD-A6D7-1779D8CA0BC5}"/>
                </a:ext>
              </a:extLst>
            </p:cNvPr>
            <p:cNvSpPr/>
            <p:nvPr/>
          </p:nvSpPr>
          <p:spPr bwMode="auto">
            <a:xfrm>
              <a:off x="1404936" y="3071959"/>
              <a:ext cx="7129464" cy="914400"/>
            </a:xfrm>
            <a:prstGeom prst="snip1Rect">
              <a:avLst/>
            </a:prstGeom>
            <a:solidFill>
              <a:srgbClr val="40C1BD"/>
            </a:solidFill>
            <a:ln>
              <a:headEnd type="none" w="med" len="med"/>
              <a:tailEnd type="none" w="med" len="med"/>
            </a:ln>
            <a:effectLst>
              <a:outerShdw blurRad="63500" algn="ctr" rotWithShape="0">
                <a:prstClr val="black">
                  <a:alpha val="40000"/>
                </a:prstClr>
              </a:outerShdw>
            </a:effectLst>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800" dirty="0">
                  <a:solidFill>
                    <a:schemeClr val="tx1"/>
                  </a:solidFill>
                </a:rPr>
                <a:t>Correct enrollment status or exit code</a:t>
              </a:r>
            </a:p>
          </p:txBody>
        </p:sp>
        <p:pic>
          <p:nvPicPr>
            <p:cNvPr id="24" name="Picture 2">
              <a:extLst>
                <a:ext uri="{FF2B5EF4-FFF2-40B4-BE49-F238E27FC236}">
                  <a16:creationId xmlns:a16="http://schemas.microsoft.com/office/drawing/2014/main" id="{1C409907-1B9F-4698-B661-41395814F97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7657" y="3073478"/>
              <a:ext cx="878934" cy="879758"/>
            </a:xfrm>
            <a:prstGeom prst="rect">
              <a:avLst/>
            </a:pr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sp>
        <p:nvSpPr>
          <p:cNvPr id="9" name="Slide Number Placeholder 8">
            <a:extLst>
              <a:ext uri="{FF2B5EF4-FFF2-40B4-BE49-F238E27FC236}">
                <a16:creationId xmlns:a16="http://schemas.microsoft.com/office/drawing/2014/main" id="{82F43BA5-42B4-46A5-AA71-10E69DA19362}"/>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spTree>
    <p:extLst>
      <p:ext uri="{BB962C8B-B14F-4D97-AF65-F5344CB8AC3E}">
        <p14:creationId xmlns:p14="http://schemas.microsoft.com/office/powerpoint/2010/main" val="41337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431800" y="1735931"/>
            <a:ext cx="1979613" cy="1979613"/>
          </a:xfrm>
        </p:spPr>
      </p:pic>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p:txBody>
          <a:bodyPr/>
          <a:lstStyle/>
          <a:p>
            <a:r>
              <a:rPr lang="en-US" b="1" dirty="0"/>
              <a:t>Identify</a:t>
            </a:r>
          </a:p>
        </p:txBody>
      </p:sp>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611413" y="448423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p:txBody>
          <a:bodyPr/>
          <a:lstStyle/>
          <a:p>
            <a:r>
              <a:rPr lang="en-US" dirty="0"/>
              <a:t>the SSIDs triggering anomalies</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2771850" y="1735138"/>
            <a:ext cx="1979613" cy="1981200"/>
          </a:xfrm>
        </p:spPr>
      </p:pic>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3"/>
          </p:nvPr>
        </p:nvSpPr>
        <p:spPr/>
        <p:txBody>
          <a:bodyPr/>
          <a:lstStyle/>
          <a:p>
            <a:r>
              <a:rPr lang="en-US" b="1" dirty="0"/>
              <a:t>Determine</a:t>
            </a:r>
          </a:p>
        </p:txBody>
      </p: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2861850" y="448423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4"/>
          </p:nvPr>
        </p:nvSpPr>
        <p:spPr>
          <a:xfrm>
            <a:off x="2771850" y="4605832"/>
            <a:ext cx="1980000" cy="720000"/>
          </a:xfrm>
        </p:spPr>
        <p:txBody>
          <a:bodyPr/>
          <a:lstStyle/>
          <a:p>
            <a:r>
              <a:rPr lang="en-US" dirty="0"/>
              <a:t>what type of anomaly the SSID triggers and how to resolve it</a:t>
            </a:r>
          </a:p>
        </p:txBody>
      </p:sp>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5112287" y="1735931"/>
            <a:ext cx="1979613" cy="1979613"/>
          </a:xfrm>
        </p:spPr>
      </p:pic>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5"/>
          </p:nvPr>
        </p:nvSpPr>
        <p:spPr/>
        <p:txBody>
          <a:bodyPr/>
          <a:lstStyle/>
          <a:p>
            <a:r>
              <a:rPr lang="en-US" b="1" dirty="0"/>
              <a:t>Demonstrate</a:t>
            </a:r>
          </a:p>
        </p:txBody>
      </p: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5201900" y="448423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6"/>
          </p:nvPr>
        </p:nvSpPr>
        <p:spPr>
          <a:xfrm>
            <a:off x="5111900" y="4605832"/>
            <a:ext cx="1980000" cy="720000"/>
          </a:xfrm>
        </p:spPr>
        <p:txBody>
          <a:bodyPr/>
          <a:lstStyle/>
          <a:p>
            <a:r>
              <a:rPr lang="en-US" dirty="0"/>
              <a:t>with ease, the steps in resolving the different anomalies</a:t>
            </a:r>
          </a:p>
        </p:txBody>
      </p:sp>
      <p:pic>
        <p:nvPicPr>
          <p:cNvPr id="71" name="Picture Placeholder 70">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tretch>
            <a:fillRect/>
          </a:stretch>
        </p:blipFill>
        <p:spPr>
          <a:xfrm>
            <a:off x="7509120" y="1792845"/>
            <a:ext cx="1865273" cy="1865785"/>
          </a:xfrm>
        </p:spPr>
      </p:pic>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7"/>
          </p:nvPr>
        </p:nvSpPr>
        <p:spPr/>
        <p:txBody>
          <a:bodyPr/>
          <a:lstStyle/>
          <a:p>
            <a:r>
              <a:rPr lang="en-US" b="1" dirty="0"/>
              <a:t>Contact</a:t>
            </a:r>
          </a:p>
        </p:txBody>
      </p: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7541950" y="448423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8"/>
          </p:nvPr>
        </p:nvSpPr>
        <p:spPr>
          <a:xfrm>
            <a:off x="7451950" y="4605832"/>
            <a:ext cx="1980000" cy="720000"/>
          </a:xfrm>
        </p:spPr>
        <p:txBody>
          <a:bodyPr/>
          <a:lstStyle/>
          <a:p>
            <a:r>
              <a:rPr lang="en-US" dirty="0"/>
              <a:t>designated LEA contact person when anomaly correction involve other LEA records</a:t>
            </a:r>
          </a:p>
        </p:txBody>
      </p:sp>
      <p:pic>
        <p:nvPicPr>
          <p:cNvPr id="63" name="Picture Placeholder 62">
            <a:extLst>
              <a:ext uri="{FF2B5EF4-FFF2-40B4-BE49-F238E27FC236}">
                <a16:creationId xmlns:a16="http://schemas.microsoft.com/office/drawing/2014/main" id="{DA70A5B7-C485-42A2-BB9D-2180002A6220}"/>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tretch>
            <a:fillRect/>
          </a:stretch>
        </p:blipFill>
        <p:spPr>
          <a:xfrm>
            <a:off x="9780884" y="1736228"/>
            <a:ext cx="1979019" cy="1979019"/>
          </a:xfrm>
        </p:spPr>
      </p:pic>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9"/>
          </p:nvPr>
        </p:nvSpPr>
        <p:spPr/>
        <p:txBody>
          <a:bodyPr/>
          <a:lstStyle/>
          <a:p>
            <a:r>
              <a:rPr lang="en-US" b="1" dirty="0"/>
              <a:t>Review</a:t>
            </a:r>
          </a:p>
        </p:txBody>
      </p:sp>
      <p:cxnSp>
        <p:nvCxnSpPr>
          <p:cNvPr id="24" name="Straight Connector 23">
            <a:extLst>
              <a:ext uri="{FF2B5EF4-FFF2-40B4-BE49-F238E27FC236}">
                <a16:creationId xmlns:a16="http://schemas.microsoft.com/office/drawing/2014/main" id="{75979D46-D664-4267-B673-E6B048C084A4}"/>
              </a:ext>
              <a:ext uri="{C183D7F6-B498-43B3-948B-1728B52AA6E4}">
                <adec:decorative xmlns:adec="http://schemas.microsoft.com/office/drawing/2017/decorative" val="1"/>
              </a:ext>
            </a:extLst>
          </p:cNvPr>
          <p:cNvCxnSpPr>
            <a:cxnSpLocks/>
          </p:cNvCxnSpPr>
          <p:nvPr/>
        </p:nvCxnSpPr>
        <p:spPr>
          <a:xfrm>
            <a:off x="9882000" y="4484234"/>
            <a:ext cx="1800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11578AB-8F47-4648-B827-D4367249BDBB}"/>
              </a:ext>
            </a:extLst>
          </p:cNvPr>
          <p:cNvSpPr>
            <a:spLocks noGrp="1"/>
          </p:cNvSpPr>
          <p:nvPr>
            <p:ph type="body" sz="quarter" idx="40"/>
          </p:nvPr>
        </p:nvSpPr>
        <p:spPr>
          <a:xfrm>
            <a:off x="9792000" y="4605832"/>
            <a:ext cx="1980000" cy="720000"/>
          </a:xfrm>
        </p:spPr>
        <p:txBody>
          <a:bodyPr/>
          <a:lstStyle/>
          <a:p>
            <a:r>
              <a:rPr lang="en-US" dirty="0"/>
              <a:t>and ensure all critical anomalies have been resolved</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34853B9C-8262-4DEB-9593-CB30179AED82}"/>
              </a:ext>
            </a:extLst>
          </p:cNvPr>
          <p:cNvSpPr>
            <a:spLocks noGrp="1"/>
          </p:cNvSpPr>
          <p:nvPr>
            <p:ph type="sldNum" sz="quarter" idx="11"/>
          </p:nvPr>
        </p:nvSpPr>
        <p:spPr/>
        <p:txBody>
          <a:bodyPr/>
          <a:lstStyle/>
          <a:p>
            <a:fld id="{4B73C415-D670-4716-A5EC-CC4D52CA2BAC}" type="slidenum">
              <a:rPr lang="en-US" noProof="0" smtClean="0"/>
              <a:pPr/>
              <a:t>3</a:t>
            </a:fld>
            <a:endParaRPr lang="en-US" noProof="0" dirty="0"/>
          </a:p>
        </p:txBody>
      </p:sp>
    </p:spTree>
    <p:extLst>
      <p:ext uri="{BB962C8B-B14F-4D97-AF65-F5344CB8AC3E}">
        <p14:creationId xmlns:p14="http://schemas.microsoft.com/office/powerpoint/2010/main" val="3745170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7ADCF2-E469-4A75-8DBE-0826E7B1A1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89867" y="1541722"/>
            <a:ext cx="9181446" cy="4162861"/>
          </a:xfrm>
          <a:prstGeom prst="rect">
            <a:avLst/>
          </a:prstGeom>
          <a:ln>
            <a:noFill/>
          </a:ln>
          <a:effectLst>
            <a:outerShdw blurRad="63500" algn="ctr" rotWithShape="0">
              <a:prstClr val="black">
                <a:alpha val="40000"/>
              </a:prstClr>
            </a:outerShdw>
          </a:effectLst>
        </p:spPr>
      </p:pic>
      <p:pic>
        <p:nvPicPr>
          <p:cNvPr id="13" name="Picture 12">
            <a:extLst>
              <a:ext uri="{FF2B5EF4-FFF2-40B4-BE49-F238E27FC236}">
                <a16:creationId xmlns:a16="http://schemas.microsoft.com/office/drawing/2014/main" id="{627FFDF2-003A-4ADB-A347-866EC6E9A940}"/>
              </a:ext>
            </a:extLst>
          </p:cNvPr>
          <p:cNvPicPr>
            <a:picLocks noChangeAspect="1"/>
          </p:cNvPicPr>
          <p:nvPr/>
        </p:nvPicPr>
        <p:blipFill>
          <a:blip r:embed="rId3"/>
          <a:stretch>
            <a:fillRect/>
          </a:stretch>
        </p:blipFill>
        <p:spPr>
          <a:xfrm>
            <a:off x="434314" y="1512000"/>
            <a:ext cx="2057400" cy="3721814"/>
          </a:xfrm>
          <a:prstGeom prst="rect">
            <a:avLst/>
          </a:prstGeom>
          <a:ln>
            <a:noFill/>
          </a:ln>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A6EEBB32-79AE-4B68-9665-B1830E174398}"/>
              </a:ext>
            </a:extLst>
          </p:cNvPr>
          <p:cNvSpPr>
            <a:spLocks noGrp="1"/>
          </p:cNvSpPr>
          <p:nvPr>
            <p:ph type="title"/>
          </p:nvPr>
        </p:nvSpPr>
        <p:spPr/>
        <p:txBody>
          <a:bodyPr/>
          <a:lstStyle/>
          <a:p>
            <a:r>
              <a:rPr lang="en-US" dirty="0"/>
              <a:t>CCE – Module Interface </a:t>
            </a:r>
          </a:p>
        </p:txBody>
      </p:sp>
      <p:sp>
        <p:nvSpPr>
          <p:cNvPr id="3" name="Footer Placeholder 2">
            <a:extLst>
              <a:ext uri="{FF2B5EF4-FFF2-40B4-BE49-F238E27FC236}">
                <a16:creationId xmlns:a16="http://schemas.microsoft.com/office/drawing/2014/main" id="{02D786FD-EFFB-4193-B63F-1B29617DCE3F}"/>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5" name="Text Placeholder 4">
            <a:extLst>
              <a:ext uri="{FF2B5EF4-FFF2-40B4-BE49-F238E27FC236}">
                <a16:creationId xmlns:a16="http://schemas.microsoft.com/office/drawing/2014/main" id="{05FC6D5A-CAC2-4261-8267-4C7863648517}"/>
              </a:ext>
            </a:extLst>
          </p:cNvPr>
          <p:cNvSpPr>
            <a:spLocks noGrp="1"/>
          </p:cNvSpPr>
          <p:nvPr>
            <p:ph type="body" sz="quarter" idx="32"/>
          </p:nvPr>
        </p:nvSpPr>
        <p:spPr/>
        <p:txBody>
          <a:bodyPr/>
          <a:lstStyle/>
          <a:p>
            <a:r>
              <a:rPr lang="en-US" dirty="0"/>
              <a:t>This section list all students triggering CCEs based on the selected reporting period. </a:t>
            </a:r>
          </a:p>
        </p:txBody>
      </p:sp>
      <p:sp>
        <p:nvSpPr>
          <p:cNvPr id="7" name="Rectangle 6">
            <a:extLst>
              <a:ext uri="{FF2B5EF4-FFF2-40B4-BE49-F238E27FC236}">
                <a16:creationId xmlns:a16="http://schemas.microsoft.com/office/drawing/2014/main" id="{DC88A3B4-47B6-446A-AC16-34DA2D16263E}"/>
              </a:ext>
            </a:extLst>
          </p:cNvPr>
          <p:cNvSpPr/>
          <p:nvPr/>
        </p:nvSpPr>
        <p:spPr bwMode="auto">
          <a:xfrm>
            <a:off x="431800" y="4069428"/>
            <a:ext cx="2057400" cy="360000"/>
          </a:xfrm>
          <a:prstGeom prst="rect">
            <a:avLst/>
          </a:prstGeom>
          <a:noFill/>
          <a:ln w="38100" cap="flat" cmpd="sng" algn="ctr">
            <a:solidFill>
              <a:srgbClr val="FF735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Rectangle 8">
            <a:extLst>
              <a:ext uri="{FF2B5EF4-FFF2-40B4-BE49-F238E27FC236}">
                <a16:creationId xmlns:a16="http://schemas.microsoft.com/office/drawing/2014/main" id="{AF8304FF-96A4-4F7D-A9B9-947AB9DB5E0B}"/>
              </a:ext>
            </a:extLst>
          </p:cNvPr>
          <p:cNvSpPr/>
          <p:nvPr/>
        </p:nvSpPr>
        <p:spPr bwMode="auto">
          <a:xfrm>
            <a:off x="7166963" y="3381309"/>
            <a:ext cx="4507878" cy="466744"/>
          </a:xfrm>
          <a:prstGeom prst="rect">
            <a:avLst/>
          </a:prstGeom>
          <a:noFill/>
          <a:ln w="38100" cap="flat" cmpd="sng" algn="ctr">
            <a:solidFill>
              <a:srgbClr val="FF735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AutoShape 31">
            <a:extLst>
              <a:ext uri="{FF2B5EF4-FFF2-40B4-BE49-F238E27FC236}">
                <a16:creationId xmlns:a16="http://schemas.microsoft.com/office/drawing/2014/main" id="{BF98F2FA-08B2-4A05-902F-A875526036FA}"/>
              </a:ext>
            </a:extLst>
          </p:cNvPr>
          <p:cNvSpPr>
            <a:spLocks noChangeArrowheads="1"/>
          </p:cNvSpPr>
          <p:nvPr/>
        </p:nvSpPr>
        <p:spPr bwMode="auto">
          <a:xfrm>
            <a:off x="7522387" y="2549102"/>
            <a:ext cx="3973004" cy="612841"/>
          </a:xfrm>
          <a:prstGeom prst="roundRect">
            <a:avLst>
              <a:gd name="adj" fmla="val 16667"/>
            </a:avLst>
          </a:prstGeom>
          <a:solidFill>
            <a:srgbClr val="FF735D"/>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b="1" dirty="0">
                <a:solidFill>
                  <a:schemeClr val="bg1"/>
                </a:solidFill>
              </a:rPr>
              <a:t>Only CCEs with open enrollments between these dates are detected.</a:t>
            </a:r>
          </a:p>
        </p:txBody>
      </p:sp>
      <p:sp>
        <p:nvSpPr>
          <p:cNvPr id="11" name="AutoShape 41">
            <a:extLst>
              <a:ext uri="{FF2B5EF4-FFF2-40B4-BE49-F238E27FC236}">
                <a16:creationId xmlns:a16="http://schemas.microsoft.com/office/drawing/2014/main" id="{F4362A46-75E6-4B88-AF24-EFDA0C90BD60}"/>
              </a:ext>
            </a:extLst>
          </p:cNvPr>
          <p:cNvSpPr>
            <a:spLocks noChangeArrowheads="1"/>
          </p:cNvSpPr>
          <p:nvPr/>
        </p:nvSpPr>
        <p:spPr bwMode="auto">
          <a:xfrm>
            <a:off x="4366727" y="5607611"/>
            <a:ext cx="4945223" cy="628928"/>
          </a:xfrm>
          <a:prstGeom prst="roundRect">
            <a:avLst>
              <a:gd name="adj" fmla="val 16667"/>
            </a:avLst>
          </a:prstGeom>
          <a:solidFill>
            <a:srgbClr val="3EC1BD"/>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solidFill>
                  <a:schemeClr val="bg1"/>
                </a:solidFill>
              </a:rPr>
              <a:t>User filters to limit which records are shown below. Remember to click Apply Filters after changing the options.</a:t>
            </a:r>
          </a:p>
        </p:txBody>
      </p:sp>
      <p:sp>
        <p:nvSpPr>
          <p:cNvPr id="12" name="Rectangle 11">
            <a:extLst>
              <a:ext uri="{FF2B5EF4-FFF2-40B4-BE49-F238E27FC236}">
                <a16:creationId xmlns:a16="http://schemas.microsoft.com/office/drawing/2014/main" id="{111517A0-7298-459C-B69B-781128A11B3A}"/>
              </a:ext>
            </a:extLst>
          </p:cNvPr>
          <p:cNvSpPr/>
          <p:nvPr/>
        </p:nvSpPr>
        <p:spPr bwMode="auto">
          <a:xfrm>
            <a:off x="2652853" y="4255796"/>
            <a:ext cx="9028220" cy="1125764"/>
          </a:xfrm>
          <a:prstGeom prst="rect">
            <a:avLst/>
          </a:prstGeom>
          <a:noFill/>
          <a:ln w="38100" cap="flat" cmpd="sng" algn="ctr">
            <a:solidFill>
              <a:srgbClr val="3EC1B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Slide Number Placeholder 3">
            <a:extLst>
              <a:ext uri="{FF2B5EF4-FFF2-40B4-BE49-F238E27FC236}">
                <a16:creationId xmlns:a16="http://schemas.microsoft.com/office/drawing/2014/main" id="{BCEAF397-B964-4DBD-B97B-3BAC5505DF70}"/>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Tree>
    <p:extLst>
      <p:ext uri="{BB962C8B-B14F-4D97-AF65-F5344CB8AC3E}">
        <p14:creationId xmlns:p14="http://schemas.microsoft.com/office/powerpoint/2010/main" val="233211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BB32-79AE-4B68-9665-B1830E174398}"/>
              </a:ext>
            </a:extLst>
          </p:cNvPr>
          <p:cNvSpPr>
            <a:spLocks noGrp="1"/>
          </p:cNvSpPr>
          <p:nvPr>
            <p:ph type="title"/>
          </p:nvPr>
        </p:nvSpPr>
        <p:spPr/>
        <p:txBody>
          <a:bodyPr/>
          <a:lstStyle/>
          <a:p>
            <a:r>
              <a:rPr lang="en-US" dirty="0"/>
              <a:t>CCE </a:t>
            </a:r>
            <a:r>
              <a:rPr lang="en-US"/>
              <a:t>– Results List</a:t>
            </a:r>
            <a:endParaRPr lang="en-US" dirty="0"/>
          </a:p>
        </p:txBody>
      </p:sp>
      <p:sp>
        <p:nvSpPr>
          <p:cNvPr id="3" name="Footer Placeholder 2">
            <a:extLst>
              <a:ext uri="{FF2B5EF4-FFF2-40B4-BE49-F238E27FC236}">
                <a16:creationId xmlns:a16="http://schemas.microsoft.com/office/drawing/2014/main" id="{02D786FD-EFFB-4193-B63F-1B29617DCE3F}"/>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27" name="Picture 26">
            <a:extLst>
              <a:ext uri="{FF2B5EF4-FFF2-40B4-BE49-F238E27FC236}">
                <a16:creationId xmlns:a16="http://schemas.microsoft.com/office/drawing/2014/main" id="{00870C7D-6118-464A-9061-1C7A5ED5D3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14" y="2360971"/>
            <a:ext cx="10926372" cy="2136056"/>
          </a:xfrm>
          <a:prstGeom prst="rect">
            <a:avLst/>
          </a:prstGeom>
          <a:ln w="3175">
            <a:solidFill>
              <a:srgbClr val="2A3132"/>
            </a:solidFill>
          </a:ln>
          <a:effectLst>
            <a:outerShdw blurRad="190500" algn="tl" rotWithShape="0">
              <a:srgbClr val="000000">
                <a:alpha val="40000"/>
              </a:srgbClr>
            </a:outerShdw>
          </a:effectLst>
        </p:spPr>
      </p:pic>
      <p:grpSp>
        <p:nvGrpSpPr>
          <p:cNvPr id="28" name="Group 27">
            <a:extLst>
              <a:ext uri="{FF2B5EF4-FFF2-40B4-BE49-F238E27FC236}">
                <a16:creationId xmlns:a16="http://schemas.microsoft.com/office/drawing/2014/main" id="{AB8F14E9-96C5-420A-93E8-A84C29B0202E}"/>
              </a:ext>
            </a:extLst>
          </p:cNvPr>
          <p:cNvGrpSpPr/>
          <p:nvPr/>
        </p:nvGrpSpPr>
        <p:grpSpPr>
          <a:xfrm>
            <a:off x="2441209" y="3294265"/>
            <a:ext cx="3177973" cy="2475822"/>
            <a:chOff x="2141605" y="3083513"/>
            <a:chExt cx="3177973" cy="2475822"/>
          </a:xfrm>
        </p:grpSpPr>
        <p:sp>
          <p:nvSpPr>
            <p:cNvPr id="29" name="Rectangle 28">
              <a:extLst>
                <a:ext uri="{FF2B5EF4-FFF2-40B4-BE49-F238E27FC236}">
                  <a16:creationId xmlns:a16="http://schemas.microsoft.com/office/drawing/2014/main" id="{3C074725-35B0-4D7B-80E6-5F8C668CB109}"/>
                </a:ext>
              </a:extLst>
            </p:cNvPr>
            <p:cNvSpPr/>
            <p:nvPr/>
          </p:nvSpPr>
          <p:spPr bwMode="auto">
            <a:xfrm>
              <a:off x="2141605" y="3083513"/>
              <a:ext cx="762000" cy="417602"/>
            </a:xfrm>
            <a:prstGeom prst="rect">
              <a:avLst/>
            </a:prstGeom>
            <a:noFill/>
            <a:ln w="38100" cap="flat" cmpd="sng" algn="ctr">
              <a:solidFill>
                <a:srgbClr val="FF735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0" name="Rectangle 29">
              <a:extLst>
                <a:ext uri="{FF2B5EF4-FFF2-40B4-BE49-F238E27FC236}">
                  <a16:creationId xmlns:a16="http://schemas.microsoft.com/office/drawing/2014/main" id="{5183D66D-9355-469B-B163-E92883E99BDE}"/>
                </a:ext>
              </a:extLst>
            </p:cNvPr>
            <p:cNvSpPr/>
            <p:nvPr/>
          </p:nvSpPr>
          <p:spPr>
            <a:xfrm>
              <a:off x="2757623" y="4605228"/>
              <a:ext cx="2561955" cy="954107"/>
            </a:xfrm>
            <a:prstGeom prst="rect">
              <a:avLst/>
            </a:prstGeom>
            <a:solidFill>
              <a:srgbClr val="FFD8D1"/>
            </a:solidFill>
            <a:effectLst>
              <a:outerShdw blurRad="50800" dist="38100" dir="2700000" algn="tl" rotWithShape="0">
                <a:prstClr val="black">
                  <a:alpha val="40000"/>
                </a:prstClr>
              </a:outerShdw>
            </a:effectLst>
          </p:spPr>
          <p:txBody>
            <a:bodyPr wrap="square">
              <a:spAutoFit/>
            </a:bodyPr>
            <a:lstStyle/>
            <a:p>
              <a:pPr lvl="0"/>
              <a:r>
                <a:rPr lang="en-US" sz="1400" dirty="0">
                  <a:solidFill>
                    <a:schemeClr val="bg1">
                      <a:lumMod val="10000"/>
                    </a:schemeClr>
                  </a:solidFill>
                </a:rPr>
                <a:t>Right-click on the name and  open in new window to bring up the student detail enrollment.</a:t>
              </a:r>
            </a:p>
          </p:txBody>
        </p:sp>
      </p:grpSp>
      <p:grpSp>
        <p:nvGrpSpPr>
          <p:cNvPr id="31" name="Group 30">
            <a:extLst>
              <a:ext uri="{FF2B5EF4-FFF2-40B4-BE49-F238E27FC236}">
                <a16:creationId xmlns:a16="http://schemas.microsoft.com/office/drawing/2014/main" id="{EFE1F718-D115-4947-AB7E-A20F324BADE3}"/>
              </a:ext>
            </a:extLst>
          </p:cNvPr>
          <p:cNvGrpSpPr/>
          <p:nvPr/>
        </p:nvGrpSpPr>
        <p:grpSpPr>
          <a:xfrm>
            <a:off x="632814" y="3253582"/>
            <a:ext cx="2107010" cy="2284443"/>
            <a:chOff x="428568" y="3150126"/>
            <a:chExt cx="2030425" cy="2128335"/>
          </a:xfrm>
        </p:grpSpPr>
        <p:sp>
          <p:nvSpPr>
            <p:cNvPr id="32" name="Rectangle 31">
              <a:extLst>
                <a:ext uri="{FF2B5EF4-FFF2-40B4-BE49-F238E27FC236}">
                  <a16:creationId xmlns:a16="http://schemas.microsoft.com/office/drawing/2014/main" id="{2CF528CF-A830-4CEB-A3E9-36ABE133BAE6}"/>
                </a:ext>
              </a:extLst>
            </p:cNvPr>
            <p:cNvSpPr/>
            <p:nvPr/>
          </p:nvSpPr>
          <p:spPr bwMode="auto">
            <a:xfrm>
              <a:off x="512338" y="3150126"/>
              <a:ext cx="522820" cy="389065"/>
            </a:xfrm>
            <a:prstGeom prst="rect">
              <a:avLst/>
            </a:prstGeom>
            <a:noFill/>
            <a:ln w="38100" cap="flat" cmpd="sng" algn="ctr">
              <a:solidFill>
                <a:srgbClr val="3EC1B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3" name="Rectangle 32">
              <a:extLst>
                <a:ext uri="{FF2B5EF4-FFF2-40B4-BE49-F238E27FC236}">
                  <a16:creationId xmlns:a16="http://schemas.microsoft.com/office/drawing/2014/main" id="{0DF450A7-77A9-41D3-AFB3-9634D6643D6F}"/>
                </a:ext>
              </a:extLst>
            </p:cNvPr>
            <p:cNvSpPr/>
            <p:nvPr/>
          </p:nvSpPr>
          <p:spPr>
            <a:xfrm>
              <a:off x="428568" y="4590274"/>
              <a:ext cx="2030425" cy="688187"/>
            </a:xfrm>
            <a:prstGeom prst="rect">
              <a:avLst/>
            </a:prstGeom>
            <a:solidFill>
              <a:srgbClr val="CAEEED"/>
            </a:solidFill>
            <a:effectLst>
              <a:outerShdw blurRad="50800" dist="38100" dir="2700000" algn="tl" rotWithShape="0">
                <a:prstClr val="black">
                  <a:alpha val="40000"/>
                </a:prstClr>
              </a:outerShdw>
            </a:effectLst>
          </p:spPr>
          <p:txBody>
            <a:bodyPr wrap="square">
              <a:spAutoFit/>
            </a:bodyPr>
            <a:lstStyle/>
            <a:p>
              <a:pPr lvl="0"/>
              <a:r>
                <a:rPr lang="en-US" sz="1400" dirty="0">
                  <a:solidFill>
                    <a:schemeClr val="bg1">
                      <a:lumMod val="10000"/>
                    </a:schemeClr>
                  </a:solidFill>
                </a:rPr>
                <a:t>Click on Open to bring up the CCE anomaly details page.</a:t>
              </a:r>
            </a:p>
          </p:txBody>
        </p:sp>
      </p:grpSp>
      <p:grpSp>
        <p:nvGrpSpPr>
          <p:cNvPr id="34" name="Group 33">
            <a:extLst>
              <a:ext uri="{FF2B5EF4-FFF2-40B4-BE49-F238E27FC236}">
                <a16:creationId xmlns:a16="http://schemas.microsoft.com/office/drawing/2014/main" id="{242ED5A8-7D11-42B3-B952-A4399BBF271A}"/>
              </a:ext>
            </a:extLst>
          </p:cNvPr>
          <p:cNvGrpSpPr/>
          <p:nvPr/>
        </p:nvGrpSpPr>
        <p:grpSpPr>
          <a:xfrm>
            <a:off x="506636" y="1879663"/>
            <a:ext cx="11265364" cy="1373919"/>
            <a:chOff x="506636" y="1137765"/>
            <a:chExt cx="11265364" cy="1373919"/>
          </a:xfrm>
        </p:grpSpPr>
        <p:sp>
          <p:nvSpPr>
            <p:cNvPr id="35" name="Rectangle 34">
              <a:extLst>
                <a:ext uri="{FF2B5EF4-FFF2-40B4-BE49-F238E27FC236}">
                  <a16:creationId xmlns:a16="http://schemas.microsoft.com/office/drawing/2014/main" id="{4DCBDECF-96C7-4B45-A1CA-537BD03C2C3E}"/>
                </a:ext>
              </a:extLst>
            </p:cNvPr>
            <p:cNvSpPr/>
            <p:nvPr/>
          </p:nvSpPr>
          <p:spPr>
            <a:xfrm>
              <a:off x="3716523" y="1137765"/>
              <a:ext cx="4604179" cy="307777"/>
            </a:xfrm>
            <a:prstGeom prst="rect">
              <a:avLst/>
            </a:prstGeom>
            <a:solidFill>
              <a:srgbClr val="A5AAD3"/>
            </a:solidFill>
            <a:effectLst>
              <a:outerShdw blurRad="50800" dist="38100" dir="2700000" algn="tl" rotWithShape="0">
                <a:prstClr val="black">
                  <a:alpha val="40000"/>
                </a:prstClr>
              </a:outerShdw>
            </a:effectLst>
          </p:spPr>
          <p:txBody>
            <a:bodyPr wrap="square">
              <a:spAutoFit/>
            </a:bodyPr>
            <a:lstStyle/>
            <a:p>
              <a:pPr lvl="0"/>
              <a:r>
                <a:rPr lang="en-US" sz="1400" dirty="0">
                  <a:solidFill>
                    <a:schemeClr val="bg1">
                      <a:lumMod val="10000"/>
                    </a:schemeClr>
                  </a:solidFill>
                </a:rPr>
                <a:t>Sort results by clicking on the column header.</a:t>
              </a:r>
            </a:p>
          </p:txBody>
        </p:sp>
        <p:sp>
          <p:nvSpPr>
            <p:cNvPr id="36" name="Rectangle 35">
              <a:extLst>
                <a:ext uri="{FF2B5EF4-FFF2-40B4-BE49-F238E27FC236}">
                  <a16:creationId xmlns:a16="http://schemas.microsoft.com/office/drawing/2014/main" id="{646EC225-C5D1-40AB-A2E6-979A74F57610}"/>
                </a:ext>
              </a:extLst>
            </p:cNvPr>
            <p:cNvSpPr/>
            <p:nvPr/>
          </p:nvSpPr>
          <p:spPr bwMode="auto">
            <a:xfrm>
              <a:off x="506636" y="2067481"/>
              <a:ext cx="11265364" cy="444203"/>
            </a:xfrm>
            <a:prstGeom prst="rect">
              <a:avLst/>
            </a:prstGeom>
            <a:noFill/>
            <a:ln w="38100" cap="flat" cmpd="sng" algn="ctr">
              <a:solidFill>
                <a:srgbClr val="555FAD"/>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37" name="Rectangle 36">
            <a:extLst>
              <a:ext uri="{FF2B5EF4-FFF2-40B4-BE49-F238E27FC236}">
                <a16:creationId xmlns:a16="http://schemas.microsoft.com/office/drawing/2014/main" id="{E2699839-137D-458B-8F80-54615B0429F3}"/>
              </a:ext>
            </a:extLst>
          </p:cNvPr>
          <p:cNvSpPr/>
          <p:nvPr/>
        </p:nvSpPr>
        <p:spPr bwMode="auto">
          <a:xfrm>
            <a:off x="1066800" y="4038600"/>
            <a:ext cx="381000" cy="251633"/>
          </a:xfrm>
          <a:prstGeom prst="rect">
            <a:avLst/>
          </a:prstGeom>
          <a:solidFill>
            <a:srgbClr val="F2F3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4" name="Slide Number Placeholder 3">
            <a:extLst>
              <a:ext uri="{FF2B5EF4-FFF2-40B4-BE49-F238E27FC236}">
                <a16:creationId xmlns:a16="http://schemas.microsoft.com/office/drawing/2014/main" id="{A3E14DBA-810A-4BC0-B17F-DA37E76CCFA2}"/>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spTree>
    <p:extLst>
      <p:ext uri="{BB962C8B-B14F-4D97-AF65-F5344CB8AC3E}">
        <p14:creationId xmlns:p14="http://schemas.microsoft.com/office/powerpoint/2010/main" val="2656821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786C-6F23-40D5-B2A7-5A1DCA85F575}"/>
              </a:ext>
            </a:extLst>
          </p:cNvPr>
          <p:cNvSpPr>
            <a:spLocks noGrp="1"/>
          </p:cNvSpPr>
          <p:nvPr>
            <p:ph type="title"/>
          </p:nvPr>
        </p:nvSpPr>
        <p:spPr/>
        <p:txBody>
          <a:bodyPr/>
          <a:lstStyle/>
          <a:p>
            <a:r>
              <a:rPr lang="en-US" dirty="0"/>
              <a:t>CCE - Analysis</a:t>
            </a:r>
          </a:p>
        </p:txBody>
      </p:sp>
      <p:sp>
        <p:nvSpPr>
          <p:cNvPr id="3" name="Footer Placeholder 2">
            <a:extLst>
              <a:ext uri="{FF2B5EF4-FFF2-40B4-BE49-F238E27FC236}">
                <a16:creationId xmlns:a16="http://schemas.microsoft.com/office/drawing/2014/main" id="{02A77F34-E332-495E-AE9B-8A8C7DEB7533}"/>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6" name="Picture 5">
            <a:extLst>
              <a:ext uri="{FF2B5EF4-FFF2-40B4-BE49-F238E27FC236}">
                <a16:creationId xmlns:a16="http://schemas.microsoft.com/office/drawing/2014/main" id="{5EAB8DA8-8905-4762-9C8F-6E825179A2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4074" y="1014011"/>
            <a:ext cx="4353842" cy="5257800"/>
          </a:xfrm>
          <a:prstGeom prst="rect">
            <a:avLst/>
          </a:prstGeom>
          <a:ln w="3175">
            <a:solidFill>
              <a:srgbClr val="000000"/>
            </a:solidFill>
          </a:ln>
          <a:effectLst>
            <a:outerShdw blurRad="190500" algn="tl" rotWithShape="0">
              <a:srgbClr val="000000">
                <a:alpha val="40000"/>
              </a:srgbClr>
            </a:outerShdw>
          </a:effectLst>
        </p:spPr>
      </p:pic>
      <p:sp>
        <p:nvSpPr>
          <p:cNvPr id="7" name="Rectangle 6">
            <a:extLst>
              <a:ext uri="{FF2B5EF4-FFF2-40B4-BE49-F238E27FC236}">
                <a16:creationId xmlns:a16="http://schemas.microsoft.com/office/drawing/2014/main" id="{52EF5ED0-B144-4594-8078-FAE078E6A2EC}"/>
              </a:ext>
            </a:extLst>
          </p:cNvPr>
          <p:cNvSpPr/>
          <p:nvPr/>
        </p:nvSpPr>
        <p:spPr>
          <a:xfrm>
            <a:off x="6724022" y="3814821"/>
            <a:ext cx="4104670" cy="954107"/>
          </a:xfrm>
          <a:prstGeom prst="rect">
            <a:avLst/>
          </a:prstGeom>
          <a:solidFill>
            <a:srgbClr val="A5AAD3"/>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Check cumulative folder to see if the student attended the other school. If they did not, it’s likely the student is sharing the SSID with another student.</a:t>
            </a:r>
          </a:p>
        </p:txBody>
      </p:sp>
      <p:sp>
        <p:nvSpPr>
          <p:cNvPr id="8" name="Rectangle 7">
            <a:extLst>
              <a:ext uri="{FF2B5EF4-FFF2-40B4-BE49-F238E27FC236}">
                <a16:creationId xmlns:a16="http://schemas.microsoft.com/office/drawing/2014/main" id="{397D51F9-E9AF-4D41-8ECC-89EE1D7B9F20}"/>
              </a:ext>
            </a:extLst>
          </p:cNvPr>
          <p:cNvSpPr/>
          <p:nvPr/>
        </p:nvSpPr>
        <p:spPr>
          <a:xfrm>
            <a:off x="6724022" y="2223608"/>
            <a:ext cx="4104670" cy="523220"/>
          </a:xfrm>
          <a:prstGeom prst="rect">
            <a:avLst/>
          </a:prstGeom>
          <a:solidFill>
            <a:srgbClr val="FFD8D1"/>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Enrollment start date could be wrong. Student may have started at a later date.</a:t>
            </a:r>
          </a:p>
        </p:txBody>
      </p:sp>
      <p:sp>
        <p:nvSpPr>
          <p:cNvPr id="9" name="Rectangle 8">
            <a:extLst>
              <a:ext uri="{FF2B5EF4-FFF2-40B4-BE49-F238E27FC236}">
                <a16:creationId xmlns:a16="http://schemas.microsoft.com/office/drawing/2014/main" id="{1C24F55E-D648-443B-8A8F-E4D5530BA888}"/>
              </a:ext>
            </a:extLst>
          </p:cNvPr>
          <p:cNvSpPr/>
          <p:nvPr/>
        </p:nvSpPr>
        <p:spPr>
          <a:xfrm>
            <a:off x="6715647" y="1441189"/>
            <a:ext cx="4113045" cy="523220"/>
          </a:xfrm>
          <a:prstGeom prst="rect">
            <a:avLst/>
          </a:prstGeom>
          <a:solidFill>
            <a:srgbClr val="CAEEED"/>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Exit code and date could be missing. Student may be a no-show that has not been reported.</a:t>
            </a:r>
          </a:p>
        </p:txBody>
      </p:sp>
      <p:sp>
        <p:nvSpPr>
          <p:cNvPr id="10" name="Rectangle 9">
            <a:extLst>
              <a:ext uri="{FF2B5EF4-FFF2-40B4-BE49-F238E27FC236}">
                <a16:creationId xmlns:a16="http://schemas.microsoft.com/office/drawing/2014/main" id="{7976B706-5FA6-4A71-B543-5C767BDD7CEA}"/>
              </a:ext>
            </a:extLst>
          </p:cNvPr>
          <p:cNvSpPr/>
          <p:nvPr/>
        </p:nvSpPr>
        <p:spPr>
          <a:xfrm>
            <a:off x="6724022" y="3017682"/>
            <a:ext cx="4104670" cy="52322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Enrollment status could be wrong. Actual enrollment may be secondary</a:t>
            </a:r>
          </a:p>
        </p:txBody>
      </p:sp>
      <p:sp>
        <p:nvSpPr>
          <p:cNvPr id="11" name="Rectangle 10">
            <a:extLst>
              <a:ext uri="{FF2B5EF4-FFF2-40B4-BE49-F238E27FC236}">
                <a16:creationId xmlns:a16="http://schemas.microsoft.com/office/drawing/2014/main" id="{B7A1A7D6-E121-43BB-AB43-653CEEAD7920}"/>
              </a:ext>
            </a:extLst>
          </p:cNvPr>
          <p:cNvSpPr/>
          <p:nvPr/>
        </p:nvSpPr>
        <p:spPr bwMode="auto">
          <a:xfrm>
            <a:off x="1207767" y="4320208"/>
            <a:ext cx="4396818" cy="262728"/>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2" name="Rectangle 11">
            <a:extLst>
              <a:ext uri="{FF2B5EF4-FFF2-40B4-BE49-F238E27FC236}">
                <a16:creationId xmlns:a16="http://schemas.microsoft.com/office/drawing/2014/main" id="{1170FD13-4BC4-4FF6-BAE0-359D966B8EF1}"/>
              </a:ext>
            </a:extLst>
          </p:cNvPr>
          <p:cNvSpPr/>
          <p:nvPr/>
        </p:nvSpPr>
        <p:spPr bwMode="auto">
          <a:xfrm>
            <a:off x="1207767" y="3037961"/>
            <a:ext cx="4396819" cy="262729"/>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3" name="Rectangle 12">
            <a:extLst>
              <a:ext uri="{FF2B5EF4-FFF2-40B4-BE49-F238E27FC236}">
                <a16:creationId xmlns:a16="http://schemas.microsoft.com/office/drawing/2014/main" id="{E3B53C1B-F2E7-4878-B5CA-EB19E87E8743}"/>
              </a:ext>
            </a:extLst>
          </p:cNvPr>
          <p:cNvSpPr/>
          <p:nvPr/>
        </p:nvSpPr>
        <p:spPr bwMode="auto">
          <a:xfrm>
            <a:off x="1222585" y="3860434"/>
            <a:ext cx="4396819" cy="302459"/>
          </a:xfrm>
          <a:prstGeom prst="rect">
            <a:avLst/>
          </a:prstGeom>
          <a:noFill/>
          <a:ln w="3810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Slide Number Placeholder 3">
            <a:extLst>
              <a:ext uri="{FF2B5EF4-FFF2-40B4-BE49-F238E27FC236}">
                <a16:creationId xmlns:a16="http://schemas.microsoft.com/office/drawing/2014/main" id="{4C125CD9-BEFF-48D0-A58C-783C0309BD37}"/>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Tree>
    <p:extLst>
      <p:ext uri="{BB962C8B-B14F-4D97-AF65-F5344CB8AC3E}">
        <p14:creationId xmlns:p14="http://schemas.microsoft.com/office/powerpoint/2010/main" val="2298257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FDDF1-AE34-50DB-5E9B-DBAA3BB3E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20" y="867792"/>
            <a:ext cx="11108359" cy="4460700"/>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A39CD3-3CDF-431F-8FDE-FA6EDEEF1DC3}"/>
              </a:ext>
            </a:extLst>
          </p:cNvPr>
          <p:cNvSpPr>
            <a:spLocks noGrp="1"/>
          </p:cNvSpPr>
          <p:nvPr>
            <p:ph type="title"/>
          </p:nvPr>
        </p:nvSpPr>
        <p:spPr>
          <a:xfrm>
            <a:off x="347159" y="223358"/>
            <a:ext cx="11340000" cy="432000"/>
          </a:xfrm>
        </p:spPr>
        <p:txBody>
          <a:bodyPr/>
          <a:lstStyle/>
          <a:p>
            <a:r>
              <a:rPr lang="en-US" dirty="0"/>
              <a:t>CCE - Analysis</a:t>
            </a:r>
          </a:p>
        </p:txBody>
      </p:sp>
      <p:sp>
        <p:nvSpPr>
          <p:cNvPr id="3" name="Footer Placeholder 2">
            <a:extLst>
              <a:ext uri="{FF2B5EF4-FFF2-40B4-BE49-F238E27FC236}">
                <a16:creationId xmlns:a16="http://schemas.microsoft.com/office/drawing/2014/main" id="{241A73A9-3519-4291-AB94-41D68F83B07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6" name="AutoShape 17">
            <a:extLst>
              <a:ext uri="{FF2B5EF4-FFF2-40B4-BE49-F238E27FC236}">
                <a16:creationId xmlns:a16="http://schemas.microsoft.com/office/drawing/2014/main" id="{D4D20120-854E-4B48-B683-D1464A1738A4}"/>
              </a:ext>
            </a:extLst>
          </p:cNvPr>
          <p:cNvSpPr>
            <a:spLocks noChangeArrowheads="1"/>
          </p:cNvSpPr>
          <p:nvPr/>
        </p:nvSpPr>
        <p:spPr bwMode="auto">
          <a:xfrm>
            <a:off x="6333898" y="1030394"/>
            <a:ext cx="2833261" cy="835753"/>
          </a:xfrm>
          <a:prstGeom prst="roundRect">
            <a:avLst>
              <a:gd name="adj" fmla="val 16667"/>
            </a:avLst>
          </a:prstGeom>
          <a:solidFill>
            <a:srgbClr val="FFCC66"/>
          </a:solidFill>
          <a:ln w="9525">
            <a:noFill/>
            <a:round/>
            <a:headEnd/>
            <a:tailEnd/>
          </a:ln>
          <a:effectLst>
            <a:outerShdw blurRad="50800" dist="38100" dir="2700000" algn="tl" rotWithShape="0">
              <a:prstClr val="black">
                <a:alpha val="40000"/>
              </a:prstClr>
            </a:outerShdw>
          </a:effectLst>
        </p:spPr>
        <p:txBody>
          <a:bodyPr anchor="t"/>
          <a:lstStyle/>
          <a:p>
            <a:pPr algn="l"/>
            <a:r>
              <a:rPr lang="en-US" sz="1400" dirty="0"/>
              <a:t>Start date could be wrong. Student may have started at a later date.</a:t>
            </a:r>
          </a:p>
          <a:p>
            <a:pPr marL="342900" indent="-342900" algn="l">
              <a:buAutoNum type="arabicPeriod"/>
            </a:pPr>
            <a:endParaRPr lang="en-US" sz="1400" dirty="0"/>
          </a:p>
          <a:p>
            <a:pPr marL="342900" indent="-342900" algn="l">
              <a:buAutoNum type="arabicPeriod"/>
            </a:pPr>
            <a:endParaRPr lang="en-US" sz="1400" dirty="0"/>
          </a:p>
        </p:txBody>
      </p:sp>
      <p:sp>
        <p:nvSpPr>
          <p:cNvPr id="7" name="AutoShape 13">
            <a:extLst>
              <a:ext uri="{FF2B5EF4-FFF2-40B4-BE49-F238E27FC236}">
                <a16:creationId xmlns:a16="http://schemas.microsoft.com/office/drawing/2014/main" id="{0366E440-89CF-43BD-AF41-3EE4600C97D2}"/>
              </a:ext>
            </a:extLst>
          </p:cNvPr>
          <p:cNvSpPr>
            <a:spLocks noChangeArrowheads="1"/>
          </p:cNvSpPr>
          <p:nvPr/>
        </p:nvSpPr>
        <p:spPr bwMode="auto">
          <a:xfrm>
            <a:off x="9246816" y="1926904"/>
            <a:ext cx="2440343" cy="821939"/>
          </a:xfrm>
          <a:prstGeom prst="roundRect">
            <a:avLst>
              <a:gd name="adj" fmla="val 16667"/>
            </a:avLst>
          </a:prstGeom>
          <a:solidFill>
            <a:srgbClr val="FFCC66"/>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t>Enrollment status could be wrong. Actual enrollment may be secondary.</a:t>
            </a:r>
          </a:p>
        </p:txBody>
      </p:sp>
      <p:sp>
        <p:nvSpPr>
          <p:cNvPr id="8" name="AutoShape 17">
            <a:extLst>
              <a:ext uri="{FF2B5EF4-FFF2-40B4-BE49-F238E27FC236}">
                <a16:creationId xmlns:a16="http://schemas.microsoft.com/office/drawing/2014/main" id="{D462602A-0041-4BC8-B483-EC226F9AD7D3}"/>
              </a:ext>
            </a:extLst>
          </p:cNvPr>
          <p:cNvSpPr>
            <a:spLocks noChangeArrowheads="1"/>
          </p:cNvSpPr>
          <p:nvPr/>
        </p:nvSpPr>
        <p:spPr bwMode="auto">
          <a:xfrm>
            <a:off x="6333897" y="1926904"/>
            <a:ext cx="2833261" cy="1066564"/>
          </a:xfrm>
          <a:prstGeom prst="roundRect">
            <a:avLst>
              <a:gd name="adj" fmla="val 16667"/>
            </a:avLst>
          </a:prstGeom>
          <a:solidFill>
            <a:srgbClr val="FFCC66"/>
          </a:solidFill>
          <a:ln w="9525">
            <a:noFill/>
            <a:round/>
            <a:headEnd/>
            <a:tailEnd/>
          </a:ln>
          <a:effectLst>
            <a:outerShdw blurRad="50800" dist="38100" dir="2700000" algn="tl" rotWithShape="0">
              <a:prstClr val="black">
                <a:alpha val="40000"/>
              </a:prstClr>
            </a:outerShdw>
          </a:effectLst>
        </p:spPr>
        <p:txBody>
          <a:bodyPr anchor="t"/>
          <a:lstStyle/>
          <a:p>
            <a:pPr algn="l"/>
            <a:r>
              <a:rPr lang="en-US" sz="1400" dirty="0"/>
              <a:t>Exit code and date could be missing. Student may be a no-show that has not been reported.</a:t>
            </a:r>
          </a:p>
        </p:txBody>
      </p:sp>
      <p:sp>
        <p:nvSpPr>
          <p:cNvPr id="9" name="Rectangle 8">
            <a:extLst>
              <a:ext uri="{FF2B5EF4-FFF2-40B4-BE49-F238E27FC236}">
                <a16:creationId xmlns:a16="http://schemas.microsoft.com/office/drawing/2014/main" id="{65C516F6-4D7D-47EB-A8C3-3E77FF9F6204}"/>
              </a:ext>
            </a:extLst>
          </p:cNvPr>
          <p:cNvSpPr/>
          <p:nvPr/>
        </p:nvSpPr>
        <p:spPr>
          <a:xfrm>
            <a:off x="3315598" y="4743716"/>
            <a:ext cx="2780402" cy="1169551"/>
          </a:xfrm>
          <a:prstGeom prst="rect">
            <a:avLst/>
          </a:prstGeom>
          <a:solidFill>
            <a:srgbClr val="CAEEED"/>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Check cumulative folder to see if the student attended the other school. If they didn’t, it’s likely the student is sharing the SSID with another student.</a:t>
            </a:r>
          </a:p>
        </p:txBody>
      </p:sp>
      <p:sp>
        <p:nvSpPr>
          <p:cNvPr id="10" name="Rectangle 9">
            <a:extLst>
              <a:ext uri="{FF2B5EF4-FFF2-40B4-BE49-F238E27FC236}">
                <a16:creationId xmlns:a16="http://schemas.microsoft.com/office/drawing/2014/main" id="{5753F284-14F3-495F-A09B-B515758AD456}"/>
              </a:ext>
            </a:extLst>
          </p:cNvPr>
          <p:cNvSpPr/>
          <p:nvPr/>
        </p:nvSpPr>
        <p:spPr>
          <a:xfrm>
            <a:off x="6285122" y="4959160"/>
            <a:ext cx="2961694" cy="738664"/>
          </a:xfrm>
          <a:prstGeom prst="rect">
            <a:avLst/>
          </a:prstGeom>
          <a:solidFill>
            <a:srgbClr val="CAEEED"/>
          </a:solidFill>
          <a:effectLst>
            <a:outerShdw blurRad="50800" dist="38100" dir="2700000" algn="tl" rotWithShape="0">
              <a:prstClr val="black">
                <a:alpha val="40000"/>
              </a:prstClr>
            </a:outerShdw>
          </a:effectLst>
        </p:spPr>
        <p:txBody>
          <a:bodyPr wrap="square">
            <a:spAutoFit/>
          </a:bodyPr>
          <a:lstStyle/>
          <a:p>
            <a:pPr algn="l"/>
            <a:r>
              <a:rPr lang="en-US" sz="1400" dirty="0">
                <a:solidFill>
                  <a:schemeClr val="bg1">
                    <a:lumMod val="10000"/>
                  </a:schemeClr>
                </a:solidFill>
              </a:rPr>
              <a:t>Compare demographic information. For possibility that 2 students may be sharing the same SSID.</a:t>
            </a:r>
          </a:p>
        </p:txBody>
      </p:sp>
      <p:sp>
        <p:nvSpPr>
          <p:cNvPr id="14" name="Rectangle 13">
            <a:extLst>
              <a:ext uri="{FF2B5EF4-FFF2-40B4-BE49-F238E27FC236}">
                <a16:creationId xmlns:a16="http://schemas.microsoft.com/office/drawing/2014/main" id="{394A0D01-5B5B-4250-B9D2-5AF3CD3AA0B4}"/>
              </a:ext>
            </a:extLst>
          </p:cNvPr>
          <p:cNvSpPr/>
          <p:nvPr/>
        </p:nvSpPr>
        <p:spPr bwMode="auto">
          <a:xfrm>
            <a:off x="431541" y="1843200"/>
            <a:ext cx="5664459" cy="953781"/>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0A2D4F77-0ED6-443E-A8DE-CE5C716C1C6E}"/>
              </a:ext>
            </a:extLst>
          </p:cNvPr>
          <p:cNvSpPr/>
          <p:nvPr/>
        </p:nvSpPr>
        <p:spPr bwMode="auto">
          <a:xfrm>
            <a:off x="431999" y="3016567"/>
            <a:ext cx="11108359" cy="821939"/>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4" name="Slide Number Placeholder 3">
            <a:extLst>
              <a:ext uri="{FF2B5EF4-FFF2-40B4-BE49-F238E27FC236}">
                <a16:creationId xmlns:a16="http://schemas.microsoft.com/office/drawing/2014/main" id="{9A5994D3-534E-428F-9613-7A080D12E7B3}"/>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Tree>
    <p:extLst>
      <p:ext uri="{BB962C8B-B14F-4D97-AF65-F5344CB8AC3E}">
        <p14:creationId xmlns:p14="http://schemas.microsoft.com/office/powerpoint/2010/main" val="3047983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6A5ABD-4317-450F-BD74-67653628E5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281" y="3575641"/>
            <a:ext cx="6199583" cy="2506752"/>
          </a:xfrm>
          <a:prstGeom prst="rect">
            <a:avLst/>
          </a:prstGeom>
          <a:effectLst>
            <a:outerShdw blurRad="63500" algn="ctr" rotWithShape="0">
              <a:prstClr val="black">
                <a:alpha val="40000"/>
              </a:prstClr>
            </a:outerShdw>
          </a:effectLst>
        </p:spPr>
      </p:pic>
      <p:pic>
        <p:nvPicPr>
          <p:cNvPr id="5" name="Picture 4">
            <a:extLst>
              <a:ext uri="{FF2B5EF4-FFF2-40B4-BE49-F238E27FC236}">
                <a16:creationId xmlns:a16="http://schemas.microsoft.com/office/drawing/2014/main" id="{1EDE7435-D2AF-4A74-9C8B-767434C056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281" y="1287615"/>
            <a:ext cx="2686230" cy="2205767"/>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455515BE-6F23-4FE4-83AC-C136D269A218}"/>
              </a:ext>
            </a:extLst>
          </p:cNvPr>
          <p:cNvSpPr>
            <a:spLocks noGrp="1"/>
          </p:cNvSpPr>
          <p:nvPr>
            <p:ph type="title"/>
          </p:nvPr>
        </p:nvSpPr>
        <p:spPr/>
        <p:txBody>
          <a:bodyPr/>
          <a:lstStyle/>
          <a:p>
            <a:r>
              <a:rPr lang="en-US" dirty="0"/>
              <a:t>CCE – Resolving an Anomaly</a:t>
            </a:r>
          </a:p>
        </p:txBody>
      </p:sp>
      <p:sp>
        <p:nvSpPr>
          <p:cNvPr id="3" name="Footer Placeholder 2">
            <a:extLst>
              <a:ext uri="{FF2B5EF4-FFF2-40B4-BE49-F238E27FC236}">
                <a16:creationId xmlns:a16="http://schemas.microsoft.com/office/drawing/2014/main" id="{E1F2A8AC-CAA6-4DAE-822F-5C9414E7976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7" name="Group 6">
            <a:extLst>
              <a:ext uri="{FF2B5EF4-FFF2-40B4-BE49-F238E27FC236}">
                <a16:creationId xmlns:a16="http://schemas.microsoft.com/office/drawing/2014/main" id="{224AF169-2022-48B6-817E-AEC52150ED3D}"/>
              </a:ext>
            </a:extLst>
          </p:cNvPr>
          <p:cNvGrpSpPr/>
          <p:nvPr/>
        </p:nvGrpSpPr>
        <p:grpSpPr>
          <a:xfrm>
            <a:off x="611617" y="947931"/>
            <a:ext cx="4754880" cy="1935150"/>
            <a:chOff x="-1906983" y="2214657"/>
            <a:chExt cx="4754880" cy="1935150"/>
          </a:xfrm>
        </p:grpSpPr>
        <p:sp>
          <p:nvSpPr>
            <p:cNvPr id="8" name="Line 17">
              <a:extLst>
                <a:ext uri="{FF2B5EF4-FFF2-40B4-BE49-F238E27FC236}">
                  <a16:creationId xmlns:a16="http://schemas.microsoft.com/office/drawing/2014/main" id="{2CEDC06D-D49D-4723-ABA7-9F3B5FE2695F}"/>
                </a:ext>
              </a:extLst>
            </p:cNvPr>
            <p:cNvSpPr>
              <a:spLocks noChangeShapeType="1"/>
            </p:cNvSpPr>
            <p:nvPr/>
          </p:nvSpPr>
          <p:spPr bwMode="auto">
            <a:xfrm>
              <a:off x="-1654271" y="2518328"/>
              <a:ext cx="8029" cy="1631479"/>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9" name="AutoShape 18">
              <a:extLst>
                <a:ext uri="{FF2B5EF4-FFF2-40B4-BE49-F238E27FC236}">
                  <a16:creationId xmlns:a16="http://schemas.microsoft.com/office/drawing/2014/main" id="{FCF96D69-6B43-4BE2-84CF-F7AB9562415D}"/>
                </a:ext>
              </a:extLst>
            </p:cNvPr>
            <p:cNvSpPr>
              <a:spLocks noChangeArrowheads="1"/>
            </p:cNvSpPr>
            <p:nvPr/>
          </p:nvSpPr>
          <p:spPr bwMode="auto">
            <a:xfrm>
              <a:off x="-1906983" y="2214657"/>
              <a:ext cx="4754880" cy="304800"/>
            </a:xfrm>
            <a:prstGeom prst="roundRect">
              <a:avLst>
                <a:gd name="adj" fmla="val 16667"/>
              </a:avLst>
            </a:prstGeom>
            <a:solidFill>
              <a:srgbClr val="FFCC66"/>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l"/>
              <a:r>
                <a:rPr lang="en-US" dirty="0"/>
                <a:t>Click </a:t>
              </a:r>
              <a:r>
                <a:rPr lang="en-US" b="1" dirty="0"/>
                <a:t>Open</a:t>
              </a:r>
              <a:r>
                <a:rPr lang="en-US" dirty="0"/>
                <a:t> to display anomaly modal</a:t>
              </a:r>
            </a:p>
          </p:txBody>
        </p:sp>
      </p:grpSp>
      <p:sp>
        <p:nvSpPr>
          <p:cNvPr id="13" name="Rectangle 12">
            <a:extLst>
              <a:ext uri="{FF2B5EF4-FFF2-40B4-BE49-F238E27FC236}">
                <a16:creationId xmlns:a16="http://schemas.microsoft.com/office/drawing/2014/main" id="{A7F499E0-2DC1-45BD-80C5-9D257DE6A3D7}"/>
              </a:ext>
            </a:extLst>
          </p:cNvPr>
          <p:cNvSpPr/>
          <p:nvPr/>
        </p:nvSpPr>
        <p:spPr bwMode="auto">
          <a:xfrm>
            <a:off x="2033726" y="2722889"/>
            <a:ext cx="860854" cy="431143"/>
          </a:xfrm>
          <a:prstGeom prst="rect">
            <a:avLst/>
          </a:prstGeom>
          <a:noFill/>
          <a:ln w="381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14" name="Picture 13">
            <a:extLst>
              <a:ext uri="{FF2B5EF4-FFF2-40B4-BE49-F238E27FC236}">
                <a16:creationId xmlns:a16="http://schemas.microsoft.com/office/drawing/2014/main" id="{6C88540B-40A2-4F39-B7EE-BFD4CC47A6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19919" y="1011494"/>
            <a:ext cx="3028760" cy="3657600"/>
          </a:xfrm>
          <a:prstGeom prst="rect">
            <a:avLst/>
          </a:prstGeom>
          <a:ln w="3175">
            <a:solidFill>
              <a:srgbClr val="000000"/>
            </a:solidFill>
          </a:ln>
          <a:effectLst>
            <a:outerShdw blurRad="190500" algn="tl" rotWithShape="0">
              <a:srgbClr val="000000">
                <a:alpha val="40000"/>
              </a:srgbClr>
            </a:outerShdw>
          </a:effectLst>
        </p:spPr>
      </p:pic>
      <p:sp>
        <p:nvSpPr>
          <p:cNvPr id="15" name="Line 17">
            <a:extLst>
              <a:ext uri="{FF2B5EF4-FFF2-40B4-BE49-F238E27FC236}">
                <a16:creationId xmlns:a16="http://schemas.microsoft.com/office/drawing/2014/main" id="{1FFD0114-FC37-4380-8A89-93FF68B6A826}"/>
              </a:ext>
            </a:extLst>
          </p:cNvPr>
          <p:cNvSpPr>
            <a:spLocks noChangeShapeType="1"/>
          </p:cNvSpPr>
          <p:nvPr/>
        </p:nvSpPr>
        <p:spPr bwMode="auto">
          <a:xfrm>
            <a:off x="5366498" y="1150068"/>
            <a:ext cx="3190116" cy="1"/>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6" name="Line 36">
            <a:extLst>
              <a:ext uri="{FF2B5EF4-FFF2-40B4-BE49-F238E27FC236}">
                <a16:creationId xmlns:a16="http://schemas.microsoft.com/office/drawing/2014/main" id="{6DEE3E1C-99FC-46D8-8CFF-C4AC1ABB8249}"/>
              </a:ext>
            </a:extLst>
          </p:cNvPr>
          <p:cNvSpPr>
            <a:spLocks noChangeShapeType="1"/>
          </p:cNvSpPr>
          <p:nvPr/>
        </p:nvSpPr>
        <p:spPr bwMode="auto">
          <a:xfrm flipH="1">
            <a:off x="6348246" y="3489614"/>
            <a:ext cx="1" cy="942654"/>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7" name="AutoShape 37">
            <a:extLst>
              <a:ext uri="{FF2B5EF4-FFF2-40B4-BE49-F238E27FC236}">
                <a16:creationId xmlns:a16="http://schemas.microsoft.com/office/drawing/2014/main" id="{427658BF-C7DE-47EC-9483-E7286A6D1A24}"/>
              </a:ext>
            </a:extLst>
          </p:cNvPr>
          <p:cNvSpPr>
            <a:spLocks noChangeArrowheads="1"/>
          </p:cNvSpPr>
          <p:nvPr/>
        </p:nvSpPr>
        <p:spPr bwMode="auto">
          <a:xfrm>
            <a:off x="8496598" y="4977133"/>
            <a:ext cx="3275401" cy="1080191"/>
          </a:xfrm>
          <a:prstGeom prst="roundRect">
            <a:avLst>
              <a:gd name="adj" fmla="val 16667"/>
            </a:avLst>
          </a:prstGeom>
          <a:solidFill>
            <a:srgbClr val="FFD8D1"/>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solidFill>
                  <a:schemeClr val="bg1">
                    <a:lumMod val="10000"/>
                  </a:schemeClr>
                </a:solidFill>
              </a:rPr>
              <a:t>Anomaly contacts are listed at the bottom of the CCE Resolution Details screen</a:t>
            </a:r>
          </a:p>
        </p:txBody>
      </p:sp>
      <p:sp>
        <p:nvSpPr>
          <p:cNvPr id="18" name="Rectangle 17">
            <a:extLst>
              <a:ext uri="{FF2B5EF4-FFF2-40B4-BE49-F238E27FC236}">
                <a16:creationId xmlns:a16="http://schemas.microsoft.com/office/drawing/2014/main" id="{76FB4FE3-388B-41E3-83F2-AFEE413BBA18}"/>
              </a:ext>
            </a:extLst>
          </p:cNvPr>
          <p:cNvSpPr/>
          <p:nvPr/>
        </p:nvSpPr>
        <p:spPr bwMode="auto">
          <a:xfrm>
            <a:off x="8508928" y="3855954"/>
            <a:ext cx="3250742" cy="576314"/>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nvGrpSpPr>
          <p:cNvPr id="10" name="Group 42">
            <a:extLst>
              <a:ext uri="{FF2B5EF4-FFF2-40B4-BE49-F238E27FC236}">
                <a16:creationId xmlns:a16="http://schemas.microsoft.com/office/drawing/2014/main" id="{8A427C61-A60C-4F6B-9D50-95EB267537F3}"/>
              </a:ext>
            </a:extLst>
          </p:cNvPr>
          <p:cNvGrpSpPr>
            <a:grpSpLocks/>
          </p:cNvGrpSpPr>
          <p:nvPr/>
        </p:nvGrpSpPr>
        <p:grpSpPr bwMode="auto">
          <a:xfrm>
            <a:off x="3005571" y="2654713"/>
            <a:ext cx="4508029" cy="817775"/>
            <a:chOff x="971" y="2881"/>
            <a:chExt cx="3252" cy="376"/>
          </a:xfrm>
        </p:grpSpPr>
        <p:sp>
          <p:nvSpPr>
            <p:cNvPr id="11" name="Line 36">
              <a:extLst>
                <a:ext uri="{FF2B5EF4-FFF2-40B4-BE49-F238E27FC236}">
                  <a16:creationId xmlns:a16="http://schemas.microsoft.com/office/drawing/2014/main" id="{6ABA1521-7F59-4FCB-8C1E-C93519966142}"/>
                </a:ext>
              </a:extLst>
            </p:cNvPr>
            <p:cNvSpPr>
              <a:spLocks noChangeShapeType="1"/>
            </p:cNvSpPr>
            <p:nvPr/>
          </p:nvSpPr>
          <p:spPr bwMode="auto">
            <a:xfrm flipH="1" flipV="1">
              <a:off x="971" y="2986"/>
              <a:ext cx="1647" cy="0"/>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2" name="AutoShape 37">
              <a:extLst>
                <a:ext uri="{FF2B5EF4-FFF2-40B4-BE49-F238E27FC236}">
                  <a16:creationId xmlns:a16="http://schemas.microsoft.com/office/drawing/2014/main" id="{42DE1246-2937-46B2-822C-7F617050976E}"/>
                </a:ext>
              </a:extLst>
            </p:cNvPr>
            <p:cNvSpPr>
              <a:spLocks noChangeArrowheads="1"/>
            </p:cNvSpPr>
            <p:nvPr/>
          </p:nvSpPr>
          <p:spPr bwMode="auto">
            <a:xfrm>
              <a:off x="2576" y="2881"/>
              <a:ext cx="1647" cy="376"/>
            </a:xfrm>
            <a:prstGeom prst="roundRect">
              <a:avLst>
                <a:gd name="adj" fmla="val 16667"/>
              </a:avLst>
            </a:prstGeom>
            <a:solidFill>
              <a:srgbClr val="FFCC66"/>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l"/>
              <a:r>
                <a:rPr lang="en-US" dirty="0"/>
                <a:t>Click name to open student enrollment detail</a:t>
              </a:r>
            </a:p>
          </p:txBody>
        </p:sp>
      </p:grpSp>
      <p:sp>
        <p:nvSpPr>
          <p:cNvPr id="4" name="Slide Number Placeholder 3">
            <a:extLst>
              <a:ext uri="{FF2B5EF4-FFF2-40B4-BE49-F238E27FC236}">
                <a16:creationId xmlns:a16="http://schemas.microsoft.com/office/drawing/2014/main" id="{0D333617-D372-4E78-B9D8-D47D13A8A26E}"/>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Tree>
    <p:extLst>
      <p:ext uri="{BB962C8B-B14F-4D97-AF65-F5344CB8AC3E}">
        <p14:creationId xmlns:p14="http://schemas.microsoft.com/office/powerpoint/2010/main" val="693122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0CAE88-5DF2-484D-A3C5-A6D38E2AAE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0965" y="978659"/>
            <a:ext cx="7193270" cy="3307996"/>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088A2F7E-1C54-49A7-A928-576BC53C67DB}"/>
              </a:ext>
            </a:extLst>
          </p:cNvPr>
          <p:cNvSpPr>
            <a:spLocks noGrp="1"/>
          </p:cNvSpPr>
          <p:nvPr>
            <p:ph type="title"/>
          </p:nvPr>
        </p:nvSpPr>
        <p:spPr/>
        <p:txBody>
          <a:bodyPr/>
          <a:lstStyle/>
          <a:p>
            <a:r>
              <a:rPr lang="en-US" dirty="0"/>
              <a:t>CCE – Hiding a Resolved Anomaly from View</a:t>
            </a:r>
          </a:p>
        </p:txBody>
      </p:sp>
      <p:sp>
        <p:nvSpPr>
          <p:cNvPr id="3" name="Footer Placeholder 2">
            <a:extLst>
              <a:ext uri="{FF2B5EF4-FFF2-40B4-BE49-F238E27FC236}">
                <a16:creationId xmlns:a16="http://schemas.microsoft.com/office/drawing/2014/main" id="{34877B0E-7BBE-4B7C-88EC-AA81F097D279}"/>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6" name="Picture 5">
            <a:extLst>
              <a:ext uri="{FF2B5EF4-FFF2-40B4-BE49-F238E27FC236}">
                <a16:creationId xmlns:a16="http://schemas.microsoft.com/office/drawing/2014/main" id="{11770D2D-906D-4BA5-9BC4-000C987EC8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3959" y="4072933"/>
            <a:ext cx="8621236" cy="1988002"/>
          </a:xfrm>
          <a:prstGeom prst="rect">
            <a:avLst/>
          </a:prstGeom>
          <a:ln w="3175">
            <a:solidFill>
              <a:srgbClr val="2A3132"/>
            </a:solidFill>
          </a:ln>
          <a:effectLst>
            <a:outerShdw blurRad="190500" algn="tl" rotWithShape="0">
              <a:srgbClr val="000000">
                <a:alpha val="40000"/>
              </a:srgbClr>
            </a:outerShdw>
          </a:effectLst>
        </p:spPr>
      </p:pic>
      <p:sp>
        <p:nvSpPr>
          <p:cNvPr id="8" name="Rectangle 7">
            <a:extLst>
              <a:ext uri="{FF2B5EF4-FFF2-40B4-BE49-F238E27FC236}">
                <a16:creationId xmlns:a16="http://schemas.microsoft.com/office/drawing/2014/main" id="{7AB811E4-D3BD-4F26-B38F-D162E5964D3E}"/>
              </a:ext>
            </a:extLst>
          </p:cNvPr>
          <p:cNvSpPr/>
          <p:nvPr/>
        </p:nvSpPr>
        <p:spPr bwMode="auto">
          <a:xfrm>
            <a:off x="5200261" y="3095992"/>
            <a:ext cx="2438400" cy="518689"/>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9" name="AutoShape 37">
            <a:extLst>
              <a:ext uri="{FF2B5EF4-FFF2-40B4-BE49-F238E27FC236}">
                <a16:creationId xmlns:a16="http://schemas.microsoft.com/office/drawing/2014/main" id="{62C0F98D-BCC4-4C42-A4D3-47B59EEA695E}"/>
              </a:ext>
            </a:extLst>
          </p:cNvPr>
          <p:cNvSpPr>
            <a:spLocks noChangeArrowheads="1"/>
          </p:cNvSpPr>
          <p:nvPr/>
        </p:nvSpPr>
        <p:spPr bwMode="auto">
          <a:xfrm>
            <a:off x="8333790" y="2155371"/>
            <a:ext cx="3040225" cy="983632"/>
          </a:xfrm>
          <a:prstGeom prst="roundRect">
            <a:avLst>
              <a:gd name="adj" fmla="val 16667"/>
            </a:avLst>
          </a:prstGeom>
          <a:solidFill>
            <a:srgbClr val="FFD8D1"/>
          </a:solidFill>
          <a:ln w="9525">
            <a:noFill/>
            <a:round/>
            <a:headEnd/>
            <a:tailEnd/>
          </a:ln>
          <a:effectLst>
            <a:outerShdw blurRad="50800" dist="38100" dir="2700000" algn="tl" rotWithShape="0">
              <a:prstClr val="black">
                <a:alpha val="40000"/>
              </a:prstClr>
            </a:outerShdw>
          </a:effectLst>
        </p:spPr>
        <p:txBody>
          <a:bodyPr anchor="ctr"/>
          <a:lstStyle/>
          <a:p>
            <a:r>
              <a:rPr lang="en-US" dirty="0">
                <a:solidFill>
                  <a:schemeClr val="bg1">
                    <a:lumMod val="10000"/>
                  </a:schemeClr>
                </a:solidFill>
              </a:rPr>
              <a:t>Set filter to show “Not Reviewed” to filter out reviewed records.</a:t>
            </a:r>
          </a:p>
        </p:txBody>
      </p:sp>
      <p:sp>
        <p:nvSpPr>
          <p:cNvPr id="11" name="Rectangle 10">
            <a:extLst>
              <a:ext uri="{FF2B5EF4-FFF2-40B4-BE49-F238E27FC236}">
                <a16:creationId xmlns:a16="http://schemas.microsoft.com/office/drawing/2014/main" id="{58CFB206-DE52-42C3-9414-7F2A5E495979}"/>
              </a:ext>
            </a:extLst>
          </p:cNvPr>
          <p:cNvSpPr/>
          <p:nvPr/>
        </p:nvSpPr>
        <p:spPr bwMode="auto">
          <a:xfrm>
            <a:off x="1931287" y="5427586"/>
            <a:ext cx="9026580" cy="304428"/>
          </a:xfrm>
          <a:prstGeom prst="rect">
            <a:avLst/>
          </a:prstGeom>
          <a:noFill/>
          <a:ln w="25400" cap="flat" cmpd="sng" algn="ctr">
            <a:solidFill>
              <a:srgbClr val="FF471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0" name="Line 36">
            <a:extLst>
              <a:ext uri="{FF2B5EF4-FFF2-40B4-BE49-F238E27FC236}">
                <a16:creationId xmlns:a16="http://schemas.microsoft.com/office/drawing/2014/main" id="{1B726DDC-69E6-4EB1-98A6-C4978C97AFB8}"/>
              </a:ext>
            </a:extLst>
          </p:cNvPr>
          <p:cNvSpPr>
            <a:spLocks noChangeShapeType="1"/>
          </p:cNvSpPr>
          <p:nvPr/>
        </p:nvSpPr>
        <p:spPr bwMode="auto">
          <a:xfrm flipH="1">
            <a:off x="9848193" y="3139002"/>
            <a:ext cx="4933" cy="1934825"/>
          </a:xfrm>
          <a:prstGeom prst="line">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cxnSp>
        <p:nvCxnSpPr>
          <p:cNvPr id="7" name="Connector: Elbow 6">
            <a:extLst>
              <a:ext uri="{FF2B5EF4-FFF2-40B4-BE49-F238E27FC236}">
                <a16:creationId xmlns:a16="http://schemas.microsoft.com/office/drawing/2014/main" id="{8E1E76D0-4149-4657-8504-5D9D3F92D1EE}"/>
              </a:ext>
            </a:extLst>
          </p:cNvPr>
          <p:cNvCxnSpPr>
            <a:stCxn id="9" idx="1"/>
            <a:endCxn id="8" idx="0"/>
          </p:cNvCxnSpPr>
          <p:nvPr/>
        </p:nvCxnSpPr>
        <p:spPr>
          <a:xfrm rot="10800000" flipV="1">
            <a:off x="6419462" y="2647186"/>
            <a:ext cx="1914329" cy="448805"/>
          </a:xfrm>
          <a:prstGeom prst="bentConnector2">
            <a:avLst/>
          </a:prstGeom>
          <a:ln w="25400"/>
        </p:spPr>
        <p:style>
          <a:lnRef idx="3">
            <a:schemeClr val="dk1"/>
          </a:lnRef>
          <a:fillRef idx="0">
            <a:schemeClr val="dk1"/>
          </a:fillRef>
          <a:effectRef idx="2">
            <a:schemeClr val="dk1"/>
          </a:effectRef>
          <a:fontRef idx="minor">
            <a:schemeClr val="tx1"/>
          </a:fontRef>
        </p:style>
      </p:cxnSp>
      <p:sp>
        <p:nvSpPr>
          <p:cNvPr id="4" name="Slide Number Placeholder 3">
            <a:extLst>
              <a:ext uri="{FF2B5EF4-FFF2-40B4-BE49-F238E27FC236}">
                <a16:creationId xmlns:a16="http://schemas.microsoft.com/office/drawing/2014/main" id="{E89E8583-184B-48EB-8DC5-F6FE7EFB3A61}"/>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Tree>
    <p:extLst>
      <p:ext uri="{BB962C8B-B14F-4D97-AF65-F5344CB8AC3E}">
        <p14:creationId xmlns:p14="http://schemas.microsoft.com/office/powerpoint/2010/main" val="2723720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tx1">
                  <a:alpha val="0"/>
                  <a:lumMod val="50000"/>
                  <a:lumOff val="5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Multiple Identifier</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Demonstrate identifying and combining MIDs</a:t>
            </a:r>
          </a:p>
        </p:txBody>
      </p:sp>
      <p:pic>
        <p:nvPicPr>
          <p:cNvPr id="19" name="Graphic 18" descr="Target Audience">
            <a:extLst>
              <a:ext uri="{FF2B5EF4-FFF2-40B4-BE49-F238E27FC236}">
                <a16:creationId xmlns:a16="http://schemas.microsoft.com/office/drawing/2014/main" id="{6BC5B36A-BA1F-46D7-9297-004D202595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7600" y="3962399"/>
            <a:ext cx="914400" cy="914400"/>
          </a:xfrm>
          <a:prstGeom prst="rect">
            <a:avLst/>
          </a:prstGeom>
        </p:spPr>
      </p:pic>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
        <p:nvSpPr>
          <p:cNvPr id="5" name="Slide Number Placeholder 4">
            <a:extLst>
              <a:ext uri="{FF2B5EF4-FFF2-40B4-BE49-F238E27FC236}">
                <a16:creationId xmlns:a16="http://schemas.microsoft.com/office/drawing/2014/main" id="{234BF533-2F6D-466B-A8E4-795E8E18210D}"/>
              </a:ext>
            </a:extLst>
          </p:cNvPr>
          <p:cNvSpPr>
            <a:spLocks noGrp="1"/>
          </p:cNvSpPr>
          <p:nvPr>
            <p:ph type="sldNum" sz="quarter" idx="12"/>
          </p:nvPr>
        </p:nvSpPr>
        <p:spPr/>
        <p:txBody>
          <a:bodyPr/>
          <a:lstStyle/>
          <a:p>
            <a:fld id="{4B73C415-D670-4716-A5EC-CC4D52CA2BAC}" type="slidenum">
              <a:rPr lang="en-US" noProof="0" smtClean="0"/>
              <a:pPr/>
              <a:t>36</a:t>
            </a:fld>
            <a:endParaRPr lang="en-US" noProof="0" dirty="0"/>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00" y="338759"/>
            <a:ext cx="11340000" cy="432000"/>
          </a:xfrm>
        </p:spPr>
        <p:txBody>
          <a:bodyPr/>
          <a:lstStyle/>
          <a:p>
            <a:r>
              <a:rPr lang="en-US" dirty="0"/>
              <a:t>MID Definition &amp; Ownership</a:t>
            </a:r>
          </a:p>
        </p:txBody>
      </p:sp>
      <p:sp>
        <p:nvSpPr>
          <p:cNvPr id="3" name="Content Placeholder 2"/>
          <p:cNvSpPr>
            <a:spLocks noGrp="1"/>
          </p:cNvSpPr>
          <p:nvPr>
            <p:ph idx="1"/>
          </p:nvPr>
        </p:nvSpPr>
        <p:spPr>
          <a:xfrm>
            <a:off x="431999" y="979713"/>
            <a:ext cx="11455496" cy="766409"/>
          </a:xfrm>
        </p:spPr>
        <p:txBody>
          <a:bodyPr anchor="ctr"/>
          <a:lstStyle/>
          <a:p>
            <a:pPr marL="0" indent="0">
              <a:spcBef>
                <a:spcPts val="0"/>
              </a:spcBef>
              <a:spcAft>
                <a:spcPts val="0"/>
              </a:spcAft>
              <a:buNone/>
            </a:pPr>
            <a:r>
              <a:rPr lang="en-US" sz="2000" dirty="0"/>
              <a:t>Two or more SSIDs have very similar or identical demographics, indicating that a student may have multiple SSIDs</a:t>
            </a:r>
          </a:p>
        </p:txBody>
      </p:sp>
      <p:pic>
        <p:nvPicPr>
          <p:cNvPr id="7" name="Picture 6" descr="Un gemello allo specchio: il riconoscimento di Sé « Serena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98" y="2799894"/>
            <a:ext cx="1943878" cy="1907430"/>
          </a:xfrm>
          <a:prstGeom prst="rect">
            <a:avLst/>
          </a:prstGeom>
          <a:ln>
            <a:noFill/>
          </a:ln>
          <a:effectLst>
            <a:outerShdw blurRad="190500" algn="tl" rotWithShape="0">
              <a:srgbClr val="000000">
                <a:alpha val="40000"/>
              </a:srgbClr>
            </a:outerShdw>
          </a:effectLst>
        </p:spPr>
      </p:pic>
      <p:sp>
        <p:nvSpPr>
          <p:cNvPr id="5" name="Rectangle 4">
            <a:extLst>
              <a:ext uri="{FF2B5EF4-FFF2-40B4-BE49-F238E27FC236}">
                <a16:creationId xmlns:a16="http://schemas.microsoft.com/office/drawing/2014/main" id="{0B07AA4A-1FAB-4535-B0E4-164CE2299FF1}"/>
              </a:ext>
            </a:extLst>
          </p:cNvPr>
          <p:cNvSpPr/>
          <p:nvPr/>
        </p:nvSpPr>
        <p:spPr>
          <a:xfrm>
            <a:off x="2944197" y="1845428"/>
            <a:ext cx="8827803" cy="461665"/>
          </a:xfrm>
          <a:prstGeom prst="rect">
            <a:avLst/>
          </a:prstGeom>
          <a:solidFill>
            <a:srgbClr val="2A3132"/>
          </a:solidFill>
          <a:effectLst>
            <a:outerShdw blurRad="50800" dist="38100" dir="2700000" algn="tl" rotWithShape="0">
              <a:prstClr val="black">
                <a:alpha val="40000"/>
              </a:prstClr>
            </a:outerShdw>
          </a:effectLst>
        </p:spPr>
        <p:txBody>
          <a:bodyPr wrap="square">
            <a:spAutoFit/>
          </a:bodyPr>
          <a:lstStyle/>
          <a:p>
            <a:pPr lvl="0"/>
            <a:r>
              <a:rPr lang="en-US" sz="2400" b="1" dirty="0">
                <a:solidFill>
                  <a:schemeClr val="bg1"/>
                </a:solidFill>
              </a:rPr>
              <a:t>LEA with most recent enrollment of all SSIDs involved</a:t>
            </a:r>
          </a:p>
        </p:txBody>
      </p:sp>
      <p:sp>
        <p:nvSpPr>
          <p:cNvPr id="6" name="Rectangle 5">
            <a:extLst>
              <a:ext uri="{FF2B5EF4-FFF2-40B4-BE49-F238E27FC236}">
                <a16:creationId xmlns:a16="http://schemas.microsoft.com/office/drawing/2014/main" id="{AC779AD7-68E0-4EFE-B738-CEFDD2695391}"/>
              </a:ext>
            </a:extLst>
          </p:cNvPr>
          <p:cNvSpPr/>
          <p:nvPr/>
        </p:nvSpPr>
        <p:spPr>
          <a:xfrm>
            <a:off x="3168001" y="5404281"/>
            <a:ext cx="8299494" cy="400110"/>
          </a:xfrm>
          <a:prstGeom prst="rect">
            <a:avLst/>
          </a:prstGeom>
          <a:solidFill>
            <a:srgbClr val="00B050"/>
          </a:solidFill>
          <a:effectLst>
            <a:outerShdw blurRad="50800" dist="38100" dir="2700000" algn="tl" rotWithShape="0">
              <a:prstClr val="black">
                <a:alpha val="40000"/>
              </a:prstClr>
            </a:outerShdw>
          </a:effectLst>
        </p:spPr>
        <p:txBody>
          <a:bodyPr wrap="square">
            <a:spAutoFit/>
          </a:bodyPr>
          <a:lstStyle/>
          <a:p>
            <a:pPr lvl="0"/>
            <a:r>
              <a:rPr lang="en-US" sz="2000" b="1" dirty="0">
                <a:solidFill>
                  <a:schemeClr val="bg1"/>
                </a:solidFill>
              </a:rPr>
              <a:t>Enrollments up to 14 months prior to Census Day are included.</a:t>
            </a:r>
          </a:p>
        </p:txBody>
      </p:sp>
      <p:grpSp>
        <p:nvGrpSpPr>
          <p:cNvPr id="8" name="Group 7">
            <a:extLst>
              <a:ext uri="{FF2B5EF4-FFF2-40B4-BE49-F238E27FC236}">
                <a16:creationId xmlns:a16="http://schemas.microsoft.com/office/drawing/2014/main" id="{FB11C908-E1F5-43E7-899C-41AE08F200F9}"/>
              </a:ext>
            </a:extLst>
          </p:cNvPr>
          <p:cNvGrpSpPr/>
          <p:nvPr/>
        </p:nvGrpSpPr>
        <p:grpSpPr>
          <a:xfrm>
            <a:off x="4560087" y="2929444"/>
            <a:ext cx="4807321" cy="1844762"/>
            <a:chOff x="2279279" y="2468519"/>
            <a:chExt cx="4807321" cy="1844762"/>
          </a:xfrm>
        </p:grpSpPr>
        <p:pic>
          <p:nvPicPr>
            <p:cNvPr id="9" name="Picture 3" descr="C:\Documents and Settings\chenr\Local Settings\Temporary Internet Files\Content.IE5\QUN9JVX5\MC900290671[1].wmf">
              <a:extLst>
                <a:ext uri="{FF2B5EF4-FFF2-40B4-BE49-F238E27FC236}">
                  <a16:creationId xmlns:a16="http://schemas.microsoft.com/office/drawing/2014/main" id="{671F21D5-242B-4759-A95B-1E680FD2D4A6}"/>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79279" y="2468519"/>
              <a:ext cx="1539297" cy="1844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Documents and Settings\chenr\Local Settings\Temporary Internet Files\Content.IE5\QUN9JVX5\MC900290671[1].wmf">
              <a:extLst>
                <a:ext uri="{FF2B5EF4-FFF2-40B4-BE49-F238E27FC236}">
                  <a16:creationId xmlns:a16="http://schemas.microsoft.com/office/drawing/2014/main" id="{3E453D4D-A86D-4E94-8D1E-B31815A4C4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7303" y="2468519"/>
              <a:ext cx="1539297" cy="1844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Documents and Settings\chenr\Local Settings\Temporary Internet Files\Content.IE5\QUN9JVX5\MC900290671[1].wmf">
              <a:extLst>
                <a:ext uri="{FF2B5EF4-FFF2-40B4-BE49-F238E27FC236}">
                  <a16:creationId xmlns:a16="http://schemas.microsoft.com/office/drawing/2014/main" id="{8BB64549-1794-4005-8662-C6BA17EC8C1C}"/>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3291" y="2468519"/>
              <a:ext cx="1539297" cy="184476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Footer Placeholder 3">
            <a:extLst>
              <a:ext uri="{FF2B5EF4-FFF2-40B4-BE49-F238E27FC236}">
                <a16:creationId xmlns:a16="http://schemas.microsoft.com/office/drawing/2014/main" id="{2BD98986-3387-4DB7-A815-6EED14A2D24C}"/>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2" name="Slide Number Placeholder 11">
            <a:extLst>
              <a:ext uri="{FF2B5EF4-FFF2-40B4-BE49-F238E27FC236}">
                <a16:creationId xmlns:a16="http://schemas.microsoft.com/office/drawing/2014/main" id="{8688180A-42AA-46D4-9F43-91509C359EE0}"/>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spTree>
    <p:extLst>
      <p:ext uri="{BB962C8B-B14F-4D97-AF65-F5344CB8AC3E}">
        <p14:creationId xmlns:p14="http://schemas.microsoft.com/office/powerpoint/2010/main" val="4034862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 Example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74203842"/>
              </p:ext>
            </p:extLst>
          </p:nvPr>
        </p:nvGraphicFramePr>
        <p:xfrm>
          <a:off x="2147668" y="1211425"/>
          <a:ext cx="7848600" cy="2966720"/>
        </p:xfrm>
        <a:graphic>
          <a:graphicData uri="http://schemas.openxmlformats.org/drawingml/2006/table">
            <a:tbl>
              <a:tblPr firstRow="1" bandRow="1">
                <a:tableStyleId>{5C22544A-7EE6-4342-B048-85BDC9FD1C3A}</a:tableStyleId>
              </a:tblPr>
              <a:tblGrid>
                <a:gridCol w="26162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a:t>Student 1</a:t>
                      </a:r>
                    </a:p>
                  </a:txBody>
                  <a:tcPr/>
                </a:tc>
                <a:tc>
                  <a:txBody>
                    <a:bodyPr/>
                    <a:lstStyle/>
                    <a:p>
                      <a:pPr algn="ctr"/>
                      <a:r>
                        <a:rPr lang="en-US" dirty="0"/>
                        <a:t>Student 2</a:t>
                      </a:r>
                    </a:p>
                  </a:txBody>
                  <a:tcPr/>
                </a:tc>
                <a:extLst>
                  <a:ext uri="{0D108BD9-81ED-4DB2-BD59-A6C34878D82A}">
                    <a16:rowId xmlns:a16="http://schemas.microsoft.com/office/drawing/2014/main" val="10000"/>
                  </a:ext>
                </a:extLst>
              </a:tr>
              <a:tr h="370840">
                <a:tc>
                  <a:txBody>
                    <a:bodyPr/>
                    <a:lstStyle/>
                    <a:p>
                      <a:r>
                        <a:rPr lang="en-US" dirty="0"/>
                        <a:t>SSID</a:t>
                      </a:r>
                    </a:p>
                  </a:txBody>
                  <a:tcPr/>
                </a:tc>
                <a:tc>
                  <a:txBody>
                    <a:bodyPr/>
                    <a:lstStyle/>
                    <a:p>
                      <a:pPr algn="l"/>
                      <a:r>
                        <a:rPr lang="en-US" dirty="0"/>
                        <a:t>4265874932</a:t>
                      </a:r>
                    </a:p>
                  </a:txBody>
                  <a:tcPr/>
                </a:tc>
                <a:tc>
                  <a:txBody>
                    <a:bodyPr/>
                    <a:lstStyle/>
                    <a:p>
                      <a:pPr algn="l"/>
                      <a:r>
                        <a:rPr lang="en-US" dirty="0"/>
                        <a:t>359875167</a:t>
                      </a:r>
                    </a:p>
                  </a:txBody>
                  <a:tcPr/>
                </a:tc>
                <a:extLst>
                  <a:ext uri="{0D108BD9-81ED-4DB2-BD59-A6C34878D82A}">
                    <a16:rowId xmlns:a16="http://schemas.microsoft.com/office/drawing/2014/main" val="10001"/>
                  </a:ext>
                </a:extLst>
              </a:tr>
              <a:tr h="370840">
                <a:tc>
                  <a:txBody>
                    <a:bodyPr/>
                    <a:lstStyle/>
                    <a:p>
                      <a:r>
                        <a:rPr lang="en-US" dirty="0"/>
                        <a:t>Name*</a:t>
                      </a:r>
                    </a:p>
                  </a:txBody>
                  <a:tcPr/>
                </a:tc>
                <a:tc>
                  <a:txBody>
                    <a:bodyPr/>
                    <a:lstStyle/>
                    <a:p>
                      <a:pPr algn="l"/>
                      <a:r>
                        <a:rPr lang="en-US" dirty="0"/>
                        <a:t>Ann Smith</a:t>
                      </a:r>
                    </a:p>
                  </a:txBody>
                  <a:tcPr/>
                </a:tc>
                <a:tc>
                  <a:txBody>
                    <a:bodyPr/>
                    <a:lstStyle/>
                    <a:p>
                      <a:pPr algn="l"/>
                      <a:r>
                        <a:rPr lang="en-US" dirty="0"/>
                        <a:t>Annie Smith</a:t>
                      </a:r>
                    </a:p>
                  </a:txBody>
                  <a:tcPr/>
                </a:tc>
                <a:extLst>
                  <a:ext uri="{0D108BD9-81ED-4DB2-BD59-A6C34878D82A}">
                    <a16:rowId xmlns:a16="http://schemas.microsoft.com/office/drawing/2014/main" val="10002"/>
                  </a:ext>
                </a:extLst>
              </a:tr>
              <a:tr h="370840">
                <a:tc>
                  <a:txBody>
                    <a:bodyPr/>
                    <a:lstStyle/>
                    <a:p>
                      <a:r>
                        <a:rPr lang="en-US" dirty="0"/>
                        <a:t>Alias</a:t>
                      </a:r>
                      <a:r>
                        <a:rPr lang="en-US" baseline="0" dirty="0"/>
                        <a:t> Name*</a:t>
                      </a:r>
                      <a:endParaRPr lang="en-US" dirty="0"/>
                    </a:p>
                  </a:txBody>
                  <a:tcPr/>
                </a:tc>
                <a:tc>
                  <a:txBody>
                    <a:bodyPr/>
                    <a:lstStyle/>
                    <a:p>
                      <a:pPr algn="l"/>
                      <a:endParaRPr lang="en-US" dirty="0"/>
                    </a:p>
                  </a:txBody>
                  <a:tcPr/>
                </a:tc>
                <a:tc>
                  <a:txBody>
                    <a:bodyPr/>
                    <a:lstStyle/>
                    <a:p>
                      <a:pPr algn="l"/>
                      <a:endParaRPr lang="en-US" dirty="0"/>
                    </a:p>
                  </a:txBody>
                  <a:tcPr/>
                </a:tc>
                <a:extLst>
                  <a:ext uri="{0D108BD9-81ED-4DB2-BD59-A6C34878D82A}">
                    <a16:rowId xmlns:a16="http://schemas.microsoft.com/office/drawing/2014/main" val="10003"/>
                  </a:ext>
                </a:extLst>
              </a:tr>
              <a:tr h="370840">
                <a:tc>
                  <a:txBody>
                    <a:bodyPr/>
                    <a:lstStyle/>
                    <a:p>
                      <a:r>
                        <a:rPr lang="en-US" dirty="0"/>
                        <a:t>Gender</a:t>
                      </a:r>
                    </a:p>
                  </a:txBody>
                  <a:tcPr/>
                </a:tc>
                <a:tc>
                  <a:txBody>
                    <a:bodyPr/>
                    <a:lstStyle/>
                    <a:p>
                      <a:pPr algn="l"/>
                      <a:r>
                        <a:rPr lang="en-US" dirty="0"/>
                        <a:t>F</a:t>
                      </a:r>
                    </a:p>
                  </a:txBody>
                  <a:tcPr/>
                </a:tc>
                <a:tc>
                  <a:txBody>
                    <a:bodyPr/>
                    <a:lstStyle/>
                    <a:p>
                      <a:pPr algn="l"/>
                      <a:r>
                        <a:rPr lang="en-US" dirty="0"/>
                        <a:t>F</a:t>
                      </a:r>
                    </a:p>
                  </a:txBody>
                  <a:tcPr/>
                </a:tc>
                <a:extLst>
                  <a:ext uri="{0D108BD9-81ED-4DB2-BD59-A6C34878D82A}">
                    <a16:rowId xmlns:a16="http://schemas.microsoft.com/office/drawing/2014/main" val="10004"/>
                  </a:ext>
                </a:extLst>
              </a:tr>
              <a:tr h="370840">
                <a:tc>
                  <a:txBody>
                    <a:bodyPr/>
                    <a:lstStyle/>
                    <a:p>
                      <a:r>
                        <a:rPr lang="en-US" dirty="0"/>
                        <a:t>Birth Date</a:t>
                      </a:r>
                    </a:p>
                  </a:txBody>
                  <a:tcPr/>
                </a:tc>
                <a:tc>
                  <a:txBody>
                    <a:bodyPr/>
                    <a:lstStyle/>
                    <a:p>
                      <a:pPr algn="l"/>
                      <a:r>
                        <a:rPr lang="en-US" dirty="0"/>
                        <a:t>7/6/2000</a:t>
                      </a:r>
                    </a:p>
                  </a:txBody>
                  <a:tcPr/>
                </a:tc>
                <a:tc>
                  <a:txBody>
                    <a:bodyPr/>
                    <a:lstStyle/>
                    <a:p>
                      <a:pPr algn="l"/>
                      <a:r>
                        <a:rPr lang="en-US" dirty="0"/>
                        <a:t>7/6/2000</a:t>
                      </a:r>
                    </a:p>
                  </a:txBody>
                  <a:tcPr/>
                </a:tc>
                <a:extLst>
                  <a:ext uri="{0D108BD9-81ED-4DB2-BD59-A6C34878D82A}">
                    <a16:rowId xmlns:a16="http://schemas.microsoft.com/office/drawing/2014/main" val="10005"/>
                  </a:ext>
                </a:extLst>
              </a:tr>
              <a:tr h="370840">
                <a:tc>
                  <a:txBody>
                    <a:bodyPr/>
                    <a:lstStyle/>
                    <a:p>
                      <a:r>
                        <a:rPr lang="en-US" dirty="0"/>
                        <a:t>Birth State**</a:t>
                      </a:r>
                    </a:p>
                  </a:txBody>
                  <a:tcPr/>
                </a:tc>
                <a:tc>
                  <a:txBody>
                    <a:bodyPr/>
                    <a:lstStyle/>
                    <a:p>
                      <a:pPr algn="l"/>
                      <a:r>
                        <a:rPr lang="en-US" dirty="0"/>
                        <a:t>US-CA</a:t>
                      </a:r>
                    </a:p>
                  </a:txBody>
                  <a:tcPr/>
                </a:tc>
                <a:tc>
                  <a:txBody>
                    <a:bodyPr/>
                    <a:lstStyle/>
                    <a:p>
                      <a:pPr algn="l"/>
                      <a:r>
                        <a:rPr lang="en-US" dirty="0"/>
                        <a:t>US-CA</a:t>
                      </a:r>
                    </a:p>
                  </a:txBody>
                  <a:tcPr/>
                </a:tc>
                <a:extLst>
                  <a:ext uri="{0D108BD9-81ED-4DB2-BD59-A6C34878D82A}">
                    <a16:rowId xmlns:a16="http://schemas.microsoft.com/office/drawing/2014/main" val="10006"/>
                  </a:ext>
                </a:extLst>
              </a:tr>
              <a:tr h="370840">
                <a:tc>
                  <a:txBody>
                    <a:bodyPr/>
                    <a:lstStyle/>
                    <a:p>
                      <a:r>
                        <a:rPr lang="en-US" dirty="0"/>
                        <a:t>Birth</a:t>
                      </a:r>
                      <a:r>
                        <a:rPr lang="en-US" baseline="0" dirty="0"/>
                        <a:t> Country**</a:t>
                      </a:r>
                      <a:endParaRPr lang="en-US" dirty="0"/>
                    </a:p>
                  </a:txBody>
                  <a:tcPr/>
                </a:tc>
                <a:tc>
                  <a:txBody>
                    <a:bodyPr/>
                    <a:lstStyle/>
                    <a:p>
                      <a:pPr algn="l"/>
                      <a:r>
                        <a:rPr lang="en-US" dirty="0"/>
                        <a:t>US</a:t>
                      </a:r>
                    </a:p>
                  </a:txBody>
                  <a:tcPr/>
                </a:tc>
                <a:tc>
                  <a:txBody>
                    <a:bodyPr/>
                    <a:lstStyle/>
                    <a:p>
                      <a:pPr algn="l"/>
                      <a:r>
                        <a:rPr lang="en-US" dirty="0"/>
                        <a:t>US</a:t>
                      </a:r>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2171700" y="4525570"/>
            <a:ext cx="784860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225425" indent="-225425" algn="l"/>
            <a:r>
              <a:rPr lang="en-US" sz="2000" dirty="0"/>
              <a:t>* Soundex is used to match similar names and match can be made against either alias or regular name</a:t>
            </a:r>
          </a:p>
          <a:p>
            <a:pPr marL="338138" indent="-338138" algn="l"/>
            <a:r>
              <a:rPr lang="en-US" sz="2000" dirty="0"/>
              <a:t>** Only used for MID matching if provided for both students involved in MID match</a:t>
            </a:r>
          </a:p>
        </p:txBody>
      </p:sp>
      <p:sp>
        <p:nvSpPr>
          <p:cNvPr id="3" name="Footer Placeholder 2">
            <a:extLst>
              <a:ext uri="{FF2B5EF4-FFF2-40B4-BE49-F238E27FC236}">
                <a16:creationId xmlns:a16="http://schemas.microsoft.com/office/drawing/2014/main" id="{DDB9FB08-7A06-4002-B2CB-6F68C412393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4" name="Slide Number Placeholder 3">
            <a:extLst>
              <a:ext uri="{FF2B5EF4-FFF2-40B4-BE49-F238E27FC236}">
                <a16:creationId xmlns:a16="http://schemas.microsoft.com/office/drawing/2014/main" id="{71C350E4-0782-48ED-BD98-DC09CD70A8D7}"/>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Tree>
    <p:extLst>
      <p:ext uri="{BB962C8B-B14F-4D97-AF65-F5344CB8AC3E}">
        <p14:creationId xmlns:p14="http://schemas.microsoft.com/office/powerpoint/2010/main" val="2705402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2"/>
          <p:cNvSpPr>
            <a:spLocks noGrp="1" noChangeArrowheads="1"/>
          </p:cNvSpPr>
          <p:nvPr>
            <p:ph type="title"/>
          </p:nvPr>
        </p:nvSpPr>
        <p:spPr>
          <a:xfrm>
            <a:off x="432000" y="108375"/>
            <a:ext cx="7315200" cy="533400"/>
          </a:xfrm>
        </p:spPr>
        <p:txBody>
          <a:bodyPr/>
          <a:lstStyle/>
          <a:p>
            <a:r>
              <a:rPr lang="en-US" dirty="0"/>
              <a:t>Common Causes of MIDs</a:t>
            </a:r>
          </a:p>
        </p:txBody>
      </p:sp>
      <p:graphicFrame>
        <p:nvGraphicFramePr>
          <p:cNvPr id="6" name="Diagram 5"/>
          <p:cNvGraphicFramePr/>
          <p:nvPr>
            <p:extLst>
              <p:ext uri="{D42A27DB-BD31-4B8C-83A1-F6EECF244321}">
                <p14:modId xmlns:p14="http://schemas.microsoft.com/office/powerpoint/2010/main" val="3303943089"/>
              </p:ext>
            </p:extLst>
          </p:nvPr>
        </p:nvGraphicFramePr>
        <p:xfrm>
          <a:off x="5706982" y="1060875"/>
          <a:ext cx="6053018"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990AB7F-B2DE-4C25-82E9-5E2486655B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7104" y="660055"/>
            <a:ext cx="4537732" cy="5449838"/>
          </a:xfrm>
          <a:prstGeom prst="rect">
            <a:avLst/>
          </a:prstGeom>
          <a:ln w="3175">
            <a:solidFill>
              <a:srgbClr val="2A3132"/>
            </a:solidFill>
          </a:ln>
          <a:effectLst>
            <a:outerShdw blurRad="190500" algn="tl" rotWithShape="0">
              <a:srgbClr val="000000">
                <a:alpha val="40000"/>
              </a:srgbClr>
            </a:outerShdw>
          </a:effectLst>
        </p:spPr>
      </p:pic>
      <p:sp>
        <p:nvSpPr>
          <p:cNvPr id="2" name="Footer Placeholder 1">
            <a:extLst>
              <a:ext uri="{FF2B5EF4-FFF2-40B4-BE49-F238E27FC236}">
                <a16:creationId xmlns:a16="http://schemas.microsoft.com/office/drawing/2014/main" id="{A4FDE343-93D7-4B94-A36E-2FBCE9DB55B1}"/>
              </a:ext>
            </a:extLst>
          </p:cNvPr>
          <p:cNvSpPr>
            <a:spLocks noGrp="1"/>
          </p:cNvSpPr>
          <p:nvPr>
            <p:ph type="ftr" sz="quarter" idx="11"/>
          </p:nvPr>
        </p:nvSpPr>
        <p:spPr/>
        <p:txBody>
          <a:bodyPr/>
          <a:lstStyle/>
          <a:p>
            <a:pPr>
              <a:defRPr/>
            </a:pPr>
            <a:r>
              <a:rPr lang="en-US"/>
              <a:t>Anomalies Detection &amp; Resolution v1.0 - October 17, 2023</a:t>
            </a:r>
            <a:endParaRPr lang="en-US" dirty="0"/>
          </a:p>
        </p:txBody>
      </p:sp>
      <p:sp>
        <p:nvSpPr>
          <p:cNvPr id="4" name="Slide Number Placeholder 3">
            <a:extLst>
              <a:ext uri="{FF2B5EF4-FFF2-40B4-BE49-F238E27FC236}">
                <a16:creationId xmlns:a16="http://schemas.microsoft.com/office/drawing/2014/main" id="{A017F09B-14D2-4496-926A-09319271E67D}"/>
              </a:ext>
            </a:extLst>
          </p:cNvPr>
          <p:cNvSpPr>
            <a:spLocks noGrp="1"/>
          </p:cNvSpPr>
          <p:nvPr>
            <p:ph type="sldNum" sz="quarter" idx="12"/>
          </p:nvPr>
        </p:nvSpPr>
        <p:spPr/>
        <p:txBody>
          <a:bodyPr/>
          <a:lstStyle/>
          <a:p>
            <a:pPr>
              <a:defRPr/>
            </a:pPr>
            <a:fld id="{461B5C11-ADAE-4218-9234-2D474FAE7ADC}" type="slidenum">
              <a:rPr lang="en-US" smtClean="0"/>
              <a:pPr>
                <a:defRPr/>
              </a:pPr>
              <a:t>39</a:t>
            </a:fld>
            <a:endParaRPr lang="en-US" dirty="0"/>
          </a:p>
        </p:txBody>
      </p:sp>
    </p:spTree>
    <p:extLst>
      <p:ext uri="{BB962C8B-B14F-4D97-AF65-F5344CB8AC3E}">
        <p14:creationId xmlns:p14="http://schemas.microsoft.com/office/powerpoint/2010/main" val="10816856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Brief list of learning topics. This is a 2 hour training.</a:t>
            </a:r>
          </a:p>
        </p:txBody>
      </p: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6712290"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090" y="1072026"/>
            <a:ext cx="514800" cy="514800"/>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269490" y="1906135"/>
            <a:ext cx="1800000" cy="360000"/>
          </a:xfrm>
        </p:spPr>
        <p:txBody>
          <a:bodyPr/>
          <a:lstStyle/>
          <a:p>
            <a:r>
              <a:rPr lang="en-US" sz="1600" dirty="0">
                <a:solidFill>
                  <a:schemeClr val="tx1">
                    <a:lumMod val="75000"/>
                    <a:lumOff val="25000"/>
                  </a:schemeClr>
                </a:solidFill>
              </a:rPr>
              <a:t>Overview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395490" y="231797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8591365"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1165" y="1072026"/>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8148565" y="1906135"/>
            <a:ext cx="1800000" cy="360000"/>
          </a:xfrm>
        </p:spPr>
        <p:txBody>
          <a:bodyPr/>
          <a:lstStyle/>
          <a:p>
            <a:r>
              <a:rPr lang="en-US" sz="1600" dirty="0">
                <a:solidFill>
                  <a:schemeClr val="tx1">
                    <a:lumMod val="75000"/>
                    <a:lumOff val="25000"/>
                  </a:schemeClr>
                </a:solidFill>
              </a:rPr>
              <a:t>Anomaly Roles</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274565" y="2317978"/>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10391433" y="872226"/>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590173" y="1094616"/>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9903530" y="1783697"/>
            <a:ext cx="1890205" cy="360000"/>
          </a:xfrm>
        </p:spPr>
        <p:txBody>
          <a:bodyPr/>
          <a:lstStyle/>
          <a:p>
            <a:r>
              <a:rPr lang="en-US" sz="1600" dirty="0"/>
              <a:t>Concurrent Enrollment</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6757146" y="3434775"/>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399770" y="4406386"/>
            <a:ext cx="1674000" cy="360000"/>
          </a:xfrm>
        </p:spPr>
        <p:txBody>
          <a:bodyPr/>
          <a:lstStyle/>
          <a:p>
            <a:pPr>
              <a:spcBef>
                <a:spcPts val="0"/>
              </a:spcBef>
              <a:spcAft>
                <a:spcPts val="0"/>
              </a:spcAft>
            </a:pPr>
            <a:r>
              <a:rPr lang="en-US" sz="1600" dirty="0"/>
              <a:t>Multiple</a:t>
            </a:r>
          </a:p>
          <a:p>
            <a:pPr>
              <a:spcBef>
                <a:spcPts val="0"/>
              </a:spcBef>
              <a:spcAft>
                <a:spcPts val="0"/>
              </a:spcAft>
            </a:pPr>
            <a:r>
              <a:rPr lang="en-US" sz="1600" dirty="0"/>
              <a:t>Identifier</a:t>
            </a:r>
            <a:endParaRPr lang="en-US" sz="1600"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444813" y="4984350"/>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Lst>
          </a:blip>
          <a:stretch>
            <a:fillRect/>
          </a:stretch>
        </p:blipFill>
        <p:spPr>
          <a:xfrm>
            <a:off x="432000" y="36802"/>
            <a:ext cx="5472000" cy="3641142"/>
          </a:xfrm>
        </p:spPr>
      </p:pic>
      <p:sp>
        <p:nvSpPr>
          <p:cNvPr id="27" name="Rectangle 26">
            <a:extLst>
              <a:ext uri="{FF2B5EF4-FFF2-40B4-BE49-F238E27FC236}">
                <a16:creationId xmlns:a16="http://schemas.microsoft.com/office/drawing/2014/main" id="{90B39B8C-42C6-4BCC-AE35-962E44E2EE72}"/>
              </a:ext>
              <a:ext uri="{C183D7F6-B498-43B3-948B-1728B52AA6E4}">
                <adec:decorative xmlns:adec="http://schemas.microsoft.com/office/drawing/2017/decorative" val="1"/>
              </a:ext>
            </a:extLst>
          </p:cNvPr>
          <p:cNvSpPr>
            <a:spLocks noChangeAspect="1"/>
          </p:cNvSpPr>
          <p:nvPr/>
        </p:nvSpPr>
        <p:spPr>
          <a:xfrm>
            <a:off x="864068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Target Audience">
            <a:extLst>
              <a:ext uri="{FF2B5EF4-FFF2-40B4-BE49-F238E27FC236}">
                <a16:creationId xmlns:a16="http://schemas.microsoft.com/office/drawing/2014/main" id="{AEFE57E4-4E13-4E19-AFF8-73BEE75D83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56946" y="3634575"/>
            <a:ext cx="514800" cy="514800"/>
          </a:xfrm>
          <a:prstGeom prst="rect">
            <a:avLst/>
          </a:prstGeom>
        </p:spPr>
      </p:pic>
      <p:sp>
        <p:nvSpPr>
          <p:cNvPr id="33" name="Text Placeholder 7">
            <a:extLst>
              <a:ext uri="{FF2B5EF4-FFF2-40B4-BE49-F238E27FC236}">
                <a16:creationId xmlns:a16="http://schemas.microsoft.com/office/drawing/2014/main" id="{BCD7E79B-53EB-45A7-BEF4-0E8B3AEB01C1}"/>
              </a:ext>
            </a:extLst>
          </p:cNvPr>
          <p:cNvSpPr txBox="1">
            <a:spLocks/>
          </p:cNvSpPr>
          <p:nvPr/>
        </p:nvSpPr>
        <p:spPr>
          <a:xfrm>
            <a:off x="828331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600" dirty="0">
                <a:solidFill>
                  <a:schemeClr val="tx1">
                    <a:lumMod val="75000"/>
                    <a:lumOff val="25000"/>
                  </a:schemeClr>
                </a:solidFill>
              </a:rPr>
              <a:t>Exit Reason Discrepancy</a:t>
            </a:r>
          </a:p>
          <a:p>
            <a:pPr>
              <a:spcBef>
                <a:spcPts val="0"/>
              </a:spcBef>
              <a:spcAft>
                <a:spcPts val="0"/>
              </a:spcAft>
            </a:pPr>
            <a:endParaRPr lang="en-US" sz="1600" dirty="0"/>
          </a:p>
        </p:txBody>
      </p:sp>
      <p:cxnSp>
        <p:nvCxnSpPr>
          <p:cNvPr id="35" name="Straight Connector 34">
            <a:extLst>
              <a:ext uri="{FF2B5EF4-FFF2-40B4-BE49-F238E27FC236}">
                <a16:creationId xmlns:a16="http://schemas.microsoft.com/office/drawing/2014/main" id="{F2F03609-1CCA-4B59-AA40-4B5054D36D0D}"/>
              </a:ext>
              <a:ext uri="{C183D7F6-B498-43B3-948B-1728B52AA6E4}">
                <adec:decorative xmlns:adec="http://schemas.microsoft.com/office/drawing/2017/decorative" val="1"/>
              </a:ext>
            </a:extLst>
          </p:cNvPr>
          <p:cNvCxnSpPr>
            <a:cxnSpLocks/>
          </p:cNvCxnSpPr>
          <p:nvPr/>
        </p:nvCxnSpPr>
        <p:spPr>
          <a:xfrm>
            <a:off x="8328355" y="4978575"/>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EBA6364-323C-4EB3-B3D5-E39A7D76D65A}"/>
              </a:ext>
              <a:ext uri="{C183D7F6-B498-43B3-948B-1728B52AA6E4}">
                <adec:decorative xmlns:adec="http://schemas.microsoft.com/office/drawing/2017/decorative" val="1"/>
              </a:ext>
            </a:extLst>
          </p:cNvPr>
          <p:cNvSpPr>
            <a:spLocks noChangeAspect="1"/>
          </p:cNvSpPr>
          <p:nvPr/>
        </p:nvSpPr>
        <p:spPr>
          <a:xfrm>
            <a:off x="10462578" y="3429000"/>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Present with solid fill">
            <a:extLst>
              <a:ext uri="{FF2B5EF4-FFF2-40B4-BE49-F238E27FC236}">
                <a16:creationId xmlns:a16="http://schemas.microsoft.com/office/drawing/2014/main" id="{05567C96-4BDC-4050-B8F9-FB81B44DE22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662378" y="3626948"/>
            <a:ext cx="514800" cy="514800"/>
          </a:xfrm>
          <a:prstGeom prst="rect">
            <a:avLst/>
          </a:prstGeom>
        </p:spPr>
      </p:pic>
      <p:sp>
        <p:nvSpPr>
          <p:cNvPr id="38" name="Text Placeholder 7">
            <a:extLst>
              <a:ext uri="{FF2B5EF4-FFF2-40B4-BE49-F238E27FC236}">
                <a16:creationId xmlns:a16="http://schemas.microsoft.com/office/drawing/2014/main" id="{0C4C38C2-3972-4ED0-BC73-5E4196B62200}"/>
              </a:ext>
            </a:extLst>
          </p:cNvPr>
          <p:cNvSpPr txBox="1">
            <a:spLocks/>
          </p:cNvSpPr>
          <p:nvPr/>
        </p:nvSpPr>
        <p:spPr>
          <a:xfrm>
            <a:off x="10105202" y="4400611"/>
            <a:ext cx="1674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600" dirty="0"/>
              <a:t>Wrap-Up</a:t>
            </a:r>
          </a:p>
        </p:txBody>
      </p:sp>
      <p:cxnSp>
        <p:nvCxnSpPr>
          <p:cNvPr id="42" name="Straight Connector 41">
            <a:extLst>
              <a:ext uri="{FF2B5EF4-FFF2-40B4-BE49-F238E27FC236}">
                <a16:creationId xmlns:a16="http://schemas.microsoft.com/office/drawing/2014/main" id="{9BE29C74-2166-4463-9EA5-93EA53923BF9}"/>
              </a:ext>
              <a:ext uri="{C183D7F6-B498-43B3-948B-1728B52AA6E4}">
                <adec:decorative xmlns:adec="http://schemas.microsoft.com/office/drawing/2017/decorative" val="1"/>
              </a:ext>
            </a:extLst>
          </p:cNvPr>
          <p:cNvCxnSpPr>
            <a:cxnSpLocks/>
          </p:cNvCxnSpPr>
          <p:nvPr/>
        </p:nvCxnSpPr>
        <p:spPr>
          <a:xfrm>
            <a:off x="10163797" y="4972472"/>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B1A8EA1-6027-44F0-87F5-BCC3F7CE84A6}"/>
              </a:ext>
              <a:ext uri="{C183D7F6-B498-43B3-948B-1728B52AA6E4}">
                <adec:decorative xmlns:adec="http://schemas.microsoft.com/office/drawing/2017/decorative" val="1"/>
              </a:ext>
            </a:extLst>
          </p:cNvPr>
          <p:cNvCxnSpPr>
            <a:cxnSpLocks/>
          </p:cNvCxnSpPr>
          <p:nvPr/>
        </p:nvCxnSpPr>
        <p:spPr>
          <a:xfrm>
            <a:off x="10105202" y="231797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01FB4D7-62AB-4283-82CE-C49D715DB6A5}"/>
              </a:ext>
            </a:extLst>
          </p:cNvPr>
          <p:cNvSpPr>
            <a:spLocks noGrp="1"/>
          </p:cNvSpPr>
          <p:nvPr>
            <p:ph type="sldNum" sz="quarter" idx="11"/>
          </p:nvPr>
        </p:nvSpPr>
        <p:spPr/>
        <p:txBody>
          <a:bodyPr/>
          <a:lstStyle/>
          <a:p>
            <a:fld id="{4B73C415-D670-4716-A5EC-CC4D52CA2BAC}" type="slidenum">
              <a:rPr lang="en-US" noProof="0" smtClean="0"/>
              <a:pPr/>
              <a:t>4</a:t>
            </a:fld>
            <a:endParaRPr lang="en-US" noProof="0" dirty="0"/>
          </a:p>
        </p:txBody>
      </p:sp>
      <p:pic>
        <p:nvPicPr>
          <p:cNvPr id="44" name="Graphic 43">
            <a:extLst>
              <a:ext uri="{FF2B5EF4-FFF2-40B4-BE49-F238E27FC236}">
                <a16:creationId xmlns:a16="http://schemas.microsoft.com/office/drawing/2014/main" id="{B06D6787-9A34-437C-BD9A-1082D72A43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835097" y="3634575"/>
            <a:ext cx="514800" cy="514800"/>
          </a:xfrm>
          <a:prstGeom prst="rect">
            <a:avLst/>
          </a:prstGeom>
        </p:spPr>
      </p:pic>
    </p:spTree>
    <p:extLst>
      <p:ext uri="{BB962C8B-B14F-4D97-AF65-F5344CB8AC3E}">
        <p14:creationId xmlns:p14="http://schemas.microsoft.com/office/powerpoint/2010/main" val="59096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78783"/>
            <a:ext cx="11340000" cy="432000"/>
          </a:xfrm>
        </p:spPr>
        <p:txBody>
          <a:bodyPr/>
          <a:lstStyle/>
          <a:p>
            <a:r>
              <a:rPr lang="en-US" dirty="0"/>
              <a:t>MID Resolution Options</a:t>
            </a:r>
          </a:p>
        </p:txBody>
      </p:sp>
      <p:sp>
        <p:nvSpPr>
          <p:cNvPr id="3" name="Footer Placeholder 2">
            <a:extLst>
              <a:ext uri="{FF2B5EF4-FFF2-40B4-BE49-F238E27FC236}">
                <a16:creationId xmlns:a16="http://schemas.microsoft.com/office/drawing/2014/main" id="{06E99BBC-7255-4425-AA53-F9E18C2115D4}"/>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2066" name="Group 2065">
            <a:extLst>
              <a:ext uri="{FF2B5EF4-FFF2-40B4-BE49-F238E27FC236}">
                <a16:creationId xmlns:a16="http://schemas.microsoft.com/office/drawing/2014/main" id="{16D48A5C-D9D8-4344-AF6B-4A12C7B1D816}"/>
              </a:ext>
            </a:extLst>
          </p:cNvPr>
          <p:cNvGrpSpPr/>
          <p:nvPr/>
        </p:nvGrpSpPr>
        <p:grpSpPr>
          <a:xfrm>
            <a:off x="1796400" y="1512729"/>
            <a:ext cx="8763192" cy="1371600"/>
            <a:chOff x="1796400" y="1512729"/>
            <a:chExt cx="8763192" cy="1371600"/>
          </a:xfrm>
        </p:grpSpPr>
        <p:sp>
          <p:nvSpPr>
            <p:cNvPr id="19" name="Snip Single Corner Rectangle 18"/>
            <p:cNvSpPr/>
            <p:nvPr/>
          </p:nvSpPr>
          <p:spPr bwMode="auto">
            <a:xfrm>
              <a:off x="3430128" y="1741329"/>
              <a:ext cx="7129464" cy="914400"/>
            </a:xfrm>
            <a:prstGeom prst="snip1Rect">
              <a:avLst/>
            </a:prstGeom>
            <a:solidFill>
              <a:srgbClr val="00B050"/>
            </a:solidFill>
            <a:ln>
              <a:headEnd type="none" w="med" len="med"/>
              <a:tailEnd type="none" w="med" len="med"/>
            </a:ln>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800" b="1" dirty="0">
                  <a:solidFill>
                    <a:schemeClr val="bg1"/>
                  </a:solidFill>
                </a:rPr>
                <a:t>Combine SSIDs</a:t>
              </a:r>
            </a:p>
          </p:txBody>
        </p:sp>
        <p:pic>
          <p:nvPicPr>
            <p:cNvPr id="12" name="Picture 11" descr="A picture containing vector graphics&#10;&#10;Description automatically generated">
              <a:extLst>
                <a:ext uri="{FF2B5EF4-FFF2-40B4-BE49-F238E27FC236}">
                  <a16:creationId xmlns:a16="http://schemas.microsoft.com/office/drawing/2014/main" id="{BA630443-3F44-4D74-86EB-D73260186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400" y="1512729"/>
              <a:ext cx="1371600" cy="1371600"/>
            </a:xfrm>
            <a:prstGeom prst="rect">
              <a:avLst/>
            </a:prstGeom>
            <a:effectLst>
              <a:outerShdw blurRad="63500" algn="ctr" rotWithShape="0">
                <a:prstClr val="black">
                  <a:alpha val="40000"/>
                </a:prstClr>
              </a:outerShdw>
            </a:effectLst>
          </p:spPr>
        </p:pic>
      </p:grpSp>
      <p:grpSp>
        <p:nvGrpSpPr>
          <p:cNvPr id="2067" name="Group 2066">
            <a:extLst>
              <a:ext uri="{FF2B5EF4-FFF2-40B4-BE49-F238E27FC236}">
                <a16:creationId xmlns:a16="http://schemas.microsoft.com/office/drawing/2014/main" id="{4198371D-53C9-4DC5-9D92-6D08F061533C}"/>
              </a:ext>
            </a:extLst>
          </p:cNvPr>
          <p:cNvGrpSpPr/>
          <p:nvPr/>
        </p:nvGrpSpPr>
        <p:grpSpPr>
          <a:xfrm>
            <a:off x="1796400" y="3367546"/>
            <a:ext cx="8763192" cy="1371600"/>
            <a:chOff x="1796400" y="3367546"/>
            <a:chExt cx="8763192" cy="1371600"/>
          </a:xfrm>
        </p:grpSpPr>
        <p:sp>
          <p:nvSpPr>
            <p:cNvPr id="6" name="Snip Single Corner Rectangle 5"/>
            <p:cNvSpPr/>
            <p:nvPr/>
          </p:nvSpPr>
          <p:spPr bwMode="auto">
            <a:xfrm>
              <a:off x="3430128" y="3596146"/>
              <a:ext cx="7129464" cy="914400"/>
            </a:xfrm>
            <a:prstGeom prst="snip1Rect">
              <a:avLst/>
            </a:prstGeom>
            <a:solidFill>
              <a:srgbClr val="00B050"/>
            </a:solidFill>
            <a:ln>
              <a:headEnd type="none" w="med" len="med"/>
              <a:tailEnd type="none" w="med" len="med"/>
            </a:ln>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800" b="1" dirty="0">
                  <a:solidFill>
                    <a:schemeClr val="bg1"/>
                  </a:solidFill>
                </a:rPr>
                <a:t>Mark SSIDs as different</a:t>
              </a:r>
            </a:p>
          </p:txBody>
        </p:sp>
        <p:pic>
          <p:nvPicPr>
            <p:cNvPr id="2065" name="Picture 2064">
              <a:extLst>
                <a:ext uri="{FF2B5EF4-FFF2-40B4-BE49-F238E27FC236}">
                  <a16:creationId xmlns:a16="http://schemas.microsoft.com/office/drawing/2014/main" id="{EE5D4DD1-FE65-4018-A31D-0B1880177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400" y="3367546"/>
              <a:ext cx="1371600" cy="1371600"/>
            </a:xfrm>
            <a:prstGeom prst="rect">
              <a:avLst/>
            </a:prstGeom>
            <a:effectLst>
              <a:outerShdw blurRad="63500" algn="ctr" rotWithShape="0">
                <a:prstClr val="black">
                  <a:alpha val="40000"/>
                </a:prstClr>
              </a:outerShdw>
            </a:effectLst>
          </p:spPr>
        </p:pic>
      </p:grpSp>
      <p:sp>
        <p:nvSpPr>
          <p:cNvPr id="4" name="Slide Number Placeholder 3">
            <a:extLst>
              <a:ext uri="{FF2B5EF4-FFF2-40B4-BE49-F238E27FC236}">
                <a16:creationId xmlns:a16="http://schemas.microsoft.com/office/drawing/2014/main" id="{24731D0E-E583-4913-94D8-78D0AE3060A6}"/>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spTree>
    <p:extLst>
      <p:ext uri="{BB962C8B-B14F-4D97-AF65-F5344CB8AC3E}">
        <p14:creationId xmlns:p14="http://schemas.microsoft.com/office/powerpoint/2010/main" val="165879213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064A32-0B84-4682-B2CC-D799732CE1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02331" y="1118856"/>
            <a:ext cx="8497672" cy="5029943"/>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020E9B36-0062-491F-9187-66FF3A15A898}"/>
              </a:ext>
            </a:extLst>
          </p:cNvPr>
          <p:cNvPicPr>
            <a:picLocks noChangeAspect="1"/>
          </p:cNvPicPr>
          <p:nvPr/>
        </p:nvPicPr>
        <p:blipFill>
          <a:blip r:embed="rId4"/>
          <a:stretch>
            <a:fillRect/>
          </a:stretch>
        </p:blipFill>
        <p:spPr>
          <a:xfrm>
            <a:off x="403427" y="1118857"/>
            <a:ext cx="2523809" cy="4552381"/>
          </a:xfrm>
          <a:prstGeom prst="rect">
            <a:avLst/>
          </a:prstGeom>
          <a:effectLst>
            <a:outerShdw blurRad="63500" algn="ctr" rotWithShape="0">
              <a:prstClr val="black">
                <a:alpha val="40000"/>
              </a:prstClr>
            </a:outerShdw>
          </a:effectLst>
        </p:spPr>
      </p:pic>
      <p:sp>
        <p:nvSpPr>
          <p:cNvPr id="82949" name="AutoShape 2"/>
          <p:cNvSpPr>
            <a:spLocks noGrp="1" noChangeArrowheads="1"/>
          </p:cNvSpPr>
          <p:nvPr>
            <p:ph type="title" idx="4294967295"/>
          </p:nvPr>
        </p:nvSpPr>
        <p:spPr>
          <a:xfrm>
            <a:off x="432000" y="184199"/>
            <a:ext cx="6477000" cy="533400"/>
          </a:xfrm>
        </p:spPr>
        <p:txBody>
          <a:bodyPr/>
          <a:lstStyle/>
          <a:p>
            <a:pPr eaLnBrk="1" hangingPunct="1"/>
            <a:r>
              <a:rPr lang="en-US" dirty="0"/>
              <a:t>MID – Anomaly Report</a:t>
            </a:r>
          </a:p>
        </p:txBody>
      </p:sp>
      <p:sp>
        <p:nvSpPr>
          <p:cNvPr id="14" name="Rectangle 13">
            <a:extLst>
              <a:ext uri="{FF2B5EF4-FFF2-40B4-BE49-F238E27FC236}">
                <a16:creationId xmlns:a16="http://schemas.microsoft.com/office/drawing/2014/main" id="{07CBF8D6-FA3F-4CA2-91B3-0AF3F1650412}"/>
              </a:ext>
            </a:extLst>
          </p:cNvPr>
          <p:cNvSpPr/>
          <p:nvPr/>
        </p:nvSpPr>
        <p:spPr bwMode="auto">
          <a:xfrm>
            <a:off x="3099335" y="2588981"/>
            <a:ext cx="8499107" cy="1338126"/>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0B950C8F-5FF4-4424-AC7E-E0D8D66FC34E}"/>
              </a:ext>
            </a:extLst>
          </p:cNvPr>
          <p:cNvSpPr/>
          <p:nvPr/>
        </p:nvSpPr>
        <p:spPr bwMode="auto">
          <a:xfrm>
            <a:off x="403427" y="4038838"/>
            <a:ext cx="2580953" cy="304800"/>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 name="Footer Placeholder 1">
            <a:extLst>
              <a:ext uri="{FF2B5EF4-FFF2-40B4-BE49-F238E27FC236}">
                <a16:creationId xmlns:a16="http://schemas.microsoft.com/office/drawing/2014/main" id="{BAD6D72C-2B00-45BC-B30E-79C5C5789DF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A1E0ED5B-2695-4964-A532-B2E676C639A6}"/>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Tree>
    <p:extLst>
      <p:ext uri="{BB962C8B-B14F-4D97-AF65-F5344CB8AC3E}">
        <p14:creationId xmlns:p14="http://schemas.microsoft.com/office/powerpoint/2010/main" val="264698525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4" name="AutoShape 3"/>
          <p:cNvSpPr>
            <a:spLocks noGrp="1" noChangeArrowheads="1"/>
          </p:cNvSpPr>
          <p:nvPr>
            <p:ph type="title" idx="4294967295"/>
          </p:nvPr>
        </p:nvSpPr>
        <p:spPr>
          <a:xfrm>
            <a:off x="432000" y="227765"/>
            <a:ext cx="6477000" cy="533400"/>
          </a:xfrm>
        </p:spPr>
        <p:txBody>
          <a:bodyPr/>
          <a:lstStyle/>
          <a:p>
            <a:pPr eaLnBrk="1" hangingPunct="1"/>
            <a:r>
              <a:rPr lang="en-US" dirty="0"/>
              <a:t>MID - Interface</a:t>
            </a:r>
          </a:p>
        </p:txBody>
      </p:sp>
      <p:pic>
        <p:nvPicPr>
          <p:cNvPr id="2" name="Picture 1">
            <a:extLst>
              <a:ext uri="{FF2B5EF4-FFF2-40B4-BE49-F238E27FC236}">
                <a16:creationId xmlns:a16="http://schemas.microsoft.com/office/drawing/2014/main" id="{F86A6FB0-5E40-4406-923E-E2B2B19F7D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4391" y="920373"/>
            <a:ext cx="9757895" cy="5127627"/>
          </a:xfrm>
          <a:prstGeom prst="rect">
            <a:avLst/>
          </a:prstGeom>
          <a:ln w="3175">
            <a:solidFill>
              <a:srgbClr val="2A3132"/>
            </a:solidFill>
          </a:ln>
          <a:effectLst>
            <a:outerShdw blurRad="190500" algn="tl" rotWithShape="0">
              <a:srgbClr val="000000">
                <a:alpha val="40000"/>
              </a:srgbClr>
            </a:outerShdw>
          </a:effectLst>
        </p:spPr>
      </p:pic>
      <p:sp>
        <p:nvSpPr>
          <p:cNvPr id="23" name="Rectangle 22">
            <a:extLst>
              <a:ext uri="{FF2B5EF4-FFF2-40B4-BE49-F238E27FC236}">
                <a16:creationId xmlns:a16="http://schemas.microsoft.com/office/drawing/2014/main" id="{856DF788-083E-48C0-9849-2DA90F5A3C27}"/>
              </a:ext>
            </a:extLst>
          </p:cNvPr>
          <p:cNvSpPr/>
          <p:nvPr/>
        </p:nvSpPr>
        <p:spPr bwMode="auto">
          <a:xfrm>
            <a:off x="3069599" y="1996200"/>
            <a:ext cx="6172201" cy="384638"/>
          </a:xfrm>
          <a:prstGeom prst="rect">
            <a:avLst/>
          </a:prstGeom>
          <a:noFill/>
          <a:ln w="38100" cap="flat" cmpd="sng" algn="ctr">
            <a:solidFill>
              <a:srgbClr val="F56C5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 name="Footer Placeholder 2">
            <a:extLst>
              <a:ext uri="{FF2B5EF4-FFF2-40B4-BE49-F238E27FC236}">
                <a16:creationId xmlns:a16="http://schemas.microsoft.com/office/drawing/2014/main" id="{EFDBFE21-3390-4E9D-B447-3DD65971347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4" name="Slide Number Placeholder 3">
            <a:extLst>
              <a:ext uri="{FF2B5EF4-FFF2-40B4-BE49-F238E27FC236}">
                <a16:creationId xmlns:a16="http://schemas.microsoft.com/office/drawing/2014/main" id="{D3268BBE-E365-45F2-BDB9-4D57D35A6223}"/>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spTree>
    <p:extLst>
      <p:ext uri="{BB962C8B-B14F-4D97-AF65-F5344CB8AC3E}">
        <p14:creationId xmlns:p14="http://schemas.microsoft.com/office/powerpoint/2010/main" val="23726177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AutoShape 2"/>
          <p:cNvSpPr>
            <a:spLocks noGrp="1" noChangeArrowheads="1"/>
          </p:cNvSpPr>
          <p:nvPr>
            <p:ph type="title" idx="4294967295"/>
          </p:nvPr>
        </p:nvSpPr>
        <p:spPr>
          <a:xfrm>
            <a:off x="432000" y="178910"/>
            <a:ext cx="7315200" cy="533400"/>
          </a:xfrm>
        </p:spPr>
        <p:txBody>
          <a:bodyPr/>
          <a:lstStyle/>
          <a:p>
            <a:pPr eaLnBrk="1" hangingPunct="1"/>
            <a:r>
              <a:rPr lang="en-US" dirty="0"/>
              <a:t>MID – Analysis</a:t>
            </a:r>
          </a:p>
        </p:txBody>
      </p:sp>
      <p:sp>
        <p:nvSpPr>
          <p:cNvPr id="87076" name="AutoShape 14"/>
          <p:cNvSpPr>
            <a:spLocks noChangeArrowheads="1"/>
          </p:cNvSpPr>
          <p:nvPr/>
        </p:nvSpPr>
        <p:spPr bwMode="auto">
          <a:xfrm>
            <a:off x="457200" y="1274128"/>
            <a:ext cx="2955303" cy="1926272"/>
          </a:xfrm>
          <a:prstGeom prst="roundRect">
            <a:avLst>
              <a:gd name="adj" fmla="val 16667"/>
            </a:avLst>
          </a:prstGeom>
          <a:solidFill>
            <a:srgbClr val="FFCC66"/>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l"/>
            <a:r>
              <a:rPr lang="en-US" sz="1600" dirty="0"/>
              <a:t>If your LEA’s student did not attend this school, then this enrollment record belongs to a different student and the Diff option should be selected.</a:t>
            </a:r>
          </a:p>
        </p:txBody>
      </p:sp>
      <p:sp>
        <p:nvSpPr>
          <p:cNvPr id="87061" name="AutoShape 30"/>
          <p:cNvSpPr>
            <a:spLocks noChangeArrowheads="1"/>
          </p:cNvSpPr>
          <p:nvPr/>
        </p:nvSpPr>
        <p:spPr bwMode="auto">
          <a:xfrm>
            <a:off x="457201" y="3460857"/>
            <a:ext cx="2798466" cy="1633190"/>
          </a:xfrm>
          <a:prstGeom prst="roundRect">
            <a:avLst>
              <a:gd name="adj" fmla="val 16667"/>
            </a:avLst>
          </a:prstGeom>
          <a:solidFill>
            <a:srgbClr val="FFCC66"/>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l"/>
            <a:r>
              <a:rPr lang="en-US" sz="1600" dirty="0"/>
              <a:t>The None option can be selected if you have already selected Comb or Diff, but still need more time to decide if that is the right decision.</a:t>
            </a:r>
          </a:p>
        </p:txBody>
      </p:sp>
      <p:sp>
        <p:nvSpPr>
          <p:cNvPr id="37" name="Rectangle 17"/>
          <p:cNvSpPr>
            <a:spLocks noChangeArrowheads="1"/>
          </p:cNvSpPr>
          <p:nvPr/>
        </p:nvSpPr>
        <p:spPr bwMode="auto">
          <a:xfrm>
            <a:off x="8897505" y="1252523"/>
            <a:ext cx="2895601" cy="1676400"/>
          </a:xfrm>
          <a:prstGeom prst="rect">
            <a:avLst/>
          </a:prstGeom>
          <a:solidFill>
            <a:srgbClr val="FFFF99"/>
          </a:solidFill>
          <a:ln w="9525">
            <a:solidFill>
              <a:srgbClr val="CCCC00"/>
            </a:solidFill>
            <a:miter lim="800000"/>
            <a:headEnd/>
            <a:tailEnd/>
          </a:ln>
          <a:effectLst>
            <a:outerShdw blurRad="50800" dist="38100" dir="2700000" algn="tl" rotWithShape="0">
              <a:prstClr val="black">
                <a:alpha val="40000"/>
              </a:prstClr>
            </a:outerShdw>
          </a:effectLst>
        </p:spPr>
        <p:txBody>
          <a:bodyPr anchor="ctr"/>
          <a:lstStyle/>
          <a:p>
            <a:pPr algn="l"/>
            <a:r>
              <a:rPr lang="en-US" sz="1600" dirty="0"/>
              <a:t>Review the enrollment history records in the student profile. Conflicts between the records make it more likely that they represent two different students.</a:t>
            </a:r>
          </a:p>
        </p:txBody>
      </p:sp>
      <p:sp>
        <p:nvSpPr>
          <p:cNvPr id="38" name="Rectangle 17"/>
          <p:cNvSpPr>
            <a:spLocks noChangeArrowheads="1"/>
          </p:cNvSpPr>
          <p:nvPr/>
        </p:nvSpPr>
        <p:spPr bwMode="auto">
          <a:xfrm>
            <a:off x="8897505" y="3200400"/>
            <a:ext cx="2895601" cy="893434"/>
          </a:xfrm>
          <a:prstGeom prst="rect">
            <a:avLst/>
          </a:prstGeom>
          <a:solidFill>
            <a:srgbClr val="FFFF99"/>
          </a:solidFill>
          <a:ln w="9525">
            <a:solidFill>
              <a:srgbClr val="CCCC00"/>
            </a:solidFill>
            <a:miter lim="800000"/>
            <a:headEnd/>
            <a:tailEnd/>
          </a:ln>
          <a:effectLst>
            <a:outerShdw blurRad="50800" dist="38100" dir="2700000" algn="tl" rotWithShape="0">
              <a:prstClr val="black">
                <a:alpha val="40000"/>
              </a:prstClr>
            </a:outerShdw>
          </a:effectLst>
        </p:spPr>
        <p:txBody>
          <a:bodyPr anchor="ctr"/>
          <a:lstStyle/>
          <a:p>
            <a:pPr algn="l">
              <a:spcBef>
                <a:spcPct val="50000"/>
              </a:spcBef>
            </a:pPr>
            <a:r>
              <a:rPr lang="en-US" sz="1600" dirty="0"/>
              <a:t>Fields such as Birth City and parent names can be used to distinguish similar students.</a:t>
            </a:r>
          </a:p>
        </p:txBody>
      </p:sp>
      <p:pic>
        <p:nvPicPr>
          <p:cNvPr id="4" name="Picture 3">
            <a:extLst>
              <a:ext uri="{FF2B5EF4-FFF2-40B4-BE49-F238E27FC236}">
                <a16:creationId xmlns:a16="http://schemas.microsoft.com/office/drawing/2014/main" id="{3D734441-8829-47B6-81B1-8FA4D64919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7134" y="735937"/>
            <a:ext cx="4537732" cy="5449838"/>
          </a:xfrm>
          <a:prstGeom prst="rect">
            <a:avLst/>
          </a:prstGeom>
          <a:ln w="3175">
            <a:solidFill>
              <a:srgbClr val="000000"/>
            </a:solidFill>
          </a:ln>
          <a:effectLst>
            <a:outerShdw blurRad="190500" algn="tl" rotWithShape="0">
              <a:srgbClr val="000000">
                <a:alpha val="70000"/>
              </a:srgbClr>
            </a:outerShdw>
          </a:effectLst>
        </p:spPr>
      </p:pic>
      <p:sp>
        <p:nvSpPr>
          <p:cNvPr id="40" name="AutoShape 30">
            <a:extLst>
              <a:ext uri="{FF2B5EF4-FFF2-40B4-BE49-F238E27FC236}">
                <a16:creationId xmlns:a16="http://schemas.microsoft.com/office/drawing/2014/main" id="{382F4C9E-3853-497C-B045-91C7074515A0}"/>
              </a:ext>
            </a:extLst>
          </p:cNvPr>
          <p:cNvSpPr>
            <a:spLocks noChangeArrowheads="1"/>
          </p:cNvSpPr>
          <p:nvPr/>
        </p:nvSpPr>
        <p:spPr bwMode="auto">
          <a:xfrm>
            <a:off x="8897505" y="4853542"/>
            <a:ext cx="2837294" cy="752113"/>
          </a:xfrm>
          <a:prstGeom prst="roundRect">
            <a:avLst>
              <a:gd name="adj" fmla="val 16667"/>
            </a:avLst>
          </a:prstGeom>
          <a:solidFill>
            <a:srgbClr val="FFCC66"/>
          </a:solidFill>
          <a:ln w="9525">
            <a:solidFill>
              <a:schemeClr val="tx1"/>
            </a:solidFill>
            <a:round/>
            <a:headEnd/>
            <a:tailEnd/>
          </a:ln>
          <a:effectLst>
            <a:outerShdw blurRad="50800" dist="38100" dir="2700000" algn="tl" rotWithShape="0">
              <a:prstClr val="black">
                <a:alpha val="40000"/>
              </a:prstClr>
            </a:outerShdw>
          </a:effectLst>
        </p:spPr>
        <p:txBody>
          <a:bodyPr anchor="ctr"/>
          <a:lstStyle/>
          <a:p>
            <a:pPr algn="l"/>
            <a:r>
              <a:rPr lang="en-US" sz="1600" dirty="0"/>
              <a:t>Clicking on Post will execute the selection made.</a:t>
            </a:r>
          </a:p>
        </p:txBody>
      </p:sp>
      <p:sp>
        <p:nvSpPr>
          <p:cNvPr id="2" name="Footer Placeholder 1">
            <a:extLst>
              <a:ext uri="{FF2B5EF4-FFF2-40B4-BE49-F238E27FC236}">
                <a16:creationId xmlns:a16="http://schemas.microsoft.com/office/drawing/2014/main" id="{9EE37A86-B110-4678-BA73-719CF914D4F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075775E2-1F3E-4D33-8571-D059A4A60AE0}"/>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spTree>
    <p:extLst>
      <p:ext uri="{BB962C8B-B14F-4D97-AF65-F5344CB8AC3E}">
        <p14:creationId xmlns:p14="http://schemas.microsoft.com/office/powerpoint/2010/main" val="34894051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32000" y="323366"/>
            <a:ext cx="11340000" cy="432000"/>
          </a:xfrm>
        </p:spPr>
        <p:txBody>
          <a:bodyPr/>
          <a:lstStyle/>
          <a:p>
            <a:r>
              <a:rPr lang="en-US" dirty="0"/>
              <a:t>Common Problems</a:t>
            </a:r>
          </a:p>
        </p:txBody>
      </p:sp>
      <p:grpSp>
        <p:nvGrpSpPr>
          <p:cNvPr id="30" name="Group 29"/>
          <p:cNvGrpSpPr/>
          <p:nvPr/>
        </p:nvGrpSpPr>
        <p:grpSpPr>
          <a:xfrm>
            <a:off x="6419156" y="1752600"/>
            <a:ext cx="3614871" cy="1196062"/>
            <a:chOff x="4895151" y="1752600"/>
            <a:chExt cx="3614871" cy="1196062"/>
          </a:xfrm>
          <a:effectLst>
            <a:outerShdw blurRad="50800" dist="38100" dir="2700000" algn="tl" rotWithShape="0">
              <a:prstClr val="black">
                <a:alpha val="20000"/>
              </a:prstClr>
            </a:outerShdw>
          </a:effectLst>
        </p:grpSpPr>
        <p:sp>
          <p:nvSpPr>
            <p:cNvPr id="3" name="Rectangle 2"/>
            <p:cNvSpPr/>
            <p:nvPr/>
          </p:nvSpPr>
          <p:spPr bwMode="auto">
            <a:xfrm>
              <a:off x="4895151" y="2206113"/>
              <a:ext cx="2191449" cy="30480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1800" dirty="0">
                  <a:solidFill>
                    <a:schemeClr val="tx1"/>
                  </a:solidFill>
                  <a:latin typeface="Arial" charset="0"/>
                  <a:cs typeface="Arial" charset="0"/>
                </a:rPr>
                <a:t>SENR #1</a:t>
              </a:r>
            </a:p>
          </p:txBody>
        </p:sp>
        <p:sp>
          <p:nvSpPr>
            <p:cNvPr id="16" name="Rectangle 15"/>
            <p:cNvSpPr/>
            <p:nvPr/>
          </p:nvSpPr>
          <p:spPr bwMode="auto">
            <a:xfrm>
              <a:off x="6390948" y="2315247"/>
              <a:ext cx="2119074"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r"/>
              <a:r>
                <a:rPr lang="en-US" sz="1800" dirty="0">
                  <a:solidFill>
                    <a:schemeClr val="tx1"/>
                  </a:solidFill>
                  <a:latin typeface="Arial" charset="0"/>
                  <a:cs typeface="Arial" charset="0"/>
                </a:rPr>
                <a:t>SENR #2</a:t>
              </a:r>
            </a:p>
          </p:txBody>
        </p:sp>
        <p:grpSp>
          <p:nvGrpSpPr>
            <p:cNvPr id="4" name="Group 3"/>
            <p:cNvGrpSpPr/>
            <p:nvPr/>
          </p:nvGrpSpPr>
          <p:grpSpPr>
            <a:xfrm>
              <a:off x="4895151" y="1752600"/>
              <a:ext cx="3614871" cy="1196062"/>
              <a:chOff x="5044237" y="2327844"/>
              <a:chExt cx="3614871" cy="1196062"/>
            </a:xfrm>
          </p:grpSpPr>
          <p:sp>
            <p:nvSpPr>
              <p:cNvPr id="17" name="Rectangle 16"/>
              <p:cNvSpPr/>
              <p:nvPr/>
            </p:nvSpPr>
            <p:spPr bwMode="auto">
              <a:xfrm>
                <a:off x="5044237"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March</a:t>
                </a:r>
              </a:p>
            </p:txBody>
          </p:sp>
          <p:sp>
            <p:nvSpPr>
              <p:cNvPr id="18" name="Rectangle 17"/>
              <p:cNvSpPr/>
              <p:nvPr/>
            </p:nvSpPr>
            <p:spPr bwMode="auto">
              <a:xfrm>
                <a:off x="6249194"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April</a:t>
                </a:r>
              </a:p>
            </p:txBody>
          </p:sp>
          <p:sp>
            <p:nvSpPr>
              <p:cNvPr id="19" name="Rectangle 18"/>
              <p:cNvSpPr/>
              <p:nvPr/>
            </p:nvSpPr>
            <p:spPr bwMode="auto">
              <a:xfrm>
                <a:off x="7454151"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May</a:t>
                </a:r>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955" y="2185766"/>
              <a:ext cx="499134" cy="501703"/>
            </a:xfrm>
            <a:prstGeom prst="rect">
              <a:avLst/>
            </a:prstGeom>
          </p:spPr>
        </p:pic>
      </p:grpSp>
      <p:sp>
        <p:nvSpPr>
          <p:cNvPr id="7" name="Rectangle 6"/>
          <p:cNvSpPr/>
          <p:nvPr/>
        </p:nvSpPr>
        <p:spPr>
          <a:xfrm>
            <a:off x="1007926" y="2043741"/>
            <a:ext cx="4572000" cy="646331"/>
          </a:xfrm>
          <a:prstGeom prst="rect">
            <a:avLst/>
          </a:prstGeom>
          <a:solidFill>
            <a:srgbClr val="F26B4C"/>
          </a:solidFill>
        </p:spPr>
        <p:txBody>
          <a:bodyPr>
            <a:spAutoFit/>
          </a:bodyPr>
          <a:lstStyle/>
          <a:p>
            <a:pPr algn="l" defTabSz="1244600">
              <a:lnSpc>
                <a:spcPct val="90000"/>
              </a:lnSpc>
              <a:spcAft>
                <a:spcPct val="35000"/>
              </a:spcAft>
            </a:pPr>
            <a:r>
              <a:rPr lang="en-US" sz="2000" dirty="0">
                <a:solidFill>
                  <a:schemeClr val="bg1"/>
                </a:solidFill>
              </a:rPr>
              <a:t>Overlapping enrollment not allowed when combining MID anomalies</a:t>
            </a:r>
          </a:p>
        </p:txBody>
      </p:sp>
      <p:grpSp>
        <p:nvGrpSpPr>
          <p:cNvPr id="3072" name="Group 3071"/>
          <p:cNvGrpSpPr/>
          <p:nvPr/>
        </p:nvGrpSpPr>
        <p:grpSpPr>
          <a:xfrm>
            <a:off x="6419156" y="3985538"/>
            <a:ext cx="3614871" cy="1196062"/>
            <a:chOff x="4895151" y="3985538"/>
            <a:chExt cx="3614871" cy="1196062"/>
          </a:xfrm>
          <a:effectLst>
            <a:outerShdw blurRad="50800" dist="38100" dir="2700000" algn="tl" rotWithShape="0">
              <a:prstClr val="black">
                <a:alpha val="20000"/>
              </a:prstClr>
            </a:outerShdw>
          </a:effectLst>
        </p:grpSpPr>
        <p:sp>
          <p:nvSpPr>
            <p:cNvPr id="21" name="Rectangle 20"/>
            <p:cNvSpPr/>
            <p:nvPr/>
          </p:nvSpPr>
          <p:spPr bwMode="auto">
            <a:xfrm>
              <a:off x="4895151" y="4439051"/>
              <a:ext cx="1204957" cy="30480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1800" dirty="0">
                  <a:solidFill>
                    <a:schemeClr val="tx1"/>
                  </a:solidFill>
                  <a:latin typeface="Arial" charset="0"/>
                  <a:cs typeface="Arial" charset="0"/>
                </a:rPr>
                <a:t>SENR #1</a:t>
              </a:r>
            </a:p>
          </p:txBody>
        </p:sp>
        <p:sp>
          <p:nvSpPr>
            <p:cNvPr id="22" name="Rectangle 21"/>
            <p:cNvSpPr/>
            <p:nvPr/>
          </p:nvSpPr>
          <p:spPr bwMode="auto">
            <a:xfrm>
              <a:off x="6100108" y="4439051"/>
              <a:ext cx="1265326" cy="30480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r"/>
              <a:r>
                <a:rPr lang="en-US" sz="1800" dirty="0">
                  <a:solidFill>
                    <a:schemeClr val="tx1"/>
                  </a:solidFill>
                  <a:latin typeface="Arial" charset="0"/>
                  <a:cs typeface="Arial" charset="0"/>
                </a:rPr>
                <a:t>SENR #2</a:t>
              </a:r>
            </a:p>
          </p:txBody>
        </p:sp>
        <p:grpSp>
          <p:nvGrpSpPr>
            <p:cNvPr id="23" name="Group 22"/>
            <p:cNvGrpSpPr/>
            <p:nvPr/>
          </p:nvGrpSpPr>
          <p:grpSpPr>
            <a:xfrm>
              <a:off x="4895151" y="3985538"/>
              <a:ext cx="3614871" cy="1196062"/>
              <a:chOff x="5044237" y="2327844"/>
              <a:chExt cx="3614871" cy="1196062"/>
            </a:xfrm>
          </p:grpSpPr>
          <p:sp>
            <p:nvSpPr>
              <p:cNvPr id="24" name="Rectangle 23"/>
              <p:cNvSpPr/>
              <p:nvPr/>
            </p:nvSpPr>
            <p:spPr bwMode="auto">
              <a:xfrm>
                <a:off x="5044237"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Aug</a:t>
                </a:r>
              </a:p>
            </p:txBody>
          </p:sp>
          <p:sp>
            <p:nvSpPr>
              <p:cNvPr id="25" name="Rectangle 24"/>
              <p:cNvSpPr/>
              <p:nvPr/>
            </p:nvSpPr>
            <p:spPr bwMode="auto">
              <a:xfrm>
                <a:off x="6249194"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Sep</a:t>
                </a:r>
              </a:p>
            </p:txBody>
          </p:sp>
          <p:sp>
            <p:nvSpPr>
              <p:cNvPr id="26" name="Rectangle 25"/>
              <p:cNvSpPr/>
              <p:nvPr/>
            </p:nvSpPr>
            <p:spPr bwMode="auto">
              <a:xfrm>
                <a:off x="7454151" y="2327844"/>
                <a:ext cx="1204957" cy="1196062"/>
              </a:xfrm>
              <a:prstGeom prst="rect">
                <a:avLst/>
              </a:prstGeom>
              <a:noFill/>
              <a:ln>
                <a:solidFill>
                  <a:schemeClr val="tx1"/>
                </a:solidFill>
                <a:prstDash val="solid"/>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en-US" sz="1800" dirty="0">
                    <a:solidFill>
                      <a:schemeClr val="tx1"/>
                    </a:solidFill>
                    <a:latin typeface="Arial" charset="0"/>
                    <a:cs typeface="Arial" charset="0"/>
                  </a:rPr>
                  <a:t>Oct</a:t>
                </a:r>
              </a:p>
            </p:txBody>
          </p:sp>
        </p:grpSp>
        <p:sp>
          <p:nvSpPr>
            <p:cNvPr id="29" name="Rectangle 28"/>
            <p:cNvSpPr/>
            <p:nvPr/>
          </p:nvSpPr>
          <p:spPr bwMode="auto">
            <a:xfrm>
              <a:off x="7361150" y="4439051"/>
              <a:ext cx="59488" cy="304800"/>
            </a:xfrm>
            <a:prstGeom prst="rect">
              <a:avLst/>
            </a:prstGeom>
            <a:solidFill>
              <a:srgbClr val="FF9F9F"/>
            </a:solidFill>
            <a:ln>
              <a:solidFill>
                <a:srgbClr val="C000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r"/>
              <a:endParaRPr lang="en-US" sz="1800" dirty="0">
                <a:solidFill>
                  <a:schemeClr val="tx1"/>
                </a:solidFill>
                <a:latin typeface="Arial" charset="0"/>
                <a:cs typeface="Arial" charset="0"/>
              </a:endParaRPr>
            </a:p>
          </p:txBody>
        </p:sp>
      </p:grpSp>
      <p:sp>
        <p:nvSpPr>
          <p:cNvPr id="20" name="Rectangle 19"/>
          <p:cNvSpPr/>
          <p:nvPr/>
        </p:nvSpPr>
        <p:spPr>
          <a:xfrm>
            <a:off x="1007926" y="4268285"/>
            <a:ext cx="4572000" cy="646331"/>
          </a:xfrm>
          <a:prstGeom prst="rect">
            <a:avLst/>
          </a:prstGeom>
          <a:solidFill>
            <a:srgbClr val="F26B4C"/>
          </a:solidFill>
        </p:spPr>
        <p:txBody>
          <a:bodyPr wrap="square">
            <a:spAutoFit/>
          </a:bodyPr>
          <a:lstStyle/>
          <a:p>
            <a:pPr algn="l" defTabSz="1244600">
              <a:lnSpc>
                <a:spcPct val="90000"/>
              </a:lnSpc>
              <a:spcAft>
                <a:spcPct val="35000"/>
              </a:spcAft>
            </a:pPr>
            <a:r>
              <a:rPr lang="en-US" sz="2000" dirty="0">
                <a:solidFill>
                  <a:schemeClr val="bg1"/>
                </a:solidFill>
              </a:rPr>
              <a:t>Focus ID’s current enrollment record is closed</a:t>
            </a:r>
          </a:p>
        </p:txBody>
      </p:sp>
      <p:sp>
        <p:nvSpPr>
          <p:cNvPr id="6" name="Down Arrow 5"/>
          <p:cNvSpPr/>
          <p:nvPr/>
        </p:nvSpPr>
        <p:spPr bwMode="auto">
          <a:xfrm>
            <a:off x="9592190" y="3435010"/>
            <a:ext cx="481578" cy="1101056"/>
          </a:xfrm>
          <a:prstGeom prst="down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wrap="none" lIns="0" tIns="0" rIns="0" bIns="0" numCol="1" rtlCol="0" anchor="t" anchorCtr="0" compatLnSpc="1">
            <a:prstTxWarp prst="textNoShape">
              <a:avLst/>
            </a:prstTxWarp>
          </a:bodyPr>
          <a:lstStyle/>
          <a:p>
            <a:r>
              <a:rPr lang="en-US" sz="1400" dirty="0">
                <a:solidFill>
                  <a:schemeClr val="tx1"/>
                </a:solidFill>
                <a:latin typeface="Arial" charset="0"/>
                <a:cs typeface="Arial" charset="0"/>
              </a:rPr>
              <a:t>Today</a:t>
            </a:r>
          </a:p>
        </p:txBody>
      </p:sp>
      <p:sp>
        <p:nvSpPr>
          <p:cNvPr id="2" name="Footer Placeholder 1">
            <a:extLst>
              <a:ext uri="{FF2B5EF4-FFF2-40B4-BE49-F238E27FC236}">
                <a16:creationId xmlns:a16="http://schemas.microsoft.com/office/drawing/2014/main" id="{C5CD0AFC-D3F7-4276-9017-DF0FCDA9FADF}"/>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8" name="Slide Number Placeholder 7">
            <a:extLst>
              <a:ext uri="{FF2B5EF4-FFF2-40B4-BE49-F238E27FC236}">
                <a16:creationId xmlns:a16="http://schemas.microsoft.com/office/drawing/2014/main" id="{AE7B93AB-7BA4-495D-8A5B-B558F8C235BC}"/>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Tree>
    <p:extLst>
      <p:ext uri="{BB962C8B-B14F-4D97-AF65-F5344CB8AC3E}">
        <p14:creationId xmlns:p14="http://schemas.microsoft.com/office/powerpoint/2010/main" val="1455882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AutoShape 2"/>
          <p:cNvSpPr>
            <a:spLocks noGrp="1" noChangeArrowheads="1"/>
          </p:cNvSpPr>
          <p:nvPr>
            <p:ph type="title" idx="4294967295"/>
          </p:nvPr>
        </p:nvSpPr>
        <p:spPr>
          <a:xfrm>
            <a:off x="432000" y="187499"/>
            <a:ext cx="7230359" cy="533400"/>
          </a:xfrm>
        </p:spPr>
        <p:txBody>
          <a:bodyPr/>
          <a:lstStyle/>
          <a:p>
            <a:pPr eaLnBrk="1" hangingPunct="1"/>
            <a:r>
              <a:rPr lang="en-US" dirty="0"/>
              <a:t>MID - Resolving Undetected MIDs</a:t>
            </a:r>
          </a:p>
        </p:txBody>
      </p:sp>
      <p:pic>
        <p:nvPicPr>
          <p:cNvPr id="2" name="Picture 1">
            <a:extLst>
              <a:ext uri="{FF2B5EF4-FFF2-40B4-BE49-F238E27FC236}">
                <a16:creationId xmlns:a16="http://schemas.microsoft.com/office/drawing/2014/main" id="{88CC2365-58AF-41A3-9C7E-7CB09806FA7C}"/>
              </a:ext>
            </a:extLst>
          </p:cNvPr>
          <p:cNvPicPr>
            <a:picLocks noChangeAspect="1"/>
          </p:cNvPicPr>
          <p:nvPr/>
        </p:nvPicPr>
        <p:blipFill>
          <a:blip r:embed="rId3"/>
          <a:stretch>
            <a:fillRect/>
          </a:stretch>
        </p:blipFill>
        <p:spPr>
          <a:xfrm>
            <a:off x="580141" y="1496936"/>
            <a:ext cx="5486400" cy="449214"/>
          </a:xfrm>
          <a:prstGeom prst="rect">
            <a:avLst/>
          </a:prstGeom>
          <a:ln w="3175">
            <a:solidFill>
              <a:srgbClr val="2A3132"/>
            </a:solidFill>
          </a:ln>
          <a:effectLst>
            <a:outerShdw blurRad="190500" algn="tl" rotWithShape="0">
              <a:srgbClr val="000000">
                <a:alpha val="40000"/>
              </a:srgbClr>
            </a:outerShdw>
          </a:effectLst>
        </p:spPr>
      </p:pic>
      <p:pic>
        <p:nvPicPr>
          <p:cNvPr id="6" name="Picture 5">
            <a:extLst>
              <a:ext uri="{FF2B5EF4-FFF2-40B4-BE49-F238E27FC236}">
                <a16:creationId xmlns:a16="http://schemas.microsoft.com/office/drawing/2014/main" id="{A7DF2C5B-4FA5-438F-86EE-FD0181153898}"/>
              </a:ext>
            </a:extLst>
          </p:cNvPr>
          <p:cNvPicPr>
            <a:picLocks noChangeAspect="1"/>
          </p:cNvPicPr>
          <p:nvPr/>
        </p:nvPicPr>
        <p:blipFill>
          <a:blip r:embed="rId4"/>
          <a:stretch>
            <a:fillRect/>
          </a:stretch>
        </p:blipFill>
        <p:spPr>
          <a:xfrm>
            <a:off x="555448" y="3237487"/>
            <a:ext cx="4572000" cy="1293207"/>
          </a:xfrm>
          <a:prstGeom prst="rect">
            <a:avLst/>
          </a:prstGeom>
          <a:ln w="3175">
            <a:solidFill>
              <a:srgbClr val="2A3132"/>
            </a:solidFill>
          </a:ln>
          <a:effectLst>
            <a:outerShdw blurRad="190500" algn="tl" rotWithShape="0">
              <a:srgbClr val="000000">
                <a:alpha val="40000"/>
              </a:srgbClr>
            </a:outerShdw>
          </a:effectLst>
        </p:spPr>
      </p:pic>
      <p:sp>
        <p:nvSpPr>
          <p:cNvPr id="16" name="Rectangle 15">
            <a:extLst>
              <a:ext uri="{FF2B5EF4-FFF2-40B4-BE49-F238E27FC236}">
                <a16:creationId xmlns:a16="http://schemas.microsoft.com/office/drawing/2014/main" id="{1F905122-6BD1-4436-9923-2886F5831EE7}"/>
              </a:ext>
            </a:extLst>
          </p:cNvPr>
          <p:cNvSpPr/>
          <p:nvPr/>
        </p:nvSpPr>
        <p:spPr bwMode="auto">
          <a:xfrm>
            <a:off x="580139" y="1496936"/>
            <a:ext cx="1407607" cy="449214"/>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sp>
        <p:nvSpPr>
          <p:cNvPr id="17" name="TextBox 16">
            <a:extLst>
              <a:ext uri="{FF2B5EF4-FFF2-40B4-BE49-F238E27FC236}">
                <a16:creationId xmlns:a16="http://schemas.microsoft.com/office/drawing/2014/main" id="{12548670-FA2E-4BDE-BB4B-8E44BCD4166C}"/>
              </a:ext>
            </a:extLst>
          </p:cNvPr>
          <p:cNvSpPr txBox="1"/>
          <p:nvPr/>
        </p:nvSpPr>
        <p:spPr>
          <a:xfrm>
            <a:off x="442583" y="1003717"/>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1</a:t>
            </a:r>
          </a:p>
        </p:txBody>
      </p:sp>
      <p:sp>
        <p:nvSpPr>
          <p:cNvPr id="18" name="TextBox 17">
            <a:extLst>
              <a:ext uri="{FF2B5EF4-FFF2-40B4-BE49-F238E27FC236}">
                <a16:creationId xmlns:a16="http://schemas.microsoft.com/office/drawing/2014/main" id="{E948DAC2-E818-46C1-8B28-E64BA5E05CB0}"/>
              </a:ext>
            </a:extLst>
          </p:cNvPr>
          <p:cNvSpPr txBox="1"/>
          <p:nvPr/>
        </p:nvSpPr>
        <p:spPr>
          <a:xfrm>
            <a:off x="432000" y="2606606"/>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2</a:t>
            </a:r>
          </a:p>
        </p:txBody>
      </p:sp>
      <p:sp>
        <p:nvSpPr>
          <p:cNvPr id="19" name="TextBox 18">
            <a:extLst>
              <a:ext uri="{FF2B5EF4-FFF2-40B4-BE49-F238E27FC236}">
                <a16:creationId xmlns:a16="http://schemas.microsoft.com/office/drawing/2014/main" id="{D86B7B41-E58D-4694-9977-349B0B289D19}"/>
              </a:ext>
            </a:extLst>
          </p:cNvPr>
          <p:cNvSpPr txBox="1"/>
          <p:nvPr/>
        </p:nvSpPr>
        <p:spPr>
          <a:xfrm>
            <a:off x="548749" y="4774661"/>
            <a:ext cx="4723329" cy="584775"/>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l"/>
            <a:r>
              <a:rPr lang="en-US" sz="1600" b="1" dirty="0">
                <a:solidFill>
                  <a:schemeClr val="bg1"/>
                </a:solidFill>
              </a:rPr>
              <a:t>Populate the SSID fields and then click on Validate.</a:t>
            </a:r>
          </a:p>
        </p:txBody>
      </p:sp>
      <p:sp>
        <p:nvSpPr>
          <p:cNvPr id="21" name="Rectangle 20">
            <a:extLst>
              <a:ext uri="{FF2B5EF4-FFF2-40B4-BE49-F238E27FC236}">
                <a16:creationId xmlns:a16="http://schemas.microsoft.com/office/drawing/2014/main" id="{6B11E492-6BFE-4D56-81AD-127C4F679885}"/>
              </a:ext>
            </a:extLst>
          </p:cNvPr>
          <p:cNvSpPr/>
          <p:nvPr/>
        </p:nvSpPr>
        <p:spPr bwMode="auto">
          <a:xfrm>
            <a:off x="622500" y="3667898"/>
            <a:ext cx="4419600" cy="517653"/>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sp>
        <p:nvSpPr>
          <p:cNvPr id="22" name="TextBox 21">
            <a:extLst>
              <a:ext uri="{FF2B5EF4-FFF2-40B4-BE49-F238E27FC236}">
                <a16:creationId xmlns:a16="http://schemas.microsoft.com/office/drawing/2014/main" id="{51874C42-E83C-4075-979E-7294D55B8E9B}"/>
              </a:ext>
            </a:extLst>
          </p:cNvPr>
          <p:cNvSpPr txBox="1"/>
          <p:nvPr/>
        </p:nvSpPr>
        <p:spPr>
          <a:xfrm>
            <a:off x="580139" y="2039799"/>
            <a:ext cx="4547310" cy="338554"/>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lgn="l"/>
            <a:r>
              <a:rPr lang="en-US" sz="1600" b="1" dirty="0">
                <a:solidFill>
                  <a:schemeClr val="bg1"/>
                </a:solidFill>
              </a:rPr>
              <a:t>Click on this from the MID Anomaly page.</a:t>
            </a:r>
          </a:p>
        </p:txBody>
      </p:sp>
      <p:pic>
        <p:nvPicPr>
          <p:cNvPr id="24" name="Picture 23">
            <a:extLst>
              <a:ext uri="{FF2B5EF4-FFF2-40B4-BE49-F238E27FC236}">
                <a16:creationId xmlns:a16="http://schemas.microsoft.com/office/drawing/2014/main" id="{E71B507F-2250-4D03-A4B0-0392D5B5FA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46980" y="924251"/>
            <a:ext cx="2571628" cy="3179749"/>
          </a:xfrm>
          <a:prstGeom prst="rect">
            <a:avLst/>
          </a:prstGeom>
          <a:ln>
            <a:noFill/>
          </a:ln>
          <a:effectLst>
            <a:outerShdw blurRad="190500" algn="tl" rotWithShape="0">
              <a:srgbClr val="000000">
                <a:alpha val="40000"/>
              </a:srgbClr>
            </a:outerShdw>
          </a:effectLst>
        </p:spPr>
      </p:pic>
      <p:grpSp>
        <p:nvGrpSpPr>
          <p:cNvPr id="25" name="Group 24">
            <a:extLst>
              <a:ext uri="{FF2B5EF4-FFF2-40B4-BE49-F238E27FC236}">
                <a16:creationId xmlns:a16="http://schemas.microsoft.com/office/drawing/2014/main" id="{23DD916E-FBDB-4D43-AC50-32D24CCE214F}"/>
              </a:ext>
            </a:extLst>
          </p:cNvPr>
          <p:cNvGrpSpPr/>
          <p:nvPr/>
        </p:nvGrpSpPr>
        <p:grpSpPr>
          <a:xfrm>
            <a:off x="8797569" y="1627282"/>
            <a:ext cx="2786948" cy="609600"/>
            <a:chOff x="4890868" y="4953000"/>
            <a:chExt cx="2786948" cy="609600"/>
          </a:xfrm>
        </p:grpSpPr>
        <p:sp>
          <p:nvSpPr>
            <p:cNvPr id="26" name="Line 38">
              <a:extLst>
                <a:ext uri="{FF2B5EF4-FFF2-40B4-BE49-F238E27FC236}">
                  <a16:creationId xmlns:a16="http://schemas.microsoft.com/office/drawing/2014/main" id="{47A1ADBD-9D1B-471D-B777-8232C58AC51C}"/>
                </a:ext>
              </a:extLst>
            </p:cNvPr>
            <p:cNvSpPr>
              <a:spLocks noChangeShapeType="1"/>
            </p:cNvSpPr>
            <p:nvPr/>
          </p:nvSpPr>
          <p:spPr bwMode="auto">
            <a:xfrm rot="5400000">
              <a:off x="5028028" y="5134708"/>
              <a:ext cx="0" cy="274320"/>
            </a:xfrm>
            <a:prstGeom prst="line">
              <a:avLst/>
            </a:prstGeom>
            <a:noFill/>
            <a:ln w="25400">
              <a:noFill/>
              <a:round/>
              <a:headEnd/>
              <a:tailEnd type="triangle" w="lg" len="lg"/>
            </a:ln>
            <a:extLst>
              <a:ext uri="{909E8E84-426E-40DD-AFC4-6F175D3DCCD1}">
                <a14:hiddenFill xmlns:a14="http://schemas.microsoft.com/office/drawing/2010/main">
                  <a:noFill/>
                </a14:hiddenFill>
              </a:ext>
            </a:extLst>
          </p:spPr>
          <p:txBody>
            <a:bodyPr/>
            <a:lstStyle/>
            <a:p>
              <a:endParaRPr lang="en-US" sz="1600" dirty="0"/>
            </a:p>
          </p:txBody>
        </p:sp>
        <p:sp>
          <p:nvSpPr>
            <p:cNvPr id="27" name="AutoShape 17">
              <a:extLst>
                <a:ext uri="{FF2B5EF4-FFF2-40B4-BE49-F238E27FC236}">
                  <a16:creationId xmlns:a16="http://schemas.microsoft.com/office/drawing/2014/main" id="{77DD9997-774D-4998-80CD-D2663B3F6CDF}"/>
                </a:ext>
              </a:extLst>
            </p:cNvPr>
            <p:cNvSpPr>
              <a:spLocks noChangeArrowheads="1"/>
            </p:cNvSpPr>
            <p:nvPr/>
          </p:nvSpPr>
          <p:spPr bwMode="auto">
            <a:xfrm>
              <a:off x="5165186" y="4953000"/>
              <a:ext cx="2512630" cy="609600"/>
            </a:xfrm>
            <a:prstGeom prst="roundRect">
              <a:avLst>
                <a:gd name="adj" fmla="val 16667"/>
              </a:avLst>
            </a:prstGeom>
            <a:solidFill>
              <a:srgbClr val="00B050"/>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solidFill>
                    <a:schemeClr val="bg1"/>
                  </a:solidFill>
                </a:rPr>
                <a:t>CALPADS will reveal the possible duplicate.</a:t>
              </a:r>
              <a:endParaRPr lang="en-US" sz="1600" b="1" dirty="0">
                <a:solidFill>
                  <a:schemeClr val="bg1"/>
                </a:solidFill>
              </a:endParaRPr>
            </a:p>
          </p:txBody>
        </p:sp>
      </p:grpSp>
      <p:sp>
        <p:nvSpPr>
          <p:cNvPr id="28" name="AutoShape 17">
            <a:extLst>
              <a:ext uri="{FF2B5EF4-FFF2-40B4-BE49-F238E27FC236}">
                <a16:creationId xmlns:a16="http://schemas.microsoft.com/office/drawing/2014/main" id="{2FD5A932-E3D1-445C-8FBE-4E83750125B2}"/>
              </a:ext>
            </a:extLst>
          </p:cNvPr>
          <p:cNvSpPr>
            <a:spLocks noChangeArrowheads="1"/>
          </p:cNvSpPr>
          <p:nvPr/>
        </p:nvSpPr>
        <p:spPr bwMode="auto">
          <a:xfrm>
            <a:off x="9330700" y="2939913"/>
            <a:ext cx="1830728" cy="812697"/>
          </a:xfrm>
          <a:prstGeom prst="roundRect">
            <a:avLst>
              <a:gd name="adj" fmla="val 16667"/>
            </a:avLst>
          </a:prstGeom>
          <a:solidFill>
            <a:srgbClr val="00B050"/>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solidFill>
                  <a:schemeClr val="bg1"/>
                </a:solidFill>
              </a:rPr>
              <a:t>Click </a:t>
            </a:r>
            <a:r>
              <a:rPr lang="en-US" sz="1600" b="1" dirty="0">
                <a:solidFill>
                  <a:schemeClr val="bg1"/>
                </a:solidFill>
              </a:rPr>
              <a:t>Post </a:t>
            </a:r>
            <a:r>
              <a:rPr lang="en-US" sz="1600" dirty="0">
                <a:solidFill>
                  <a:schemeClr val="bg1"/>
                </a:solidFill>
              </a:rPr>
              <a:t>to combine the </a:t>
            </a:r>
            <a:r>
              <a:rPr lang="en-US" sz="1600" dirty="0" err="1">
                <a:solidFill>
                  <a:schemeClr val="bg1"/>
                </a:solidFill>
              </a:rPr>
              <a:t>ssid</a:t>
            </a:r>
            <a:endParaRPr lang="en-US" sz="1600" dirty="0">
              <a:solidFill>
                <a:schemeClr val="bg1"/>
              </a:solidFill>
            </a:endParaRPr>
          </a:p>
        </p:txBody>
      </p:sp>
      <p:sp>
        <p:nvSpPr>
          <p:cNvPr id="29" name="TextBox 28">
            <a:extLst>
              <a:ext uri="{FF2B5EF4-FFF2-40B4-BE49-F238E27FC236}">
                <a16:creationId xmlns:a16="http://schemas.microsoft.com/office/drawing/2014/main" id="{C398083B-C008-453C-91B6-FC463707395D}"/>
              </a:ext>
            </a:extLst>
          </p:cNvPr>
          <p:cNvSpPr txBox="1"/>
          <p:nvPr/>
        </p:nvSpPr>
        <p:spPr>
          <a:xfrm>
            <a:off x="6292733" y="924251"/>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3</a:t>
            </a:r>
          </a:p>
        </p:txBody>
      </p:sp>
      <p:sp>
        <p:nvSpPr>
          <p:cNvPr id="3" name="Footer Placeholder 2">
            <a:extLst>
              <a:ext uri="{FF2B5EF4-FFF2-40B4-BE49-F238E27FC236}">
                <a16:creationId xmlns:a16="http://schemas.microsoft.com/office/drawing/2014/main" id="{E2B868CD-66D0-414D-BC28-9AE9EEE6D00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4" name="Slide Number Placeholder 3">
            <a:extLst>
              <a:ext uri="{FF2B5EF4-FFF2-40B4-BE49-F238E27FC236}">
                <a16:creationId xmlns:a16="http://schemas.microsoft.com/office/drawing/2014/main" id="{17B4C160-BF77-445D-82B2-29D1A162E187}"/>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pic>
        <p:nvPicPr>
          <p:cNvPr id="7" name="Picture 6">
            <a:extLst>
              <a:ext uri="{FF2B5EF4-FFF2-40B4-BE49-F238E27FC236}">
                <a16:creationId xmlns:a16="http://schemas.microsoft.com/office/drawing/2014/main" id="{D6200B36-7B6E-A7F7-12CE-5B7DD3E8B234}"/>
              </a:ext>
            </a:extLst>
          </p:cNvPr>
          <p:cNvPicPr>
            <a:picLocks noChangeAspect="1"/>
          </p:cNvPicPr>
          <p:nvPr/>
        </p:nvPicPr>
        <p:blipFill>
          <a:blip r:embed="rId6"/>
          <a:stretch>
            <a:fillRect/>
          </a:stretch>
        </p:blipFill>
        <p:spPr>
          <a:xfrm>
            <a:off x="5681552" y="4621119"/>
            <a:ext cx="6085872" cy="1582106"/>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80C8B798-289D-CF83-381F-E3221F7B937C}"/>
              </a:ext>
            </a:extLst>
          </p:cNvPr>
          <p:cNvSpPr txBox="1"/>
          <p:nvPr/>
        </p:nvSpPr>
        <p:spPr>
          <a:xfrm>
            <a:off x="6096000" y="4405329"/>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4</a:t>
            </a:r>
          </a:p>
        </p:txBody>
      </p:sp>
      <p:sp>
        <p:nvSpPr>
          <p:cNvPr id="9" name="Rectangle 8">
            <a:extLst>
              <a:ext uri="{FF2B5EF4-FFF2-40B4-BE49-F238E27FC236}">
                <a16:creationId xmlns:a16="http://schemas.microsoft.com/office/drawing/2014/main" id="{8670E5D4-7407-A521-6E53-29EF44070901}"/>
              </a:ext>
            </a:extLst>
          </p:cNvPr>
          <p:cNvSpPr/>
          <p:nvPr/>
        </p:nvSpPr>
        <p:spPr bwMode="auto">
          <a:xfrm>
            <a:off x="5681551" y="4828840"/>
            <a:ext cx="6085871" cy="297059"/>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sp>
        <p:nvSpPr>
          <p:cNvPr id="10" name="AutoShape 17">
            <a:extLst>
              <a:ext uri="{FF2B5EF4-FFF2-40B4-BE49-F238E27FC236}">
                <a16:creationId xmlns:a16="http://schemas.microsoft.com/office/drawing/2014/main" id="{9B22792F-FEDD-B794-CB9E-77FD0F7CD48C}"/>
              </a:ext>
            </a:extLst>
          </p:cNvPr>
          <p:cNvSpPr>
            <a:spLocks noChangeArrowheads="1"/>
          </p:cNvSpPr>
          <p:nvPr/>
        </p:nvSpPr>
        <p:spPr bwMode="auto">
          <a:xfrm>
            <a:off x="7450070" y="4167095"/>
            <a:ext cx="3937075" cy="609601"/>
          </a:xfrm>
          <a:prstGeom prst="roundRect">
            <a:avLst>
              <a:gd name="adj" fmla="val 16667"/>
            </a:avLst>
          </a:prstGeom>
          <a:solidFill>
            <a:srgbClr val="00B050"/>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solidFill>
                  <a:schemeClr val="bg1"/>
                </a:solidFill>
              </a:rPr>
              <a:t>Notification of what SSID was retained will appear.</a:t>
            </a:r>
          </a:p>
        </p:txBody>
      </p:sp>
    </p:spTree>
    <p:extLst>
      <p:ext uri="{BB962C8B-B14F-4D97-AF65-F5344CB8AC3E}">
        <p14:creationId xmlns:p14="http://schemas.microsoft.com/office/powerpoint/2010/main" val="133022372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AutoShape 2"/>
          <p:cNvSpPr>
            <a:spLocks noGrp="1" noChangeArrowheads="1"/>
          </p:cNvSpPr>
          <p:nvPr>
            <p:ph type="title" idx="4294967295"/>
          </p:nvPr>
        </p:nvSpPr>
        <p:spPr>
          <a:xfrm>
            <a:off x="432000" y="199534"/>
            <a:ext cx="5943600" cy="533400"/>
          </a:xfrm>
        </p:spPr>
        <p:txBody>
          <a:bodyPr/>
          <a:lstStyle/>
          <a:p>
            <a:pPr eaLnBrk="1" hangingPunct="1"/>
            <a:r>
              <a:rPr lang="en-US" dirty="0"/>
              <a:t>Resolving Undetected MIDs</a:t>
            </a:r>
          </a:p>
        </p:txBody>
      </p:sp>
      <p:pic>
        <p:nvPicPr>
          <p:cNvPr id="20" name="Picture 19" descr="A screenshot of a cell phone&#10;&#10;Description generated with very high confidence">
            <a:extLst>
              <a:ext uri="{FF2B5EF4-FFF2-40B4-BE49-F238E27FC236}">
                <a16:creationId xmlns:a16="http://schemas.microsoft.com/office/drawing/2014/main" id="{3CBC6A94-F098-4BCD-9569-B7BCA1240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86759"/>
            <a:ext cx="7315200" cy="4040005"/>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06E2EE80-A785-49C6-BC73-5F763E127B9D}"/>
              </a:ext>
            </a:extLst>
          </p:cNvPr>
          <p:cNvSpPr txBox="1"/>
          <p:nvPr/>
        </p:nvSpPr>
        <p:spPr>
          <a:xfrm>
            <a:off x="8126061" y="1486759"/>
            <a:ext cx="3458456" cy="1477328"/>
          </a:xfrm>
          <a:prstGeom prst="rect">
            <a:avLst/>
          </a:prstGeom>
          <a:solidFill>
            <a:srgbClr val="FFD8D1"/>
          </a:solidFill>
          <a:effectLst>
            <a:outerShdw blurRad="50800" dist="38100" dir="2700000" algn="tl" rotWithShape="0">
              <a:prstClr val="black">
                <a:alpha val="40000"/>
              </a:prstClr>
            </a:outerShdw>
          </a:effectLst>
        </p:spPr>
        <p:txBody>
          <a:bodyPr wrap="square" rtlCol="0">
            <a:spAutoFit/>
          </a:bodyPr>
          <a:lstStyle/>
          <a:p>
            <a:pPr algn="l"/>
            <a:r>
              <a:rPr lang="en-US" sz="1800" dirty="0">
                <a:solidFill>
                  <a:schemeClr val="tx1">
                    <a:lumMod val="85000"/>
                    <a:lumOff val="15000"/>
                  </a:schemeClr>
                </a:solidFill>
              </a:rPr>
              <a:t>If combine fails due to overlapping enrollment, make sure the enrollment records between the 2 SSIDs won’t overlap.</a:t>
            </a:r>
          </a:p>
        </p:txBody>
      </p:sp>
      <p:sp>
        <p:nvSpPr>
          <p:cNvPr id="25" name="TextBox 24">
            <a:extLst>
              <a:ext uri="{FF2B5EF4-FFF2-40B4-BE49-F238E27FC236}">
                <a16:creationId xmlns:a16="http://schemas.microsoft.com/office/drawing/2014/main" id="{0DB05024-D31D-4302-AC55-99CE40BECC06}"/>
              </a:ext>
            </a:extLst>
          </p:cNvPr>
          <p:cNvSpPr txBox="1"/>
          <p:nvPr/>
        </p:nvSpPr>
        <p:spPr>
          <a:xfrm>
            <a:off x="8126061" y="3155250"/>
            <a:ext cx="3458456" cy="646331"/>
          </a:xfrm>
          <a:prstGeom prst="rect">
            <a:avLst/>
          </a:prstGeom>
          <a:solidFill>
            <a:srgbClr val="FFD8D1"/>
          </a:solidFill>
          <a:effectLst>
            <a:outerShdw blurRad="50800" dist="38100" dir="2700000" algn="tl" rotWithShape="0">
              <a:prstClr val="black">
                <a:alpha val="40000"/>
              </a:prstClr>
            </a:outerShdw>
          </a:effectLst>
        </p:spPr>
        <p:txBody>
          <a:bodyPr wrap="square" rtlCol="0">
            <a:spAutoFit/>
          </a:bodyPr>
          <a:lstStyle/>
          <a:p>
            <a:pPr algn="l"/>
            <a:r>
              <a:rPr lang="en-US" sz="1800" dirty="0">
                <a:solidFill>
                  <a:schemeClr val="tx1">
                    <a:lumMod val="85000"/>
                    <a:lumOff val="15000"/>
                  </a:schemeClr>
                </a:solidFill>
              </a:rPr>
              <a:t>LEAs should  coordinate to correct the overlap. </a:t>
            </a:r>
          </a:p>
        </p:txBody>
      </p:sp>
      <p:sp>
        <p:nvSpPr>
          <p:cNvPr id="26" name="TextBox 25">
            <a:extLst>
              <a:ext uri="{FF2B5EF4-FFF2-40B4-BE49-F238E27FC236}">
                <a16:creationId xmlns:a16="http://schemas.microsoft.com/office/drawing/2014/main" id="{F7067AF1-F9F1-491E-BA63-849331243ECB}"/>
              </a:ext>
            </a:extLst>
          </p:cNvPr>
          <p:cNvSpPr txBox="1"/>
          <p:nvPr/>
        </p:nvSpPr>
        <p:spPr>
          <a:xfrm>
            <a:off x="8126061" y="4006341"/>
            <a:ext cx="3458456" cy="646331"/>
          </a:xfrm>
          <a:prstGeom prst="rect">
            <a:avLst/>
          </a:prstGeom>
          <a:solidFill>
            <a:srgbClr val="FFD8D1"/>
          </a:solidFill>
          <a:effectLst>
            <a:outerShdw blurRad="50800" dist="38100" dir="2700000" algn="tl" rotWithShape="0">
              <a:prstClr val="black">
                <a:alpha val="40000"/>
              </a:prstClr>
            </a:outerShdw>
          </a:effectLst>
        </p:spPr>
        <p:txBody>
          <a:bodyPr wrap="square" rtlCol="0">
            <a:spAutoFit/>
          </a:bodyPr>
          <a:lstStyle/>
          <a:p>
            <a:pPr algn="l"/>
            <a:r>
              <a:rPr lang="en-US" sz="1800" dirty="0">
                <a:solidFill>
                  <a:schemeClr val="tx1">
                    <a:lumMod val="85000"/>
                    <a:lumOff val="15000"/>
                  </a:schemeClr>
                </a:solidFill>
              </a:rPr>
              <a:t>Once the overlap is corrected, the SSIDs can be combined.</a:t>
            </a:r>
          </a:p>
        </p:txBody>
      </p:sp>
      <p:sp>
        <p:nvSpPr>
          <p:cNvPr id="2" name="Footer Placeholder 1">
            <a:extLst>
              <a:ext uri="{FF2B5EF4-FFF2-40B4-BE49-F238E27FC236}">
                <a16:creationId xmlns:a16="http://schemas.microsoft.com/office/drawing/2014/main" id="{FE3B4AE3-804C-438C-B0AC-E9E256FBA318}"/>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170D2B51-FC97-4A1A-AE14-CB442E8A948A}"/>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spTree>
    <p:extLst>
      <p:ext uri="{BB962C8B-B14F-4D97-AF65-F5344CB8AC3E}">
        <p14:creationId xmlns:p14="http://schemas.microsoft.com/office/powerpoint/2010/main" val="129402229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0E684-59C4-4D58-A3FD-EC44853A25DF}"/>
              </a:ext>
            </a:extLst>
          </p:cNvPr>
          <p:cNvSpPr>
            <a:spLocks noGrp="1"/>
          </p:cNvSpPr>
          <p:nvPr>
            <p:ph idx="15"/>
          </p:nvPr>
        </p:nvSpPr>
        <p:spPr>
          <a:xfrm>
            <a:off x="8275674" y="2151558"/>
            <a:ext cx="2760921" cy="2258326"/>
          </a:xfrm>
        </p:spPr>
        <p:txBody>
          <a:bodyPr/>
          <a:lstStyle/>
          <a:p>
            <a:pPr marL="0" indent="0">
              <a:buNone/>
            </a:pPr>
            <a:r>
              <a:rPr lang="en-US" sz="1400" dirty="0"/>
              <a:t>The SSIDs are permanently marked different and will not be detected as MIDs ever again.</a:t>
            </a:r>
          </a:p>
          <a:p>
            <a:pPr marL="0" indent="0">
              <a:buNone/>
            </a:pPr>
            <a:endParaRPr lang="en-US" dirty="0"/>
          </a:p>
        </p:txBody>
      </p:sp>
      <p:sp>
        <p:nvSpPr>
          <p:cNvPr id="6" name="Content Placeholder 5">
            <a:extLst>
              <a:ext uri="{FF2B5EF4-FFF2-40B4-BE49-F238E27FC236}">
                <a16:creationId xmlns:a16="http://schemas.microsoft.com/office/drawing/2014/main" id="{68896B61-B314-4211-AB17-6F312169D8CB}"/>
              </a:ext>
            </a:extLst>
          </p:cNvPr>
          <p:cNvSpPr>
            <a:spLocks noGrp="1"/>
          </p:cNvSpPr>
          <p:nvPr>
            <p:ph idx="1"/>
          </p:nvPr>
        </p:nvSpPr>
        <p:spPr>
          <a:xfrm>
            <a:off x="945984" y="1487233"/>
            <a:ext cx="2760921" cy="571885"/>
          </a:xfrm>
        </p:spPr>
        <p:txBody>
          <a:bodyPr/>
          <a:lstStyle/>
          <a:p>
            <a:r>
              <a:rPr lang="en-US" b="1" dirty="0"/>
              <a:t>COMBINE</a:t>
            </a:r>
          </a:p>
        </p:txBody>
      </p:sp>
      <p:sp>
        <p:nvSpPr>
          <p:cNvPr id="7" name="Footer Placeholder 6">
            <a:extLst>
              <a:ext uri="{FF2B5EF4-FFF2-40B4-BE49-F238E27FC236}">
                <a16:creationId xmlns:a16="http://schemas.microsoft.com/office/drawing/2014/main" id="{54099C34-BC42-476B-99F5-42E3A2B25CF2}"/>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 name="Content Placeholder 1">
            <a:extLst>
              <a:ext uri="{FF2B5EF4-FFF2-40B4-BE49-F238E27FC236}">
                <a16:creationId xmlns:a16="http://schemas.microsoft.com/office/drawing/2014/main" id="{FE06F024-8FE4-4F96-A8DE-AD3CD00D58BD}"/>
              </a:ext>
            </a:extLst>
          </p:cNvPr>
          <p:cNvSpPr>
            <a:spLocks noGrp="1"/>
          </p:cNvSpPr>
          <p:nvPr>
            <p:ph idx="14"/>
          </p:nvPr>
        </p:nvSpPr>
        <p:spPr>
          <a:xfrm>
            <a:off x="945984" y="2207233"/>
            <a:ext cx="2760921" cy="2258326"/>
          </a:xfrm>
        </p:spPr>
        <p:txBody>
          <a:bodyPr/>
          <a:lstStyle/>
          <a:p>
            <a:r>
              <a:rPr lang="en-US" sz="1400" dirty="0"/>
              <a:t>The SSID with the earliest enrollment record is kept and the other SSID is retired. Enrollment, demographic, and other supporting records of the two SSIDs are combined. Retirement of SSIDs are permanent and irreversible.</a:t>
            </a:r>
          </a:p>
          <a:p>
            <a:endParaRPr lang="en-US" dirty="0"/>
          </a:p>
        </p:txBody>
      </p:sp>
      <p:sp>
        <p:nvSpPr>
          <p:cNvPr id="5" name="Title 4">
            <a:extLst>
              <a:ext uri="{FF2B5EF4-FFF2-40B4-BE49-F238E27FC236}">
                <a16:creationId xmlns:a16="http://schemas.microsoft.com/office/drawing/2014/main" id="{98E95DF8-13AE-4794-ADDC-702D7770DCD3}"/>
              </a:ext>
            </a:extLst>
          </p:cNvPr>
          <p:cNvSpPr>
            <a:spLocks noGrp="1"/>
          </p:cNvSpPr>
          <p:nvPr>
            <p:ph type="title"/>
          </p:nvPr>
        </p:nvSpPr>
        <p:spPr>
          <a:xfrm>
            <a:off x="426000" y="360970"/>
            <a:ext cx="11340000" cy="432000"/>
          </a:xfrm>
        </p:spPr>
        <p:txBody>
          <a:bodyPr/>
          <a:lstStyle/>
          <a:p>
            <a:r>
              <a:rPr lang="en-US" dirty="0"/>
              <a:t>MID Resolution Effects</a:t>
            </a:r>
          </a:p>
        </p:txBody>
      </p:sp>
      <p:sp>
        <p:nvSpPr>
          <p:cNvPr id="9" name="Content Placeholder 8">
            <a:extLst>
              <a:ext uri="{FF2B5EF4-FFF2-40B4-BE49-F238E27FC236}">
                <a16:creationId xmlns:a16="http://schemas.microsoft.com/office/drawing/2014/main" id="{FD029624-7E9B-4F73-961F-C7831E698CB7}"/>
              </a:ext>
            </a:extLst>
          </p:cNvPr>
          <p:cNvSpPr>
            <a:spLocks noGrp="1"/>
          </p:cNvSpPr>
          <p:nvPr>
            <p:ph idx="12"/>
          </p:nvPr>
        </p:nvSpPr>
        <p:spPr>
          <a:xfrm>
            <a:off x="8275674" y="1431558"/>
            <a:ext cx="2760921" cy="571885"/>
          </a:xfrm>
        </p:spPr>
        <p:txBody>
          <a:bodyPr/>
          <a:lstStyle/>
          <a:p>
            <a:r>
              <a:rPr lang="en-US" b="1" dirty="0"/>
              <a:t>MARKED DIFFERENT</a:t>
            </a:r>
          </a:p>
        </p:txBody>
      </p:sp>
      <p:pic>
        <p:nvPicPr>
          <p:cNvPr id="12" name="Picture 11">
            <a:extLst>
              <a:ext uri="{FF2B5EF4-FFF2-40B4-BE49-F238E27FC236}">
                <a16:creationId xmlns:a16="http://schemas.microsoft.com/office/drawing/2014/main" id="{A16F559A-025A-47B7-BBD7-F4A5113FB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474" y="927558"/>
            <a:ext cx="726294" cy="726294"/>
          </a:xfrm>
          <a:prstGeom prst="rect">
            <a:avLst/>
          </a:prstGeom>
          <a:effectLst>
            <a:outerShdw blurRad="63500" algn="ctr" rotWithShape="0">
              <a:prstClr val="black">
                <a:alpha val="40000"/>
              </a:prstClr>
            </a:outerShdw>
          </a:effectLst>
        </p:spPr>
      </p:pic>
      <p:pic>
        <p:nvPicPr>
          <p:cNvPr id="13" name="Picture 12" descr="A picture containing vector graphics&#10;&#10;Description automatically generated">
            <a:extLst>
              <a:ext uri="{FF2B5EF4-FFF2-40B4-BE49-F238E27FC236}">
                <a16:creationId xmlns:a16="http://schemas.microsoft.com/office/drawing/2014/main" id="{DAE4B58C-C0FB-4621-A56E-7D00031DC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041773"/>
            <a:ext cx="726294" cy="726294"/>
          </a:xfrm>
          <a:prstGeom prst="rect">
            <a:avLst/>
          </a:prstGeom>
          <a:effectLst>
            <a:outerShdw blurRad="63500" algn="ctr" rotWithShape="0">
              <a:prstClr val="black">
                <a:alpha val="40000"/>
              </a:prstClr>
            </a:outerShdw>
          </a:effectLst>
        </p:spPr>
      </p:pic>
      <p:pic>
        <p:nvPicPr>
          <p:cNvPr id="3074" name="Picture 2" descr="A picture containing person, person, indoor&#10;&#10;Description automatically generated">
            <a:extLst>
              <a:ext uri="{FF2B5EF4-FFF2-40B4-BE49-F238E27FC236}">
                <a16:creationId xmlns:a16="http://schemas.microsoft.com/office/drawing/2014/main" id="{0E3E93FD-4F20-4DDD-B40E-0B9AE9AA3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527" y="1366139"/>
            <a:ext cx="3057858" cy="4586787"/>
          </a:xfrm>
          <a:prstGeom prst="rect">
            <a:avLst/>
          </a:prstGeom>
          <a:noFill/>
          <a:effectLst>
            <a:outerShdw blurRad="63500" algn="ctr" rotWithShape="0">
              <a:prstClr val="black">
                <a:alpha val="40000"/>
              </a:prstClr>
            </a:outerShdw>
          </a:effectLst>
        </p:spPr>
      </p:pic>
      <p:sp>
        <p:nvSpPr>
          <p:cNvPr id="21" name="Slide Number Placeholder 20">
            <a:extLst>
              <a:ext uri="{FF2B5EF4-FFF2-40B4-BE49-F238E27FC236}">
                <a16:creationId xmlns:a16="http://schemas.microsoft.com/office/drawing/2014/main" id="{07C7117B-E57D-49C0-9F27-535E8594FEC6}"/>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Tree>
    <p:extLst>
      <p:ext uri="{BB962C8B-B14F-4D97-AF65-F5344CB8AC3E}">
        <p14:creationId xmlns:p14="http://schemas.microsoft.com/office/powerpoint/2010/main" val="2311737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2A12-90D5-4454-9D8E-66890E4CD251}"/>
              </a:ext>
            </a:extLst>
          </p:cNvPr>
          <p:cNvSpPr>
            <a:spLocks noGrp="1"/>
          </p:cNvSpPr>
          <p:nvPr>
            <p:ph type="title"/>
          </p:nvPr>
        </p:nvSpPr>
        <p:spPr>
          <a:xfrm>
            <a:off x="426000" y="251944"/>
            <a:ext cx="11340000" cy="432000"/>
          </a:xfrm>
        </p:spPr>
        <p:txBody>
          <a:bodyPr/>
          <a:lstStyle/>
          <a:p>
            <a:r>
              <a:rPr lang="en-US" dirty="0"/>
              <a:t>Retained student data</a:t>
            </a:r>
          </a:p>
        </p:txBody>
      </p:sp>
      <p:sp>
        <p:nvSpPr>
          <p:cNvPr id="4" name="Footer Placeholder 3">
            <a:extLst>
              <a:ext uri="{FF2B5EF4-FFF2-40B4-BE49-F238E27FC236}">
                <a16:creationId xmlns:a16="http://schemas.microsoft.com/office/drawing/2014/main" id="{71C4FA5E-D57A-4EEC-ABBE-63419B9E77C5}"/>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Text Placeholder 2">
            <a:extLst>
              <a:ext uri="{FF2B5EF4-FFF2-40B4-BE49-F238E27FC236}">
                <a16:creationId xmlns:a16="http://schemas.microsoft.com/office/drawing/2014/main" id="{15BDF6AF-2007-4324-B4FE-66AB2BA16A8F}"/>
              </a:ext>
            </a:extLst>
          </p:cNvPr>
          <p:cNvSpPr>
            <a:spLocks noGrp="1"/>
          </p:cNvSpPr>
          <p:nvPr>
            <p:ph type="body" sz="quarter" idx="32"/>
          </p:nvPr>
        </p:nvSpPr>
        <p:spPr>
          <a:xfrm>
            <a:off x="426487" y="721648"/>
            <a:ext cx="11339513" cy="360000"/>
          </a:xfrm>
        </p:spPr>
        <p:txBody>
          <a:bodyPr/>
          <a:lstStyle/>
          <a:p>
            <a:r>
              <a:rPr lang="en-US" dirty="0"/>
              <a:t>The following records from both Retained and Retired SSIDs will be retained.</a:t>
            </a:r>
          </a:p>
        </p:txBody>
      </p:sp>
      <p:sp>
        <p:nvSpPr>
          <p:cNvPr id="8" name="TextBox 7">
            <a:extLst>
              <a:ext uri="{FF2B5EF4-FFF2-40B4-BE49-F238E27FC236}">
                <a16:creationId xmlns:a16="http://schemas.microsoft.com/office/drawing/2014/main" id="{B1C6209B-D0E3-4B92-9867-C34AE5527C8C}"/>
              </a:ext>
            </a:extLst>
          </p:cNvPr>
          <p:cNvSpPr txBox="1"/>
          <p:nvPr/>
        </p:nvSpPr>
        <p:spPr>
          <a:xfrm>
            <a:off x="4657058" y="1624570"/>
            <a:ext cx="7017489" cy="3416320"/>
          </a:xfrm>
          <a:prstGeom prst="rect">
            <a:avLst/>
          </a:prstGeom>
          <a:noFill/>
        </p:spPr>
        <p:txBody>
          <a:bodyPr wrap="square">
            <a:spAutoFit/>
          </a:bodyPr>
          <a:lstStyle/>
          <a:p>
            <a:pPr marL="285750" indent="-285750">
              <a:buFont typeface="Arial" panose="020B0604020202020204" pitchFamily="34" charset="0"/>
              <a:buChar char="•"/>
            </a:pPr>
            <a:r>
              <a:rPr lang="en-US" dirty="0"/>
              <a:t>Enrollment, </a:t>
            </a:r>
          </a:p>
          <a:p>
            <a:pPr marL="285750" indent="-285750">
              <a:buFont typeface="Arial" panose="020B0604020202020204" pitchFamily="34" charset="0"/>
              <a:buChar char="•"/>
            </a:pPr>
            <a:r>
              <a:rPr lang="en-US" dirty="0"/>
              <a:t>English Language Acquisition Status, </a:t>
            </a:r>
          </a:p>
          <a:p>
            <a:pPr marL="285750" indent="-285750">
              <a:buFont typeface="Arial" panose="020B0604020202020204" pitchFamily="34" charset="0"/>
              <a:buChar char="•"/>
            </a:pPr>
            <a:r>
              <a:rPr lang="en-US" dirty="0"/>
              <a:t>Course Section (Enrollment and Completion), </a:t>
            </a:r>
          </a:p>
          <a:p>
            <a:pPr marL="285750" indent="-285750">
              <a:buFont typeface="Arial" panose="020B0604020202020204" pitchFamily="34" charset="0"/>
              <a:buChar char="•"/>
            </a:pPr>
            <a:r>
              <a:rPr lang="en-US" dirty="0"/>
              <a:t>Student Course Section (Enrollment and Completion), </a:t>
            </a:r>
          </a:p>
          <a:p>
            <a:pPr marL="285750" indent="-285750">
              <a:buFont typeface="Arial" panose="020B0604020202020204" pitchFamily="34" charset="0"/>
              <a:buChar char="•"/>
            </a:pPr>
            <a:r>
              <a:rPr lang="en-US" dirty="0"/>
              <a:t>Program, </a:t>
            </a:r>
          </a:p>
          <a:p>
            <a:pPr marL="285750" indent="-285750">
              <a:buFont typeface="Arial" panose="020B0604020202020204" pitchFamily="34" charset="0"/>
              <a:buChar char="•"/>
            </a:pPr>
            <a:r>
              <a:rPr lang="en-US" dirty="0"/>
              <a:t>Incident, Incident Result, and Offense</a:t>
            </a:r>
          </a:p>
          <a:p>
            <a:pPr marL="285750" indent="-285750">
              <a:buFont typeface="Arial" panose="020B0604020202020204" pitchFamily="34" charset="0"/>
              <a:buChar char="•"/>
            </a:pPr>
            <a:r>
              <a:rPr lang="en-US" dirty="0"/>
              <a:t>Special Education (SWDS, PLAN, MEET, SERV)</a:t>
            </a:r>
          </a:p>
          <a:p>
            <a:pPr marL="285750" indent="-285750">
              <a:buFont typeface="Arial" panose="020B0604020202020204" pitchFamily="34" charset="0"/>
              <a:buChar char="•"/>
            </a:pPr>
            <a:r>
              <a:rPr lang="en-US" dirty="0"/>
              <a:t>Postsecondary</a:t>
            </a:r>
          </a:p>
          <a:p>
            <a:pPr marL="285750" indent="-285750">
              <a:buFont typeface="Arial" panose="020B0604020202020204" pitchFamily="34" charset="0"/>
              <a:buChar char="•"/>
            </a:pPr>
            <a:r>
              <a:rPr lang="en-US" dirty="0"/>
              <a:t>Work-Based Learning (TBD)</a:t>
            </a:r>
          </a:p>
          <a:p>
            <a:pPr marL="285750" indent="-285750">
              <a:buFont typeface="Arial" panose="020B0604020202020204" pitchFamily="34" charset="0"/>
              <a:buChar char="•"/>
            </a:pPr>
            <a:r>
              <a:rPr lang="en-US" dirty="0"/>
              <a:t>Foster</a:t>
            </a:r>
          </a:p>
          <a:p>
            <a:pPr marL="285750" indent="-285750">
              <a:buFont typeface="Arial" panose="020B0604020202020204" pitchFamily="34" charset="0"/>
              <a:buChar char="•"/>
            </a:pPr>
            <a:r>
              <a:rPr lang="en-US" dirty="0"/>
              <a:t>Direct Certification and </a:t>
            </a:r>
          </a:p>
          <a:p>
            <a:pPr marL="285750" indent="-285750">
              <a:buFont typeface="Arial" panose="020B0604020202020204" pitchFamily="34" charset="0"/>
              <a:buChar char="•"/>
            </a:pPr>
            <a:r>
              <a:rPr lang="en-US" dirty="0"/>
              <a:t>Grade Level records</a:t>
            </a:r>
          </a:p>
        </p:txBody>
      </p:sp>
      <p:pic>
        <p:nvPicPr>
          <p:cNvPr id="6" name="Picture 5" descr="Graphical user interface&#10;&#10;Description automatically generated">
            <a:extLst>
              <a:ext uri="{FF2B5EF4-FFF2-40B4-BE49-F238E27FC236}">
                <a16:creationId xmlns:a16="http://schemas.microsoft.com/office/drawing/2014/main" id="{9FF76DF8-E461-4C9E-BC40-88E6EF241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09" y="1677919"/>
            <a:ext cx="3349647" cy="2045586"/>
          </a:xfrm>
          <a:prstGeom prst="rect">
            <a:avLst/>
          </a:prstGeom>
        </p:spPr>
      </p:pic>
      <p:sp>
        <p:nvSpPr>
          <p:cNvPr id="7" name="Slide Number Placeholder 6">
            <a:extLst>
              <a:ext uri="{FF2B5EF4-FFF2-40B4-BE49-F238E27FC236}">
                <a16:creationId xmlns:a16="http://schemas.microsoft.com/office/drawing/2014/main" id="{FB64A275-6F9F-4511-8F1C-BFD7F7925570}"/>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334225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85044"/>
            <a:ext cx="11340000" cy="432000"/>
          </a:xfrm>
        </p:spPr>
        <p:txBody>
          <a:bodyPr/>
          <a:lstStyle/>
          <a:p>
            <a:r>
              <a:rPr lang="en-US" dirty="0"/>
              <a:t>MID Resolution Cleanup</a:t>
            </a:r>
          </a:p>
        </p:txBody>
      </p:sp>
      <p:sp>
        <p:nvSpPr>
          <p:cNvPr id="9" name="TextBox 8"/>
          <p:cNvSpPr txBox="1"/>
          <p:nvPr/>
        </p:nvSpPr>
        <p:spPr>
          <a:xfrm>
            <a:off x="604363" y="2863990"/>
            <a:ext cx="2792800" cy="3416320"/>
          </a:xfrm>
          <a:prstGeom prst="rect">
            <a:avLst/>
          </a:prstGeom>
          <a:noFill/>
        </p:spPr>
        <p:txBody>
          <a:bodyPr wrap="square" rtlCol="0">
            <a:spAutoFit/>
          </a:bodyPr>
          <a:lstStyle/>
          <a:p>
            <a:r>
              <a:rPr lang="en-US" sz="2400" dirty="0"/>
              <a:t>All sections of the student profile should be reviewed after a MID combine to ensure that the student’s combined records are accurate.</a:t>
            </a:r>
          </a:p>
        </p:txBody>
      </p:sp>
      <p:sp>
        <p:nvSpPr>
          <p:cNvPr id="12" name="TextBox 11"/>
          <p:cNvSpPr txBox="1"/>
          <p:nvPr/>
        </p:nvSpPr>
        <p:spPr>
          <a:xfrm>
            <a:off x="3754811" y="5293153"/>
            <a:ext cx="7804778" cy="923330"/>
          </a:xfrm>
          <a:prstGeom prst="rect">
            <a:avLst/>
          </a:prstGeom>
          <a:solidFill>
            <a:srgbClr val="F0EBF4"/>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576263" indent="-576263" algn="l"/>
            <a:r>
              <a:rPr lang="en-US" b="1" dirty="0">
                <a:solidFill>
                  <a:schemeClr val="tx1"/>
                </a:solidFill>
              </a:rPr>
              <a:t>Note</a:t>
            </a:r>
            <a:r>
              <a:rPr lang="en-US" dirty="0">
                <a:solidFill>
                  <a:schemeClr val="tx1"/>
                </a:solidFill>
              </a:rPr>
              <a:t>: No validations are applied when Student English Language Status records are combined resulting to out of order status. So delete potential SELA duplicates before combining the SSIDs.</a:t>
            </a:r>
          </a:p>
        </p:txBody>
      </p:sp>
      <p:pic>
        <p:nvPicPr>
          <p:cNvPr id="3" name="Picture 2">
            <a:extLst>
              <a:ext uri="{FF2B5EF4-FFF2-40B4-BE49-F238E27FC236}">
                <a16:creationId xmlns:a16="http://schemas.microsoft.com/office/drawing/2014/main" id="{1EB169E2-0B6F-48FD-874C-F76B33C1E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00940" y="802097"/>
            <a:ext cx="7710877" cy="4355921"/>
          </a:xfrm>
          <a:prstGeom prst="rect">
            <a:avLst/>
          </a:prstGeom>
          <a:ln w="3175">
            <a:solidFill>
              <a:schemeClr val="tx1"/>
            </a:solidFill>
          </a:ln>
          <a:effectLst>
            <a:outerShdw blurRad="190500" algn="tl" rotWithShape="0">
              <a:srgbClr val="000000">
                <a:alpha val="40000"/>
              </a:srgbClr>
            </a:outerShdw>
          </a:effectLst>
        </p:spPr>
      </p:pic>
      <p:sp>
        <p:nvSpPr>
          <p:cNvPr id="4" name="Footer Placeholder 3">
            <a:extLst>
              <a:ext uri="{FF2B5EF4-FFF2-40B4-BE49-F238E27FC236}">
                <a16:creationId xmlns:a16="http://schemas.microsoft.com/office/drawing/2014/main" id="{6B230B8B-0A3E-4D50-8D83-446197A47181}"/>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pic>
        <p:nvPicPr>
          <p:cNvPr id="8" name="Picture 7" descr="A close up of a sign&#10;&#10;Description automatically generated">
            <a:extLst>
              <a:ext uri="{FF2B5EF4-FFF2-40B4-BE49-F238E27FC236}">
                <a16:creationId xmlns:a16="http://schemas.microsoft.com/office/drawing/2014/main" id="{2324DAFA-E958-4B30-BC7E-C1FAAE89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63" y="950137"/>
            <a:ext cx="1828800" cy="1828800"/>
          </a:xfrm>
          <a:prstGeom prst="rect">
            <a:avLst/>
          </a:prstGeom>
        </p:spPr>
      </p:pic>
      <p:sp>
        <p:nvSpPr>
          <p:cNvPr id="5" name="Slide Number Placeholder 4">
            <a:extLst>
              <a:ext uri="{FF2B5EF4-FFF2-40B4-BE49-F238E27FC236}">
                <a16:creationId xmlns:a16="http://schemas.microsoft.com/office/drawing/2014/main" id="{788078C9-EE39-46C3-9628-98AA0E89CA6C}"/>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Tree>
    <p:extLst>
      <p:ext uri="{BB962C8B-B14F-4D97-AF65-F5344CB8AC3E}">
        <p14:creationId xmlns:p14="http://schemas.microsoft.com/office/powerpoint/2010/main" val="21046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Discuss background of SSID Anomalies</a:t>
            </a: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3369" y="383115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
        <p:nvSpPr>
          <p:cNvPr id="6" name="Slide Number Placeholder 5">
            <a:extLst>
              <a:ext uri="{FF2B5EF4-FFF2-40B4-BE49-F238E27FC236}">
                <a16:creationId xmlns:a16="http://schemas.microsoft.com/office/drawing/2014/main" id="{BA1297C7-3B0A-4370-9547-405F4E7A253C}"/>
              </a:ext>
            </a:extLst>
          </p:cNvPr>
          <p:cNvSpPr>
            <a:spLocks noGrp="1"/>
          </p:cNvSpPr>
          <p:nvPr>
            <p:ph type="sldNum" sz="quarter" idx="12"/>
          </p:nvPr>
        </p:nvSpPr>
        <p:spPr/>
        <p:txBody>
          <a:bodyPr/>
          <a:lstStyle/>
          <a:p>
            <a:fld id="{4B73C415-D670-4716-A5EC-CC4D52CA2BAC}" type="slidenum">
              <a:rPr lang="en-US" noProof="0" smtClean="0"/>
              <a:pPr/>
              <a:t>5</a:t>
            </a:fld>
            <a:endParaRPr lang="en-US" noProof="0" dirty="0"/>
          </a:p>
        </p:txBody>
      </p:sp>
    </p:spTree>
    <p:extLst>
      <p:ext uri="{BB962C8B-B14F-4D97-AF65-F5344CB8AC3E}">
        <p14:creationId xmlns:p14="http://schemas.microsoft.com/office/powerpoint/2010/main" val="2836894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AutoShape 2"/>
          <p:cNvSpPr>
            <a:spLocks noGrp="1" noChangeArrowheads="1"/>
          </p:cNvSpPr>
          <p:nvPr>
            <p:ph type="title"/>
          </p:nvPr>
        </p:nvSpPr>
        <p:spPr>
          <a:xfrm>
            <a:off x="432000" y="247162"/>
            <a:ext cx="11340000" cy="432000"/>
          </a:xfrm>
        </p:spPr>
        <p:txBody>
          <a:bodyPr/>
          <a:lstStyle/>
          <a:p>
            <a:r>
              <a:rPr lang="en-US" dirty="0"/>
              <a:t>Replacement SSID Request</a:t>
            </a:r>
          </a:p>
        </p:txBody>
      </p:sp>
      <p:pic>
        <p:nvPicPr>
          <p:cNvPr id="5" name="Picture 4" descr="A screenshot of a cell phone&#10;&#10;Description generated with high confidence">
            <a:extLst>
              <a:ext uri="{FF2B5EF4-FFF2-40B4-BE49-F238E27FC236}">
                <a16:creationId xmlns:a16="http://schemas.microsoft.com/office/drawing/2014/main" id="{5E76B9DD-1524-413D-9D2D-987A476ED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555" y="821529"/>
            <a:ext cx="8229600" cy="870245"/>
          </a:xfrm>
          <a:prstGeom prst="rect">
            <a:avLst/>
          </a:prstGeom>
          <a:ln w="3175">
            <a:solidFill>
              <a:srgbClr val="002060"/>
            </a:solidFill>
          </a:ln>
          <a:effectLst>
            <a:outerShdw blurRad="190500" algn="tl" rotWithShape="0">
              <a:srgbClr val="000000">
                <a:alpha val="40000"/>
              </a:srgbClr>
            </a:outerShdw>
          </a:effectLst>
        </p:spPr>
      </p:pic>
      <p:pic>
        <p:nvPicPr>
          <p:cNvPr id="7" name="Picture 6" descr="A screenshot of a cell phone&#10;&#10;Description generated with very high confidence">
            <a:extLst>
              <a:ext uri="{FF2B5EF4-FFF2-40B4-BE49-F238E27FC236}">
                <a16:creationId xmlns:a16="http://schemas.microsoft.com/office/drawing/2014/main" id="{2A50CD45-78F4-4837-87C0-C050643B8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302" y="1834141"/>
            <a:ext cx="4473698" cy="2743200"/>
          </a:xfrm>
          <a:prstGeom prst="rect">
            <a:avLst/>
          </a:prstGeom>
          <a:ln w="3175">
            <a:solidFill>
              <a:srgbClr val="002060"/>
            </a:solidFill>
          </a:ln>
          <a:effectLst>
            <a:outerShdw blurRad="190500" algn="tl" rotWithShape="0">
              <a:srgbClr val="000000">
                <a:alpha val="40000"/>
              </a:srgbClr>
            </a:outerShdw>
          </a:effectLst>
        </p:spPr>
      </p:pic>
      <p:pic>
        <p:nvPicPr>
          <p:cNvPr id="27" name="Picture 26" descr="A screenshot of a cell phone&#10;&#10;Description generated with very high confidence">
            <a:extLst>
              <a:ext uri="{FF2B5EF4-FFF2-40B4-BE49-F238E27FC236}">
                <a16:creationId xmlns:a16="http://schemas.microsoft.com/office/drawing/2014/main" id="{1787B11F-E533-48CA-A43C-53154FAD6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9645" y="4719708"/>
            <a:ext cx="6265721" cy="1371600"/>
          </a:xfrm>
          <a:prstGeom prst="rect">
            <a:avLst/>
          </a:prstGeom>
        </p:spPr>
      </p:pic>
      <p:sp>
        <p:nvSpPr>
          <p:cNvPr id="28" name="TextBox 27">
            <a:extLst>
              <a:ext uri="{FF2B5EF4-FFF2-40B4-BE49-F238E27FC236}">
                <a16:creationId xmlns:a16="http://schemas.microsoft.com/office/drawing/2014/main" id="{6235E59A-A94C-4624-BB1A-EE11FDD3FD37}"/>
              </a:ext>
            </a:extLst>
          </p:cNvPr>
          <p:cNvSpPr txBox="1"/>
          <p:nvPr/>
        </p:nvSpPr>
        <p:spPr>
          <a:xfrm>
            <a:off x="1135191" y="1025490"/>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1</a:t>
            </a:r>
          </a:p>
        </p:txBody>
      </p:sp>
      <p:sp>
        <p:nvSpPr>
          <p:cNvPr id="33" name="TextBox 32">
            <a:extLst>
              <a:ext uri="{FF2B5EF4-FFF2-40B4-BE49-F238E27FC236}">
                <a16:creationId xmlns:a16="http://schemas.microsoft.com/office/drawing/2014/main" id="{858B6F86-3DF7-4631-89D8-86462FDD710F}"/>
              </a:ext>
            </a:extLst>
          </p:cNvPr>
          <p:cNvSpPr txBox="1"/>
          <p:nvPr/>
        </p:nvSpPr>
        <p:spPr>
          <a:xfrm>
            <a:off x="1110443" y="2166537"/>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2</a:t>
            </a:r>
          </a:p>
        </p:txBody>
      </p:sp>
      <p:sp>
        <p:nvSpPr>
          <p:cNvPr id="34" name="TextBox 33">
            <a:extLst>
              <a:ext uri="{FF2B5EF4-FFF2-40B4-BE49-F238E27FC236}">
                <a16:creationId xmlns:a16="http://schemas.microsoft.com/office/drawing/2014/main" id="{86D5D4CA-70B1-4D25-9F4A-9F531BD496CD}"/>
              </a:ext>
            </a:extLst>
          </p:cNvPr>
          <p:cNvSpPr txBox="1"/>
          <p:nvPr/>
        </p:nvSpPr>
        <p:spPr>
          <a:xfrm>
            <a:off x="1110443" y="4825632"/>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3</a:t>
            </a:r>
          </a:p>
        </p:txBody>
      </p:sp>
      <p:sp>
        <p:nvSpPr>
          <p:cNvPr id="2" name="Footer Placeholder 1">
            <a:extLst>
              <a:ext uri="{FF2B5EF4-FFF2-40B4-BE49-F238E27FC236}">
                <a16:creationId xmlns:a16="http://schemas.microsoft.com/office/drawing/2014/main" id="{953FCB62-C28B-4B41-A965-44981B63979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6B39D7C7-0987-4AEF-9081-35BA1BAA0799}"/>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Tree>
    <p:extLst>
      <p:ext uri="{BB962C8B-B14F-4D97-AF65-F5344CB8AC3E}">
        <p14:creationId xmlns:p14="http://schemas.microsoft.com/office/powerpoint/2010/main" val="8163919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0664D-8F72-4EB9-96D6-74D13AB668DE}"/>
              </a:ext>
            </a:extLst>
          </p:cNvPr>
          <p:cNvPicPr>
            <a:picLocks noChangeAspect="1"/>
          </p:cNvPicPr>
          <p:nvPr/>
        </p:nvPicPr>
        <p:blipFill>
          <a:blip r:embed="rId3"/>
          <a:stretch>
            <a:fillRect/>
          </a:stretch>
        </p:blipFill>
        <p:spPr>
          <a:xfrm>
            <a:off x="609600" y="1452297"/>
            <a:ext cx="10972800" cy="3795622"/>
          </a:xfrm>
          <a:prstGeom prst="rect">
            <a:avLst/>
          </a:prstGeom>
          <a:effectLst>
            <a:outerShdw blurRad="63500" algn="ctr" rotWithShape="0">
              <a:prstClr val="black">
                <a:alpha val="40000"/>
              </a:prstClr>
            </a:outerShdw>
          </a:effectLst>
        </p:spPr>
      </p:pic>
      <p:sp>
        <p:nvSpPr>
          <p:cNvPr id="93187" name="AutoShape 2"/>
          <p:cNvSpPr>
            <a:spLocks noGrp="1" noChangeArrowheads="1"/>
          </p:cNvSpPr>
          <p:nvPr>
            <p:ph type="title"/>
          </p:nvPr>
        </p:nvSpPr>
        <p:spPr/>
        <p:txBody>
          <a:bodyPr/>
          <a:lstStyle/>
          <a:p>
            <a:r>
              <a:rPr lang="en-US" dirty="0"/>
              <a:t>Replacement SSID Retrieval</a:t>
            </a:r>
          </a:p>
        </p:txBody>
      </p:sp>
      <p:sp>
        <p:nvSpPr>
          <p:cNvPr id="9" name="TextBox 8">
            <a:extLst>
              <a:ext uri="{FF2B5EF4-FFF2-40B4-BE49-F238E27FC236}">
                <a16:creationId xmlns:a16="http://schemas.microsoft.com/office/drawing/2014/main" id="{70990EA0-5D33-4AD9-B202-F37B853C5D19}"/>
              </a:ext>
            </a:extLst>
          </p:cNvPr>
          <p:cNvSpPr txBox="1"/>
          <p:nvPr/>
        </p:nvSpPr>
        <p:spPr>
          <a:xfrm>
            <a:off x="7675312" y="4076167"/>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2</a:t>
            </a:r>
          </a:p>
        </p:txBody>
      </p:sp>
      <p:sp>
        <p:nvSpPr>
          <p:cNvPr id="2" name="Footer Placeholder 1">
            <a:extLst>
              <a:ext uri="{FF2B5EF4-FFF2-40B4-BE49-F238E27FC236}">
                <a16:creationId xmlns:a16="http://schemas.microsoft.com/office/drawing/2014/main" id="{CF7638C9-C425-4677-8324-2A4DD4B16799}"/>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0" name="Rectangle 9">
            <a:extLst>
              <a:ext uri="{FF2B5EF4-FFF2-40B4-BE49-F238E27FC236}">
                <a16:creationId xmlns:a16="http://schemas.microsoft.com/office/drawing/2014/main" id="{72D690DF-EAC6-47E3-9CAE-3ED45A516F92}"/>
              </a:ext>
            </a:extLst>
          </p:cNvPr>
          <p:cNvSpPr/>
          <p:nvPr/>
        </p:nvSpPr>
        <p:spPr bwMode="auto">
          <a:xfrm>
            <a:off x="609600" y="2581019"/>
            <a:ext cx="1496041" cy="275303"/>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sp>
        <p:nvSpPr>
          <p:cNvPr id="8" name="TextBox 7">
            <a:extLst>
              <a:ext uri="{FF2B5EF4-FFF2-40B4-BE49-F238E27FC236}">
                <a16:creationId xmlns:a16="http://schemas.microsoft.com/office/drawing/2014/main" id="{20A3D98A-FC6D-4352-A211-4673FE9CF001}"/>
              </a:ext>
            </a:extLst>
          </p:cNvPr>
          <p:cNvSpPr txBox="1"/>
          <p:nvPr/>
        </p:nvSpPr>
        <p:spPr>
          <a:xfrm>
            <a:off x="1915141" y="2211687"/>
            <a:ext cx="381000" cy="369332"/>
          </a:xfrm>
          <a:prstGeom prst="rect">
            <a:avLst/>
          </a:prstGeom>
          <a:solidFill>
            <a:srgbClr val="F26B4C"/>
          </a:solidFill>
          <a:effectLst>
            <a:outerShdw blurRad="50800" dist="38100" dir="2700000" algn="tl" rotWithShape="0">
              <a:prstClr val="black">
                <a:alpha val="40000"/>
              </a:prstClr>
            </a:outerShdw>
          </a:effectLst>
        </p:spPr>
        <p:txBody>
          <a:bodyPr wrap="square" rtlCol="0">
            <a:spAutoFit/>
          </a:bodyPr>
          <a:lstStyle/>
          <a:p>
            <a:r>
              <a:rPr lang="en-US" sz="1800" b="1" dirty="0">
                <a:solidFill>
                  <a:schemeClr val="bg1"/>
                </a:solidFill>
              </a:rPr>
              <a:t>1</a:t>
            </a:r>
          </a:p>
        </p:txBody>
      </p:sp>
      <p:sp>
        <p:nvSpPr>
          <p:cNvPr id="11" name="Rectangle 10">
            <a:extLst>
              <a:ext uri="{FF2B5EF4-FFF2-40B4-BE49-F238E27FC236}">
                <a16:creationId xmlns:a16="http://schemas.microsoft.com/office/drawing/2014/main" id="{1D537CBB-1299-4BB6-9E87-AC1A2F6AB770}"/>
              </a:ext>
            </a:extLst>
          </p:cNvPr>
          <p:cNvSpPr/>
          <p:nvPr/>
        </p:nvSpPr>
        <p:spPr bwMode="auto">
          <a:xfrm>
            <a:off x="2296141" y="4477377"/>
            <a:ext cx="9123183" cy="369332"/>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sp>
        <p:nvSpPr>
          <p:cNvPr id="3" name="Slide Number Placeholder 2">
            <a:extLst>
              <a:ext uri="{FF2B5EF4-FFF2-40B4-BE49-F238E27FC236}">
                <a16:creationId xmlns:a16="http://schemas.microsoft.com/office/drawing/2014/main" id="{7C683EB5-9701-41DB-A266-DE23AA047F82}"/>
              </a:ext>
            </a:extLst>
          </p:cNvPr>
          <p:cNvSpPr>
            <a:spLocks noGrp="1"/>
          </p:cNvSpPr>
          <p:nvPr>
            <p:ph type="sldNum" sz="quarter" idx="11"/>
          </p:nvPr>
        </p:nvSpPr>
        <p:spPr/>
        <p:txBody>
          <a:bodyPr/>
          <a:lstStyle/>
          <a:p>
            <a:fld id="{4B73C415-D670-4716-A5EC-CC4D52CA2BAC}" type="slidenum">
              <a:rPr lang="en-US" noProof="0" smtClean="0"/>
              <a:pPr/>
              <a:t>51</a:t>
            </a:fld>
            <a:endParaRPr lang="en-US" noProof="0" dirty="0"/>
          </a:p>
        </p:txBody>
      </p:sp>
    </p:spTree>
    <p:extLst>
      <p:ext uri="{BB962C8B-B14F-4D97-AF65-F5344CB8AC3E}">
        <p14:creationId xmlns:p14="http://schemas.microsoft.com/office/powerpoint/2010/main" val="322322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tx1">
                  <a:alpha val="0"/>
                  <a:lumMod val="50000"/>
                  <a:lumOff val="5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455102" cy="2387600"/>
          </a:xfrm>
        </p:spPr>
        <p:txBody>
          <a:bodyPr/>
          <a:lstStyle/>
          <a:p>
            <a:r>
              <a:rPr lang="en-US" dirty="0"/>
              <a:t>Exit Reason Discrepancy</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Demonstrate identifying and correcting ERDs</a:t>
            </a:r>
          </a:p>
        </p:txBody>
      </p:sp>
      <p:pic>
        <p:nvPicPr>
          <p:cNvPr id="19" name="Graphic 18">
            <a:extLst>
              <a:ext uri="{FF2B5EF4-FFF2-40B4-BE49-F238E27FC236}">
                <a16:creationId xmlns:a16="http://schemas.microsoft.com/office/drawing/2014/main" id="{6BC5B36A-BA1F-46D7-9297-004D202595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831" y="3850200"/>
            <a:ext cx="914400" cy="914400"/>
          </a:xfrm>
          <a:prstGeom prst="rect">
            <a:avLst/>
          </a:prstGeom>
        </p:spPr>
      </p:pic>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Anomalies Detection &amp; Resolution v1.0 - October 17, 2023</a:t>
            </a:r>
            <a:endParaRPr lang="en-US" noProof="0" dirty="0"/>
          </a:p>
        </p:txBody>
      </p:sp>
      <p:sp>
        <p:nvSpPr>
          <p:cNvPr id="5" name="Slide Number Placeholder 4">
            <a:extLst>
              <a:ext uri="{FF2B5EF4-FFF2-40B4-BE49-F238E27FC236}">
                <a16:creationId xmlns:a16="http://schemas.microsoft.com/office/drawing/2014/main" id="{502C3F22-74A7-4584-A89D-2A300311E92D}"/>
              </a:ext>
            </a:extLst>
          </p:cNvPr>
          <p:cNvSpPr>
            <a:spLocks noGrp="1"/>
          </p:cNvSpPr>
          <p:nvPr>
            <p:ph type="sldNum" sz="quarter" idx="12"/>
          </p:nvPr>
        </p:nvSpPr>
        <p:spPr/>
        <p:txBody>
          <a:bodyPr/>
          <a:lstStyle/>
          <a:p>
            <a:fld id="{4B73C415-D670-4716-A5EC-CC4D52CA2BAC}" type="slidenum">
              <a:rPr lang="en-US" noProof="0" smtClean="0"/>
              <a:pPr/>
              <a:t>52</a:t>
            </a:fld>
            <a:endParaRPr lang="en-US" noProof="0" dirty="0"/>
          </a:p>
        </p:txBody>
      </p:sp>
    </p:spTree>
    <p:extLst>
      <p:ext uri="{BB962C8B-B14F-4D97-AF65-F5344CB8AC3E}">
        <p14:creationId xmlns:p14="http://schemas.microsoft.com/office/powerpoint/2010/main" val="387842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389387" y="342502"/>
            <a:ext cx="11340000" cy="432000"/>
          </a:xfrm>
        </p:spPr>
        <p:txBody>
          <a:bodyPr/>
          <a:lstStyle/>
          <a:p>
            <a:r>
              <a:rPr lang="en-US" dirty="0"/>
              <a:t>ERD Definition</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7" name="Text Placeholder 6">
            <a:extLst>
              <a:ext uri="{FF2B5EF4-FFF2-40B4-BE49-F238E27FC236}">
                <a16:creationId xmlns:a16="http://schemas.microsoft.com/office/drawing/2014/main" id="{52DB3271-4746-42D8-8829-1A55E591F914}"/>
              </a:ext>
            </a:extLst>
          </p:cNvPr>
          <p:cNvSpPr>
            <a:spLocks noGrp="1"/>
          </p:cNvSpPr>
          <p:nvPr>
            <p:ph type="body" sz="quarter" idx="32"/>
          </p:nvPr>
        </p:nvSpPr>
        <p:spPr>
          <a:xfrm>
            <a:off x="432000" y="915827"/>
            <a:ext cx="11339513" cy="360000"/>
          </a:xfrm>
        </p:spPr>
        <p:txBody>
          <a:bodyPr/>
          <a:lstStyle/>
          <a:p>
            <a:r>
              <a:rPr lang="en-US" dirty="0"/>
              <a:t>An inconsistency exists between a student’s exit reason and subsequent enrollment status in a school </a:t>
            </a:r>
          </a:p>
          <a:p>
            <a:endParaRPr lang="en-US" dirty="0"/>
          </a:p>
        </p:txBody>
      </p:sp>
      <p:grpSp>
        <p:nvGrpSpPr>
          <p:cNvPr id="27" name="Group 26">
            <a:extLst>
              <a:ext uri="{FF2B5EF4-FFF2-40B4-BE49-F238E27FC236}">
                <a16:creationId xmlns:a16="http://schemas.microsoft.com/office/drawing/2014/main" id="{E1682FB3-F877-45D3-936D-23B5A67A6B39}"/>
              </a:ext>
            </a:extLst>
          </p:cNvPr>
          <p:cNvGrpSpPr/>
          <p:nvPr/>
        </p:nvGrpSpPr>
        <p:grpSpPr>
          <a:xfrm>
            <a:off x="443981" y="1598563"/>
            <a:ext cx="3433360" cy="898736"/>
            <a:chOff x="1066800" y="3581400"/>
            <a:chExt cx="7165975" cy="1714500"/>
          </a:xfrm>
        </p:grpSpPr>
        <p:grpSp>
          <p:nvGrpSpPr>
            <p:cNvPr id="28" name="Group 27">
              <a:extLst>
                <a:ext uri="{FF2B5EF4-FFF2-40B4-BE49-F238E27FC236}">
                  <a16:creationId xmlns:a16="http://schemas.microsoft.com/office/drawing/2014/main" id="{3744897C-84B2-4C81-AD23-6A45DEE7841E}"/>
                </a:ext>
              </a:extLst>
            </p:cNvPr>
            <p:cNvGrpSpPr/>
            <p:nvPr/>
          </p:nvGrpSpPr>
          <p:grpSpPr>
            <a:xfrm>
              <a:off x="1066800" y="3581400"/>
              <a:ext cx="7165975" cy="1714500"/>
              <a:chOff x="1066800" y="3581400"/>
              <a:chExt cx="7165975" cy="1714500"/>
            </a:xfrm>
          </p:grpSpPr>
          <p:pic>
            <p:nvPicPr>
              <p:cNvPr id="35" name="Picture 3" descr="C:\Documents and Settings\chenr\Local Settings\Temporary Internet Files\Content.IE5\QUN9JVX5\MC900382578[1].jpg">
                <a:extLst>
                  <a:ext uri="{FF2B5EF4-FFF2-40B4-BE49-F238E27FC236}">
                    <a16:creationId xmlns:a16="http://schemas.microsoft.com/office/drawing/2014/main" id="{CE99BE69-C916-4218-BB2A-B4953BEE7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713163"/>
                <a:ext cx="1450975" cy="14509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Documents and Settings\chenr\Local Settings\Temporary Internet Files\Content.IE5\QUN9JVX5\MC900382578[1].jpg">
                <a:extLst>
                  <a:ext uri="{FF2B5EF4-FFF2-40B4-BE49-F238E27FC236}">
                    <a16:creationId xmlns:a16="http://schemas.microsoft.com/office/drawing/2014/main" id="{1BC1DA88-CB62-44EC-A80F-7F0EE8864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713163"/>
                <a:ext cx="1450975" cy="14509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Documents and Settings\chenr\Local Settings\Temporary Internet Files\Content.IE5\QUN9JVX5\MC900432657[1].png">
                <a:extLst>
                  <a:ext uri="{FF2B5EF4-FFF2-40B4-BE49-F238E27FC236}">
                    <a16:creationId xmlns:a16="http://schemas.microsoft.com/office/drawing/2014/main" id="{23C8CB82-7986-4AB3-947A-301479A6CC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92538" y="3581400"/>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Arrow 12">
                <a:extLst>
                  <a:ext uri="{FF2B5EF4-FFF2-40B4-BE49-F238E27FC236}">
                    <a16:creationId xmlns:a16="http://schemas.microsoft.com/office/drawing/2014/main" id="{9A06BE5F-C732-4CBF-A507-32F7271A70B5}"/>
                  </a:ext>
                </a:extLst>
              </p:cNvPr>
              <p:cNvSpPr/>
              <p:nvPr/>
            </p:nvSpPr>
            <p:spPr bwMode="auto">
              <a:xfrm>
                <a:off x="2667000" y="4191000"/>
                <a:ext cx="1219200" cy="6096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sp>
            <p:nvSpPr>
              <p:cNvPr id="39" name="Right Arrow 14">
                <a:extLst>
                  <a:ext uri="{FF2B5EF4-FFF2-40B4-BE49-F238E27FC236}">
                    <a16:creationId xmlns:a16="http://schemas.microsoft.com/office/drawing/2014/main" id="{A6B2AE91-3DA7-4936-B5FB-66CB17355B54}"/>
                  </a:ext>
                </a:extLst>
              </p:cNvPr>
              <p:cNvSpPr/>
              <p:nvPr/>
            </p:nvSpPr>
            <p:spPr bwMode="auto">
              <a:xfrm>
                <a:off x="5534891" y="4191000"/>
                <a:ext cx="1219200" cy="609600"/>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grpSp>
        <p:grpSp>
          <p:nvGrpSpPr>
            <p:cNvPr id="29" name="Group 28">
              <a:extLst>
                <a:ext uri="{FF2B5EF4-FFF2-40B4-BE49-F238E27FC236}">
                  <a16:creationId xmlns:a16="http://schemas.microsoft.com/office/drawing/2014/main" id="{A492C528-DDF1-4D51-B3BC-BA2D9F402A0F}"/>
                </a:ext>
              </a:extLst>
            </p:cNvPr>
            <p:cNvGrpSpPr/>
            <p:nvPr/>
          </p:nvGrpSpPr>
          <p:grpSpPr>
            <a:xfrm>
              <a:off x="5628998" y="3804280"/>
              <a:ext cx="771802" cy="542142"/>
              <a:chOff x="5627118" y="3804280"/>
              <a:chExt cx="771802" cy="542142"/>
            </a:xfrm>
          </p:grpSpPr>
          <p:sp>
            <p:nvSpPr>
              <p:cNvPr id="30" name="TextBox 29">
                <a:extLst>
                  <a:ext uri="{FF2B5EF4-FFF2-40B4-BE49-F238E27FC236}">
                    <a16:creationId xmlns:a16="http://schemas.microsoft.com/office/drawing/2014/main" id="{23257E50-043E-4258-92FB-84B20C7F6101}"/>
                  </a:ext>
                </a:extLst>
              </p:cNvPr>
              <p:cNvSpPr txBox="1"/>
              <p:nvPr/>
            </p:nvSpPr>
            <p:spPr>
              <a:xfrm rot="-900000">
                <a:off x="5627118" y="3852446"/>
                <a:ext cx="309701" cy="338554"/>
              </a:xfrm>
              <a:prstGeom prst="rect">
                <a:avLst/>
              </a:prstGeom>
              <a:noFill/>
            </p:spPr>
            <p:txBody>
              <a:bodyPr wrap="none" rtlCol="0">
                <a:spAutoFit/>
              </a:bodyPr>
              <a:lstStyle/>
              <a:p>
                <a:r>
                  <a:rPr lang="en-US" b="1" dirty="0"/>
                  <a:t>?</a:t>
                </a:r>
              </a:p>
            </p:txBody>
          </p:sp>
          <p:sp>
            <p:nvSpPr>
              <p:cNvPr id="31" name="TextBox 30">
                <a:extLst>
                  <a:ext uri="{FF2B5EF4-FFF2-40B4-BE49-F238E27FC236}">
                    <a16:creationId xmlns:a16="http://schemas.microsoft.com/office/drawing/2014/main" id="{C732367B-E174-4686-85D3-66E03B5C27E8}"/>
                  </a:ext>
                </a:extLst>
              </p:cNvPr>
              <p:cNvSpPr txBox="1"/>
              <p:nvPr/>
            </p:nvSpPr>
            <p:spPr>
              <a:xfrm rot="900000">
                <a:off x="6089219" y="3828642"/>
                <a:ext cx="309701" cy="338554"/>
              </a:xfrm>
              <a:prstGeom prst="rect">
                <a:avLst/>
              </a:prstGeom>
              <a:noFill/>
            </p:spPr>
            <p:txBody>
              <a:bodyPr wrap="none" rtlCol="0">
                <a:spAutoFit/>
              </a:bodyPr>
              <a:lstStyle/>
              <a:p>
                <a:r>
                  <a:rPr lang="en-US" b="1" dirty="0"/>
                  <a:t>?</a:t>
                </a:r>
              </a:p>
            </p:txBody>
          </p:sp>
          <p:sp>
            <p:nvSpPr>
              <p:cNvPr id="32" name="TextBox 31">
                <a:extLst>
                  <a:ext uri="{FF2B5EF4-FFF2-40B4-BE49-F238E27FC236}">
                    <a16:creationId xmlns:a16="http://schemas.microsoft.com/office/drawing/2014/main" id="{CDC9A1D3-BF7A-4EC3-8852-D6227E5EE03D}"/>
                  </a:ext>
                </a:extLst>
              </p:cNvPr>
              <p:cNvSpPr txBox="1"/>
              <p:nvPr/>
            </p:nvSpPr>
            <p:spPr>
              <a:xfrm rot="-900000">
                <a:off x="5779518" y="4004846"/>
                <a:ext cx="309701" cy="338554"/>
              </a:xfrm>
              <a:prstGeom prst="rect">
                <a:avLst/>
              </a:prstGeom>
              <a:noFill/>
            </p:spPr>
            <p:txBody>
              <a:bodyPr wrap="none" rtlCol="0">
                <a:spAutoFit/>
              </a:bodyPr>
              <a:lstStyle/>
              <a:p>
                <a:r>
                  <a:rPr lang="en-US" b="1" dirty="0"/>
                  <a:t>?</a:t>
                </a:r>
              </a:p>
            </p:txBody>
          </p:sp>
          <p:sp>
            <p:nvSpPr>
              <p:cNvPr id="33" name="TextBox 32">
                <a:extLst>
                  <a:ext uri="{FF2B5EF4-FFF2-40B4-BE49-F238E27FC236}">
                    <a16:creationId xmlns:a16="http://schemas.microsoft.com/office/drawing/2014/main" id="{F3A3F00E-377E-4376-B947-18124584F450}"/>
                  </a:ext>
                </a:extLst>
              </p:cNvPr>
              <p:cNvSpPr txBox="1"/>
              <p:nvPr/>
            </p:nvSpPr>
            <p:spPr>
              <a:xfrm rot="900000">
                <a:off x="5982136" y="4007868"/>
                <a:ext cx="309701" cy="338554"/>
              </a:xfrm>
              <a:prstGeom prst="rect">
                <a:avLst/>
              </a:prstGeom>
              <a:noFill/>
            </p:spPr>
            <p:txBody>
              <a:bodyPr wrap="none" rtlCol="0">
                <a:spAutoFit/>
              </a:bodyPr>
              <a:lstStyle/>
              <a:p>
                <a:r>
                  <a:rPr lang="en-US" b="1" dirty="0"/>
                  <a:t>?</a:t>
                </a:r>
              </a:p>
            </p:txBody>
          </p:sp>
          <p:sp>
            <p:nvSpPr>
              <p:cNvPr id="34" name="TextBox 33">
                <a:extLst>
                  <a:ext uri="{FF2B5EF4-FFF2-40B4-BE49-F238E27FC236}">
                    <a16:creationId xmlns:a16="http://schemas.microsoft.com/office/drawing/2014/main" id="{DF62868A-1AED-4080-8814-11BBBE77FCD1}"/>
                  </a:ext>
                </a:extLst>
              </p:cNvPr>
              <p:cNvSpPr txBox="1"/>
              <p:nvPr/>
            </p:nvSpPr>
            <p:spPr>
              <a:xfrm>
                <a:off x="5862500" y="3804280"/>
                <a:ext cx="309701" cy="338554"/>
              </a:xfrm>
              <a:prstGeom prst="rect">
                <a:avLst/>
              </a:prstGeom>
              <a:noFill/>
            </p:spPr>
            <p:txBody>
              <a:bodyPr wrap="none" rtlCol="0">
                <a:spAutoFit/>
              </a:bodyPr>
              <a:lstStyle/>
              <a:p>
                <a:r>
                  <a:rPr lang="en-US" b="1" dirty="0"/>
                  <a:t>?</a:t>
                </a:r>
              </a:p>
            </p:txBody>
          </p:sp>
        </p:grpSp>
      </p:grpSp>
      <p:graphicFrame>
        <p:nvGraphicFramePr>
          <p:cNvPr id="40" name="Group 213">
            <a:extLst>
              <a:ext uri="{FF2B5EF4-FFF2-40B4-BE49-F238E27FC236}">
                <a16:creationId xmlns:a16="http://schemas.microsoft.com/office/drawing/2014/main" id="{CA4144FB-3D7B-4E3B-984E-8A14CB230D4A}"/>
              </a:ext>
            </a:extLst>
          </p:cNvPr>
          <p:cNvGraphicFramePr>
            <a:graphicFrameLocks noGrp="1"/>
          </p:cNvGraphicFramePr>
          <p:nvPr/>
        </p:nvGraphicFramePr>
        <p:xfrm>
          <a:off x="4525723" y="4287319"/>
          <a:ext cx="7203664" cy="1828818"/>
        </p:xfrm>
        <a:graphic>
          <a:graphicData uri="http://schemas.openxmlformats.org/drawingml/2006/table">
            <a:tbl>
              <a:tblPr firstRow="1">
                <a:tableStyleId>{B301B821-A1FF-4177-AEE7-76D212191A09}</a:tableStyleId>
              </a:tblPr>
              <a:tblGrid>
                <a:gridCol w="1462397">
                  <a:extLst>
                    <a:ext uri="{9D8B030D-6E8A-4147-A177-3AD203B41FA5}">
                      <a16:colId xmlns:a16="http://schemas.microsoft.com/office/drawing/2014/main" val="20000"/>
                    </a:ext>
                  </a:extLst>
                </a:gridCol>
                <a:gridCol w="1462397">
                  <a:extLst>
                    <a:ext uri="{9D8B030D-6E8A-4147-A177-3AD203B41FA5}">
                      <a16:colId xmlns:a16="http://schemas.microsoft.com/office/drawing/2014/main" val="20001"/>
                    </a:ext>
                  </a:extLst>
                </a:gridCol>
                <a:gridCol w="4278870">
                  <a:extLst>
                    <a:ext uri="{9D8B030D-6E8A-4147-A177-3AD203B41FA5}">
                      <a16:colId xmlns:a16="http://schemas.microsoft.com/office/drawing/2014/main" val="20002"/>
                    </a:ext>
                  </a:extLst>
                </a:gridCol>
              </a:tblGrid>
              <a:tr h="211298">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800" u="none" strike="noStrike" cap="none" normalizeH="0" baseline="0" dirty="0">
                          <a:ln>
                            <a:noFill/>
                          </a:ln>
                          <a:effectLst/>
                        </a:rPr>
                        <a:t>Expected Enrollment</a:t>
                      </a:r>
                      <a:endParaRPr kumimoji="0" lang="en-US" sz="1800" b="0" i="0" u="none" strike="noStrike" cap="none" normalizeH="0" baseline="0" dirty="0">
                        <a:ln>
                          <a:noFill/>
                        </a:ln>
                        <a:solidFill>
                          <a:schemeClr val="tx1"/>
                        </a:solidFill>
                        <a:effectLst/>
                        <a:latin typeface="Arial" charset="0"/>
                      </a:endParaRPr>
                    </a:p>
                  </a:txBody>
                  <a:tcPr marT="45723" marB="45723"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08818">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defRPr/>
                      </a:pPr>
                      <a:r>
                        <a:rPr kumimoji="0" lang="en-US" sz="1800" b="1" u="none" strike="noStrike" cap="none" normalizeH="0" baseline="0" dirty="0">
                          <a:ln>
                            <a:noFill/>
                          </a:ln>
                          <a:effectLst/>
                        </a:rPr>
                        <a:t>C</a:t>
                      </a:r>
                    </a:p>
                  </a:txBody>
                  <a:tcPr marT="45723" marB="4572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Potential Dropout</a:t>
                      </a:r>
                      <a:endParaRPr kumimoji="0" lang="en-US" sz="14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Student has not enrolled in another CA K-12 public school by the report's "As of" Date. This indicates a possible dropout.</a:t>
                      </a:r>
                      <a:endParaRPr kumimoji="0" lang="en-US" sz="1400" b="0" i="0" u="none" strike="noStrike" cap="none" normalizeH="0" baseline="0" dirty="0">
                        <a:ln>
                          <a:noFill/>
                        </a:ln>
                        <a:solidFill>
                          <a:schemeClr val="tx1"/>
                        </a:solidFill>
                        <a:effectLst/>
                        <a:latin typeface="Arial" charset="0"/>
                      </a:endParaRPr>
                    </a:p>
                  </a:txBody>
                  <a:tcPr marT="45723" marB="45723" anchor="ctr" horzOverflow="overflow"/>
                </a:tc>
                <a:extLst>
                  <a:ext uri="{0D108BD9-81ED-4DB2-BD59-A6C34878D82A}">
                    <a16:rowId xmlns:a16="http://schemas.microsoft.com/office/drawing/2014/main" val="10001"/>
                  </a:ext>
                </a:extLst>
              </a:tr>
              <a:tr h="308818">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800" b="1" u="none" strike="noStrike" cap="none" normalizeH="0" baseline="0" dirty="0">
                          <a:ln>
                            <a:noFill/>
                          </a:ln>
                          <a:effectLst/>
                        </a:rPr>
                        <a:t>D</a:t>
                      </a:r>
                      <a:endParaRPr kumimoji="0" lang="en-US" sz="18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No Re-enroll, Same School</a:t>
                      </a:r>
                      <a:endParaRPr kumimoji="0" lang="en-US" sz="14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The student is expected to stay enrolled at the same school, but is missing a continuing enrollment record.</a:t>
                      </a:r>
                      <a:endParaRPr kumimoji="0" lang="en-US" sz="1400" b="0" i="0" u="none" strike="noStrike" cap="none" normalizeH="0" baseline="0" dirty="0">
                        <a:ln>
                          <a:noFill/>
                        </a:ln>
                        <a:solidFill>
                          <a:schemeClr val="tx1"/>
                        </a:solidFill>
                        <a:effectLst/>
                        <a:latin typeface="Arial" charset="0"/>
                      </a:endParaRPr>
                    </a:p>
                  </a:txBody>
                  <a:tcPr marT="45723" marB="45723" anchor="ctr" horzOverflow="overflow"/>
                </a:tc>
                <a:extLst>
                  <a:ext uri="{0D108BD9-81ED-4DB2-BD59-A6C34878D82A}">
                    <a16:rowId xmlns:a16="http://schemas.microsoft.com/office/drawing/2014/main" val="10002"/>
                  </a:ext>
                </a:extLst>
              </a:tr>
            </a:tbl>
          </a:graphicData>
        </a:graphic>
      </p:graphicFrame>
      <p:graphicFrame>
        <p:nvGraphicFramePr>
          <p:cNvPr id="41" name="Group 213">
            <a:extLst>
              <a:ext uri="{FF2B5EF4-FFF2-40B4-BE49-F238E27FC236}">
                <a16:creationId xmlns:a16="http://schemas.microsoft.com/office/drawing/2014/main" id="{93804489-65B0-4A32-B72E-4E6F1FE9A7CB}"/>
              </a:ext>
            </a:extLst>
          </p:cNvPr>
          <p:cNvGraphicFramePr>
            <a:graphicFrameLocks noGrp="1"/>
          </p:cNvGraphicFramePr>
          <p:nvPr/>
        </p:nvGraphicFramePr>
        <p:xfrm>
          <a:off x="4525724" y="1441168"/>
          <a:ext cx="7203663" cy="2810285"/>
        </p:xfrm>
        <a:graphic>
          <a:graphicData uri="http://schemas.openxmlformats.org/drawingml/2006/table">
            <a:tbl>
              <a:tblPr firstRow="1">
                <a:tableStyleId>{1FECB4D8-DB02-4DC6-A0A2-4F2EBAE1DC90}</a:tableStyleId>
              </a:tblPr>
              <a:tblGrid>
                <a:gridCol w="1462397">
                  <a:extLst>
                    <a:ext uri="{9D8B030D-6E8A-4147-A177-3AD203B41FA5}">
                      <a16:colId xmlns:a16="http://schemas.microsoft.com/office/drawing/2014/main" val="20000"/>
                    </a:ext>
                  </a:extLst>
                </a:gridCol>
                <a:gridCol w="1462397">
                  <a:extLst>
                    <a:ext uri="{9D8B030D-6E8A-4147-A177-3AD203B41FA5}">
                      <a16:colId xmlns:a16="http://schemas.microsoft.com/office/drawing/2014/main" val="20001"/>
                    </a:ext>
                  </a:extLst>
                </a:gridCol>
                <a:gridCol w="4278869">
                  <a:extLst>
                    <a:ext uri="{9D8B030D-6E8A-4147-A177-3AD203B41FA5}">
                      <a16:colId xmlns:a16="http://schemas.microsoft.com/office/drawing/2014/main" val="20002"/>
                    </a:ext>
                  </a:extLst>
                </a:gridCol>
              </a:tblGrid>
              <a:tr h="402347">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800" u="none" strike="noStrike" cap="none" normalizeH="0" baseline="0" dirty="0">
                          <a:ln>
                            <a:noFill/>
                          </a:ln>
                          <a:effectLst/>
                        </a:rPr>
                        <a:t>Enrollment Not Expected</a:t>
                      </a:r>
                      <a:endParaRPr kumimoji="0" lang="en-US" sz="1800" b="0" i="0" u="none" strike="noStrike" cap="none" normalizeH="0" baseline="0" dirty="0">
                        <a:ln>
                          <a:noFill/>
                        </a:ln>
                        <a:solidFill>
                          <a:schemeClr val="tx1"/>
                        </a:solidFill>
                        <a:effectLst/>
                        <a:latin typeface="Arial" charset="0"/>
                      </a:endParaRPr>
                    </a:p>
                  </a:txBody>
                  <a:tcPr marT="45723" marB="45723" horzOverflow="overflow"/>
                </a:tc>
                <a:tc hMerge="1">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endParaRPr kumimoji="0" lang="en-US"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43699">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defRPr/>
                      </a:pPr>
                      <a:r>
                        <a:rPr kumimoji="0" lang="en-US" sz="1800" u="none" strike="noStrike" cap="none" normalizeH="0" baseline="0" dirty="0">
                          <a:ln>
                            <a:noFill/>
                          </a:ln>
                          <a:effectLst/>
                        </a:rPr>
                        <a:t>A</a:t>
                      </a:r>
                      <a:endParaRPr kumimoji="0" lang="en-US" sz="1800" b="1" u="none" strike="noStrike" cap="none" normalizeH="0" baseline="0" dirty="0">
                        <a:ln>
                          <a:noFill/>
                        </a:ln>
                        <a:effectLst/>
                      </a:endParaRPr>
                    </a:p>
                  </a:txBody>
                  <a:tcPr marT="45723" marB="4572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Completer</a:t>
                      </a:r>
                      <a:br>
                        <a:rPr kumimoji="0" lang="en-US" sz="1400" u="none" strike="noStrike" cap="none" normalizeH="0" baseline="0" dirty="0">
                          <a:ln>
                            <a:noFill/>
                          </a:ln>
                          <a:effectLst/>
                        </a:rPr>
                      </a:br>
                      <a:r>
                        <a:rPr kumimoji="0" lang="en-US" sz="1400" u="none" strike="noStrike" cap="none" normalizeH="0" baseline="0" dirty="0">
                          <a:ln>
                            <a:noFill/>
                          </a:ln>
                          <a:effectLst/>
                        </a:rPr>
                        <a:t>Re-enrolled</a:t>
                      </a:r>
                      <a:endParaRPr kumimoji="0" lang="en-US" sz="14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Student is coded as completing CA K-12 education but has been re-enrolled in a CA K-12 school. This indicates a potential SSID assignment error.</a:t>
                      </a:r>
                      <a:endParaRPr kumimoji="0" lang="en-US" sz="1400" b="0" i="0" u="none" strike="noStrike" cap="none" normalizeH="0" baseline="0" dirty="0">
                        <a:ln>
                          <a:noFill/>
                        </a:ln>
                        <a:solidFill>
                          <a:schemeClr val="tx1"/>
                        </a:solidFill>
                        <a:effectLst/>
                        <a:latin typeface="Arial" charset="0"/>
                      </a:endParaRPr>
                    </a:p>
                  </a:txBody>
                  <a:tcPr marT="45723" marB="45723" anchor="ctr" horzOverflow="overflow"/>
                </a:tc>
                <a:extLst>
                  <a:ext uri="{0D108BD9-81ED-4DB2-BD59-A6C34878D82A}">
                    <a16:rowId xmlns:a16="http://schemas.microsoft.com/office/drawing/2014/main" val="10001"/>
                  </a:ext>
                </a:extLst>
              </a:tr>
              <a:tr h="443699">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800" u="none" strike="noStrike" cap="none" normalizeH="0" baseline="0" dirty="0">
                          <a:ln>
                            <a:noFill/>
                          </a:ln>
                          <a:effectLst/>
                        </a:rPr>
                        <a:t>B</a:t>
                      </a:r>
                      <a:endParaRPr kumimoji="0" lang="en-US" sz="18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Dropout</a:t>
                      </a:r>
                      <a:br>
                        <a:rPr kumimoji="0" lang="en-US" sz="1400" u="none" strike="noStrike" cap="none" normalizeH="0" baseline="0" dirty="0">
                          <a:ln>
                            <a:noFill/>
                          </a:ln>
                          <a:effectLst/>
                        </a:rPr>
                      </a:br>
                      <a:r>
                        <a:rPr kumimoji="0" lang="en-US" sz="1400" u="none" strike="noStrike" cap="none" normalizeH="0" baseline="0" dirty="0">
                          <a:ln>
                            <a:noFill/>
                          </a:ln>
                          <a:effectLst/>
                        </a:rPr>
                        <a:t>Re-enrolled</a:t>
                      </a:r>
                      <a:endParaRPr kumimoji="0" lang="en-US" sz="14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Student is coded as a dropout but has been enrolled in another CA K-12 school. This indicates either an SSID assignment error or a re-enrolled dropout.</a:t>
                      </a:r>
                      <a:endParaRPr kumimoji="0" lang="en-US" sz="1400" b="0" i="0" u="none" strike="noStrike" cap="none" normalizeH="0" baseline="0" dirty="0">
                        <a:ln>
                          <a:noFill/>
                        </a:ln>
                        <a:solidFill>
                          <a:schemeClr val="tx1"/>
                        </a:solidFill>
                        <a:effectLst/>
                        <a:latin typeface="Arial" charset="0"/>
                      </a:endParaRPr>
                    </a:p>
                  </a:txBody>
                  <a:tcPr marT="45723" marB="45723" anchor="ctr" horzOverflow="overflow"/>
                </a:tc>
                <a:extLst>
                  <a:ext uri="{0D108BD9-81ED-4DB2-BD59-A6C34878D82A}">
                    <a16:rowId xmlns:a16="http://schemas.microsoft.com/office/drawing/2014/main" val="10002"/>
                  </a:ext>
                </a:extLst>
              </a:tr>
              <a:tr h="480239">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800" u="none" strike="noStrike" cap="none" normalizeH="0" baseline="0" dirty="0">
                          <a:ln>
                            <a:noFill/>
                          </a:ln>
                          <a:effectLst/>
                        </a:rPr>
                        <a:t>E</a:t>
                      </a:r>
                      <a:endParaRPr kumimoji="0" lang="en-US" sz="18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lang="en-US" sz="1400" b="0" i="0" kern="1200" dirty="0">
                          <a:solidFill>
                            <a:schemeClr val="dk1"/>
                          </a:solidFill>
                          <a:effectLst/>
                          <a:latin typeface="+mn-lt"/>
                          <a:ea typeface="+mn-ea"/>
                          <a:cs typeface="+mn-cs"/>
                        </a:rPr>
                        <a:t>Re-enroll, Different School</a:t>
                      </a:r>
                      <a:endParaRPr kumimoji="0" lang="en-US" sz="1400" b="1" i="0" u="none" strike="noStrike" cap="none" normalizeH="0" baseline="0" dirty="0">
                        <a:ln>
                          <a:noFill/>
                        </a:ln>
                        <a:solidFill>
                          <a:schemeClr val="tx1"/>
                        </a:solidFill>
                        <a:effectLst/>
                        <a:latin typeface="Arial" charset="0"/>
                      </a:endParaRPr>
                    </a:p>
                  </a:txBody>
                  <a:tcPr marT="45723" marB="45723" horzOverflow="overflow"/>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Wingdings" pitchFamily="2" charset="2"/>
                        <a:buNone/>
                        <a:tabLst/>
                      </a:pPr>
                      <a:r>
                        <a:rPr kumimoji="0" lang="en-US" sz="1400" u="none" strike="noStrike" cap="none" normalizeH="0" baseline="0" dirty="0">
                          <a:ln>
                            <a:noFill/>
                          </a:ln>
                          <a:effectLst/>
                        </a:rPr>
                        <a:t>Student exited with an E150 and re-enrolled in another CA K-12 public school. Possible improper use of exit code.</a:t>
                      </a:r>
                      <a:endParaRPr kumimoji="0" lang="en-US" sz="1400" b="0" i="0" u="none" strike="noStrike" cap="none" normalizeH="0" baseline="0" dirty="0">
                        <a:ln>
                          <a:noFill/>
                        </a:ln>
                        <a:solidFill>
                          <a:schemeClr val="tx1"/>
                        </a:solidFill>
                        <a:effectLst/>
                        <a:latin typeface="Arial" charset="0"/>
                      </a:endParaRPr>
                    </a:p>
                  </a:txBody>
                  <a:tcPr marT="45723" marB="45723" anchor="ctr" horzOverflow="overflow"/>
                </a:tc>
                <a:extLst>
                  <a:ext uri="{0D108BD9-81ED-4DB2-BD59-A6C34878D82A}">
                    <a16:rowId xmlns:a16="http://schemas.microsoft.com/office/drawing/2014/main" val="10003"/>
                  </a:ext>
                </a:extLst>
              </a:tr>
            </a:tbl>
          </a:graphicData>
        </a:graphic>
      </p:graphicFrame>
      <p:grpSp>
        <p:nvGrpSpPr>
          <p:cNvPr id="42" name="Group 41">
            <a:extLst>
              <a:ext uri="{FF2B5EF4-FFF2-40B4-BE49-F238E27FC236}">
                <a16:creationId xmlns:a16="http://schemas.microsoft.com/office/drawing/2014/main" id="{518402E2-5F35-45BE-83B0-EB1C1C34CCD3}"/>
              </a:ext>
            </a:extLst>
          </p:cNvPr>
          <p:cNvGrpSpPr/>
          <p:nvPr/>
        </p:nvGrpSpPr>
        <p:grpSpPr>
          <a:xfrm>
            <a:off x="242645" y="2979442"/>
            <a:ext cx="3991909" cy="2938157"/>
            <a:chOff x="1474673" y="973849"/>
            <a:chExt cx="4138047" cy="3046111"/>
          </a:xfrm>
        </p:grpSpPr>
        <p:grpSp>
          <p:nvGrpSpPr>
            <p:cNvPr id="43" name="Group 42">
              <a:extLst>
                <a:ext uri="{FF2B5EF4-FFF2-40B4-BE49-F238E27FC236}">
                  <a16:creationId xmlns:a16="http://schemas.microsoft.com/office/drawing/2014/main" id="{986185D6-114B-4358-A274-42E8FE08A7E3}"/>
                </a:ext>
              </a:extLst>
            </p:cNvPr>
            <p:cNvGrpSpPr/>
            <p:nvPr/>
          </p:nvGrpSpPr>
          <p:grpSpPr>
            <a:xfrm>
              <a:off x="1923608" y="2154796"/>
              <a:ext cx="3199790" cy="1865164"/>
              <a:chOff x="94808" y="3328983"/>
              <a:chExt cx="3199790" cy="1865164"/>
            </a:xfrm>
          </p:grpSpPr>
          <p:pic>
            <p:nvPicPr>
              <p:cNvPr id="45" name="Picture 3" descr="C:\Documents and Settings\chenr\Local Settings\Temporary Internet Files\Content.IE5\QUN9JVX5\MC900290671[1].wmf">
                <a:extLst>
                  <a:ext uri="{FF2B5EF4-FFF2-40B4-BE49-F238E27FC236}">
                    <a16:creationId xmlns:a16="http://schemas.microsoft.com/office/drawing/2014/main" id="{6E8EA39C-BF52-4715-8766-B486E97EDC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08" y="3328983"/>
                <a:ext cx="1539297" cy="18447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Documents and Settings\chenr\Local Settings\Temporary Internet Files\Content.IE5\QUN9JVX5\MC900290671[1].wmf">
                <a:extLst>
                  <a:ext uri="{FF2B5EF4-FFF2-40B4-BE49-F238E27FC236}">
                    <a16:creationId xmlns:a16="http://schemas.microsoft.com/office/drawing/2014/main" id="{6EC0BA24-4A50-4DC1-A3E5-0B5C54EB49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5301" y="3349385"/>
                <a:ext cx="1539297" cy="1844762"/>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a:extLst>
                <a:ext uri="{FF2B5EF4-FFF2-40B4-BE49-F238E27FC236}">
                  <a16:creationId xmlns:a16="http://schemas.microsoft.com/office/drawing/2014/main" id="{9ED0499C-2EBF-4900-8D1D-3F912DF5CE24}"/>
                </a:ext>
              </a:extLst>
            </p:cNvPr>
            <p:cNvSpPr/>
            <p:nvPr/>
          </p:nvSpPr>
          <p:spPr>
            <a:xfrm>
              <a:off x="1474673" y="973849"/>
              <a:ext cx="4138047" cy="681089"/>
            </a:xfrm>
            <a:prstGeom prst="rect">
              <a:avLst/>
            </a:prstGeom>
          </p:spPr>
          <p:txBody>
            <a:bodyPr wrap="square">
              <a:spAutoFit/>
            </a:bodyPr>
            <a:lstStyle/>
            <a:p>
              <a:pPr lvl="0" algn="ctr"/>
              <a:r>
                <a:rPr lang="en-US" b="1" dirty="0">
                  <a:solidFill>
                    <a:srgbClr val="FF735D"/>
                  </a:solidFill>
                </a:rPr>
                <a:t>All LEAs involved in an ERD own the responsibility </a:t>
              </a:r>
            </a:p>
          </p:txBody>
        </p:sp>
      </p:grpSp>
      <p:sp>
        <p:nvSpPr>
          <p:cNvPr id="3" name="Slide Number Placeholder 2">
            <a:extLst>
              <a:ext uri="{FF2B5EF4-FFF2-40B4-BE49-F238E27FC236}">
                <a16:creationId xmlns:a16="http://schemas.microsoft.com/office/drawing/2014/main" id="{85E9B4C5-986D-44D4-A582-19B2A81547FF}"/>
              </a:ext>
            </a:extLst>
          </p:cNvPr>
          <p:cNvSpPr>
            <a:spLocks noGrp="1"/>
          </p:cNvSpPr>
          <p:nvPr>
            <p:ph type="sldNum" sz="quarter" idx="11"/>
          </p:nvPr>
        </p:nvSpPr>
        <p:spPr/>
        <p:txBody>
          <a:bodyPr/>
          <a:lstStyle/>
          <a:p>
            <a:fld id="{4B73C415-D670-4716-A5EC-CC4D52CA2BAC}" type="slidenum">
              <a:rPr lang="en-US" noProof="0" smtClean="0"/>
              <a:pPr/>
              <a:t>53</a:t>
            </a:fld>
            <a:endParaRPr lang="en-US" noProof="0" dirty="0"/>
          </a:p>
        </p:txBody>
      </p:sp>
    </p:spTree>
    <p:extLst>
      <p:ext uri="{BB962C8B-B14F-4D97-AF65-F5344CB8AC3E}">
        <p14:creationId xmlns:p14="http://schemas.microsoft.com/office/powerpoint/2010/main" val="1839297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32000" y="320280"/>
            <a:ext cx="11340000" cy="432000"/>
          </a:xfrm>
        </p:spPr>
        <p:txBody>
          <a:bodyPr/>
          <a:lstStyle/>
          <a:p>
            <a:r>
              <a:rPr lang="en-US" dirty="0"/>
              <a:t>ERD Detection</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26" name="Group 25">
            <a:extLst>
              <a:ext uri="{FF2B5EF4-FFF2-40B4-BE49-F238E27FC236}">
                <a16:creationId xmlns:a16="http://schemas.microsoft.com/office/drawing/2014/main" id="{B76563A5-E3C9-4F36-965C-A49B6CD95FEE}"/>
              </a:ext>
            </a:extLst>
          </p:cNvPr>
          <p:cNvGrpSpPr/>
          <p:nvPr/>
        </p:nvGrpSpPr>
        <p:grpSpPr>
          <a:xfrm>
            <a:off x="1969483" y="1973999"/>
            <a:ext cx="8232539" cy="671225"/>
            <a:chOff x="609600" y="1978515"/>
            <a:chExt cx="8232539" cy="457200"/>
          </a:xfrm>
        </p:grpSpPr>
        <p:sp>
          <p:nvSpPr>
            <p:cNvPr id="47" name="Rectangle 46">
              <a:extLst>
                <a:ext uri="{FF2B5EF4-FFF2-40B4-BE49-F238E27FC236}">
                  <a16:creationId xmlns:a16="http://schemas.microsoft.com/office/drawing/2014/main" id="{9BF30944-99E4-47C4-8781-D79CFDB975A3}"/>
                </a:ext>
              </a:extLst>
            </p:cNvPr>
            <p:cNvSpPr/>
            <p:nvPr/>
          </p:nvSpPr>
          <p:spPr bwMode="auto">
            <a:xfrm>
              <a:off x="609600" y="1978515"/>
              <a:ext cx="4114800" cy="4572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sp>
          <p:nvSpPr>
            <p:cNvPr id="48" name="Rectangle 47">
              <a:extLst>
                <a:ext uri="{FF2B5EF4-FFF2-40B4-BE49-F238E27FC236}">
                  <a16:creationId xmlns:a16="http://schemas.microsoft.com/office/drawing/2014/main" id="{0EC272A9-E857-4576-9BBD-59C96462E21C}"/>
                </a:ext>
              </a:extLst>
            </p:cNvPr>
            <p:cNvSpPr/>
            <p:nvPr/>
          </p:nvSpPr>
          <p:spPr bwMode="auto">
            <a:xfrm>
              <a:off x="4727339" y="1978515"/>
              <a:ext cx="4114800" cy="4572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grpSp>
      <p:graphicFrame>
        <p:nvGraphicFramePr>
          <p:cNvPr id="49" name="Table 48">
            <a:extLst>
              <a:ext uri="{FF2B5EF4-FFF2-40B4-BE49-F238E27FC236}">
                <a16:creationId xmlns:a16="http://schemas.microsoft.com/office/drawing/2014/main" id="{315FBDA0-4BD9-415D-8B98-A7AC43AA6DC2}"/>
              </a:ext>
            </a:extLst>
          </p:cNvPr>
          <p:cNvGraphicFramePr>
            <a:graphicFrameLocks noGrp="1"/>
          </p:cNvGraphicFramePr>
          <p:nvPr/>
        </p:nvGraphicFramePr>
        <p:xfrm>
          <a:off x="1969477" y="2434203"/>
          <a:ext cx="4114800" cy="200934"/>
        </p:xfrm>
        <a:graphic>
          <a:graphicData uri="http://schemas.openxmlformats.org/drawingml/2006/table">
            <a:tbl>
              <a:tblPr firstRow="1" bandRow="1">
                <a:tableStyleId>{5940675A-B579-460E-94D1-54222C63F5DA}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tblGrid>
              <a:tr h="200934">
                <a:tc>
                  <a:txBody>
                    <a:bodyPr/>
                    <a:lstStyle/>
                    <a:p>
                      <a:pPr algn="ctr"/>
                      <a:r>
                        <a:rPr lang="en-US" sz="800" b="1" dirty="0"/>
                        <a:t>Jan</a:t>
                      </a:r>
                    </a:p>
                  </a:txBody>
                  <a:tcPr marL="0" marR="0" marT="0" marB="0" anchor="ctr"/>
                </a:tc>
                <a:tc>
                  <a:txBody>
                    <a:bodyPr/>
                    <a:lstStyle/>
                    <a:p>
                      <a:pPr algn="ctr"/>
                      <a:r>
                        <a:rPr lang="en-US" sz="800" b="1" dirty="0"/>
                        <a:t>Feb</a:t>
                      </a:r>
                    </a:p>
                  </a:txBody>
                  <a:tcPr marL="0" marR="0" marT="0" marB="0" anchor="ctr"/>
                </a:tc>
                <a:tc>
                  <a:txBody>
                    <a:bodyPr/>
                    <a:lstStyle/>
                    <a:p>
                      <a:pPr algn="ctr"/>
                      <a:r>
                        <a:rPr lang="en-US" sz="800" b="1" dirty="0"/>
                        <a:t>Mar</a:t>
                      </a:r>
                    </a:p>
                  </a:txBody>
                  <a:tcPr marL="0" marR="0" marT="0" marB="0" anchor="ctr"/>
                </a:tc>
                <a:tc>
                  <a:txBody>
                    <a:bodyPr/>
                    <a:lstStyle/>
                    <a:p>
                      <a:pPr algn="ctr"/>
                      <a:r>
                        <a:rPr lang="en-US" sz="800" b="1" dirty="0"/>
                        <a:t>Apr</a:t>
                      </a:r>
                    </a:p>
                  </a:txBody>
                  <a:tcPr marL="0" marR="0" marT="0" marB="0" anchor="ctr"/>
                </a:tc>
                <a:tc>
                  <a:txBody>
                    <a:bodyPr/>
                    <a:lstStyle/>
                    <a:p>
                      <a:pPr algn="ctr"/>
                      <a:r>
                        <a:rPr lang="en-US" sz="800" b="1" dirty="0"/>
                        <a:t>May</a:t>
                      </a:r>
                    </a:p>
                  </a:txBody>
                  <a:tcPr marL="0" marR="0" marT="0" marB="0" anchor="ctr"/>
                </a:tc>
                <a:tc>
                  <a:txBody>
                    <a:bodyPr/>
                    <a:lstStyle/>
                    <a:p>
                      <a:pPr algn="ctr"/>
                      <a:r>
                        <a:rPr lang="en-US" sz="800" b="1" dirty="0"/>
                        <a:t>Jun</a:t>
                      </a:r>
                    </a:p>
                  </a:txBody>
                  <a:tcPr marL="0" marR="0" marT="0" marB="0" anchor="ctr"/>
                </a:tc>
                <a:tc>
                  <a:txBody>
                    <a:bodyPr/>
                    <a:lstStyle/>
                    <a:p>
                      <a:pPr algn="ctr"/>
                      <a:r>
                        <a:rPr lang="en-US" sz="800" b="1" dirty="0"/>
                        <a:t>Jul</a:t>
                      </a:r>
                    </a:p>
                  </a:txBody>
                  <a:tcPr marL="0" marR="0" marT="0" marB="0" anchor="ctr"/>
                </a:tc>
                <a:tc>
                  <a:txBody>
                    <a:bodyPr/>
                    <a:lstStyle/>
                    <a:p>
                      <a:pPr algn="ctr"/>
                      <a:r>
                        <a:rPr lang="en-US" sz="800" b="1" dirty="0"/>
                        <a:t>Aug</a:t>
                      </a:r>
                    </a:p>
                  </a:txBody>
                  <a:tcPr marL="0" marR="0" marT="0" marB="0" anchor="ctr"/>
                </a:tc>
                <a:tc>
                  <a:txBody>
                    <a:bodyPr/>
                    <a:lstStyle/>
                    <a:p>
                      <a:pPr algn="ctr"/>
                      <a:r>
                        <a:rPr lang="en-US" sz="800" b="1" dirty="0"/>
                        <a:t>Sep</a:t>
                      </a:r>
                    </a:p>
                  </a:txBody>
                  <a:tcPr marL="0" marR="0" marT="0" marB="0" anchor="ctr"/>
                </a:tc>
                <a:tc>
                  <a:txBody>
                    <a:bodyPr/>
                    <a:lstStyle/>
                    <a:p>
                      <a:pPr algn="ctr"/>
                      <a:r>
                        <a:rPr lang="en-US" sz="800" b="1" dirty="0"/>
                        <a:t>Oct</a:t>
                      </a:r>
                    </a:p>
                  </a:txBody>
                  <a:tcPr marL="0" marR="0" marT="0" marB="0" anchor="ctr"/>
                </a:tc>
                <a:tc>
                  <a:txBody>
                    <a:bodyPr/>
                    <a:lstStyle/>
                    <a:p>
                      <a:pPr algn="ctr"/>
                      <a:r>
                        <a:rPr lang="en-US" sz="800" b="1" dirty="0"/>
                        <a:t>Nov</a:t>
                      </a:r>
                    </a:p>
                  </a:txBody>
                  <a:tcPr marL="0" marR="0" marT="0" marB="0" anchor="ctr"/>
                </a:tc>
                <a:tc>
                  <a:txBody>
                    <a:bodyPr/>
                    <a:lstStyle/>
                    <a:p>
                      <a:pPr algn="ctr"/>
                      <a:r>
                        <a:rPr lang="en-US" sz="800" b="1" dirty="0"/>
                        <a:t>Dec</a:t>
                      </a:r>
                    </a:p>
                  </a:txBody>
                  <a:tcPr marL="0" marR="0" marT="0" marB="0" anchor="ctr"/>
                </a:tc>
                <a:extLst>
                  <a:ext uri="{0D108BD9-81ED-4DB2-BD59-A6C34878D82A}">
                    <a16:rowId xmlns:a16="http://schemas.microsoft.com/office/drawing/2014/main" val="10000"/>
                  </a:ext>
                </a:extLst>
              </a:tr>
            </a:tbl>
          </a:graphicData>
        </a:graphic>
      </p:graphicFrame>
      <p:sp>
        <p:nvSpPr>
          <p:cNvPr id="50" name="TextBox 49">
            <a:extLst>
              <a:ext uri="{FF2B5EF4-FFF2-40B4-BE49-F238E27FC236}">
                <a16:creationId xmlns:a16="http://schemas.microsoft.com/office/drawing/2014/main" id="{45B4F323-C269-4043-AE95-025716C0E8AF}"/>
              </a:ext>
            </a:extLst>
          </p:cNvPr>
          <p:cNvSpPr txBox="1"/>
          <p:nvPr/>
        </p:nvSpPr>
        <p:spPr>
          <a:xfrm>
            <a:off x="3475082" y="1993389"/>
            <a:ext cx="1085425" cy="338554"/>
          </a:xfrm>
          <a:prstGeom prst="rect">
            <a:avLst/>
          </a:prstGeom>
          <a:noFill/>
        </p:spPr>
        <p:txBody>
          <a:bodyPr wrap="none" rtlCol="0">
            <a:spAutoFit/>
          </a:bodyPr>
          <a:lstStyle/>
          <a:p>
            <a:r>
              <a:rPr lang="en-US" dirty="0"/>
              <a:t>Prior Year</a:t>
            </a:r>
          </a:p>
        </p:txBody>
      </p:sp>
      <p:sp>
        <p:nvSpPr>
          <p:cNvPr id="51" name="TextBox 50">
            <a:extLst>
              <a:ext uri="{FF2B5EF4-FFF2-40B4-BE49-F238E27FC236}">
                <a16:creationId xmlns:a16="http://schemas.microsoft.com/office/drawing/2014/main" id="{D95232F0-84B7-4C17-BF0D-CA9A8EF0A074}"/>
              </a:ext>
            </a:extLst>
          </p:cNvPr>
          <p:cNvSpPr txBox="1"/>
          <p:nvPr/>
        </p:nvSpPr>
        <p:spPr>
          <a:xfrm>
            <a:off x="7496497" y="1994310"/>
            <a:ext cx="1337097" cy="338554"/>
          </a:xfrm>
          <a:prstGeom prst="rect">
            <a:avLst/>
          </a:prstGeom>
          <a:noFill/>
        </p:spPr>
        <p:txBody>
          <a:bodyPr wrap="none" rtlCol="0">
            <a:spAutoFit/>
          </a:bodyPr>
          <a:lstStyle/>
          <a:p>
            <a:r>
              <a:rPr lang="en-US" dirty="0"/>
              <a:t>Current Year</a:t>
            </a:r>
          </a:p>
        </p:txBody>
      </p:sp>
      <p:grpSp>
        <p:nvGrpSpPr>
          <p:cNvPr id="52" name="Group 51">
            <a:extLst>
              <a:ext uri="{FF2B5EF4-FFF2-40B4-BE49-F238E27FC236}">
                <a16:creationId xmlns:a16="http://schemas.microsoft.com/office/drawing/2014/main" id="{601F3143-E169-440E-BC48-2CE505A3925B}"/>
              </a:ext>
            </a:extLst>
          </p:cNvPr>
          <p:cNvGrpSpPr/>
          <p:nvPr/>
        </p:nvGrpSpPr>
        <p:grpSpPr>
          <a:xfrm>
            <a:off x="4251528" y="2709422"/>
            <a:ext cx="4632814" cy="414820"/>
            <a:chOff x="2737781" y="2326980"/>
            <a:chExt cx="4632814" cy="414820"/>
          </a:xfrm>
        </p:grpSpPr>
        <p:cxnSp>
          <p:nvCxnSpPr>
            <p:cNvPr id="53" name="Straight Connector 52">
              <a:extLst>
                <a:ext uri="{FF2B5EF4-FFF2-40B4-BE49-F238E27FC236}">
                  <a16:creationId xmlns:a16="http://schemas.microsoft.com/office/drawing/2014/main" id="{44AA4A05-2866-4F10-9576-C5F07A4A0352}"/>
                </a:ext>
              </a:extLst>
            </p:cNvPr>
            <p:cNvCxnSpPr/>
            <p:nvPr/>
          </p:nvCxnSpPr>
          <p:spPr bwMode="auto">
            <a:xfrm flipV="1">
              <a:off x="3009752" y="2572803"/>
              <a:ext cx="0" cy="16899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FD76D2EB-BFF0-4101-BA7A-C99C62325A2C}"/>
                </a:ext>
              </a:extLst>
            </p:cNvPr>
            <p:cNvCxnSpPr/>
            <p:nvPr/>
          </p:nvCxnSpPr>
          <p:spPr bwMode="auto">
            <a:xfrm flipV="1">
              <a:off x="7118840" y="2572803"/>
              <a:ext cx="0" cy="16899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55" name="TextBox 54">
              <a:extLst>
                <a:ext uri="{FF2B5EF4-FFF2-40B4-BE49-F238E27FC236}">
                  <a16:creationId xmlns:a16="http://schemas.microsoft.com/office/drawing/2014/main" id="{8EA4026A-A9EF-4F35-BC52-8ED3A009A22C}"/>
                </a:ext>
              </a:extLst>
            </p:cNvPr>
            <p:cNvSpPr txBox="1"/>
            <p:nvPr/>
          </p:nvSpPr>
          <p:spPr>
            <a:xfrm>
              <a:off x="2737781" y="2326980"/>
              <a:ext cx="532518" cy="307777"/>
            </a:xfrm>
            <a:prstGeom prst="rect">
              <a:avLst/>
            </a:prstGeom>
            <a:noFill/>
          </p:spPr>
          <p:txBody>
            <a:bodyPr wrap="none" rtlCol="0">
              <a:spAutoFit/>
            </a:bodyPr>
            <a:lstStyle/>
            <a:p>
              <a:r>
                <a:rPr lang="en-US" sz="1400" dirty="0"/>
                <a:t>8/16</a:t>
              </a:r>
            </a:p>
          </p:txBody>
        </p:sp>
        <p:sp>
          <p:nvSpPr>
            <p:cNvPr id="56" name="TextBox 55">
              <a:extLst>
                <a:ext uri="{FF2B5EF4-FFF2-40B4-BE49-F238E27FC236}">
                  <a16:creationId xmlns:a16="http://schemas.microsoft.com/office/drawing/2014/main" id="{B6733A67-97A6-42A7-B377-6A25805E484A}"/>
                </a:ext>
              </a:extLst>
            </p:cNvPr>
            <p:cNvSpPr txBox="1"/>
            <p:nvPr/>
          </p:nvSpPr>
          <p:spPr>
            <a:xfrm>
              <a:off x="6838077" y="2326980"/>
              <a:ext cx="532518" cy="307777"/>
            </a:xfrm>
            <a:prstGeom prst="rect">
              <a:avLst/>
            </a:prstGeom>
            <a:noFill/>
          </p:spPr>
          <p:txBody>
            <a:bodyPr wrap="none" rtlCol="0">
              <a:spAutoFit/>
            </a:bodyPr>
            <a:lstStyle/>
            <a:p>
              <a:r>
                <a:rPr lang="en-US" sz="1400" dirty="0"/>
                <a:t>8/15</a:t>
              </a:r>
            </a:p>
          </p:txBody>
        </p:sp>
      </p:grpSp>
      <p:graphicFrame>
        <p:nvGraphicFramePr>
          <p:cNvPr id="57" name="Table 56">
            <a:extLst>
              <a:ext uri="{FF2B5EF4-FFF2-40B4-BE49-F238E27FC236}">
                <a16:creationId xmlns:a16="http://schemas.microsoft.com/office/drawing/2014/main" id="{2E63F67D-E877-41EE-95BD-4D9DB652B742}"/>
              </a:ext>
            </a:extLst>
          </p:cNvPr>
          <p:cNvGraphicFramePr>
            <a:graphicFrameLocks noGrp="1"/>
          </p:cNvGraphicFramePr>
          <p:nvPr/>
        </p:nvGraphicFramePr>
        <p:xfrm>
          <a:off x="6096000" y="2434203"/>
          <a:ext cx="4114800" cy="200934"/>
        </p:xfrm>
        <a:graphic>
          <a:graphicData uri="http://schemas.openxmlformats.org/drawingml/2006/table">
            <a:tbl>
              <a:tblPr firstRow="1" bandRow="1">
                <a:tableStyleId>{5940675A-B579-460E-94D1-54222C63F5DA}</a:tableStyleId>
              </a:tblPr>
              <a:tblGrid>
                <a:gridCol w="3429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42900">
                  <a:extLst>
                    <a:ext uri="{9D8B030D-6E8A-4147-A177-3AD203B41FA5}">
                      <a16:colId xmlns:a16="http://schemas.microsoft.com/office/drawing/2014/main" val="20003"/>
                    </a:ext>
                  </a:extLst>
                </a:gridCol>
                <a:gridCol w="342900">
                  <a:extLst>
                    <a:ext uri="{9D8B030D-6E8A-4147-A177-3AD203B41FA5}">
                      <a16:colId xmlns:a16="http://schemas.microsoft.com/office/drawing/2014/main" val="20004"/>
                    </a:ext>
                  </a:extLst>
                </a:gridCol>
                <a:gridCol w="342900">
                  <a:extLst>
                    <a:ext uri="{9D8B030D-6E8A-4147-A177-3AD203B41FA5}">
                      <a16:colId xmlns:a16="http://schemas.microsoft.com/office/drawing/2014/main" val="20005"/>
                    </a:ext>
                  </a:extLst>
                </a:gridCol>
                <a:gridCol w="342900">
                  <a:extLst>
                    <a:ext uri="{9D8B030D-6E8A-4147-A177-3AD203B41FA5}">
                      <a16:colId xmlns:a16="http://schemas.microsoft.com/office/drawing/2014/main" val="20006"/>
                    </a:ext>
                  </a:extLst>
                </a:gridCol>
                <a:gridCol w="342900">
                  <a:extLst>
                    <a:ext uri="{9D8B030D-6E8A-4147-A177-3AD203B41FA5}">
                      <a16:colId xmlns:a16="http://schemas.microsoft.com/office/drawing/2014/main" val="20007"/>
                    </a:ext>
                  </a:extLst>
                </a:gridCol>
                <a:gridCol w="342900">
                  <a:extLst>
                    <a:ext uri="{9D8B030D-6E8A-4147-A177-3AD203B41FA5}">
                      <a16:colId xmlns:a16="http://schemas.microsoft.com/office/drawing/2014/main" val="20008"/>
                    </a:ext>
                  </a:extLst>
                </a:gridCol>
                <a:gridCol w="342900">
                  <a:extLst>
                    <a:ext uri="{9D8B030D-6E8A-4147-A177-3AD203B41FA5}">
                      <a16:colId xmlns:a16="http://schemas.microsoft.com/office/drawing/2014/main" val="20009"/>
                    </a:ext>
                  </a:extLst>
                </a:gridCol>
                <a:gridCol w="342900">
                  <a:extLst>
                    <a:ext uri="{9D8B030D-6E8A-4147-A177-3AD203B41FA5}">
                      <a16:colId xmlns:a16="http://schemas.microsoft.com/office/drawing/2014/main" val="20010"/>
                    </a:ext>
                  </a:extLst>
                </a:gridCol>
                <a:gridCol w="342900">
                  <a:extLst>
                    <a:ext uri="{9D8B030D-6E8A-4147-A177-3AD203B41FA5}">
                      <a16:colId xmlns:a16="http://schemas.microsoft.com/office/drawing/2014/main" val="20011"/>
                    </a:ext>
                  </a:extLst>
                </a:gridCol>
              </a:tblGrid>
              <a:tr h="200934">
                <a:tc>
                  <a:txBody>
                    <a:bodyPr/>
                    <a:lstStyle/>
                    <a:p>
                      <a:pPr algn="ctr"/>
                      <a:r>
                        <a:rPr lang="en-US" sz="800" b="1" dirty="0"/>
                        <a:t>Jan</a:t>
                      </a:r>
                    </a:p>
                  </a:txBody>
                  <a:tcPr marL="0" marR="0" marT="0" marB="0" anchor="ctr"/>
                </a:tc>
                <a:tc>
                  <a:txBody>
                    <a:bodyPr/>
                    <a:lstStyle/>
                    <a:p>
                      <a:pPr algn="ctr"/>
                      <a:r>
                        <a:rPr lang="en-US" sz="800" b="1" dirty="0"/>
                        <a:t>Feb</a:t>
                      </a:r>
                    </a:p>
                  </a:txBody>
                  <a:tcPr marL="0" marR="0" marT="0" marB="0" anchor="ctr"/>
                </a:tc>
                <a:tc>
                  <a:txBody>
                    <a:bodyPr/>
                    <a:lstStyle/>
                    <a:p>
                      <a:pPr algn="ctr"/>
                      <a:r>
                        <a:rPr lang="en-US" sz="800" b="1" dirty="0"/>
                        <a:t>Mar</a:t>
                      </a:r>
                    </a:p>
                  </a:txBody>
                  <a:tcPr marL="0" marR="0" marT="0" marB="0" anchor="ctr"/>
                </a:tc>
                <a:tc>
                  <a:txBody>
                    <a:bodyPr/>
                    <a:lstStyle/>
                    <a:p>
                      <a:pPr algn="ctr"/>
                      <a:r>
                        <a:rPr lang="en-US" sz="800" b="1" dirty="0"/>
                        <a:t>Apr</a:t>
                      </a:r>
                    </a:p>
                  </a:txBody>
                  <a:tcPr marL="0" marR="0" marT="0" marB="0" anchor="ctr"/>
                </a:tc>
                <a:tc>
                  <a:txBody>
                    <a:bodyPr/>
                    <a:lstStyle/>
                    <a:p>
                      <a:pPr algn="ctr"/>
                      <a:r>
                        <a:rPr lang="en-US" sz="800" b="1" dirty="0"/>
                        <a:t>May</a:t>
                      </a:r>
                    </a:p>
                  </a:txBody>
                  <a:tcPr marL="0" marR="0" marT="0" marB="0" anchor="ctr"/>
                </a:tc>
                <a:tc>
                  <a:txBody>
                    <a:bodyPr/>
                    <a:lstStyle/>
                    <a:p>
                      <a:pPr algn="ctr"/>
                      <a:r>
                        <a:rPr lang="en-US" sz="800" b="1" dirty="0"/>
                        <a:t>Jun</a:t>
                      </a:r>
                    </a:p>
                  </a:txBody>
                  <a:tcPr marL="0" marR="0" marT="0" marB="0" anchor="ctr"/>
                </a:tc>
                <a:tc>
                  <a:txBody>
                    <a:bodyPr/>
                    <a:lstStyle/>
                    <a:p>
                      <a:pPr algn="ctr"/>
                      <a:r>
                        <a:rPr lang="en-US" sz="800" b="1" dirty="0"/>
                        <a:t>Jul</a:t>
                      </a:r>
                    </a:p>
                  </a:txBody>
                  <a:tcPr marL="0" marR="0" marT="0" marB="0" anchor="ctr"/>
                </a:tc>
                <a:tc>
                  <a:txBody>
                    <a:bodyPr/>
                    <a:lstStyle/>
                    <a:p>
                      <a:pPr algn="ctr"/>
                      <a:r>
                        <a:rPr lang="en-US" sz="800" b="1" dirty="0"/>
                        <a:t>Aug</a:t>
                      </a:r>
                    </a:p>
                  </a:txBody>
                  <a:tcPr marL="0" marR="0" marT="0" marB="0" anchor="ctr"/>
                </a:tc>
                <a:tc>
                  <a:txBody>
                    <a:bodyPr/>
                    <a:lstStyle/>
                    <a:p>
                      <a:pPr algn="ctr"/>
                      <a:r>
                        <a:rPr lang="en-US" sz="800" b="1" dirty="0"/>
                        <a:t>Sep</a:t>
                      </a:r>
                    </a:p>
                  </a:txBody>
                  <a:tcPr marL="0" marR="0" marT="0" marB="0" anchor="ctr"/>
                </a:tc>
                <a:tc>
                  <a:txBody>
                    <a:bodyPr/>
                    <a:lstStyle/>
                    <a:p>
                      <a:pPr algn="ctr"/>
                      <a:r>
                        <a:rPr lang="en-US" sz="800" b="1" dirty="0"/>
                        <a:t>Oct</a:t>
                      </a:r>
                    </a:p>
                  </a:txBody>
                  <a:tcPr marL="0" marR="0" marT="0" marB="0" anchor="ctr"/>
                </a:tc>
                <a:tc>
                  <a:txBody>
                    <a:bodyPr/>
                    <a:lstStyle/>
                    <a:p>
                      <a:pPr algn="ctr"/>
                      <a:r>
                        <a:rPr lang="en-US" sz="800" b="1" dirty="0"/>
                        <a:t>Nov</a:t>
                      </a:r>
                    </a:p>
                  </a:txBody>
                  <a:tcPr marL="0" marR="0" marT="0" marB="0" anchor="ctr"/>
                </a:tc>
                <a:tc>
                  <a:txBody>
                    <a:bodyPr/>
                    <a:lstStyle/>
                    <a:p>
                      <a:pPr algn="ctr"/>
                      <a:r>
                        <a:rPr lang="en-US" sz="800" b="1" dirty="0"/>
                        <a:t>Dec</a:t>
                      </a:r>
                    </a:p>
                  </a:txBody>
                  <a:tcPr marL="0" marR="0" marT="0" marB="0" anchor="ctr"/>
                </a:tc>
                <a:extLst>
                  <a:ext uri="{0D108BD9-81ED-4DB2-BD59-A6C34878D82A}">
                    <a16:rowId xmlns:a16="http://schemas.microsoft.com/office/drawing/2014/main" val="10000"/>
                  </a:ext>
                </a:extLst>
              </a:tr>
            </a:tbl>
          </a:graphicData>
        </a:graphic>
      </p:graphicFrame>
      <p:grpSp>
        <p:nvGrpSpPr>
          <p:cNvPr id="58" name="Group 57">
            <a:extLst>
              <a:ext uri="{FF2B5EF4-FFF2-40B4-BE49-F238E27FC236}">
                <a16:creationId xmlns:a16="http://schemas.microsoft.com/office/drawing/2014/main" id="{D308DB6E-DE06-44EB-95F2-0E1881DD9D0B}"/>
              </a:ext>
            </a:extLst>
          </p:cNvPr>
          <p:cNvGrpSpPr/>
          <p:nvPr/>
        </p:nvGrpSpPr>
        <p:grpSpPr>
          <a:xfrm>
            <a:off x="3214477" y="4643710"/>
            <a:ext cx="1536726" cy="414820"/>
            <a:chOff x="1700730" y="4261268"/>
            <a:chExt cx="1536726" cy="414820"/>
          </a:xfrm>
        </p:grpSpPr>
        <p:cxnSp>
          <p:nvCxnSpPr>
            <p:cNvPr id="59" name="Straight Connector 58">
              <a:extLst>
                <a:ext uri="{FF2B5EF4-FFF2-40B4-BE49-F238E27FC236}">
                  <a16:creationId xmlns:a16="http://schemas.microsoft.com/office/drawing/2014/main" id="{F0D465A0-9743-4D21-8B0F-8419FD06ADAD}"/>
                </a:ext>
              </a:extLst>
            </p:cNvPr>
            <p:cNvCxnSpPr/>
            <p:nvPr/>
          </p:nvCxnSpPr>
          <p:spPr bwMode="auto">
            <a:xfrm flipV="1">
              <a:off x="1972701" y="4507091"/>
              <a:ext cx="0" cy="16899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102CAF83-CB70-4CA0-BAC4-BD000E318262}"/>
                </a:ext>
              </a:extLst>
            </p:cNvPr>
            <p:cNvCxnSpPr/>
            <p:nvPr/>
          </p:nvCxnSpPr>
          <p:spPr bwMode="auto">
            <a:xfrm flipV="1">
              <a:off x="2976909" y="4507091"/>
              <a:ext cx="0" cy="16899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1" name="TextBox 60">
              <a:extLst>
                <a:ext uri="{FF2B5EF4-FFF2-40B4-BE49-F238E27FC236}">
                  <a16:creationId xmlns:a16="http://schemas.microsoft.com/office/drawing/2014/main" id="{4A7DFB7B-B425-4232-A878-494254E93948}"/>
                </a:ext>
              </a:extLst>
            </p:cNvPr>
            <p:cNvSpPr txBox="1"/>
            <p:nvPr/>
          </p:nvSpPr>
          <p:spPr>
            <a:xfrm>
              <a:off x="1700730" y="4261268"/>
              <a:ext cx="532518" cy="307777"/>
            </a:xfrm>
            <a:prstGeom prst="rect">
              <a:avLst/>
            </a:prstGeom>
            <a:noFill/>
          </p:spPr>
          <p:txBody>
            <a:bodyPr wrap="none" rtlCol="0">
              <a:spAutoFit/>
            </a:bodyPr>
            <a:lstStyle/>
            <a:p>
              <a:r>
                <a:rPr lang="en-US" sz="1400" dirty="0"/>
                <a:t>5/15</a:t>
              </a:r>
            </a:p>
          </p:txBody>
        </p:sp>
        <p:sp>
          <p:nvSpPr>
            <p:cNvPr id="62" name="TextBox 61">
              <a:extLst>
                <a:ext uri="{FF2B5EF4-FFF2-40B4-BE49-F238E27FC236}">
                  <a16:creationId xmlns:a16="http://schemas.microsoft.com/office/drawing/2014/main" id="{CFFFFA2D-E794-4D2B-A389-F67FCD932763}"/>
                </a:ext>
              </a:extLst>
            </p:cNvPr>
            <p:cNvSpPr txBox="1"/>
            <p:nvPr/>
          </p:nvSpPr>
          <p:spPr>
            <a:xfrm>
              <a:off x="2704938" y="4261268"/>
              <a:ext cx="532518" cy="307777"/>
            </a:xfrm>
            <a:prstGeom prst="rect">
              <a:avLst/>
            </a:prstGeom>
            <a:noFill/>
          </p:spPr>
          <p:txBody>
            <a:bodyPr wrap="none" rtlCol="0">
              <a:spAutoFit/>
            </a:bodyPr>
            <a:lstStyle/>
            <a:p>
              <a:r>
                <a:rPr lang="en-US" sz="1400" dirty="0"/>
                <a:t>8/15</a:t>
              </a:r>
            </a:p>
          </p:txBody>
        </p:sp>
      </p:grpSp>
      <p:sp>
        <p:nvSpPr>
          <p:cNvPr id="63" name="Rectangle 62">
            <a:extLst>
              <a:ext uri="{FF2B5EF4-FFF2-40B4-BE49-F238E27FC236}">
                <a16:creationId xmlns:a16="http://schemas.microsoft.com/office/drawing/2014/main" id="{50365CAD-08E5-47BB-95F8-694F041C3AB4}"/>
              </a:ext>
            </a:extLst>
          </p:cNvPr>
          <p:cNvSpPr/>
          <p:nvPr/>
        </p:nvSpPr>
        <p:spPr>
          <a:xfrm>
            <a:off x="4577876" y="1138900"/>
            <a:ext cx="3036247" cy="738664"/>
          </a:xfrm>
          <a:prstGeom prst="rect">
            <a:avLst/>
          </a:prstGeom>
          <a:solidFill>
            <a:srgbClr val="2A3132"/>
          </a:solidFill>
          <a:ln>
            <a:noFill/>
          </a:ln>
          <a:effectLst>
            <a:outerShdw blurRad="50800" dist="38100" dir="2700000" algn="tl" rotWithShape="0">
              <a:prstClr val="black">
                <a:alpha val="40000"/>
              </a:prstClr>
            </a:outerShdw>
          </a:effectLst>
        </p:spPr>
        <p:txBody>
          <a:bodyPr wrap="square" rtlCol="0">
            <a:spAutoFit/>
          </a:bodyPr>
          <a:lstStyle/>
          <a:p>
            <a:pPr eaLnBrk="0" fontAlgn="base" hangingPunct="0">
              <a:spcBef>
                <a:spcPct val="0"/>
              </a:spcBef>
              <a:spcAft>
                <a:spcPct val="0"/>
              </a:spcAft>
            </a:pPr>
            <a:r>
              <a:rPr lang="en-US" sz="1400" b="1" dirty="0">
                <a:solidFill>
                  <a:schemeClr val="bg1"/>
                </a:solidFill>
              </a:rPr>
              <a:t>For the 2023-24 reporting year:</a:t>
            </a:r>
          </a:p>
          <a:p>
            <a:pPr marL="171450" indent="-171450">
              <a:buFont typeface="Arial" panose="020B0604020202020204" pitchFamily="34" charset="0"/>
              <a:buChar char="•"/>
            </a:pPr>
            <a:r>
              <a:rPr lang="en-US" sz="1400" b="1" dirty="0">
                <a:solidFill>
                  <a:schemeClr val="bg1"/>
                </a:solidFill>
              </a:rPr>
              <a:t>the prior year is 2022</a:t>
            </a:r>
          </a:p>
          <a:p>
            <a:pPr marL="171450" indent="-171450">
              <a:buFont typeface="Arial" panose="020B0604020202020204" pitchFamily="34" charset="0"/>
              <a:buChar char="•"/>
            </a:pPr>
            <a:r>
              <a:rPr lang="en-US" sz="1400" b="1" dirty="0">
                <a:solidFill>
                  <a:schemeClr val="bg1"/>
                </a:solidFill>
              </a:rPr>
              <a:t>the current year is 2023</a:t>
            </a:r>
          </a:p>
        </p:txBody>
      </p:sp>
      <p:graphicFrame>
        <p:nvGraphicFramePr>
          <p:cNvPr id="64" name="Diagram 63">
            <a:extLst>
              <a:ext uri="{FF2B5EF4-FFF2-40B4-BE49-F238E27FC236}">
                <a16:creationId xmlns:a16="http://schemas.microsoft.com/office/drawing/2014/main" id="{6F8DCC44-9928-4101-A2CC-A677A81C09A8}"/>
              </a:ext>
            </a:extLst>
          </p:cNvPr>
          <p:cNvGraphicFramePr/>
          <p:nvPr/>
        </p:nvGraphicFramePr>
        <p:xfrm>
          <a:off x="4740069" y="2870310"/>
          <a:ext cx="3892523" cy="284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5" name="Group 64">
            <a:extLst>
              <a:ext uri="{FF2B5EF4-FFF2-40B4-BE49-F238E27FC236}">
                <a16:creationId xmlns:a16="http://schemas.microsoft.com/office/drawing/2014/main" id="{EED0136F-7A08-46E7-96D6-35A533FEA679}"/>
              </a:ext>
            </a:extLst>
          </p:cNvPr>
          <p:cNvGrpSpPr/>
          <p:nvPr/>
        </p:nvGrpSpPr>
        <p:grpSpPr>
          <a:xfrm>
            <a:off x="3005183" y="5058529"/>
            <a:ext cx="1459345" cy="920213"/>
            <a:chOff x="207988" y="1498374"/>
            <a:chExt cx="2911833" cy="472320"/>
          </a:xfrm>
        </p:grpSpPr>
        <p:sp>
          <p:nvSpPr>
            <p:cNvPr id="66" name="Rounded Rectangle 50">
              <a:extLst>
                <a:ext uri="{FF2B5EF4-FFF2-40B4-BE49-F238E27FC236}">
                  <a16:creationId xmlns:a16="http://schemas.microsoft.com/office/drawing/2014/main" id="{47942560-F9E9-478D-8AB8-464646FF345B}"/>
                </a:ext>
              </a:extLst>
            </p:cNvPr>
            <p:cNvSpPr/>
            <p:nvPr/>
          </p:nvSpPr>
          <p:spPr>
            <a:xfrm>
              <a:off x="207988" y="1498374"/>
              <a:ext cx="2911833" cy="472320"/>
            </a:xfrm>
            <a:prstGeom prst="roundRect">
              <a:avLst/>
            </a:prstGeom>
            <a:solidFill>
              <a:srgbClr val="E4C9FF"/>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67" name="Rounded Rectangle 4">
              <a:extLst>
                <a:ext uri="{FF2B5EF4-FFF2-40B4-BE49-F238E27FC236}">
                  <a16:creationId xmlns:a16="http://schemas.microsoft.com/office/drawing/2014/main" id="{88268ECF-D9C3-482C-9A6A-EF898D5EFF92}"/>
                </a:ext>
              </a:extLst>
            </p:cNvPr>
            <p:cNvSpPr txBox="1"/>
            <p:nvPr/>
          </p:nvSpPr>
          <p:spPr>
            <a:xfrm>
              <a:off x="231045" y="1521431"/>
              <a:ext cx="2865719" cy="4262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060" tIns="0" rIns="110060" bIns="0" numCol="1" spcCol="1270" anchor="ctr" anchorCtr="0">
              <a:noAutofit/>
            </a:bodyPr>
            <a:lstStyle/>
            <a:p>
              <a:pPr algn="l" defTabSz="711200">
                <a:lnSpc>
                  <a:spcPct val="90000"/>
                </a:lnSpc>
                <a:spcAft>
                  <a:spcPct val="35000"/>
                </a:spcAft>
              </a:pPr>
              <a:r>
                <a:rPr lang="en-US" dirty="0">
                  <a:solidFill>
                    <a:schemeClr val="tx1"/>
                  </a:solidFill>
                </a:rPr>
                <a:t>No Show dropouts (Type B)</a:t>
              </a:r>
            </a:p>
          </p:txBody>
        </p:sp>
      </p:grpSp>
      <p:sp>
        <p:nvSpPr>
          <p:cNvPr id="3" name="Slide Number Placeholder 2">
            <a:extLst>
              <a:ext uri="{FF2B5EF4-FFF2-40B4-BE49-F238E27FC236}">
                <a16:creationId xmlns:a16="http://schemas.microsoft.com/office/drawing/2014/main" id="{703B1DE4-CFC0-4A2B-ADF1-CE4CFD64DAB6}"/>
              </a:ext>
            </a:extLst>
          </p:cNvPr>
          <p:cNvSpPr>
            <a:spLocks noGrp="1"/>
          </p:cNvSpPr>
          <p:nvPr>
            <p:ph type="sldNum" sz="quarter" idx="11"/>
          </p:nvPr>
        </p:nvSpPr>
        <p:spPr/>
        <p:txBody>
          <a:bodyPr/>
          <a:lstStyle/>
          <a:p>
            <a:fld id="{4B73C415-D670-4716-A5EC-CC4D52CA2BAC}" type="slidenum">
              <a:rPr lang="en-US" noProof="0" smtClean="0"/>
              <a:pPr/>
              <a:t>54</a:t>
            </a:fld>
            <a:endParaRPr lang="en-US" noProof="0" dirty="0"/>
          </a:p>
        </p:txBody>
      </p:sp>
    </p:spTree>
    <p:extLst>
      <p:ext uri="{BB962C8B-B14F-4D97-AF65-F5344CB8AC3E}">
        <p14:creationId xmlns:p14="http://schemas.microsoft.com/office/powerpoint/2010/main" val="1425691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32000" y="181233"/>
            <a:ext cx="11340000" cy="432000"/>
          </a:xfrm>
        </p:spPr>
        <p:txBody>
          <a:bodyPr/>
          <a:lstStyle/>
          <a:p>
            <a:r>
              <a:rPr lang="en-US" dirty="0"/>
              <a:t>Exits That Cause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38C913E2-CA86-4655-9DD7-14E10CEB297C}"/>
              </a:ext>
            </a:extLst>
          </p:cNvPr>
          <p:cNvSpPr>
            <a:spLocks noGrp="1"/>
          </p:cNvSpPr>
          <p:nvPr>
            <p:ph type="sldNum" sz="quarter" idx="11"/>
          </p:nvPr>
        </p:nvSpPr>
        <p:spPr/>
        <p:txBody>
          <a:bodyPr/>
          <a:lstStyle/>
          <a:p>
            <a:fld id="{4B73C415-D670-4716-A5EC-CC4D52CA2BAC}" type="slidenum">
              <a:rPr lang="en-US" noProof="0" smtClean="0"/>
              <a:pPr/>
              <a:t>55</a:t>
            </a:fld>
            <a:endParaRPr lang="en-US" noProof="0" dirty="0"/>
          </a:p>
        </p:txBody>
      </p:sp>
      <p:graphicFrame>
        <p:nvGraphicFramePr>
          <p:cNvPr id="6" name="Table 5">
            <a:extLst>
              <a:ext uri="{FF2B5EF4-FFF2-40B4-BE49-F238E27FC236}">
                <a16:creationId xmlns:a16="http://schemas.microsoft.com/office/drawing/2014/main" id="{44066839-564A-6DC9-4785-9EF0D22313E4}"/>
              </a:ext>
            </a:extLst>
          </p:cNvPr>
          <p:cNvGraphicFramePr>
            <a:graphicFrameLocks noGrp="1"/>
          </p:cNvGraphicFramePr>
          <p:nvPr>
            <p:extLst>
              <p:ext uri="{D42A27DB-BD31-4B8C-83A1-F6EECF244321}">
                <p14:modId xmlns:p14="http://schemas.microsoft.com/office/powerpoint/2010/main" val="4007857902"/>
              </p:ext>
            </p:extLst>
          </p:nvPr>
        </p:nvGraphicFramePr>
        <p:xfrm>
          <a:off x="487200" y="677573"/>
          <a:ext cx="11217600" cy="5502853"/>
        </p:xfrm>
        <a:graphic>
          <a:graphicData uri="http://schemas.openxmlformats.org/drawingml/2006/table">
            <a:tbl>
              <a:tblPr firstRow="1">
                <a:tableStyleId>{793D81CF-94F2-401A-BA57-92F5A7B2D0C5}</a:tableStyleId>
              </a:tblPr>
              <a:tblGrid>
                <a:gridCol w="1869600">
                  <a:extLst>
                    <a:ext uri="{9D8B030D-6E8A-4147-A177-3AD203B41FA5}">
                      <a16:colId xmlns:a16="http://schemas.microsoft.com/office/drawing/2014/main" val="1875043927"/>
                    </a:ext>
                  </a:extLst>
                </a:gridCol>
                <a:gridCol w="1869600">
                  <a:extLst>
                    <a:ext uri="{9D8B030D-6E8A-4147-A177-3AD203B41FA5}">
                      <a16:colId xmlns:a16="http://schemas.microsoft.com/office/drawing/2014/main" val="3767053976"/>
                    </a:ext>
                  </a:extLst>
                </a:gridCol>
                <a:gridCol w="1869600">
                  <a:extLst>
                    <a:ext uri="{9D8B030D-6E8A-4147-A177-3AD203B41FA5}">
                      <a16:colId xmlns:a16="http://schemas.microsoft.com/office/drawing/2014/main" val="3299847566"/>
                    </a:ext>
                  </a:extLst>
                </a:gridCol>
                <a:gridCol w="1869600">
                  <a:extLst>
                    <a:ext uri="{9D8B030D-6E8A-4147-A177-3AD203B41FA5}">
                      <a16:colId xmlns:a16="http://schemas.microsoft.com/office/drawing/2014/main" val="1313783039"/>
                    </a:ext>
                  </a:extLst>
                </a:gridCol>
                <a:gridCol w="1869600">
                  <a:extLst>
                    <a:ext uri="{9D8B030D-6E8A-4147-A177-3AD203B41FA5}">
                      <a16:colId xmlns:a16="http://schemas.microsoft.com/office/drawing/2014/main" val="426678201"/>
                    </a:ext>
                  </a:extLst>
                </a:gridCol>
                <a:gridCol w="1869600">
                  <a:extLst>
                    <a:ext uri="{9D8B030D-6E8A-4147-A177-3AD203B41FA5}">
                      <a16:colId xmlns:a16="http://schemas.microsoft.com/office/drawing/2014/main" val="3654158541"/>
                    </a:ext>
                  </a:extLst>
                </a:gridCol>
              </a:tblGrid>
              <a:tr h="274499">
                <a:tc>
                  <a:txBody>
                    <a:bodyPr/>
                    <a:lstStyle/>
                    <a:p>
                      <a:pPr algn="ctr" fontAlgn="ctr"/>
                      <a:r>
                        <a:rPr lang="en-US" sz="1400" u="none" strike="noStrike">
                          <a:effectLst/>
                        </a:rPr>
                        <a:t>Exit Reason Code</a:t>
                      </a:r>
                      <a:endParaRPr lang="en-US" sz="1400" b="1" i="0" u="none" strike="noStrike">
                        <a:solidFill>
                          <a:srgbClr val="000000"/>
                        </a:solidFill>
                        <a:effectLst/>
                        <a:latin typeface="Arial" panose="020B0604020202020204" pitchFamily="34" charset="0"/>
                      </a:endParaRPr>
                    </a:p>
                  </a:txBody>
                  <a:tcPr marL="5036" marR="5036" marT="5036" marB="0" anchor="ctr"/>
                </a:tc>
                <a:tc>
                  <a:txBody>
                    <a:bodyPr/>
                    <a:lstStyle/>
                    <a:p>
                      <a:pPr algn="ctr" fontAlgn="ctr"/>
                      <a:r>
                        <a:rPr lang="en-US" sz="1400" u="none" strike="noStrike">
                          <a:effectLst/>
                        </a:rPr>
                        <a:t>Exit Reason Code</a:t>
                      </a:r>
                      <a:endParaRPr lang="en-US" sz="1400" b="1" i="0" u="none" strike="noStrike">
                        <a:solidFill>
                          <a:srgbClr val="000000"/>
                        </a:solidFill>
                        <a:effectLst/>
                        <a:latin typeface="Arial" panose="020B0604020202020204" pitchFamily="34" charset="0"/>
                      </a:endParaRPr>
                    </a:p>
                  </a:txBody>
                  <a:tcPr marL="5036" marR="5036" marT="5036" marB="0" anchor="ctr"/>
                </a:tc>
                <a:tc>
                  <a:txBody>
                    <a:bodyPr/>
                    <a:lstStyle/>
                    <a:p>
                      <a:pPr algn="ctr" fontAlgn="ctr"/>
                      <a:r>
                        <a:rPr lang="en-US" sz="1400" u="none" strike="noStrike">
                          <a:effectLst/>
                        </a:rPr>
                        <a:t>Exit Reason Code Description</a:t>
                      </a:r>
                      <a:endParaRPr lang="en-US" sz="1400" b="1" i="0" u="none" strike="noStrike">
                        <a:solidFill>
                          <a:srgbClr val="000000"/>
                        </a:solidFill>
                        <a:effectLst/>
                        <a:latin typeface="Arial" panose="020B0604020202020204" pitchFamily="34" charset="0"/>
                      </a:endParaRPr>
                    </a:p>
                  </a:txBody>
                  <a:tcPr marL="5036" marR="5036" marT="5036" marB="0" anchor="ctr"/>
                </a:tc>
                <a:tc>
                  <a:txBody>
                    <a:bodyPr/>
                    <a:lstStyle/>
                    <a:p>
                      <a:pPr algn="ctr" fontAlgn="ctr"/>
                      <a:r>
                        <a:rPr lang="en-US" sz="1400" u="none" strike="noStrike">
                          <a:effectLst/>
                        </a:rPr>
                        <a:t>Completion Status Code </a:t>
                      </a:r>
                      <a:endParaRPr lang="en-US" sz="1400" b="1" i="0" u="none" strike="noStrike">
                        <a:solidFill>
                          <a:srgbClr val="000000"/>
                        </a:solidFill>
                        <a:effectLst/>
                        <a:latin typeface="Arial" panose="020B0604020202020204" pitchFamily="34" charset="0"/>
                      </a:endParaRPr>
                    </a:p>
                  </a:txBody>
                  <a:tcPr marL="5036" marR="5036" marT="5036" marB="0" anchor="ctr"/>
                </a:tc>
                <a:tc>
                  <a:txBody>
                    <a:bodyPr/>
                    <a:lstStyle/>
                    <a:p>
                      <a:pPr algn="ctr" fontAlgn="ctr"/>
                      <a:r>
                        <a:rPr lang="en-US" sz="1400" u="none" strike="noStrike">
                          <a:effectLst/>
                        </a:rPr>
                        <a:t>Completion Status Code Description</a:t>
                      </a:r>
                      <a:endParaRPr lang="en-US" sz="1400" b="1" i="0" u="none" strike="noStrike">
                        <a:solidFill>
                          <a:srgbClr val="000000"/>
                        </a:solidFill>
                        <a:effectLst/>
                        <a:latin typeface="Arial" panose="020B0604020202020204" pitchFamily="34" charset="0"/>
                      </a:endParaRPr>
                    </a:p>
                  </a:txBody>
                  <a:tcPr marL="5036" marR="5036" marT="5036" marB="0" anchor="ctr"/>
                </a:tc>
                <a:tc>
                  <a:txBody>
                    <a:bodyPr/>
                    <a:lstStyle/>
                    <a:p>
                      <a:pPr algn="ctr" fontAlgn="ctr"/>
                      <a:r>
                        <a:rPr lang="en-US" sz="1400" u="none" strike="noStrike" dirty="0">
                          <a:effectLst/>
                        </a:rPr>
                        <a:t>ERD Exit Type</a:t>
                      </a:r>
                      <a:endParaRPr lang="en-US" sz="1400" b="1" i="0" u="none" strike="noStrike" dirty="0">
                        <a:solidFill>
                          <a:srgbClr val="000000"/>
                        </a:solidFill>
                        <a:effectLst/>
                        <a:latin typeface="Arial" panose="020B0604020202020204" pitchFamily="34" charset="0"/>
                      </a:endParaRPr>
                    </a:p>
                  </a:txBody>
                  <a:tcPr marL="5036" marR="5036" marT="5036" marB="0" anchor="ctr"/>
                </a:tc>
                <a:extLst>
                  <a:ext uri="{0D108BD9-81ED-4DB2-BD59-A6C34878D82A}">
                    <a16:rowId xmlns:a16="http://schemas.microsoft.com/office/drawing/2014/main" val="2876612832"/>
                  </a:ext>
                </a:extLst>
              </a:tr>
              <a:tr h="152501">
                <a:tc rowSpan="8">
                  <a:txBody>
                    <a:bodyPr/>
                    <a:lstStyle/>
                    <a:p>
                      <a:pPr algn="ctr" fontAlgn="ctr"/>
                      <a:r>
                        <a:rPr lang="en-US" sz="1400" b="1" u="none" strike="noStrike" dirty="0">
                          <a:effectLst/>
                        </a:rPr>
                        <a:t>A</a:t>
                      </a:r>
                      <a:endParaRPr lang="en-US" sz="1400" b="1" i="0" u="none" strike="noStrike" dirty="0">
                        <a:solidFill>
                          <a:srgbClr val="000000"/>
                        </a:solidFill>
                        <a:effectLst/>
                        <a:latin typeface="Calibri" panose="020F0502020204030204" pitchFamily="34" charset="0"/>
                      </a:endParaRPr>
                    </a:p>
                  </a:txBody>
                  <a:tcPr marL="5036" marR="5036" marT="5036" marB="0" anchor="ctr">
                    <a:solidFill>
                      <a:srgbClr val="D4FACE"/>
                    </a:solidFill>
                  </a:tcPr>
                </a:tc>
                <a:tc>
                  <a:txBody>
                    <a:bodyPr/>
                    <a:lstStyle/>
                    <a:p>
                      <a:pPr algn="ctr" fontAlgn="ctr"/>
                      <a:r>
                        <a:rPr lang="en-US" sz="1000" u="none" strike="noStrike" dirty="0">
                          <a:effectLst/>
                        </a:rPr>
                        <a:t>E125</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PriorComplSpecEd</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Completer</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1726576464"/>
                  </a:ext>
                </a:extLst>
              </a:tr>
              <a:tr h="152501">
                <a:tc vMerge="1">
                  <a:txBody>
                    <a:bodyPr/>
                    <a:lstStyle/>
                    <a:p>
                      <a:endParaRPr lang="en-US"/>
                    </a:p>
                  </a:txBody>
                  <a:tcPr/>
                </a:tc>
                <a:tc>
                  <a:txBody>
                    <a:bodyPr/>
                    <a:lstStyle/>
                    <a:p>
                      <a:pPr algn="ctr" fontAlgn="ctr"/>
                      <a:r>
                        <a:rPr lang="en-US" sz="1000" u="none" strike="noStrike">
                          <a:effectLst/>
                        </a:rPr>
                        <a:t>E130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Died</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Completer</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3226209773"/>
                  </a:ext>
                </a:extLst>
              </a:tr>
              <a:tr h="152501">
                <a:tc vMerge="1">
                  <a:txBody>
                    <a:bodyPr/>
                    <a:lstStyle/>
                    <a:p>
                      <a:endParaRPr lang="en-US"/>
                    </a:p>
                  </a:txBody>
                  <a:tcPr/>
                </a:tc>
                <a:tc>
                  <a:txBody>
                    <a:bodyPr/>
                    <a:lstStyle/>
                    <a:p>
                      <a:pPr algn="ctr" fontAlgn="ctr"/>
                      <a:r>
                        <a:rPr lang="en-US" sz="1000" u="none" strike="noStrike" dirty="0">
                          <a:effectLst/>
                        </a:rPr>
                        <a:t>T280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TransCollege</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Completer</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1166904971"/>
                  </a:ext>
                </a:extLst>
              </a:tr>
              <a:tr h="274499">
                <a:tc vMerge="1">
                  <a:txBody>
                    <a:bodyPr/>
                    <a:lstStyle/>
                    <a:p>
                      <a:endParaRPr lang="en-US"/>
                    </a:p>
                  </a:txBody>
                  <a:tcPr/>
                </a:tc>
                <a:tc>
                  <a:txBody>
                    <a:bodyPr/>
                    <a:lstStyle/>
                    <a:p>
                      <a:pPr algn="ctr" fontAlgn="ctr"/>
                      <a:r>
                        <a:rPr lang="en-US" sz="1000" u="none" strike="noStrike">
                          <a:effectLst/>
                        </a:rPr>
                        <a:t>E230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CompleterExit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100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Graduated, standard HS diploma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dirty="0">
                          <a:effectLst/>
                        </a:rPr>
                        <a:t>Graduate</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57529200"/>
                  </a:ext>
                </a:extLst>
              </a:tr>
              <a:tr h="274499">
                <a:tc vMerge="1">
                  <a:txBody>
                    <a:bodyPr/>
                    <a:lstStyle/>
                    <a:p>
                      <a:endParaRPr lang="en-US"/>
                    </a:p>
                  </a:txBody>
                  <a:tcPr/>
                </a:tc>
                <a:tc>
                  <a:txBody>
                    <a:bodyPr/>
                    <a:lstStyle/>
                    <a:p>
                      <a:pPr algn="ctr" fontAlgn="ctr"/>
                      <a:r>
                        <a:rPr lang="en-US" sz="1000" u="none" strike="noStrike" dirty="0">
                          <a:effectLst/>
                        </a:rPr>
                        <a:t>E230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dirty="0" err="1">
                          <a:effectLst/>
                        </a:rPr>
                        <a:t>CompleterExit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106</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Grad, CAHSEE mods &amp; waiver</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Graduate</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1685748459"/>
                  </a:ext>
                </a:extLst>
              </a:tr>
              <a:tr h="152501">
                <a:tc vMerge="1">
                  <a:txBody>
                    <a:bodyPr/>
                    <a:lstStyle/>
                    <a:p>
                      <a:endParaRPr lang="en-US"/>
                    </a:p>
                  </a:txBody>
                  <a:tcPr/>
                </a:tc>
                <a:tc>
                  <a:txBody>
                    <a:bodyPr/>
                    <a:lstStyle/>
                    <a:p>
                      <a:pPr algn="ctr" fontAlgn="ctr"/>
                      <a:r>
                        <a:rPr lang="en-US" sz="1000" u="none" strike="noStrike">
                          <a:effectLst/>
                        </a:rPr>
                        <a:t>E230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dirty="0" err="1">
                          <a:effectLst/>
                        </a:rPr>
                        <a:t>CompleterExit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108</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Grad, CAHSEE exempt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dirty="0">
                          <a:effectLst/>
                        </a:rPr>
                        <a:t>Graduate</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3747932072"/>
                  </a:ext>
                </a:extLst>
              </a:tr>
              <a:tr h="274499">
                <a:tc vMerge="1">
                  <a:txBody>
                    <a:bodyPr/>
                    <a:lstStyle/>
                    <a:p>
                      <a:endParaRPr lang="en-US"/>
                    </a:p>
                  </a:txBody>
                  <a:tcPr/>
                </a:tc>
                <a:tc>
                  <a:txBody>
                    <a:bodyPr/>
                    <a:lstStyle/>
                    <a:p>
                      <a:pPr algn="ctr" fontAlgn="ctr"/>
                      <a:r>
                        <a:rPr lang="en-US" sz="1000" u="none" strike="noStrike">
                          <a:effectLst/>
                        </a:rPr>
                        <a:t>E230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dirty="0" err="1">
                          <a:effectLst/>
                        </a:rPr>
                        <a:t>CompleterExit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dirty="0">
                          <a:effectLst/>
                        </a:rPr>
                        <a:t>250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a:effectLst/>
                        </a:rPr>
                        <a:t>Adult Ed High School Diploma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a:effectLst/>
                        </a:rPr>
                        <a:t>Graduate</a:t>
                      </a:r>
                      <a:endParaRPr lang="en-US" sz="1000" b="0" i="0" u="none" strike="noStrike">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698690742"/>
                  </a:ext>
                </a:extLst>
              </a:tr>
              <a:tr h="408700">
                <a:tc vMerge="1">
                  <a:txBody>
                    <a:bodyPr/>
                    <a:lstStyle/>
                    <a:p>
                      <a:endParaRPr lang="en-US"/>
                    </a:p>
                  </a:txBody>
                  <a:tcPr/>
                </a:tc>
                <a:tc>
                  <a:txBody>
                    <a:bodyPr/>
                    <a:lstStyle/>
                    <a:p>
                      <a:pPr algn="ctr" fontAlgn="ctr"/>
                      <a:r>
                        <a:rPr lang="en-US" sz="1000" u="none" strike="noStrike" dirty="0">
                          <a:effectLst/>
                        </a:rPr>
                        <a:t>E230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dirty="0" err="1">
                          <a:effectLst/>
                        </a:rPr>
                        <a:t>CompleterExit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dirty="0">
                          <a:effectLst/>
                        </a:rPr>
                        <a:t>330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l" fontAlgn="ctr"/>
                      <a:r>
                        <a:rPr lang="en-US" sz="1000" u="none" strike="noStrike" dirty="0">
                          <a:effectLst/>
                        </a:rPr>
                        <a:t>Passed CHSPE (and no standard HS diploma)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tc>
                  <a:txBody>
                    <a:bodyPr/>
                    <a:lstStyle/>
                    <a:p>
                      <a:pPr algn="ctr" fontAlgn="ctr"/>
                      <a:r>
                        <a:rPr lang="en-US" sz="1000" u="none" strike="noStrike" dirty="0">
                          <a:effectLst/>
                        </a:rPr>
                        <a:t>Graduate</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D4FACE"/>
                    </a:solidFill>
                  </a:tcPr>
                </a:tc>
                <a:extLst>
                  <a:ext uri="{0D108BD9-81ED-4DB2-BD59-A6C34878D82A}">
                    <a16:rowId xmlns:a16="http://schemas.microsoft.com/office/drawing/2014/main" val="1842486969"/>
                  </a:ext>
                </a:extLst>
              </a:tr>
              <a:tr h="152501">
                <a:tc rowSpan="6">
                  <a:txBody>
                    <a:bodyPr/>
                    <a:lstStyle/>
                    <a:p>
                      <a:pPr algn="ctr" fontAlgn="ctr"/>
                      <a:r>
                        <a:rPr lang="en-US" sz="1400" b="1" u="none" strike="noStrike" dirty="0">
                          <a:effectLst/>
                        </a:rPr>
                        <a:t>B</a:t>
                      </a:r>
                      <a:endParaRPr lang="en-US" sz="1400" b="1" i="0" u="none" strike="noStrike" dirty="0">
                        <a:solidFill>
                          <a:srgbClr val="000000"/>
                        </a:solidFill>
                        <a:effectLst/>
                        <a:latin typeface="Calibri" panose="020F0502020204030204" pitchFamily="34" charset="0"/>
                      </a:endParaRPr>
                    </a:p>
                  </a:txBody>
                  <a:tcPr marL="5036" marR="5036" marT="5036" marB="0" anchor="ctr">
                    <a:solidFill>
                      <a:srgbClr val="F9F1F3"/>
                    </a:solidFill>
                  </a:tcPr>
                </a:tc>
                <a:tc>
                  <a:txBody>
                    <a:bodyPr/>
                    <a:lstStyle/>
                    <a:p>
                      <a:pPr algn="ctr" fontAlgn="ctr"/>
                      <a:r>
                        <a:rPr lang="en-US" sz="1000" u="none" strike="noStrike">
                          <a:effectLst/>
                        </a:rPr>
                        <a:t>E140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dirty="0" err="1">
                          <a:effectLst/>
                        </a:rPr>
                        <a:t>NoKnownEnroll</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a:effectLst/>
                        </a:rPr>
                        <a:t>Dropout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3563150464"/>
                  </a:ext>
                </a:extLst>
              </a:tr>
              <a:tr h="542899">
                <a:tc vMerge="1">
                  <a:txBody>
                    <a:bodyPr/>
                    <a:lstStyle/>
                    <a:p>
                      <a:endParaRPr lang="en-US"/>
                    </a:p>
                  </a:txBody>
                  <a:tcPr/>
                </a:tc>
                <a:tc>
                  <a:txBody>
                    <a:bodyPr/>
                    <a:lstStyle/>
                    <a:p>
                      <a:pPr algn="ctr" fontAlgn="ctr"/>
                      <a:r>
                        <a:rPr lang="en-US" sz="1000" u="none" strike="noStrike">
                          <a:effectLst/>
                        </a:rPr>
                        <a:t>E230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dirty="0" err="1">
                          <a:effectLst/>
                        </a:rPr>
                        <a:t>CompleterExit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360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Completed grade 12 without completing graduation requirements, not grad</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a:effectLst/>
                        </a:rPr>
                        <a:t>Dropout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517203495"/>
                  </a:ext>
                </a:extLst>
              </a:tr>
              <a:tr h="152501">
                <a:tc vMerge="1">
                  <a:txBody>
                    <a:bodyPr/>
                    <a:lstStyle/>
                    <a:p>
                      <a:endParaRPr lang="en-US"/>
                    </a:p>
                  </a:txBody>
                  <a:tcPr/>
                </a:tc>
                <a:tc>
                  <a:txBody>
                    <a:bodyPr/>
                    <a:lstStyle/>
                    <a:p>
                      <a:pPr algn="ctr" fontAlgn="ctr"/>
                      <a:r>
                        <a:rPr lang="en-US" sz="1000" u="none" strike="noStrike" dirty="0">
                          <a:effectLst/>
                        </a:rPr>
                        <a:t>E300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ExpellNoKnownEnroll</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a:effectLst/>
                        </a:rPr>
                        <a:t>Dropout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145079171"/>
                  </a:ext>
                </a:extLst>
              </a:tr>
              <a:tr h="152501">
                <a:tc vMerge="1">
                  <a:txBody>
                    <a:bodyPr/>
                    <a:lstStyle/>
                    <a:p>
                      <a:endParaRPr lang="en-US"/>
                    </a:p>
                  </a:txBody>
                  <a:tcPr/>
                </a:tc>
                <a:tc>
                  <a:txBody>
                    <a:bodyPr/>
                    <a:lstStyle/>
                    <a:p>
                      <a:pPr algn="ctr" fontAlgn="ctr"/>
                      <a:r>
                        <a:rPr lang="en-US" sz="1000" u="none" strike="noStrike">
                          <a:effectLst/>
                        </a:rPr>
                        <a:t>E400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dirty="0">
                          <a:effectLst/>
                        </a:rPr>
                        <a:t>Other</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Dropout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4245779152"/>
                  </a:ext>
                </a:extLst>
              </a:tr>
              <a:tr h="152501">
                <a:tc vMerge="1">
                  <a:txBody>
                    <a:bodyPr/>
                    <a:lstStyle/>
                    <a:p>
                      <a:endParaRPr lang="en-US"/>
                    </a:p>
                  </a:txBody>
                  <a:tcPr/>
                </a:tc>
                <a:tc>
                  <a:txBody>
                    <a:bodyPr/>
                    <a:lstStyle/>
                    <a:p>
                      <a:pPr algn="ctr" fontAlgn="ctr"/>
                      <a:r>
                        <a:rPr lang="en-US" sz="1000" u="none" strike="noStrike">
                          <a:effectLst/>
                        </a:rPr>
                        <a:t>T270**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dirty="0" err="1">
                          <a:effectLst/>
                        </a:rPr>
                        <a:t>TransDropAdult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Dropout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2324449147"/>
                  </a:ext>
                </a:extLst>
              </a:tr>
              <a:tr h="152501">
                <a:tc vMerge="1">
                  <a:txBody>
                    <a:bodyPr/>
                    <a:lstStyle/>
                    <a:p>
                      <a:endParaRPr lang="en-US"/>
                    </a:p>
                  </a:txBody>
                  <a:tcPr/>
                </a:tc>
                <a:tc>
                  <a:txBody>
                    <a:bodyPr/>
                    <a:lstStyle/>
                    <a:p>
                      <a:pPr algn="ctr" fontAlgn="ctr"/>
                      <a:r>
                        <a:rPr lang="en-US" sz="1000" u="none" strike="noStrike">
                          <a:effectLst/>
                        </a:rPr>
                        <a:t>T380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TransInstNoHSDip</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F9F1F3"/>
                    </a:solidFill>
                  </a:tcPr>
                </a:tc>
                <a:tc>
                  <a:txBody>
                    <a:bodyPr/>
                    <a:lstStyle/>
                    <a:p>
                      <a:pPr algn="ctr" fontAlgn="ctr"/>
                      <a:r>
                        <a:rPr lang="en-US" sz="1000" u="none" strike="noStrike" dirty="0">
                          <a:effectLst/>
                        </a:rPr>
                        <a:t>Dropout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F9F1F3"/>
                    </a:solidFill>
                  </a:tcPr>
                </a:tc>
                <a:extLst>
                  <a:ext uri="{0D108BD9-81ED-4DB2-BD59-A6C34878D82A}">
                    <a16:rowId xmlns:a16="http://schemas.microsoft.com/office/drawing/2014/main" val="3723107414"/>
                  </a:ext>
                </a:extLst>
              </a:tr>
              <a:tr h="274499">
                <a:tc rowSpan="7">
                  <a:txBody>
                    <a:bodyPr/>
                    <a:lstStyle/>
                    <a:p>
                      <a:pPr algn="ctr" fontAlgn="ctr"/>
                      <a:r>
                        <a:rPr lang="en-US" sz="1400" b="1" u="none" strike="noStrike" dirty="0">
                          <a:effectLst/>
                        </a:rPr>
                        <a:t>C</a:t>
                      </a:r>
                      <a:endParaRPr lang="en-US" sz="1400" b="1" i="0" u="none" strike="noStrike" dirty="0">
                        <a:solidFill>
                          <a:srgbClr val="000000"/>
                        </a:solidFill>
                        <a:effectLst/>
                        <a:latin typeface="Calibri" panose="020F0502020204030204" pitchFamily="34" charset="0"/>
                      </a:endParaRPr>
                    </a:p>
                  </a:txBody>
                  <a:tcPr marL="5036" marR="5036" marT="5036" marB="0" anchor="ctr">
                    <a:solidFill>
                      <a:srgbClr val="CAEEED"/>
                    </a:solidFill>
                  </a:tcPr>
                </a:tc>
                <a:tc>
                  <a:txBody>
                    <a:bodyPr/>
                    <a:lstStyle/>
                    <a:p>
                      <a:pPr algn="ctr" fontAlgn="ctr"/>
                      <a:r>
                        <a:rPr lang="en-US" sz="1000" u="none" strike="noStrike">
                          <a:effectLst/>
                        </a:rPr>
                        <a:t>E155</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YearEndGradeLevelExit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Transient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652611214"/>
                  </a:ext>
                </a:extLst>
              </a:tr>
              <a:tr h="152501">
                <a:tc vMerge="1">
                  <a:txBody>
                    <a:bodyPr/>
                    <a:lstStyle/>
                    <a:p>
                      <a:endParaRPr lang="en-US"/>
                    </a:p>
                  </a:txBody>
                  <a:tcPr/>
                </a:tc>
                <a:tc>
                  <a:txBody>
                    <a:bodyPr/>
                    <a:lstStyle/>
                    <a:p>
                      <a:pPr algn="ctr" fontAlgn="ctr"/>
                      <a:r>
                        <a:rPr lang="en-US" sz="1000" u="none" strike="noStrike">
                          <a:effectLst/>
                        </a:rPr>
                        <a:t>E156</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Gd12ContinuedEd</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n/s</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Transient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2250574730"/>
                  </a:ext>
                </a:extLst>
              </a:tr>
              <a:tr h="274499">
                <a:tc vMerge="1">
                  <a:txBody>
                    <a:bodyPr/>
                    <a:lstStyle/>
                    <a:p>
                      <a:endParaRPr lang="en-US"/>
                    </a:p>
                  </a:txBody>
                  <a:tcPr/>
                </a:tc>
                <a:tc>
                  <a:txBody>
                    <a:bodyPr/>
                    <a:lstStyle/>
                    <a:p>
                      <a:pPr algn="ctr" fontAlgn="ctr"/>
                      <a:r>
                        <a:rPr lang="en-US" sz="1000" u="none" strike="noStrike">
                          <a:effectLst/>
                        </a:rPr>
                        <a:t>E490*</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Summer or Intersession Exit</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Transient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2762864955"/>
                  </a:ext>
                </a:extLst>
              </a:tr>
              <a:tr h="152501">
                <a:tc vMerge="1">
                  <a:txBody>
                    <a:bodyPr/>
                    <a:lstStyle/>
                    <a:p>
                      <a:endParaRPr lang="en-US"/>
                    </a:p>
                  </a:txBody>
                  <a:tcPr/>
                </a:tc>
                <a:tc>
                  <a:txBody>
                    <a:bodyPr/>
                    <a:lstStyle/>
                    <a:p>
                      <a:pPr algn="ctr" fontAlgn="ctr"/>
                      <a:r>
                        <a:rPr lang="en-US" sz="1000" u="none" strike="noStrike" dirty="0">
                          <a:effectLst/>
                        </a:rPr>
                        <a:t>T160</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TransCASchl</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Transient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3976236973"/>
                  </a:ext>
                </a:extLst>
              </a:tr>
              <a:tr h="152501">
                <a:tc vMerge="1">
                  <a:txBody>
                    <a:bodyPr/>
                    <a:lstStyle/>
                    <a:p>
                      <a:endParaRPr lang="en-US"/>
                    </a:p>
                  </a:txBody>
                  <a:tcPr/>
                </a:tc>
                <a:tc>
                  <a:txBody>
                    <a:bodyPr/>
                    <a:lstStyle/>
                    <a:p>
                      <a:pPr algn="ctr" fontAlgn="ctr"/>
                      <a:r>
                        <a:rPr lang="en-US" sz="1000" u="none" strike="noStrike" dirty="0">
                          <a:effectLst/>
                        </a:rPr>
                        <a:t>T165</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TransEnrollDiscip</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Transient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1729335016"/>
                  </a:ext>
                </a:extLst>
              </a:tr>
              <a:tr h="152501">
                <a:tc vMerge="1">
                  <a:txBody>
                    <a:bodyPr/>
                    <a:lstStyle/>
                    <a:p>
                      <a:endParaRPr lang="en-US"/>
                    </a:p>
                  </a:txBody>
                  <a:tcPr/>
                </a:tc>
                <a:tc>
                  <a:txBody>
                    <a:bodyPr/>
                    <a:lstStyle/>
                    <a:p>
                      <a:pPr algn="ctr" fontAlgn="ctr"/>
                      <a:r>
                        <a:rPr lang="en-US" sz="1000" u="none" strike="noStrike">
                          <a:effectLst/>
                        </a:rPr>
                        <a:t>T167</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err="1">
                          <a:effectLst/>
                        </a:rPr>
                        <a:t>TransSchlDistReferral</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Transient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2243237382"/>
                  </a:ext>
                </a:extLst>
              </a:tr>
              <a:tr h="146399">
                <a:tc vMerge="1">
                  <a:txBody>
                    <a:bodyPr/>
                    <a:lstStyle/>
                    <a:p>
                      <a:endParaRPr lang="en-US"/>
                    </a:p>
                  </a:txBody>
                  <a:tcPr/>
                </a:tc>
                <a:tc>
                  <a:txBody>
                    <a:bodyPr/>
                    <a:lstStyle/>
                    <a:p>
                      <a:pPr algn="ctr" fontAlgn="ctr"/>
                      <a:r>
                        <a:rPr lang="en-US" sz="1000" u="none" strike="noStrike">
                          <a:effectLst/>
                        </a:rPr>
                        <a:t>T168</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dirty="0" err="1">
                          <a:effectLst/>
                        </a:rPr>
                        <a:t>AltIndStdySchlDischrg</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n/a</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rgbClr val="CAEEED"/>
                    </a:solidFill>
                  </a:tcPr>
                </a:tc>
                <a:tc>
                  <a:txBody>
                    <a:bodyPr/>
                    <a:lstStyle/>
                    <a:p>
                      <a:pPr algn="ctr" fontAlgn="ctr"/>
                      <a:r>
                        <a:rPr lang="en-US" sz="1000" u="none" strike="noStrike" dirty="0">
                          <a:effectLst/>
                        </a:rPr>
                        <a:t>Transient</a:t>
                      </a:r>
                      <a:endParaRPr lang="en-US" sz="1000" b="0" i="0" u="none" strike="noStrike" dirty="0">
                        <a:solidFill>
                          <a:srgbClr val="000000"/>
                        </a:solidFill>
                        <a:effectLst/>
                        <a:latin typeface="Arial" panose="020B0604020202020204" pitchFamily="34" charset="0"/>
                      </a:endParaRPr>
                    </a:p>
                  </a:txBody>
                  <a:tcPr marL="5036" marR="5036" marT="5036" marB="0" anchor="ctr">
                    <a:solidFill>
                      <a:srgbClr val="CAEEED"/>
                    </a:solidFill>
                  </a:tcPr>
                </a:tc>
                <a:extLst>
                  <a:ext uri="{0D108BD9-81ED-4DB2-BD59-A6C34878D82A}">
                    <a16:rowId xmlns:a16="http://schemas.microsoft.com/office/drawing/2014/main" val="4083575011"/>
                  </a:ext>
                </a:extLst>
              </a:tr>
              <a:tr h="268400">
                <a:tc>
                  <a:txBody>
                    <a:bodyPr/>
                    <a:lstStyle/>
                    <a:p>
                      <a:pPr algn="ctr" fontAlgn="ctr"/>
                      <a:r>
                        <a:rPr lang="en-US" sz="1400" b="1" u="none" strike="noStrike" dirty="0">
                          <a:effectLst/>
                        </a:rPr>
                        <a:t>D</a:t>
                      </a:r>
                      <a:endParaRPr lang="en-US" sz="1400" b="1" i="0" u="none" strike="noStrike" dirty="0">
                        <a:solidFill>
                          <a:srgbClr val="000000"/>
                        </a:solidFill>
                        <a:effectLst/>
                        <a:latin typeface="Calibri" panose="020F0502020204030204" pitchFamily="34" charset="0"/>
                      </a:endParaRPr>
                    </a:p>
                  </a:txBody>
                  <a:tcPr marL="5036" marR="5036" marT="5036" marB="0" anchor="ctr">
                    <a:solidFill>
                      <a:schemeClr val="accent6">
                        <a:lumMod val="20000"/>
                        <a:lumOff val="80000"/>
                      </a:schemeClr>
                    </a:solidFill>
                  </a:tcPr>
                </a:tc>
                <a:tc>
                  <a:txBody>
                    <a:bodyPr/>
                    <a:lstStyle/>
                    <a:p>
                      <a:pPr algn="ctr" fontAlgn="ctr"/>
                      <a:r>
                        <a:rPr lang="en-US" sz="1000" u="none" strike="noStrike">
                          <a:effectLst/>
                        </a:rPr>
                        <a:t>E150</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6">
                        <a:lumMod val="20000"/>
                        <a:lumOff val="80000"/>
                      </a:schemeClr>
                    </a:solidFill>
                  </a:tcPr>
                </a:tc>
                <a:tc>
                  <a:txBody>
                    <a:bodyPr/>
                    <a:lstStyle/>
                    <a:p>
                      <a:pPr algn="l" fontAlgn="ctr"/>
                      <a:r>
                        <a:rPr lang="en-US" sz="1000" u="none" strike="noStrike">
                          <a:effectLst/>
                        </a:rPr>
                        <a:t>MidYearEnrollmentUpdate</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6">
                        <a:lumMod val="20000"/>
                        <a:lumOff val="80000"/>
                      </a:schemeClr>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6">
                        <a:lumMod val="20000"/>
                        <a:lumOff val="80000"/>
                      </a:schemeClr>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6">
                        <a:lumMod val="20000"/>
                        <a:lumOff val="80000"/>
                      </a:schemeClr>
                    </a:solidFill>
                  </a:tcPr>
                </a:tc>
                <a:tc>
                  <a:txBody>
                    <a:bodyPr/>
                    <a:lstStyle/>
                    <a:p>
                      <a:pPr algn="ctr" fontAlgn="ctr"/>
                      <a:r>
                        <a:rPr lang="en-US" sz="1000" u="none" strike="noStrike" dirty="0">
                          <a:effectLst/>
                        </a:rPr>
                        <a:t>Mid-Year Update </a:t>
                      </a:r>
                      <a:endParaRPr lang="en-US" sz="1000" b="0" i="0" u="none" strike="noStrike" dirty="0">
                        <a:solidFill>
                          <a:srgbClr val="000000"/>
                        </a:solidFill>
                        <a:effectLst/>
                        <a:latin typeface="Arial" panose="020B0604020202020204" pitchFamily="34" charset="0"/>
                      </a:endParaRPr>
                    </a:p>
                  </a:txBody>
                  <a:tcPr marL="5036" marR="5036" marT="5036" marB="0" anchor="ctr">
                    <a:solidFill>
                      <a:schemeClr val="accent6">
                        <a:lumMod val="20000"/>
                        <a:lumOff val="80000"/>
                      </a:schemeClr>
                    </a:solidFill>
                  </a:tcPr>
                </a:tc>
                <a:extLst>
                  <a:ext uri="{0D108BD9-81ED-4DB2-BD59-A6C34878D82A}">
                    <a16:rowId xmlns:a16="http://schemas.microsoft.com/office/drawing/2014/main" val="2846657590"/>
                  </a:ext>
                </a:extLst>
              </a:tr>
              <a:tr h="274499">
                <a:tc>
                  <a:txBody>
                    <a:bodyPr/>
                    <a:lstStyle/>
                    <a:p>
                      <a:pPr algn="ctr" fontAlgn="ctr"/>
                      <a:r>
                        <a:rPr lang="en-US" sz="1400" b="1" u="none" strike="noStrike" dirty="0">
                          <a:effectLst/>
                        </a:rPr>
                        <a:t>E</a:t>
                      </a:r>
                      <a:endParaRPr lang="en-US" sz="1400" b="1" i="0" u="none" strike="noStrike" dirty="0">
                        <a:solidFill>
                          <a:srgbClr val="000000"/>
                        </a:solidFill>
                        <a:effectLst/>
                        <a:latin typeface="Calibri" panose="020F0502020204030204" pitchFamily="34" charset="0"/>
                      </a:endParaRPr>
                    </a:p>
                  </a:txBody>
                  <a:tcPr marL="5036" marR="5036" marT="5036" marB="0" anchor="ctr">
                    <a:solidFill>
                      <a:schemeClr val="accent5">
                        <a:lumMod val="20000"/>
                        <a:lumOff val="80000"/>
                      </a:schemeClr>
                    </a:solidFill>
                  </a:tcPr>
                </a:tc>
                <a:tc>
                  <a:txBody>
                    <a:bodyPr/>
                    <a:lstStyle/>
                    <a:p>
                      <a:pPr algn="ctr" fontAlgn="ctr"/>
                      <a:r>
                        <a:rPr lang="en-US" sz="1000" u="none" strike="noStrike" dirty="0">
                          <a:effectLst/>
                        </a:rPr>
                        <a:t>E150</a:t>
                      </a:r>
                      <a:endParaRPr lang="en-US" sz="1000" b="0" i="0" u="none" strike="noStrike" dirty="0">
                        <a:solidFill>
                          <a:srgbClr val="000000"/>
                        </a:solidFill>
                        <a:effectLst/>
                        <a:latin typeface="Arial" panose="020B0604020202020204" pitchFamily="34" charset="0"/>
                      </a:endParaRPr>
                    </a:p>
                  </a:txBody>
                  <a:tcPr marL="5036" marR="5036" marT="5036" marB="0" anchor="ctr">
                    <a:solidFill>
                      <a:schemeClr val="accent5">
                        <a:lumMod val="20000"/>
                        <a:lumOff val="80000"/>
                      </a:schemeClr>
                    </a:solidFill>
                  </a:tcPr>
                </a:tc>
                <a:tc>
                  <a:txBody>
                    <a:bodyPr/>
                    <a:lstStyle/>
                    <a:p>
                      <a:pPr algn="l" fontAlgn="ctr"/>
                      <a:r>
                        <a:rPr lang="en-US" sz="1000" u="none" strike="noStrike">
                          <a:effectLst/>
                        </a:rPr>
                        <a:t>MidYearEnrollmentUpdate</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5">
                        <a:lumMod val="20000"/>
                        <a:lumOff val="80000"/>
                      </a:schemeClr>
                    </a:solidFill>
                  </a:tcPr>
                </a:tc>
                <a:tc>
                  <a:txBody>
                    <a:bodyPr/>
                    <a:lstStyle/>
                    <a:p>
                      <a:pPr algn="ctr"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5">
                        <a:lumMod val="20000"/>
                        <a:lumOff val="80000"/>
                      </a:schemeClr>
                    </a:solidFill>
                  </a:tcPr>
                </a:tc>
                <a:tc>
                  <a:txBody>
                    <a:bodyPr/>
                    <a:lstStyle/>
                    <a:p>
                      <a:pPr algn="l" fontAlgn="ctr"/>
                      <a:r>
                        <a:rPr lang="en-US" sz="1000" u="none" strike="noStrike">
                          <a:effectLst/>
                        </a:rPr>
                        <a:t>n/a</a:t>
                      </a:r>
                      <a:endParaRPr lang="en-US" sz="1000" b="0" i="0" u="none" strike="noStrike">
                        <a:solidFill>
                          <a:srgbClr val="000000"/>
                        </a:solidFill>
                        <a:effectLst/>
                        <a:latin typeface="Arial" panose="020B0604020202020204" pitchFamily="34" charset="0"/>
                      </a:endParaRPr>
                    </a:p>
                  </a:txBody>
                  <a:tcPr marL="5036" marR="5036" marT="5036" marB="0" anchor="ctr">
                    <a:solidFill>
                      <a:schemeClr val="accent5">
                        <a:lumMod val="20000"/>
                        <a:lumOff val="80000"/>
                      </a:schemeClr>
                    </a:solidFill>
                  </a:tcPr>
                </a:tc>
                <a:tc>
                  <a:txBody>
                    <a:bodyPr/>
                    <a:lstStyle/>
                    <a:p>
                      <a:pPr algn="ctr" fontAlgn="ctr"/>
                      <a:r>
                        <a:rPr lang="en-US" sz="1000" u="none" strike="noStrike" dirty="0">
                          <a:effectLst/>
                        </a:rPr>
                        <a:t>Mid-Year Update </a:t>
                      </a:r>
                      <a:endParaRPr lang="en-US" sz="1000" b="0" i="0" u="none" strike="noStrike" dirty="0">
                        <a:solidFill>
                          <a:srgbClr val="000000"/>
                        </a:solidFill>
                        <a:effectLst/>
                        <a:latin typeface="Arial" panose="020B0604020202020204" pitchFamily="34" charset="0"/>
                      </a:endParaRPr>
                    </a:p>
                  </a:txBody>
                  <a:tcPr marL="5036" marR="5036" marT="5036" marB="0" anchor="ctr">
                    <a:solidFill>
                      <a:schemeClr val="accent5">
                        <a:lumMod val="20000"/>
                        <a:lumOff val="80000"/>
                      </a:schemeClr>
                    </a:solidFill>
                  </a:tcPr>
                </a:tc>
                <a:extLst>
                  <a:ext uri="{0D108BD9-81ED-4DB2-BD59-A6C34878D82A}">
                    <a16:rowId xmlns:a16="http://schemas.microsoft.com/office/drawing/2014/main" val="584715461"/>
                  </a:ext>
                </a:extLst>
              </a:tr>
            </a:tbl>
          </a:graphicData>
        </a:graphic>
      </p:graphicFrame>
    </p:spTree>
    <p:extLst>
      <p:ext uri="{BB962C8B-B14F-4D97-AF65-F5344CB8AC3E}">
        <p14:creationId xmlns:p14="http://schemas.microsoft.com/office/powerpoint/2010/main" val="474118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26000" y="281376"/>
            <a:ext cx="11340000" cy="432000"/>
          </a:xfrm>
        </p:spPr>
        <p:txBody>
          <a:bodyPr/>
          <a:lstStyle/>
          <a:p>
            <a:r>
              <a:rPr lang="en-US" dirty="0"/>
              <a:t>Exits That Do Not Cause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D9ECEB66-17E7-4004-89F3-9BDA7B500FFC}"/>
              </a:ext>
            </a:extLst>
          </p:cNvPr>
          <p:cNvSpPr>
            <a:spLocks noGrp="1"/>
          </p:cNvSpPr>
          <p:nvPr>
            <p:ph type="sldNum" sz="quarter" idx="11"/>
          </p:nvPr>
        </p:nvSpPr>
        <p:spPr/>
        <p:txBody>
          <a:bodyPr/>
          <a:lstStyle/>
          <a:p>
            <a:fld id="{4B73C415-D670-4716-A5EC-CC4D52CA2BAC}" type="slidenum">
              <a:rPr lang="en-US" noProof="0" smtClean="0"/>
              <a:pPr/>
              <a:t>56</a:t>
            </a:fld>
            <a:endParaRPr lang="en-US" noProof="0" dirty="0"/>
          </a:p>
        </p:txBody>
      </p:sp>
      <p:graphicFrame>
        <p:nvGraphicFramePr>
          <p:cNvPr id="6" name="Table 5">
            <a:extLst>
              <a:ext uri="{FF2B5EF4-FFF2-40B4-BE49-F238E27FC236}">
                <a16:creationId xmlns:a16="http://schemas.microsoft.com/office/drawing/2014/main" id="{9FF77E31-627E-79E1-D0C8-D5F5D5B61D17}"/>
              </a:ext>
            </a:extLst>
          </p:cNvPr>
          <p:cNvGraphicFramePr>
            <a:graphicFrameLocks noGrp="1"/>
          </p:cNvGraphicFramePr>
          <p:nvPr>
            <p:extLst>
              <p:ext uri="{D42A27DB-BD31-4B8C-83A1-F6EECF244321}">
                <p14:modId xmlns:p14="http://schemas.microsoft.com/office/powerpoint/2010/main" val="4161406521"/>
              </p:ext>
            </p:extLst>
          </p:nvPr>
        </p:nvGraphicFramePr>
        <p:xfrm>
          <a:off x="734400" y="1029600"/>
          <a:ext cx="10692000" cy="4722752"/>
        </p:xfrm>
        <a:graphic>
          <a:graphicData uri="http://schemas.openxmlformats.org/drawingml/2006/table">
            <a:tbl>
              <a:tblPr firstRow="1" bandRow="1">
                <a:tableStyleId>{1FECB4D8-DB02-4DC6-A0A2-4F2EBAE1DC90}</a:tableStyleId>
              </a:tblPr>
              <a:tblGrid>
                <a:gridCol w="2138400">
                  <a:extLst>
                    <a:ext uri="{9D8B030D-6E8A-4147-A177-3AD203B41FA5}">
                      <a16:colId xmlns:a16="http://schemas.microsoft.com/office/drawing/2014/main" val="542820288"/>
                    </a:ext>
                  </a:extLst>
                </a:gridCol>
                <a:gridCol w="2138400">
                  <a:extLst>
                    <a:ext uri="{9D8B030D-6E8A-4147-A177-3AD203B41FA5}">
                      <a16:colId xmlns:a16="http://schemas.microsoft.com/office/drawing/2014/main" val="1329892936"/>
                    </a:ext>
                  </a:extLst>
                </a:gridCol>
                <a:gridCol w="2138400">
                  <a:extLst>
                    <a:ext uri="{9D8B030D-6E8A-4147-A177-3AD203B41FA5}">
                      <a16:colId xmlns:a16="http://schemas.microsoft.com/office/drawing/2014/main" val="3769390552"/>
                    </a:ext>
                  </a:extLst>
                </a:gridCol>
                <a:gridCol w="2138400">
                  <a:extLst>
                    <a:ext uri="{9D8B030D-6E8A-4147-A177-3AD203B41FA5}">
                      <a16:colId xmlns:a16="http://schemas.microsoft.com/office/drawing/2014/main" val="4003759227"/>
                    </a:ext>
                  </a:extLst>
                </a:gridCol>
                <a:gridCol w="2138400">
                  <a:extLst>
                    <a:ext uri="{9D8B030D-6E8A-4147-A177-3AD203B41FA5}">
                      <a16:colId xmlns:a16="http://schemas.microsoft.com/office/drawing/2014/main" val="2172855004"/>
                    </a:ext>
                  </a:extLst>
                </a:gridCol>
              </a:tblGrid>
              <a:tr h="402878">
                <a:tc>
                  <a:txBody>
                    <a:bodyPr/>
                    <a:lstStyle/>
                    <a:p>
                      <a:pPr algn="ctr" fontAlgn="ctr"/>
                      <a:r>
                        <a:rPr lang="en-US" sz="1400" b="1" u="none" strike="noStrike">
                          <a:effectLst/>
                        </a:rPr>
                        <a:t>Exit Reason Code</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a:effectLst/>
                        </a:rPr>
                        <a:t>Exit Reason Code Description</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a:effectLst/>
                        </a:rPr>
                        <a:t>Completion Status Code </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a:effectLst/>
                        </a:rPr>
                        <a:t>Completion Status Code Description</a:t>
                      </a:r>
                      <a:endParaRPr lang="en-US" sz="14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dirty="0">
                          <a:effectLst/>
                        </a:rPr>
                        <a:t>ERD Exit Type</a:t>
                      </a:r>
                      <a:endParaRPr lang="en-US" sz="1400" b="1"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292577"/>
                  </a:ext>
                </a:extLst>
              </a:tr>
              <a:tr h="223821">
                <a:tc>
                  <a:txBody>
                    <a:bodyPr/>
                    <a:lstStyle/>
                    <a:p>
                      <a:pPr algn="ctr" fontAlgn="ctr"/>
                      <a:r>
                        <a:rPr lang="en-US" sz="1200" b="1" u="none" strike="noStrike" dirty="0">
                          <a:effectLst/>
                        </a:rPr>
                        <a:t>E230</a:t>
                      </a:r>
                      <a:endParaRPr lang="en-US" sz="12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CompleterExit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480</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Promoted (matriculated)</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 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553415883"/>
                  </a:ext>
                </a:extLst>
              </a:tr>
              <a:tr h="223821">
                <a:tc>
                  <a:txBody>
                    <a:bodyPr/>
                    <a:lstStyle/>
                    <a:p>
                      <a:pPr algn="ctr" fontAlgn="ctr"/>
                      <a:r>
                        <a:rPr lang="en-US" sz="1200" b="1" u="none" strike="noStrike">
                          <a:effectLst/>
                        </a:rPr>
                        <a:t>E170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SecEnrlExit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None</a:t>
                      </a:r>
                      <a:endParaRPr lang="en-US" sz="12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983702523"/>
                  </a:ext>
                </a:extLst>
              </a:tr>
              <a:tr h="796804">
                <a:tc>
                  <a:txBody>
                    <a:bodyPr/>
                    <a:lstStyle/>
                    <a:p>
                      <a:pPr algn="ctr" fontAlgn="ctr"/>
                      <a:r>
                        <a:rPr lang="en-US" sz="1200" b="1" u="none" strike="noStrike" dirty="0">
                          <a:effectLst/>
                        </a:rPr>
                        <a:t>E230</a:t>
                      </a:r>
                      <a:endParaRPr lang="en-US" sz="12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CompleterExit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104</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Completed all local and state graduation requirements, failed CAHSEE</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79001936"/>
                  </a:ext>
                </a:extLst>
              </a:tr>
              <a:tr h="402878">
                <a:tc>
                  <a:txBody>
                    <a:bodyPr/>
                    <a:lstStyle/>
                    <a:p>
                      <a:pPr algn="ctr" fontAlgn="ctr"/>
                      <a:r>
                        <a:rPr lang="en-US" sz="1200" b="1" u="none" strike="noStrike" dirty="0">
                          <a:effectLst/>
                        </a:rPr>
                        <a:t>E230</a:t>
                      </a:r>
                      <a:endParaRPr lang="en-US" sz="12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CompleterExit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120</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Special Education certificate of completion</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None</a:t>
                      </a:r>
                      <a:endParaRPr lang="en-US" sz="12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867499098"/>
                  </a:ext>
                </a:extLst>
              </a:tr>
              <a:tr h="402878">
                <a:tc>
                  <a:txBody>
                    <a:bodyPr/>
                    <a:lstStyle/>
                    <a:p>
                      <a:pPr algn="ctr" fontAlgn="ctr"/>
                      <a:r>
                        <a:rPr lang="en-US" sz="1200" b="1" u="none" strike="noStrike">
                          <a:effectLst/>
                        </a:rPr>
                        <a:t>E230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CompleterExit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320</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Completed GED (and no standard HS diploma). </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99014473"/>
                  </a:ext>
                </a:extLst>
              </a:tr>
              <a:tr h="223821">
                <a:tc>
                  <a:txBody>
                    <a:bodyPr/>
                    <a:lstStyle/>
                    <a:p>
                      <a:pPr algn="ctr" fontAlgn="ctr"/>
                      <a:r>
                        <a:rPr lang="en-US" sz="1200" b="1" u="none" strike="noStrike">
                          <a:effectLst/>
                        </a:rPr>
                        <a:t>E410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MedicalRsns</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016101289"/>
                  </a:ext>
                </a:extLst>
              </a:tr>
              <a:tr h="223821">
                <a:tc>
                  <a:txBody>
                    <a:bodyPr/>
                    <a:lstStyle/>
                    <a:p>
                      <a:pPr algn="ctr" fontAlgn="ctr"/>
                      <a:r>
                        <a:rPr lang="en-US" sz="1200" b="1" u="none" strike="noStrike">
                          <a:effectLst/>
                        </a:rPr>
                        <a:t>E450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PreK-6Exit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1441582"/>
                  </a:ext>
                </a:extLst>
              </a:tr>
              <a:tr h="223821">
                <a:tc>
                  <a:txBody>
                    <a:bodyPr/>
                    <a:lstStyle/>
                    <a:p>
                      <a:pPr algn="ctr" fontAlgn="ctr"/>
                      <a:r>
                        <a:rPr lang="en-US" sz="1200" b="1" u="none" strike="noStrike">
                          <a:effectLst/>
                        </a:rPr>
                        <a:t>N470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NoShowOther</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158855914"/>
                  </a:ext>
                </a:extLst>
              </a:tr>
              <a:tr h="223821">
                <a:tc>
                  <a:txBody>
                    <a:bodyPr/>
                    <a:lstStyle/>
                    <a:p>
                      <a:pPr algn="ctr" fontAlgn="ctr"/>
                      <a:r>
                        <a:rPr lang="en-US" sz="1200" b="1" u="none" strike="noStrike">
                          <a:effectLst/>
                        </a:rPr>
                        <a:t>T180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dirty="0" err="1">
                          <a:effectLst/>
                        </a:rPr>
                        <a:t>TransPrivate</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417124063"/>
                  </a:ext>
                </a:extLst>
              </a:tr>
              <a:tr h="223821">
                <a:tc>
                  <a:txBody>
                    <a:bodyPr/>
                    <a:lstStyle/>
                    <a:p>
                      <a:pPr algn="ctr" fontAlgn="ctr"/>
                      <a:r>
                        <a:rPr lang="en-US" sz="1200" b="1" u="none" strike="noStrike">
                          <a:effectLst/>
                        </a:rPr>
                        <a:t>T200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TransUS</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785484197"/>
                  </a:ext>
                </a:extLst>
              </a:tr>
              <a:tr h="223821">
                <a:tc>
                  <a:txBody>
                    <a:bodyPr/>
                    <a:lstStyle/>
                    <a:p>
                      <a:pPr algn="ctr" fontAlgn="ctr"/>
                      <a:r>
                        <a:rPr lang="en-US" sz="1200" b="1" u="none" strike="noStrike">
                          <a:effectLst/>
                        </a:rPr>
                        <a:t>T240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TransOutUS</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939019448"/>
                  </a:ext>
                </a:extLst>
              </a:tr>
              <a:tr h="223821">
                <a:tc>
                  <a:txBody>
                    <a:bodyPr/>
                    <a:lstStyle/>
                    <a:p>
                      <a:pPr algn="ctr" fontAlgn="ctr"/>
                      <a:r>
                        <a:rPr lang="en-US" sz="1200" b="1" u="none" strike="noStrike">
                          <a:effectLst/>
                        </a:rPr>
                        <a:t>T260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TransInAdult</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n/a</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951351643"/>
                  </a:ext>
                </a:extLst>
              </a:tr>
              <a:tr h="223821">
                <a:tc>
                  <a:txBody>
                    <a:bodyPr/>
                    <a:lstStyle/>
                    <a:p>
                      <a:pPr algn="ctr" fontAlgn="ctr"/>
                      <a:r>
                        <a:rPr lang="en-US" sz="1200" b="1" u="none" strike="noStrike">
                          <a:effectLst/>
                        </a:rPr>
                        <a:t>T310**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TransHealthFacil</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035485139"/>
                  </a:ext>
                </a:extLst>
              </a:tr>
              <a:tr h="223821">
                <a:tc>
                  <a:txBody>
                    <a:bodyPr/>
                    <a:lstStyle/>
                    <a:p>
                      <a:pPr algn="ctr" fontAlgn="ctr"/>
                      <a:r>
                        <a:rPr lang="en-US" sz="1200" b="1" u="none" strike="noStrike">
                          <a:effectLst/>
                        </a:rPr>
                        <a:t>T370</a:t>
                      </a:r>
                      <a:endParaRPr lang="en-US" sz="1200" b="1"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TransInstHSDipl</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n/a</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657952731"/>
                  </a:ext>
                </a:extLst>
              </a:tr>
              <a:tr h="223821">
                <a:tc>
                  <a:txBody>
                    <a:bodyPr/>
                    <a:lstStyle/>
                    <a:p>
                      <a:pPr algn="ctr" fontAlgn="ctr"/>
                      <a:r>
                        <a:rPr lang="en-US" sz="1200" b="1" u="none" strike="noStrike" dirty="0">
                          <a:effectLst/>
                        </a:rPr>
                        <a:t>T460**</a:t>
                      </a:r>
                      <a:endParaRPr lang="en-US" sz="1200" b="1"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a:effectLst/>
                        </a:rPr>
                        <a:t>TransHomeSchl</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a:effectLst/>
                        </a:rPr>
                        <a:t>n/a</a:t>
                      </a:r>
                      <a:endParaRPr lang="en-US" sz="1200" b="0" i="0" u="none" strike="noStrike">
                        <a:solidFill>
                          <a:srgbClr val="000000"/>
                        </a:solidFill>
                        <a:effectLst/>
                        <a:latin typeface="Arial" panose="020B0604020202020204" pitchFamily="34" charset="0"/>
                      </a:endParaRPr>
                    </a:p>
                  </a:txBody>
                  <a:tcPr marL="7620" marR="7620" marT="7620" marB="0" anchor="ctr"/>
                </a:tc>
                <a:tc>
                  <a:txBody>
                    <a:bodyPr/>
                    <a:lstStyle/>
                    <a:p>
                      <a:pPr algn="l" fontAlgn="ctr"/>
                      <a:r>
                        <a:rPr lang="en-US" sz="1200" u="none" strike="noStrike" dirty="0">
                          <a:effectLst/>
                        </a:rPr>
                        <a:t>n/a</a:t>
                      </a:r>
                      <a:endParaRPr lang="en-US" sz="12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US" sz="1200" u="none" strike="noStrike" dirty="0">
                          <a:effectLst/>
                        </a:rPr>
                        <a:t>None</a:t>
                      </a:r>
                      <a:endParaRPr lang="en-US" sz="12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368068118"/>
                  </a:ext>
                </a:extLst>
              </a:tr>
            </a:tbl>
          </a:graphicData>
        </a:graphic>
      </p:graphicFrame>
    </p:spTree>
    <p:extLst>
      <p:ext uri="{BB962C8B-B14F-4D97-AF65-F5344CB8AC3E}">
        <p14:creationId xmlns:p14="http://schemas.microsoft.com/office/powerpoint/2010/main" val="3970720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BC959A-C53D-43BA-83CA-38915137EF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1044226"/>
            <a:ext cx="11088000" cy="5130878"/>
          </a:xfrm>
          <a:prstGeom prst="rect">
            <a:avLst/>
          </a:prstGeom>
          <a:effectLst>
            <a:outerShdw blurRad="63500" algn="ctr" rotWithShape="0">
              <a:prstClr val="black">
                <a:alpha val="40000"/>
              </a:prstClr>
            </a:outerShdw>
          </a:effectLst>
        </p:spPr>
      </p:pic>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ERD Reporting Cut-offs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9" name="Rectangle 28">
            <a:extLst>
              <a:ext uri="{FF2B5EF4-FFF2-40B4-BE49-F238E27FC236}">
                <a16:creationId xmlns:a16="http://schemas.microsoft.com/office/drawing/2014/main" id="{4E6B8880-5B16-4B81-B34E-9941471D956B}"/>
              </a:ext>
            </a:extLst>
          </p:cNvPr>
          <p:cNvSpPr/>
          <p:nvPr/>
        </p:nvSpPr>
        <p:spPr bwMode="auto">
          <a:xfrm>
            <a:off x="555226" y="2011230"/>
            <a:ext cx="10884103" cy="652769"/>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0" name="Rectangle 29">
            <a:extLst>
              <a:ext uri="{FF2B5EF4-FFF2-40B4-BE49-F238E27FC236}">
                <a16:creationId xmlns:a16="http://schemas.microsoft.com/office/drawing/2014/main" id="{206567DA-93D9-429F-83B5-D77FEBF4F61E}"/>
              </a:ext>
            </a:extLst>
          </p:cNvPr>
          <p:cNvSpPr/>
          <p:nvPr/>
        </p:nvSpPr>
        <p:spPr bwMode="auto">
          <a:xfrm>
            <a:off x="504182" y="3102765"/>
            <a:ext cx="10843018" cy="420775"/>
          </a:xfrm>
          <a:prstGeom prst="rect">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1" name="Rectangle 30">
            <a:extLst>
              <a:ext uri="{FF2B5EF4-FFF2-40B4-BE49-F238E27FC236}">
                <a16:creationId xmlns:a16="http://schemas.microsoft.com/office/drawing/2014/main" id="{EF6A44BC-591E-45A1-AEAF-2E07CB901EF4}"/>
              </a:ext>
            </a:extLst>
          </p:cNvPr>
          <p:cNvSpPr/>
          <p:nvPr/>
        </p:nvSpPr>
        <p:spPr bwMode="auto">
          <a:xfrm>
            <a:off x="504182" y="3539317"/>
            <a:ext cx="2836617" cy="652769"/>
          </a:xfrm>
          <a:prstGeom prst="rect">
            <a:avLst/>
          </a:prstGeom>
          <a:noFill/>
          <a:ln w="25400" cap="flat" cmpd="sng" algn="ctr">
            <a:solidFill>
              <a:srgbClr val="00B0F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2" name="Rectangle 31">
            <a:extLst>
              <a:ext uri="{FF2B5EF4-FFF2-40B4-BE49-F238E27FC236}">
                <a16:creationId xmlns:a16="http://schemas.microsoft.com/office/drawing/2014/main" id="{A8C44E48-9D60-49D2-A57C-E19F3E7C5019}"/>
              </a:ext>
            </a:extLst>
          </p:cNvPr>
          <p:cNvSpPr/>
          <p:nvPr/>
        </p:nvSpPr>
        <p:spPr bwMode="auto">
          <a:xfrm>
            <a:off x="3340799" y="3539316"/>
            <a:ext cx="8006401" cy="652769"/>
          </a:xfrm>
          <a:prstGeom prst="rect">
            <a:avLst/>
          </a:prstGeom>
          <a:noFill/>
          <a:ln w="25400" cap="flat" cmpd="sng" algn="ctr">
            <a:solidFill>
              <a:srgbClr val="F26B4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33" name="Text Box 13">
            <a:extLst>
              <a:ext uri="{FF2B5EF4-FFF2-40B4-BE49-F238E27FC236}">
                <a16:creationId xmlns:a16="http://schemas.microsoft.com/office/drawing/2014/main" id="{F3417193-3E5D-4C53-86BE-A36E3088C4AB}"/>
              </a:ext>
            </a:extLst>
          </p:cNvPr>
          <p:cNvSpPr txBox="1">
            <a:spLocks noChangeArrowheads="1"/>
          </p:cNvSpPr>
          <p:nvPr/>
        </p:nvSpPr>
        <p:spPr bwMode="auto">
          <a:xfrm>
            <a:off x="4284306" y="4894373"/>
            <a:ext cx="5730910" cy="919401"/>
          </a:xfrm>
          <a:prstGeom prst="roundRect">
            <a:avLst/>
          </a:prstGeom>
          <a:solidFill>
            <a:srgbClr val="F26B4C"/>
          </a:solidFill>
          <a:ln w="9525">
            <a:noFill/>
            <a:miter lim="800000"/>
            <a:headEnd/>
            <a:tailEnd/>
          </a:ln>
          <a:effectLst>
            <a:outerShdw blurRad="50800" dist="38100" dir="2700000" algn="tl" rotWithShape="0">
              <a:prstClr val="black">
                <a:alpha val="40000"/>
              </a:prstClr>
            </a:outerShdw>
          </a:effectLst>
        </p:spPr>
        <p:txBody>
          <a:bodyPr wrap="square" lIns="45720" rIns="45720">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algn="ctr" eaLnBrk="0" fontAlgn="base" hangingPunct="0">
              <a:spcBef>
                <a:spcPct val="0"/>
              </a:spcBef>
              <a:spcAft>
                <a:spcPct val="0"/>
              </a:spcAft>
              <a:defRPr sz="2400">
                <a:solidFill>
                  <a:schemeClr val="tx1"/>
                </a:solidFill>
                <a:latin typeface="Arial" charset="0"/>
                <a:cs typeface="Arial" charset="0"/>
              </a:defRPr>
            </a:lvl6pPr>
            <a:lvl7pPr marL="2971800" indent="-228600" algn="ctr" eaLnBrk="0" fontAlgn="base" hangingPunct="0">
              <a:spcBef>
                <a:spcPct val="0"/>
              </a:spcBef>
              <a:spcAft>
                <a:spcPct val="0"/>
              </a:spcAft>
              <a:defRPr sz="2400">
                <a:solidFill>
                  <a:schemeClr val="tx1"/>
                </a:solidFill>
                <a:latin typeface="Arial" charset="0"/>
                <a:cs typeface="Arial" charset="0"/>
              </a:defRPr>
            </a:lvl7pPr>
            <a:lvl8pPr marL="3429000" indent="-228600" algn="ctr" eaLnBrk="0" fontAlgn="base" hangingPunct="0">
              <a:spcBef>
                <a:spcPct val="0"/>
              </a:spcBef>
              <a:spcAft>
                <a:spcPct val="0"/>
              </a:spcAft>
              <a:defRPr sz="2400">
                <a:solidFill>
                  <a:schemeClr val="tx1"/>
                </a:solidFill>
                <a:latin typeface="Arial" charset="0"/>
                <a:cs typeface="Arial" charset="0"/>
              </a:defRPr>
            </a:lvl8pPr>
            <a:lvl9pPr marL="3886200" indent="-228600" algn="ctr" eaLnBrk="0" fontAlgn="base" hangingPunct="0">
              <a:spcBef>
                <a:spcPct val="0"/>
              </a:spcBef>
              <a:spcAft>
                <a:spcPct val="0"/>
              </a:spcAft>
              <a:defRPr sz="2400">
                <a:solidFill>
                  <a:schemeClr val="tx1"/>
                </a:solidFill>
                <a:latin typeface="Arial" charset="0"/>
                <a:cs typeface="Arial" charset="0"/>
              </a:defRPr>
            </a:lvl9pPr>
          </a:lstStyle>
          <a:p>
            <a:r>
              <a:rPr lang="en-US" sz="1600" dirty="0">
                <a:solidFill>
                  <a:schemeClr val="bg1"/>
                </a:solidFill>
              </a:rPr>
              <a:t>Dates determine records to evaluate for Fall. Note that the range differs based on exit type. The range for Drops, Grads, No Shows are the same.</a:t>
            </a:r>
          </a:p>
        </p:txBody>
      </p:sp>
      <p:sp>
        <p:nvSpPr>
          <p:cNvPr id="3" name="Slide Number Placeholder 2">
            <a:extLst>
              <a:ext uri="{FF2B5EF4-FFF2-40B4-BE49-F238E27FC236}">
                <a16:creationId xmlns:a16="http://schemas.microsoft.com/office/drawing/2014/main" id="{D035E90D-076C-499E-B605-392045DFEDD8}"/>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Tree>
    <p:extLst>
      <p:ext uri="{BB962C8B-B14F-4D97-AF65-F5344CB8AC3E}">
        <p14:creationId xmlns:p14="http://schemas.microsoft.com/office/powerpoint/2010/main" val="44218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ERD Resolution Options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pSp>
        <p:nvGrpSpPr>
          <p:cNvPr id="9" name="Group 8">
            <a:extLst>
              <a:ext uri="{FF2B5EF4-FFF2-40B4-BE49-F238E27FC236}">
                <a16:creationId xmlns:a16="http://schemas.microsoft.com/office/drawing/2014/main" id="{829AD514-0AF1-4EC5-AA8F-916A13F7A9A0}"/>
              </a:ext>
            </a:extLst>
          </p:cNvPr>
          <p:cNvGrpSpPr/>
          <p:nvPr/>
        </p:nvGrpSpPr>
        <p:grpSpPr>
          <a:xfrm>
            <a:off x="2023236" y="1512020"/>
            <a:ext cx="8035164" cy="914400"/>
            <a:chOff x="499236" y="1840779"/>
            <a:chExt cx="8035164" cy="914400"/>
          </a:xfrm>
        </p:grpSpPr>
        <p:pic>
          <p:nvPicPr>
            <p:cNvPr id="10" name="Picture 3" descr="C:\Documents and Settings\chenr\Local Settings\Temporary Internet Files\Content.IE5\QUN9JVX5\MC900250657[1].wmf">
              <a:extLst>
                <a:ext uri="{FF2B5EF4-FFF2-40B4-BE49-F238E27FC236}">
                  <a16:creationId xmlns:a16="http://schemas.microsoft.com/office/drawing/2014/main" id="{2C149E9E-CA71-4E5F-89BE-9355BA4CA3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236" y="1840779"/>
              <a:ext cx="799849"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Snip Single Corner Rectangle 18">
              <a:extLst>
                <a:ext uri="{FF2B5EF4-FFF2-40B4-BE49-F238E27FC236}">
                  <a16:creationId xmlns:a16="http://schemas.microsoft.com/office/drawing/2014/main" id="{E4D01785-4002-4E7B-84EB-AF357FCA09A6}"/>
                </a:ext>
              </a:extLst>
            </p:cNvPr>
            <p:cNvSpPr/>
            <p:nvPr/>
          </p:nvSpPr>
          <p:spPr bwMode="auto">
            <a:xfrm>
              <a:off x="1404936" y="1840779"/>
              <a:ext cx="7129464" cy="914400"/>
            </a:xfrm>
            <a:prstGeom prst="snip1Rect">
              <a:avLst/>
            </a:prstGeom>
            <a:solidFill>
              <a:srgbClr val="00B050"/>
            </a:solidFill>
            <a:ln>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600" b="1" dirty="0">
                  <a:solidFill>
                    <a:schemeClr val="bg1"/>
                  </a:solidFill>
                </a:rPr>
                <a:t>Correct start or exit dates</a:t>
              </a:r>
            </a:p>
          </p:txBody>
        </p:sp>
      </p:grpSp>
      <p:grpSp>
        <p:nvGrpSpPr>
          <p:cNvPr id="12" name="Group 11">
            <a:extLst>
              <a:ext uri="{FF2B5EF4-FFF2-40B4-BE49-F238E27FC236}">
                <a16:creationId xmlns:a16="http://schemas.microsoft.com/office/drawing/2014/main" id="{28A1F70B-E1E3-4D98-B51C-5563D2383FA4}"/>
              </a:ext>
            </a:extLst>
          </p:cNvPr>
          <p:cNvGrpSpPr/>
          <p:nvPr/>
        </p:nvGrpSpPr>
        <p:grpSpPr>
          <a:xfrm>
            <a:off x="2057400" y="3962400"/>
            <a:ext cx="8001000" cy="838200"/>
            <a:chOff x="533400" y="4291159"/>
            <a:chExt cx="8001000" cy="838200"/>
          </a:xfrm>
        </p:grpSpPr>
        <p:sp>
          <p:nvSpPr>
            <p:cNvPr id="13" name="Snip Single Corner Rectangle 15">
              <a:extLst>
                <a:ext uri="{FF2B5EF4-FFF2-40B4-BE49-F238E27FC236}">
                  <a16:creationId xmlns:a16="http://schemas.microsoft.com/office/drawing/2014/main" id="{1FDC1C5C-7C66-4BE2-8476-B98D0B45DE80}"/>
                </a:ext>
              </a:extLst>
            </p:cNvPr>
            <p:cNvSpPr/>
            <p:nvPr/>
          </p:nvSpPr>
          <p:spPr bwMode="auto">
            <a:xfrm>
              <a:off x="1404936" y="4291159"/>
              <a:ext cx="7129464" cy="838200"/>
            </a:xfrm>
            <a:prstGeom prst="snip1Rect">
              <a:avLst/>
            </a:prstGeom>
            <a:solidFill>
              <a:srgbClr val="00B050"/>
            </a:solidFill>
            <a:ln>
              <a:headEnd type="none" w="med" len="med"/>
              <a:tailEnd type="none" w="med" len="med"/>
            </a:ln>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600" b="1" dirty="0">
                  <a:solidFill>
                    <a:schemeClr val="bg1"/>
                  </a:solidFill>
                </a:rPr>
                <a:t>Delete enrollment record and get new SSID</a:t>
              </a:r>
            </a:p>
          </p:txBody>
        </p:sp>
        <p:pic>
          <p:nvPicPr>
            <p:cNvPr id="14" name="Picture 8" descr="C:\Documents and Settings\chenr\Local Settings\Temporary Internet Files\Content.IE5\QUN9JVX5\MC900432537[1].png">
              <a:extLst>
                <a:ext uri="{FF2B5EF4-FFF2-40B4-BE49-F238E27FC236}">
                  <a16:creationId xmlns:a16="http://schemas.microsoft.com/office/drawing/2014/main" id="{6147E1CA-DD66-43BD-AAEB-BCCC32721E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344499"/>
              <a:ext cx="731520" cy="7315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7362DBD-BA62-4A19-B5AD-188B119C1066}"/>
              </a:ext>
            </a:extLst>
          </p:cNvPr>
          <p:cNvGrpSpPr/>
          <p:nvPr/>
        </p:nvGrpSpPr>
        <p:grpSpPr>
          <a:xfrm>
            <a:off x="1965960" y="2731232"/>
            <a:ext cx="8092440" cy="926365"/>
            <a:chOff x="441960" y="3088958"/>
            <a:chExt cx="8092440" cy="926365"/>
          </a:xfrm>
        </p:grpSpPr>
        <p:sp>
          <p:nvSpPr>
            <p:cNvPr id="16" name="Snip Single Corner Rectangle 5">
              <a:extLst>
                <a:ext uri="{FF2B5EF4-FFF2-40B4-BE49-F238E27FC236}">
                  <a16:creationId xmlns:a16="http://schemas.microsoft.com/office/drawing/2014/main" id="{74C4135E-DD7B-4CD0-AC6E-6A2705AB2D64}"/>
                </a:ext>
              </a:extLst>
            </p:cNvPr>
            <p:cNvSpPr/>
            <p:nvPr/>
          </p:nvSpPr>
          <p:spPr bwMode="auto">
            <a:xfrm>
              <a:off x="1404936" y="3094940"/>
              <a:ext cx="7129464" cy="914400"/>
            </a:xfrm>
            <a:prstGeom prst="snip1Rect">
              <a:avLst/>
            </a:prstGeom>
            <a:solidFill>
              <a:srgbClr val="00B050"/>
            </a:solidFill>
            <a:ln>
              <a:headEnd type="none" w="med" len="med"/>
              <a:tailEnd type="none" w="med" len="med"/>
            </a:ln>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600" b="1" dirty="0">
                  <a:solidFill>
                    <a:schemeClr val="bg1"/>
                  </a:solidFill>
                </a:rPr>
                <a:t>Correct exit reason or completion status</a:t>
              </a:r>
            </a:p>
          </p:txBody>
        </p:sp>
        <p:pic>
          <p:nvPicPr>
            <p:cNvPr id="17" name="Picture 10" descr="C:\Documents and Settings\chenr\Local Settings\Temporary Internet Files\Content.IE5\WJMC0INS\MC900413710[1].wmf">
              <a:extLst>
                <a:ext uri="{FF2B5EF4-FFF2-40B4-BE49-F238E27FC236}">
                  <a16:creationId xmlns:a16="http://schemas.microsoft.com/office/drawing/2014/main" id="{B7B5913E-562F-4D16-9E00-B06ED5D01F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 y="3088958"/>
              <a:ext cx="914400" cy="9263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24270922-48D2-433D-867E-D862E2CA0036}"/>
              </a:ext>
            </a:extLst>
          </p:cNvPr>
          <p:cNvGrpSpPr/>
          <p:nvPr/>
        </p:nvGrpSpPr>
        <p:grpSpPr>
          <a:xfrm>
            <a:off x="1893277" y="4998720"/>
            <a:ext cx="8183880" cy="1097280"/>
            <a:chOff x="350520" y="5181600"/>
            <a:chExt cx="8183880" cy="1097280"/>
          </a:xfrm>
        </p:grpSpPr>
        <p:sp>
          <p:nvSpPr>
            <p:cNvPr id="19" name="Snip Single Corner Rectangle 21">
              <a:extLst>
                <a:ext uri="{FF2B5EF4-FFF2-40B4-BE49-F238E27FC236}">
                  <a16:creationId xmlns:a16="http://schemas.microsoft.com/office/drawing/2014/main" id="{7A3F62CF-C0D4-4BBF-B6EF-1809F3743E8C}"/>
                </a:ext>
              </a:extLst>
            </p:cNvPr>
            <p:cNvSpPr/>
            <p:nvPr/>
          </p:nvSpPr>
          <p:spPr bwMode="auto">
            <a:xfrm>
              <a:off x="1404936" y="5311140"/>
              <a:ext cx="7129464" cy="838200"/>
            </a:xfrm>
            <a:prstGeom prst="snip1Rect">
              <a:avLst/>
            </a:prstGeom>
            <a:solidFill>
              <a:srgbClr val="00B050"/>
            </a:solidFill>
            <a:ln>
              <a:headEnd type="none" w="med" len="med"/>
              <a:tailEnd type="none" w="med" len="med"/>
            </a:ln>
            <a:scene3d>
              <a:camera prst="orthographicFront">
                <a:rot lat="0" lon="0" rev="0"/>
              </a:camera>
              <a:lightRig rig="threePt" dir="t">
                <a:rot lat="0" lon="0" rev="0"/>
              </a:lightRig>
            </a:scene3d>
            <a:sp3d/>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l"/>
              <a:r>
                <a:rPr lang="en-US" sz="2600" dirty="0">
                  <a:solidFill>
                    <a:schemeClr val="bg1"/>
                  </a:solidFill>
                </a:rPr>
                <a:t>S</a:t>
              </a:r>
              <a:r>
                <a:rPr lang="en-US" sz="2600" b="1" dirty="0">
                  <a:solidFill>
                    <a:schemeClr val="bg1"/>
                  </a:solidFill>
                </a:rPr>
                <a:t>ubmit the missing enrollment record</a:t>
              </a:r>
            </a:p>
          </p:txBody>
        </p:sp>
        <p:sp>
          <p:nvSpPr>
            <p:cNvPr id="20" name="Plus 23">
              <a:extLst>
                <a:ext uri="{FF2B5EF4-FFF2-40B4-BE49-F238E27FC236}">
                  <a16:creationId xmlns:a16="http://schemas.microsoft.com/office/drawing/2014/main" id="{1E3A8753-4A03-419C-AC62-EA590FB34C19}"/>
                </a:ext>
              </a:extLst>
            </p:cNvPr>
            <p:cNvSpPr/>
            <p:nvPr/>
          </p:nvSpPr>
          <p:spPr bwMode="auto">
            <a:xfrm>
              <a:off x="350520" y="5181600"/>
              <a:ext cx="1097280" cy="1097280"/>
            </a:xfrm>
            <a:prstGeom prst="mathPlus">
              <a:avLst>
                <a:gd name="adj1" fmla="val 17366"/>
              </a:avLst>
            </a:prstGeom>
            <a:gradFill flip="none" rotWithShape="1">
              <a:gsLst>
                <a:gs pos="0">
                  <a:srgbClr val="008000">
                    <a:shade val="30000"/>
                    <a:satMod val="115000"/>
                  </a:srgbClr>
                </a:gs>
                <a:gs pos="50000">
                  <a:srgbClr val="00AC00"/>
                </a:gs>
                <a:gs pos="100000">
                  <a:srgbClr val="9BFF9B"/>
                </a:gs>
              </a:gsLst>
              <a:lin ang="13500000" scaled="1"/>
              <a:tileRect/>
            </a:gradFill>
            <a:ln>
              <a:headEnd type="none" w="med" len="med"/>
              <a:tailEnd type="none" w="med" len="med"/>
            </a:ln>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l"/>
              <a:endParaRPr lang="en-US" sz="1800" dirty="0">
                <a:solidFill>
                  <a:schemeClr val="tx1"/>
                </a:solidFill>
                <a:latin typeface="Arial" charset="0"/>
                <a:cs typeface="Arial" charset="0"/>
              </a:endParaRPr>
            </a:p>
          </p:txBody>
        </p:sp>
      </p:grpSp>
      <p:sp>
        <p:nvSpPr>
          <p:cNvPr id="3" name="Slide Number Placeholder 2">
            <a:extLst>
              <a:ext uri="{FF2B5EF4-FFF2-40B4-BE49-F238E27FC236}">
                <a16:creationId xmlns:a16="http://schemas.microsoft.com/office/drawing/2014/main" id="{5F58FE89-2662-435F-8B09-98E28C435CCB}"/>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spTree>
    <p:extLst>
      <p:ext uri="{BB962C8B-B14F-4D97-AF65-F5344CB8AC3E}">
        <p14:creationId xmlns:p14="http://schemas.microsoft.com/office/powerpoint/2010/main" val="2953584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p:txBody>
          <a:bodyPr/>
          <a:lstStyle/>
          <a:p>
            <a:r>
              <a:rPr lang="en-US" dirty="0"/>
              <a:t>Common Causes Of Type A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aphicFrame>
        <p:nvGraphicFramePr>
          <p:cNvPr id="21" name="Diagram 20">
            <a:extLst>
              <a:ext uri="{FF2B5EF4-FFF2-40B4-BE49-F238E27FC236}">
                <a16:creationId xmlns:a16="http://schemas.microsoft.com/office/drawing/2014/main" id="{8BD1B7DD-CFDC-42B9-9E3D-D883AC517AAC}"/>
              </a:ext>
            </a:extLst>
          </p:cNvPr>
          <p:cNvGraphicFramePr/>
          <p:nvPr/>
        </p:nvGraphicFramePr>
        <p:xfrm>
          <a:off x="5382684" y="1219200"/>
          <a:ext cx="6580716"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1">
            <a:extLst>
              <a:ext uri="{FF2B5EF4-FFF2-40B4-BE49-F238E27FC236}">
                <a16:creationId xmlns:a16="http://schemas.microsoft.com/office/drawing/2014/main" id="{643B99C7-FC4C-42D8-BB55-F7B5020234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1090" y="1460325"/>
            <a:ext cx="4361086" cy="4353149"/>
          </a:xfrm>
          <a:prstGeom prst="rect">
            <a:avLst/>
          </a:prstGeom>
          <a:ln w="3175">
            <a:solidFill>
              <a:srgbClr val="2A3132"/>
            </a:solidFill>
          </a:ln>
          <a:effectLst>
            <a:outerShdw blurRad="190500" algn="tl" rotWithShape="0">
              <a:srgbClr val="000000">
                <a:alpha val="70000"/>
              </a:srgbClr>
            </a:outerShdw>
          </a:effectLst>
        </p:spPr>
      </p:pic>
      <p:sp>
        <p:nvSpPr>
          <p:cNvPr id="3" name="Slide Number Placeholder 2">
            <a:extLst>
              <a:ext uri="{FF2B5EF4-FFF2-40B4-BE49-F238E27FC236}">
                <a16:creationId xmlns:a16="http://schemas.microsoft.com/office/drawing/2014/main" id="{532BBB4A-432B-4C9C-88F1-B77F40A3E91F}"/>
              </a:ext>
            </a:extLst>
          </p:cNvPr>
          <p:cNvSpPr>
            <a:spLocks noGrp="1"/>
          </p:cNvSpPr>
          <p:nvPr>
            <p:ph type="sldNum" sz="quarter" idx="11"/>
          </p:nvPr>
        </p:nvSpPr>
        <p:spPr/>
        <p:txBody>
          <a:bodyPr/>
          <a:lstStyle/>
          <a:p>
            <a:fld id="{4B73C415-D670-4716-A5EC-CC4D52CA2BAC}" type="slidenum">
              <a:rPr lang="en-US" noProof="0" smtClean="0"/>
              <a:pPr/>
              <a:t>59</a:t>
            </a:fld>
            <a:endParaRPr lang="en-US" noProof="0" dirty="0"/>
          </a:p>
        </p:txBody>
      </p:sp>
    </p:spTree>
    <p:extLst>
      <p:ext uri="{BB962C8B-B14F-4D97-AF65-F5344CB8AC3E}">
        <p14:creationId xmlns:p14="http://schemas.microsoft.com/office/powerpoint/2010/main" val="128401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Background</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205273" y="1582738"/>
            <a:ext cx="4376058" cy="2055812"/>
          </a:xfrm>
        </p:spPr>
        <p:txBody>
          <a:bodyPr/>
          <a:lstStyle/>
          <a:p>
            <a:r>
              <a:rPr lang="en-US" sz="2800" dirty="0"/>
              <a:t>What is a </a:t>
            </a:r>
            <a:r>
              <a:rPr lang="en-US" sz="2800" b="1" dirty="0">
                <a:solidFill>
                  <a:srgbClr val="FF4719"/>
                </a:solidFill>
              </a:rPr>
              <a:t>SSID Anomaly</a:t>
            </a:r>
            <a:r>
              <a:rPr lang="en-US" sz="2800" dirty="0"/>
              <a:t>?</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1" name="Rectangle: Rounded Corners 10" descr="laptop screen with bullet points">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3" descr="laptop screen with bullet point text">
            <a:extLst>
              <a:ext uri="{FF2B5EF4-FFF2-40B4-BE49-F238E27FC236}">
                <a16:creationId xmlns:a16="http://schemas.microsoft.com/office/drawing/2014/main" id="{5DD653EF-D795-4135-8D9A-C6A4EA028637}"/>
              </a:ext>
            </a:extLst>
          </p:cNvPr>
          <p:cNvSpPr txBox="1">
            <a:spLocks/>
          </p:cNvSpPr>
          <p:nvPr/>
        </p:nvSpPr>
        <p:spPr>
          <a:xfrm>
            <a:off x="5423099" y="1582738"/>
            <a:ext cx="6768899" cy="3868486"/>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endParaRPr lang="en-US" dirty="0"/>
          </a:p>
          <a:p>
            <a:pPr>
              <a:buFont typeface="Courier New" panose="02070309020205020404" pitchFamily="49" charset="0"/>
              <a:buChar char="o"/>
            </a:pPr>
            <a:r>
              <a:rPr lang="en-US" sz="2000" dirty="0"/>
              <a:t>It is a problem involving SSID’s enrollment, exits as well as a student being assigned more than one SSID</a:t>
            </a:r>
          </a:p>
          <a:p>
            <a:pPr>
              <a:buFont typeface="Courier New" panose="02070309020205020404" pitchFamily="49" charset="0"/>
              <a:buChar char="o"/>
            </a:pPr>
            <a:r>
              <a:rPr lang="en-US" sz="2000" dirty="0"/>
              <a:t>Posting of SENR or SINF record trigger the </a:t>
            </a:r>
            <a:r>
              <a:rPr lang="en-US" sz="2000" b="1" dirty="0">
                <a:solidFill>
                  <a:srgbClr val="FF4719"/>
                </a:solidFill>
              </a:rPr>
              <a:t>immediate detection of anomalies.</a:t>
            </a:r>
            <a:endParaRPr lang="en-US" sz="2000" dirty="0"/>
          </a:p>
          <a:p>
            <a:pPr>
              <a:buFont typeface="Courier New" panose="02070309020205020404" pitchFamily="49" charset="0"/>
              <a:buChar char="o"/>
            </a:pPr>
            <a:r>
              <a:rPr lang="en-US" sz="2000" dirty="0"/>
              <a:t>These discrepancies impact an LEA’s certification in the  process as well as completion and dropout counts.</a:t>
            </a:r>
          </a:p>
          <a:p>
            <a:endParaRPr lang="en-US" dirty="0"/>
          </a:p>
        </p:txBody>
      </p:sp>
      <p:sp>
        <p:nvSpPr>
          <p:cNvPr id="3" name="Slide Number Placeholder 2">
            <a:extLst>
              <a:ext uri="{FF2B5EF4-FFF2-40B4-BE49-F238E27FC236}">
                <a16:creationId xmlns:a16="http://schemas.microsoft.com/office/drawing/2014/main" id="{642638A0-CDD3-4F36-85FE-76987899142E}"/>
              </a:ext>
            </a:extLst>
          </p:cNvPr>
          <p:cNvSpPr>
            <a:spLocks noGrp="1"/>
          </p:cNvSpPr>
          <p:nvPr>
            <p:ph type="sldNum" sz="quarter" idx="11"/>
          </p:nvPr>
        </p:nvSpPr>
        <p:spPr/>
        <p:txBody>
          <a:bodyPr/>
          <a:lstStyle/>
          <a:p>
            <a:fld id="{4B73C415-D670-4716-A5EC-CC4D52CA2BAC}" type="slidenum">
              <a:rPr lang="en-US" noProof="0" smtClean="0"/>
              <a:pPr/>
              <a:t>6</a:t>
            </a:fld>
            <a:endParaRPr lang="en-US" noProof="0" dirty="0"/>
          </a:p>
        </p:txBody>
      </p:sp>
    </p:spTree>
    <p:extLst>
      <p:ext uri="{BB962C8B-B14F-4D97-AF65-F5344CB8AC3E}">
        <p14:creationId xmlns:p14="http://schemas.microsoft.com/office/powerpoint/2010/main" val="2490080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32000" y="276890"/>
            <a:ext cx="11340000" cy="432000"/>
          </a:xfrm>
        </p:spPr>
        <p:txBody>
          <a:bodyPr/>
          <a:lstStyle/>
          <a:p>
            <a:r>
              <a:rPr lang="en-US" dirty="0"/>
              <a:t>ERD – Analysis of Warning Type A</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9" name="AutoShape 22">
            <a:extLst>
              <a:ext uri="{FF2B5EF4-FFF2-40B4-BE49-F238E27FC236}">
                <a16:creationId xmlns:a16="http://schemas.microsoft.com/office/drawing/2014/main" id="{1CAF2E62-1280-4FD2-BAA4-43565C698588}"/>
              </a:ext>
            </a:extLst>
          </p:cNvPr>
          <p:cNvSpPr>
            <a:spLocks noChangeArrowheads="1"/>
          </p:cNvSpPr>
          <p:nvPr/>
        </p:nvSpPr>
        <p:spPr bwMode="auto">
          <a:xfrm>
            <a:off x="5706614" y="4747490"/>
            <a:ext cx="5971233" cy="1514475"/>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t>Determine whether the Exit Code &amp; Completion Status (if supplied) are accurate. If the student did not complete, the Exit Code should be changed to a code that accurately reflects why the student left. The Completion Status also needs to be removed.</a:t>
            </a:r>
          </a:p>
        </p:txBody>
      </p:sp>
      <p:sp>
        <p:nvSpPr>
          <p:cNvPr id="10" name="AutoShape 29">
            <a:extLst>
              <a:ext uri="{FF2B5EF4-FFF2-40B4-BE49-F238E27FC236}">
                <a16:creationId xmlns:a16="http://schemas.microsoft.com/office/drawing/2014/main" id="{5C609F20-01A2-41FA-8CEE-E01D1716A5CA}"/>
              </a:ext>
            </a:extLst>
          </p:cNvPr>
          <p:cNvSpPr>
            <a:spLocks noChangeArrowheads="1"/>
          </p:cNvSpPr>
          <p:nvPr/>
        </p:nvSpPr>
        <p:spPr bwMode="auto">
          <a:xfrm>
            <a:off x="5707451" y="1222744"/>
            <a:ext cx="5943601" cy="1010146"/>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t>If earliest record in the history does not match your student’s actual enrollment, your student may have the wrong SSID.</a:t>
            </a:r>
          </a:p>
        </p:txBody>
      </p:sp>
      <p:sp>
        <p:nvSpPr>
          <p:cNvPr id="11" name="AutoShape 39">
            <a:extLst>
              <a:ext uri="{FF2B5EF4-FFF2-40B4-BE49-F238E27FC236}">
                <a16:creationId xmlns:a16="http://schemas.microsoft.com/office/drawing/2014/main" id="{9EB00C23-0BC1-442C-B5BD-418DCEAA0AD6}"/>
              </a:ext>
            </a:extLst>
          </p:cNvPr>
          <p:cNvSpPr>
            <a:spLocks noChangeArrowheads="1"/>
          </p:cNvSpPr>
          <p:nvPr/>
        </p:nvSpPr>
        <p:spPr bwMode="auto">
          <a:xfrm>
            <a:off x="5706614" y="3528290"/>
            <a:ext cx="5943601" cy="1143001"/>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t>If the other LEA’s record appears to be inaccurate, contact that LEA to discuss the anomaly. Click the School Contact link to get contact information for that LEA. </a:t>
            </a:r>
          </a:p>
        </p:txBody>
      </p:sp>
      <p:sp>
        <p:nvSpPr>
          <p:cNvPr id="12" name="TextBox 11">
            <a:extLst>
              <a:ext uri="{FF2B5EF4-FFF2-40B4-BE49-F238E27FC236}">
                <a16:creationId xmlns:a16="http://schemas.microsoft.com/office/drawing/2014/main" id="{56D14E18-1028-422D-825F-B6A9DC599A2A}"/>
              </a:ext>
            </a:extLst>
          </p:cNvPr>
          <p:cNvSpPr txBox="1"/>
          <p:nvPr/>
        </p:nvSpPr>
        <p:spPr>
          <a:xfrm>
            <a:off x="6998108" y="708890"/>
            <a:ext cx="3485249" cy="461665"/>
          </a:xfrm>
          <a:prstGeom prst="rect">
            <a:avLst/>
          </a:prstGeom>
          <a:noFill/>
        </p:spPr>
        <p:txBody>
          <a:bodyPr wrap="none" rtlCol="0">
            <a:spAutoFit/>
          </a:bodyPr>
          <a:lstStyle/>
          <a:p>
            <a:r>
              <a:rPr lang="en-US" sz="2400" b="1" dirty="0"/>
              <a:t>Completer Re-enrolled</a:t>
            </a:r>
          </a:p>
        </p:txBody>
      </p:sp>
      <p:sp>
        <p:nvSpPr>
          <p:cNvPr id="13" name="AutoShape 11">
            <a:extLst>
              <a:ext uri="{FF2B5EF4-FFF2-40B4-BE49-F238E27FC236}">
                <a16:creationId xmlns:a16="http://schemas.microsoft.com/office/drawing/2014/main" id="{2432F379-A7A9-4D78-BDD0-09ACB67593AF}"/>
              </a:ext>
            </a:extLst>
          </p:cNvPr>
          <p:cNvSpPr>
            <a:spLocks noChangeArrowheads="1"/>
          </p:cNvSpPr>
          <p:nvPr/>
        </p:nvSpPr>
        <p:spPr bwMode="auto">
          <a:xfrm>
            <a:off x="5707451" y="2309090"/>
            <a:ext cx="5943600" cy="1143000"/>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sz="1400" dirty="0"/>
              <a:t>Student left on 05/22/2023 as a high school completer (E230/330), but then re-enrolled on 8/15/2023.</a:t>
            </a:r>
          </a:p>
        </p:txBody>
      </p:sp>
      <p:sp>
        <p:nvSpPr>
          <p:cNvPr id="3" name="Slide Number Placeholder 2">
            <a:extLst>
              <a:ext uri="{FF2B5EF4-FFF2-40B4-BE49-F238E27FC236}">
                <a16:creationId xmlns:a16="http://schemas.microsoft.com/office/drawing/2014/main" id="{0320C37A-9D88-474B-B30A-915E296059B1}"/>
              </a:ext>
            </a:extLst>
          </p:cNvPr>
          <p:cNvSpPr>
            <a:spLocks noGrp="1"/>
          </p:cNvSpPr>
          <p:nvPr>
            <p:ph type="sldNum" sz="quarter" idx="11"/>
          </p:nvPr>
        </p:nvSpPr>
        <p:spPr/>
        <p:txBody>
          <a:bodyPr/>
          <a:lstStyle/>
          <a:p>
            <a:fld id="{4B73C415-D670-4716-A5EC-CC4D52CA2BAC}" type="slidenum">
              <a:rPr lang="en-US" noProof="0" smtClean="0"/>
              <a:pPr/>
              <a:t>60</a:t>
            </a:fld>
            <a:endParaRPr lang="en-US" noProof="0" dirty="0"/>
          </a:p>
        </p:txBody>
      </p:sp>
      <p:pic>
        <p:nvPicPr>
          <p:cNvPr id="5" name="Picture 4">
            <a:extLst>
              <a:ext uri="{FF2B5EF4-FFF2-40B4-BE49-F238E27FC236}">
                <a16:creationId xmlns:a16="http://schemas.microsoft.com/office/drawing/2014/main" id="{8C1C4D30-A2C3-8021-C72B-8FF335C450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1222744"/>
            <a:ext cx="4930524" cy="4921551"/>
          </a:xfrm>
          <a:prstGeom prst="rect">
            <a:avLst/>
          </a:prstGeom>
          <a:ln w="3175">
            <a:solidFill>
              <a:srgbClr val="2A3132"/>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960959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26000" y="276637"/>
            <a:ext cx="11340000" cy="432000"/>
          </a:xfrm>
        </p:spPr>
        <p:txBody>
          <a:bodyPr/>
          <a:lstStyle/>
          <a:p>
            <a:r>
              <a:rPr lang="en-US" dirty="0"/>
              <a:t>Common Causes Of Type B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aphicFrame>
        <p:nvGraphicFramePr>
          <p:cNvPr id="8" name="Diagram 7">
            <a:extLst>
              <a:ext uri="{FF2B5EF4-FFF2-40B4-BE49-F238E27FC236}">
                <a16:creationId xmlns:a16="http://schemas.microsoft.com/office/drawing/2014/main" id="{F8B3C74F-FD8D-41D5-8637-601638426C75}"/>
              </a:ext>
            </a:extLst>
          </p:cNvPr>
          <p:cNvGraphicFramePr/>
          <p:nvPr/>
        </p:nvGraphicFramePr>
        <p:xfrm>
          <a:off x="5438775" y="1235867"/>
          <a:ext cx="6172200" cy="4386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A98A1DA3-1F96-4215-8271-873E2A0792E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1025" y="1090509"/>
            <a:ext cx="4664226" cy="4676981"/>
          </a:xfrm>
          <a:prstGeom prst="rect">
            <a:avLst/>
          </a:prstGeom>
          <a:ln w="3175">
            <a:solidFill>
              <a:srgbClr val="2A3132"/>
            </a:solidFill>
          </a:ln>
          <a:effectLst>
            <a:outerShdw blurRad="190500" algn="tl" rotWithShape="0">
              <a:srgbClr val="000000">
                <a:alpha val="40000"/>
              </a:srgbClr>
            </a:outerShdw>
          </a:effectLst>
        </p:spPr>
      </p:pic>
      <p:sp>
        <p:nvSpPr>
          <p:cNvPr id="3" name="Slide Number Placeholder 2">
            <a:extLst>
              <a:ext uri="{FF2B5EF4-FFF2-40B4-BE49-F238E27FC236}">
                <a16:creationId xmlns:a16="http://schemas.microsoft.com/office/drawing/2014/main" id="{9ABA5278-E27C-409A-ABF6-5C4083623086}"/>
              </a:ext>
            </a:extLst>
          </p:cNvPr>
          <p:cNvSpPr>
            <a:spLocks noGrp="1"/>
          </p:cNvSpPr>
          <p:nvPr>
            <p:ph type="sldNum" sz="quarter" idx="11"/>
          </p:nvPr>
        </p:nvSpPr>
        <p:spPr/>
        <p:txBody>
          <a:bodyPr/>
          <a:lstStyle/>
          <a:p>
            <a:fld id="{4B73C415-D670-4716-A5EC-CC4D52CA2BAC}" type="slidenum">
              <a:rPr lang="en-US" noProof="0" smtClean="0"/>
              <a:pPr/>
              <a:t>61</a:t>
            </a:fld>
            <a:endParaRPr lang="en-US" noProof="0" dirty="0"/>
          </a:p>
        </p:txBody>
      </p:sp>
    </p:spTree>
    <p:extLst>
      <p:ext uri="{BB962C8B-B14F-4D97-AF65-F5344CB8AC3E}">
        <p14:creationId xmlns:p14="http://schemas.microsoft.com/office/powerpoint/2010/main" val="1046105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361117" y="223828"/>
            <a:ext cx="11340000" cy="432000"/>
          </a:xfrm>
        </p:spPr>
        <p:txBody>
          <a:bodyPr/>
          <a:lstStyle/>
          <a:p>
            <a:r>
              <a:rPr lang="en-US" dirty="0"/>
              <a:t>ERD – Analysis of Warning Type B</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0" name="AutoShape 12">
            <a:extLst>
              <a:ext uri="{FF2B5EF4-FFF2-40B4-BE49-F238E27FC236}">
                <a16:creationId xmlns:a16="http://schemas.microsoft.com/office/drawing/2014/main" id="{43018550-BF4A-4017-A919-8D2D81883FCF}"/>
              </a:ext>
            </a:extLst>
          </p:cNvPr>
          <p:cNvSpPr>
            <a:spLocks noChangeArrowheads="1"/>
          </p:cNvSpPr>
          <p:nvPr/>
        </p:nvSpPr>
        <p:spPr bwMode="auto">
          <a:xfrm>
            <a:off x="5828400" y="1271916"/>
            <a:ext cx="5943600" cy="1143000"/>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If earliest record in the history does not match your student’s actual enrollment, your student may have the wrong SSID.</a:t>
            </a:r>
          </a:p>
        </p:txBody>
      </p:sp>
      <p:sp>
        <p:nvSpPr>
          <p:cNvPr id="11" name="AutoShape 15">
            <a:extLst>
              <a:ext uri="{FF2B5EF4-FFF2-40B4-BE49-F238E27FC236}">
                <a16:creationId xmlns:a16="http://schemas.microsoft.com/office/drawing/2014/main" id="{2313098C-C476-4DC3-BAB0-B60B855DACF7}"/>
              </a:ext>
            </a:extLst>
          </p:cNvPr>
          <p:cNvSpPr>
            <a:spLocks noChangeArrowheads="1"/>
          </p:cNvSpPr>
          <p:nvPr/>
        </p:nvSpPr>
        <p:spPr bwMode="auto">
          <a:xfrm>
            <a:off x="5849334" y="3597879"/>
            <a:ext cx="5922666" cy="1285875"/>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Leave exit as is since it accurately represents the exit at the time of posting. Ignore ERD.</a:t>
            </a:r>
          </a:p>
        </p:txBody>
      </p:sp>
      <p:sp>
        <p:nvSpPr>
          <p:cNvPr id="12" name="AutoShape 18">
            <a:extLst>
              <a:ext uri="{FF2B5EF4-FFF2-40B4-BE49-F238E27FC236}">
                <a16:creationId xmlns:a16="http://schemas.microsoft.com/office/drawing/2014/main" id="{8D51C709-AA30-4286-9F8E-63A19D334306}"/>
              </a:ext>
            </a:extLst>
          </p:cNvPr>
          <p:cNvSpPr>
            <a:spLocks noChangeArrowheads="1"/>
          </p:cNvSpPr>
          <p:nvPr/>
        </p:nvSpPr>
        <p:spPr bwMode="auto">
          <a:xfrm>
            <a:off x="5849334" y="2503658"/>
            <a:ext cx="5922666" cy="996208"/>
          </a:xfrm>
          <a:prstGeom prst="roundRect">
            <a:avLst>
              <a:gd name="adj" fmla="val 16667"/>
            </a:avLst>
          </a:prstGeom>
          <a:solidFill>
            <a:srgbClr val="ADDAD6"/>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Student was exited on 5/15/2023 as a dropout (E23/360), but then re-enrolled on </a:t>
            </a:r>
            <a:r>
              <a:rPr lang="en-US" b="0" i="0" dirty="0">
                <a:solidFill>
                  <a:srgbClr val="000000"/>
                </a:solidFill>
                <a:effectLst/>
                <a:latin typeface="Roboto" panose="02000000000000000000" pitchFamily="2" charset="0"/>
              </a:rPr>
              <a:t>07/06/2023</a:t>
            </a:r>
            <a:r>
              <a:rPr lang="en-US" dirty="0"/>
              <a:t>.</a:t>
            </a:r>
          </a:p>
        </p:txBody>
      </p:sp>
      <p:sp>
        <p:nvSpPr>
          <p:cNvPr id="13" name="TextBox 12">
            <a:extLst>
              <a:ext uri="{FF2B5EF4-FFF2-40B4-BE49-F238E27FC236}">
                <a16:creationId xmlns:a16="http://schemas.microsoft.com/office/drawing/2014/main" id="{F71ECC86-1584-4D02-96C5-8CD554711F11}"/>
              </a:ext>
            </a:extLst>
          </p:cNvPr>
          <p:cNvSpPr txBox="1"/>
          <p:nvPr/>
        </p:nvSpPr>
        <p:spPr>
          <a:xfrm>
            <a:off x="7147637" y="697414"/>
            <a:ext cx="3158237" cy="461665"/>
          </a:xfrm>
          <a:prstGeom prst="rect">
            <a:avLst/>
          </a:prstGeom>
          <a:noFill/>
        </p:spPr>
        <p:txBody>
          <a:bodyPr wrap="none" rtlCol="0">
            <a:spAutoFit/>
          </a:bodyPr>
          <a:lstStyle/>
          <a:p>
            <a:r>
              <a:rPr lang="en-US" sz="2400" b="1" dirty="0"/>
              <a:t>Dropout Re-enrolled</a:t>
            </a:r>
          </a:p>
        </p:txBody>
      </p:sp>
      <p:pic>
        <p:nvPicPr>
          <p:cNvPr id="14" name="Picture 13">
            <a:extLst>
              <a:ext uri="{FF2B5EF4-FFF2-40B4-BE49-F238E27FC236}">
                <a16:creationId xmlns:a16="http://schemas.microsoft.com/office/drawing/2014/main" id="{B19AD9F5-C106-46C8-B7E3-5CA48160FF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7" y="799200"/>
            <a:ext cx="5256027" cy="5270400"/>
          </a:xfrm>
          <a:prstGeom prst="rect">
            <a:avLst/>
          </a:prstGeom>
          <a:ln w="3175">
            <a:solidFill>
              <a:srgbClr val="2A3132"/>
            </a:solidFill>
          </a:ln>
          <a:effectLst>
            <a:outerShdw blurRad="190500" algn="tl" rotWithShape="0">
              <a:srgbClr val="000000">
                <a:alpha val="40000"/>
              </a:srgbClr>
            </a:outerShdw>
          </a:effectLst>
        </p:spPr>
      </p:pic>
      <p:sp>
        <p:nvSpPr>
          <p:cNvPr id="3" name="Slide Number Placeholder 2">
            <a:extLst>
              <a:ext uri="{FF2B5EF4-FFF2-40B4-BE49-F238E27FC236}">
                <a16:creationId xmlns:a16="http://schemas.microsoft.com/office/drawing/2014/main" id="{44106FB2-7250-4AF5-90ED-F0FFAF89F009}"/>
              </a:ext>
            </a:extLst>
          </p:cNvPr>
          <p:cNvSpPr>
            <a:spLocks noGrp="1"/>
          </p:cNvSpPr>
          <p:nvPr>
            <p:ph type="sldNum" sz="quarter" idx="11"/>
          </p:nvPr>
        </p:nvSpPr>
        <p:spPr/>
        <p:txBody>
          <a:bodyPr/>
          <a:lstStyle/>
          <a:p>
            <a:fld id="{4B73C415-D670-4716-A5EC-CC4D52CA2BAC}" type="slidenum">
              <a:rPr lang="en-US" noProof="0" smtClean="0"/>
              <a:pPr/>
              <a:t>62</a:t>
            </a:fld>
            <a:endParaRPr lang="en-US" noProof="0" dirty="0"/>
          </a:p>
        </p:txBody>
      </p:sp>
    </p:spTree>
    <p:extLst>
      <p:ext uri="{BB962C8B-B14F-4D97-AF65-F5344CB8AC3E}">
        <p14:creationId xmlns:p14="http://schemas.microsoft.com/office/powerpoint/2010/main" val="32433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32000" y="249433"/>
            <a:ext cx="11340000" cy="432000"/>
          </a:xfrm>
        </p:spPr>
        <p:txBody>
          <a:bodyPr/>
          <a:lstStyle/>
          <a:p>
            <a:r>
              <a:rPr lang="en-US" dirty="0"/>
              <a:t>Common Causes Of Type C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aphicFrame>
        <p:nvGraphicFramePr>
          <p:cNvPr id="7" name="Diagram 6">
            <a:extLst>
              <a:ext uri="{FF2B5EF4-FFF2-40B4-BE49-F238E27FC236}">
                <a16:creationId xmlns:a16="http://schemas.microsoft.com/office/drawing/2014/main" id="{9FAEA088-3EC7-4DF0-B7AD-FF6B7B074EEB}"/>
              </a:ext>
            </a:extLst>
          </p:cNvPr>
          <p:cNvGraphicFramePr/>
          <p:nvPr/>
        </p:nvGraphicFramePr>
        <p:xfrm>
          <a:off x="6096001" y="1000067"/>
          <a:ext cx="5676000" cy="5046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269B4E7C-B53D-4C66-9C35-F91F168FA9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999" y="1000067"/>
            <a:ext cx="5093457" cy="4946468"/>
          </a:xfrm>
          <a:prstGeom prst="rect">
            <a:avLst/>
          </a:prstGeom>
          <a:ln w="3175">
            <a:solidFill>
              <a:srgbClr val="2A3132"/>
            </a:solidFill>
          </a:ln>
          <a:effectLst>
            <a:outerShdw blurRad="190500" algn="tl" rotWithShape="0">
              <a:srgbClr val="000000">
                <a:alpha val="40000"/>
              </a:srgbClr>
            </a:outerShdw>
          </a:effectLst>
        </p:spPr>
      </p:pic>
      <p:sp>
        <p:nvSpPr>
          <p:cNvPr id="3" name="Slide Number Placeholder 2">
            <a:extLst>
              <a:ext uri="{FF2B5EF4-FFF2-40B4-BE49-F238E27FC236}">
                <a16:creationId xmlns:a16="http://schemas.microsoft.com/office/drawing/2014/main" id="{9CCA3E16-FDFD-402E-A0A4-70E69979AC76}"/>
              </a:ext>
            </a:extLst>
          </p:cNvPr>
          <p:cNvSpPr>
            <a:spLocks noGrp="1"/>
          </p:cNvSpPr>
          <p:nvPr>
            <p:ph type="sldNum" sz="quarter" idx="11"/>
          </p:nvPr>
        </p:nvSpPr>
        <p:spPr/>
        <p:txBody>
          <a:bodyPr/>
          <a:lstStyle/>
          <a:p>
            <a:fld id="{4B73C415-D670-4716-A5EC-CC4D52CA2BAC}" type="slidenum">
              <a:rPr lang="en-US" noProof="0" smtClean="0"/>
              <a:pPr/>
              <a:t>63</a:t>
            </a:fld>
            <a:endParaRPr lang="en-US" noProof="0" dirty="0"/>
          </a:p>
        </p:txBody>
      </p:sp>
    </p:spTree>
    <p:extLst>
      <p:ext uri="{BB962C8B-B14F-4D97-AF65-F5344CB8AC3E}">
        <p14:creationId xmlns:p14="http://schemas.microsoft.com/office/powerpoint/2010/main" val="2273880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AutoShape 3"/>
          <p:cNvSpPr>
            <a:spLocks noGrp="1" noChangeArrowheads="1"/>
          </p:cNvSpPr>
          <p:nvPr>
            <p:ph type="title" idx="4294967295"/>
          </p:nvPr>
        </p:nvSpPr>
        <p:spPr>
          <a:xfrm>
            <a:off x="312258" y="234690"/>
            <a:ext cx="6913984" cy="533400"/>
          </a:xfrm>
        </p:spPr>
        <p:txBody>
          <a:bodyPr/>
          <a:lstStyle/>
          <a:p>
            <a:pPr eaLnBrk="1" hangingPunct="1"/>
            <a:r>
              <a:rPr lang="en-US" dirty="0"/>
              <a:t>ERD – Analysis of Warning Type C</a:t>
            </a:r>
          </a:p>
        </p:txBody>
      </p:sp>
      <p:sp>
        <p:nvSpPr>
          <p:cNvPr id="63507" name="AutoShape 8"/>
          <p:cNvSpPr>
            <a:spLocks noChangeArrowheads="1"/>
          </p:cNvSpPr>
          <p:nvPr/>
        </p:nvSpPr>
        <p:spPr bwMode="auto">
          <a:xfrm>
            <a:off x="6604199" y="3775254"/>
            <a:ext cx="5133651" cy="1507855"/>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Determine whether the Exit Reason is accurate. If the student did not transfer to another CA public school, the Exit Reason needs to be updated to a code that accurately reflects why the student left.</a:t>
            </a:r>
          </a:p>
        </p:txBody>
      </p:sp>
      <p:sp>
        <p:nvSpPr>
          <p:cNvPr id="63505" name="AutoShape 11"/>
          <p:cNvSpPr>
            <a:spLocks noChangeArrowheads="1"/>
          </p:cNvSpPr>
          <p:nvPr/>
        </p:nvSpPr>
        <p:spPr bwMode="auto">
          <a:xfrm>
            <a:off x="6604199" y="1288587"/>
            <a:ext cx="5133653" cy="1143000"/>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If earliest record in the history does not match your student’s actual enrollment, your student may have the wrong SSID.</a:t>
            </a:r>
          </a:p>
        </p:txBody>
      </p:sp>
      <p:sp>
        <p:nvSpPr>
          <p:cNvPr id="63503" name="AutoShape 17"/>
          <p:cNvSpPr>
            <a:spLocks noChangeArrowheads="1"/>
          </p:cNvSpPr>
          <p:nvPr/>
        </p:nvSpPr>
        <p:spPr bwMode="auto">
          <a:xfrm>
            <a:off x="6604199" y="2543440"/>
            <a:ext cx="5133652" cy="1143000"/>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dirty="0"/>
              <a:t>Student was exited on 5/17/2021 (Exit Reason = T160), and has no subsequent enrollment records in CALPADS.</a:t>
            </a:r>
          </a:p>
        </p:txBody>
      </p:sp>
      <p:sp>
        <p:nvSpPr>
          <p:cNvPr id="20" name="TextBox 19"/>
          <p:cNvSpPr txBox="1"/>
          <p:nvPr/>
        </p:nvSpPr>
        <p:spPr>
          <a:xfrm>
            <a:off x="7789075" y="658449"/>
            <a:ext cx="2763898" cy="461665"/>
          </a:xfrm>
          <a:prstGeom prst="rect">
            <a:avLst/>
          </a:prstGeom>
          <a:noFill/>
        </p:spPr>
        <p:txBody>
          <a:bodyPr wrap="none" rtlCol="0">
            <a:spAutoFit/>
          </a:bodyPr>
          <a:lstStyle/>
          <a:p>
            <a:r>
              <a:rPr lang="en-US" sz="2400" b="1" dirty="0"/>
              <a:t>Potential Dropout</a:t>
            </a:r>
          </a:p>
        </p:txBody>
      </p:sp>
      <p:pic>
        <p:nvPicPr>
          <p:cNvPr id="22" name="Picture 21">
            <a:extLst>
              <a:ext uri="{FF2B5EF4-FFF2-40B4-BE49-F238E27FC236}">
                <a16:creationId xmlns:a16="http://schemas.microsoft.com/office/drawing/2014/main" id="{3F6D10ED-261C-464F-AC87-B466E58D7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64" y="789781"/>
            <a:ext cx="5324271" cy="5170621"/>
          </a:xfrm>
          <a:prstGeom prst="rect">
            <a:avLst/>
          </a:prstGeom>
          <a:ln w="3175">
            <a:solidFill>
              <a:srgbClr val="2A3132"/>
            </a:solidFill>
          </a:ln>
          <a:effectLst>
            <a:outerShdw blurRad="190500" algn="tl" rotWithShape="0">
              <a:srgbClr val="000000">
                <a:alpha val="40000"/>
              </a:srgbClr>
            </a:outerShdw>
          </a:effectLst>
        </p:spPr>
      </p:pic>
      <p:sp>
        <p:nvSpPr>
          <p:cNvPr id="2" name="Footer Placeholder 1">
            <a:extLst>
              <a:ext uri="{FF2B5EF4-FFF2-40B4-BE49-F238E27FC236}">
                <a16:creationId xmlns:a16="http://schemas.microsoft.com/office/drawing/2014/main" id="{CB1B1DC5-376B-4ACE-BA69-5FCD17D2CEF8}"/>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1" name="Rectangle 17"/>
          <p:cNvSpPr>
            <a:spLocks noChangeArrowheads="1"/>
          </p:cNvSpPr>
          <p:nvPr/>
        </p:nvSpPr>
        <p:spPr bwMode="auto">
          <a:xfrm>
            <a:off x="6604199" y="5371923"/>
            <a:ext cx="5133651" cy="682055"/>
          </a:xfrm>
          <a:prstGeom prst="rect">
            <a:avLst/>
          </a:prstGeom>
          <a:solidFill>
            <a:srgbClr val="FFFF99"/>
          </a:solidFill>
          <a:ln w="9525">
            <a:solidFill>
              <a:srgbClr val="CCCC00"/>
            </a:solidFill>
            <a:miter lim="800000"/>
            <a:headEnd/>
            <a:tailEnd/>
          </a:ln>
          <a:effectLst>
            <a:outerShdw blurRad="50800" dist="38100" dir="2700000" algn="tl" rotWithShape="0">
              <a:prstClr val="black">
                <a:alpha val="40000"/>
              </a:prstClr>
            </a:outerShdw>
          </a:effectLst>
        </p:spPr>
        <p:txBody>
          <a:bodyPr anchor="ctr"/>
          <a:lstStyle/>
          <a:p>
            <a:pPr algn="l">
              <a:spcBef>
                <a:spcPct val="50000"/>
              </a:spcBef>
            </a:pPr>
            <a:r>
              <a:rPr lang="en-US" sz="1400" dirty="0"/>
              <a:t>If your student did transfer to another CA public school, that school needs to enroll the student in CALPADS using the same SSID.</a:t>
            </a:r>
          </a:p>
        </p:txBody>
      </p:sp>
      <p:sp>
        <p:nvSpPr>
          <p:cNvPr id="3" name="Slide Number Placeholder 2">
            <a:extLst>
              <a:ext uri="{FF2B5EF4-FFF2-40B4-BE49-F238E27FC236}">
                <a16:creationId xmlns:a16="http://schemas.microsoft.com/office/drawing/2014/main" id="{8B2E827C-07BC-46D9-8D91-5C00C781C143}"/>
              </a:ext>
            </a:extLst>
          </p:cNvPr>
          <p:cNvSpPr>
            <a:spLocks noGrp="1"/>
          </p:cNvSpPr>
          <p:nvPr>
            <p:ph type="sldNum" sz="quarter" idx="11"/>
          </p:nvPr>
        </p:nvSpPr>
        <p:spPr/>
        <p:txBody>
          <a:bodyPr/>
          <a:lstStyle/>
          <a:p>
            <a:fld id="{4B73C415-D670-4716-A5EC-CC4D52CA2BAC}" type="slidenum">
              <a:rPr lang="en-US" noProof="0" smtClean="0"/>
              <a:pPr/>
              <a:t>64</a:t>
            </a:fld>
            <a:endParaRPr lang="en-US" noProof="0" dirty="0"/>
          </a:p>
        </p:txBody>
      </p:sp>
    </p:spTree>
    <p:extLst>
      <p:ext uri="{BB962C8B-B14F-4D97-AF65-F5344CB8AC3E}">
        <p14:creationId xmlns:p14="http://schemas.microsoft.com/office/powerpoint/2010/main" val="219031351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32000" y="311206"/>
            <a:ext cx="11340000" cy="432000"/>
          </a:xfrm>
        </p:spPr>
        <p:txBody>
          <a:bodyPr/>
          <a:lstStyle/>
          <a:p>
            <a:r>
              <a:rPr lang="en-US" dirty="0"/>
              <a:t>Common Causes Of Type D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aphicFrame>
        <p:nvGraphicFramePr>
          <p:cNvPr id="8" name="Diagram 7">
            <a:extLst>
              <a:ext uri="{FF2B5EF4-FFF2-40B4-BE49-F238E27FC236}">
                <a16:creationId xmlns:a16="http://schemas.microsoft.com/office/drawing/2014/main" id="{7DDE828C-672B-4C55-92E0-856C1D4120E6}"/>
              </a:ext>
            </a:extLst>
          </p:cNvPr>
          <p:cNvGraphicFramePr/>
          <p:nvPr>
            <p:extLst>
              <p:ext uri="{D42A27DB-BD31-4B8C-83A1-F6EECF244321}">
                <p14:modId xmlns:p14="http://schemas.microsoft.com/office/powerpoint/2010/main" val="3551263261"/>
              </p:ext>
            </p:extLst>
          </p:nvPr>
        </p:nvGraphicFramePr>
        <p:xfrm>
          <a:off x="5975134" y="1752600"/>
          <a:ext cx="5784866" cy="3649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ED2C3A0-6A53-4C4B-8423-FB97D2AB91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33231" y="874710"/>
            <a:ext cx="5108580" cy="5108580"/>
          </a:xfrm>
          <a:prstGeom prst="rect">
            <a:avLst/>
          </a:prstGeom>
          <a:ln w="3175">
            <a:solidFill>
              <a:srgbClr val="2A3132"/>
            </a:solidFill>
          </a:ln>
          <a:effectLst>
            <a:outerShdw blurRad="190500" algn="tl" rotWithShape="0">
              <a:srgbClr val="000000">
                <a:alpha val="40000"/>
              </a:srgbClr>
            </a:outerShdw>
          </a:effectLst>
        </p:spPr>
      </p:pic>
      <p:sp>
        <p:nvSpPr>
          <p:cNvPr id="3" name="Slide Number Placeholder 2">
            <a:extLst>
              <a:ext uri="{FF2B5EF4-FFF2-40B4-BE49-F238E27FC236}">
                <a16:creationId xmlns:a16="http://schemas.microsoft.com/office/drawing/2014/main" id="{51F91340-6AE1-4425-B618-4B08CCF00E74}"/>
              </a:ext>
            </a:extLst>
          </p:cNvPr>
          <p:cNvSpPr>
            <a:spLocks noGrp="1"/>
          </p:cNvSpPr>
          <p:nvPr>
            <p:ph type="sldNum" sz="quarter" idx="11"/>
          </p:nvPr>
        </p:nvSpPr>
        <p:spPr/>
        <p:txBody>
          <a:bodyPr/>
          <a:lstStyle/>
          <a:p>
            <a:fld id="{4B73C415-D670-4716-A5EC-CC4D52CA2BAC}" type="slidenum">
              <a:rPr lang="en-US" noProof="0" smtClean="0"/>
              <a:pPr/>
              <a:t>65</a:t>
            </a:fld>
            <a:endParaRPr lang="en-US" noProof="0" dirty="0"/>
          </a:p>
        </p:txBody>
      </p:sp>
    </p:spTree>
    <p:extLst>
      <p:ext uri="{BB962C8B-B14F-4D97-AF65-F5344CB8AC3E}">
        <p14:creationId xmlns:p14="http://schemas.microsoft.com/office/powerpoint/2010/main" val="2292284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AutoShape 3"/>
          <p:cNvSpPr>
            <a:spLocks noGrp="1" noChangeArrowheads="1"/>
          </p:cNvSpPr>
          <p:nvPr>
            <p:ph type="title" idx="4294967295"/>
          </p:nvPr>
        </p:nvSpPr>
        <p:spPr>
          <a:xfrm>
            <a:off x="273266" y="164488"/>
            <a:ext cx="7086600" cy="533400"/>
          </a:xfrm>
        </p:spPr>
        <p:txBody>
          <a:bodyPr/>
          <a:lstStyle/>
          <a:p>
            <a:pPr eaLnBrk="1" hangingPunct="1"/>
            <a:r>
              <a:rPr lang="en-US" dirty="0"/>
              <a:t>ERD – Analysis of Warning Type D</a:t>
            </a:r>
          </a:p>
        </p:txBody>
      </p:sp>
      <p:sp>
        <p:nvSpPr>
          <p:cNvPr id="20" name="TextBox 19"/>
          <p:cNvSpPr txBox="1"/>
          <p:nvPr/>
        </p:nvSpPr>
        <p:spPr>
          <a:xfrm>
            <a:off x="7111264" y="774133"/>
            <a:ext cx="3020379" cy="461665"/>
          </a:xfrm>
          <a:prstGeom prst="rect">
            <a:avLst/>
          </a:prstGeom>
          <a:noFill/>
        </p:spPr>
        <p:txBody>
          <a:bodyPr wrap="none" rtlCol="0">
            <a:spAutoFit/>
          </a:bodyPr>
          <a:lstStyle/>
          <a:p>
            <a:r>
              <a:rPr lang="en-US" sz="2400" b="1" dirty="0"/>
              <a:t>Missing Enrollment</a:t>
            </a:r>
          </a:p>
        </p:txBody>
      </p:sp>
      <p:sp>
        <p:nvSpPr>
          <p:cNvPr id="21" name="AutoShape 8"/>
          <p:cNvSpPr>
            <a:spLocks noChangeArrowheads="1"/>
          </p:cNvSpPr>
          <p:nvPr/>
        </p:nvSpPr>
        <p:spPr bwMode="auto">
          <a:xfrm>
            <a:off x="5949265" y="4089399"/>
            <a:ext cx="5822734" cy="1220041"/>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Determine whether the Exit Reason is accurate. If the student did transfer to another CA public school, the Exit Reason needs to be updated to a transfer code such as T160 that accurately reflects why the student left.</a:t>
            </a:r>
          </a:p>
        </p:txBody>
      </p:sp>
      <p:sp>
        <p:nvSpPr>
          <p:cNvPr id="18" name="AutoShape 11"/>
          <p:cNvSpPr>
            <a:spLocks noChangeArrowheads="1"/>
          </p:cNvSpPr>
          <p:nvPr/>
        </p:nvSpPr>
        <p:spPr bwMode="auto">
          <a:xfrm>
            <a:off x="5949266" y="1338795"/>
            <a:ext cx="5822734" cy="1220041"/>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SSID has an exit record (E150) at a school that indicates that the student requires a mid year enrollment update and thus a subsequent next day enrollment is expected.</a:t>
            </a:r>
          </a:p>
        </p:txBody>
      </p:sp>
      <p:sp>
        <p:nvSpPr>
          <p:cNvPr id="16" name="AutoShape 17"/>
          <p:cNvSpPr>
            <a:spLocks noChangeArrowheads="1"/>
          </p:cNvSpPr>
          <p:nvPr/>
        </p:nvSpPr>
        <p:spPr bwMode="auto">
          <a:xfrm>
            <a:off x="5949266" y="2680936"/>
            <a:ext cx="5822734" cy="1286363"/>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Student was reported as a mid-year update on 08/25/2023 (Exit Reason = E150), but has no subsequent enrollment in CALPADS. Following an E150 exit, there must be a new enrollment the following calendar day.*</a:t>
            </a:r>
          </a:p>
        </p:txBody>
      </p:sp>
      <p:sp>
        <p:nvSpPr>
          <p:cNvPr id="23" name="Rectangle 17"/>
          <p:cNvSpPr>
            <a:spLocks noChangeArrowheads="1"/>
          </p:cNvSpPr>
          <p:nvPr/>
        </p:nvSpPr>
        <p:spPr bwMode="auto">
          <a:xfrm>
            <a:off x="6142498" y="5431540"/>
            <a:ext cx="5436267" cy="521065"/>
          </a:xfrm>
          <a:prstGeom prst="rect">
            <a:avLst/>
          </a:prstGeom>
          <a:solidFill>
            <a:srgbClr val="FFFF99"/>
          </a:solidFill>
          <a:ln w="9525">
            <a:solidFill>
              <a:srgbClr val="CCCC00"/>
            </a:solidFill>
            <a:miter lim="800000"/>
            <a:headEnd/>
            <a:tailEnd/>
          </a:ln>
          <a:effectLst>
            <a:outerShdw blurRad="50800" dist="38100" dir="2700000" algn="tl" rotWithShape="0">
              <a:prstClr val="black">
                <a:alpha val="40000"/>
              </a:prstClr>
            </a:outerShdw>
          </a:effectLst>
        </p:spPr>
        <p:txBody>
          <a:bodyPr anchor="ctr"/>
          <a:lstStyle/>
          <a:p>
            <a:pPr marL="112713" indent="-112713" algn="l">
              <a:spcBef>
                <a:spcPct val="50000"/>
              </a:spcBef>
            </a:pPr>
            <a:r>
              <a:rPr lang="en-US" sz="1600" dirty="0"/>
              <a:t>* Even if the next calendar day is a weekend or holiday.</a:t>
            </a:r>
          </a:p>
        </p:txBody>
      </p:sp>
      <p:pic>
        <p:nvPicPr>
          <p:cNvPr id="22" name="Picture 21">
            <a:extLst>
              <a:ext uri="{FF2B5EF4-FFF2-40B4-BE49-F238E27FC236}">
                <a16:creationId xmlns:a16="http://schemas.microsoft.com/office/drawing/2014/main" id="{18FB4024-9C4B-4087-9805-1B86EA2959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812" y="874710"/>
            <a:ext cx="5108580" cy="5108580"/>
          </a:xfrm>
          <a:prstGeom prst="rect">
            <a:avLst/>
          </a:prstGeom>
          <a:ln w="3175">
            <a:solidFill>
              <a:srgbClr val="2A3132"/>
            </a:solidFill>
          </a:ln>
          <a:effectLst>
            <a:outerShdw blurRad="190500" algn="tl" rotWithShape="0">
              <a:srgbClr val="000000">
                <a:alpha val="40000"/>
              </a:srgbClr>
            </a:outerShdw>
          </a:effectLst>
        </p:spPr>
      </p:pic>
      <p:sp>
        <p:nvSpPr>
          <p:cNvPr id="2" name="Footer Placeholder 1">
            <a:extLst>
              <a:ext uri="{FF2B5EF4-FFF2-40B4-BE49-F238E27FC236}">
                <a16:creationId xmlns:a16="http://schemas.microsoft.com/office/drawing/2014/main" id="{94929EE0-2FE6-4586-B95F-466FCAB7E96C}"/>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B99C6B1F-7AFC-4871-AE4F-03BBAE6793B4}"/>
              </a:ext>
            </a:extLst>
          </p:cNvPr>
          <p:cNvSpPr>
            <a:spLocks noGrp="1"/>
          </p:cNvSpPr>
          <p:nvPr>
            <p:ph type="sldNum" sz="quarter" idx="11"/>
          </p:nvPr>
        </p:nvSpPr>
        <p:spPr/>
        <p:txBody>
          <a:bodyPr/>
          <a:lstStyle/>
          <a:p>
            <a:fld id="{4B73C415-D670-4716-A5EC-CC4D52CA2BAC}" type="slidenum">
              <a:rPr lang="en-US" noProof="0" smtClean="0"/>
              <a:pPr/>
              <a:t>66</a:t>
            </a:fld>
            <a:endParaRPr lang="en-US" noProof="0" dirty="0"/>
          </a:p>
        </p:txBody>
      </p:sp>
    </p:spTree>
    <p:extLst>
      <p:ext uri="{BB962C8B-B14F-4D97-AF65-F5344CB8AC3E}">
        <p14:creationId xmlns:p14="http://schemas.microsoft.com/office/powerpoint/2010/main" val="12094691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2F48-EA63-4C31-A2BD-E57B892ABA57}"/>
              </a:ext>
            </a:extLst>
          </p:cNvPr>
          <p:cNvSpPr>
            <a:spLocks noGrp="1"/>
          </p:cNvSpPr>
          <p:nvPr>
            <p:ph type="title"/>
          </p:nvPr>
        </p:nvSpPr>
        <p:spPr>
          <a:xfrm>
            <a:off x="426000" y="229367"/>
            <a:ext cx="11340000" cy="432000"/>
          </a:xfrm>
        </p:spPr>
        <p:txBody>
          <a:bodyPr/>
          <a:lstStyle/>
          <a:p>
            <a:r>
              <a:rPr lang="en-US" dirty="0"/>
              <a:t>Common Causes Of Type E ERDs</a:t>
            </a:r>
          </a:p>
        </p:txBody>
      </p:sp>
      <p:sp>
        <p:nvSpPr>
          <p:cNvPr id="4" name="Footer Placeholder 3">
            <a:extLst>
              <a:ext uri="{FF2B5EF4-FFF2-40B4-BE49-F238E27FC236}">
                <a16:creationId xmlns:a16="http://schemas.microsoft.com/office/drawing/2014/main" id="{E7A47DFC-96C8-495C-9141-B94B04D693BB}"/>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graphicFrame>
        <p:nvGraphicFramePr>
          <p:cNvPr id="7" name="Diagram 6">
            <a:extLst>
              <a:ext uri="{FF2B5EF4-FFF2-40B4-BE49-F238E27FC236}">
                <a16:creationId xmlns:a16="http://schemas.microsoft.com/office/drawing/2014/main" id="{1B5C3AAE-8BF9-4AE2-808B-F6111026D7CD}"/>
              </a:ext>
            </a:extLst>
          </p:cNvPr>
          <p:cNvGraphicFramePr/>
          <p:nvPr/>
        </p:nvGraphicFramePr>
        <p:xfrm>
          <a:off x="5282586" y="1427584"/>
          <a:ext cx="6483414" cy="3788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C529B154-B8C7-4230-BEF9-ED973F00930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1201" y="907260"/>
            <a:ext cx="4892238" cy="4883327"/>
          </a:xfrm>
          <a:prstGeom prst="rect">
            <a:avLst/>
          </a:prstGeom>
          <a:ln w="3175">
            <a:solidFill>
              <a:srgbClr val="2A3132"/>
            </a:solidFill>
          </a:ln>
          <a:effectLst>
            <a:outerShdw blurRad="190500" algn="tl" rotWithShape="0">
              <a:srgbClr val="000000">
                <a:alpha val="40000"/>
              </a:srgbClr>
            </a:outerShdw>
          </a:effectLst>
        </p:spPr>
      </p:pic>
      <p:sp>
        <p:nvSpPr>
          <p:cNvPr id="3" name="Slide Number Placeholder 2">
            <a:extLst>
              <a:ext uri="{FF2B5EF4-FFF2-40B4-BE49-F238E27FC236}">
                <a16:creationId xmlns:a16="http://schemas.microsoft.com/office/drawing/2014/main" id="{AAC8D58F-EBFF-424E-9EDB-D91E5654E77F}"/>
              </a:ext>
            </a:extLst>
          </p:cNvPr>
          <p:cNvSpPr>
            <a:spLocks noGrp="1"/>
          </p:cNvSpPr>
          <p:nvPr>
            <p:ph type="sldNum" sz="quarter" idx="11"/>
          </p:nvPr>
        </p:nvSpPr>
        <p:spPr/>
        <p:txBody>
          <a:bodyPr/>
          <a:lstStyle/>
          <a:p>
            <a:fld id="{4B73C415-D670-4716-A5EC-CC4D52CA2BAC}" type="slidenum">
              <a:rPr lang="en-US" noProof="0" smtClean="0"/>
              <a:pPr/>
              <a:t>67</a:t>
            </a:fld>
            <a:endParaRPr lang="en-US" noProof="0" dirty="0"/>
          </a:p>
        </p:txBody>
      </p:sp>
    </p:spTree>
    <p:extLst>
      <p:ext uri="{BB962C8B-B14F-4D97-AF65-F5344CB8AC3E}">
        <p14:creationId xmlns:p14="http://schemas.microsoft.com/office/powerpoint/2010/main" val="9517093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AutoShape 3"/>
          <p:cNvSpPr>
            <a:spLocks noGrp="1" noChangeArrowheads="1"/>
          </p:cNvSpPr>
          <p:nvPr>
            <p:ph type="title" idx="4294967295"/>
          </p:nvPr>
        </p:nvSpPr>
        <p:spPr>
          <a:xfrm>
            <a:off x="429229" y="241441"/>
            <a:ext cx="7557796" cy="533400"/>
          </a:xfrm>
        </p:spPr>
        <p:txBody>
          <a:bodyPr/>
          <a:lstStyle/>
          <a:p>
            <a:pPr eaLnBrk="1" hangingPunct="1"/>
            <a:r>
              <a:rPr lang="en-US" dirty="0"/>
              <a:t>ERD – Analysis of Warning Type E</a:t>
            </a:r>
          </a:p>
        </p:txBody>
      </p:sp>
      <p:sp>
        <p:nvSpPr>
          <p:cNvPr id="20" name="TextBox 19"/>
          <p:cNvSpPr txBox="1"/>
          <p:nvPr/>
        </p:nvSpPr>
        <p:spPr>
          <a:xfrm>
            <a:off x="6886296" y="881600"/>
            <a:ext cx="3231014" cy="461665"/>
          </a:xfrm>
          <a:prstGeom prst="rect">
            <a:avLst/>
          </a:prstGeom>
          <a:noFill/>
        </p:spPr>
        <p:txBody>
          <a:bodyPr wrap="none" rtlCol="0">
            <a:spAutoFit/>
          </a:bodyPr>
          <a:lstStyle/>
          <a:p>
            <a:r>
              <a:rPr lang="en-US" sz="2400" b="1" dirty="0"/>
              <a:t>Unexpected Transfer</a:t>
            </a:r>
          </a:p>
        </p:txBody>
      </p:sp>
      <p:sp>
        <p:nvSpPr>
          <p:cNvPr id="18" name="AutoShape 8"/>
          <p:cNvSpPr>
            <a:spLocks noChangeArrowheads="1"/>
          </p:cNvSpPr>
          <p:nvPr/>
        </p:nvSpPr>
        <p:spPr bwMode="auto">
          <a:xfrm>
            <a:off x="5644547" y="4577717"/>
            <a:ext cx="6118224" cy="1295396"/>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Determine whether the Exit Reason is accurate. If the student did transfer to another CA public school, the Exit Reason needs to be updated to a transfer code such as T160 that accurately reflects why the student left.</a:t>
            </a:r>
          </a:p>
        </p:txBody>
      </p:sp>
      <p:sp>
        <p:nvSpPr>
          <p:cNvPr id="16" name="AutoShape 11"/>
          <p:cNvSpPr>
            <a:spLocks noChangeArrowheads="1"/>
          </p:cNvSpPr>
          <p:nvPr/>
        </p:nvSpPr>
        <p:spPr bwMode="auto">
          <a:xfrm>
            <a:off x="5644546" y="2939589"/>
            <a:ext cx="6118225" cy="1295396"/>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If your LEA still has the student enrolled and has no record of the student transferring to another CA public school, contact the other school to determine the cause. There may be two students sharing the same SSID.</a:t>
            </a:r>
          </a:p>
        </p:txBody>
      </p:sp>
      <p:sp>
        <p:nvSpPr>
          <p:cNvPr id="14" name="AutoShape 17"/>
          <p:cNvSpPr>
            <a:spLocks noChangeArrowheads="1"/>
          </p:cNvSpPr>
          <p:nvPr/>
        </p:nvSpPr>
        <p:spPr bwMode="auto">
          <a:xfrm>
            <a:off x="5644546" y="1514631"/>
            <a:ext cx="6118225" cy="1211439"/>
          </a:xfrm>
          <a:prstGeom prst="roundRect">
            <a:avLst>
              <a:gd name="adj" fmla="val 16667"/>
            </a:avLst>
          </a:prstGeom>
          <a:solidFill>
            <a:srgbClr val="BEDFD8"/>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t>Student was reported as a mid-year update on 09/19/2023 (Exit Reason = E150), but has a subsequent enrollment in a different school as the next record. Following an E150 exit, there must be a new enrollment the following calendar day in the same school.</a:t>
            </a:r>
          </a:p>
        </p:txBody>
      </p:sp>
      <p:sp>
        <p:nvSpPr>
          <p:cNvPr id="2" name="Footer Placeholder 1">
            <a:extLst>
              <a:ext uri="{FF2B5EF4-FFF2-40B4-BE49-F238E27FC236}">
                <a16:creationId xmlns:a16="http://schemas.microsoft.com/office/drawing/2014/main" id="{6E222451-C5F4-4FD9-814E-6A686783A9FD}"/>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3D837586-E109-4BAA-8E20-0B0AC296415F}"/>
              </a:ext>
            </a:extLst>
          </p:cNvPr>
          <p:cNvSpPr>
            <a:spLocks noGrp="1"/>
          </p:cNvSpPr>
          <p:nvPr>
            <p:ph type="sldNum" sz="quarter" idx="11"/>
          </p:nvPr>
        </p:nvSpPr>
        <p:spPr/>
        <p:txBody>
          <a:bodyPr/>
          <a:lstStyle/>
          <a:p>
            <a:fld id="{4B73C415-D670-4716-A5EC-CC4D52CA2BAC}" type="slidenum">
              <a:rPr lang="en-US" noProof="0" smtClean="0"/>
              <a:pPr/>
              <a:t>68</a:t>
            </a:fld>
            <a:endParaRPr lang="en-US" noProof="0" dirty="0"/>
          </a:p>
        </p:txBody>
      </p:sp>
      <p:pic>
        <p:nvPicPr>
          <p:cNvPr id="4" name="Picture 3">
            <a:extLst>
              <a:ext uri="{FF2B5EF4-FFF2-40B4-BE49-F238E27FC236}">
                <a16:creationId xmlns:a16="http://schemas.microsoft.com/office/drawing/2014/main" id="{435673E0-FFD0-1D56-89C9-6DB5FFDF44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919" y="987336"/>
            <a:ext cx="4892238" cy="4883327"/>
          </a:xfrm>
          <a:prstGeom prst="rect">
            <a:avLst/>
          </a:prstGeom>
          <a:ln w="3175">
            <a:solidFill>
              <a:srgbClr val="2A3132"/>
            </a:solidFill>
          </a:ln>
          <a:effectLst>
            <a:outerShdw blurRad="190500" algn="tl" rotWithShape="0">
              <a:srgbClr val="000000">
                <a:alpha val="40000"/>
              </a:srgbClr>
            </a:outerShdw>
          </a:effectLst>
        </p:spPr>
      </p:pic>
    </p:spTree>
    <p:extLst>
      <p:ext uri="{BB962C8B-B14F-4D97-AF65-F5344CB8AC3E}">
        <p14:creationId xmlns:p14="http://schemas.microsoft.com/office/powerpoint/2010/main" val="23427982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65F607-5162-4339-8F85-461A5529AF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199" y="1046618"/>
            <a:ext cx="7922541" cy="2580178"/>
          </a:xfrm>
          <a:prstGeom prst="rect">
            <a:avLst/>
          </a:prstGeom>
          <a:ln w="3175">
            <a:solidFill>
              <a:schemeClr val="dk1"/>
            </a:solidFill>
          </a:ln>
          <a:effectLst>
            <a:outerShdw blurRad="63500" algn="ctr" rotWithShape="0">
              <a:prstClr val="black">
                <a:alpha val="40000"/>
              </a:prstClr>
            </a:outerShdw>
          </a:effectLst>
        </p:spPr>
      </p:pic>
      <p:pic>
        <p:nvPicPr>
          <p:cNvPr id="19" name="Picture 18" descr="A screenshot of a computer&#10;&#10;Description generated with very high confidence">
            <a:extLst>
              <a:ext uri="{FF2B5EF4-FFF2-40B4-BE49-F238E27FC236}">
                <a16:creationId xmlns:a16="http://schemas.microsoft.com/office/drawing/2014/main" id="{DFAF6ABF-6912-4D66-B0E5-0E5B2CD44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85" y="3688999"/>
            <a:ext cx="6671472" cy="2514600"/>
          </a:xfrm>
          <a:prstGeom prst="rect">
            <a:avLst/>
          </a:prstGeom>
          <a:ln w="3175">
            <a:solidFill>
              <a:schemeClr val="dk1"/>
            </a:solidFill>
          </a:ln>
          <a:effectLst>
            <a:outerShdw blurRad="190500" algn="tl" rotWithShape="0">
              <a:srgbClr val="000000">
                <a:alpha val="40000"/>
              </a:srgbClr>
            </a:outerShdw>
          </a:effectLst>
        </p:spPr>
      </p:pic>
      <p:sp>
        <p:nvSpPr>
          <p:cNvPr id="22" name="Rectangle 21">
            <a:extLst>
              <a:ext uri="{FF2B5EF4-FFF2-40B4-BE49-F238E27FC236}">
                <a16:creationId xmlns:a16="http://schemas.microsoft.com/office/drawing/2014/main" id="{7F582EFF-441B-4722-98A9-C75255332622}"/>
              </a:ext>
            </a:extLst>
          </p:cNvPr>
          <p:cNvSpPr/>
          <p:nvPr/>
        </p:nvSpPr>
        <p:spPr bwMode="auto">
          <a:xfrm>
            <a:off x="4343400" y="2877024"/>
            <a:ext cx="2019300" cy="42002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67589" name="AutoShape 3"/>
          <p:cNvSpPr>
            <a:spLocks noGrp="1" noChangeArrowheads="1"/>
          </p:cNvSpPr>
          <p:nvPr>
            <p:ph type="title" idx="4294967295"/>
          </p:nvPr>
        </p:nvSpPr>
        <p:spPr>
          <a:xfrm>
            <a:off x="457200" y="304928"/>
            <a:ext cx="7445829" cy="533400"/>
          </a:xfrm>
        </p:spPr>
        <p:txBody>
          <a:bodyPr/>
          <a:lstStyle/>
          <a:p>
            <a:pPr eaLnBrk="1" hangingPunct="1"/>
            <a:r>
              <a:rPr lang="en-US" dirty="0"/>
              <a:t>ERD - Mark Anomaly As Resolved</a:t>
            </a:r>
          </a:p>
        </p:txBody>
      </p:sp>
      <p:sp>
        <p:nvSpPr>
          <p:cNvPr id="10" name="Rectangle 17"/>
          <p:cNvSpPr>
            <a:spLocks noChangeArrowheads="1"/>
          </p:cNvSpPr>
          <p:nvPr/>
        </p:nvSpPr>
        <p:spPr bwMode="auto">
          <a:xfrm>
            <a:off x="8033184" y="5152336"/>
            <a:ext cx="3738816" cy="988092"/>
          </a:xfrm>
          <a:prstGeom prst="rect">
            <a:avLst/>
          </a:prstGeom>
          <a:solidFill>
            <a:srgbClr val="F26B4C"/>
          </a:solidFill>
          <a:ln w="9525">
            <a:solidFill>
              <a:srgbClr val="CCCC00"/>
            </a:solidFill>
            <a:miter lim="800000"/>
            <a:headEnd/>
            <a:tailEnd/>
          </a:ln>
          <a:effectLst>
            <a:outerShdw blurRad="50800" dist="38100" dir="2700000" algn="tl" rotWithShape="0">
              <a:prstClr val="black">
                <a:alpha val="40000"/>
              </a:prstClr>
            </a:outerShdw>
          </a:effectLst>
        </p:spPr>
        <p:txBody>
          <a:bodyPr anchor="ctr"/>
          <a:lstStyle/>
          <a:p>
            <a:pPr algn="l">
              <a:spcBef>
                <a:spcPct val="50000"/>
              </a:spcBef>
            </a:pPr>
            <a:r>
              <a:rPr lang="en-US" sz="1600" dirty="0">
                <a:solidFill>
                  <a:schemeClr val="bg1"/>
                </a:solidFill>
              </a:rPr>
              <a:t>If the anomaly was resolved correctly it will not appear in your list after the Anomaly detection process runs again.</a:t>
            </a:r>
          </a:p>
        </p:txBody>
      </p:sp>
      <p:sp>
        <p:nvSpPr>
          <p:cNvPr id="11" name="AutoShape 11"/>
          <p:cNvSpPr>
            <a:spLocks noChangeArrowheads="1"/>
          </p:cNvSpPr>
          <p:nvPr/>
        </p:nvSpPr>
        <p:spPr bwMode="auto">
          <a:xfrm>
            <a:off x="7970142" y="3835877"/>
            <a:ext cx="3801858" cy="1203991"/>
          </a:xfrm>
          <a:prstGeom prst="roundRect">
            <a:avLst>
              <a:gd name="adj" fmla="val 16667"/>
            </a:avLst>
          </a:prstGeom>
          <a:solidFill>
            <a:srgbClr val="00B050"/>
          </a:solidFill>
          <a:ln w="9525">
            <a:noFill/>
            <a:round/>
            <a:headEnd/>
            <a:tailEnd/>
          </a:ln>
          <a:effectLst>
            <a:outerShdw blurRad="50800" dist="38100" dir="2700000" algn="tl" rotWithShape="0">
              <a:prstClr val="black">
                <a:alpha val="40000"/>
              </a:prstClr>
            </a:outerShdw>
          </a:effectLst>
        </p:spPr>
        <p:txBody>
          <a:bodyPr anchor="ctr"/>
          <a:lstStyle/>
          <a:p>
            <a:pPr algn="l"/>
            <a:r>
              <a:rPr lang="en-US" sz="1600" dirty="0">
                <a:solidFill>
                  <a:schemeClr val="bg1"/>
                </a:solidFill>
              </a:rPr>
              <a:t>Click Save Reviewed for an anomaly that you resolve and do not want to show in your list. Then  filter Reviewed Indicator</a:t>
            </a:r>
          </a:p>
        </p:txBody>
      </p:sp>
      <p:sp>
        <p:nvSpPr>
          <p:cNvPr id="24" name="Rectangle 23">
            <a:extLst>
              <a:ext uri="{FF2B5EF4-FFF2-40B4-BE49-F238E27FC236}">
                <a16:creationId xmlns:a16="http://schemas.microsoft.com/office/drawing/2014/main" id="{DB0ADEE3-E4E0-4102-9528-2B96FBD7C5C2}"/>
              </a:ext>
            </a:extLst>
          </p:cNvPr>
          <p:cNvSpPr/>
          <p:nvPr/>
        </p:nvSpPr>
        <p:spPr bwMode="auto">
          <a:xfrm>
            <a:off x="1321837" y="3994592"/>
            <a:ext cx="533400" cy="1439696"/>
          </a:xfrm>
          <a:prstGeom prst="rect">
            <a:avLst/>
          </a:prstGeom>
          <a:noFill/>
          <a:ln w="38100" cap="flat" cmpd="sng" algn="ctr">
            <a:solidFill>
              <a:srgbClr val="F26B4C"/>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charset="0"/>
              <a:cs typeface="Arial" charset="0"/>
            </a:endParaRPr>
          </a:p>
        </p:txBody>
      </p:sp>
      <p:pic>
        <p:nvPicPr>
          <p:cNvPr id="7" name="Picture 6">
            <a:extLst>
              <a:ext uri="{FF2B5EF4-FFF2-40B4-BE49-F238E27FC236}">
                <a16:creationId xmlns:a16="http://schemas.microsoft.com/office/drawing/2014/main" id="{679882E9-B438-47F2-8A0A-D54F17F670AC}"/>
              </a:ext>
            </a:extLst>
          </p:cNvPr>
          <p:cNvPicPr>
            <a:picLocks noChangeAspect="1"/>
          </p:cNvPicPr>
          <p:nvPr/>
        </p:nvPicPr>
        <p:blipFill>
          <a:blip r:embed="rId5"/>
          <a:stretch>
            <a:fillRect/>
          </a:stretch>
        </p:blipFill>
        <p:spPr>
          <a:xfrm>
            <a:off x="8535117" y="883596"/>
            <a:ext cx="2781640" cy="2743200"/>
          </a:xfrm>
          <a:prstGeom prst="rect">
            <a:avLst/>
          </a:prstGeom>
          <a:ln>
            <a:noFill/>
          </a:ln>
          <a:effectLst>
            <a:outerShdw blurRad="190500" algn="tl" rotWithShape="0">
              <a:srgbClr val="000000">
                <a:alpha val="70000"/>
              </a:srgbClr>
            </a:outerShdw>
          </a:effectLst>
        </p:spPr>
      </p:pic>
      <p:sp>
        <p:nvSpPr>
          <p:cNvPr id="25" name="Rectangle 24">
            <a:extLst>
              <a:ext uri="{FF2B5EF4-FFF2-40B4-BE49-F238E27FC236}">
                <a16:creationId xmlns:a16="http://schemas.microsoft.com/office/drawing/2014/main" id="{A46BE40C-0F65-41A8-824A-4C2C388A39CB}"/>
              </a:ext>
            </a:extLst>
          </p:cNvPr>
          <p:cNvSpPr/>
          <p:nvPr/>
        </p:nvSpPr>
        <p:spPr bwMode="auto">
          <a:xfrm>
            <a:off x="10777136" y="3366993"/>
            <a:ext cx="535517" cy="290038"/>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 name="Footer Placeholder 1">
            <a:extLst>
              <a:ext uri="{FF2B5EF4-FFF2-40B4-BE49-F238E27FC236}">
                <a16:creationId xmlns:a16="http://schemas.microsoft.com/office/drawing/2014/main" id="{3DFE3C78-3886-4CD5-9AB2-782346531AC9}"/>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F93782B3-E909-428F-9D70-F568A43C75C9}"/>
              </a:ext>
            </a:extLst>
          </p:cNvPr>
          <p:cNvSpPr>
            <a:spLocks noGrp="1"/>
          </p:cNvSpPr>
          <p:nvPr>
            <p:ph type="sldNum" sz="quarter" idx="11"/>
          </p:nvPr>
        </p:nvSpPr>
        <p:spPr/>
        <p:txBody>
          <a:bodyPr/>
          <a:lstStyle/>
          <a:p>
            <a:fld id="{4B73C415-D670-4716-A5EC-CC4D52CA2BAC}" type="slidenum">
              <a:rPr lang="en-US" noProof="0" smtClean="0"/>
              <a:pPr/>
              <a:t>69</a:t>
            </a:fld>
            <a:endParaRPr lang="en-US" noProof="0" dirty="0"/>
          </a:p>
        </p:txBody>
      </p:sp>
    </p:spTree>
    <p:extLst>
      <p:ext uri="{BB962C8B-B14F-4D97-AF65-F5344CB8AC3E}">
        <p14:creationId xmlns:p14="http://schemas.microsoft.com/office/powerpoint/2010/main" val="9680364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426000" y="233558"/>
            <a:ext cx="11340000" cy="432000"/>
          </a:xfrm>
        </p:spPr>
        <p:txBody>
          <a:bodyPr>
            <a:normAutofit fontScale="90000"/>
          </a:bodyPr>
          <a:lstStyle/>
          <a:p>
            <a:r>
              <a:rPr lang="en-US" dirty="0"/>
              <a:t>Post- File Submission Work and Certification</a:t>
            </a:r>
          </a:p>
        </p:txBody>
      </p:sp>
      <p:sp>
        <p:nvSpPr>
          <p:cNvPr id="4" name="Footer Placeholder 3">
            <a:extLst>
              <a:ext uri="{FF2B5EF4-FFF2-40B4-BE49-F238E27FC236}">
                <a16:creationId xmlns:a16="http://schemas.microsoft.com/office/drawing/2014/main" id="{5E1EC408-1ECF-9F46-5BD8-D036DA51C24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Anomalies Detection &amp; Resolution v1.0 - October 17, 2023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F9133EED-62B4-4D94-A3E5-42B8393D383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1" name="Picture 10">
            <a:extLst>
              <a:ext uri="{FF2B5EF4-FFF2-40B4-BE49-F238E27FC236}">
                <a16:creationId xmlns:a16="http://schemas.microsoft.com/office/drawing/2014/main" id="{AC2E6769-B89A-AD3A-6F22-72DB621093FE}"/>
              </a:ext>
            </a:extLst>
          </p:cNvPr>
          <p:cNvPicPr>
            <a:picLocks noChangeAspect="1"/>
          </p:cNvPicPr>
          <p:nvPr/>
        </p:nvPicPr>
        <p:blipFill>
          <a:blip r:embed="rId3"/>
          <a:stretch>
            <a:fillRect/>
          </a:stretch>
        </p:blipFill>
        <p:spPr>
          <a:xfrm>
            <a:off x="677210" y="986534"/>
            <a:ext cx="6876210" cy="4377466"/>
          </a:xfrm>
          <a:prstGeom prst="rect">
            <a:avLst/>
          </a:prstGeom>
        </p:spPr>
      </p:pic>
      <p:grpSp>
        <p:nvGrpSpPr>
          <p:cNvPr id="3" name="Group 2">
            <a:extLst>
              <a:ext uri="{FF2B5EF4-FFF2-40B4-BE49-F238E27FC236}">
                <a16:creationId xmlns:a16="http://schemas.microsoft.com/office/drawing/2014/main" id="{CB05DB0A-5F03-DA86-018E-96F22379A4DE}"/>
              </a:ext>
            </a:extLst>
          </p:cNvPr>
          <p:cNvGrpSpPr/>
          <p:nvPr/>
        </p:nvGrpSpPr>
        <p:grpSpPr>
          <a:xfrm>
            <a:off x="7245666" y="1204078"/>
            <a:ext cx="4195128" cy="3575958"/>
            <a:chOff x="7198152" y="1812471"/>
            <a:chExt cx="4195128" cy="3575958"/>
          </a:xfrm>
        </p:grpSpPr>
        <p:grpSp>
          <p:nvGrpSpPr>
            <p:cNvPr id="23" name="Group 22">
              <a:extLst>
                <a:ext uri="{FF2B5EF4-FFF2-40B4-BE49-F238E27FC236}">
                  <a16:creationId xmlns:a16="http://schemas.microsoft.com/office/drawing/2014/main" id="{7E9C6552-5468-0A19-B920-3FEE3ECF12E9}"/>
                </a:ext>
              </a:extLst>
            </p:cNvPr>
            <p:cNvGrpSpPr/>
            <p:nvPr/>
          </p:nvGrpSpPr>
          <p:grpSpPr>
            <a:xfrm>
              <a:off x="7613475" y="1812471"/>
              <a:ext cx="1625724" cy="3575958"/>
              <a:chOff x="7794588" y="2098221"/>
              <a:chExt cx="1619334" cy="3493266"/>
            </a:xfrm>
          </p:grpSpPr>
          <p:sp>
            <p:nvSpPr>
              <p:cNvPr id="22" name="Rectangle: Rounded Corners 21">
                <a:extLst>
                  <a:ext uri="{FF2B5EF4-FFF2-40B4-BE49-F238E27FC236}">
                    <a16:creationId xmlns:a16="http://schemas.microsoft.com/office/drawing/2014/main" id="{3CDE3EAB-F732-67C8-4A16-C20D636D6892}"/>
                  </a:ext>
                </a:extLst>
              </p:cNvPr>
              <p:cNvSpPr/>
              <p:nvPr/>
            </p:nvSpPr>
            <p:spPr>
              <a:xfrm>
                <a:off x="7794588" y="2098221"/>
                <a:ext cx="1603923" cy="3493266"/>
              </a:xfrm>
              <a:prstGeom prst="roundRect">
                <a:avLst>
                  <a:gd name="adj" fmla="val 10583"/>
                </a:avLst>
              </a:prstGeom>
              <a:solidFill>
                <a:srgbClr val="FCF8ED"/>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1342393-5154-5D7B-8262-DF862566FF28}"/>
                  </a:ext>
                </a:extLst>
              </p:cNvPr>
              <p:cNvGrpSpPr/>
              <p:nvPr/>
            </p:nvGrpSpPr>
            <p:grpSpPr>
              <a:xfrm>
                <a:off x="7809999" y="2249995"/>
                <a:ext cx="1603923" cy="3147717"/>
                <a:chOff x="7842656" y="2364295"/>
                <a:chExt cx="1603923" cy="3147717"/>
              </a:xfrm>
            </p:grpSpPr>
            <p:grpSp>
              <p:nvGrpSpPr>
                <p:cNvPr id="20" name="Group 19">
                  <a:extLst>
                    <a:ext uri="{FF2B5EF4-FFF2-40B4-BE49-F238E27FC236}">
                      <a16:creationId xmlns:a16="http://schemas.microsoft.com/office/drawing/2014/main" id="{AFB69392-9006-8696-30A8-FD653908C2D8}"/>
                    </a:ext>
                  </a:extLst>
                </p:cNvPr>
                <p:cNvGrpSpPr/>
                <p:nvPr/>
              </p:nvGrpSpPr>
              <p:grpSpPr>
                <a:xfrm>
                  <a:off x="8074479" y="2364295"/>
                  <a:ext cx="1140278" cy="2690741"/>
                  <a:chOff x="8074479" y="2364295"/>
                  <a:chExt cx="1140278" cy="2690741"/>
                </a:xfrm>
              </p:grpSpPr>
              <p:pic>
                <p:nvPicPr>
                  <p:cNvPr id="13" name="Graphic 12" descr="Layers Design with solid fill">
                    <a:extLst>
                      <a:ext uri="{FF2B5EF4-FFF2-40B4-BE49-F238E27FC236}">
                        <a16:creationId xmlns:a16="http://schemas.microsoft.com/office/drawing/2014/main" id="{68396964-832C-7660-24ED-F220EA365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5171" y="4140636"/>
                    <a:ext cx="914400" cy="914400"/>
                  </a:xfrm>
                  <a:prstGeom prst="rect">
                    <a:avLst/>
                  </a:prstGeom>
                </p:spPr>
              </p:pic>
              <p:pic>
                <p:nvPicPr>
                  <p:cNvPr id="17" name="Graphic 16" descr="Cloud Computing with solid fill">
                    <a:extLst>
                      <a:ext uri="{FF2B5EF4-FFF2-40B4-BE49-F238E27FC236}">
                        <a16:creationId xmlns:a16="http://schemas.microsoft.com/office/drawing/2014/main" id="{A0E65255-484B-9815-0122-17BA401F0E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18714" y="2364295"/>
                    <a:ext cx="914400" cy="914400"/>
                  </a:xfrm>
                  <a:prstGeom prst="rect">
                    <a:avLst/>
                  </a:prstGeom>
                </p:spPr>
              </p:pic>
              <p:sp>
                <p:nvSpPr>
                  <p:cNvPr id="18" name="TextBox 17">
                    <a:extLst>
                      <a:ext uri="{FF2B5EF4-FFF2-40B4-BE49-F238E27FC236}">
                        <a16:creationId xmlns:a16="http://schemas.microsoft.com/office/drawing/2014/main" id="{39FBF3B7-C5E4-BA14-9FC3-675ABCB4450D}"/>
                      </a:ext>
                    </a:extLst>
                  </p:cNvPr>
                  <p:cNvSpPr txBox="1"/>
                  <p:nvPr/>
                </p:nvSpPr>
                <p:spPr>
                  <a:xfrm>
                    <a:off x="8074479" y="3246857"/>
                    <a:ext cx="1140278" cy="577081"/>
                  </a:xfrm>
                  <a:prstGeom prst="rect">
                    <a:avLst/>
                  </a:prstGeom>
                  <a:noFill/>
                </p:spPr>
                <p:txBody>
                  <a:bodyPr wrap="square" rtlCol="0">
                    <a:spAutoFit/>
                  </a:bodyPr>
                  <a:lstStyle/>
                  <a:p>
                    <a:pPr algn="ctr"/>
                    <a:r>
                      <a:rPr lang="en-US" sz="1050" dirty="0"/>
                      <a:t>Correct CDDs and any report discrepancies</a:t>
                    </a:r>
                  </a:p>
                </p:txBody>
              </p:sp>
            </p:grpSp>
            <p:sp>
              <p:nvSpPr>
                <p:cNvPr id="19" name="TextBox 18">
                  <a:extLst>
                    <a:ext uri="{FF2B5EF4-FFF2-40B4-BE49-F238E27FC236}">
                      <a16:creationId xmlns:a16="http://schemas.microsoft.com/office/drawing/2014/main" id="{EDC38B55-B52A-3361-3238-44DC52B0D477}"/>
                    </a:ext>
                  </a:extLst>
                </p:cNvPr>
                <p:cNvSpPr txBox="1"/>
                <p:nvPr/>
              </p:nvSpPr>
              <p:spPr>
                <a:xfrm>
                  <a:off x="7842656" y="4934931"/>
                  <a:ext cx="1603923" cy="577081"/>
                </a:xfrm>
                <a:prstGeom prst="rect">
                  <a:avLst/>
                </a:prstGeom>
                <a:noFill/>
              </p:spPr>
              <p:txBody>
                <a:bodyPr wrap="square" rtlCol="0">
                  <a:spAutoFit/>
                </a:bodyPr>
                <a:lstStyle/>
                <a:p>
                  <a:pPr algn="ctr"/>
                  <a:r>
                    <a:rPr lang="en-US" sz="1050" dirty="0"/>
                    <a:t>Review updated reports </a:t>
                  </a:r>
                </a:p>
                <a:p>
                  <a:pPr algn="ctr"/>
                  <a:r>
                    <a:rPr lang="en-US" sz="1050" dirty="0"/>
                    <a:t>and </a:t>
                  </a:r>
                </a:p>
                <a:p>
                  <a:pPr algn="ctr"/>
                  <a:r>
                    <a:rPr lang="en-US" sz="1050" dirty="0"/>
                    <a:t>LEA Approve </a:t>
                  </a:r>
                </a:p>
              </p:txBody>
            </p:sp>
          </p:grpSp>
        </p:grpSp>
        <p:grpSp>
          <p:nvGrpSpPr>
            <p:cNvPr id="24" name="Group 23">
              <a:extLst>
                <a:ext uri="{FF2B5EF4-FFF2-40B4-BE49-F238E27FC236}">
                  <a16:creationId xmlns:a16="http://schemas.microsoft.com/office/drawing/2014/main" id="{5E2D015F-62DA-FAE6-A805-C2A1174C3D5F}"/>
                </a:ext>
              </a:extLst>
            </p:cNvPr>
            <p:cNvGrpSpPr/>
            <p:nvPr/>
          </p:nvGrpSpPr>
          <p:grpSpPr>
            <a:xfrm>
              <a:off x="9783028" y="1812471"/>
              <a:ext cx="1610252" cy="1338943"/>
              <a:chOff x="7721333" y="2098221"/>
              <a:chExt cx="1610252" cy="1338943"/>
            </a:xfrm>
          </p:grpSpPr>
          <p:sp>
            <p:nvSpPr>
              <p:cNvPr id="25" name="Rectangle: Rounded Corners 24">
                <a:extLst>
                  <a:ext uri="{FF2B5EF4-FFF2-40B4-BE49-F238E27FC236}">
                    <a16:creationId xmlns:a16="http://schemas.microsoft.com/office/drawing/2014/main" id="{33775B19-76D2-E2F7-23FB-92318EC905DC}"/>
                  </a:ext>
                </a:extLst>
              </p:cNvPr>
              <p:cNvSpPr/>
              <p:nvPr/>
            </p:nvSpPr>
            <p:spPr>
              <a:xfrm>
                <a:off x="7794588" y="2098221"/>
                <a:ext cx="1536997" cy="1338943"/>
              </a:xfrm>
              <a:prstGeom prst="roundRect">
                <a:avLst>
                  <a:gd name="adj" fmla="val 10583"/>
                </a:avLst>
              </a:prstGeom>
              <a:solidFill>
                <a:srgbClr val="E1FFE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AE66725-C018-8245-0EF9-CE986BEFFEDF}"/>
                  </a:ext>
                </a:extLst>
              </p:cNvPr>
              <p:cNvGrpSpPr/>
              <p:nvPr/>
            </p:nvGrpSpPr>
            <p:grpSpPr>
              <a:xfrm>
                <a:off x="7721333" y="2253588"/>
                <a:ext cx="1610252" cy="1146441"/>
                <a:chOff x="7753990" y="2367888"/>
                <a:chExt cx="1610252" cy="1146441"/>
              </a:xfrm>
            </p:grpSpPr>
            <p:pic>
              <p:nvPicPr>
                <p:cNvPr id="29" name="Graphic 28" descr="Layers Design with solid fill">
                  <a:extLst>
                    <a:ext uri="{FF2B5EF4-FFF2-40B4-BE49-F238E27FC236}">
                      <a16:creationId xmlns:a16="http://schemas.microsoft.com/office/drawing/2014/main" id="{2F1311C5-42DA-CCAA-97E5-2A2676B752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6216" y="2367888"/>
                  <a:ext cx="685800" cy="685800"/>
                </a:xfrm>
                <a:prstGeom prst="rect">
                  <a:avLst/>
                </a:prstGeom>
              </p:spPr>
            </p:pic>
            <p:sp>
              <p:nvSpPr>
                <p:cNvPr id="28" name="TextBox 27">
                  <a:extLst>
                    <a:ext uri="{FF2B5EF4-FFF2-40B4-BE49-F238E27FC236}">
                      <a16:creationId xmlns:a16="http://schemas.microsoft.com/office/drawing/2014/main" id="{E3E31B64-FCA3-9018-4CC5-756A7EA0567E}"/>
                    </a:ext>
                  </a:extLst>
                </p:cNvPr>
                <p:cNvSpPr txBox="1"/>
                <p:nvPr/>
              </p:nvSpPr>
              <p:spPr>
                <a:xfrm>
                  <a:off x="7753990" y="2937248"/>
                  <a:ext cx="1610252" cy="577081"/>
                </a:xfrm>
                <a:prstGeom prst="rect">
                  <a:avLst/>
                </a:prstGeom>
                <a:noFill/>
              </p:spPr>
              <p:txBody>
                <a:bodyPr wrap="square" rtlCol="0">
                  <a:spAutoFit/>
                </a:bodyPr>
                <a:lstStyle/>
                <a:p>
                  <a:pPr algn="ctr"/>
                  <a:r>
                    <a:rPr lang="en-US" sz="1050" dirty="0"/>
                    <a:t>Review LEA Approved </a:t>
                  </a:r>
                </a:p>
                <a:p>
                  <a:pPr algn="ctr"/>
                  <a:r>
                    <a:rPr lang="en-US" sz="1050" dirty="0"/>
                    <a:t>Or Revised Uncertified Reports</a:t>
                  </a:r>
                </a:p>
              </p:txBody>
            </p:sp>
          </p:grpSp>
        </p:grpSp>
        <p:sp>
          <p:nvSpPr>
            <p:cNvPr id="61" name="Arrow: Right 60">
              <a:extLst>
                <a:ext uri="{FF2B5EF4-FFF2-40B4-BE49-F238E27FC236}">
                  <a16:creationId xmlns:a16="http://schemas.microsoft.com/office/drawing/2014/main" id="{5E76E100-556F-DCF2-75FE-2016466F4E95}"/>
                </a:ext>
              </a:extLst>
            </p:cNvPr>
            <p:cNvSpPr/>
            <p:nvPr/>
          </p:nvSpPr>
          <p:spPr>
            <a:xfrm>
              <a:off x="7198152" y="3236728"/>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71716F92-1AC6-B696-0F6D-ABFA073CD88B}"/>
                </a:ext>
              </a:extLst>
            </p:cNvPr>
            <p:cNvSpPr/>
            <p:nvPr/>
          </p:nvSpPr>
          <p:spPr>
            <a:xfrm>
              <a:off x="9368531" y="2241828"/>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DEE12C8B-D748-AC11-524D-4B64C8EDB1D4}"/>
                </a:ext>
              </a:extLst>
            </p:cNvPr>
            <p:cNvSpPr/>
            <p:nvPr/>
          </p:nvSpPr>
          <p:spPr>
            <a:xfrm rot="10800000">
              <a:off x="9339177" y="2537199"/>
              <a:ext cx="340275" cy="242928"/>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CF52F77-6D3C-5D0C-B636-855EBD2BD0FC}"/>
                </a:ext>
              </a:extLst>
            </p:cNvPr>
            <p:cNvGrpSpPr/>
            <p:nvPr/>
          </p:nvGrpSpPr>
          <p:grpSpPr>
            <a:xfrm>
              <a:off x="9856283" y="3915615"/>
              <a:ext cx="1536997" cy="1472814"/>
              <a:chOff x="7794588" y="2098221"/>
              <a:chExt cx="1536997" cy="1472814"/>
            </a:xfrm>
          </p:grpSpPr>
          <p:sp>
            <p:nvSpPr>
              <p:cNvPr id="81" name="Rectangle: Rounded Corners 80">
                <a:extLst>
                  <a:ext uri="{FF2B5EF4-FFF2-40B4-BE49-F238E27FC236}">
                    <a16:creationId xmlns:a16="http://schemas.microsoft.com/office/drawing/2014/main" id="{2AE85108-5B0F-8171-652E-504404AF34D3}"/>
                  </a:ext>
                </a:extLst>
              </p:cNvPr>
              <p:cNvSpPr/>
              <p:nvPr/>
            </p:nvSpPr>
            <p:spPr>
              <a:xfrm>
                <a:off x="7794588" y="2098221"/>
                <a:ext cx="1536997" cy="1472814"/>
              </a:xfrm>
              <a:prstGeom prst="roundRect">
                <a:avLst>
                  <a:gd name="adj" fmla="val 10583"/>
                </a:avLst>
              </a:prstGeom>
              <a:solidFill>
                <a:srgbClr val="E0E2F0"/>
              </a:solidFill>
              <a:ln>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C24FA391-554E-461C-94A4-3755F8CDCCCA}"/>
                  </a:ext>
                </a:extLst>
              </p:cNvPr>
              <p:cNvGrpSpPr/>
              <p:nvPr/>
            </p:nvGrpSpPr>
            <p:grpSpPr>
              <a:xfrm>
                <a:off x="7932339" y="2314501"/>
                <a:ext cx="1261494" cy="1173982"/>
                <a:chOff x="7964996" y="2428801"/>
                <a:chExt cx="1261494" cy="1173982"/>
              </a:xfrm>
            </p:grpSpPr>
            <p:pic>
              <p:nvPicPr>
                <p:cNvPr id="98" name="Graphic 97" descr="Ribbon with solid fill">
                  <a:extLst>
                    <a:ext uri="{FF2B5EF4-FFF2-40B4-BE49-F238E27FC236}">
                      <a16:creationId xmlns:a16="http://schemas.microsoft.com/office/drawing/2014/main" id="{BBFD9FA4-F646-8B05-231D-E0C13DE735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252843" y="2428801"/>
                  <a:ext cx="685800" cy="685800"/>
                </a:xfrm>
                <a:prstGeom prst="rect">
                  <a:avLst/>
                </a:prstGeom>
              </p:spPr>
            </p:pic>
            <p:sp>
              <p:nvSpPr>
                <p:cNvPr id="103" name="TextBox 102">
                  <a:extLst>
                    <a:ext uri="{FF2B5EF4-FFF2-40B4-BE49-F238E27FC236}">
                      <a16:creationId xmlns:a16="http://schemas.microsoft.com/office/drawing/2014/main" id="{AF1D11C2-0CBD-4B66-0A1E-EE99ED8CC7F9}"/>
                    </a:ext>
                  </a:extLst>
                </p:cNvPr>
                <p:cNvSpPr txBox="1"/>
                <p:nvPr/>
              </p:nvSpPr>
              <p:spPr>
                <a:xfrm>
                  <a:off x="7964996" y="3025702"/>
                  <a:ext cx="1261494" cy="577081"/>
                </a:xfrm>
                <a:prstGeom prst="rect">
                  <a:avLst/>
                </a:prstGeom>
                <a:noFill/>
              </p:spPr>
              <p:txBody>
                <a:bodyPr wrap="square" rtlCol="0">
                  <a:spAutoFit/>
                </a:bodyPr>
                <a:lstStyle/>
                <a:p>
                  <a:pPr algn="ctr"/>
                  <a:r>
                    <a:rPr lang="en-US" sz="1050" dirty="0"/>
                    <a:t>SELPA Approval and </a:t>
                  </a:r>
                </a:p>
                <a:p>
                  <a:pPr algn="ctr"/>
                  <a:r>
                    <a:rPr lang="en-US" sz="1050" dirty="0"/>
                    <a:t>Final Certification</a:t>
                  </a:r>
                </a:p>
              </p:txBody>
            </p:sp>
          </p:grpSp>
        </p:grpSp>
        <p:sp>
          <p:nvSpPr>
            <p:cNvPr id="106" name="TextBox 105">
              <a:extLst>
                <a:ext uri="{FF2B5EF4-FFF2-40B4-BE49-F238E27FC236}">
                  <a16:creationId xmlns:a16="http://schemas.microsoft.com/office/drawing/2014/main" id="{37637857-33EA-3C2C-B154-F12132C1BD01}"/>
                </a:ext>
              </a:extLst>
            </p:cNvPr>
            <p:cNvSpPr txBox="1"/>
            <p:nvPr/>
          </p:nvSpPr>
          <p:spPr>
            <a:xfrm>
              <a:off x="9957407" y="1821220"/>
              <a:ext cx="1261494" cy="253916"/>
            </a:xfrm>
            <a:prstGeom prst="rect">
              <a:avLst/>
            </a:prstGeom>
            <a:noFill/>
          </p:spPr>
          <p:txBody>
            <a:bodyPr wrap="square" rtlCol="0">
              <a:spAutoFit/>
            </a:bodyPr>
            <a:lstStyle/>
            <a:p>
              <a:pPr algn="ctr"/>
              <a:r>
                <a:rPr lang="en-US" sz="1050" b="1" dirty="0"/>
                <a:t>SELPA</a:t>
              </a:r>
            </a:p>
          </p:txBody>
        </p:sp>
        <p:sp>
          <p:nvSpPr>
            <p:cNvPr id="108" name="Arrow: Right 107">
              <a:extLst>
                <a:ext uri="{FF2B5EF4-FFF2-40B4-BE49-F238E27FC236}">
                  <a16:creationId xmlns:a16="http://schemas.microsoft.com/office/drawing/2014/main" id="{3E7EAC9B-2844-C2FD-1E15-32ACE42DF9F0}"/>
                </a:ext>
              </a:extLst>
            </p:cNvPr>
            <p:cNvSpPr/>
            <p:nvPr/>
          </p:nvSpPr>
          <p:spPr>
            <a:xfrm rot="5400000">
              <a:off x="10381469" y="3447993"/>
              <a:ext cx="460085" cy="21639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utoShape 2" descr="khaby - Download Stickers from Sigstick">
            <a:extLst>
              <a:ext uri="{FF2B5EF4-FFF2-40B4-BE49-F238E27FC236}">
                <a16:creationId xmlns:a16="http://schemas.microsoft.com/office/drawing/2014/main" id="{0045232A-B4A6-B67E-82C1-0A8BA6C1902A}"/>
              </a:ext>
            </a:extLst>
          </p:cNvPr>
          <p:cNvSpPr>
            <a:spLocks noChangeAspect="1" noChangeArrowheads="1"/>
          </p:cNvSpPr>
          <p:nvPr/>
        </p:nvSpPr>
        <p:spPr bwMode="auto">
          <a:xfrm>
            <a:off x="1198800" y="474338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khaby.lame — Pacote de adesivos do WhatsApp">
            <a:extLst>
              <a:ext uri="{FF2B5EF4-FFF2-40B4-BE49-F238E27FC236}">
                <a16:creationId xmlns:a16="http://schemas.microsoft.com/office/drawing/2014/main" id="{3B3909D7-3DF0-5853-7EC2-267FDB26D7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9988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a:xfrm>
            <a:off x="680728" y="4819650"/>
            <a:ext cx="4974545" cy="1343025"/>
          </a:xfrm>
        </p:spPr>
        <p:txBody>
          <a:bodyPr/>
          <a:lstStyle/>
          <a:p>
            <a:r>
              <a:rPr lang="en-US" dirty="0"/>
              <a:t>Reminders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858136" y="379295"/>
            <a:ext cx="4619727" cy="4554432"/>
          </a:xfrm>
        </p:spPr>
      </p:pic>
      <p:sp>
        <p:nvSpPr>
          <p:cNvPr id="46" name="TextBox 45">
            <a:extLst>
              <a:ext uri="{FF2B5EF4-FFF2-40B4-BE49-F238E27FC236}">
                <a16:creationId xmlns:a16="http://schemas.microsoft.com/office/drawing/2014/main" id="{978709D0-AAD1-4D7D-A328-7BF70FBBAFDF}"/>
              </a:ext>
            </a:extLst>
          </p:cNvPr>
          <p:cNvSpPr txBox="1"/>
          <p:nvPr/>
        </p:nvSpPr>
        <p:spPr>
          <a:xfrm>
            <a:off x="6096000" y="379295"/>
            <a:ext cx="5814259" cy="5632311"/>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t>Anomalies are immediately detected by the system upon posting of SENR or SINF and must be resolved ASAP.</a:t>
            </a:r>
          </a:p>
          <a:p>
            <a:pPr marL="342900" indent="-342900" algn="l">
              <a:buFont typeface="Arial" panose="020B0604020202020204" pitchFamily="34" charset="0"/>
              <a:buChar char="•"/>
            </a:pPr>
            <a:r>
              <a:rPr lang="en-US" sz="2400" dirty="0"/>
              <a:t>Assign an anomaly contact person to handle enrollment correction request from other LEAs. </a:t>
            </a:r>
          </a:p>
          <a:p>
            <a:pPr marL="342900" indent="-342900">
              <a:buFont typeface="Arial" panose="020B0604020202020204" pitchFamily="34" charset="0"/>
              <a:buChar char="•"/>
            </a:pPr>
            <a:r>
              <a:rPr lang="en-US" sz="2400" dirty="0"/>
              <a:t>MIDs found outside MID anomaly report can be resolved using “Resolve MID Not On Report” button</a:t>
            </a:r>
          </a:p>
          <a:p>
            <a:pPr marL="342900" indent="-342900">
              <a:buFont typeface="Arial" panose="020B0604020202020204" pitchFamily="34" charset="0"/>
              <a:buChar char="•"/>
            </a:pPr>
            <a:r>
              <a:rPr lang="en-US" sz="2400" dirty="0"/>
              <a:t>Scan duplicate SELA statuses between 2  SSIDs before combining them.</a:t>
            </a:r>
          </a:p>
          <a:p>
            <a:pPr marL="342900" indent="-342900">
              <a:buFont typeface="Arial" panose="020B0604020202020204" pitchFamily="34" charset="0"/>
              <a:buChar char="•"/>
            </a:pPr>
            <a:r>
              <a:rPr lang="en-US" sz="2400" dirty="0"/>
              <a:t>Replacement SSIDs should be downloaded regularly. </a:t>
            </a:r>
          </a:p>
          <a:p>
            <a:pPr marL="342900" indent="-342900">
              <a:buFont typeface="Arial" panose="020B0604020202020204" pitchFamily="34" charset="0"/>
              <a:buChar char="•"/>
            </a:pPr>
            <a:r>
              <a:rPr lang="en-US" sz="2400" dirty="0"/>
              <a:t>Only MIDs and CCEs account for the anomaly percentage</a:t>
            </a:r>
          </a:p>
        </p:txBody>
      </p:sp>
      <p:sp>
        <p:nvSpPr>
          <p:cNvPr id="2" name="Slide Number Placeholder 1">
            <a:extLst>
              <a:ext uri="{FF2B5EF4-FFF2-40B4-BE49-F238E27FC236}">
                <a16:creationId xmlns:a16="http://schemas.microsoft.com/office/drawing/2014/main" id="{1CA98A6E-6D78-4EE5-84E2-C3A4F1883ADB}"/>
              </a:ext>
            </a:extLst>
          </p:cNvPr>
          <p:cNvSpPr>
            <a:spLocks noGrp="1"/>
          </p:cNvSpPr>
          <p:nvPr>
            <p:ph type="sldNum" sz="quarter" idx="11"/>
          </p:nvPr>
        </p:nvSpPr>
        <p:spPr/>
        <p:txBody>
          <a:bodyPr/>
          <a:lstStyle/>
          <a:p>
            <a:fld id="{4B73C415-D670-4716-A5EC-CC4D52CA2BAC}" type="slidenum">
              <a:rPr lang="en-US" noProof="0" smtClean="0"/>
              <a:pPr/>
              <a:t>70</a:t>
            </a:fld>
            <a:endParaRPr lang="en-US" noProof="0" dirty="0"/>
          </a:p>
        </p:txBody>
      </p:sp>
    </p:spTree>
    <p:extLst>
      <p:ext uri="{BB962C8B-B14F-4D97-AF65-F5344CB8AC3E}">
        <p14:creationId xmlns:p14="http://schemas.microsoft.com/office/powerpoint/2010/main" val="1899836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 related CALPADS reporting.</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dirty="0">
                <a:hlinkClick r:id="rId4"/>
              </a:rPr>
              <a:t>https://learn.fcmat.org/</a:t>
            </a:r>
            <a:endParaRPr lang="en-US" sz="1600" dirty="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dirty="0">
                <a:hlinkClick r:id="rId6"/>
              </a:rPr>
              <a:t>https://www.youtube.com/channel/UCA9oRTiyVECCCzOxpmJheZw</a:t>
            </a:r>
            <a:endParaRPr lang="en-US" sz="1400" dirty="0"/>
          </a:p>
        </p:txBody>
      </p:sp>
      <p:pic>
        <p:nvPicPr>
          <p:cNvPr id="21" name="Picture 20">
            <a:extLst>
              <a:ext uri="{FF2B5EF4-FFF2-40B4-BE49-F238E27FC236}">
                <a16:creationId xmlns:a16="http://schemas.microsoft.com/office/drawing/2014/main" id="{8D6F4040-3C8B-4100-B082-21CA34B41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2840" y="4581804"/>
            <a:ext cx="1595651" cy="346880"/>
          </a:xfrm>
          <a:prstGeom prst="rect">
            <a:avLst/>
          </a:prstGeom>
        </p:spPr>
      </p:pic>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dirty="0">
                <a:hlinkClick r:id="rId10"/>
              </a:rPr>
              <a:t>https://documentation.calpads.org/Support/References</a:t>
            </a:r>
            <a:endParaRPr lang="en-US" sz="1400" dirty="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1"/>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3217547" cy="338554"/>
          </a:xfrm>
          <a:prstGeom prst="rect">
            <a:avLst/>
          </a:prstGeom>
        </p:spPr>
        <p:txBody>
          <a:bodyPr wrap="none">
            <a:spAutoFit/>
          </a:bodyPr>
          <a:lstStyle/>
          <a:p>
            <a:r>
              <a:rPr lang="en-US" sz="1600" dirty="0">
                <a:hlinkClick r:id="rId12"/>
              </a:rPr>
              <a:t>https://www.cde.ca.gov/ds/sp/cl/</a:t>
            </a:r>
            <a:endParaRPr lang="en-US" sz="1600" dirty="0"/>
          </a:p>
        </p:txBody>
      </p:sp>
      <p:sp>
        <p:nvSpPr>
          <p:cNvPr id="3" name="Slide Number Placeholder 2">
            <a:extLst>
              <a:ext uri="{FF2B5EF4-FFF2-40B4-BE49-F238E27FC236}">
                <a16:creationId xmlns:a16="http://schemas.microsoft.com/office/drawing/2014/main" id="{238EAA4F-A2E3-45EC-AA77-2BEA184DFBB9}"/>
              </a:ext>
            </a:extLst>
          </p:cNvPr>
          <p:cNvSpPr>
            <a:spLocks noGrp="1"/>
          </p:cNvSpPr>
          <p:nvPr>
            <p:ph type="sldNum" sz="quarter" idx="11"/>
          </p:nvPr>
        </p:nvSpPr>
        <p:spPr/>
        <p:txBody>
          <a:bodyPr/>
          <a:lstStyle/>
          <a:p>
            <a:fld id="{4B73C415-D670-4716-A5EC-CC4D52CA2BAC}" type="slidenum">
              <a:rPr lang="en-US" noProof="0" smtClean="0"/>
              <a:pPr/>
              <a:t>71</a:t>
            </a:fld>
            <a:endParaRPr lang="en-US" noProof="0" dirty="0"/>
          </a:p>
        </p:txBody>
      </p:sp>
    </p:spTree>
    <p:extLst>
      <p:ext uri="{BB962C8B-B14F-4D97-AF65-F5344CB8AC3E}">
        <p14:creationId xmlns:p14="http://schemas.microsoft.com/office/powerpoint/2010/main" val="781544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dirty="0"/>
              <a:t>https://csis.fcmat.org/ListServ</a:t>
            </a:r>
            <a:endParaRPr lang="en-US" sz="1600" dirty="0">
              <a:solidFill>
                <a:schemeClr val="tx1">
                  <a:lumMod val="75000"/>
                  <a:lumOff val="25000"/>
                </a:schemeClr>
              </a:solidFill>
            </a:endParaRPr>
          </a:p>
        </p:txBody>
      </p:sp>
      <p:pic>
        <p:nvPicPr>
          <p:cNvPr id="29" name="Picture Placeholder 28" descr="help bouy">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7143" y="36802"/>
            <a:ext cx="5461713" cy="3641142"/>
          </a:xfrm>
        </p:spPr>
      </p:pic>
      <p:sp>
        <p:nvSpPr>
          <p:cNvPr id="3" name="Slide Number Placeholder 2">
            <a:extLst>
              <a:ext uri="{FF2B5EF4-FFF2-40B4-BE49-F238E27FC236}">
                <a16:creationId xmlns:a16="http://schemas.microsoft.com/office/drawing/2014/main" id="{B06C64F5-BC26-4C43-A457-71B4CC331714}"/>
              </a:ext>
            </a:extLst>
          </p:cNvPr>
          <p:cNvSpPr>
            <a:spLocks noGrp="1"/>
          </p:cNvSpPr>
          <p:nvPr>
            <p:ph type="sldNum" sz="quarter" idx="11"/>
          </p:nvPr>
        </p:nvSpPr>
        <p:spPr/>
        <p:txBody>
          <a:bodyPr/>
          <a:lstStyle/>
          <a:p>
            <a:fld id="{4B73C415-D670-4716-A5EC-CC4D52CA2BAC}" type="slidenum">
              <a:rPr lang="en-US" noProof="0" smtClean="0"/>
              <a:pPr/>
              <a:t>72</a:t>
            </a:fld>
            <a:endParaRPr lang="en-US" noProof="0" dirty="0"/>
          </a:p>
        </p:txBody>
      </p:sp>
    </p:spTree>
    <p:extLst>
      <p:ext uri="{BB962C8B-B14F-4D97-AF65-F5344CB8AC3E}">
        <p14:creationId xmlns:p14="http://schemas.microsoft.com/office/powerpoint/2010/main" val="547183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 name="Slide Number Placeholder 2">
            <a:extLst>
              <a:ext uri="{FF2B5EF4-FFF2-40B4-BE49-F238E27FC236}">
                <a16:creationId xmlns:a16="http://schemas.microsoft.com/office/drawing/2014/main" id="{29FB97B4-DFF8-4797-9FF7-D45B2128413C}"/>
              </a:ext>
            </a:extLst>
          </p:cNvPr>
          <p:cNvSpPr>
            <a:spLocks noGrp="1"/>
          </p:cNvSpPr>
          <p:nvPr>
            <p:ph type="sldNum" sz="quarter" idx="11"/>
          </p:nvPr>
        </p:nvSpPr>
        <p:spPr/>
        <p:txBody>
          <a:bodyPr/>
          <a:lstStyle/>
          <a:p>
            <a:fld id="{4B73C415-D670-4716-A5EC-CC4D52CA2BAC}" type="slidenum">
              <a:rPr lang="en-US" noProof="0" smtClean="0"/>
              <a:pPr/>
              <a:t>73</a:t>
            </a:fld>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+1 916 325 9201</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csistraining@fcmat.org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rPr>
              <a:t>https://csis.fcmat.org/</a:t>
            </a:r>
            <a:endParaRPr lang="en-US" dirty="0"/>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1A2CBA-5F87-47CE-809B-7FD41181AAA6}"/>
              </a:ext>
            </a:extLst>
          </p:cNvPr>
          <p:cNvSpPr txBox="1"/>
          <p:nvPr/>
        </p:nvSpPr>
        <p:spPr>
          <a:xfrm>
            <a:off x="4337181" y="1172111"/>
            <a:ext cx="7244616" cy="4031873"/>
          </a:xfrm>
          <a:prstGeom prst="rect">
            <a:avLst/>
          </a:prstGeom>
          <a:solidFill>
            <a:schemeClr val="bg1"/>
          </a:solidFill>
        </p:spPr>
        <p:txBody>
          <a:bodyPr wrap="square" rtlCol="0">
            <a:spAutoFit/>
          </a:bodyPr>
          <a:lstStyle/>
          <a:p>
            <a:pPr marL="285750" indent="-285750">
              <a:buFontTx/>
              <a:buChar char="-"/>
            </a:pPr>
            <a:r>
              <a:rPr lang="en-US" sz="3200" dirty="0"/>
              <a:t>Maintain just one SSID for a student for their entire CA enrollment period.</a:t>
            </a:r>
          </a:p>
          <a:p>
            <a:pPr marL="285750" indent="-285750">
              <a:buFontTx/>
              <a:buChar char="-"/>
            </a:pPr>
            <a:r>
              <a:rPr lang="en-US" sz="3200" dirty="0"/>
              <a:t>Gain sole ownership of a SSID</a:t>
            </a:r>
          </a:p>
          <a:p>
            <a:r>
              <a:rPr lang="en-US" sz="3200" dirty="0"/>
              <a:t>   - LCFF, TOMS, ELPAC, CAASPP</a:t>
            </a:r>
          </a:p>
          <a:p>
            <a:pPr marL="285750" indent="-285750">
              <a:buFontTx/>
              <a:buChar char="-"/>
            </a:pPr>
            <a:r>
              <a:rPr lang="en-US" sz="3200" dirty="0"/>
              <a:t>Properly report completers and dropouts </a:t>
            </a:r>
          </a:p>
          <a:p>
            <a:pPr marL="285750" indent="-285750">
              <a:buFontTx/>
              <a:buChar char="-"/>
            </a:pPr>
            <a:r>
              <a:rPr lang="en-US" sz="3200" dirty="0"/>
              <a:t>Maintain zero or below 2% anomaly to certify.</a:t>
            </a:r>
          </a:p>
        </p:txBody>
      </p:sp>
      <p:sp>
        <p:nvSpPr>
          <p:cNvPr id="3" name="Footer Placeholder 2">
            <a:extLst>
              <a:ext uri="{FF2B5EF4-FFF2-40B4-BE49-F238E27FC236}">
                <a16:creationId xmlns:a16="http://schemas.microsoft.com/office/drawing/2014/main" id="{E5DD2704-E78E-4E27-BC5C-A75686207DD7}"/>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2" name="Title 1">
            <a:extLst>
              <a:ext uri="{FF2B5EF4-FFF2-40B4-BE49-F238E27FC236}">
                <a16:creationId xmlns:a16="http://schemas.microsoft.com/office/drawing/2014/main" id="{DDCA4390-D394-4922-BAAE-C51B31238665}"/>
              </a:ext>
            </a:extLst>
          </p:cNvPr>
          <p:cNvSpPr>
            <a:spLocks noGrp="1"/>
          </p:cNvSpPr>
          <p:nvPr>
            <p:ph type="title"/>
          </p:nvPr>
        </p:nvSpPr>
        <p:spPr>
          <a:xfrm>
            <a:off x="432000" y="1875116"/>
            <a:ext cx="3508405" cy="2905089"/>
          </a:xfrm>
        </p:spPr>
        <p:txBody>
          <a:bodyPr anchor="ctr"/>
          <a:lstStyle/>
          <a:p>
            <a:pPr algn="ctr"/>
            <a:r>
              <a:rPr lang="en-US" sz="4000" dirty="0">
                <a:solidFill>
                  <a:schemeClr val="bg2">
                    <a:lumMod val="25000"/>
                  </a:schemeClr>
                </a:solidFill>
              </a:rPr>
              <a:t>Why resolve anomalies?</a:t>
            </a:r>
            <a:br>
              <a:rPr lang="en-US" sz="4000" dirty="0">
                <a:solidFill>
                  <a:schemeClr val="bg2">
                    <a:lumMod val="25000"/>
                  </a:schemeClr>
                </a:solidFill>
              </a:rPr>
            </a:br>
            <a:br>
              <a:rPr lang="en-US" sz="4000" dirty="0">
                <a:solidFill>
                  <a:schemeClr val="bg2">
                    <a:lumMod val="25000"/>
                  </a:schemeClr>
                </a:solidFill>
              </a:rPr>
            </a:br>
            <a:r>
              <a:rPr lang="en-US" sz="4000" dirty="0">
                <a:solidFill>
                  <a:schemeClr val="bg2">
                    <a:lumMod val="25000"/>
                  </a:schemeClr>
                </a:solidFill>
              </a:rPr>
              <a:t>What’s the rush?</a:t>
            </a:r>
          </a:p>
        </p:txBody>
      </p:sp>
      <p:cxnSp>
        <p:nvCxnSpPr>
          <p:cNvPr id="15" name="Straight Connector 14">
            <a:extLst>
              <a:ext uri="{FF2B5EF4-FFF2-40B4-BE49-F238E27FC236}">
                <a16:creationId xmlns:a16="http://schemas.microsoft.com/office/drawing/2014/main" id="{8425538B-D0B8-4CB3-B588-34CFAA14A2B4}"/>
              </a:ext>
            </a:extLst>
          </p:cNvPr>
          <p:cNvCxnSpPr/>
          <p:nvPr/>
        </p:nvCxnSpPr>
        <p:spPr>
          <a:xfrm>
            <a:off x="4015819" y="1113668"/>
            <a:ext cx="0" cy="4438720"/>
          </a:xfrm>
          <a:prstGeom prst="line">
            <a:avLst/>
          </a:prstGeom>
          <a:ln>
            <a:solidFill>
              <a:schemeClr val="bg1">
                <a:lumMod val="25000"/>
              </a:schemeClr>
            </a:solidFill>
          </a:ln>
        </p:spPr>
        <p:style>
          <a:lnRef idx="3">
            <a:schemeClr val="dk1"/>
          </a:lnRef>
          <a:fillRef idx="0">
            <a:schemeClr val="dk1"/>
          </a:fillRef>
          <a:effectRef idx="2">
            <a:schemeClr val="dk1"/>
          </a:effectRef>
          <a:fontRef idx="minor">
            <a:schemeClr val="tx1"/>
          </a:fontRef>
        </p:style>
      </p:cxnSp>
      <p:sp>
        <p:nvSpPr>
          <p:cNvPr id="4" name="Slide Number Placeholder 3">
            <a:extLst>
              <a:ext uri="{FF2B5EF4-FFF2-40B4-BE49-F238E27FC236}">
                <a16:creationId xmlns:a16="http://schemas.microsoft.com/office/drawing/2014/main" id="{D078A5AA-9E34-4738-99E7-DA718052DD27}"/>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grpSp>
        <p:nvGrpSpPr>
          <p:cNvPr id="5" name="Group 4">
            <a:extLst>
              <a:ext uri="{FF2B5EF4-FFF2-40B4-BE49-F238E27FC236}">
                <a16:creationId xmlns:a16="http://schemas.microsoft.com/office/drawing/2014/main" id="{271ECB1E-57B8-AB95-295A-87BF7C80CEB6}"/>
              </a:ext>
              <a:ext uri="{C183D7F6-B498-43B3-948B-1728B52AA6E4}">
                <adec:decorative xmlns:adec="http://schemas.microsoft.com/office/drawing/2017/decorative" val="1"/>
              </a:ext>
            </a:extLst>
          </p:cNvPr>
          <p:cNvGrpSpPr/>
          <p:nvPr/>
        </p:nvGrpSpPr>
        <p:grpSpPr>
          <a:xfrm>
            <a:off x="4091234" y="279877"/>
            <a:ext cx="7831595" cy="5816339"/>
            <a:chOff x="4126208" y="630662"/>
            <a:chExt cx="7831595" cy="5816339"/>
          </a:xfrm>
        </p:grpSpPr>
        <p:sp>
          <p:nvSpPr>
            <p:cNvPr id="10" name="Rectangle 9">
              <a:extLst>
                <a:ext uri="{FF2B5EF4-FFF2-40B4-BE49-F238E27FC236}">
                  <a16:creationId xmlns:a16="http://schemas.microsoft.com/office/drawing/2014/main" id="{38092107-8EE4-49D2-9D39-612545F8743B}"/>
                </a:ext>
              </a:extLst>
            </p:cNvPr>
            <p:cNvSpPr/>
            <p:nvPr/>
          </p:nvSpPr>
          <p:spPr>
            <a:xfrm>
              <a:off x="4126208" y="630662"/>
              <a:ext cx="7831595" cy="5816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Snl Tell GIF">
              <a:extLst>
                <a:ext uri="{FF2B5EF4-FFF2-40B4-BE49-F238E27FC236}">
                  <a16:creationId xmlns:a16="http://schemas.microsoft.com/office/drawing/2014/main" id="{41B8FDAE-FE94-8D2C-3B57-1637CE90A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17" y="1334432"/>
              <a:ext cx="6922377" cy="38938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38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p:txBody>
          <a:bodyPr/>
          <a:lstStyle/>
          <a:p>
            <a:r>
              <a:rPr lang="en-US" dirty="0"/>
              <a:t>Anomalies Management Survival Kit</a:t>
            </a:r>
          </a:p>
        </p:txBody>
      </p:sp>
      <p:sp>
        <p:nvSpPr>
          <p:cNvPr id="45" name="Rectangle 44">
            <a:extLst>
              <a:ext uri="{FF2B5EF4-FFF2-40B4-BE49-F238E27FC236}">
                <a16:creationId xmlns:a16="http://schemas.microsoft.com/office/drawing/2014/main" id="{E80DC6FE-D11C-4C20-A51D-98443F5F4672}"/>
              </a:ext>
              <a:ext uri="{C183D7F6-B498-43B3-948B-1728B52AA6E4}">
                <adec:decorative xmlns:adec="http://schemas.microsoft.com/office/drawing/2017/decorative" val="1"/>
              </a:ext>
            </a:extLst>
          </p:cNvPr>
          <p:cNvSpPr>
            <a:spLocks noChangeAspect="1"/>
          </p:cNvSpPr>
          <p:nvPr/>
        </p:nvSpPr>
        <p:spPr>
          <a:xfrm>
            <a:off x="432000" y="1331527"/>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raphic 46" descr="Key">
            <a:extLst>
              <a:ext uri="{FF2B5EF4-FFF2-40B4-BE49-F238E27FC236}">
                <a16:creationId xmlns:a16="http://schemas.microsoft.com/office/drawing/2014/main" id="{7ADD6A28-A1C5-4090-8B87-55ECF7A20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300" y="1445827"/>
            <a:ext cx="731520" cy="731520"/>
          </a:xfrm>
          <a:prstGeom prst="rect">
            <a:avLst/>
          </a:prstGeom>
        </p:spPr>
      </p:pic>
      <p:sp>
        <p:nvSpPr>
          <p:cNvPr id="8" name="Text Placeholder 7">
            <a:extLst>
              <a:ext uri="{FF2B5EF4-FFF2-40B4-BE49-F238E27FC236}">
                <a16:creationId xmlns:a16="http://schemas.microsoft.com/office/drawing/2014/main" id="{4B353756-1A24-435F-9F00-9485171661F1}"/>
              </a:ext>
            </a:extLst>
          </p:cNvPr>
          <p:cNvSpPr>
            <a:spLocks noGrp="1"/>
          </p:cNvSpPr>
          <p:nvPr>
            <p:ph type="body" sz="quarter" idx="27"/>
          </p:nvPr>
        </p:nvSpPr>
        <p:spPr>
          <a:xfrm>
            <a:off x="1445761" y="1410101"/>
            <a:ext cx="2398652" cy="721526"/>
          </a:xfrm>
        </p:spPr>
        <p:txBody>
          <a:bodyPr/>
          <a:lstStyle/>
          <a:p>
            <a:r>
              <a:rPr lang="en-US" sz="2000" dirty="0">
                <a:solidFill>
                  <a:srgbClr val="19929B"/>
                </a:solidFill>
              </a:rPr>
              <a:t>User Roles Needed</a:t>
            </a:r>
          </a:p>
        </p:txBody>
      </p:sp>
      <p:sp>
        <p:nvSpPr>
          <p:cNvPr id="7" name="Content Placeholder 6">
            <a:extLst>
              <a:ext uri="{FF2B5EF4-FFF2-40B4-BE49-F238E27FC236}">
                <a16:creationId xmlns:a16="http://schemas.microsoft.com/office/drawing/2014/main" id="{EE3A3FBF-F2B1-44B8-A094-309A3BFDBA25}"/>
              </a:ext>
            </a:extLst>
          </p:cNvPr>
          <p:cNvSpPr>
            <a:spLocks noGrp="1"/>
          </p:cNvSpPr>
          <p:nvPr>
            <p:ph idx="29"/>
          </p:nvPr>
        </p:nvSpPr>
        <p:spPr>
          <a:xfrm>
            <a:off x="1199701" y="2399158"/>
            <a:ext cx="2644712" cy="2828138"/>
          </a:xfrm>
        </p:spPr>
        <p:txBody>
          <a:bodyPr/>
          <a:lstStyle/>
          <a:p>
            <a:r>
              <a:rPr lang="en-US" b="1" dirty="0"/>
              <a:t>Data Resolution*</a:t>
            </a:r>
          </a:p>
          <a:p>
            <a:pPr lvl="1"/>
            <a:r>
              <a:rPr lang="en-US" dirty="0"/>
              <a:t>Student Search</a:t>
            </a:r>
          </a:p>
          <a:p>
            <a:pPr lvl="1"/>
            <a:r>
              <a:rPr lang="en-US" dirty="0"/>
              <a:t>SENR (Edit and View)</a:t>
            </a:r>
          </a:p>
          <a:p>
            <a:pPr lvl="1"/>
            <a:r>
              <a:rPr lang="en-US" dirty="0"/>
              <a:t>Anomaly Contact</a:t>
            </a:r>
          </a:p>
          <a:p>
            <a:pPr lvl="1"/>
            <a:r>
              <a:rPr lang="en-US" dirty="0"/>
              <a:t>SINF (View)</a:t>
            </a:r>
          </a:p>
          <a:p>
            <a:pPr lvl="1"/>
            <a:endParaRPr lang="en-US" dirty="0"/>
          </a:p>
          <a:p>
            <a:pPr marL="0" indent="0">
              <a:buNone/>
            </a:pPr>
            <a:r>
              <a:rPr lang="en-US" sz="1200" dirty="0"/>
              <a:t>*Above roles are the bare minimum required to manage anomalies. However, it is advisable to assign all file type Edit and View roles to a user to better facilitate MID clean-up.</a:t>
            </a:r>
          </a:p>
        </p:txBody>
      </p:sp>
      <p:sp>
        <p:nvSpPr>
          <p:cNvPr id="2" name="Footer Placeholder 1">
            <a:extLst>
              <a:ext uri="{FF2B5EF4-FFF2-40B4-BE49-F238E27FC236}">
                <a16:creationId xmlns:a16="http://schemas.microsoft.com/office/drawing/2014/main" id="{AC0B833A-E46D-48EF-8755-CBBF0A02E1B0}"/>
              </a:ext>
            </a:extLst>
          </p:cNvPr>
          <p:cNvSpPr>
            <a:spLocks noGrp="1"/>
          </p:cNvSpPr>
          <p:nvPr>
            <p:ph type="ftr" sz="quarter" idx="10"/>
          </p:nvPr>
        </p:nvSpPr>
        <p:spPr/>
        <p:txBody>
          <a:bodyPr/>
          <a:lstStyle/>
          <a:p>
            <a:r>
              <a:rPr lang="en-US" noProof="0"/>
              <a:t>Anomalies Detection &amp; Resolution v1.0 - October 17, 2023</a:t>
            </a:r>
            <a:endParaRPr lang="en-US" noProof="0" dirty="0"/>
          </a:p>
        </p:txBody>
      </p:sp>
      <p:sp>
        <p:nvSpPr>
          <p:cNvPr id="31" name="Rectangle 30">
            <a:extLst>
              <a:ext uri="{FF2B5EF4-FFF2-40B4-BE49-F238E27FC236}">
                <a16:creationId xmlns:a16="http://schemas.microsoft.com/office/drawing/2014/main" id="{109F5F75-E671-4FF5-A36A-ECD02B764527}"/>
              </a:ext>
              <a:ext uri="{C183D7F6-B498-43B3-948B-1728B52AA6E4}">
                <adec:decorative xmlns:adec="http://schemas.microsoft.com/office/drawing/2017/decorative" val="1"/>
              </a:ext>
            </a:extLst>
          </p:cNvPr>
          <p:cNvSpPr>
            <a:spLocks noChangeAspect="1"/>
          </p:cNvSpPr>
          <p:nvPr/>
        </p:nvSpPr>
        <p:spPr>
          <a:xfrm>
            <a:off x="4046057" y="1331527"/>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a16="http://schemas.microsoft.com/office/drawing/2014/main" id="{D434129E-A239-4BFF-8A91-F754E3FCF6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0357" y="1445827"/>
            <a:ext cx="685800" cy="685800"/>
          </a:xfrm>
          <a:prstGeom prst="rect">
            <a:avLst/>
          </a:prstGeom>
        </p:spPr>
      </p:pic>
      <p:sp>
        <p:nvSpPr>
          <p:cNvPr id="33" name="Text Placeholder 7">
            <a:extLst>
              <a:ext uri="{FF2B5EF4-FFF2-40B4-BE49-F238E27FC236}">
                <a16:creationId xmlns:a16="http://schemas.microsoft.com/office/drawing/2014/main" id="{0E2B1E67-2135-4652-A137-453CEEA9391B}"/>
              </a:ext>
            </a:extLst>
          </p:cNvPr>
          <p:cNvSpPr txBox="1">
            <a:spLocks/>
          </p:cNvSpPr>
          <p:nvPr/>
        </p:nvSpPr>
        <p:spPr>
          <a:xfrm>
            <a:off x="5059818" y="1410101"/>
            <a:ext cx="2600296" cy="43200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5400" kern="1200">
                <a:solidFill>
                  <a:schemeClr val="accent1"/>
                </a:solidFill>
                <a:latin typeface="+mj-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4719"/>
                </a:solidFill>
              </a:rPr>
              <a:t>Documentation</a:t>
            </a:r>
          </a:p>
        </p:txBody>
      </p:sp>
      <p:sp>
        <p:nvSpPr>
          <p:cNvPr id="34" name="Content Placeholder 6">
            <a:extLst>
              <a:ext uri="{FF2B5EF4-FFF2-40B4-BE49-F238E27FC236}">
                <a16:creationId xmlns:a16="http://schemas.microsoft.com/office/drawing/2014/main" id="{73F9CCA5-B034-466E-9DD4-97A6A29EAB7F}"/>
              </a:ext>
            </a:extLst>
          </p:cNvPr>
          <p:cNvSpPr txBox="1">
            <a:spLocks/>
          </p:cNvSpPr>
          <p:nvPr/>
        </p:nvSpPr>
        <p:spPr>
          <a:xfrm>
            <a:off x="4813758" y="2399158"/>
            <a:ext cx="2846356" cy="2828138"/>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Code Sets</a:t>
            </a:r>
          </a:p>
          <a:p>
            <a:r>
              <a:rPr lang="en-US" dirty="0"/>
              <a:t>SSID Enrollment Procedures </a:t>
            </a:r>
          </a:p>
          <a:p>
            <a:r>
              <a:rPr lang="en-US" dirty="0"/>
              <a:t>User Manual </a:t>
            </a:r>
          </a:p>
          <a:p>
            <a:r>
              <a:rPr lang="en-US" dirty="0"/>
              <a:t>Data Guide (Appendix B)</a:t>
            </a:r>
          </a:p>
          <a:p>
            <a:r>
              <a:rPr lang="en-US" dirty="0"/>
              <a:t>Reporting Data for Students w/ Disabilities</a:t>
            </a:r>
          </a:p>
          <a:p>
            <a:endParaRPr lang="en-US" dirty="0"/>
          </a:p>
        </p:txBody>
      </p:sp>
      <p:sp>
        <p:nvSpPr>
          <p:cNvPr id="35" name="Rectangle 34">
            <a:extLst>
              <a:ext uri="{FF2B5EF4-FFF2-40B4-BE49-F238E27FC236}">
                <a16:creationId xmlns:a16="http://schemas.microsoft.com/office/drawing/2014/main" id="{CB5CDD34-D7B0-4220-8324-B8C9F8C818F7}"/>
              </a:ext>
              <a:ext uri="{C183D7F6-B498-43B3-948B-1728B52AA6E4}">
                <adec:decorative xmlns:adec="http://schemas.microsoft.com/office/drawing/2017/decorative" val="1"/>
              </a:ext>
            </a:extLst>
          </p:cNvPr>
          <p:cNvSpPr>
            <a:spLocks noChangeAspect="1"/>
          </p:cNvSpPr>
          <p:nvPr/>
        </p:nvSpPr>
        <p:spPr>
          <a:xfrm>
            <a:off x="7790743" y="1331527"/>
            <a:ext cx="914400"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35">
            <a:extLst>
              <a:ext uri="{FF2B5EF4-FFF2-40B4-BE49-F238E27FC236}">
                <a16:creationId xmlns:a16="http://schemas.microsoft.com/office/drawing/2014/main" id="{3F998694-BB3F-4F88-B06E-EE75E2C297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5043" y="1445827"/>
            <a:ext cx="685800" cy="685800"/>
          </a:xfrm>
          <a:prstGeom prst="rect">
            <a:avLst/>
          </a:prstGeom>
        </p:spPr>
      </p:pic>
      <p:sp>
        <p:nvSpPr>
          <p:cNvPr id="37" name="Text Placeholder 7">
            <a:extLst>
              <a:ext uri="{FF2B5EF4-FFF2-40B4-BE49-F238E27FC236}">
                <a16:creationId xmlns:a16="http://schemas.microsoft.com/office/drawing/2014/main" id="{62B08A43-FE6B-4A8A-A2AC-3105750AE68E}"/>
              </a:ext>
            </a:extLst>
          </p:cNvPr>
          <p:cNvSpPr txBox="1">
            <a:spLocks/>
          </p:cNvSpPr>
          <p:nvPr/>
        </p:nvSpPr>
        <p:spPr>
          <a:xfrm>
            <a:off x="8804504" y="1410101"/>
            <a:ext cx="2398652" cy="43200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5400" kern="1200">
                <a:solidFill>
                  <a:schemeClr val="accent1"/>
                </a:solidFill>
                <a:latin typeface="+mj-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555FAD"/>
                </a:solidFill>
              </a:rPr>
              <a:t>LEA Contact List</a:t>
            </a:r>
          </a:p>
        </p:txBody>
      </p:sp>
      <p:sp>
        <p:nvSpPr>
          <p:cNvPr id="38" name="Content Placeholder 6">
            <a:extLst>
              <a:ext uri="{FF2B5EF4-FFF2-40B4-BE49-F238E27FC236}">
                <a16:creationId xmlns:a16="http://schemas.microsoft.com/office/drawing/2014/main" id="{4ECB32FE-5F5F-44D3-A136-42B19A5241BC}"/>
              </a:ext>
            </a:extLst>
          </p:cNvPr>
          <p:cNvSpPr txBox="1">
            <a:spLocks/>
          </p:cNvSpPr>
          <p:nvPr/>
        </p:nvSpPr>
        <p:spPr>
          <a:xfrm>
            <a:off x="8629459" y="2399158"/>
            <a:ext cx="2644712" cy="1442160"/>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Anomaly Module School Contact</a:t>
            </a:r>
          </a:p>
          <a:p>
            <a:r>
              <a:rPr lang="en-US" dirty="0"/>
              <a:t>CSIS LEA Contact Lookup Tool</a:t>
            </a:r>
          </a:p>
        </p:txBody>
      </p:sp>
      <p:sp>
        <p:nvSpPr>
          <p:cNvPr id="3" name="Slide Number Placeholder 2">
            <a:extLst>
              <a:ext uri="{FF2B5EF4-FFF2-40B4-BE49-F238E27FC236}">
                <a16:creationId xmlns:a16="http://schemas.microsoft.com/office/drawing/2014/main" id="{927A33E9-4FF9-4788-BA0C-7FDB7017BB03}"/>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Tree>
    <p:extLst>
      <p:ext uri="{BB962C8B-B14F-4D97-AF65-F5344CB8AC3E}">
        <p14:creationId xmlns:p14="http://schemas.microsoft.com/office/powerpoint/2010/main" val="3325435309"/>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cBody xmlns="186db01c-c4a5-44d8-a310-3ab2db9d5f5c">This presentation provides an overview of the anomaly process and detailed instruction for reviewing and resolving SSID anomalies. MID, CCE, ERD</DocBody>
    <DocShortBody xmlns="186db01c-c4a5-44d8-a310-3ab2db9d5f5c">This presentation provides an overview of the anomaly process and detailed instruction for reviewing and resolving SSID anomalies.</DocShortBody>
    <DocTitle xmlns="186db01c-c4a5-44d8-a310-3ab2db9d5f5c">SSID Anomalies Training PowerPoint Presentation v1.0</DocTitle>
    <_dlc_DocId xmlns="88c68383-87e6-47d9-bddd-bf3f846e2f30">V2FRC72ACC37-661584439-198</_dlc_DocId>
    <_dlc_DocIdUrl xmlns="88c68383-87e6-47d9-bddd-bf3f846e2f30">
      <Url>https://fcmat2.sharepoint.com/sites/intranet/_layouts/15/DocIdRedir.aspx?ID=V2FRC72ACC37-661584439-198</Url>
      <Description>V2FRC72ACC37-661584439-198</Description>
    </_dlc_DocIdUrl>
    <Sign_x002d_off_x0020_status xmlns="186db01c-c4a5-44d8-a310-3ab2db9d5f5c" xsi:nil="true"/>
    <ReportPeriod xmlns="186db01c-c4a5-44d8-a310-3ab2db9d5f5c">Fall 1</ReportPerio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C0BFDF-D948-4F4A-854E-477525F57792}">
  <ds:schemaRefs>
    <ds:schemaRef ds:uri="http://www.w3.org/XML/1998/namespace"/>
    <ds:schemaRef ds:uri="http://schemas.microsoft.com/office/2006/metadata/properties"/>
    <ds:schemaRef ds:uri="http://schemas.microsoft.com/office/2006/documentManagement/types"/>
    <ds:schemaRef ds:uri="43b4253e-c274-4962-85a2-d8f7662acfe4"/>
    <ds:schemaRef ds:uri="http://purl.org/dc/elements/1.1/"/>
    <ds:schemaRef ds:uri="http://schemas.microsoft.com/office/infopath/2007/PartnerControls"/>
    <ds:schemaRef ds:uri="b92034fb-4666-4cb2-aacd-159b1af3bd6a"/>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EF1C9EF6-BD9C-458E-BA74-0650A9A54775}"/>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4.xml><?xml version="1.0" encoding="utf-8"?>
<ds:datastoreItem xmlns:ds="http://schemas.openxmlformats.org/officeDocument/2006/customXml" ds:itemID="{7F3D2E3A-4633-4D8D-AF7C-6242C7BAA8CC}"/>
</file>

<file path=docProps/app.xml><?xml version="1.0" encoding="utf-8"?>
<Properties xmlns="http://schemas.openxmlformats.org/officeDocument/2006/extended-properties" xmlns:vt="http://schemas.openxmlformats.org/officeDocument/2006/docPropsVTypes">
  <Template/>
  <TotalTime>0</TotalTime>
  <Words>7594</Words>
  <Application>Microsoft Office PowerPoint</Application>
  <PresentationFormat>Widescreen</PresentationFormat>
  <Paragraphs>1096</Paragraphs>
  <Slides>74</Slides>
  <Notes>59</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Office Theme</vt:lpstr>
      <vt:lpstr>1_Office Theme</vt:lpstr>
      <vt:lpstr>Anomaly Detection and Resolution  </vt:lpstr>
      <vt:lpstr>CALPADS Training Sequence</vt:lpstr>
      <vt:lpstr>Objective</vt:lpstr>
      <vt:lpstr>Agenda</vt:lpstr>
      <vt:lpstr>Overview</vt:lpstr>
      <vt:lpstr>Background</vt:lpstr>
      <vt:lpstr>Post- File Submission Work and Certification</vt:lpstr>
      <vt:lpstr>Why resolve anomalies?  What’s the rush?</vt:lpstr>
      <vt:lpstr>Anomalies Management Survival Kit</vt:lpstr>
      <vt:lpstr>The Big Picture</vt:lpstr>
      <vt:lpstr>Checking for Anomalies</vt:lpstr>
      <vt:lpstr>Checking for Anomalies</vt:lpstr>
      <vt:lpstr>How to Resolve Anomalies</vt:lpstr>
      <vt:lpstr>Anomaly Roles </vt:lpstr>
      <vt:lpstr>Anomaly Roles</vt:lpstr>
      <vt:lpstr>Assigning Anomaly Roles</vt:lpstr>
      <vt:lpstr>Assigning Anomaly Role</vt:lpstr>
      <vt:lpstr>Removing Anomaly Role</vt:lpstr>
      <vt:lpstr>Removing Anomaly Role</vt:lpstr>
      <vt:lpstr>Best Practices</vt:lpstr>
      <vt:lpstr>Concurrent Enrollment</vt:lpstr>
      <vt:lpstr>CCE Definition</vt:lpstr>
      <vt:lpstr>Enrollment Status Combinations</vt:lpstr>
      <vt:lpstr>CCE Ownership</vt:lpstr>
      <vt:lpstr>Common Causes of CCEs</vt:lpstr>
      <vt:lpstr>Common Causes of CCEs</vt:lpstr>
      <vt:lpstr>Common Causes of CCEs</vt:lpstr>
      <vt:lpstr> Ask the right questions when troubleshooting</vt:lpstr>
      <vt:lpstr>Resolving CCEs</vt:lpstr>
      <vt:lpstr>CCE – Module Interface </vt:lpstr>
      <vt:lpstr>CCE – Results List</vt:lpstr>
      <vt:lpstr>CCE - Analysis</vt:lpstr>
      <vt:lpstr>CCE - Analysis</vt:lpstr>
      <vt:lpstr>CCE – Resolving an Anomaly</vt:lpstr>
      <vt:lpstr>CCE – Hiding a Resolved Anomaly from View</vt:lpstr>
      <vt:lpstr>Multiple Identifier</vt:lpstr>
      <vt:lpstr>MID Definition &amp; Ownership</vt:lpstr>
      <vt:lpstr>MID Example</vt:lpstr>
      <vt:lpstr>Common Causes of MIDs</vt:lpstr>
      <vt:lpstr>MID Resolution Options</vt:lpstr>
      <vt:lpstr>MID – Anomaly Report</vt:lpstr>
      <vt:lpstr>MID - Interface</vt:lpstr>
      <vt:lpstr>MID – Analysis</vt:lpstr>
      <vt:lpstr>Common Problems</vt:lpstr>
      <vt:lpstr>MID - Resolving Undetected MIDs</vt:lpstr>
      <vt:lpstr>Resolving Undetected MIDs</vt:lpstr>
      <vt:lpstr>MID Resolution Effects</vt:lpstr>
      <vt:lpstr>Retained student data</vt:lpstr>
      <vt:lpstr>MID Resolution Cleanup</vt:lpstr>
      <vt:lpstr>Replacement SSID Request</vt:lpstr>
      <vt:lpstr>Replacement SSID Retrieval</vt:lpstr>
      <vt:lpstr>Exit Reason Discrepancy</vt:lpstr>
      <vt:lpstr>ERD Definition</vt:lpstr>
      <vt:lpstr>ERD Detection</vt:lpstr>
      <vt:lpstr>Exits That Cause ERDs</vt:lpstr>
      <vt:lpstr>Exits That Do Not Cause ERDs</vt:lpstr>
      <vt:lpstr>ERD Reporting Cut-offs</vt:lpstr>
      <vt:lpstr>ERD Resolution Options</vt:lpstr>
      <vt:lpstr>Common Causes Of Type A ERDs</vt:lpstr>
      <vt:lpstr>ERD – Analysis of Warning Type A</vt:lpstr>
      <vt:lpstr>Common Causes Of Type B ERDs</vt:lpstr>
      <vt:lpstr>ERD – Analysis of Warning Type B</vt:lpstr>
      <vt:lpstr>Common Causes Of Type C ERDs</vt:lpstr>
      <vt:lpstr>ERD – Analysis of Warning Type C</vt:lpstr>
      <vt:lpstr>Common Causes Of Type D ERDs</vt:lpstr>
      <vt:lpstr>ERD – Analysis of Warning Type D</vt:lpstr>
      <vt:lpstr>Common Causes Of Type E ERDs</vt:lpstr>
      <vt:lpstr>ERD – Analysis of Warning Type E</vt:lpstr>
      <vt:lpstr>ERD - Mark Anomaly As Resolved</vt:lpstr>
      <vt:lpstr>Reminders</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SSID Anomalies Training PowerPoint Presentation v1.0</dc:title>
  <dc:creator/>
  <cp:lastModifiedBy/>
  <cp:revision>2</cp:revision>
  <dcterms:created xsi:type="dcterms:W3CDTF">2019-06-11T23:43:51Z</dcterms:created>
  <dcterms:modified xsi:type="dcterms:W3CDTF">2023-10-17T15:08:23Z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5d0963db-bcde-46b1-98a6-fef9234c9488</vt:lpwstr>
  </property>
  <property fmtid="{D5CDD505-2E9C-101B-9397-08002B2CF9AE}" pid="4" name="MediaServiceImageTags">
    <vt:lpwstr/>
  </property>
  <property fmtid="{D5CDD505-2E9C-101B-9397-08002B2CF9AE}" pid="5" name="Order">
    <vt:lpwstr>41700.0000000000</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